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92" r:id="rId6"/>
    <p:sldId id="293"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8" r:id="rId30"/>
    <p:sldId id="283" r:id="rId31"/>
    <p:sldId id="284" r:id="rId32"/>
    <p:sldId id="289" r:id="rId33"/>
    <p:sldId id="291" r:id="rId34"/>
    <p:sldId id="285"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3333FF"/>
    <a:srgbClr val="FF9900"/>
    <a:srgbClr val="17100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868" autoAdjust="0"/>
    <p:restoredTop sz="92769" autoAdjust="0"/>
  </p:normalViewPr>
  <p:slideViewPr>
    <p:cSldViewPr>
      <p:cViewPr varScale="1">
        <p:scale>
          <a:sx n="68" d="100"/>
          <a:sy n="68" d="100"/>
        </p:scale>
        <p:origin x="-66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A208C-2474-42D9-B45F-9574E9AC666B}" type="datetimeFigureOut">
              <a:rPr lang="en-US" smtClean="0"/>
              <a:pPr/>
              <a:t>9/20/2011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9E47F-3028-44D4-B1B1-E111D12F57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9E47F-3028-44D4-B1B1-E111D12F5711}"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9E47F-3028-44D4-B1B1-E111D12F5711}"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9E47F-3028-44D4-B1B1-E111D12F5711}"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9E47F-3028-44D4-B1B1-E111D12F5711}"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9E47F-3028-44D4-B1B1-E111D12F571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9E47F-3028-44D4-B1B1-E111D12F5711}"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9E47F-3028-44D4-B1B1-E111D12F5711}"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9E47F-3028-44D4-B1B1-E111D12F5711}"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9E47F-3028-44D4-B1B1-E111D12F5711}"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9E47F-3028-44D4-B1B1-E111D12F5711}"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9E47F-3028-44D4-B1B1-E111D12F5711}"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9E47F-3028-44D4-B1B1-E111D12F571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2.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1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7.jpeg"/></Relationships>
</file>

<file path=ppt/slides/_rels/slide1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40.jpeg"/><Relationship Id="rId4" Type="http://schemas.openxmlformats.org/officeDocument/2006/relationships/image" Target="../media/image39.jpeg"/></Relationships>
</file>

<file path=ppt/slides/_rels/slide1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42.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jpeg"/></Relationships>
</file>

<file path=ppt/slides/_rels/slide1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47.jpeg"/></Relationships>
</file>

<file path=ppt/slides/_rels/slide1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1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53.jpeg"/><Relationship Id="rId4" Type="http://schemas.openxmlformats.org/officeDocument/2006/relationships/image" Target="../media/image52.jpeg"/></Relationships>
</file>

<file path=ppt/slides/_rels/slide2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2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29.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67.jpeg"/><Relationship Id="rId4" Type="http://schemas.openxmlformats.org/officeDocument/2006/relationships/image" Target="../media/image66.jpeg"/></Relationships>
</file>

<file path=ppt/slides/_rels/slide31.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0.jpeg"/><Relationship Id="rId4" Type="http://schemas.openxmlformats.org/officeDocument/2006/relationships/image" Target="../media/image69.jpe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2.jpeg"/><Relationship Id="rId4" Type="http://schemas.openxmlformats.org/officeDocument/2006/relationships/image" Target="../media/image71.jpeg"/></Relationships>
</file>

<file path=ppt/slides/_rels/slide33.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72.jpeg"/></Relationships>
</file>

<file path=ppt/slides/_rels/slide34.xml.rels><?xml version="1.0" encoding="UTF-8" standalone="yes"?>
<Relationships xmlns="http://schemas.openxmlformats.org/package/2006/relationships"><Relationship Id="rId3" Type="http://schemas.openxmlformats.org/officeDocument/2006/relationships/hyperlink" Target="http://www.kevaind.org/"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5.jpeg"/><Relationship Id="rId4" Type="http://schemas.openxmlformats.org/officeDocument/2006/relationships/image" Target="../media/image74.jpeg"/></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jpe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4.jpeg"/><Relationship Id="rId7"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image" Target="../media/image22.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610600" cy="2133600"/>
          </a:xfrm>
        </p:spPr>
        <p:txBody>
          <a:bodyPr>
            <a:noAutofit/>
          </a:bodyPr>
          <a:lstStyle/>
          <a:p>
            <a:r>
              <a:rPr lang="en-US" sz="5000" dirty="0" smtClean="0">
                <a:ln w="18415" cmpd="sng">
                  <a:solidFill>
                    <a:schemeClr val="tx1">
                      <a:lumMod val="95000"/>
                      <a:lumOff val="5000"/>
                    </a:schemeClr>
                  </a:solidFill>
                  <a:prstDash val="solid"/>
                </a:ln>
                <a:solidFill>
                  <a:srgbClr val="FFFFFF"/>
                </a:solidFill>
                <a:effectLst>
                  <a:outerShdw blurRad="50800" dist="38100" dir="16200000" rotWithShape="0">
                    <a:prstClr val="black">
                      <a:alpha val="40000"/>
                    </a:prstClr>
                  </a:outerShdw>
                </a:effectLst>
                <a:latin typeface="Cooper Black" pitchFamily="18" charset="0"/>
              </a:rPr>
              <a:t>KEVA INDUSTRIES</a:t>
            </a:r>
            <a:br>
              <a:rPr lang="en-US" sz="5000" dirty="0" smtClean="0">
                <a:ln w="18415" cmpd="sng">
                  <a:solidFill>
                    <a:schemeClr val="tx1">
                      <a:lumMod val="95000"/>
                      <a:lumOff val="5000"/>
                    </a:schemeClr>
                  </a:solidFill>
                  <a:prstDash val="solid"/>
                </a:ln>
                <a:solidFill>
                  <a:srgbClr val="FFFFFF"/>
                </a:solidFill>
                <a:effectLst>
                  <a:outerShdw blurRad="50800" dist="38100" dir="16200000" rotWithShape="0">
                    <a:prstClr val="black">
                      <a:alpha val="40000"/>
                    </a:prstClr>
                  </a:outerShdw>
                </a:effectLst>
                <a:latin typeface="Cooper Black" pitchFamily="18" charset="0"/>
              </a:rPr>
            </a:br>
            <a:r>
              <a:rPr lang="en-US" sz="5000" dirty="0" smtClean="0">
                <a:ln w="18415" cmpd="sng">
                  <a:solidFill>
                    <a:schemeClr val="tx1">
                      <a:lumMod val="95000"/>
                      <a:lumOff val="5000"/>
                    </a:schemeClr>
                  </a:solidFill>
                  <a:prstDash val="solid"/>
                </a:ln>
                <a:solidFill>
                  <a:srgbClr val="FFFFFF"/>
                </a:solidFill>
                <a:effectLst>
                  <a:outerShdw blurRad="50800" dist="38100" dir="16200000" rotWithShape="0">
                    <a:prstClr val="black">
                      <a:alpha val="40000"/>
                    </a:prstClr>
                  </a:outerShdw>
                </a:effectLst>
                <a:latin typeface="Cooper Black" pitchFamily="18" charset="0"/>
              </a:rPr>
              <a:t>Introduces </a:t>
            </a:r>
            <a:br>
              <a:rPr lang="en-US" sz="5000" dirty="0" smtClean="0">
                <a:ln w="18415" cmpd="sng">
                  <a:solidFill>
                    <a:schemeClr val="tx1">
                      <a:lumMod val="95000"/>
                      <a:lumOff val="5000"/>
                    </a:schemeClr>
                  </a:solidFill>
                  <a:prstDash val="solid"/>
                </a:ln>
                <a:solidFill>
                  <a:srgbClr val="FFFFFF"/>
                </a:solidFill>
                <a:effectLst>
                  <a:outerShdw blurRad="50800" dist="38100" dir="16200000" rotWithShape="0">
                    <a:prstClr val="black">
                      <a:alpha val="40000"/>
                    </a:prstClr>
                  </a:outerShdw>
                </a:effectLst>
                <a:latin typeface="Cooper Black" pitchFamily="18" charset="0"/>
              </a:rPr>
            </a:br>
            <a:r>
              <a:rPr lang="en-US" sz="5000" dirty="0" smtClean="0">
                <a:ln w="18415" cmpd="sng">
                  <a:solidFill>
                    <a:schemeClr val="tx1">
                      <a:lumMod val="95000"/>
                      <a:lumOff val="5000"/>
                    </a:schemeClr>
                  </a:solidFill>
                  <a:prstDash val="solid"/>
                </a:ln>
                <a:solidFill>
                  <a:srgbClr val="FFFFFF"/>
                </a:solidFill>
                <a:effectLst>
                  <a:outerShdw blurRad="50800" dist="38100" dir="16200000" rotWithShape="0">
                    <a:prstClr val="black">
                      <a:alpha val="40000"/>
                    </a:prstClr>
                  </a:outerShdw>
                </a:effectLst>
                <a:latin typeface="Cooper Black" pitchFamily="18" charset="0"/>
              </a:rPr>
              <a:t>Keva Solar Energy Drops</a:t>
            </a:r>
            <a:br>
              <a:rPr lang="en-US" sz="5000" dirty="0" smtClean="0">
                <a:ln w="18415" cmpd="sng">
                  <a:solidFill>
                    <a:schemeClr val="tx1">
                      <a:lumMod val="95000"/>
                      <a:lumOff val="5000"/>
                    </a:schemeClr>
                  </a:solidFill>
                  <a:prstDash val="solid"/>
                </a:ln>
                <a:solidFill>
                  <a:srgbClr val="FFFFFF"/>
                </a:solidFill>
                <a:effectLst>
                  <a:outerShdw blurRad="50800" dist="38100" dir="16200000" rotWithShape="0">
                    <a:prstClr val="black">
                      <a:alpha val="40000"/>
                    </a:prstClr>
                  </a:outerShdw>
                </a:effectLst>
                <a:latin typeface="Cooper Black" pitchFamily="18" charset="0"/>
              </a:rPr>
            </a:br>
            <a:r>
              <a:rPr lang="en-US" sz="5000" dirty="0" smtClean="0">
                <a:ln w="18415" cmpd="sng">
                  <a:solidFill>
                    <a:schemeClr val="tx1">
                      <a:lumMod val="95000"/>
                      <a:lumOff val="5000"/>
                    </a:schemeClr>
                  </a:solidFill>
                  <a:prstDash val="solid"/>
                </a:ln>
                <a:solidFill>
                  <a:srgbClr val="FFFFFF"/>
                </a:solidFill>
                <a:effectLst>
                  <a:outerShdw blurRad="50800" dist="38100" dir="16200000" rotWithShape="0">
                    <a:prstClr val="black">
                      <a:alpha val="40000"/>
                    </a:prstClr>
                  </a:outerShdw>
                </a:effectLst>
                <a:latin typeface="Cooper Black" pitchFamily="18" charset="0"/>
              </a:rPr>
              <a:t>(KSED)</a:t>
            </a:r>
            <a:endParaRPr lang="en-US" sz="5000" dirty="0">
              <a:ln w="18415" cmpd="sng">
                <a:solidFill>
                  <a:schemeClr val="tx1">
                    <a:lumMod val="95000"/>
                    <a:lumOff val="5000"/>
                  </a:schemeClr>
                </a:solidFill>
                <a:prstDash val="solid"/>
              </a:ln>
              <a:solidFill>
                <a:srgbClr val="FFFFFF"/>
              </a:solidFill>
              <a:effectLst>
                <a:outerShdw blurRad="50800" dist="38100" dir="16200000" rotWithShape="0">
                  <a:prstClr val="black">
                    <a:alpha val="40000"/>
                  </a:prstClr>
                </a:outerShdw>
              </a:effectLst>
              <a:latin typeface="Cooper Black" pitchFamily="18" charset="0"/>
            </a:endParaRPr>
          </a:p>
        </p:txBody>
      </p:sp>
      <p:sp>
        <p:nvSpPr>
          <p:cNvPr id="3" name="Subtitle 2"/>
          <p:cNvSpPr>
            <a:spLocks noGrp="1"/>
          </p:cNvSpPr>
          <p:nvPr>
            <p:ph type="subTitle" idx="1"/>
          </p:nvPr>
        </p:nvSpPr>
        <p:spPr>
          <a:xfrm>
            <a:off x="381000" y="4419600"/>
            <a:ext cx="5486400" cy="2057400"/>
          </a:xfrm>
        </p:spPr>
        <p:txBody>
          <a:bodyPr>
            <a:normAutofit fontScale="92500" lnSpcReduction="10000"/>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41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 Joint Venture With </a:t>
            </a:r>
          </a:p>
          <a:p>
            <a:r>
              <a:rPr lang="en-US" sz="41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Miro Vitamins Ltd.</a:t>
            </a:r>
          </a:p>
          <a:p>
            <a:r>
              <a:rPr lang="en-US" sz="41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Paris, France</a:t>
            </a:r>
            <a:endParaRPr lang="en-US" sz="41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6393858" y="2455664"/>
            <a:ext cx="2292942" cy="432613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6000" r="-3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b="1" dirty="0" smtClean="0">
                <a:ln>
                  <a:solidFill>
                    <a:srgbClr val="C00000"/>
                  </a:solidFill>
                </a:ln>
                <a:solidFill>
                  <a:schemeClr val="accent2"/>
                </a:solidFill>
                <a:latin typeface="Algerian" pitchFamily="82" charset="0"/>
              </a:rPr>
              <a:t>Benefits of Keva Solar Energy Drops</a:t>
            </a:r>
            <a:endParaRPr lang="en-US" sz="3200" b="1" dirty="0">
              <a:ln>
                <a:solidFill>
                  <a:srgbClr val="C00000"/>
                </a:solidFill>
              </a:ln>
              <a:solidFill>
                <a:schemeClr val="accent2"/>
              </a:solidFill>
              <a:latin typeface="Algerian" pitchFamily="82" charset="0"/>
            </a:endParaRPr>
          </a:p>
        </p:txBody>
      </p:sp>
      <p:sp>
        <p:nvSpPr>
          <p:cNvPr id="3" name="Content Placeholder 2"/>
          <p:cNvSpPr>
            <a:spLocks noGrp="1"/>
          </p:cNvSpPr>
          <p:nvPr>
            <p:ph idx="1"/>
          </p:nvPr>
        </p:nvSpPr>
        <p:spPr>
          <a:xfrm>
            <a:off x="152400" y="838201"/>
            <a:ext cx="8839200" cy="5867399"/>
          </a:xfrm>
        </p:spPr>
        <p:txBody>
          <a:bodyPr>
            <a:noAutofit/>
          </a:bodyPr>
          <a:lstStyle/>
          <a:p>
            <a:pPr algn="just">
              <a:spcBef>
                <a:spcPts val="0"/>
              </a:spcBef>
              <a:buFont typeface="Wingdings" pitchFamily="2" charset="2"/>
              <a:buChar char="Ø"/>
            </a:pPr>
            <a:r>
              <a:rPr lang="en-US" sz="2900" dirty="0" smtClean="0">
                <a:ln>
                  <a:solidFill>
                    <a:srgbClr val="C00000"/>
                  </a:solidFill>
                </a:ln>
                <a:solidFill>
                  <a:schemeClr val="accent2">
                    <a:lumMod val="75000"/>
                  </a:schemeClr>
                </a:solidFill>
                <a:effectLst>
                  <a:glow rad="101600">
                    <a:schemeClr val="bg1">
                      <a:alpha val="60000"/>
                    </a:schemeClr>
                  </a:glow>
                </a:effectLst>
              </a:rPr>
              <a:t> </a:t>
            </a:r>
            <a:r>
              <a:rPr lang="en-US" sz="29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rPr>
              <a:t>Provides Strong Immune System</a:t>
            </a:r>
          </a:p>
          <a:p>
            <a:pPr algn="just">
              <a:spcBef>
                <a:spcPts val="0"/>
              </a:spcBef>
              <a:buNone/>
            </a:pPr>
            <a:endParaRPr lang="en-US" sz="29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endParaRPr>
          </a:p>
          <a:p>
            <a:pPr algn="just">
              <a:spcBef>
                <a:spcPts val="0"/>
              </a:spcBef>
              <a:buFont typeface="Wingdings" pitchFamily="2" charset="2"/>
              <a:buChar char="Ø"/>
            </a:pPr>
            <a:r>
              <a:rPr lang="en-US" sz="29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rPr>
              <a:t> Helps in the treatment of Infertility and  </a:t>
            </a:r>
          </a:p>
          <a:p>
            <a:pPr algn="just">
              <a:spcBef>
                <a:spcPts val="0"/>
              </a:spcBef>
              <a:buNone/>
            </a:pPr>
            <a:r>
              <a:rPr lang="en-US" sz="29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rPr>
              <a:t>	improve sperm functioning</a:t>
            </a:r>
          </a:p>
          <a:p>
            <a:pPr algn="just">
              <a:spcBef>
                <a:spcPts val="0"/>
              </a:spcBef>
              <a:buFont typeface="Wingdings" pitchFamily="2" charset="2"/>
              <a:buChar char="Ø"/>
            </a:pPr>
            <a:endParaRPr lang="en-US" sz="29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endParaRPr>
          </a:p>
          <a:p>
            <a:pPr algn="just">
              <a:spcBef>
                <a:spcPts val="0"/>
              </a:spcBef>
              <a:buFont typeface="Wingdings" pitchFamily="2" charset="2"/>
              <a:buChar char="Ø"/>
            </a:pPr>
            <a:r>
              <a:rPr lang="en-US" sz="29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rPr>
              <a:t>Fight Against ‘Cold n Flu’</a:t>
            </a:r>
          </a:p>
          <a:p>
            <a:pPr algn="just">
              <a:spcBef>
                <a:spcPts val="0"/>
              </a:spcBef>
              <a:buNone/>
            </a:pPr>
            <a:endParaRPr lang="en-US" sz="29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endParaRPr>
          </a:p>
          <a:p>
            <a:pPr algn="just">
              <a:spcBef>
                <a:spcPts val="0"/>
              </a:spcBef>
              <a:buFont typeface="Wingdings" pitchFamily="2" charset="2"/>
              <a:buChar char="Ø"/>
            </a:pPr>
            <a:r>
              <a:rPr lang="en-US" sz="29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rPr>
              <a:t>Rejuvenate Respiratory Problems</a:t>
            </a:r>
          </a:p>
          <a:p>
            <a:pPr algn="just">
              <a:spcBef>
                <a:spcPts val="0"/>
              </a:spcBef>
              <a:buFont typeface="Wingdings" pitchFamily="2" charset="2"/>
              <a:buChar char="Ø"/>
            </a:pPr>
            <a:endParaRPr lang="en-US" sz="29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endParaRPr>
          </a:p>
          <a:p>
            <a:pPr algn="just">
              <a:spcBef>
                <a:spcPts val="0"/>
              </a:spcBef>
              <a:buFont typeface="Wingdings" pitchFamily="2" charset="2"/>
              <a:buChar char="Ø"/>
            </a:pPr>
            <a:r>
              <a:rPr lang="en-US" sz="29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rPr>
              <a:t>Provides Healthy Metabolism in the Body</a:t>
            </a:r>
          </a:p>
          <a:p>
            <a:pPr algn="just">
              <a:spcBef>
                <a:spcPts val="0"/>
              </a:spcBef>
              <a:buFont typeface="Wingdings" pitchFamily="2" charset="2"/>
              <a:buChar char="Ø"/>
            </a:pPr>
            <a:endParaRPr lang="en-US" sz="29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endParaRPr>
          </a:p>
          <a:p>
            <a:pPr algn="just">
              <a:spcBef>
                <a:spcPts val="0"/>
              </a:spcBef>
              <a:buFont typeface="Wingdings" pitchFamily="2" charset="2"/>
              <a:buChar char="Ø"/>
            </a:pPr>
            <a:r>
              <a:rPr lang="en-US" sz="29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rPr>
              <a:t>Fight Against Various Skin Disorders</a:t>
            </a:r>
          </a:p>
          <a:p>
            <a:pPr>
              <a:buFont typeface="Wingdings" pitchFamily="2" charset="2"/>
              <a:buChar char="Ø"/>
            </a:pPr>
            <a:endParaRPr lang="en-US" sz="2900" dirty="0" smtClean="0">
              <a:ln>
                <a:solidFill>
                  <a:srgbClr val="C00000"/>
                </a:solidFill>
              </a:ln>
              <a:solidFill>
                <a:schemeClr val="accent2">
                  <a:lumMod val="75000"/>
                </a:schemeClr>
              </a:solidFill>
              <a:effectLst>
                <a:glow rad="101600">
                  <a:schemeClr val="bg1">
                    <a:alpha val="60000"/>
                  </a:schemeClr>
                </a:glow>
              </a:effectLst>
            </a:endParaRPr>
          </a:p>
          <a:p>
            <a:pPr>
              <a:buFont typeface="Wingdings" pitchFamily="2" charset="2"/>
              <a:buChar char="q"/>
            </a:pPr>
            <a:endParaRPr lang="en-US" sz="2900" dirty="0" smtClean="0">
              <a:ln>
                <a:solidFill>
                  <a:srgbClr val="C00000"/>
                </a:solidFill>
              </a:ln>
              <a:solidFill>
                <a:schemeClr val="accent2">
                  <a:lumMod val="75000"/>
                </a:schemeClr>
              </a:solidFill>
              <a:effectLst>
                <a:glow rad="101600">
                  <a:schemeClr val="bg1">
                    <a:alpha val="60000"/>
                  </a:schemeClr>
                </a:glow>
              </a:effectLst>
            </a:endParaRPr>
          </a:p>
          <a:p>
            <a:pPr>
              <a:buFont typeface="Wingdings" pitchFamily="2" charset="2"/>
              <a:buChar char="q"/>
            </a:pPr>
            <a:endParaRPr lang="en-US" sz="2900" dirty="0">
              <a:ln>
                <a:solidFill>
                  <a:srgbClr val="C00000"/>
                </a:solidFill>
              </a:ln>
              <a:solidFill>
                <a:schemeClr val="accent2">
                  <a:lumMod val="75000"/>
                </a:schemeClr>
              </a:solidFill>
              <a:effectLst>
                <a:glow rad="101600">
                  <a:schemeClr val="bg1">
                    <a:alpha val="60000"/>
                  </a:schemeClr>
                </a:glow>
              </a:effectLst>
            </a:endParaRPr>
          </a:p>
        </p:txBody>
      </p:sp>
      <p:sp>
        <p:nvSpPr>
          <p:cNvPr id="4098" name="AutoShape 2" descr="data:image/jpg;base64,/9j/4AAQSkZJRgABAQAAAQABAAD/2wBDAAkGBwgHBgkIBwgKCgkLDRYPDQwMDRsUFRAWIB0iIiAdHx8kKDQsJCYxJx8fLT0tMTU3Ojo6Iys/RD84QzQ5Ojf/2wBDAQoKCg0MDRoPDxo3JR8lNzc3Nzc3Nzc3Nzc3Nzc3Nzc3Nzc3Nzc3Nzc3Nzc3Nzc3Nzc3Nzc3Nzc3Nzc3Nzc3Nzf/wAARCACTAIUDASIAAhEBAxEB/8QAGwAAAgMBAQEAAAAAAAAAAAAAAAUDBAYHAgH/xABHEAABAwMCAwYBCAgDBQkAAAABAgMEAAUREiEGMUETFCJRYXGBBxUjMjNCUpEkYnKCobGzwTVTdSVDVZLxFjQ2Y2VzstHw/8QAGgEAAgMBAQAAAAAAAAAAAAAAAAMBAgQFBv/EACQRAAMAAgICAgMBAQEAAAAAAAABAgMREiEEMRMiMkFRgTPB/9oADAMBAAIRAxEAPwDt9FFFQQFFFVn5SUeFG6vPyqUm/RFUp9lmo1PtJ5rT+dLlurc+ss/DavGT13q6x/0Q8/8AEMu9M/i/hXtLravqrB9M0q+OKzt14gukTiFFqt9kExSoxkpWZaWisA4UEhQwSCQSM8jmhwkE5qb1opzOKJtk43u8d23rlR1JZV2pkpbS02EeEJ1HBUTrJG3IneljPG99mzgiHd7KFvrKWIndlODJPhSlzUNZ5bgb77USHLtLcuqLpwtcwJsyM81lpp9KENaAUEhQxnC8E7b0+ut1+eLbAWYLkLu3EUaOWXClRBS4n8JIHMdTVDQnsRJ+Ua8tPLYdk8MPOt5StHeXGVBQOCDnIFaThvjczlvi8tW+Cy22lSZTU4OtOqKiCkEgYI229ah+TWPGe4fnqlMMOf7VljLqEn/eHzqvxLwjbrhxhZmomq3nsJEh0RQEBzRoQjbBSCO1O+M4GPLEEmvs96i3Z+e1FJUIbwaUv7qiUJVkH96mdY3hi6Wfh+zWe2SZLaLlMCNTAyp551f1lqT9bc5JUfKtlQQFFFFABRRRQAUHaiqk17GG0nc86lLbIquK2eJMkqyls4HImqtFFPSSMVU6fYUUUVJUKzHGURMuVBQF9mp2PNZK9WnALBVz6eJKT+7WnrA8eznjdJMeMCp2NaFpRgf72U6lhGD0IGo59apb+rG4Vu0SXbh+3I4KavLUd4zGWo8zU9JdWW8FtatIUogbatqnUtSY5aKwQji9BGBjwreS4P8A55zWtnRGfmSTCUE9l3RbJ2wNPZkfyFc8s7zi2mA6rVruVlfJH4ltNg59fADjyIrH498k9mzItaLdsQiT8l3FbCgSrvM9YGOelZV/aoGbKm4XuY1aoUJDcLs0oU9cpqSUONpc8KUqICT5Z6ZotkpMX5P7/tqckT5kVlAO63HV9mkfmr+FabhprTdr4tOS006xDSoYIUWmU5P5qx8KZlrhG0Ri+9aYsscJlm82uGbbBhuMXN7te5IOHimPqQoqV4j9oeeeVdJHKub3B9UPixhxASVC6xnFc86XYy2z/Fmuhx3g6nyUOYq0t1KYNpVomooooAKKKKAPLqwhClHkBmlalFRKifrVZuTqWmiVqSlKRlSlHASPU9KyDnFrcxws8MwH726DhTzCgiO2f1nlbfBOabGktsz5eVVpGkoOeek488VlZFrvExKpHEPEi4TCRqVGtCuyQgDfxPK8R99qTAcEuoUtUe6XZlvYyHe+ymj5+IDSefSh5ELUL+m2n3i2W4FVwuESNpGcPPpSfPkTk7VSjcT2+XMisRUTHGpSyhqV3dSWFLCSrAUrBOQDuARtzqOxxbC5HRKsVvtiWyPC5HiICgRzBOMgjyO9V+JUXJqVAvMVXeW7b2jj0NQyp5KgEqKD0UlGsjzzjqap8nZXcb0aasjxfAkRn5F4YC1sGKgSEtpClMqZWXW3gkkagk5Ck5Bwdq1MWQ1LisyY7gdYdQFtrHJSSMg/xr262h5tbbqErbWkpUhWMKBGCDnoRtTmuSJlua2Zd/iBN/4aDEcvxZVwZQhP0ejtQvcpbKyN1J1BKjyyD0qF62O26DAclFsypd9hOuhrdKAFJShtPUhKEpGTucE1Jb7HAtvF6GGmVFgQA/EbcdWtLC0uFCygKJCchafbfAGaZcUjDVoA/wCMw/6lJjEol6H1ld2jHWNP6HanXT+itcWPF7UdslSwgn94p+JrScCymGuH248p5DU9l17vrTq0pWh0uqKioE8jkEHyI3NQ/J42h2yXBDiEqQbrKJChkbOZG3XBANJOKXbzdbkmG1AnRLy5H1p0mOqOdKgCtDq/EE7gkDxAnlVMuLnKL48vGmO72yy7xbaGY7qXZUh9qW+gKGG2GEOaVeylO4B61rkK0qSpJ3HlSuz2OFau2cjoWuTIwZEh9wuuukDkpZ3IHQDApnzp+OeM6M+S+V7GjLnaNpUPjUlUIK8LUnz5e9X6XS0zRjrkthRRRVS5z5zhkXKUZXFNwevKw4VNRFDs4jQzt9GPrnGN1Vevd4ZtENhCWVOvOq7KFAjJALq8fVSBsAOp6CmGcHY45c6wl6lhXFt0Spp1S41uaQ06kgJZS4ole+clSzpTsOQVvtuuq0tsx4uWfJxfoX3N+ddbsf8AtCIj8GKUqZgxFqUw86f81Z+uE8sDAJ9M1JPvUlaUuSZi22gAlASShtIxsABskbe1eLajtO8z5CmTAjSG4jiFjBWpakBSwvPg0hYxzBwcjGKjtrJavtrZiMKkxLglUgpcTlCWg4pJWQeSVt4IT1JI61jucuTT3pHbxTiw/WUKFypN3fls2pco3V0hpbaUqPZrTtrKxsNgMqJ+6OZGK7KkFATqyVDbVy5YrG2m3nhjhuRDMZyc+66673ZhCnRlWyEq8k4SE6jgc/Kr9mky7ZOj2qepbseU2VQnXDqcbUE6lMLP3sDOlXUJIPLNaMcqVowefiqlz16JbS58wX42VYxb55U9b1dG3PrOM+2+pI9SK1NZXjlpR4dfmR9pFvWiayrqFNHUfzTqHxrTsPIkR2329m3UBxPsQCP51txvaOenuUxRLAPGNsASci3yipXoXGQB/Ojij7K0Z/4zD/qV5Cg9xstG5Ee1A7HkXHTt+TYr1xT9laP9Zh/1Kl+mNj80L/k5/wAGnj/1WX/Uq3xSnsHbPcU4C41xaQpX/lvfRLB99SfyFVPk4/wi4f6rL/qVd4nUHnLPASAVyri0og9ENZdUr4aE/wDMKF+IV+bHvU75oo3wCeu/xoq4s9sHS8jHmKa0qZGXkY8xTWlX7NOD0FFFFLHGMv7Uh6zS0xElclKO0aR+JSSFAfHTj41zabd03OFxTcLYsKdfmthvCfF2aGfCMdCMq+PtXWveuc8aWNVjlu362t/oD6gblHTyQrOA8ke5398+dJvbhpGXwbmci5EHDLTc24oZaTGm22X9M+y+QpJUgYS4kKz4uQI+JxitxcY0p6P2dvmpiO6dGssBwaTtyyDtzBzjPSsBwSu12t1tyctTNzZS8FNgf981q1BxHRRCNQ0jxb432FdJacbejNSWXEux3U6m3W1ZQsHqD5UuZ0juqk337Fsu1vlth63yy3OjMdklTg1oeG3hdHUEjORgg5I65rcSrW0bE4UpL3zrHGEnAyQoKwT6Zq3eY8N1lLt1khq3tZLiFudm2snGCpQIyB5ZpTbIx4gu1vnsxzHsVtyqE2pGkyXMaQsJ+62kcs896vK7EeTc48b2ae6RhKtU2KoZD0dxvYbnKSP71T+T6YbhwZaJCwdYjBterOcoyg/xTTVJAwQrbOedZ+ChfCs55OkrsUp8uak84TqzuCP8skjf7pJztT8dJM4OPuXJcsgK+KeJJCgoaFxmAFHolrVken0n8Kl4p2atH+sw/wCpULUhuFxK+52yFxLklDZWlYKWpTQIKFY5FSeWeqCPKpuKvs7T/rMP+pTn+I+fzQv+Tj/CLhjrdZfL/wByp7I589X+XeUgKhREqgwiOSyFAvOD0KgEg9Qk1nbFJkjhuTbrcstzrlepUdpwDdpOslxz91APxIre2+ExboEeFEb7OOw2ENp8gP7+f50T2gvptljlRRRVxRLFIS7lXKmfxzSersJ7UOzVzG4pdr9mjDevqW6KKKWaNmcqKXHRLivRnUa23kKbUnzBGKlo/wD3tSzkp6ezi8KJPk21FnmMaZC4iXGFpbLgca2TqA/Ek7HyOKd8NW6Y7NSxEukqAQ8jvkZt5UcSG1nC3EoVyI56wNyCM5rd3c22EYs+4PsxDEWpTLi1pRnKSFJGeeryHUCsMlu23aTLulxXdLhOmFIxCta348dpJylCStshZ5HVgb8ue9IwpXtPR1sXk3mSlr/R1Lt3Ctne77dpYkvIUezVcZipKwQc+FKicnbGwzUU66PXN1MaQZMSI6Po7ewn9NmJ81AH6FvnzIPmRyrxaOHWu8pcYFyjJUSVOotjMEp2P1lhAX/y71p4VriW1l5u2stsqdOpbhBUpavNRJ1K+JrXjwLe/ZvmPkWmuhJcLbEszCO5z7nEQo4YgQ30pSpWNwkKScDbKjnA3JqeRYJlwT3iXep8e4kEJVDeKWWsjASGzsoDqTurJ5bATN8NxXbgm43N124zGxpQp8gIbT5JbSAkD3B96mus1UK6WgFZSxIeWwsfdKiglGfXIwPetHxz7aJ+DHvdToxsSaZ12ftt6twVxNG8Qfgud0fmJwMLbcGApWN9Kh023yKZm8SFvMRn7i248y+h9uFfmFRHgtCspw62AFbjqgj1q7xnwkjiER5cWQqFdoZyxKSk7b5AON8DmDzHttSa5tcVzW0xL/dYAfeLgYt5hIcjPpbSFFS1E6kZ88bGk1ja9ejJk8elfS6PnDE+PZeIpZvbb8VEdpakrKA8y2uS4XCS43kAFKEgE45K5V0mFNiXBkP2+SzJZIz2jLgWn8xXNLVbS18zXixXORamLrHEdam1h5pt/JKEqSr7pBUnAIwceeCymWa4Q3+9zbAzKczk3CwvKjP9eaBgk++qqS2jHczT9nQaKwVs4ildv2EC+MTXEDBgXlox5KfTtEpGT+038etPTxSzFTm+W+bbAOb60dsx79q3kD97FXVIU8VI0FfUqKFBQ5g5qCLMjTWe3hyWZDRGe0ZcC0/mDUwq3sXvTGyMOJChyIyKKhhrJYGeYOKKzuezfNdCSkV8vUluazZbEy3JvMlOpKVn6OO31ccI5AdB1NPdupwOvtWX+TpsSLHceInClUq7znNS+qWkKKEo9hj8sVWJ5PRj8XCst6ZftXD8S2Pd7lOm6Xcj6S4yUhRH6rSeSE+WPzpup55agpTqifekvEb8y3xBdIRW4mIdciNth1r72OoUBkg56EHntLw9OVcrJEnagrt0lYOnT4So6Rj0TjNb5mZ6PQY4iPqkMskkZJPpzpfdLzCthbbfWpcl37GKykredPLCUDc+/L1rxMmvyJDlts6ULmAAvvLBLUNJ3y55qI5IG5znYb0rUlFtlrtPDp7zfpCAuddZfjLLf43D6/daG3pjc0yZVPSFZvJWN8Y7Zbefu7iErlv2/h+Or6hkrS9IV8MhtB+KqUXOFwnPbSzeuI51xwQrSJnhCuh0tJwK0kSz2+IkYjplSDu7MmIDjzqvxEqzj2GAOVeL52qbYUxlLQEKB0tagMb7kJcb291YrFWZ0xNYc9rdVoyUt1NnjKl8G3wzG0p/SLfLfMlaUDm42kkKBSMkp5EA+WKZXGFbzajMkXN6W5OLY7ZA1KlN5CuwbQnGEKGQUp+J54oWx6VIv8ZEe5odfQvxIL6lKCRurKRKVyHTB58jTVpi02m6ux4bsvu5KwpuJDckGCte50LQlQb1cyg8sAgCmTlaQuMvxvhb3/4ImWG7dbrq2qOqFEuckLlqSkqjwAncIQR9Z8kckbBRH4QK0bHE90bdfekWuW/b0ArUt2GqO8lGxykEkOAb7HQrbODX2wMs3CWq6tNaYkFaotojFBAjIH1nSFDPaL55O4TjqaucQ3hix2x6dJ8ZT4G2s5U84dggDqSf4ZNLdtV0X+Cckt10NJ1utd8htmbFjTWVJCm1OICsA7gpPMdOWKRnhCVb19pw3fpkPA2jyiX2seQJIUB8TTzh2E5brDb4T4AdYjoQsJGwUAMgegO1MPStPFNdnL5uX0cnmykw5khy9WIxXWJQirudjeU2oulIWAQjCjnWnmk7nFPrRxFJdRptt8g3YN/Wj3Edg+n07RAxn9pA96gvBw/NIxkcURMb4x4Y1a27cPWe8EKuVujvODZL2nS4n2WMEfnVEn3ofdLS5Ihi8ZR4bfZ3W13WI4dx2cUyUK89LjWoHHw9qKqp4HnNJ/2NxPcIbKju282mRjywo4Vj3JoqC6U6HJTrBT+Iafz2rHfJM8o8EPw3FZch3N5oj8Od/wCZNbHfpz6Vg4TjnCE2+sqR3l683EOWqIhXjeOnUpROfCgFWCr9U1XE9VsV4FJZDZSVsNR1qlLaQxghanVBKcHoSdqxvA7kyVw3HtdldbCY8h9h64ZStLDaV5BSnPiUoK8PTYk8q0ptLEtEVy8sRZcxhJOtTQKEqJ30pOcchg89ue9Zi/tO2DiCIeE4zHzneELYch6MNqxuH1AbDTvnoRnyrXl3rkjseQ8nF1Psc3Wd82hjhrhVDYuDwLilLJWI6CcqkPHqT68zj4+tEThCwvltTshwr1rW4SXpshWwz6k7AdBVrh+yt2OE40H1Spj6+1mTXN1yHPM/qjkB/c1Sgj594jcknCrfaFlpnbZ2V95froSdI9STXOb5Mx8V4+N5K7pnyFYL73ZD0riaaicrxrbQ00phJO+kIKc4HLnvVqNw8pZUq/zlXc7YZdZShhOOobGxPqon0xT40VJy68nLXWzMXaX83SRardE+b0OISVSo8TWpaST4WUISdS89VYCc53pnZJDDtsDdvZdjxY7q2G0qOSopxqUTndWsqCic5UlVerzKfQmPb4Lham3BwssudGgE5W4f2U5I9SKyvbQUsrLK1xrY20lQUCctW9okg556nnAT5lJ86K9dG/wG/wAtGvmrQmK+5IdKW0tKK1lRylODk56edc7tELiUM2fiae18/ttMBTcFSuzdjg8nEjktekZ333+NMIDE7ih1UGc44iItwTLkjUSEhYCmYqfLwBKl48/U1v0pCUpSlICUjAAGAPhRP1Yeb5S2pkocN8U2riRpz5veWiQ1u/FfRodZPqk/zGRTuslxTEskVv5+uDpgSImCicwdLueiD/mA8tJzkZqBr5RGVx++SeHr3HtxwRLVG1I0n7xGc49d60zk2uzFrl2ileftpvL/AMUROf7EauhAZUAOZNc6W/Hu7a5Vrkxprcm/xpTfYuAqDaQwFak7FJGhWxwcV0+C1qUXeg2TQnrbH3LbSLKE6EJSADgYoqSikv2PS0Z3bIycDqfKsZwVCVdLxxDfJ6tVzYlriJjKO8VlPIAdNQ69cHzrZgZIGdO/Py9axsK3XlhUnithT4mT3FpVb04BXDHhRgHbtRjWCeecHGTRjensx+HXC3QwbvEu4XJ2NZozSokdzs5E2Qo6NQPiQ2kbqIGQTkAH8qsWiIpNxut2kIPeH3O6RitO6I7YwrHlqWVHPUAUoVcn+HIMVbtkdZsbaOzJQQp6OASAtxA5pVzONwc5zmnke8W6bA+cWLgw7ESgkvdoNKQPPPL250Zclt6O3Fxl75bFvF91fhQmYVuUPnW5Od2iD8JOynD6Jzn3xTqzW1iz2uLb4uS3HbCNSuajzJPqTk/Gs1wjGdvV5e4tnNlDS0dja2nBu2wObh8irf4E1saolpaOP52f5L4r0gooooMJUuluYucRceSCApJCXEHC2yQRqSehwT/02pXH4UhtNtNPyJMlkKDjzTyklEhxONKlgJ3xgAJBCQEjan9FBectytJlS222FamCxb2EMtFRWQkk5J6kk+g+AHSl974miW18QYza7hdV/ZwI3ic91dED1P5VfuUF2e2loT5MVv75jEJcX6BZyU/Df1rzZ7Pb7KwWbZFQwlRysjJUs+alHdR96A2vdCOHw1Kukxu6cXuNyXmzqjW9rPd4x8/11ctz5demqwP+m1H5UVOyKpsytz+Tvhe5Te9vW4tO5yru7hbSo+eB/bFStcC2JhITGTPj4HNm4PJz7+LnWloo2yflv+mbVw3dGTi3cX3yO2eaHXEPY9ioZH8aK0lFGy3zZP6e2/tEftCrN1J72BnbQNviaKKP0C/5V/hUX4W8p2I1UkPBnDbk5EtVmi9qfEcJwlR1DcpGx+IooqX7Ihteh2AElKQABnYAcuf/ANV8ooqv7FoKKKKACiiigD6a+UUUAgooooI/YUUUUEhRRRQ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650" name="Picture 2" descr="http://t3.gstatic.com/images?q=tbn:ANd9GcSsVgp08Npho34YdqmIKGagP6F2INuySmQTACr0vQYrzqOAPcxPhg&amp;reload=on"/>
          <p:cNvPicPr>
            <a:picLocks noChangeAspect="1" noChangeArrowheads="1"/>
          </p:cNvPicPr>
          <p:nvPr/>
        </p:nvPicPr>
        <p:blipFill>
          <a:blip r:embed="rId4"/>
          <a:srcRect/>
          <a:stretch>
            <a:fillRect/>
          </a:stretch>
        </p:blipFill>
        <p:spPr bwMode="auto">
          <a:xfrm>
            <a:off x="7162800" y="914400"/>
            <a:ext cx="1981200" cy="2438400"/>
          </a:xfrm>
          <a:prstGeom prst="rect">
            <a:avLst/>
          </a:prstGeom>
          <a:noFill/>
        </p:spPr>
      </p:pic>
      <p:pic>
        <p:nvPicPr>
          <p:cNvPr id="27652" name="Picture 4" descr="http://t1.gstatic.com/images?q=tbn:ANd9GcRj-NmAQovRAQIWsw4ks4Un8UxqUs_8wxVkR4_01b0ISZdRKOp2"/>
          <p:cNvPicPr>
            <a:picLocks noChangeAspect="1" noChangeArrowheads="1"/>
          </p:cNvPicPr>
          <p:nvPr/>
        </p:nvPicPr>
        <p:blipFill>
          <a:blip r:embed="rId5"/>
          <a:srcRect/>
          <a:stretch>
            <a:fillRect/>
          </a:stretch>
        </p:blipFill>
        <p:spPr bwMode="auto">
          <a:xfrm>
            <a:off x="7162800" y="3810000"/>
            <a:ext cx="1981200" cy="2438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6000" r="-36000"/>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76200"/>
            <a:ext cx="8458200" cy="990601"/>
          </a:xfrm>
        </p:spPr>
        <p:txBody>
          <a:bodyPr>
            <a:normAutofit/>
          </a:bodyPr>
          <a:lstStyle/>
          <a:p>
            <a:pPr>
              <a:buFont typeface="Wingdings" pitchFamily="2" charset="2"/>
              <a:buChar char="Ø"/>
            </a:pPr>
            <a:r>
              <a:rPr lang="en-US" sz="2800" b="1" dirty="0" smtClean="0">
                <a:ln>
                  <a:solidFill>
                    <a:srgbClr val="C00000"/>
                  </a:solidFill>
                </a:ln>
                <a:solidFill>
                  <a:srgbClr val="C00000"/>
                </a:solidFill>
                <a:effectLst>
                  <a:outerShdw blurRad="50800" dist="38100" dir="16200000" rotWithShape="0">
                    <a:prstClr val="black">
                      <a:alpha val="40000"/>
                    </a:prstClr>
                  </a:outerShdw>
                </a:effectLst>
                <a:latin typeface="+mn-lt"/>
              </a:rPr>
              <a:t> </a:t>
            </a:r>
            <a:r>
              <a:rPr lang="en-US" sz="3000" b="1" dirty="0" smtClean="0">
                <a:ln w="3175">
                  <a:solidFill>
                    <a:srgbClr val="C00000"/>
                  </a:solidFill>
                  <a:prstDash val="sysDot"/>
                </a:ln>
                <a:solidFill>
                  <a:srgbClr val="C00000"/>
                </a:solidFill>
                <a:effectLst>
                  <a:outerShdw blurRad="50800" dist="38100" dir="16200000" rotWithShape="0">
                    <a:prstClr val="black">
                      <a:alpha val="40000"/>
                    </a:prstClr>
                  </a:outerShdw>
                </a:effectLst>
                <a:latin typeface="+mn-lt"/>
                <a:ea typeface="+mn-ea"/>
                <a:cs typeface="+mn-cs"/>
              </a:rPr>
              <a:t>Provides Healthy Musculoskeletal System</a:t>
            </a:r>
            <a:endParaRPr lang="en-US" sz="3000" b="1" dirty="0">
              <a:ln w="3175">
                <a:solidFill>
                  <a:srgbClr val="C00000"/>
                </a:solidFill>
                <a:prstDash val="sysDot"/>
              </a:ln>
              <a:solidFill>
                <a:srgbClr val="C00000"/>
              </a:solidFill>
              <a:effectLst>
                <a:outerShdw blurRad="50800" dist="38100" dir="16200000" rotWithShape="0">
                  <a:prstClr val="black">
                    <a:alpha val="40000"/>
                  </a:prstClr>
                </a:outerShdw>
              </a:effectLst>
              <a:latin typeface="+mn-lt"/>
              <a:ea typeface="+mn-ea"/>
              <a:cs typeface="+mn-cs"/>
            </a:endParaRPr>
          </a:p>
        </p:txBody>
      </p:sp>
      <p:sp>
        <p:nvSpPr>
          <p:cNvPr id="4" name="Subtitle 3"/>
          <p:cNvSpPr>
            <a:spLocks noGrp="1"/>
          </p:cNvSpPr>
          <p:nvPr>
            <p:ph type="subTitle" idx="1"/>
          </p:nvPr>
        </p:nvSpPr>
        <p:spPr>
          <a:xfrm>
            <a:off x="838200" y="1066800"/>
            <a:ext cx="7162800" cy="5029200"/>
          </a:xfrm>
        </p:spPr>
        <p:txBody>
          <a:bodyPr>
            <a:normAutofit fontScale="92500" lnSpcReduction="10000"/>
          </a:bodyPr>
          <a:lstStyle/>
          <a:p>
            <a:pPr>
              <a:spcBef>
                <a:spcPct val="0"/>
              </a:spcBef>
              <a:buFont typeface="Wingdings" pitchFamily="2" charset="2"/>
              <a:buChar char="Ø"/>
            </a:pPr>
            <a:r>
              <a:rPr lang="en-US" b="1" dirty="0" smtClean="0">
                <a:ln w="3175">
                  <a:solidFill>
                    <a:srgbClr val="C00000"/>
                  </a:solidFill>
                  <a:prstDash val="sysDot"/>
                </a:ln>
                <a:solidFill>
                  <a:srgbClr val="C00000"/>
                </a:solidFill>
                <a:effectLst>
                  <a:outerShdw blurRad="50800" dist="38100" dir="16200000" rotWithShape="0">
                    <a:prstClr val="black">
                      <a:alpha val="40000"/>
                    </a:prstClr>
                  </a:outerShdw>
                </a:effectLst>
              </a:rPr>
              <a:t>Provides strong and healthy teeth, gums</a:t>
            </a:r>
          </a:p>
          <a:p>
            <a:pPr>
              <a:spcBef>
                <a:spcPct val="0"/>
              </a:spcBef>
              <a:buFont typeface="Wingdings" pitchFamily="2" charset="2"/>
              <a:buChar char="Ø"/>
            </a:pPr>
            <a:endParaRPr lang="en-US" b="1" dirty="0" smtClean="0">
              <a:ln w="3175">
                <a:solidFill>
                  <a:srgbClr val="C00000"/>
                </a:solidFill>
                <a:prstDash val="sysDot"/>
              </a:ln>
              <a:solidFill>
                <a:srgbClr val="C00000"/>
              </a:solidFill>
              <a:effectLst>
                <a:outerShdw blurRad="50800" dist="38100" dir="16200000" rotWithShape="0">
                  <a:prstClr val="black">
                    <a:alpha val="40000"/>
                  </a:prstClr>
                </a:outerShdw>
              </a:effectLst>
            </a:endParaRPr>
          </a:p>
          <a:p>
            <a:pPr>
              <a:spcBef>
                <a:spcPct val="0"/>
              </a:spcBef>
              <a:buFont typeface="Wingdings" pitchFamily="2" charset="2"/>
              <a:buChar char="Ø"/>
            </a:pPr>
            <a:r>
              <a:rPr lang="en-US" b="1" dirty="0" smtClean="0">
                <a:ln w="3175">
                  <a:solidFill>
                    <a:srgbClr val="C00000"/>
                  </a:solidFill>
                  <a:prstDash val="sysDot"/>
                </a:ln>
                <a:solidFill>
                  <a:srgbClr val="C00000"/>
                </a:solidFill>
                <a:effectLst>
                  <a:outerShdw blurRad="50800" dist="38100" dir="16200000" rotWithShape="0">
                    <a:prstClr val="black">
                      <a:alpha val="40000"/>
                    </a:prstClr>
                  </a:outerShdw>
                </a:effectLst>
              </a:rPr>
              <a:t>Fight against Various Fatigues</a:t>
            </a:r>
          </a:p>
          <a:p>
            <a:pPr>
              <a:spcBef>
                <a:spcPct val="0"/>
              </a:spcBef>
              <a:buFont typeface="Wingdings" pitchFamily="2" charset="2"/>
              <a:buChar char="Ø"/>
            </a:pPr>
            <a:endParaRPr lang="en-US" b="1" dirty="0" smtClean="0">
              <a:ln w="3175">
                <a:solidFill>
                  <a:srgbClr val="C00000"/>
                </a:solidFill>
                <a:prstDash val="sysDot"/>
              </a:ln>
              <a:solidFill>
                <a:srgbClr val="C00000"/>
              </a:solidFill>
              <a:effectLst>
                <a:outerShdw blurRad="50800" dist="38100" dir="16200000" rotWithShape="0">
                  <a:prstClr val="black">
                    <a:alpha val="40000"/>
                  </a:prstClr>
                </a:outerShdw>
              </a:effectLst>
            </a:endParaRPr>
          </a:p>
          <a:p>
            <a:pPr>
              <a:spcBef>
                <a:spcPct val="0"/>
              </a:spcBef>
              <a:buFont typeface="Wingdings" pitchFamily="2" charset="2"/>
              <a:buChar char="Ø"/>
            </a:pPr>
            <a:r>
              <a:rPr lang="en-US" b="1" dirty="0" smtClean="0">
                <a:ln w="3175">
                  <a:solidFill>
                    <a:srgbClr val="C00000"/>
                  </a:solidFill>
                  <a:prstDash val="sysDot"/>
                </a:ln>
                <a:solidFill>
                  <a:srgbClr val="C00000"/>
                </a:solidFill>
                <a:effectLst>
                  <a:outerShdw blurRad="50800" dist="38100" dir="16200000" rotWithShape="0">
                    <a:prstClr val="black">
                      <a:alpha val="40000"/>
                    </a:prstClr>
                  </a:outerShdw>
                </a:effectLst>
              </a:rPr>
              <a:t>Prevents From All Types Of Cancer</a:t>
            </a:r>
          </a:p>
          <a:p>
            <a:pPr>
              <a:spcBef>
                <a:spcPct val="0"/>
              </a:spcBef>
              <a:buFont typeface="Wingdings" pitchFamily="2" charset="2"/>
              <a:buChar char="Ø"/>
            </a:pPr>
            <a:endParaRPr lang="en-US" b="1" dirty="0" smtClean="0">
              <a:ln w="3175">
                <a:solidFill>
                  <a:srgbClr val="C00000"/>
                </a:solidFill>
                <a:prstDash val="sysDot"/>
              </a:ln>
              <a:solidFill>
                <a:srgbClr val="C00000"/>
              </a:solidFill>
              <a:effectLst>
                <a:outerShdw blurRad="50800" dist="38100" dir="16200000" rotWithShape="0">
                  <a:prstClr val="black">
                    <a:alpha val="40000"/>
                  </a:prstClr>
                </a:outerShdw>
              </a:effectLst>
            </a:endParaRPr>
          </a:p>
          <a:p>
            <a:pPr>
              <a:spcBef>
                <a:spcPct val="0"/>
              </a:spcBef>
              <a:buFont typeface="Wingdings" pitchFamily="2" charset="2"/>
              <a:buChar char="Ø"/>
            </a:pPr>
            <a:r>
              <a:rPr lang="en-US" b="1" dirty="0" smtClean="0">
                <a:ln w="3175">
                  <a:solidFill>
                    <a:srgbClr val="C00000"/>
                  </a:solidFill>
                  <a:prstDash val="sysDot"/>
                </a:ln>
                <a:solidFill>
                  <a:srgbClr val="C00000"/>
                </a:solidFill>
                <a:effectLst>
                  <a:outerShdw blurRad="50800" dist="38100" dir="16200000" rotWithShape="0">
                    <a:prstClr val="black">
                      <a:alpha val="40000"/>
                    </a:prstClr>
                  </a:outerShdw>
                </a:effectLst>
              </a:rPr>
              <a:t>Helpful in relieving From Stress</a:t>
            </a:r>
          </a:p>
          <a:p>
            <a:pPr>
              <a:spcBef>
                <a:spcPct val="0"/>
              </a:spcBef>
              <a:buFont typeface="Wingdings" pitchFamily="2" charset="2"/>
              <a:buChar char="Ø"/>
            </a:pPr>
            <a:endParaRPr lang="en-US" b="1" dirty="0" smtClean="0">
              <a:ln w="3175">
                <a:solidFill>
                  <a:srgbClr val="C00000"/>
                </a:solidFill>
                <a:prstDash val="sysDot"/>
              </a:ln>
              <a:solidFill>
                <a:srgbClr val="C00000"/>
              </a:solidFill>
              <a:effectLst>
                <a:outerShdw blurRad="50800" dist="38100" dir="16200000" rotWithShape="0">
                  <a:prstClr val="black">
                    <a:alpha val="40000"/>
                  </a:prstClr>
                </a:outerShdw>
              </a:effectLst>
            </a:endParaRPr>
          </a:p>
          <a:p>
            <a:pPr>
              <a:spcBef>
                <a:spcPct val="0"/>
              </a:spcBef>
              <a:buFont typeface="Wingdings" pitchFamily="2" charset="2"/>
              <a:buChar char="Ø"/>
            </a:pPr>
            <a:r>
              <a:rPr lang="en-US" b="1" dirty="0" smtClean="0">
                <a:ln w="3175">
                  <a:solidFill>
                    <a:srgbClr val="C00000"/>
                  </a:solidFill>
                  <a:prstDash val="sysDot"/>
                </a:ln>
                <a:solidFill>
                  <a:srgbClr val="C00000"/>
                </a:solidFill>
                <a:effectLst>
                  <a:outerShdw blurRad="50800" dist="38100" dir="16200000" rotWithShape="0">
                    <a:prstClr val="black">
                      <a:alpha val="40000"/>
                    </a:prstClr>
                  </a:outerShdw>
                </a:effectLst>
              </a:rPr>
              <a:t>Enhances Your Mood</a:t>
            </a:r>
          </a:p>
          <a:p>
            <a:pPr>
              <a:spcBef>
                <a:spcPct val="0"/>
              </a:spcBef>
              <a:buFont typeface="Wingdings" pitchFamily="2" charset="2"/>
              <a:buChar char="Ø"/>
            </a:pPr>
            <a:r>
              <a:rPr lang="en-US" b="1" dirty="0" smtClean="0">
                <a:ln w="3175">
                  <a:solidFill>
                    <a:srgbClr val="C00000"/>
                  </a:solidFill>
                  <a:prstDash val="sysDot"/>
                </a:ln>
                <a:solidFill>
                  <a:srgbClr val="C00000"/>
                </a:solidFill>
                <a:effectLst>
                  <a:outerShdw blurRad="50800" dist="38100" dir="16200000" rotWithShape="0">
                    <a:prstClr val="black">
                      <a:alpha val="40000"/>
                    </a:prstClr>
                  </a:outerShdw>
                </a:effectLst>
              </a:rPr>
              <a:t> </a:t>
            </a:r>
          </a:p>
          <a:p>
            <a:pPr>
              <a:spcBef>
                <a:spcPct val="0"/>
              </a:spcBef>
              <a:buFont typeface="Wingdings" pitchFamily="2" charset="2"/>
              <a:buChar char="Ø"/>
            </a:pPr>
            <a:r>
              <a:rPr lang="en-US" b="1" dirty="0" smtClean="0">
                <a:ln w="3175">
                  <a:solidFill>
                    <a:srgbClr val="C00000"/>
                  </a:solidFill>
                  <a:prstDash val="sysDot"/>
                </a:ln>
                <a:solidFill>
                  <a:srgbClr val="C00000"/>
                </a:solidFill>
                <a:effectLst>
                  <a:outerShdw blurRad="50800" dist="38100" dir="16200000" rotWithShape="0">
                    <a:prstClr val="black">
                      <a:alpha val="40000"/>
                    </a:prstClr>
                  </a:outerShdw>
                </a:effectLst>
              </a:rPr>
              <a:t>Helpful in treating Mental Disorders</a:t>
            </a:r>
          </a:p>
          <a:p>
            <a:pPr>
              <a:buFont typeface="Wingdings" pitchFamily="2" charset="2"/>
              <a:buChar char="Ø"/>
            </a:pPr>
            <a:endParaRPr lang="en-US" b="1" dirty="0" smtClean="0">
              <a:ln w="3175">
                <a:solidFill>
                  <a:schemeClr val="bg1">
                    <a:lumMod val="95000"/>
                  </a:schemeClr>
                </a:solidFill>
                <a:prstDash val="sysDot"/>
              </a:ln>
              <a:solidFill>
                <a:schemeClr val="tx1"/>
              </a:solidFill>
              <a:effectLst>
                <a:innerShdw blurRad="114300">
                  <a:prstClr val="black"/>
                </a:innerShdw>
              </a:effectLst>
            </a:endParaRPr>
          </a:p>
          <a:p>
            <a:pPr>
              <a:buFont typeface="Wingdings" pitchFamily="2" charset="2"/>
              <a:buChar char="Ø"/>
            </a:pPr>
            <a:endParaRPr lang="en-US" b="1" dirty="0" smtClean="0">
              <a:ln w="3175">
                <a:solidFill>
                  <a:schemeClr val="bg1">
                    <a:lumMod val="95000"/>
                  </a:schemeClr>
                </a:solidFill>
                <a:prstDash val="sysDot"/>
              </a:ln>
              <a:effectLst>
                <a:innerShdw blurRad="114300">
                  <a:prstClr val="black"/>
                </a:innerShdw>
              </a:effectLst>
            </a:endParaRPr>
          </a:p>
        </p:txBody>
      </p:sp>
      <p:sp>
        <p:nvSpPr>
          <p:cNvPr id="2052" name="AutoShape 4" descr="data:image/jpg;base64,/9j/4AAQSkZJRgABAQAAAQABAAD/2wBDAAkGBwgHBgkIBwgKCgkLDRYPDQwMDRsUFRAWIB0iIiAdHx8kKDQsJCYxJx8fLT0tMTU3Ojo6Iys/RD84QzQ5Ojf/2wBDAQoKCg0MDRoPDxo3JR8lNzc3Nzc3Nzc3Nzc3Nzc3Nzc3Nzc3Nzc3Nzc3Nzc3Nzc3Nzc3Nzc3Nzc3Nzc3Nzc3Nzf/wAARCACTAIUDASIAAhEBAxEB/8QAGwAAAgMBAQEAAAAAAAAAAAAAAAUDBAYHAgH/xABHEAABAwMCAwYBCAgDBQkAAAABAgMEAAUREiEGMUETFCJRYXGBBxUjMjNCUpEkYnKCobGzwTVTdSVDVZLxFjQ2Y2VzstHw/8QAGgEAAgMBAQAAAAAAAAAAAAAAAAMBAgQFBv/EACQRAAMAAgICAgMBAQEAAAAAAAABAgMREiEEMRMiMkFRgTPB/9oADAMBAAIRAxEAPwDt9FFFQQFFFVn5SUeFG6vPyqUm/RFUp9lmo1PtJ5rT+dLlurc+ss/DavGT13q6x/0Q8/8AEMu9M/i/hXtLravqrB9M0q+OKzt14gukTiFFqt9kExSoxkpWZaWisA4UEhQwSCQSM8jmhwkE5qb1opzOKJtk43u8d23rlR1JZV2pkpbS02EeEJ1HBUTrJG3IneljPG99mzgiHd7KFvrKWIndlODJPhSlzUNZ5bgb77USHLtLcuqLpwtcwJsyM81lpp9KENaAUEhQxnC8E7b0+ut1+eLbAWYLkLu3EUaOWXClRBS4n8JIHMdTVDQnsRJ+Ua8tPLYdk8MPOt5StHeXGVBQOCDnIFaThvjczlvi8tW+Cy22lSZTU4OtOqKiCkEgYI229ah+TWPGe4fnqlMMOf7VljLqEn/eHzqvxLwjbrhxhZmomq3nsJEh0RQEBzRoQjbBSCO1O+M4GPLEEmvs96i3Z+e1FJUIbwaUv7qiUJVkH96mdY3hi6Wfh+zWe2SZLaLlMCNTAyp551f1lqT9bc5JUfKtlQQFFFFABRRRQAUHaiqk17GG0nc86lLbIquK2eJMkqyls4HImqtFFPSSMVU6fYUUUVJUKzHGURMuVBQF9mp2PNZK9WnALBVz6eJKT+7WnrA8eznjdJMeMCp2NaFpRgf72U6lhGD0IGo59apb+rG4Vu0SXbh+3I4KavLUd4zGWo8zU9JdWW8FtatIUogbatqnUtSY5aKwQji9BGBjwreS4P8A55zWtnRGfmSTCUE9l3RbJ2wNPZkfyFc8s7zi2mA6rVruVlfJH4ltNg59fADjyIrH498k9mzItaLdsQiT8l3FbCgSrvM9YGOelZV/aoGbKm4XuY1aoUJDcLs0oU9cpqSUONpc8KUqICT5Z6ZotkpMX5P7/tqckT5kVlAO63HV9mkfmr+FabhprTdr4tOS006xDSoYIUWmU5P5qx8KZlrhG0Ri+9aYsscJlm82uGbbBhuMXN7te5IOHimPqQoqV4j9oeeeVdJHKub3B9UPixhxASVC6xnFc86XYy2z/Fmuhx3g6nyUOYq0t1KYNpVomooooAKKKKAPLqwhClHkBmlalFRKifrVZuTqWmiVqSlKRlSlHASPU9KyDnFrcxws8MwH726DhTzCgiO2f1nlbfBOabGktsz5eVVpGkoOeek488VlZFrvExKpHEPEi4TCRqVGtCuyQgDfxPK8R99qTAcEuoUtUe6XZlvYyHe+ymj5+IDSefSh5ELUL+m2n3i2W4FVwuESNpGcPPpSfPkTk7VSjcT2+XMisRUTHGpSyhqV3dSWFLCSrAUrBOQDuARtzqOxxbC5HRKsVvtiWyPC5HiICgRzBOMgjyO9V+JUXJqVAvMVXeW7b2jj0NQyp5KgEqKD0UlGsjzzjqap8nZXcb0aasjxfAkRn5F4YC1sGKgSEtpClMqZWXW3gkkagk5Ck5Bwdq1MWQ1LisyY7gdYdQFtrHJSSMg/xr262h5tbbqErbWkpUhWMKBGCDnoRtTmuSJlua2Zd/iBN/4aDEcvxZVwZQhP0ejtQvcpbKyN1J1BKjyyD0qF62O26DAclFsypd9hOuhrdKAFJShtPUhKEpGTucE1Jb7HAtvF6GGmVFgQA/EbcdWtLC0uFCygKJCchafbfAGaZcUjDVoA/wCMw/6lJjEol6H1ld2jHWNP6HanXT+itcWPF7UdslSwgn94p+JrScCymGuH248p5DU9l17vrTq0pWh0uqKioE8jkEHyI3NQ/J42h2yXBDiEqQbrKJChkbOZG3XBANJOKXbzdbkmG1AnRLy5H1p0mOqOdKgCtDq/EE7gkDxAnlVMuLnKL48vGmO72yy7xbaGY7qXZUh9qW+gKGG2GEOaVeylO4B61rkK0qSpJ3HlSuz2OFau2cjoWuTIwZEh9wuuukDkpZ3IHQDApnzp+OeM6M+S+V7GjLnaNpUPjUlUIK8LUnz5e9X6XS0zRjrkthRRRVS5z5zhkXKUZXFNwevKw4VNRFDs4jQzt9GPrnGN1Vevd4ZtENhCWVOvOq7KFAjJALq8fVSBsAOp6CmGcHY45c6wl6lhXFt0Spp1S41uaQ06kgJZS4ole+clSzpTsOQVvtuuq0tsx4uWfJxfoX3N+ddbsf8AtCIj8GKUqZgxFqUw86f81Z+uE8sDAJ9M1JPvUlaUuSZi22gAlASShtIxsABskbe1eLajtO8z5CmTAjSG4jiFjBWpakBSwvPg0hYxzBwcjGKjtrJavtrZiMKkxLglUgpcTlCWg4pJWQeSVt4IT1JI61jucuTT3pHbxTiw/WUKFypN3fls2pco3V0hpbaUqPZrTtrKxsNgMqJ+6OZGK7KkFATqyVDbVy5YrG2m3nhjhuRDMZyc+66673ZhCnRlWyEq8k4SE6jgc/Kr9mky7ZOj2qepbseU2VQnXDqcbUE6lMLP3sDOlXUJIPLNaMcqVowefiqlz16JbS58wX42VYxb55U9b1dG3PrOM+2+pI9SK1NZXjlpR4dfmR9pFvWiayrqFNHUfzTqHxrTsPIkR2329m3UBxPsQCP51txvaOenuUxRLAPGNsASci3yipXoXGQB/Ojij7K0Z/4zD/qV5Cg9xstG5Ee1A7HkXHTt+TYr1xT9laP9Zh/1Kl+mNj80L/k5/wAGnj/1WX/Uq3xSnsHbPcU4C41xaQpX/lvfRLB99SfyFVPk4/wi4f6rL/qVd4nUHnLPASAVyri0og9ENZdUr4aE/wDMKF+IV+bHvU75oo3wCeu/xoq4s9sHS8jHmKa0qZGXkY8xTWlX7NOD0FFFFLHGMv7Uh6zS0xElclKO0aR+JSSFAfHTj41zabd03OFxTcLYsKdfmthvCfF2aGfCMdCMq+PtXWveuc8aWNVjlu362t/oD6gblHTyQrOA8ke5398+dJvbhpGXwbmci5EHDLTc24oZaTGm22X9M+y+QpJUgYS4kKz4uQI+JxitxcY0p6P2dvmpiO6dGssBwaTtyyDtzBzjPSsBwSu12t1tyctTNzZS8FNgf981q1BxHRRCNQ0jxb432FdJacbejNSWXEux3U6m3W1ZQsHqD5UuZ0juqk337Fsu1vlth63yy3OjMdklTg1oeG3hdHUEjORgg5I65rcSrW0bE4UpL3zrHGEnAyQoKwT6Zq3eY8N1lLt1khq3tZLiFudm2snGCpQIyB5ZpTbIx4gu1vnsxzHsVtyqE2pGkyXMaQsJ+62kcs896vK7EeTc48b2ae6RhKtU2KoZD0dxvYbnKSP71T+T6YbhwZaJCwdYjBterOcoyg/xTTVJAwQrbOedZ+ChfCs55OkrsUp8uak84TqzuCP8skjf7pJztT8dJM4OPuXJcsgK+KeJJCgoaFxmAFHolrVken0n8Kl4p2atH+sw/wCpULUhuFxK+52yFxLklDZWlYKWpTQIKFY5FSeWeqCPKpuKvs7T/rMP+pTn+I+fzQv+Tj/CLhjrdZfL/wByp7I589X+XeUgKhREqgwiOSyFAvOD0KgEg9Qk1nbFJkjhuTbrcstzrlepUdpwDdpOslxz91APxIre2+ExboEeFEb7OOw2ENp8gP7+f50T2gvptljlRRRVxRLFIS7lXKmfxzSersJ7UOzVzG4pdr9mjDevqW6KKKWaNmcqKXHRLivRnUa23kKbUnzBGKlo/wD3tSzkp6ezi8KJPk21FnmMaZC4iXGFpbLgca2TqA/Ek7HyOKd8NW6Y7NSxEukqAQ8jvkZt5UcSG1nC3EoVyI56wNyCM5rd3c22EYs+4PsxDEWpTLi1pRnKSFJGeeryHUCsMlu23aTLulxXdLhOmFIxCta348dpJylCStshZ5HVgb8ue9IwpXtPR1sXk3mSlr/R1Lt3Ctne77dpYkvIUezVcZipKwQc+FKicnbGwzUU66PXN1MaQZMSI6Po7ewn9NmJ81AH6FvnzIPmRyrxaOHWu8pcYFyjJUSVOotjMEp2P1lhAX/y71p4VriW1l5u2stsqdOpbhBUpavNRJ1K+JrXjwLe/ZvmPkWmuhJcLbEszCO5z7nEQo4YgQ30pSpWNwkKScDbKjnA3JqeRYJlwT3iXep8e4kEJVDeKWWsjASGzsoDqTurJ5bATN8NxXbgm43N124zGxpQp8gIbT5JbSAkD3B96mus1UK6WgFZSxIeWwsfdKiglGfXIwPetHxz7aJ+DHvdToxsSaZ12ftt6twVxNG8Qfgud0fmJwMLbcGApWN9Kh023yKZm8SFvMRn7i248y+h9uFfmFRHgtCspw62AFbjqgj1q7xnwkjiER5cWQqFdoZyxKSk7b5AON8DmDzHttSa5tcVzW0xL/dYAfeLgYt5hIcjPpbSFFS1E6kZ88bGk1ja9ejJk8elfS6PnDE+PZeIpZvbb8VEdpakrKA8y2uS4XCS43kAFKEgE45K5V0mFNiXBkP2+SzJZIz2jLgWn8xXNLVbS18zXixXORamLrHEdam1h5pt/JKEqSr7pBUnAIwceeCymWa4Q3+9zbAzKczk3CwvKjP9eaBgk++qqS2jHczT9nQaKwVs4ildv2EC+MTXEDBgXlox5KfTtEpGT+038etPTxSzFTm+W+bbAOb60dsx79q3kD97FXVIU8VI0FfUqKFBQ5g5qCLMjTWe3hyWZDRGe0ZcC0/mDUwq3sXvTGyMOJChyIyKKhhrJYGeYOKKzuezfNdCSkV8vUluazZbEy3JvMlOpKVn6OO31ccI5AdB1NPdupwOvtWX+TpsSLHceInClUq7znNS+qWkKKEo9hj8sVWJ5PRj8XCst6ZftXD8S2Pd7lOm6Xcj6S4yUhRH6rSeSE+WPzpup55agpTqifekvEb8y3xBdIRW4mIdciNth1r72OoUBkg56EHntLw9OVcrJEnagrt0lYOnT4So6Rj0TjNb5mZ6PQY4iPqkMskkZJPpzpfdLzCthbbfWpcl37GKykredPLCUDc+/L1rxMmvyJDlts6ULmAAvvLBLUNJ3y55qI5IG5znYb0rUlFtlrtPDp7zfpCAuddZfjLLf43D6/daG3pjc0yZVPSFZvJWN8Y7Zbefu7iErlv2/h+Or6hkrS9IV8MhtB+KqUXOFwnPbSzeuI51xwQrSJnhCuh0tJwK0kSz2+IkYjplSDu7MmIDjzqvxEqzj2GAOVeL52qbYUxlLQEKB0tagMb7kJcb291YrFWZ0xNYc9rdVoyUt1NnjKl8G3wzG0p/SLfLfMlaUDm42kkKBSMkp5EA+WKZXGFbzajMkXN6W5OLY7ZA1KlN5CuwbQnGEKGQUp+J54oWx6VIv8ZEe5odfQvxIL6lKCRurKRKVyHTB58jTVpi02m6ux4bsvu5KwpuJDckGCte50LQlQb1cyg8sAgCmTlaQuMvxvhb3/4ImWG7dbrq2qOqFEuckLlqSkqjwAncIQR9Z8kckbBRH4QK0bHE90bdfekWuW/b0ArUt2GqO8lGxykEkOAb7HQrbODX2wMs3CWq6tNaYkFaotojFBAjIH1nSFDPaL55O4TjqaucQ3hix2x6dJ8ZT4G2s5U84dggDqSf4ZNLdtV0X+Cckt10NJ1utd8htmbFjTWVJCm1OICsA7gpPMdOWKRnhCVb19pw3fpkPA2jyiX2seQJIUB8TTzh2E5brDb4T4AdYjoQsJGwUAMgegO1MPStPFNdnL5uX0cnmykw5khy9WIxXWJQirudjeU2oulIWAQjCjnWnmk7nFPrRxFJdRptt8g3YN/Wj3Edg+n07RAxn9pA96gvBw/NIxkcURMb4x4Y1a27cPWe8EKuVujvODZL2nS4n2WMEfnVEn3ofdLS5Ihi8ZR4bfZ3W13WI4dx2cUyUK89LjWoHHw9qKqp4HnNJ/2NxPcIbKju282mRjywo4Vj3JoqC6U6HJTrBT+Iafz2rHfJM8o8EPw3FZch3N5oj8Od/wCZNbHfpz6Vg4TjnCE2+sqR3l683EOWqIhXjeOnUpROfCgFWCr9U1XE9VsV4FJZDZSVsNR1qlLaQxghanVBKcHoSdqxvA7kyVw3HtdldbCY8h9h64ZStLDaV5BSnPiUoK8PTYk8q0ptLEtEVy8sRZcxhJOtTQKEqJ30pOcchg89ue9Zi/tO2DiCIeE4zHzneELYch6MNqxuH1AbDTvnoRnyrXl3rkjseQ8nF1Psc3Wd82hjhrhVDYuDwLilLJWI6CcqkPHqT68zj4+tEThCwvltTshwr1rW4SXpshWwz6k7AdBVrh+yt2OE40H1Spj6+1mTXN1yHPM/qjkB/c1Sgj594jcknCrfaFlpnbZ2V95froSdI9STXOb5Mx8V4+N5K7pnyFYL73ZD0riaaicrxrbQ00phJO+kIKc4HLnvVqNw8pZUq/zlXc7YZdZShhOOobGxPqon0xT40VJy68nLXWzMXaX83SRardE+b0OISVSo8TWpaST4WUISdS89VYCc53pnZJDDtsDdvZdjxY7q2G0qOSopxqUTndWsqCic5UlVerzKfQmPb4Lham3BwssudGgE5W4f2U5I9SKyvbQUsrLK1xrY20lQUCctW9okg556nnAT5lJ86K9dG/wG/wAtGvmrQmK+5IdKW0tKK1lRylODk56edc7tELiUM2fiae18/ttMBTcFSuzdjg8nEjktekZ333+NMIDE7ih1UGc44iItwTLkjUSEhYCmYqfLwBKl48/U1v0pCUpSlICUjAAGAPhRP1Yeb5S2pkocN8U2riRpz5veWiQ1u/FfRodZPqk/zGRTuslxTEskVv5+uDpgSImCicwdLueiD/mA8tJzkZqBr5RGVx++SeHr3HtxwRLVG1I0n7xGc49d60zk2uzFrl2ileftpvL/AMUROf7EauhAZUAOZNc6W/Hu7a5Vrkxprcm/xpTfYuAqDaQwFak7FJGhWxwcV0+C1qUXeg2TQnrbH3LbSLKE6EJSADgYoqSikv2PS0Z3bIycDqfKsZwVCVdLxxDfJ6tVzYlriJjKO8VlPIAdNQ69cHzrZgZIGdO/Py9axsK3XlhUnithT4mT3FpVb04BXDHhRgHbtRjWCeecHGTRjensx+HXC3QwbvEu4XJ2NZozSokdzs5E2Qo6NQPiQ2kbqIGQTkAH8qsWiIpNxut2kIPeH3O6RitO6I7YwrHlqWVHPUAUoVcn+HIMVbtkdZsbaOzJQQp6OASAtxA5pVzONwc5zmnke8W6bA+cWLgw7ESgkvdoNKQPPPL250Zclt6O3Fxl75bFvF91fhQmYVuUPnW5Od2iD8JOynD6Jzn3xTqzW1iz2uLb4uS3HbCNSuajzJPqTk/Gs1wjGdvV5e4tnNlDS0dja2nBu2wObh8irf4E1saolpaOP52f5L4r0gooooMJUuluYucRceSCApJCXEHC2yQRqSehwT/02pXH4UhtNtNPyJMlkKDjzTyklEhxONKlgJ3xgAJBCQEjan9FBectytJlS222FamCxb2EMtFRWQkk5J6kk+g+AHSl974miW18QYza7hdV/ZwI3ic91dED1P5VfuUF2e2loT5MVv75jEJcX6BZyU/Df1rzZ7Pb7KwWbZFQwlRysjJUs+alHdR96A2vdCOHw1Kukxu6cXuNyXmzqjW9rPd4x8/11ctz5demqwP+m1H5UVOyKpsytz+Tvhe5Te9vW4tO5yru7hbSo+eB/bFStcC2JhITGTPj4HNm4PJz7+LnWloo2yflv+mbVw3dGTi3cX3yO2eaHXEPY9ioZH8aK0lFGy3zZP6e2/tEftCrN1J72BnbQNviaKKP0C/5V/hUX4W8p2I1UkPBnDbk5EtVmi9qfEcJwlR1DcpGx+IooqX7Ihteh2AElKQABnYAcuf/ANV8ooqv7FoKKKKACiiigD6a+UUUAgooooI/YUUUUEhRRRQ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b="1">
              <a:effectLst>
                <a:outerShdw blurRad="38100" dist="38100" dir="2700000" algn="tl">
                  <a:srgbClr val="000000">
                    <a:alpha val="43137"/>
                  </a:srgbClr>
                </a:outerShdw>
              </a:effectLst>
            </a:endParaRPr>
          </a:p>
        </p:txBody>
      </p:sp>
      <p:sp>
        <p:nvSpPr>
          <p:cNvPr id="2054" name="AutoShape 6" descr="data:image/jpg;base64,/9j/4AAQSkZJRgABAQAAAQABAAD/2wBDAAkGBwgHBgkIBwgKCgkLDRYPDQwMDRsUFRAWIB0iIiAdHx8kKDQsJCYxJx8fLT0tMTU3Ojo6Iys/RD84QzQ5Ojf/2wBDAQoKCg0MDRoPDxo3JR8lNzc3Nzc3Nzc3Nzc3Nzc3Nzc3Nzc3Nzc3Nzc3Nzc3Nzc3Nzc3Nzc3Nzc3Nzc3Nzc3Nzf/wAARCACTAIUDASIAAhEBAxEB/8QAGwAAAgMBAQEAAAAAAAAAAAAAAAUDBAYHAgH/xABHEAABAwMCAwYBCAgDBQkAAAABAgMEAAUREiEGMUETFCJRYXGBBxUjMjNCUpEkYnKCobGzwTVTdSVDVZLxFjQ2Y2VzstHw/8QAGgEAAgMBAQAAAAAAAAAAAAAAAAMBAgQFBv/EACQRAAMAAgICAgMBAQEAAAAAAAABAgMREiEEMRMiMkFRgTPB/9oADAMBAAIRAxEAPwDt9FFFQQFFFVn5SUeFG6vPyqUm/RFUp9lmo1PtJ5rT+dLlurc+ss/DavGT13q6x/0Q8/8AEMu9M/i/hXtLravqrB9M0q+OKzt14gukTiFFqt9kExSoxkpWZaWisA4UEhQwSCQSM8jmhwkE5qb1opzOKJtk43u8d23rlR1JZV2pkpbS02EeEJ1HBUTrJG3IneljPG99mzgiHd7KFvrKWIndlODJPhSlzUNZ5bgb77USHLtLcuqLpwtcwJsyM81lpp9KENaAUEhQxnC8E7b0+ut1+eLbAWYLkLu3EUaOWXClRBS4n8JIHMdTVDQnsRJ+Ua8tPLYdk8MPOt5StHeXGVBQOCDnIFaThvjczlvi8tW+Cy22lSZTU4OtOqKiCkEgYI229ah+TWPGe4fnqlMMOf7VljLqEn/eHzqvxLwjbrhxhZmomq3nsJEh0RQEBzRoQjbBSCO1O+M4GPLEEmvs96i3Z+e1FJUIbwaUv7qiUJVkH96mdY3hi6Wfh+zWe2SZLaLlMCNTAyp551f1lqT9bc5JUfKtlQQFFFFABRRRQAUHaiqk17GG0nc86lLbIquK2eJMkqyls4HImqtFFPSSMVU6fYUUUVJUKzHGURMuVBQF9mp2PNZK9WnALBVz6eJKT+7WnrA8eznjdJMeMCp2NaFpRgf72U6lhGD0IGo59apb+rG4Vu0SXbh+3I4KavLUd4zGWo8zU9JdWW8FtatIUogbatqnUtSY5aKwQji9BGBjwreS4P8A55zWtnRGfmSTCUE9l3RbJ2wNPZkfyFc8s7zi2mA6rVruVlfJH4ltNg59fADjyIrH498k9mzItaLdsQiT8l3FbCgSrvM9YGOelZV/aoGbKm4XuY1aoUJDcLs0oU9cpqSUONpc8KUqICT5Z6ZotkpMX5P7/tqckT5kVlAO63HV9mkfmr+FabhprTdr4tOS006xDSoYIUWmU5P5qx8KZlrhG0Ri+9aYsscJlm82uGbbBhuMXN7te5IOHimPqQoqV4j9oeeeVdJHKub3B9UPixhxASVC6xnFc86XYy2z/Fmuhx3g6nyUOYq0t1KYNpVomooooAKKKKAPLqwhClHkBmlalFRKifrVZuTqWmiVqSlKRlSlHASPU9KyDnFrcxws8MwH726DhTzCgiO2f1nlbfBOabGktsz5eVVpGkoOeek488VlZFrvExKpHEPEi4TCRqVGtCuyQgDfxPK8R99qTAcEuoUtUe6XZlvYyHe+ymj5+IDSefSh5ELUL+m2n3i2W4FVwuESNpGcPPpSfPkTk7VSjcT2+XMisRUTHGpSyhqV3dSWFLCSrAUrBOQDuARtzqOxxbC5HRKsVvtiWyPC5HiICgRzBOMgjyO9V+JUXJqVAvMVXeW7b2jj0NQyp5KgEqKD0UlGsjzzjqap8nZXcb0aasjxfAkRn5F4YC1sGKgSEtpClMqZWXW3gkkagk5Ck5Bwdq1MWQ1LisyY7gdYdQFtrHJSSMg/xr262h5tbbqErbWkpUhWMKBGCDnoRtTmuSJlua2Zd/iBN/4aDEcvxZVwZQhP0ejtQvcpbKyN1J1BKjyyD0qF62O26DAclFsypd9hOuhrdKAFJShtPUhKEpGTucE1Jb7HAtvF6GGmVFgQA/EbcdWtLC0uFCygKJCchafbfAGaZcUjDVoA/wCMw/6lJjEol6H1ld2jHWNP6HanXT+itcWPF7UdslSwgn94p+JrScCymGuH248p5DU9l17vrTq0pWh0uqKioE8jkEHyI3NQ/J42h2yXBDiEqQbrKJChkbOZG3XBANJOKXbzdbkmG1AnRLy5H1p0mOqOdKgCtDq/EE7gkDxAnlVMuLnKL48vGmO72yy7xbaGY7qXZUh9qW+gKGG2GEOaVeylO4B61rkK0qSpJ3HlSuz2OFau2cjoWuTIwZEh9wuuukDkpZ3IHQDApnzp+OeM6M+S+V7GjLnaNpUPjUlUIK8LUnz5e9X6XS0zRjrkthRRRVS5z5zhkXKUZXFNwevKw4VNRFDs4jQzt9GPrnGN1Vevd4ZtENhCWVOvOq7KFAjJALq8fVSBsAOp6CmGcHY45c6wl6lhXFt0Spp1S41uaQ06kgJZS4ole+clSzpTsOQVvtuuq0tsx4uWfJxfoX3N+ddbsf8AtCIj8GKUqZgxFqUw86f81Z+uE8sDAJ9M1JPvUlaUuSZi22gAlASShtIxsABskbe1eLajtO8z5CmTAjSG4jiFjBWpakBSwvPg0hYxzBwcjGKjtrJavtrZiMKkxLglUgpcTlCWg4pJWQeSVt4IT1JI61jucuTT3pHbxTiw/WUKFypN3fls2pco3V0hpbaUqPZrTtrKxsNgMqJ+6OZGK7KkFATqyVDbVy5YrG2m3nhjhuRDMZyc+66673ZhCnRlWyEq8k4SE6jgc/Kr9mky7ZOj2qepbseU2VQnXDqcbUE6lMLP3sDOlXUJIPLNaMcqVowefiqlz16JbS58wX42VYxb55U9b1dG3PrOM+2+pI9SK1NZXjlpR4dfmR9pFvWiayrqFNHUfzTqHxrTsPIkR2329m3UBxPsQCP51txvaOenuUxRLAPGNsASci3yipXoXGQB/Ojij7K0Z/4zD/qV5Cg9xstG5Ee1A7HkXHTt+TYr1xT9laP9Zh/1Kl+mNj80L/k5/wAGnj/1WX/Uq3xSnsHbPcU4C41xaQpX/lvfRLB99SfyFVPk4/wi4f6rL/qVd4nUHnLPASAVyri0og9ENZdUr4aE/wDMKF+IV+bHvU75oo3wCeu/xoq4s9sHS8jHmKa0qZGXkY8xTWlX7NOD0FFFFLHGMv7Uh6zS0xElclKO0aR+JSSFAfHTj41zabd03OFxTcLYsKdfmthvCfF2aGfCMdCMq+PtXWveuc8aWNVjlu362t/oD6gblHTyQrOA8ke5398+dJvbhpGXwbmci5EHDLTc24oZaTGm22X9M+y+QpJUgYS4kKz4uQI+JxitxcY0p6P2dvmpiO6dGssBwaTtyyDtzBzjPSsBwSu12t1tyctTNzZS8FNgf981q1BxHRRCNQ0jxb432FdJacbejNSWXEux3U6m3W1ZQsHqD5UuZ0juqk337Fsu1vlth63yy3OjMdklTg1oeG3hdHUEjORgg5I65rcSrW0bE4UpL3zrHGEnAyQoKwT6Zq3eY8N1lLt1khq3tZLiFudm2snGCpQIyB5ZpTbIx4gu1vnsxzHsVtyqE2pGkyXMaQsJ+62kcs896vK7EeTc48b2ae6RhKtU2KoZD0dxvYbnKSP71T+T6YbhwZaJCwdYjBterOcoyg/xTTVJAwQrbOedZ+ChfCs55OkrsUp8uak84TqzuCP8skjf7pJztT8dJM4OPuXJcsgK+KeJJCgoaFxmAFHolrVken0n8Kl4p2atH+sw/wCpULUhuFxK+52yFxLklDZWlYKWpTQIKFY5FSeWeqCPKpuKvs7T/rMP+pTn+I+fzQv+Tj/CLhjrdZfL/wByp7I589X+XeUgKhREqgwiOSyFAvOD0KgEg9Qk1nbFJkjhuTbrcstzrlepUdpwDdpOslxz91APxIre2+ExboEeFEb7OOw2ENp8gP7+f50T2gvptljlRRRVxRLFIS7lXKmfxzSersJ7UOzVzG4pdr9mjDevqW6KKKWaNmcqKXHRLivRnUa23kKbUnzBGKlo/wD3tSzkp6ezi8KJPk21FnmMaZC4iXGFpbLgca2TqA/Ek7HyOKd8NW6Y7NSxEukqAQ8jvkZt5UcSG1nC3EoVyI56wNyCM5rd3c22EYs+4PsxDEWpTLi1pRnKSFJGeeryHUCsMlu23aTLulxXdLhOmFIxCta348dpJylCStshZ5HVgb8ue9IwpXtPR1sXk3mSlr/R1Lt3Ctne77dpYkvIUezVcZipKwQc+FKicnbGwzUU66PXN1MaQZMSI6Po7ewn9NmJ81AH6FvnzIPmRyrxaOHWu8pcYFyjJUSVOotjMEp2P1lhAX/y71p4VriW1l5u2stsqdOpbhBUpavNRJ1K+JrXjwLe/ZvmPkWmuhJcLbEszCO5z7nEQo4YgQ30pSpWNwkKScDbKjnA3JqeRYJlwT3iXep8e4kEJVDeKWWsjASGzsoDqTurJ5bATN8NxXbgm43N124zGxpQp8gIbT5JbSAkD3B96mus1UK6WgFZSxIeWwsfdKiglGfXIwPetHxz7aJ+DHvdToxsSaZ12ftt6twVxNG8Qfgud0fmJwMLbcGApWN9Kh023yKZm8SFvMRn7i248y+h9uFfmFRHgtCspw62AFbjqgj1q7xnwkjiER5cWQqFdoZyxKSk7b5AON8DmDzHttSa5tcVzW0xL/dYAfeLgYt5hIcjPpbSFFS1E6kZ88bGk1ja9ejJk8elfS6PnDE+PZeIpZvbb8VEdpakrKA8y2uS4XCS43kAFKEgE45K5V0mFNiXBkP2+SzJZIz2jLgWn8xXNLVbS18zXixXORamLrHEdam1h5pt/JKEqSr7pBUnAIwceeCymWa4Q3+9zbAzKczk3CwvKjP9eaBgk++qqS2jHczT9nQaKwVs4ildv2EC+MTXEDBgXlox5KfTtEpGT+038etPTxSzFTm+W+bbAOb60dsx79q3kD97FXVIU8VI0FfUqKFBQ5g5qCLMjTWe3hyWZDRGe0ZcC0/mDUwq3sXvTGyMOJChyIyKKhhrJYGeYOKKzuezfNdCSkV8vUluazZbEy3JvMlOpKVn6OO31ccI5AdB1NPdupwOvtWX+TpsSLHceInClUq7znNS+qWkKKEo9hj8sVWJ5PRj8XCst6ZftXD8S2Pd7lOm6Xcj6S4yUhRH6rSeSE+WPzpup55agpTqifekvEb8y3xBdIRW4mIdciNth1r72OoUBkg56EHntLw9OVcrJEnagrt0lYOnT4So6Rj0TjNb5mZ6PQY4iPqkMskkZJPpzpfdLzCthbbfWpcl37GKykredPLCUDc+/L1rxMmvyJDlts6ULmAAvvLBLUNJ3y55qI5IG5znYb0rUlFtlrtPDp7zfpCAuddZfjLLf43D6/daG3pjc0yZVPSFZvJWN8Y7Zbefu7iErlv2/h+Or6hkrS9IV8MhtB+KqUXOFwnPbSzeuI51xwQrSJnhCuh0tJwK0kSz2+IkYjplSDu7MmIDjzqvxEqzj2GAOVeL52qbYUxlLQEKB0tagMb7kJcb291YrFWZ0xNYc9rdVoyUt1NnjKl8G3wzG0p/SLfLfMlaUDm42kkKBSMkp5EA+WKZXGFbzajMkXN6W5OLY7ZA1KlN5CuwbQnGEKGQUp+J54oWx6VIv8ZEe5odfQvxIL6lKCRurKRKVyHTB58jTVpi02m6ux4bsvu5KwpuJDckGCte50LQlQb1cyg8sAgCmTlaQuMvxvhb3/4ImWG7dbrq2qOqFEuckLlqSkqjwAncIQR9Z8kckbBRH4QK0bHE90bdfekWuW/b0ArUt2GqO8lGxykEkOAb7HQrbODX2wMs3CWq6tNaYkFaotojFBAjIH1nSFDPaL55O4TjqaucQ3hix2x6dJ8ZT4G2s5U84dggDqSf4ZNLdtV0X+Cckt10NJ1utd8htmbFjTWVJCm1OICsA7gpPMdOWKRnhCVb19pw3fpkPA2jyiX2seQJIUB8TTzh2E5brDb4T4AdYjoQsJGwUAMgegO1MPStPFNdnL5uX0cnmykw5khy9WIxXWJQirudjeU2oulIWAQjCjnWnmk7nFPrRxFJdRptt8g3YN/Wj3Edg+n07RAxn9pA96gvBw/NIxkcURMb4x4Y1a27cPWe8EKuVujvODZL2nS4n2WMEfnVEn3ofdLS5Ihi8ZR4bfZ3W13WI4dx2cUyUK89LjWoHHw9qKqp4HnNJ/2NxPcIbKju282mRjywo4Vj3JoqC6U6HJTrBT+Iafz2rHfJM8o8EPw3FZch3N5oj8Od/wCZNbHfpz6Vg4TjnCE2+sqR3l683EOWqIhXjeOnUpROfCgFWCr9U1XE9VsV4FJZDZSVsNR1qlLaQxghanVBKcHoSdqxvA7kyVw3HtdldbCY8h9h64ZStLDaV5BSnPiUoK8PTYk8q0ptLEtEVy8sRZcxhJOtTQKEqJ30pOcchg89ue9Zi/tO2DiCIeE4zHzneELYch6MNqxuH1AbDTvnoRnyrXl3rkjseQ8nF1Psc3Wd82hjhrhVDYuDwLilLJWI6CcqkPHqT68zj4+tEThCwvltTshwr1rW4SXpshWwz6k7AdBVrh+yt2OE40H1Spj6+1mTXN1yHPM/qjkB/c1Sgj594jcknCrfaFlpnbZ2V95froSdI9STXOb5Mx8V4+N5K7pnyFYL73ZD0riaaicrxrbQ00phJO+kIKc4HLnvVqNw8pZUq/zlXc7YZdZShhOOobGxPqon0xT40VJy68nLXWzMXaX83SRardE+b0OISVSo8TWpaST4WUISdS89VYCc53pnZJDDtsDdvZdjxY7q2G0qOSopxqUTndWsqCic5UlVerzKfQmPb4Lham3BwssudGgE5W4f2U5I9SKyvbQUsrLK1xrY20lQUCctW9okg556nnAT5lJ86K9dG/wG/wAtGvmrQmK+5IdKW0tKK1lRylODk56edc7tELiUM2fiae18/ttMBTcFSuzdjg8nEjktekZ333+NMIDE7ih1UGc44iItwTLkjUSEhYCmYqfLwBKl48/U1v0pCUpSlICUjAAGAPhRP1Yeb5S2pkocN8U2riRpz5veWiQ1u/FfRodZPqk/zGRTuslxTEskVv5+uDpgSImCicwdLueiD/mA8tJzkZqBr5RGVx++SeHr3HtxwRLVG1I0n7xGc49d60zk2uzFrl2ileftpvL/AMUROf7EauhAZUAOZNc6W/Hu7a5Vrkxprcm/xpTfYuAqDaQwFak7FJGhWxwcV0+C1qUXeg2TQnrbH3LbSLKE6EJSADgYoqSikv2PS0Z3bIycDqfKsZwVCVdLxxDfJ6tVzYlriJjKO8VlPIAdNQ69cHzrZgZIGdO/Py9axsK3XlhUnithT4mT3FpVb04BXDHhRgHbtRjWCeecHGTRjensx+HXC3QwbvEu4XJ2NZozSokdzs5E2Qo6NQPiQ2kbqIGQTkAH8qsWiIpNxut2kIPeH3O6RitO6I7YwrHlqWVHPUAUoVcn+HIMVbtkdZsbaOzJQQp6OASAtxA5pVzONwc5zmnke8W6bA+cWLgw7ESgkvdoNKQPPPL250Zclt6O3Fxl75bFvF91fhQmYVuUPnW5Od2iD8JOynD6Jzn3xTqzW1iz2uLb4uS3HbCNSuajzJPqTk/Gs1wjGdvV5e4tnNlDS0dja2nBu2wObh8irf4E1saolpaOP52f5L4r0gooooMJUuluYucRceSCApJCXEHC2yQRqSehwT/02pXH4UhtNtNPyJMlkKDjzTyklEhxONKlgJ3xgAJBCQEjan9FBectytJlS222FamCxb2EMtFRWQkk5J6kk+g+AHSl974miW18QYza7hdV/ZwI3ic91dED1P5VfuUF2e2loT5MVv75jEJcX6BZyU/Df1rzZ7Pb7KwWbZFQwlRysjJUs+alHdR96A2vdCOHw1Kukxu6cXuNyXmzqjW9rPd4x8/11ctz5demqwP+m1H5UVOyKpsytz+Tvhe5Te9vW4tO5yru7hbSo+eB/bFStcC2JhITGTPj4HNm4PJz7+LnWloo2yflv+mbVw3dGTi3cX3yO2eaHXEPY9ioZH8aK0lFGy3zZP6e2/tEftCrN1J72BnbQNviaKKP0C/5V/hUX4W8p2I1UkPBnDbk5EtVmi9qfEcJwlR1DcpGx+IooqX7Ihteh2AElKQABnYAcuf/ANV8ooqv7FoKKKKACiiigD6a+UUUAgooooI/YUUUUEhRRRQ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b="1">
              <a:effectLst>
                <a:outerShdw blurRad="38100" dist="38100" dir="2700000" algn="tl">
                  <a:srgbClr val="000000">
                    <a:alpha val="43137"/>
                  </a:srgbClr>
                </a:outerShdw>
              </a:effectLst>
            </a:endParaRPr>
          </a:p>
        </p:txBody>
      </p:sp>
      <p:sp>
        <p:nvSpPr>
          <p:cNvPr id="2056" name="AutoShape 8" descr="data:image/jpg;base64,/9j/4AAQSkZJRgABAQAAAQABAAD/2wBDAAkGBwgHBgkIBwgKCgkLDRYPDQwMDRsUFRAWIB0iIiAdHx8kKDQsJCYxJx8fLT0tMTU3Ojo6Iys/RD84QzQ5Ojf/2wBDAQoKCg0MDRoPDxo3JR8lNzc3Nzc3Nzc3Nzc3Nzc3Nzc3Nzc3Nzc3Nzc3Nzc3Nzc3Nzc3Nzc3Nzc3Nzc3Nzc3Nzf/wAARCACTAIUDASIAAhEBAxEB/8QAGwAAAgMBAQEAAAAAAAAAAAAAAAUDBAYHAgH/xABHEAABAwMCAwYBCAgDBQkAAAABAgMEAAUREiEGMUETFCJRYXGBBxUjMjNCUpEkYnKCobGzwTVTdSVDVZLxFjQ2Y2VzstHw/8QAGgEAAgMBAQAAAAAAAAAAAAAAAAMBAgQFBv/EACQRAAMAAgICAgMBAQEAAAAAAAABAgMREiEEMRMiMkFRgTPB/9oADAMBAAIRAxEAPwDt9FFFQQFFFVn5SUeFG6vPyqUm/RFUp9lmo1PtJ5rT+dLlurc+ss/DavGT13q6x/0Q8/8AEMu9M/i/hXtLravqrB9M0q+OKzt14gukTiFFqt9kExSoxkpWZaWisA4UEhQwSCQSM8jmhwkE5qb1opzOKJtk43u8d23rlR1JZV2pkpbS02EeEJ1HBUTrJG3IneljPG99mzgiHd7KFvrKWIndlODJPhSlzUNZ5bgb77USHLtLcuqLpwtcwJsyM81lpp9KENaAUEhQxnC8E7b0+ut1+eLbAWYLkLu3EUaOWXClRBS4n8JIHMdTVDQnsRJ+Ua8tPLYdk8MPOt5StHeXGVBQOCDnIFaThvjczlvi8tW+Cy22lSZTU4OtOqKiCkEgYI229ah+TWPGe4fnqlMMOf7VljLqEn/eHzqvxLwjbrhxhZmomq3nsJEh0RQEBzRoQjbBSCO1O+M4GPLEEmvs96i3Z+e1FJUIbwaUv7qiUJVkH96mdY3hi6Wfh+zWe2SZLaLlMCNTAyp551f1lqT9bc5JUfKtlQQFFFFABRRRQAUHaiqk17GG0nc86lLbIquK2eJMkqyls4HImqtFFPSSMVU6fYUUUVJUKzHGURMuVBQF9mp2PNZK9WnALBVz6eJKT+7WnrA8eznjdJMeMCp2NaFpRgf72U6lhGD0IGo59apb+rG4Vu0SXbh+3I4KavLUd4zGWo8zU9JdWW8FtatIUogbatqnUtSY5aKwQji9BGBjwreS4P8A55zWtnRGfmSTCUE9l3RbJ2wNPZkfyFc8s7zi2mA6rVruVlfJH4ltNg59fADjyIrH498k9mzItaLdsQiT8l3FbCgSrvM9YGOelZV/aoGbKm4XuY1aoUJDcLs0oU9cpqSUONpc8KUqICT5Z6ZotkpMX5P7/tqckT5kVlAO63HV9mkfmr+FabhprTdr4tOS006xDSoYIUWmU5P5qx8KZlrhG0Ri+9aYsscJlm82uGbbBhuMXN7te5IOHimPqQoqV4j9oeeeVdJHKub3B9UPixhxASVC6xnFc86XYy2z/Fmuhx3g6nyUOYq0t1KYNpVomooooAKKKKAPLqwhClHkBmlalFRKifrVZuTqWmiVqSlKRlSlHASPU9KyDnFrcxws8MwH726DhTzCgiO2f1nlbfBOabGktsz5eVVpGkoOeek488VlZFrvExKpHEPEi4TCRqVGtCuyQgDfxPK8R99qTAcEuoUtUe6XZlvYyHe+ymj5+IDSefSh5ELUL+m2n3i2W4FVwuESNpGcPPpSfPkTk7VSjcT2+XMisRUTHGpSyhqV3dSWFLCSrAUrBOQDuARtzqOxxbC5HRKsVvtiWyPC5HiICgRzBOMgjyO9V+JUXJqVAvMVXeW7b2jj0NQyp5KgEqKD0UlGsjzzjqap8nZXcb0aasjxfAkRn5F4YC1sGKgSEtpClMqZWXW3gkkagk5Ck5Bwdq1MWQ1LisyY7gdYdQFtrHJSSMg/xr262h5tbbqErbWkpUhWMKBGCDnoRtTmuSJlua2Zd/iBN/4aDEcvxZVwZQhP0ejtQvcpbKyN1J1BKjyyD0qF62O26DAclFsypd9hOuhrdKAFJShtPUhKEpGTucE1Jb7HAtvF6GGmVFgQA/EbcdWtLC0uFCygKJCchafbfAGaZcUjDVoA/wCMw/6lJjEol6H1ld2jHWNP6HanXT+itcWPF7UdslSwgn94p+JrScCymGuH248p5DU9l17vrTq0pWh0uqKioE8jkEHyI3NQ/J42h2yXBDiEqQbrKJChkbOZG3XBANJOKXbzdbkmG1AnRLy5H1p0mOqOdKgCtDq/EE7gkDxAnlVMuLnKL48vGmO72yy7xbaGY7qXZUh9qW+gKGG2GEOaVeylO4B61rkK0qSpJ3HlSuz2OFau2cjoWuTIwZEh9wuuukDkpZ3IHQDApnzp+OeM6M+S+V7GjLnaNpUPjUlUIK8LUnz5e9X6XS0zRjrkthRRRVS5z5zhkXKUZXFNwevKw4VNRFDs4jQzt9GPrnGN1Vevd4ZtENhCWVOvOq7KFAjJALq8fVSBsAOp6CmGcHY45c6wl6lhXFt0Spp1S41uaQ06kgJZS4ole+clSzpTsOQVvtuuq0tsx4uWfJxfoX3N+ddbsf8AtCIj8GKUqZgxFqUw86f81Z+uE8sDAJ9M1JPvUlaUuSZi22gAlASShtIxsABskbe1eLajtO8z5CmTAjSG4jiFjBWpakBSwvPg0hYxzBwcjGKjtrJavtrZiMKkxLglUgpcTlCWg4pJWQeSVt4IT1JI61jucuTT3pHbxTiw/WUKFypN3fls2pco3V0hpbaUqPZrTtrKxsNgMqJ+6OZGK7KkFATqyVDbVy5YrG2m3nhjhuRDMZyc+66673ZhCnRlWyEq8k4SE6jgc/Kr9mky7ZOj2qepbseU2VQnXDqcbUE6lMLP3sDOlXUJIPLNaMcqVowefiqlz16JbS58wX42VYxb55U9b1dG3PrOM+2+pI9SK1NZXjlpR4dfmR9pFvWiayrqFNHUfzTqHxrTsPIkR2329m3UBxPsQCP51txvaOenuUxRLAPGNsASci3yipXoXGQB/Ojij7K0Z/4zD/qV5Cg9xstG5Ee1A7HkXHTt+TYr1xT9laP9Zh/1Kl+mNj80L/k5/wAGnj/1WX/Uq3xSnsHbPcU4C41xaQpX/lvfRLB99SfyFVPk4/wi4f6rL/qVd4nUHnLPASAVyri0og9ENZdUr4aE/wDMKF+IV+bHvU75oo3wCeu/xoq4s9sHS8jHmKa0qZGXkY8xTWlX7NOD0FFFFLHGMv7Uh6zS0xElclKO0aR+JSSFAfHTj41zabd03OFxTcLYsKdfmthvCfF2aGfCMdCMq+PtXWveuc8aWNVjlu362t/oD6gblHTyQrOA8ke5398+dJvbhpGXwbmci5EHDLTc24oZaTGm22X9M+y+QpJUgYS4kKz4uQI+JxitxcY0p6P2dvmpiO6dGssBwaTtyyDtzBzjPSsBwSu12t1tyctTNzZS8FNgf981q1BxHRRCNQ0jxb432FdJacbejNSWXEux3U6m3W1ZQsHqD5UuZ0juqk337Fsu1vlth63yy3OjMdklTg1oeG3hdHUEjORgg5I65rcSrW0bE4UpL3zrHGEnAyQoKwT6Zq3eY8N1lLt1khq3tZLiFudm2snGCpQIyB5ZpTbIx4gu1vnsxzHsVtyqE2pGkyXMaQsJ+62kcs896vK7EeTc48b2ae6RhKtU2KoZD0dxvYbnKSP71T+T6YbhwZaJCwdYjBterOcoyg/xTTVJAwQrbOedZ+ChfCs55OkrsUp8uak84TqzuCP8skjf7pJztT8dJM4OPuXJcsgK+KeJJCgoaFxmAFHolrVken0n8Kl4p2atH+sw/wCpULUhuFxK+52yFxLklDZWlYKWpTQIKFY5FSeWeqCPKpuKvs7T/rMP+pTn+I+fzQv+Tj/CLhjrdZfL/wByp7I589X+XeUgKhREqgwiOSyFAvOD0KgEg9Qk1nbFJkjhuTbrcstzrlepUdpwDdpOslxz91APxIre2+ExboEeFEb7OOw2ENp8gP7+f50T2gvptljlRRRVxRLFIS7lXKmfxzSersJ7UOzVzG4pdr9mjDevqW6KKKWaNmcqKXHRLivRnUa23kKbUnzBGKlo/wD3tSzkp6ezi8KJPk21FnmMaZC4iXGFpbLgca2TqA/Ek7HyOKd8NW6Y7NSxEukqAQ8jvkZt5UcSG1nC3EoVyI56wNyCM5rd3c22EYs+4PsxDEWpTLi1pRnKSFJGeeryHUCsMlu23aTLulxXdLhOmFIxCta348dpJylCStshZ5HVgb8ue9IwpXtPR1sXk3mSlr/R1Lt3Ctne77dpYkvIUezVcZipKwQc+FKicnbGwzUU66PXN1MaQZMSI6Po7ewn9NmJ81AH6FvnzIPmRyrxaOHWu8pcYFyjJUSVOotjMEp2P1lhAX/y71p4VriW1l5u2stsqdOpbhBUpavNRJ1K+JrXjwLe/ZvmPkWmuhJcLbEszCO5z7nEQo4YgQ30pSpWNwkKScDbKjnA3JqeRYJlwT3iXep8e4kEJVDeKWWsjASGzsoDqTurJ5bATN8NxXbgm43N124zGxpQp8gIbT5JbSAkD3B96mus1UK6WgFZSxIeWwsfdKiglGfXIwPetHxz7aJ+DHvdToxsSaZ12ftt6twVxNG8Qfgud0fmJwMLbcGApWN9Kh023yKZm8SFvMRn7i248y+h9uFfmFRHgtCspw62AFbjqgj1q7xnwkjiER5cWQqFdoZyxKSk7b5AON8DmDzHttSa5tcVzW0xL/dYAfeLgYt5hIcjPpbSFFS1E6kZ88bGk1ja9ejJk8elfS6PnDE+PZeIpZvbb8VEdpakrKA8y2uS4XCS43kAFKEgE45K5V0mFNiXBkP2+SzJZIz2jLgWn8xXNLVbS18zXixXORamLrHEdam1h5pt/JKEqSr7pBUnAIwceeCymWa4Q3+9zbAzKczk3CwvKjP9eaBgk++qqS2jHczT9nQaKwVs4ildv2EC+MTXEDBgXlox5KfTtEpGT+038etPTxSzFTm+W+bbAOb60dsx79q3kD97FXVIU8VI0FfUqKFBQ5g5qCLMjTWe3hyWZDRGe0ZcC0/mDUwq3sXvTGyMOJChyIyKKhhrJYGeYOKKzuezfNdCSkV8vUluazZbEy3JvMlOpKVn6OO31ccI5AdB1NPdupwOvtWX+TpsSLHceInClUq7znNS+qWkKKEo9hj8sVWJ5PRj8XCst6ZftXD8S2Pd7lOm6Xcj6S4yUhRH6rSeSE+WPzpup55agpTqifekvEb8y3xBdIRW4mIdciNth1r72OoUBkg56EHntLw9OVcrJEnagrt0lYOnT4So6Rj0TjNb5mZ6PQY4iPqkMskkZJPpzpfdLzCthbbfWpcl37GKykredPLCUDc+/L1rxMmvyJDlts6ULmAAvvLBLUNJ3y55qI5IG5znYb0rUlFtlrtPDp7zfpCAuddZfjLLf43D6/daG3pjc0yZVPSFZvJWN8Y7Zbefu7iErlv2/h+Or6hkrS9IV8MhtB+KqUXOFwnPbSzeuI51xwQrSJnhCuh0tJwK0kSz2+IkYjplSDu7MmIDjzqvxEqzj2GAOVeL52qbYUxlLQEKB0tagMb7kJcb291YrFWZ0xNYc9rdVoyUt1NnjKl8G3wzG0p/SLfLfMlaUDm42kkKBSMkp5EA+WKZXGFbzajMkXN6W5OLY7ZA1KlN5CuwbQnGEKGQUp+J54oWx6VIv8ZEe5odfQvxIL6lKCRurKRKVyHTB58jTVpi02m6ux4bsvu5KwpuJDckGCte50LQlQb1cyg8sAgCmTlaQuMvxvhb3/4ImWG7dbrq2qOqFEuckLlqSkqjwAncIQR9Z8kckbBRH4QK0bHE90bdfekWuW/b0ArUt2GqO8lGxykEkOAb7HQrbODX2wMs3CWq6tNaYkFaotojFBAjIH1nSFDPaL55O4TjqaucQ3hix2x6dJ8ZT4G2s5U84dggDqSf4ZNLdtV0X+Cckt10NJ1utd8htmbFjTWVJCm1OICsA7gpPMdOWKRnhCVb19pw3fpkPA2jyiX2seQJIUB8TTzh2E5brDb4T4AdYjoQsJGwUAMgegO1MPStPFNdnL5uX0cnmykw5khy9WIxXWJQirudjeU2oulIWAQjCjnWnmk7nFPrRxFJdRptt8g3YN/Wj3Edg+n07RAxn9pA96gvBw/NIxkcURMb4x4Y1a27cPWe8EKuVujvODZL2nS4n2WMEfnVEn3ofdLS5Ihi8ZR4bfZ3W13WI4dx2cUyUK89LjWoHHw9qKqp4HnNJ/2NxPcIbKju282mRjywo4Vj3JoqC6U6HJTrBT+Iafz2rHfJM8o8EPw3FZch3N5oj8Od/wCZNbHfpz6Vg4TjnCE2+sqR3l683EOWqIhXjeOnUpROfCgFWCr9U1XE9VsV4FJZDZSVsNR1qlLaQxghanVBKcHoSdqxvA7kyVw3HtdldbCY8h9h64ZStLDaV5BSnPiUoK8PTYk8q0ptLEtEVy8sRZcxhJOtTQKEqJ30pOcchg89ue9Zi/tO2DiCIeE4zHzneELYch6MNqxuH1AbDTvnoRnyrXl3rkjseQ8nF1Psc3Wd82hjhrhVDYuDwLilLJWI6CcqkPHqT68zj4+tEThCwvltTshwr1rW4SXpshWwz6k7AdBVrh+yt2OE40H1Spj6+1mTXN1yHPM/qjkB/c1Sgj594jcknCrfaFlpnbZ2V95froSdI9STXOb5Mx8V4+N5K7pnyFYL73ZD0riaaicrxrbQ00phJO+kIKc4HLnvVqNw8pZUq/zlXc7YZdZShhOOobGxPqon0xT40VJy68nLXWzMXaX83SRardE+b0OISVSo8TWpaST4WUISdS89VYCc53pnZJDDtsDdvZdjxY7q2G0qOSopxqUTndWsqCic5UlVerzKfQmPb4Lham3BwssudGgE5W4f2U5I9SKyvbQUsrLK1xrY20lQUCctW9okg556nnAT5lJ86K9dG/wG/wAtGvmrQmK+5IdKW0tKK1lRylODk56edc7tELiUM2fiae18/ttMBTcFSuzdjg8nEjktekZ333+NMIDE7ih1UGc44iItwTLkjUSEhYCmYqfLwBKl48/U1v0pCUpSlICUjAAGAPhRP1Yeb5S2pkocN8U2riRpz5veWiQ1u/FfRodZPqk/zGRTuslxTEskVv5+uDpgSImCicwdLueiD/mA8tJzkZqBr5RGVx++SeHr3HtxwRLVG1I0n7xGc49d60zk2uzFrl2ileftpvL/AMUROf7EauhAZUAOZNc6W/Hu7a5Vrkxprcm/xpTfYuAqDaQwFak7FJGhWxwcV0+C1qUXeg2TQnrbH3LbSLKE6EJSADgYoqSikv2PS0Z3bIycDqfKsZwVCVdLxxDfJ6tVzYlriJjKO8VlPIAdNQ69cHzrZgZIGdO/Py9axsK3XlhUnithT4mT3FpVb04BXDHhRgHbtRjWCeecHGTRjensx+HXC3QwbvEu4XJ2NZozSokdzs5E2Qo6NQPiQ2kbqIGQTkAH8qsWiIpNxut2kIPeH3O6RitO6I7YwrHlqWVHPUAUoVcn+HIMVbtkdZsbaOzJQQp6OASAtxA5pVzONwc5zmnke8W6bA+cWLgw7ESgkvdoNKQPPPL250Zclt6O3Fxl75bFvF91fhQmYVuUPnW5Od2iD8JOynD6Jzn3xTqzW1iz2uLb4uS3HbCNSuajzJPqTk/Gs1wjGdvV5e4tnNlDS0dja2nBu2wObh8irf4E1saolpaOP52f5L4r0gooooMJUuluYucRceSCApJCXEHC2yQRqSehwT/02pXH4UhtNtNPyJMlkKDjzTyklEhxONKlgJ3xgAJBCQEjan9FBectytJlS222FamCxb2EMtFRWQkk5J6kk+g+AHSl974miW18QYza7hdV/ZwI3ic91dED1P5VfuUF2e2loT5MVv75jEJcX6BZyU/Df1rzZ7Pb7KwWbZFQwlRysjJUs+alHdR96A2vdCOHw1Kukxu6cXuNyXmzqjW9rPd4x8/11ctz5demqwP+m1H5UVOyKpsytz+Tvhe5Te9vW4tO5yru7hbSo+eB/bFStcC2JhITGTPj4HNm4PJz7+LnWloo2yflv+mbVw3dGTi3cX3yO2eaHXEPY9ioZH8aK0lFGy3zZP6e2/tEftCrN1J72BnbQNviaKKP0C/5V/hUX4W8p2I1UkPBnDbk5EtVmi9qfEcJwlR1DcpGx+IooqX7Ihteh2AElKQABnYAcuf/ANV8ooqv7FoKKKKACiiigD6a+UUUAgooooI/YUUUUEhRRRQ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b="1">
              <a:effectLst>
                <a:outerShdw blurRad="38100" dist="38100" dir="2700000" algn="tl">
                  <a:srgbClr val="000000">
                    <a:alpha val="43137"/>
                  </a:srgbClr>
                </a:outerShdw>
              </a:effectLst>
            </a:endParaRPr>
          </a:p>
        </p:txBody>
      </p:sp>
      <p:sp>
        <p:nvSpPr>
          <p:cNvPr id="2058" name="AutoShape 10" descr="data:image/jpg;base64,/9j/4AAQSkZJRgABAQAAAQABAAD/2wBDAAkGBwgHBgkIBwgKCgkLDRYPDQwMDRsUFRAWIB0iIiAdHx8kKDQsJCYxJx8fLT0tMTU3Ojo6Iys/RD84QzQ5Ojf/2wBDAQoKCg0MDRoPDxo3JR8lNzc3Nzc3Nzc3Nzc3Nzc3Nzc3Nzc3Nzc3Nzc3Nzc3Nzc3Nzc3Nzc3Nzc3Nzc3Nzc3Nzf/wAARCACTAIUDASIAAhEBAxEB/8QAGwAAAgMBAQEAAAAAAAAAAAAAAAUDBAYHAgH/xABHEAABAwMCAwYBCAgDBQkAAAABAgMEAAUREiEGMUETFCJRYXGBBxUjMjNCUpEkYnKCobGzwTVTdSVDVZLxFjQ2Y2VzstHw/8QAGgEAAgMBAQAAAAAAAAAAAAAAAAMBAgQFBv/EACQRAAMAAgICAgMBAQEAAAAAAAABAgMREiEEMRMiMkFRgTPB/9oADAMBAAIRAxEAPwDt9FFFQQFFFVn5SUeFG6vPyqUm/RFUp9lmo1PtJ5rT+dLlurc+ss/DavGT13q6x/0Q8/8AEMu9M/i/hXtLravqrB9M0q+OKzt14gukTiFFqt9kExSoxkpWZaWisA4UEhQwSCQSM8jmhwkE5qb1opzOKJtk43u8d23rlR1JZV2pkpbS02EeEJ1HBUTrJG3IneljPG99mzgiHd7KFvrKWIndlODJPhSlzUNZ5bgb77USHLtLcuqLpwtcwJsyM81lpp9KENaAUEhQxnC8E7b0+ut1+eLbAWYLkLu3EUaOWXClRBS4n8JIHMdTVDQnsRJ+Ua8tPLYdk8MPOt5StHeXGVBQOCDnIFaThvjczlvi8tW+Cy22lSZTU4OtOqKiCkEgYI229ah+TWPGe4fnqlMMOf7VljLqEn/eHzqvxLwjbrhxhZmomq3nsJEh0RQEBzRoQjbBSCO1O+M4GPLEEmvs96i3Z+e1FJUIbwaUv7qiUJVkH96mdY3hi6Wfh+zWe2SZLaLlMCNTAyp551f1lqT9bc5JUfKtlQQFFFFABRRRQAUHaiqk17GG0nc86lLbIquK2eJMkqyls4HImqtFFPSSMVU6fYUUUVJUKzHGURMuVBQF9mp2PNZK9WnALBVz6eJKT+7WnrA8eznjdJMeMCp2NaFpRgf72U6lhGD0IGo59apb+rG4Vu0SXbh+3I4KavLUd4zGWo8zU9JdWW8FtatIUogbatqnUtSY5aKwQji9BGBjwreS4P8A55zWtnRGfmSTCUE9l3RbJ2wNPZkfyFc8s7zi2mA6rVruVlfJH4ltNg59fADjyIrH498k9mzItaLdsQiT8l3FbCgSrvM9YGOelZV/aoGbKm4XuY1aoUJDcLs0oU9cpqSUONpc8KUqICT5Z6ZotkpMX5P7/tqckT5kVlAO63HV9mkfmr+FabhprTdr4tOS006xDSoYIUWmU5P5qx8KZlrhG0Ri+9aYsscJlm82uGbbBhuMXN7te5IOHimPqQoqV4j9oeeeVdJHKub3B9UPixhxASVC6xnFc86XYy2z/Fmuhx3g6nyUOYq0t1KYNpVomooooAKKKKAPLqwhClHkBmlalFRKifrVZuTqWmiVqSlKRlSlHASPU9KyDnFrcxws8MwH726DhTzCgiO2f1nlbfBOabGktsz5eVVpGkoOeek488VlZFrvExKpHEPEi4TCRqVGtCuyQgDfxPK8R99qTAcEuoUtUe6XZlvYyHe+ymj5+IDSefSh5ELUL+m2n3i2W4FVwuESNpGcPPpSfPkTk7VSjcT2+XMisRUTHGpSyhqV3dSWFLCSrAUrBOQDuARtzqOxxbC5HRKsVvtiWyPC5HiICgRzBOMgjyO9V+JUXJqVAvMVXeW7b2jj0NQyp5KgEqKD0UlGsjzzjqap8nZXcb0aasjxfAkRn5F4YC1sGKgSEtpClMqZWXW3gkkagk5Ck5Bwdq1MWQ1LisyY7gdYdQFtrHJSSMg/xr262h5tbbqErbWkpUhWMKBGCDnoRtTmuSJlua2Zd/iBN/4aDEcvxZVwZQhP0ejtQvcpbKyN1J1BKjyyD0qF62O26DAclFsypd9hOuhrdKAFJShtPUhKEpGTucE1Jb7HAtvF6GGmVFgQA/EbcdWtLC0uFCygKJCchafbfAGaZcUjDVoA/wCMw/6lJjEol6H1ld2jHWNP6HanXT+itcWPF7UdslSwgn94p+JrScCymGuH248p5DU9l17vrTq0pWh0uqKioE8jkEHyI3NQ/J42h2yXBDiEqQbrKJChkbOZG3XBANJOKXbzdbkmG1AnRLy5H1p0mOqOdKgCtDq/EE7gkDxAnlVMuLnKL48vGmO72yy7xbaGY7qXZUh9qW+gKGG2GEOaVeylO4B61rkK0qSpJ3HlSuz2OFau2cjoWuTIwZEh9wuuukDkpZ3IHQDApnzp+OeM6M+S+V7GjLnaNpUPjUlUIK8LUnz5e9X6XS0zRjrkthRRRVS5z5zhkXKUZXFNwevKw4VNRFDs4jQzt9GPrnGN1Vevd4ZtENhCWVOvOq7KFAjJALq8fVSBsAOp6CmGcHY45c6wl6lhXFt0Spp1S41uaQ06kgJZS4ole+clSzpTsOQVvtuuq0tsx4uWfJxfoX3N+ddbsf8AtCIj8GKUqZgxFqUw86f81Z+uE8sDAJ9M1JPvUlaUuSZi22gAlASShtIxsABskbe1eLajtO8z5CmTAjSG4jiFjBWpakBSwvPg0hYxzBwcjGKjtrJavtrZiMKkxLglUgpcTlCWg4pJWQeSVt4IT1JI61jucuTT3pHbxTiw/WUKFypN3fls2pco3V0hpbaUqPZrTtrKxsNgMqJ+6OZGK7KkFATqyVDbVy5YrG2m3nhjhuRDMZyc+66673ZhCnRlWyEq8k4SE6jgc/Kr9mky7ZOj2qepbseU2VQnXDqcbUE6lMLP3sDOlXUJIPLNaMcqVowefiqlz16JbS58wX42VYxb55U9b1dG3PrOM+2+pI9SK1NZXjlpR4dfmR9pFvWiayrqFNHUfzTqHxrTsPIkR2329m3UBxPsQCP51txvaOenuUxRLAPGNsASci3yipXoXGQB/Ojij7K0Z/4zD/qV5Cg9xstG5Ee1A7HkXHTt+TYr1xT9laP9Zh/1Kl+mNj80L/k5/wAGnj/1WX/Uq3xSnsHbPcU4C41xaQpX/lvfRLB99SfyFVPk4/wi4f6rL/qVd4nUHnLPASAVyri0og9ENZdUr4aE/wDMKF+IV+bHvU75oo3wCeu/xoq4s9sHS8jHmKa0qZGXkY8xTWlX7NOD0FFFFLHGMv7Uh6zS0xElclKO0aR+JSSFAfHTj41zabd03OFxTcLYsKdfmthvCfF2aGfCMdCMq+PtXWveuc8aWNVjlu362t/oD6gblHTyQrOA8ke5398+dJvbhpGXwbmci5EHDLTc24oZaTGm22X9M+y+QpJUgYS4kKz4uQI+JxitxcY0p6P2dvmpiO6dGssBwaTtyyDtzBzjPSsBwSu12t1tyctTNzZS8FNgf981q1BxHRRCNQ0jxb432FdJacbejNSWXEux3U6m3W1ZQsHqD5UuZ0juqk337Fsu1vlth63yy3OjMdklTg1oeG3hdHUEjORgg5I65rcSrW0bE4UpL3zrHGEnAyQoKwT6Zq3eY8N1lLt1khq3tZLiFudm2snGCpQIyB5ZpTbIx4gu1vnsxzHsVtyqE2pGkyXMaQsJ+62kcs896vK7EeTc48b2ae6RhKtU2KoZD0dxvYbnKSP71T+T6YbhwZaJCwdYjBterOcoyg/xTTVJAwQrbOedZ+ChfCs55OkrsUp8uak84TqzuCP8skjf7pJztT8dJM4OPuXJcsgK+KeJJCgoaFxmAFHolrVken0n8Kl4p2atH+sw/wCpULUhuFxK+52yFxLklDZWlYKWpTQIKFY5FSeWeqCPKpuKvs7T/rMP+pTn+I+fzQv+Tj/CLhjrdZfL/wByp7I589X+XeUgKhREqgwiOSyFAvOD0KgEg9Qk1nbFJkjhuTbrcstzrlepUdpwDdpOslxz91APxIre2+ExboEeFEb7OOw2ENp8gP7+f50T2gvptljlRRRVxRLFIS7lXKmfxzSersJ7UOzVzG4pdr9mjDevqW6KKKWaNmcqKXHRLivRnUa23kKbUnzBGKlo/wD3tSzkp6ezi8KJPk21FnmMaZC4iXGFpbLgca2TqA/Ek7HyOKd8NW6Y7NSxEukqAQ8jvkZt5UcSG1nC3EoVyI56wNyCM5rd3c22EYs+4PsxDEWpTLi1pRnKSFJGeeryHUCsMlu23aTLulxXdLhOmFIxCta348dpJylCStshZ5HVgb8ue9IwpXtPR1sXk3mSlr/R1Lt3Ctne77dpYkvIUezVcZipKwQc+FKicnbGwzUU66PXN1MaQZMSI6Po7ewn9NmJ81AH6FvnzIPmRyrxaOHWu8pcYFyjJUSVOotjMEp2P1lhAX/y71p4VriW1l5u2stsqdOpbhBUpavNRJ1K+JrXjwLe/ZvmPkWmuhJcLbEszCO5z7nEQo4YgQ30pSpWNwkKScDbKjnA3JqeRYJlwT3iXep8e4kEJVDeKWWsjASGzsoDqTurJ5bATN8NxXbgm43N124zGxpQp8gIbT5JbSAkD3B96mus1UK6WgFZSxIeWwsfdKiglGfXIwPetHxz7aJ+DHvdToxsSaZ12ftt6twVxNG8Qfgud0fmJwMLbcGApWN9Kh023yKZm8SFvMRn7i248y+h9uFfmFRHgtCspw62AFbjqgj1q7xnwkjiER5cWQqFdoZyxKSk7b5AON8DmDzHttSa5tcVzW0xL/dYAfeLgYt5hIcjPpbSFFS1E6kZ88bGk1ja9ejJk8elfS6PnDE+PZeIpZvbb8VEdpakrKA8y2uS4XCS43kAFKEgE45K5V0mFNiXBkP2+SzJZIz2jLgWn8xXNLVbS18zXixXORamLrHEdam1h5pt/JKEqSr7pBUnAIwceeCymWa4Q3+9zbAzKczk3CwvKjP9eaBgk++qqS2jHczT9nQaKwVs4ildv2EC+MTXEDBgXlox5KfTtEpGT+038etPTxSzFTm+W+bbAOb60dsx79q3kD97FXVIU8VI0FfUqKFBQ5g5qCLMjTWe3hyWZDRGe0ZcC0/mDUwq3sXvTGyMOJChyIyKKhhrJYGeYOKKzuezfNdCSkV8vUluazZbEy3JvMlOpKVn6OO31ccI5AdB1NPdupwOvtWX+TpsSLHceInClUq7znNS+qWkKKEo9hj8sVWJ5PRj8XCst6ZftXD8S2Pd7lOm6Xcj6S4yUhRH6rSeSE+WPzpup55agpTqifekvEb8y3xBdIRW4mIdciNth1r72OoUBkg56EHntLw9OVcrJEnagrt0lYOnT4So6Rj0TjNb5mZ6PQY4iPqkMskkZJPpzpfdLzCthbbfWpcl37GKykredPLCUDc+/L1rxMmvyJDlts6ULmAAvvLBLUNJ3y55qI5IG5znYb0rUlFtlrtPDp7zfpCAuddZfjLLf43D6/daG3pjc0yZVPSFZvJWN8Y7Zbefu7iErlv2/h+Or6hkrS9IV8MhtB+KqUXOFwnPbSzeuI51xwQrSJnhCuh0tJwK0kSz2+IkYjplSDu7MmIDjzqvxEqzj2GAOVeL52qbYUxlLQEKB0tagMb7kJcb291YrFWZ0xNYc9rdVoyUt1NnjKl8G3wzG0p/SLfLfMlaUDm42kkKBSMkp5EA+WKZXGFbzajMkXN6W5OLY7ZA1KlN5CuwbQnGEKGQUp+J54oWx6VIv8ZEe5odfQvxIL6lKCRurKRKVyHTB58jTVpi02m6ux4bsvu5KwpuJDckGCte50LQlQb1cyg8sAgCmTlaQuMvxvhb3/4ImWG7dbrq2qOqFEuckLlqSkqjwAncIQR9Z8kckbBRH4QK0bHE90bdfekWuW/b0ArUt2GqO8lGxykEkOAb7HQrbODX2wMs3CWq6tNaYkFaotojFBAjIH1nSFDPaL55O4TjqaucQ3hix2x6dJ8ZT4G2s5U84dggDqSf4ZNLdtV0X+Cckt10NJ1utd8htmbFjTWVJCm1OICsA7gpPMdOWKRnhCVb19pw3fpkPA2jyiX2seQJIUB8TTzh2E5brDb4T4AdYjoQsJGwUAMgegO1MPStPFNdnL5uX0cnmykw5khy9WIxXWJQirudjeU2oulIWAQjCjnWnmk7nFPrRxFJdRptt8g3YN/Wj3Edg+n07RAxn9pA96gvBw/NIxkcURMb4x4Y1a27cPWe8EKuVujvODZL2nS4n2WMEfnVEn3ofdLS5Ihi8ZR4bfZ3W13WI4dx2cUyUK89LjWoHHw9qKqp4HnNJ/2NxPcIbKju282mRjywo4Vj3JoqC6U6HJTrBT+Iafz2rHfJM8o8EPw3FZch3N5oj8Od/wCZNbHfpz6Vg4TjnCE2+sqR3l683EOWqIhXjeOnUpROfCgFWCr9U1XE9VsV4FJZDZSVsNR1qlLaQxghanVBKcHoSdqxvA7kyVw3HtdldbCY8h9h64ZStLDaV5BSnPiUoK8PTYk8q0ptLEtEVy8sRZcxhJOtTQKEqJ30pOcchg89ue9Zi/tO2DiCIeE4zHzneELYch6MNqxuH1AbDTvnoRnyrXl3rkjseQ8nF1Psc3Wd82hjhrhVDYuDwLilLJWI6CcqkPHqT68zj4+tEThCwvltTshwr1rW4SXpshWwz6k7AdBVrh+yt2OE40H1Spj6+1mTXN1yHPM/qjkB/c1Sgj594jcknCrfaFlpnbZ2V95froSdI9STXOb5Mx8V4+N5K7pnyFYL73ZD0riaaicrxrbQ00phJO+kIKc4HLnvVqNw8pZUq/zlXc7YZdZShhOOobGxPqon0xT40VJy68nLXWzMXaX83SRardE+b0OISVSo8TWpaST4WUISdS89VYCc53pnZJDDtsDdvZdjxY7q2G0qOSopxqUTndWsqCic5UlVerzKfQmPb4Lham3BwssudGgE5W4f2U5I9SKyvbQUsrLK1xrY20lQUCctW9okg556nnAT5lJ86K9dG/wG/wAtGvmrQmK+5IdKW0tKK1lRylODk56edc7tELiUM2fiae18/ttMBTcFSuzdjg8nEjktekZ333+NMIDE7ih1UGc44iItwTLkjUSEhYCmYqfLwBKl48/U1v0pCUpSlICUjAAGAPhRP1Yeb5S2pkocN8U2riRpz5veWiQ1u/FfRodZPqk/zGRTuslxTEskVv5+uDpgSImCicwdLueiD/mA8tJzkZqBr5RGVx++SeHr3HtxwRLVG1I0n7xGc49d60zk2uzFrl2ileftpvL/AMUROf7EauhAZUAOZNc6W/Hu7a5Vrkxprcm/xpTfYuAqDaQwFak7FJGhWxwcV0+C1qUXeg2TQnrbH3LbSLKE6EJSADgYoqSikv2PS0Z3bIycDqfKsZwVCVdLxxDfJ6tVzYlriJjKO8VlPIAdNQ69cHzrZgZIGdO/Py9axsK3XlhUnithT4mT3FpVb04BXDHhRgHbtRjWCeecHGTRjensx+HXC3QwbvEu4XJ2NZozSokdzs5E2Qo6NQPiQ2kbqIGQTkAH8qsWiIpNxut2kIPeH3O6RitO6I7YwrHlqWVHPUAUoVcn+HIMVbtkdZsbaOzJQQp6OASAtxA5pVzONwc5zmnke8W6bA+cWLgw7ESgkvdoNKQPPPL250Zclt6O3Fxl75bFvF91fhQmYVuUPnW5Od2iD8JOynD6Jzn3xTqzW1iz2uLb4uS3HbCNSuajzJPqTk/Gs1wjGdvV5e4tnNlDS0dja2nBu2wObh8irf4E1saolpaOP52f5L4r0gooooMJUuluYucRceSCApJCXEHC2yQRqSehwT/02pXH4UhtNtNPyJMlkKDjzTyklEhxONKlgJ3xgAJBCQEjan9FBectytJlS222FamCxb2EMtFRWQkk5J6kk+g+AHSl974miW18QYza7hdV/ZwI3ic91dED1P5VfuUF2e2loT5MVv75jEJcX6BZyU/Df1rzZ7Pb7KwWbZFQwlRysjJUs+alHdR96A2vdCOHw1Kukxu6cXuNyXmzqjW9rPd4x8/11ctz5demqwP+m1H5UVOyKpsytz+Tvhe5Te9vW4tO5yru7hbSo+eB/bFStcC2JhITGTPj4HNm4PJz7+LnWloo2yflv+mbVw3dGTi3cX3yO2eaHXEPY9ioZH8aK0lFGy3zZP6e2/tEftCrN1J72BnbQNviaKKP0C/5V/hUX4W8p2I1UkPBnDbk5EtVmi9qfEcJwlR1DcpGx+IooqX7Ihteh2AElKQABnYAcuf/ANV8ooqv7FoKKKKACiiigD6a+UUUAgooooI/YUUUUEhRRRQ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b="1">
              <a:effectLst>
                <a:outerShdw blurRad="38100" dist="38100" dir="2700000" algn="tl">
                  <a:srgbClr val="000000">
                    <a:alpha val="43137"/>
                  </a:srgbClr>
                </a:outerShdw>
              </a:effectLst>
            </a:endParaRPr>
          </a:p>
        </p:txBody>
      </p:sp>
      <p:pic>
        <p:nvPicPr>
          <p:cNvPr id="2060" name="Picture 12" descr="http://t2.gstatic.com/images?q=tbn:ANd9GcSSJwiVSfI2CBMqKmZeUAdcGcA42HpaXYCE_XFW-e8PjAuyUoJi"/>
          <p:cNvPicPr>
            <a:picLocks noChangeAspect="1" noChangeArrowheads="1"/>
          </p:cNvPicPr>
          <p:nvPr/>
        </p:nvPicPr>
        <p:blipFill>
          <a:blip r:embed="rId4"/>
          <a:srcRect/>
          <a:stretch>
            <a:fillRect/>
          </a:stretch>
        </p:blipFill>
        <p:spPr bwMode="auto">
          <a:xfrm>
            <a:off x="76200" y="3429000"/>
            <a:ext cx="1682496" cy="1828800"/>
          </a:xfrm>
          <a:prstGeom prst="rect">
            <a:avLst/>
          </a:prstGeom>
          <a:noFill/>
        </p:spPr>
      </p:pic>
      <p:sp>
        <p:nvSpPr>
          <p:cNvPr id="2064" name="AutoShape 16" descr="data:image/jpg;base64,/9j/4AAQSkZJRgABAQAAAQABAAD/2wBDAAkGBwgHBgkIBwgKCgkLDRYPDQwMDRsUFRAWIB0iIiAdHx8kKDQsJCYxJx8fLT0tMTU3Ojo6Iys/RD84QzQ5Ojf/2wBDAQoKCg0MDRoPDxo3JR8lNzc3Nzc3Nzc3Nzc3Nzc3Nzc3Nzc3Nzc3Nzc3Nzc3Nzc3Nzc3Nzc3Nzc3Nzc3Nzc3Nzf/wAARCACPALUDASIAAhEBAxEB/8QAHAABAAIDAQEBAAAAAAAAAAAAAAUGAwQHAgEI/8QAQhAAAgEDAgMFBQQIBAUFAAAAAQIDAAQRBSEGEjETIkFRYQcUMnGBI5GhsRUWQlJTYnLRFySCwVVzkqLwMzSEs9L/xAAaAQACAwEBAAAAAAAAAAAAAAAAAwECBAUG/8QAJhEAAgMAAQMEAgMBAAAAAAAAAAECAxEhBBIxBRNBUSIyFBWxwf/aAAwDAQACEQMRAD8A7fSlKggUpSgBSlKAFKUoAg+Mr/UtL0Ka+0mBJ5YO/IjKWPZjPMVGRkjY9egPjiqxw1xZJxNfCyt9WltbwwCZoWsEKr0DANzHOCQcnqD8wOgv0864HJxRc8Ia/rsOiR2dtBJfOn2qvIFCMVAA5go8fDOMDwFQ9THVxjKLWfl8f9Oh8Z61xHwrpvbxG2v4pmCe8vFyG2c9MopwwPh0weuciuQajq+p6rOZdS1C7uGzkBpiqj5KMKPoK3Nb421rW7Sa1v8AVkNrL8cMSxopGc4zjm8vHwFRFhb++uscPOYV+ORD0GOgJ8T09NzVJzSWj6qu39kWTgrizUdB1K3iE81xYTTIk1s7FwOY45kye6RnOBgH8R+gB61+b+G4bK64ysLR5IIYY5Y5Jo1YsCUOSir1Yk8q4H8x8DXfrbXtKmi511C3XcgrK4jdT4hlbBU+hANWg9WiL87uCTpWvb3ttdZ91uIZsbHs5A2PurODmrCT7SlKAFKUoAUpSgBSlKAFKUoAUpSgBSlKAFKUoAGqD7TeHNDl0u61ae3MWpDlEM0MhQyS5wgYdG3wTkZwOuKv1QfFugNxDp0dsl0LaSKYTK5j5wSFZcEAjbDHx8qh7nBaLxnG+yXmJcLIeYkFkGfTfFaN1q8MRnVAzyRHkXPwlz0Gc7b+OK6mns3tF09xLfTy6jyns7jdI0b/AJYOCOmcknbYiuW6pwzcabePBexvaFiVMUikoRjcxN0bP3jPQdK58qJR5lydSi2mbalwTmgWq3Wv6VCI1L+9xPsOgRu0ODj+Q/8AnTqEdlaScXXyyWtvJ2llBI5eJWJYPIuckeQA+gqncAxJBevqElpcXDKCkS26B+yUkqzsMjG6soAye622CKsNrdRaxxwk2nzO0Vpb/bnBAyOcBWz0OZD3SAQYznwrX08XGHJg6iSlPgsEmg6PKwd9Msy/74gUH7wM18/RskJLWV9cQjG0bt2qfc2SPkGA9Kkh0pThBDtqtxp7hdZgWKIsAt5CSYsnpzg7x/XK9O9UuCCNiDXyWNJUaORVdGBVlYZBB6g1DacDpGoLpJOLORS1iT+xj4ofkAQV/lyP2aAJulKUAKUpQApSlAClCagbniizSR0tLfUL5kk7MtaWrOnNnB75wpwdjvscjwqUtIckvJPUqt3PEd12EskOmS26RIzvNfSIiKAMnAQsx/D51507X7m3tom4ljt7VpAPt4WbslY9Ebm3VvDxBOwOcCp7WUV1beJlmpVfn1i8kUyQwwWdsMYmvSeY7/wwRjw6sDvuAdqiYtb1bUpSkExjs3HP70LIxFlOAvZFnbOTk5ZehGOoNDi1ywjbCTyL0u1Kolzc6zaxw3UuoSz+7TczqrrEnYLzEl9u8xUYJ2GdwBgmrzE/aRI4BHMoOGGCPnVRh6pSlAHxulU7ieQapBHcSRo+g2kha5Z05+3BBTmVSCCsfNz8xBBKDAwM1Kcb3UFrw5cSzysqBkzGjcrTgMCYxjcllBGB1yalrKe3uLOGa0dHt5EVomT4SpG2PTFBPgq3BFrZ6fwy2rafFcypPC8q24RAxUPI6qqgKASXOBt1HSpvhuEGy/SDypNcX/LcSSp8O4HKq/yqMAfU9SarOtcTfqzLfaTaxtPdyO9zBJlSkIlYseffOQxYhcd4Y36kVfhziW+0BmWPN1au5eSCV/2icsynHdJOSRjGSdhnNLndGDxsbGmc1qOyVqzXqRX1taFXaS4DsvKuQqqNyfIZKj5kVXrLjvSbxJFhjvzcoQDbi0dyWPwjmUFN/DJHripjSLK4R5L7UeQ31wAGVDlYUHwxqfEDJJO2SSdtgGJp8oU1nkk6h+KfstKa9UHnsZEugV68qHv/AD7nOMetTFa+oW63dhc20i8yzQvGR5ggj/eggzivtaOhzNc6PYzSEmR7eMuTj4uUZ6eua3qAFKUoAUpSgCI4guXMcen27Mkt1kO6tho4h8bA+B3Cj1YHwrBBBFBBHDBGscMahY0UYCqBsB6Vp6XO2oPPqjkkXLlYAf2YVJC/9W7/AOoDwqQ8K1VxSRxesuc54vCITVRc6lcy6dbLDHHbmGWRpi2Ju9zBMAfCeTBP0x1rLbw3t5qSyalbrFFaKrQhJudZZTnLnYHugAAEdWJ8BjHNFNNxBcS20pint7WNVRx9nMGZz3seGVwCNxhvMg72m3rXsc3aQmGWGUxSJz8wDAA7HxGCPAfKrZyJbyPBi1/TxqWjXlosaSO8Z7NXAILjdcg+HMBWva3cNxYQXuVihliWXL4UKpGd89MetTPTeqV7vLqNpdaQuLe2gvZS1zK2GCpNz5j8iNhzEjlPQHBwm/EtN3prcm4IwPf3l5f2F77qZrKVFjFkuWWKRirxtMdgx7oPIOndJOCauFjxRNFaI2u6bc2ZUYluAI2iG+AxCyMyjGCc5C75O2aj7exurUxWkE0KaVHO1wI8MZcnJ5OYndedi2Tk+FbCWs+tTXNiHFtawsqTOrEyyqyhsJ4KDkrzZJ2OANiMisbeI7LrSWyLbn5VUdT9oWkWpZLFZtQkBIzAuIs/8xsAj+nmrH7T797Xh+K0icxi9m7KQqcfZBSzDPhnAU+hNcsju4W52EkfYqyqrjbmOM4H3jp69ardc4cRXJNNUZrZPgktf1251S5S51OTmbJSCGIHlXPgg8T5k7+eBsMelaxr2nxTQWd+1naSknsIwsjIx6lWYdwnqcZGd+pzWlJFcxahE0tld/bQ8tuOxPNL3u8VXqRsMnHQbZr37xDiI9qv2oJj3+IAZOPpvWNu2L35ZqiqpLFmIyM27SNzO7vzM2CzuzHr4ksSfmSatGjcCarqDJLqDjTrXYldnnceWN1T65PoK0+B7I3ut2F2biDs4b5k7BO+zcsTOGLdBvjbHXxG2exYFaKaF+0+RF17X4wNLSdKs9IsltNOhEMKkkjJJYnqWJ3JPma3aUrWZBQnAJ8q+E1z7iz2iRWwe04eaO4n6NdEc0Uf9P75/wC359KnGQ5KK1lq4VbGlG3PW1uJ7fHLjZJWC7f08p+tTFcb4N42vdN1QxarL7za39yDLKyqjRO2F5+6AOXOMjHrnrnsYOwz1oawiMlJaj7Sg36UqCwpSlAFP4f5rVLnSJsibTpTGCRjniYlon+qnB9VapatbiSL3K7t9aUhY417C9J/gk5Dn+ht/wClnrZFaq5ajidZV2WN/DIzV82fJqkURka2BEyoMs0JILYHiVwGA9CB1rxoMnaT6qVwY2vBJHIrZEiNFGQw9P7VLetVGM/qxrZjcculzRkq3hEgOd/RCxB/kdT0Q4s+GLh+UWvktxqha3+jra81OG8u5Vhhu7edbITsVYNyvIeyB7yk85OQV67DxvgIYZByD0xUDd22qRS6lNYRoXurmIfGobsREqkqWBAbmyO8MYBODsDW2PchnR2uqemXULa7lkZorm5kRyAIYp0gVRjdu0Clz9D1Pl0walFcWK250m8nXUZGEUQd+0a5TmyykuG2UFmDEHk38CQdHTL21ttK0yO31O6a1eBGYmOOZrOLl253XGfAA8pONzsCa1xCb+yvVMUBW/DRNdXSM1y8AJ5epUJnAYKFCjPwmucouL5Z6hRdqyMfJ4vJn1PUILHWIpZrGy1llWaW4WVySvKiMFXlKlmGdzjIUjriR4b4TfTLsXmo3a3lygPZMFIwT8Ttkkljv8snzrS1uKOHQrxbeFEWKJpFSNQoBXvDA6dRmrqrBwHXo24rVQoz5a8HL9XjPpmlF8SXJpz6es+qWl8/KTapIFBG+XwM5+QI+tc0m1a10XiZpotLunurK+meSSG+REuGLP8AErKSNmxsRnG9dYPSuO8XxGLinU1bl3mDgAeDIrffuadZFPyc3pLZRbwscXtL7XWYb260S4WKC3eNI4rmOQ8zspJOeXGyADHmam19qmk7F9M1UDx7kJwPpJk/SuVYpSuxG3+RM67/AIoaB/B1I/8AxT/esVx7UdGWIm2s9Qlk8FaIRj6lj+WT6VyfFKOxB/IkT/EHGOsa/wA0U8i21mx/9tbk4YeTsd2+Ww9DUBSlWSwVKTl5MVw4CcpjkkVwQQg/PcVboPaLxCNHgshHbx3EScj3kh7SR8dDy/CDjGTlhnJ9Kq3TpShrSY2OKxFs4e461m01eA6leSX1pPKscsciJlAxwGUqBjBIOOmPXeuzCvzXLI0MbSpnmi+0XHmu/wDtX6Rt5VnhSaM5WRQynzB3FLkjVRJyjyZKUpVRxjnhjnhkhmRXikUo6MMhlIwQfpVZ0qOWySXTLl2d7MhI5G6yQkfZsfM4yp9UJ8atVQXE0HYLFq8SsXs89sF/bgb4xjx5cBx490gdTm8JYzP1VPu158nutTU7P3225Fbs5kbnhlxnkcdD6jqCPEEjxraUhlBBBBGQQcg19rUcJNp6VbS2uLfU7O0sGFrZSRzGeylUyCGSNkBWM5BVe+SOq45cAA4rJxHqN+9nrMFiscC2sYV7ouS+6Bn5EA+IKRvzeuNhXviOzmt54NWsnSOSGQGfnHdZccpZsb4wcEjcDDb8gBxQ2xXVG9/EdzNEjSzhF7rSzkRgDO+BHGV+XWqP6NcWtUxDDFbL2cESRIp2VFCgfd8qyVpTJcaHmK8DS6em0N6ve5F8FlA3BHTn+E43IJwdtHWRFeNg6MMq4OQ3yPjXMnCUXjPc9N1FV8FKtkdqNpqNzBc28d5bdjMjIBJbMSoYY6hxnr5VJW+oawnIs36PaNRjCJICdvPmP5Ur7UwslD9WVv6KjqM9xbh7OsamvOfcbJx+zi7dSfnmI4rn/Gt4k2trcywi0leIRSxs4I50PUNsCCsiEfkMGr5jNY9LtbeXW7uSS3t5WEER5niDMhy46nzH5eNMXUS+TndR6RRCPdXwzlS3EDYCzxEnoA4NZK7Q9jZupWSztirAghoVIPn4VyzirSrfRdY90s47hLeVDJEkoyoxy5CN4r3sYO64I6cuWV3qbzDmXdI649yZFUpselKeYxSlKAFKUoAfd9a6t7MeJYLjS7bRLyXlvrZDHFzn/wBaJfhIPmBgEdds9OnKa9IzxukkbskiMGR0OGUjcEHwNVktGV2djP0jSqNwHxoupWMtvrc8Ud7a8oMzEKJ0OcNgbBu6QQNtsjGcBS8N6kmtRea8uAwIIBB6g9DXqhqAKrpUbWMlxpMrEm0YdgT1aBsmM/TBT/R61IVi4li93e21dRtakx3OP4D45j/pIVvkG86y+OK1Vy1HE6yr27OPDPLokiskiqysMMrDII8jUFYWF7o9wUhiS8s5DjKdyaMLgJzFmw4C93YA90Zzkmp+lXwzRliw03vJ0TnGm3TMB0Vos/TLioS4sbWWRpV4d1K2mbrLaywQk/Plmw31Bqz0qHFPyXrudb2P+lKlh1KC6sreD39FuZ+y59QhhkRBys3WJw2e7jfz61Je4aunWKznHnHMyE9PAqfXxNb98TLrWlwgkBO2nbB/dUIM/WUVKDpSvYg/g6C9X6uCWSKzKmoRAE6Vcvue7DJE2w8d3HX/AMFYLvSb2w0O+1OyuJbbWWgaeUKRJG7KpKxlSCCFHdBGD475q218deZGXA3GN+lEenhHSt3q3UXdqk8z6OOQcU6+sgnTVXk5h8MsMbJg9MKAPvzTiDV11YafIpjWYh5Lq3APNDMAqllP7jgg+eU881DWyNHbxxuMMihDg53G3+1ZaX7cd1D31E2nFvdPg6ClKUwQKUpQApSlAClKUAQvEpIW2w/Lu/id/hpV84K4Zg4judQ94zi3SHl7ud2MmfA+QpS35Nla/BHcaUpVB54miSaJ4pVDxupVlPRgRgiqrpRksnbR7x2a4tRiJ36zwD4HB8SBhW8mGehGbbUHxpp5vuHb4wQ899DbySWbps8cwU8pUjcHP39Dmrwl2vRN9Ktjh6BFMiuaNqxhTN1rWrQEYDCaSWPBPgQyjB36V8XWI3k7JOIdQaTGeRbhy2OmcY6evSne6jn/ANdP7R0ymRVATXbhEVBql62Nh9kzMf8As3NeZLq/kcv73r4J8FguFH3BMCj3UH9dP7LfbAza7eysDywQxQJk7ZPM7/nGP9NSQ6VA8Fqx0NLmWWWZ7qWSbtZTl3XmKpk/0KtT1MXgxWrJOP0KwX9wtpZXFy5wsMTyE+ignw+VZ6rXtHvRY8Gam5JBljEAx4l2C/kTQ3wFcdkkcnhLmGMyElyoLk9SxG/41kqLGtRHPNbyr8uU/wC4rIusWpxntV+cZ2+7NJOk4skKVoHV7TPWRvURGn6XtM4JkHzjagjtZv0rVTUbNsD3iME+Dd3862UZXGUYMPNTkVAYz7SmR50qSBSlKAOo+xuNU0zVbhgAXvFjB8wsaH82P30rP7I4gOF55AxJlv5idhgY5UH4IKUlvk6UOIovdKUqCRXwjNfaUAV/j3P6p32/8P8A+xarfCMZfjOOQNtHp049TzSQ/wD5NXDibT5NW0S7sYZVillQcjuuVBBDDIG+MiofhPQL+x1GXUNU93jkMJgjhglMgwWDFixVf3RgY86kktleXTnRlyRkYyDg/SvVKggptjKmg20WmaoVtltwIYLh+7FOg2UhugbGMqd85xkYqSN3biMSNcQhD0YyLg/XNTzIrqVZQykYIO4IrUOk6aV5Tp9oV8uwXH5U5WtIwWdBGUtTwgZde0iFiJNUslKtykdupwfI4O1QnEo0ni+C00OHVIv8zdLl4GDsnKrsDj5qB9a6KqqoAUYA8BtTHz++h2trC1fQwhJS04tfexS8Ug6drVvIpPS4gZDj5qTn7q1P8Ftd/wCJ6b90n9q7rilL7mafah9HCv8ABXXf+J6Z90n9q8v7F+IFXKahpbnyLSL+PIa7vSjuYe1D6Pzle+y7i60DFdPjuVBx/l7hWP3Eg1WdS0TUtIkxqOnXVmxOOaSIoCfRuh+hr9Z18KgggjIPUedT3sj2Y/B+RYbu5VcxXUoXy5uYfjmthNWvFXDGJz6pg/gRXcvaVwvoQ0Y6h+iLRGinR7maKMI4izhiSuCR0zjfGcZqqcI8BcPcR3l+6PdLZ2ipF9lOwzKeYt8QJwF5Pv8AHFT3FHS/hnOv0xdfuw/9Lf3rDNf3U6lWlwp6iMY/Hr+NdyX2N8MqTmXUmycjNwuw8vhqT0j2ZcKaayv+jjdyKchryQy48fhPd/CjvRCoZGexKST9RgpiKKt5MEYg4dSQcjbpkkfQ0roiIqIqIoVVGAoGABSqaaVws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b="1">
              <a:effectLst>
                <a:outerShdw blurRad="38100" dist="38100" dir="2700000" algn="tl">
                  <a:srgbClr val="000000">
                    <a:alpha val="43137"/>
                  </a:srgbClr>
                </a:outerShdw>
              </a:effectLst>
            </a:endParaRPr>
          </a:p>
        </p:txBody>
      </p:sp>
      <p:sp>
        <p:nvSpPr>
          <p:cNvPr id="2066" name="AutoShape 18" descr="data:image/jpg;base64,/9j/4AAQSkZJRgABAQAAAQABAAD/2wBDAAkGBwgHBgkIBwgKCgkLDRYPDQwMDRsUFRAWIB0iIiAdHx8kKDQsJCYxJx8fLT0tMTU3Ojo6Iys/RD84QzQ5Ojf/2wBDAQoKCg0MDRoPDxo3JR8lNzc3Nzc3Nzc3Nzc3Nzc3Nzc3Nzc3Nzc3Nzc3Nzc3Nzc3Nzc3Nzc3Nzc3Nzc3Nzc3Nzf/wAARCACPALUDASIAAhEBAxEB/8QAHAABAAIDAQEBAAAAAAAAAAAAAAUGAwQHAgEI/8QAQhAAAgEDAgMFBQQIBAUFAAAAAQIDAAQRBSEGEjETIkFRYQcUMnGBI5GhsRUWQlJTYnLRFySCwVVzkqLwMzSEs9L/xAAaAQACAwEBAAAAAAAAAAAAAAAAAwECBAUG/8QAJhEAAgMAAQMEAgMBAAAAAAAAAAECAxEhBBIxBRNBUSIyFBWxwf/aAAwDAQACEQMRAD8A7fSlKggUpSgBSlKAFKUoAg+Mr/UtL0Ka+0mBJ5YO/IjKWPZjPMVGRkjY9egPjiqxw1xZJxNfCyt9WltbwwCZoWsEKr0DANzHOCQcnqD8wOgv0864HJxRc8Ia/rsOiR2dtBJfOn2qvIFCMVAA5go8fDOMDwFQ9THVxjKLWfl8f9Oh8Z61xHwrpvbxG2v4pmCe8vFyG2c9MopwwPh0weuciuQajq+p6rOZdS1C7uGzkBpiqj5KMKPoK3Nb421rW7Sa1v8AVkNrL8cMSxopGc4zjm8vHwFRFhb++uscPOYV+ORD0GOgJ8T09NzVJzSWj6qu39kWTgrizUdB1K3iE81xYTTIk1s7FwOY45kye6RnOBgH8R+gB61+b+G4bK64ysLR5IIYY5Y5Jo1YsCUOSir1Yk8q4H8x8DXfrbXtKmi511C3XcgrK4jdT4hlbBU+hANWg9WiL87uCTpWvb3ttdZ91uIZsbHs5A2PurODmrCT7SlKAFKUoAUpSgBSlKAFKUoAUpSgBSlKAFKUoAGqD7TeHNDl0u61ae3MWpDlEM0MhQyS5wgYdG3wTkZwOuKv1QfFugNxDp0dsl0LaSKYTK5j5wSFZcEAjbDHx8qh7nBaLxnG+yXmJcLIeYkFkGfTfFaN1q8MRnVAzyRHkXPwlz0Gc7b+OK6mns3tF09xLfTy6jyns7jdI0b/AJYOCOmcknbYiuW6pwzcabePBexvaFiVMUikoRjcxN0bP3jPQdK58qJR5lydSi2mbalwTmgWq3Wv6VCI1L+9xPsOgRu0ODj+Q/8AnTqEdlaScXXyyWtvJ2llBI5eJWJYPIuckeQA+gqncAxJBevqElpcXDKCkS26B+yUkqzsMjG6soAye622CKsNrdRaxxwk2nzO0Vpb/bnBAyOcBWz0OZD3SAQYznwrX08XGHJg6iSlPgsEmg6PKwd9Msy/74gUH7wM18/RskJLWV9cQjG0bt2qfc2SPkGA9Kkh0pThBDtqtxp7hdZgWKIsAt5CSYsnpzg7x/XK9O9UuCCNiDXyWNJUaORVdGBVlYZBB6g1DacDpGoLpJOLORS1iT+xj4ofkAQV/lyP2aAJulKUAKUpQApSlAClCagbniizSR0tLfUL5kk7MtaWrOnNnB75wpwdjvscjwqUtIckvJPUqt3PEd12EskOmS26RIzvNfSIiKAMnAQsx/D51507X7m3tom4ljt7VpAPt4WbslY9Ebm3VvDxBOwOcCp7WUV1beJlmpVfn1i8kUyQwwWdsMYmvSeY7/wwRjw6sDvuAdqiYtb1bUpSkExjs3HP70LIxFlOAvZFnbOTk5ZehGOoNDi1ywjbCTyL0u1Kolzc6zaxw3UuoSz+7TczqrrEnYLzEl9u8xUYJ2GdwBgmrzE/aRI4BHMoOGGCPnVRh6pSlAHxulU7ieQapBHcSRo+g2kha5Z05+3BBTmVSCCsfNz8xBBKDAwM1Kcb3UFrw5cSzysqBkzGjcrTgMCYxjcllBGB1yalrKe3uLOGa0dHt5EVomT4SpG2PTFBPgq3BFrZ6fwy2rafFcypPC8q24RAxUPI6qqgKASXOBt1HSpvhuEGy/SDypNcX/LcSSp8O4HKq/yqMAfU9SarOtcTfqzLfaTaxtPdyO9zBJlSkIlYseffOQxYhcd4Y36kVfhziW+0BmWPN1au5eSCV/2icsynHdJOSRjGSdhnNLndGDxsbGmc1qOyVqzXqRX1taFXaS4DsvKuQqqNyfIZKj5kVXrLjvSbxJFhjvzcoQDbi0dyWPwjmUFN/DJHripjSLK4R5L7UeQ31wAGVDlYUHwxqfEDJJO2SSdtgGJp8oU1nkk6h+KfstKa9UHnsZEugV68qHv/AD7nOMetTFa+oW63dhc20i8yzQvGR5ggj/eggzivtaOhzNc6PYzSEmR7eMuTj4uUZ6eua3qAFKUoAUpSgCI4guXMcen27Mkt1kO6tho4h8bA+B3Cj1YHwrBBBFBBHDBGscMahY0UYCqBsB6Vp6XO2oPPqjkkXLlYAf2YVJC/9W7/AOoDwqQ8K1VxSRxesuc54vCITVRc6lcy6dbLDHHbmGWRpi2Ju9zBMAfCeTBP0x1rLbw3t5qSyalbrFFaKrQhJudZZTnLnYHugAAEdWJ8BjHNFNNxBcS20pint7WNVRx9nMGZz3seGVwCNxhvMg72m3rXsc3aQmGWGUxSJz8wDAA7HxGCPAfKrZyJbyPBi1/TxqWjXlosaSO8Z7NXAILjdcg+HMBWva3cNxYQXuVihliWXL4UKpGd89MetTPTeqV7vLqNpdaQuLe2gvZS1zK2GCpNz5j8iNhzEjlPQHBwm/EtN3prcm4IwPf3l5f2F77qZrKVFjFkuWWKRirxtMdgx7oPIOndJOCauFjxRNFaI2u6bc2ZUYluAI2iG+AxCyMyjGCc5C75O2aj7exurUxWkE0KaVHO1wI8MZcnJ5OYndedi2Tk+FbCWs+tTXNiHFtawsqTOrEyyqyhsJ4KDkrzZJ2OANiMisbeI7LrSWyLbn5VUdT9oWkWpZLFZtQkBIzAuIs/8xsAj+nmrH7T797Xh+K0icxi9m7KQqcfZBSzDPhnAU+hNcsju4W52EkfYqyqrjbmOM4H3jp69ardc4cRXJNNUZrZPgktf1251S5S51OTmbJSCGIHlXPgg8T5k7+eBsMelaxr2nxTQWd+1naSknsIwsjIx6lWYdwnqcZGd+pzWlJFcxahE0tld/bQ8tuOxPNL3u8VXqRsMnHQbZr37xDiI9qv2oJj3+IAZOPpvWNu2L35ZqiqpLFmIyM27SNzO7vzM2CzuzHr4ksSfmSatGjcCarqDJLqDjTrXYldnnceWN1T65PoK0+B7I3ut2F2biDs4b5k7BO+zcsTOGLdBvjbHXxG2exYFaKaF+0+RF17X4wNLSdKs9IsltNOhEMKkkjJJYnqWJ3JPma3aUrWZBQnAJ8q+E1z7iz2iRWwe04eaO4n6NdEc0Uf9P75/wC359KnGQ5KK1lq4VbGlG3PW1uJ7fHLjZJWC7f08p+tTFcb4N42vdN1QxarL7za39yDLKyqjRO2F5+6AOXOMjHrnrnsYOwz1oawiMlJaj7Sg36UqCwpSlAFP4f5rVLnSJsibTpTGCRjniYlon+qnB9VapatbiSL3K7t9aUhY417C9J/gk5Dn+ht/wClnrZFaq5ajidZV2WN/DIzV82fJqkURka2BEyoMs0JILYHiVwGA9CB1rxoMnaT6qVwY2vBJHIrZEiNFGQw9P7VLetVGM/qxrZjcculzRkq3hEgOd/RCxB/kdT0Q4s+GLh+UWvktxqha3+jra81OG8u5Vhhu7edbITsVYNyvIeyB7yk85OQV67DxvgIYZByD0xUDd22qRS6lNYRoXurmIfGobsREqkqWBAbmyO8MYBODsDW2PchnR2uqemXULa7lkZorm5kRyAIYp0gVRjdu0Clz9D1Pl0walFcWK250m8nXUZGEUQd+0a5TmyykuG2UFmDEHk38CQdHTL21ttK0yO31O6a1eBGYmOOZrOLl253XGfAA8pONzsCa1xCb+yvVMUBW/DRNdXSM1y8AJ5epUJnAYKFCjPwmucouL5Z6hRdqyMfJ4vJn1PUILHWIpZrGy1llWaW4WVySvKiMFXlKlmGdzjIUjriR4b4TfTLsXmo3a3lygPZMFIwT8Ttkkljv8snzrS1uKOHQrxbeFEWKJpFSNQoBXvDA6dRmrqrBwHXo24rVQoz5a8HL9XjPpmlF8SXJpz6es+qWl8/KTapIFBG+XwM5+QI+tc0m1a10XiZpotLunurK+meSSG+REuGLP8AErKSNmxsRnG9dYPSuO8XxGLinU1bl3mDgAeDIrffuadZFPyc3pLZRbwscXtL7XWYb260S4WKC3eNI4rmOQ8zspJOeXGyADHmam19qmk7F9M1UDx7kJwPpJk/SuVYpSuxG3+RM67/AIoaB/B1I/8AxT/esVx7UdGWIm2s9Qlk8FaIRj6lj+WT6VyfFKOxB/IkT/EHGOsa/wA0U8i21mx/9tbk4YeTsd2+Ww9DUBSlWSwVKTl5MVw4CcpjkkVwQQg/PcVboPaLxCNHgshHbx3EScj3kh7SR8dDy/CDjGTlhnJ9Kq3TpShrSY2OKxFs4e461m01eA6leSX1pPKscsciJlAxwGUqBjBIOOmPXeuzCvzXLI0MbSpnmi+0XHmu/wDtX6Rt5VnhSaM5WRQynzB3FLkjVRJyjyZKUpVRxjnhjnhkhmRXikUo6MMhlIwQfpVZ0qOWySXTLl2d7MhI5G6yQkfZsfM4yp9UJ8atVQXE0HYLFq8SsXs89sF/bgb4xjx5cBx490gdTm8JYzP1VPu158nutTU7P3225Fbs5kbnhlxnkcdD6jqCPEEjxraUhlBBBBGQQcg19rUcJNp6VbS2uLfU7O0sGFrZSRzGeylUyCGSNkBWM5BVe+SOq45cAA4rJxHqN+9nrMFiscC2sYV7ouS+6Bn5EA+IKRvzeuNhXviOzmt54NWsnSOSGQGfnHdZccpZsb4wcEjcDDb8gBxQ2xXVG9/EdzNEjSzhF7rSzkRgDO+BHGV+XWqP6NcWtUxDDFbL2cESRIp2VFCgfd8qyVpTJcaHmK8DS6em0N6ve5F8FlA3BHTn+E43IJwdtHWRFeNg6MMq4OQ3yPjXMnCUXjPc9N1FV8FKtkdqNpqNzBc28d5bdjMjIBJbMSoYY6hxnr5VJW+oawnIs36PaNRjCJICdvPmP5Ur7UwslD9WVv6KjqM9xbh7OsamvOfcbJx+zi7dSfnmI4rn/Gt4k2trcywi0leIRSxs4I50PUNsCCsiEfkMGr5jNY9LtbeXW7uSS3t5WEER5niDMhy46nzH5eNMXUS+TndR6RRCPdXwzlS3EDYCzxEnoA4NZK7Q9jZupWSztirAghoVIPn4VyzirSrfRdY90s47hLeVDJEkoyoxy5CN4r3sYO64I6cuWV3qbzDmXdI649yZFUpselKeYxSlKAFKUoAfd9a6t7MeJYLjS7bRLyXlvrZDHFzn/wBaJfhIPmBgEdds9OnKa9IzxukkbskiMGR0OGUjcEHwNVktGV2djP0jSqNwHxoupWMtvrc8Ud7a8oMzEKJ0OcNgbBu6QQNtsjGcBS8N6kmtRea8uAwIIBB6g9DXqhqAKrpUbWMlxpMrEm0YdgT1aBsmM/TBT/R61IVi4li93e21dRtakx3OP4D45j/pIVvkG86y+OK1Vy1HE6yr27OPDPLokiskiqysMMrDII8jUFYWF7o9wUhiS8s5DjKdyaMLgJzFmw4C93YA90Zzkmp+lXwzRliw03vJ0TnGm3TMB0Vos/TLioS4sbWWRpV4d1K2mbrLaywQk/Plmw31Bqz0qHFPyXrudb2P+lKlh1KC6sreD39FuZ+y59QhhkRBys3WJw2e7jfz61Je4aunWKznHnHMyE9PAqfXxNb98TLrWlwgkBO2nbB/dUIM/WUVKDpSvYg/g6C9X6uCWSKzKmoRAE6Vcvue7DJE2w8d3HX/AMFYLvSb2w0O+1OyuJbbWWgaeUKRJG7KpKxlSCCFHdBGD475q218deZGXA3GN+lEenhHSt3q3UXdqk8z6OOQcU6+sgnTVXk5h8MsMbJg9MKAPvzTiDV11YafIpjWYh5Lq3APNDMAqllP7jgg+eU881DWyNHbxxuMMihDg53G3+1ZaX7cd1D31E2nFvdPg6ClKUwQKUpQApSlAClKUAQvEpIW2w/Lu/id/hpV84K4Zg4judQ94zi3SHl7ud2MmfA+QpS35Nla/BHcaUpVB54miSaJ4pVDxupVlPRgRgiqrpRksnbR7x2a4tRiJ36zwD4HB8SBhW8mGehGbbUHxpp5vuHb4wQ899DbySWbps8cwU8pUjcHP39Dmrwl2vRN9Ktjh6BFMiuaNqxhTN1rWrQEYDCaSWPBPgQyjB36V8XWI3k7JOIdQaTGeRbhy2OmcY6evSne6jn/ANdP7R0ymRVATXbhEVBql62Nh9kzMf8As3NeZLq/kcv73r4J8FguFH3BMCj3UH9dP7LfbAza7eysDywQxQJk7ZPM7/nGP9NSQ6VA8Fqx0NLmWWWZ7qWSbtZTl3XmKpk/0KtT1MXgxWrJOP0KwX9wtpZXFy5wsMTyE+ignw+VZ6rXtHvRY8Gam5JBljEAx4l2C/kTQ3wFcdkkcnhLmGMyElyoLk9SxG/41kqLGtRHPNbyr8uU/wC4rIusWpxntV+cZ2+7NJOk4skKVoHV7TPWRvURGn6XtM4JkHzjagjtZv0rVTUbNsD3iME+Dd3862UZXGUYMPNTkVAYz7SmR50qSBSlKAOo+xuNU0zVbhgAXvFjB8wsaH82P30rP7I4gOF55AxJlv5idhgY5UH4IKUlvk6UOIovdKUqCRXwjNfaUAV/j3P6p32/8P8A+xarfCMZfjOOQNtHp049TzSQ/wD5NXDibT5NW0S7sYZVillQcjuuVBBDDIG+MiofhPQL+x1GXUNU93jkMJgjhglMgwWDFixVf3RgY86kktleXTnRlyRkYyDg/SvVKggptjKmg20WmaoVtltwIYLh+7FOg2UhugbGMqd85xkYqSN3biMSNcQhD0YyLg/XNTzIrqVZQykYIO4IrUOk6aV5Tp9oV8uwXH5U5WtIwWdBGUtTwgZde0iFiJNUslKtykdupwfI4O1QnEo0ni+C00OHVIv8zdLl4GDsnKrsDj5qB9a6KqqoAUYA8BtTHz++h2trC1fQwhJS04tfexS8Ug6drVvIpPS4gZDj5qTn7q1P8Ftd/wCJ6b90n9q7rilL7mafah9HCv8ABXXf+J6Z90n9q8v7F+IFXKahpbnyLSL+PIa7vSjuYe1D6Pzle+y7i60DFdPjuVBx/l7hWP3Eg1WdS0TUtIkxqOnXVmxOOaSIoCfRuh+hr9Z18KgggjIPUedT3sj2Y/B+RYbu5VcxXUoXy5uYfjmthNWvFXDGJz6pg/gRXcvaVwvoQ0Y6h+iLRGinR7maKMI4izhiSuCR0zjfGcZqqcI8BcPcR3l+6PdLZ2ipF9lOwzKeYt8QJwF5Pv8AHFT3FHS/hnOv0xdfuw/9Lf3rDNf3U6lWlwp6iMY/Hr+NdyX2N8MqTmXUmycjNwuw8vhqT0j2ZcKaayv+jjdyKchryQy48fhPd/CjvRCoZGexKST9RgpiKKt5MEYg4dSQcjbpkkfQ0roiIqIqIoVVGAoGABSqaaVws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b="1">
              <a:effectLst>
                <a:outerShdw blurRad="38100" dist="38100" dir="2700000" algn="tl">
                  <a:srgbClr val="000000">
                    <a:alpha val="43137"/>
                  </a:srgbClr>
                </a:outerShdw>
              </a:effectLst>
            </a:endParaRPr>
          </a:p>
        </p:txBody>
      </p:sp>
      <p:sp>
        <p:nvSpPr>
          <p:cNvPr id="2068" name="AutoShape 20" descr="data:image/jpg;base64,/9j/4AAQSkZJRgABAQAAAQABAAD/2wBDAAkGBwgHBgkIBwgKCgkLDRYPDQwMDRsUFRAWIB0iIiAdHx8kKDQsJCYxJx8fLT0tMTU3Ojo6Iys/RD84QzQ5Ojf/2wBDAQoKCg0MDRoPDxo3JR8lNzc3Nzc3Nzc3Nzc3Nzc3Nzc3Nzc3Nzc3Nzc3Nzc3Nzc3Nzc3Nzc3Nzc3Nzc3Nzc3Nzf/wAARCACPALUDASIAAhEBAxEB/8QAHAABAAIDAQEBAAAAAAAAAAAAAAUGAwQHAgEI/8QAQhAAAgEDAgMFBQQIBAUFAAAAAQIDAAQRBSEGEjETIkFRYQcUMnGBI5GhsRUWQlJTYnLRFySCwVVzkqLwMzSEs9L/xAAaAQACAwEBAAAAAAAAAAAAAAAAAwECBAUG/8QAJhEAAgMAAQMEAgMBAAAAAAAAAAECAxEhBBIxBRNBUSIyFBWxwf/aAAwDAQACEQMRAD8A7fSlKggUpSgBSlKAFKUoAg+Mr/UtL0Ka+0mBJ5YO/IjKWPZjPMVGRkjY9egPjiqxw1xZJxNfCyt9WltbwwCZoWsEKr0DANzHOCQcnqD8wOgv0864HJxRc8Ia/rsOiR2dtBJfOn2qvIFCMVAA5go8fDOMDwFQ9THVxjKLWfl8f9Oh8Z61xHwrpvbxG2v4pmCe8vFyG2c9MopwwPh0weuciuQajq+p6rOZdS1C7uGzkBpiqj5KMKPoK3Nb421rW7Sa1v8AVkNrL8cMSxopGc4zjm8vHwFRFhb++uscPOYV+ORD0GOgJ8T09NzVJzSWj6qu39kWTgrizUdB1K3iE81xYTTIk1s7FwOY45kye6RnOBgH8R+gB61+b+G4bK64ysLR5IIYY5Y5Jo1YsCUOSir1Yk8q4H8x8DXfrbXtKmi511C3XcgrK4jdT4hlbBU+hANWg9WiL87uCTpWvb3ttdZ91uIZsbHs5A2PurODmrCT7SlKAFKUoAUpSgBSlKAFKUoAUpSgBSlKAFKUoAGqD7TeHNDl0u61ae3MWpDlEM0MhQyS5wgYdG3wTkZwOuKv1QfFugNxDp0dsl0LaSKYTK5j5wSFZcEAjbDHx8qh7nBaLxnG+yXmJcLIeYkFkGfTfFaN1q8MRnVAzyRHkXPwlz0Gc7b+OK6mns3tF09xLfTy6jyns7jdI0b/AJYOCOmcknbYiuW6pwzcabePBexvaFiVMUikoRjcxN0bP3jPQdK58qJR5lydSi2mbalwTmgWq3Wv6VCI1L+9xPsOgRu0ODj+Q/8AnTqEdlaScXXyyWtvJ2llBI5eJWJYPIuckeQA+gqncAxJBevqElpcXDKCkS26B+yUkqzsMjG6soAye622CKsNrdRaxxwk2nzO0Vpb/bnBAyOcBWz0OZD3SAQYznwrX08XGHJg6iSlPgsEmg6PKwd9Msy/74gUH7wM18/RskJLWV9cQjG0bt2qfc2SPkGA9Kkh0pThBDtqtxp7hdZgWKIsAt5CSYsnpzg7x/XK9O9UuCCNiDXyWNJUaORVdGBVlYZBB6g1DacDpGoLpJOLORS1iT+xj4ofkAQV/lyP2aAJulKUAKUpQApSlAClCagbniizSR0tLfUL5kk7MtaWrOnNnB75wpwdjvscjwqUtIckvJPUqt3PEd12EskOmS26RIzvNfSIiKAMnAQsx/D51507X7m3tom4ljt7VpAPt4WbslY9Ebm3VvDxBOwOcCp7WUV1beJlmpVfn1i8kUyQwwWdsMYmvSeY7/wwRjw6sDvuAdqiYtb1bUpSkExjs3HP70LIxFlOAvZFnbOTk5ZehGOoNDi1ywjbCTyL0u1Kolzc6zaxw3UuoSz+7TczqrrEnYLzEl9u8xUYJ2GdwBgmrzE/aRI4BHMoOGGCPnVRh6pSlAHxulU7ieQapBHcSRo+g2kha5Z05+3BBTmVSCCsfNz8xBBKDAwM1Kcb3UFrw5cSzysqBkzGjcrTgMCYxjcllBGB1yalrKe3uLOGa0dHt5EVomT4SpG2PTFBPgq3BFrZ6fwy2rafFcypPC8q24RAxUPI6qqgKASXOBt1HSpvhuEGy/SDypNcX/LcSSp8O4HKq/yqMAfU9SarOtcTfqzLfaTaxtPdyO9zBJlSkIlYseffOQxYhcd4Y36kVfhziW+0BmWPN1au5eSCV/2icsynHdJOSRjGSdhnNLndGDxsbGmc1qOyVqzXqRX1taFXaS4DsvKuQqqNyfIZKj5kVXrLjvSbxJFhjvzcoQDbi0dyWPwjmUFN/DJHripjSLK4R5L7UeQ31wAGVDlYUHwxqfEDJJO2SSdtgGJp8oU1nkk6h+KfstKa9UHnsZEugV68qHv/AD7nOMetTFa+oW63dhc20i8yzQvGR5ggj/eggzivtaOhzNc6PYzSEmR7eMuTj4uUZ6eua3qAFKUoAUpSgCI4guXMcen27Mkt1kO6tho4h8bA+B3Cj1YHwrBBBFBBHDBGscMahY0UYCqBsB6Vp6XO2oPPqjkkXLlYAf2YVJC/9W7/AOoDwqQ8K1VxSRxesuc54vCITVRc6lcy6dbLDHHbmGWRpi2Ju9zBMAfCeTBP0x1rLbw3t5qSyalbrFFaKrQhJudZZTnLnYHugAAEdWJ8BjHNFNNxBcS20pint7WNVRx9nMGZz3seGVwCNxhvMg72m3rXsc3aQmGWGUxSJz8wDAA7HxGCPAfKrZyJbyPBi1/TxqWjXlosaSO8Z7NXAILjdcg+HMBWva3cNxYQXuVihliWXL4UKpGd89MetTPTeqV7vLqNpdaQuLe2gvZS1zK2GCpNz5j8iNhzEjlPQHBwm/EtN3prcm4IwPf3l5f2F77qZrKVFjFkuWWKRirxtMdgx7oPIOndJOCauFjxRNFaI2u6bc2ZUYluAI2iG+AxCyMyjGCc5C75O2aj7exurUxWkE0KaVHO1wI8MZcnJ5OYndedi2Tk+FbCWs+tTXNiHFtawsqTOrEyyqyhsJ4KDkrzZJ2OANiMisbeI7LrSWyLbn5VUdT9oWkWpZLFZtQkBIzAuIs/8xsAj+nmrH7T797Xh+K0icxi9m7KQqcfZBSzDPhnAU+hNcsju4W52EkfYqyqrjbmOM4H3jp69ardc4cRXJNNUZrZPgktf1251S5S51OTmbJSCGIHlXPgg8T5k7+eBsMelaxr2nxTQWd+1naSknsIwsjIx6lWYdwnqcZGd+pzWlJFcxahE0tld/bQ8tuOxPNL3u8VXqRsMnHQbZr37xDiI9qv2oJj3+IAZOPpvWNu2L35ZqiqpLFmIyM27SNzO7vzM2CzuzHr4ksSfmSatGjcCarqDJLqDjTrXYldnnceWN1T65PoK0+B7I3ut2F2biDs4b5k7BO+zcsTOGLdBvjbHXxG2exYFaKaF+0+RF17X4wNLSdKs9IsltNOhEMKkkjJJYnqWJ3JPma3aUrWZBQnAJ8q+E1z7iz2iRWwe04eaO4n6NdEc0Uf9P75/wC359KnGQ5KK1lq4VbGlG3PW1uJ7fHLjZJWC7f08p+tTFcb4N42vdN1QxarL7za39yDLKyqjRO2F5+6AOXOMjHrnrnsYOwz1oawiMlJaj7Sg36UqCwpSlAFP4f5rVLnSJsibTpTGCRjniYlon+qnB9VapatbiSL3K7t9aUhY417C9J/gk5Dn+ht/wClnrZFaq5ajidZV2WN/DIzV82fJqkURka2BEyoMs0JILYHiVwGA9CB1rxoMnaT6qVwY2vBJHIrZEiNFGQw9P7VLetVGM/qxrZjcculzRkq3hEgOd/RCxB/kdT0Q4s+GLh+UWvktxqha3+jra81OG8u5Vhhu7edbITsVYNyvIeyB7yk85OQV67DxvgIYZByD0xUDd22qRS6lNYRoXurmIfGobsREqkqWBAbmyO8MYBODsDW2PchnR2uqemXULa7lkZorm5kRyAIYp0gVRjdu0Clz9D1Pl0walFcWK250m8nXUZGEUQd+0a5TmyykuG2UFmDEHk38CQdHTL21ttK0yO31O6a1eBGYmOOZrOLl253XGfAA8pONzsCa1xCb+yvVMUBW/DRNdXSM1y8AJ5epUJnAYKFCjPwmucouL5Z6hRdqyMfJ4vJn1PUILHWIpZrGy1llWaW4WVySvKiMFXlKlmGdzjIUjriR4b4TfTLsXmo3a3lygPZMFIwT8Ttkkljv8snzrS1uKOHQrxbeFEWKJpFSNQoBXvDA6dRmrqrBwHXo24rVQoz5a8HL9XjPpmlF8SXJpz6es+qWl8/KTapIFBG+XwM5+QI+tc0m1a10XiZpotLunurK+meSSG+REuGLP8AErKSNmxsRnG9dYPSuO8XxGLinU1bl3mDgAeDIrffuadZFPyc3pLZRbwscXtL7XWYb260S4WKC3eNI4rmOQ8zspJOeXGyADHmam19qmk7F9M1UDx7kJwPpJk/SuVYpSuxG3+RM67/AIoaB/B1I/8AxT/esVx7UdGWIm2s9Qlk8FaIRj6lj+WT6VyfFKOxB/IkT/EHGOsa/wA0U8i21mx/9tbk4YeTsd2+Ww9DUBSlWSwVKTl5MVw4CcpjkkVwQQg/PcVboPaLxCNHgshHbx3EScj3kh7SR8dDy/CDjGTlhnJ9Kq3TpShrSY2OKxFs4e461m01eA6leSX1pPKscsciJlAxwGUqBjBIOOmPXeuzCvzXLI0MbSpnmi+0XHmu/wDtX6Rt5VnhSaM5WRQynzB3FLkjVRJyjyZKUpVRxjnhjnhkhmRXikUo6MMhlIwQfpVZ0qOWySXTLl2d7MhI5G6yQkfZsfM4yp9UJ8atVQXE0HYLFq8SsXs89sF/bgb4xjx5cBx490gdTm8JYzP1VPu158nutTU7P3225Fbs5kbnhlxnkcdD6jqCPEEjxraUhlBBBBGQQcg19rUcJNp6VbS2uLfU7O0sGFrZSRzGeylUyCGSNkBWM5BVe+SOq45cAA4rJxHqN+9nrMFiscC2sYV7ouS+6Bn5EA+IKRvzeuNhXviOzmt54NWsnSOSGQGfnHdZccpZsb4wcEjcDDb8gBxQ2xXVG9/EdzNEjSzhF7rSzkRgDO+BHGV+XWqP6NcWtUxDDFbL2cESRIp2VFCgfd8qyVpTJcaHmK8DS6em0N6ve5F8FlA3BHTn+E43IJwdtHWRFeNg6MMq4OQ3yPjXMnCUXjPc9N1FV8FKtkdqNpqNzBc28d5bdjMjIBJbMSoYY6hxnr5VJW+oawnIs36PaNRjCJICdvPmP5Ur7UwslD9WVv6KjqM9xbh7OsamvOfcbJx+zi7dSfnmI4rn/Gt4k2trcywi0leIRSxs4I50PUNsCCsiEfkMGr5jNY9LtbeXW7uSS3t5WEER5niDMhy46nzH5eNMXUS+TndR6RRCPdXwzlS3EDYCzxEnoA4NZK7Q9jZupWSztirAghoVIPn4VyzirSrfRdY90s47hLeVDJEkoyoxy5CN4r3sYO64I6cuWV3qbzDmXdI649yZFUpselKeYxSlKAFKUoAfd9a6t7MeJYLjS7bRLyXlvrZDHFzn/wBaJfhIPmBgEdds9OnKa9IzxukkbskiMGR0OGUjcEHwNVktGV2djP0jSqNwHxoupWMtvrc8Ud7a8oMzEKJ0OcNgbBu6QQNtsjGcBS8N6kmtRea8uAwIIBB6g9DXqhqAKrpUbWMlxpMrEm0YdgT1aBsmM/TBT/R61IVi4li93e21dRtakx3OP4D45j/pIVvkG86y+OK1Vy1HE6yr27OPDPLokiskiqysMMrDII8jUFYWF7o9wUhiS8s5DjKdyaMLgJzFmw4C93YA90Zzkmp+lXwzRliw03vJ0TnGm3TMB0Vos/TLioS4sbWWRpV4d1K2mbrLaywQk/Plmw31Bqz0qHFPyXrudb2P+lKlh1KC6sreD39FuZ+y59QhhkRBys3WJw2e7jfz61Je4aunWKznHnHMyE9PAqfXxNb98TLrWlwgkBO2nbB/dUIM/WUVKDpSvYg/g6C9X6uCWSKzKmoRAE6Vcvue7DJE2w8d3HX/AMFYLvSb2w0O+1OyuJbbWWgaeUKRJG7KpKxlSCCFHdBGD475q218deZGXA3GN+lEenhHSt3q3UXdqk8z6OOQcU6+sgnTVXk5h8MsMbJg9MKAPvzTiDV11YafIpjWYh5Lq3APNDMAqllP7jgg+eU881DWyNHbxxuMMihDg53G3+1ZaX7cd1D31E2nFvdPg6ClKUwQKUpQApSlAClKUAQvEpIW2w/Lu/id/hpV84K4Zg4judQ94zi3SHl7ud2MmfA+QpS35Nla/BHcaUpVB54miSaJ4pVDxupVlPRgRgiqrpRksnbR7x2a4tRiJ36zwD4HB8SBhW8mGehGbbUHxpp5vuHb4wQ899DbySWbps8cwU8pUjcHP39Dmrwl2vRN9Ktjh6BFMiuaNqxhTN1rWrQEYDCaSWPBPgQyjB36V8XWI3k7JOIdQaTGeRbhy2OmcY6evSne6jn/ANdP7R0ymRVATXbhEVBql62Nh9kzMf8As3NeZLq/kcv73r4J8FguFH3BMCj3UH9dP7LfbAza7eysDywQxQJk7ZPM7/nGP9NSQ6VA8Fqx0NLmWWWZ7qWSbtZTl3XmKpk/0KtT1MXgxWrJOP0KwX9wtpZXFy5wsMTyE+ignw+VZ6rXtHvRY8Gam5JBljEAx4l2C/kTQ3wFcdkkcnhLmGMyElyoLk9SxG/41kqLGtRHPNbyr8uU/wC4rIusWpxntV+cZ2+7NJOk4skKVoHV7TPWRvURGn6XtM4JkHzjagjtZv0rVTUbNsD3iME+Dd3862UZXGUYMPNTkVAYz7SmR50qSBSlKAOo+xuNU0zVbhgAXvFjB8wsaH82P30rP7I4gOF55AxJlv5idhgY5UH4IKUlvk6UOIovdKUqCRXwjNfaUAV/j3P6p32/8P8A+xarfCMZfjOOQNtHp049TzSQ/wD5NXDibT5NW0S7sYZVillQcjuuVBBDDIG+MiofhPQL+x1GXUNU93jkMJgjhglMgwWDFixVf3RgY86kktleXTnRlyRkYyDg/SvVKggptjKmg20WmaoVtltwIYLh+7FOg2UhugbGMqd85xkYqSN3biMSNcQhD0YyLg/XNTzIrqVZQykYIO4IrUOk6aV5Tp9oV8uwXH5U5WtIwWdBGUtTwgZde0iFiJNUslKtykdupwfI4O1QnEo0ni+C00OHVIv8zdLl4GDsnKrsDj5qB9a6KqqoAUYA8BtTHz++h2trC1fQwhJS04tfexS8Ug6drVvIpPS4gZDj5qTn7q1P8Ftd/wCJ6b90n9q7rilL7mafah9HCv8ABXXf+J6Z90n9q8v7F+IFXKahpbnyLSL+PIa7vSjuYe1D6Pzle+y7i60DFdPjuVBx/l7hWP3Eg1WdS0TUtIkxqOnXVmxOOaSIoCfRuh+hr9Z18KgggjIPUedT3sj2Y/B+RYbu5VcxXUoXy5uYfjmthNWvFXDGJz6pg/gRXcvaVwvoQ0Y6h+iLRGinR7maKMI4izhiSuCR0zjfGcZqqcI8BcPcR3l+6PdLZ2ipF9lOwzKeYt8QJwF5Pv8AHFT3FHS/hnOv0xdfuw/9Lf3rDNf3U6lWlwp6iMY/Hr+NdyX2N8MqTmXUmycjNwuw8vhqT0j2ZcKaayv+jjdyKchryQy48fhPd/CjvRCoZGexKST9RgpiKKt5MEYg4dSQcjbpkkfQ0roiIqIqIoVVGAoGABSqaaVws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b="1">
              <a:effectLst>
                <a:outerShdw blurRad="38100" dist="38100" dir="2700000" algn="tl">
                  <a:srgbClr val="000000">
                    <a:alpha val="43137"/>
                  </a:srgbClr>
                </a:outerShdw>
              </a:effectLst>
            </a:endParaRPr>
          </a:p>
        </p:txBody>
      </p:sp>
      <p:sp>
        <p:nvSpPr>
          <p:cNvPr id="2070" name="AutoShape 22" descr="data:image/jpg;base64,/9j/4AAQSkZJRgABAQAAAQABAAD/2wBDAAkGBwgHBgkIBwgKCgkLDRYPDQwMDRsUFRAWIB0iIiAdHx8kKDQsJCYxJx8fLT0tMTU3Ojo6Iys/RD84QzQ5Ojf/2wBDAQoKCg0MDRoPDxo3JR8lNzc3Nzc3Nzc3Nzc3Nzc3Nzc3Nzc3Nzc3Nzc3Nzc3Nzc3Nzc3Nzc3Nzc3Nzc3Nzc3Nzf/wAARCACPALUDASIAAhEBAxEB/8QAHAABAAIDAQEBAAAAAAAAAAAAAAUGAwQHAgEI/8QAQhAAAgEDAgMFBQQIBAUFAAAAAQIDAAQRBSEGEjETIkFRYQcUMnGBI5GhsRUWQlJTYnLRFySCwVVzkqLwMzSEs9L/xAAaAQACAwEBAAAAAAAAAAAAAAAAAwECBAUG/8QAJhEAAgMAAQMEAgMBAAAAAAAAAAECAxEhBBIxBRNBUSIyFBWxwf/aAAwDAQACEQMRAD8A7fSlKggUpSgBSlKAFKUoAg+Mr/UtL0Ka+0mBJ5YO/IjKWPZjPMVGRkjY9egPjiqxw1xZJxNfCyt9WltbwwCZoWsEKr0DANzHOCQcnqD8wOgv0864HJxRc8Ia/rsOiR2dtBJfOn2qvIFCMVAA5go8fDOMDwFQ9THVxjKLWfl8f9Oh8Z61xHwrpvbxG2v4pmCe8vFyG2c9MopwwPh0weuciuQajq+p6rOZdS1C7uGzkBpiqj5KMKPoK3Nb421rW7Sa1v8AVkNrL8cMSxopGc4zjm8vHwFRFhb++uscPOYV+ORD0GOgJ8T09NzVJzSWj6qu39kWTgrizUdB1K3iE81xYTTIk1s7FwOY45kye6RnOBgH8R+gB61+b+G4bK64ysLR5IIYY5Y5Jo1YsCUOSir1Yk8q4H8x8DXfrbXtKmi511C3XcgrK4jdT4hlbBU+hANWg9WiL87uCTpWvb3ttdZ91uIZsbHs5A2PurODmrCT7SlKAFKUoAUpSgBSlKAFKUoAUpSgBSlKAFKUoAGqD7TeHNDl0u61ae3MWpDlEM0MhQyS5wgYdG3wTkZwOuKv1QfFugNxDp0dsl0LaSKYTK5j5wSFZcEAjbDHx8qh7nBaLxnG+yXmJcLIeYkFkGfTfFaN1q8MRnVAzyRHkXPwlz0Gc7b+OK6mns3tF09xLfTy6jyns7jdI0b/AJYOCOmcknbYiuW6pwzcabePBexvaFiVMUikoRjcxN0bP3jPQdK58qJR5lydSi2mbalwTmgWq3Wv6VCI1L+9xPsOgRu0ODj+Q/8AnTqEdlaScXXyyWtvJ2llBI5eJWJYPIuckeQA+gqncAxJBevqElpcXDKCkS26B+yUkqzsMjG6soAye622CKsNrdRaxxwk2nzO0Vpb/bnBAyOcBWz0OZD3SAQYznwrX08XGHJg6iSlPgsEmg6PKwd9Msy/74gUH7wM18/RskJLWV9cQjG0bt2qfc2SPkGA9Kkh0pThBDtqtxp7hdZgWKIsAt5CSYsnpzg7x/XK9O9UuCCNiDXyWNJUaORVdGBVlYZBB6g1DacDpGoLpJOLORS1iT+xj4ofkAQV/lyP2aAJulKUAKUpQApSlAClCagbniizSR0tLfUL5kk7MtaWrOnNnB75wpwdjvscjwqUtIckvJPUqt3PEd12EskOmS26RIzvNfSIiKAMnAQsx/D51507X7m3tom4ljt7VpAPt4WbslY9Ebm3VvDxBOwOcCp7WUV1beJlmpVfn1i8kUyQwwWdsMYmvSeY7/wwRjw6sDvuAdqiYtb1bUpSkExjs3HP70LIxFlOAvZFnbOTk5ZehGOoNDi1ywjbCTyL0u1Kolzc6zaxw3UuoSz+7TczqrrEnYLzEl9u8xUYJ2GdwBgmrzE/aRI4BHMoOGGCPnVRh6pSlAHxulU7ieQapBHcSRo+g2kha5Z05+3BBTmVSCCsfNz8xBBKDAwM1Kcb3UFrw5cSzysqBkzGjcrTgMCYxjcllBGB1yalrKe3uLOGa0dHt5EVomT4SpG2PTFBPgq3BFrZ6fwy2rafFcypPC8q24RAxUPI6qqgKASXOBt1HSpvhuEGy/SDypNcX/LcSSp8O4HKq/yqMAfU9SarOtcTfqzLfaTaxtPdyO9zBJlSkIlYseffOQxYhcd4Y36kVfhziW+0BmWPN1au5eSCV/2icsynHdJOSRjGSdhnNLndGDxsbGmc1qOyVqzXqRX1taFXaS4DsvKuQqqNyfIZKj5kVXrLjvSbxJFhjvzcoQDbi0dyWPwjmUFN/DJHripjSLK4R5L7UeQ31wAGVDlYUHwxqfEDJJO2SSdtgGJp8oU1nkk6h+KfstKa9UHnsZEugV68qHv/AD7nOMetTFa+oW63dhc20i8yzQvGR5ggj/eggzivtaOhzNc6PYzSEmR7eMuTj4uUZ6eua3qAFKUoAUpSgCI4guXMcen27Mkt1kO6tho4h8bA+B3Cj1YHwrBBBFBBHDBGscMahY0UYCqBsB6Vp6XO2oPPqjkkXLlYAf2YVJC/9W7/AOoDwqQ8K1VxSRxesuc54vCITVRc6lcy6dbLDHHbmGWRpi2Ju9zBMAfCeTBP0x1rLbw3t5qSyalbrFFaKrQhJudZZTnLnYHugAAEdWJ8BjHNFNNxBcS20pint7WNVRx9nMGZz3seGVwCNxhvMg72m3rXsc3aQmGWGUxSJz8wDAA7HxGCPAfKrZyJbyPBi1/TxqWjXlosaSO8Z7NXAILjdcg+HMBWva3cNxYQXuVihliWXL4UKpGd89MetTPTeqV7vLqNpdaQuLe2gvZS1zK2GCpNz5j8iNhzEjlPQHBwm/EtN3prcm4IwPf3l5f2F77qZrKVFjFkuWWKRirxtMdgx7oPIOndJOCauFjxRNFaI2u6bc2ZUYluAI2iG+AxCyMyjGCc5C75O2aj7exurUxWkE0KaVHO1wI8MZcnJ5OYndedi2Tk+FbCWs+tTXNiHFtawsqTOrEyyqyhsJ4KDkrzZJ2OANiMisbeI7LrSWyLbn5VUdT9oWkWpZLFZtQkBIzAuIs/8xsAj+nmrH7T797Xh+K0icxi9m7KQqcfZBSzDPhnAU+hNcsju4W52EkfYqyqrjbmOM4H3jp69ardc4cRXJNNUZrZPgktf1251S5S51OTmbJSCGIHlXPgg8T5k7+eBsMelaxr2nxTQWd+1naSknsIwsjIx6lWYdwnqcZGd+pzWlJFcxahE0tld/bQ8tuOxPNL3u8VXqRsMnHQbZr37xDiI9qv2oJj3+IAZOPpvWNu2L35ZqiqpLFmIyM27SNzO7vzM2CzuzHr4ksSfmSatGjcCarqDJLqDjTrXYldnnceWN1T65PoK0+B7I3ut2F2biDs4b5k7BO+zcsTOGLdBvjbHXxG2exYFaKaF+0+RF17X4wNLSdKs9IsltNOhEMKkkjJJYnqWJ3JPma3aUrWZBQnAJ8q+E1z7iz2iRWwe04eaO4n6NdEc0Uf9P75/wC359KnGQ5KK1lq4VbGlG3PW1uJ7fHLjZJWC7f08p+tTFcb4N42vdN1QxarL7za39yDLKyqjRO2F5+6AOXOMjHrnrnsYOwz1oawiMlJaj7Sg36UqCwpSlAFP4f5rVLnSJsibTpTGCRjniYlon+qnB9VapatbiSL3K7t9aUhY417C9J/gk5Dn+ht/wClnrZFaq5ajidZV2WN/DIzV82fJqkURka2BEyoMs0JILYHiVwGA9CB1rxoMnaT6qVwY2vBJHIrZEiNFGQw9P7VLetVGM/qxrZjcculzRkq3hEgOd/RCxB/kdT0Q4s+GLh+UWvktxqha3+jra81OG8u5Vhhu7edbITsVYNyvIeyB7yk85OQV67DxvgIYZByD0xUDd22qRS6lNYRoXurmIfGobsREqkqWBAbmyO8MYBODsDW2PchnR2uqemXULa7lkZorm5kRyAIYp0gVRjdu0Clz9D1Pl0walFcWK250m8nXUZGEUQd+0a5TmyykuG2UFmDEHk38CQdHTL21ttK0yO31O6a1eBGYmOOZrOLl253XGfAA8pONzsCa1xCb+yvVMUBW/DRNdXSM1y8AJ5epUJnAYKFCjPwmucouL5Z6hRdqyMfJ4vJn1PUILHWIpZrGy1llWaW4WVySvKiMFXlKlmGdzjIUjriR4b4TfTLsXmo3a3lygPZMFIwT8Ttkkljv8snzrS1uKOHQrxbeFEWKJpFSNQoBXvDA6dRmrqrBwHXo24rVQoz5a8HL9XjPpmlF8SXJpz6es+qWl8/KTapIFBG+XwM5+QI+tc0m1a10XiZpotLunurK+meSSG+REuGLP8AErKSNmxsRnG9dYPSuO8XxGLinU1bl3mDgAeDIrffuadZFPyc3pLZRbwscXtL7XWYb260S4WKC3eNI4rmOQ8zspJOeXGyADHmam19qmk7F9M1UDx7kJwPpJk/SuVYpSuxG3+RM67/AIoaB/B1I/8AxT/esVx7UdGWIm2s9Qlk8FaIRj6lj+WT6VyfFKOxB/IkT/EHGOsa/wA0U8i21mx/9tbk4YeTsd2+Ww9DUBSlWSwVKTl5MVw4CcpjkkVwQQg/PcVboPaLxCNHgshHbx3EScj3kh7SR8dDy/CDjGTlhnJ9Kq3TpShrSY2OKxFs4e461m01eA6leSX1pPKscsciJlAxwGUqBjBIOOmPXeuzCvzXLI0MbSpnmi+0XHmu/wDtX6Rt5VnhSaM5WRQynzB3FLkjVRJyjyZKUpVRxjnhjnhkhmRXikUo6MMhlIwQfpVZ0qOWySXTLl2d7MhI5G6yQkfZsfM4yp9UJ8atVQXE0HYLFq8SsXs89sF/bgb4xjx5cBx490gdTm8JYzP1VPu158nutTU7P3225Fbs5kbnhlxnkcdD6jqCPEEjxraUhlBBBBGQQcg19rUcJNp6VbS2uLfU7O0sGFrZSRzGeylUyCGSNkBWM5BVe+SOq45cAA4rJxHqN+9nrMFiscC2sYV7ouS+6Bn5EA+IKRvzeuNhXviOzmt54NWsnSOSGQGfnHdZccpZsb4wcEjcDDb8gBxQ2xXVG9/EdzNEjSzhF7rSzkRgDO+BHGV+XWqP6NcWtUxDDFbL2cESRIp2VFCgfd8qyVpTJcaHmK8DS6em0N6ve5F8FlA3BHTn+E43IJwdtHWRFeNg6MMq4OQ3yPjXMnCUXjPc9N1FV8FKtkdqNpqNzBc28d5bdjMjIBJbMSoYY6hxnr5VJW+oawnIs36PaNRjCJICdvPmP5Ur7UwslD9WVv6KjqM9xbh7OsamvOfcbJx+zi7dSfnmI4rn/Gt4k2trcywi0leIRSxs4I50PUNsCCsiEfkMGr5jNY9LtbeXW7uSS3t5WEER5niDMhy46nzH5eNMXUS+TndR6RRCPdXwzlS3EDYCzxEnoA4NZK7Q9jZupWSztirAghoVIPn4VyzirSrfRdY90s47hLeVDJEkoyoxy5CN4r3sYO64I6cuWV3qbzDmXdI649yZFUpselKeYxSlKAFKUoAfd9a6t7MeJYLjS7bRLyXlvrZDHFzn/wBaJfhIPmBgEdds9OnKa9IzxukkbskiMGR0OGUjcEHwNVktGV2djP0jSqNwHxoupWMtvrc8Ud7a8oMzEKJ0OcNgbBu6QQNtsjGcBS8N6kmtRea8uAwIIBB6g9DXqhqAKrpUbWMlxpMrEm0YdgT1aBsmM/TBT/R61IVi4li93e21dRtakx3OP4D45j/pIVvkG86y+OK1Vy1HE6yr27OPDPLokiskiqysMMrDII8jUFYWF7o9wUhiS8s5DjKdyaMLgJzFmw4C93YA90Zzkmp+lXwzRliw03vJ0TnGm3TMB0Vos/TLioS4sbWWRpV4d1K2mbrLaywQk/Plmw31Bqz0qHFPyXrudb2P+lKlh1KC6sreD39FuZ+y59QhhkRBys3WJw2e7jfz61Je4aunWKznHnHMyE9PAqfXxNb98TLrWlwgkBO2nbB/dUIM/WUVKDpSvYg/g6C9X6uCWSKzKmoRAE6Vcvue7DJE2w8d3HX/AMFYLvSb2w0O+1OyuJbbWWgaeUKRJG7KpKxlSCCFHdBGD475q218deZGXA3GN+lEenhHSt3q3UXdqk8z6OOQcU6+sgnTVXk5h8MsMbJg9MKAPvzTiDV11YafIpjWYh5Lq3APNDMAqllP7jgg+eU881DWyNHbxxuMMihDg53G3+1ZaX7cd1D31E2nFvdPg6ClKUwQKUpQApSlAClKUAQvEpIW2w/Lu/id/hpV84K4Zg4judQ94zi3SHl7ud2MmfA+QpS35Nla/BHcaUpVB54miSaJ4pVDxupVlPRgRgiqrpRksnbR7x2a4tRiJ36zwD4HB8SBhW8mGehGbbUHxpp5vuHb4wQ899DbySWbps8cwU8pUjcHP39Dmrwl2vRN9Ktjh6BFMiuaNqxhTN1rWrQEYDCaSWPBPgQyjB36V8XWI3k7JOIdQaTGeRbhy2OmcY6evSne6jn/ANdP7R0ymRVATXbhEVBql62Nh9kzMf8As3NeZLq/kcv73r4J8FguFH3BMCj3UH9dP7LfbAza7eysDywQxQJk7ZPM7/nGP9NSQ6VA8Fqx0NLmWWWZ7qWSbtZTl3XmKpk/0KtT1MXgxWrJOP0KwX9wtpZXFy5wsMTyE+ignw+VZ6rXtHvRY8Gam5JBljEAx4l2C/kTQ3wFcdkkcnhLmGMyElyoLk9SxG/41kqLGtRHPNbyr8uU/wC4rIusWpxntV+cZ2+7NJOk4skKVoHV7TPWRvURGn6XtM4JkHzjagjtZv0rVTUbNsD3iME+Dd3862UZXGUYMPNTkVAYz7SmR50qSBSlKAOo+xuNU0zVbhgAXvFjB8wsaH82P30rP7I4gOF55AxJlv5idhgY5UH4IKUlvk6UOIovdKUqCRXwjNfaUAV/j3P6p32/8P8A+xarfCMZfjOOQNtHp049TzSQ/wD5NXDibT5NW0S7sYZVillQcjuuVBBDDIG+MiofhPQL+x1GXUNU93jkMJgjhglMgwWDFixVf3RgY86kktleXTnRlyRkYyDg/SvVKggptjKmg20WmaoVtltwIYLh+7FOg2UhugbGMqd85xkYqSN3biMSNcQhD0YyLg/XNTzIrqVZQykYIO4IrUOk6aV5Tp9oV8uwXH5U5WtIwWdBGUtTwgZde0iFiJNUslKtykdupwfI4O1QnEo0ni+C00OHVIv8zdLl4GDsnKrsDj5qB9a6KqqoAUYA8BtTHz++h2trC1fQwhJS04tfexS8Ug6drVvIpPS4gZDj5qTn7q1P8Ftd/wCJ6b90n9q7rilL7mafah9HCv8ABXXf+J6Z90n9q8v7F+IFXKahpbnyLSL+PIa7vSjuYe1D6Pzle+y7i60DFdPjuVBx/l7hWP3Eg1WdS0TUtIkxqOnXVmxOOaSIoCfRuh+hr9Z18KgggjIPUedT3sj2Y/B+RYbu5VcxXUoXy5uYfjmthNWvFXDGJz6pg/gRXcvaVwvoQ0Y6h+iLRGinR7maKMI4izhiSuCR0zjfGcZqqcI8BcPcR3l+6PdLZ2ipF9lOwzKeYt8QJwF5Pv8AHFT3FHS/hnOv0xdfuw/9Lf3rDNf3U6lWlwp6iMY/Hr+NdyX2N8MqTmXUmycjNwuw8vhqT0j2ZcKaayv+jjdyKchryQy48fhPd/CjvRCoZGexKST9RgpiKKt5MEYg4dSQcjbpkkfQ0roiIqIqIoVVGAoGABSqaaVws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b="1">
              <a:effectLst>
                <a:outerShdw blurRad="38100" dist="38100" dir="2700000" algn="tl">
                  <a:srgbClr val="000000">
                    <a:alpha val="43137"/>
                  </a:srgbClr>
                </a:outerShdw>
              </a:effectLst>
            </a:endParaRPr>
          </a:p>
        </p:txBody>
      </p:sp>
      <p:pic>
        <p:nvPicPr>
          <p:cNvPr id="2072" name="Picture 24" descr="http://t1.gstatic.com/images?q=tbn:ANd9GcS1PjHbK2of5Pk67DshPdjcN_arMy4zyvKN3jc5zXZlCPg53-7UffzIbVp3&amp;reload=on"/>
          <p:cNvPicPr>
            <a:picLocks noChangeAspect="1" noChangeArrowheads="1"/>
          </p:cNvPicPr>
          <p:nvPr/>
        </p:nvPicPr>
        <p:blipFill>
          <a:blip r:embed="rId5"/>
          <a:srcRect/>
          <a:stretch>
            <a:fillRect/>
          </a:stretch>
        </p:blipFill>
        <p:spPr bwMode="auto">
          <a:xfrm>
            <a:off x="7467600" y="1552574"/>
            <a:ext cx="1458746" cy="1571626"/>
          </a:xfrm>
          <a:prstGeom prst="rect">
            <a:avLst/>
          </a:prstGeom>
          <a:noFill/>
        </p:spPr>
      </p:pic>
      <p:pic>
        <p:nvPicPr>
          <p:cNvPr id="25602" name="Picture 2" descr="http://t0.gstatic.com/images?q=tbn:ANd9GcSHAzjBrIsn68HdAtWJBzgjCOJNGO2ImwIBhIaFRLhGB3h_Tl8YmXwj0Zm3"/>
          <p:cNvPicPr>
            <a:picLocks noChangeAspect="1" noChangeArrowheads="1"/>
          </p:cNvPicPr>
          <p:nvPr/>
        </p:nvPicPr>
        <p:blipFill>
          <a:blip r:embed="rId6"/>
          <a:srcRect/>
          <a:stretch>
            <a:fillRect/>
          </a:stretch>
        </p:blipFill>
        <p:spPr bwMode="auto">
          <a:xfrm>
            <a:off x="152400" y="1524000"/>
            <a:ext cx="1447800" cy="1364853"/>
          </a:xfrm>
          <a:prstGeom prst="rect">
            <a:avLst/>
          </a:prstGeom>
          <a:noFill/>
        </p:spPr>
      </p:pic>
      <p:pic>
        <p:nvPicPr>
          <p:cNvPr id="25604" name="Picture 4" descr="Cancer treatments patients prefer the oral Cancer treatments: patients prefer the oral"/>
          <p:cNvPicPr>
            <a:picLocks noChangeAspect="1" noChangeArrowheads="1"/>
          </p:cNvPicPr>
          <p:nvPr/>
        </p:nvPicPr>
        <p:blipFill>
          <a:blip r:embed="rId7"/>
          <a:srcRect/>
          <a:stretch>
            <a:fillRect/>
          </a:stretch>
        </p:blipFill>
        <p:spPr bwMode="auto">
          <a:xfrm>
            <a:off x="7315200" y="3276600"/>
            <a:ext cx="1752600" cy="1828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1000" r="-3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599"/>
          </a:xfrm>
        </p:spPr>
        <p:txBody>
          <a:bodyPr>
            <a:normAutofit/>
          </a:bodyPr>
          <a:lstStyle/>
          <a:p>
            <a:pPr>
              <a:buFont typeface="Wingdings" pitchFamily="2" charset="2"/>
              <a:buChar char="Ø"/>
            </a:pPr>
            <a:r>
              <a:rPr lang="en-US" b="1" dirty="0" smtClean="0">
                <a:ln>
                  <a:solidFill>
                    <a:srgbClr val="C00000"/>
                  </a:solidFill>
                </a:ln>
                <a:solidFill>
                  <a:srgbClr val="C00000"/>
                </a:solidFill>
                <a:effectLst>
                  <a:outerShdw blurRad="38100" dist="38100" dir="2700000" algn="tl">
                    <a:srgbClr val="000000">
                      <a:alpha val="43137"/>
                    </a:srgbClr>
                  </a:outerShdw>
                </a:effectLst>
              </a:rPr>
              <a:t>Enhance Neuro-Muscular functions</a:t>
            </a:r>
          </a:p>
          <a:p>
            <a:pPr>
              <a:buFont typeface="Wingdings" pitchFamily="2" charset="2"/>
              <a:buChar char="Ø"/>
            </a:pPr>
            <a:r>
              <a:rPr lang="en-US" b="1" dirty="0" smtClean="0">
                <a:ln>
                  <a:solidFill>
                    <a:srgbClr val="C00000"/>
                  </a:solidFill>
                </a:ln>
                <a:solidFill>
                  <a:srgbClr val="C00000"/>
                </a:solidFill>
                <a:effectLst>
                  <a:outerShdw blurRad="38100" dist="38100" dir="2700000" algn="tl">
                    <a:srgbClr val="000000">
                      <a:alpha val="43137"/>
                    </a:srgbClr>
                  </a:outerShdw>
                </a:effectLst>
              </a:rPr>
              <a:t>Helpful in the treatment of Diabetes | and ||</a:t>
            </a:r>
          </a:p>
          <a:p>
            <a:pPr>
              <a:buFont typeface="Wingdings" pitchFamily="2" charset="2"/>
              <a:buChar char="Ø"/>
            </a:pPr>
            <a:r>
              <a:rPr lang="en-US" b="1" dirty="0" smtClean="0">
                <a:ln>
                  <a:solidFill>
                    <a:srgbClr val="C00000"/>
                  </a:solidFill>
                </a:ln>
                <a:solidFill>
                  <a:srgbClr val="C00000"/>
                </a:solidFill>
                <a:effectLst>
                  <a:outerShdw blurRad="38100" dist="38100" dir="2700000" algn="tl">
                    <a:srgbClr val="000000">
                      <a:alpha val="43137"/>
                    </a:srgbClr>
                  </a:outerShdw>
                </a:effectLst>
              </a:rPr>
              <a:t>Deals With Chronic Pains, Joint Pains</a:t>
            </a:r>
          </a:p>
          <a:p>
            <a:pPr>
              <a:buFont typeface="Wingdings" pitchFamily="2" charset="2"/>
              <a:buChar char="Ø"/>
            </a:pPr>
            <a:r>
              <a:rPr lang="en-US" b="1" dirty="0" smtClean="0">
                <a:ln>
                  <a:solidFill>
                    <a:srgbClr val="C00000"/>
                  </a:solidFill>
                </a:ln>
                <a:solidFill>
                  <a:srgbClr val="C00000"/>
                </a:solidFill>
                <a:effectLst>
                  <a:outerShdw blurRad="38100" dist="38100" dir="2700000" algn="tl">
                    <a:srgbClr val="000000">
                      <a:alpha val="43137"/>
                    </a:srgbClr>
                  </a:outerShdw>
                </a:effectLst>
              </a:rPr>
              <a:t>Heals Muscular weakness and Pain</a:t>
            </a:r>
          </a:p>
          <a:p>
            <a:pPr>
              <a:buFont typeface="Wingdings" pitchFamily="2" charset="2"/>
              <a:buChar char="Ø"/>
            </a:pPr>
            <a:r>
              <a:rPr lang="en-US" b="1" dirty="0" smtClean="0">
                <a:ln>
                  <a:solidFill>
                    <a:srgbClr val="C00000"/>
                  </a:solidFill>
                </a:ln>
                <a:solidFill>
                  <a:srgbClr val="C00000"/>
                </a:solidFill>
                <a:effectLst>
                  <a:outerShdw blurRad="38100" dist="38100" dir="2700000" algn="tl">
                    <a:srgbClr val="000000">
                      <a:alpha val="43137"/>
                    </a:srgbClr>
                  </a:outerShdw>
                </a:effectLst>
              </a:rPr>
              <a:t>Fight Against Allergies</a:t>
            </a:r>
          </a:p>
          <a:p>
            <a:pPr>
              <a:buFont typeface="Wingdings" pitchFamily="2" charset="2"/>
              <a:buChar char="Ø"/>
            </a:pPr>
            <a:r>
              <a:rPr lang="en-US" b="1" dirty="0" smtClean="0">
                <a:ln>
                  <a:solidFill>
                    <a:srgbClr val="C00000"/>
                  </a:solidFill>
                </a:ln>
                <a:solidFill>
                  <a:srgbClr val="C00000"/>
                </a:solidFill>
                <a:effectLst>
                  <a:outerShdw blurRad="38100" dist="38100" dir="2700000" algn="tl">
                    <a:srgbClr val="000000">
                      <a:alpha val="43137"/>
                    </a:srgbClr>
                  </a:outerShdw>
                </a:effectLst>
              </a:rPr>
              <a:t>Fight Against Bacterial Infections</a:t>
            </a:r>
          </a:p>
          <a:p>
            <a:pPr>
              <a:buFont typeface="Wingdings" pitchFamily="2" charset="2"/>
              <a:buChar char="Ø"/>
            </a:pPr>
            <a:r>
              <a:rPr lang="en-US" b="1" dirty="0" smtClean="0">
                <a:ln>
                  <a:solidFill>
                    <a:srgbClr val="C00000"/>
                  </a:solidFill>
                </a:ln>
                <a:solidFill>
                  <a:srgbClr val="C00000"/>
                </a:solidFill>
                <a:effectLst>
                  <a:outerShdw blurRad="38100" dist="38100" dir="2700000" algn="tl">
                    <a:srgbClr val="000000">
                      <a:alpha val="43137"/>
                    </a:srgbClr>
                  </a:outerShdw>
                </a:effectLst>
              </a:rPr>
              <a:t>Helpful in Arthritis </a:t>
            </a:r>
          </a:p>
          <a:p>
            <a:pPr>
              <a:buFont typeface="Wingdings" pitchFamily="2" charset="2"/>
              <a:buChar char="Ø"/>
            </a:pPr>
            <a:r>
              <a:rPr lang="en-US" b="1" dirty="0" smtClean="0">
                <a:ln>
                  <a:solidFill>
                    <a:srgbClr val="C00000"/>
                  </a:solidFill>
                </a:ln>
                <a:solidFill>
                  <a:srgbClr val="C00000"/>
                </a:solidFill>
                <a:effectLst>
                  <a:outerShdw blurRad="38100" dist="38100" dir="2700000" algn="tl">
                    <a:srgbClr val="000000">
                      <a:alpha val="43137"/>
                    </a:srgbClr>
                  </a:outerShdw>
                </a:effectLst>
              </a:rPr>
              <a:t>Enhance Life Longevity</a:t>
            </a:r>
          </a:p>
          <a:p>
            <a:pPr>
              <a:buFont typeface="Wingdings" pitchFamily="2" charset="2"/>
              <a:buChar char="q"/>
            </a:pPr>
            <a:endParaRPr lang="en-US" b="1" dirty="0" smtClean="0">
              <a:ln>
                <a:solidFill>
                  <a:srgbClr val="C00000"/>
                </a:solidFill>
              </a:ln>
              <a:solidFill>
                <a:srgbClr val="C00000"/>
              </a:solidFill>
              <a:effectLst>
                <a:outerShdw blurRad="38100" dist="38100" dir="2700000" algn="tl">
                  <a:srgbClr val="000000">
                    <a:alpha val="43137"/>
                  </a:srgbClr>
                </a:outerShdw>
              </a:effectLst>
            </a:endParaRPr>
          </a:p>
          <a:p>
            <a:pPr>
              <a:buFont typeface="Wingdings" pitchFamily="2" charset="2"/>
              <a:buChar char="q"/>
            </a:pPr>
            <a:endParaRPr lang="en-US" b="1" dirty="0">
              <a:ln>
                <a:solidFill>
                  <a:srgbClr val="C00000"/>
                </a:solidFill>
              </a:ln>
              <a:solidFill>
                <a:srgbClr val="C00000"/>
              </a:solidFill>
              <a:effectLst>
                <a:outerShdw blurRad="38100" dist="38100" dir="2700000" algn="tl">
                  <a:srgbClr val="000000">
                    <a:alpha val="43137"/>
                  </a:srgbClr>
                </a:outerShdw>
              </a:effectLst>
            </a:endParaRPr>
          </a:p>
        </p:txBody>
      </p:sp>
      <p:sp>
        <p:nvSpPr>
          <p:cNvPr id="31746" name="AutoShape 2" descr="http://www.denturesalaska.com/sbtemplates/1007/images/no_flash.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no_flash (1).jpg"/>
          <p:cNvPicPr>
            <a:picLocks noChangeAspect="1"/>
          </p:cNvPicPr>
          <p:nvPr/>
        </p:nvPicPr>
        <p:blipFill>
          <a:blip r:embed="rId4"/>
          <a:stretch>
            <a:fillRect/>
          </a:stretch>
        </p:blipFill>
        <p:spPr>
          <a:xfrm>
            <a:off x="5486400" y="4191000"/>
            <a:ext cx="3657600" cy="2667000"/>
          </a:xfrm>
          <a:prstGeom prst="rect">
            <a:avLst/>
          </a:prstGeom>
        </p:spPr>
      </p:pic>
      <p:pic>
        <p:nvPicPr>
          <p:cNvPr id="6" name="Picture 5" descr="images 25.jpg"/>
          <p:cNvPicPr>
            <a:picLocks noChangeAspect="1"/>
          </p:cNvPicPr>
          <p:nvPr/>
        </p:nvPicPr>
        <p:blipFill>
          <a:blip r:embed="rId5"/>
          <a:stretch>
            <a:fillRect/>
          </a:stretch>
        </p:blipFill>
        <p:spPr>
          <a:xfrm>
            <a:off x="6781800" y="1828800"/>
            <a:ext cx="2362200" cy="2133600"/>
          </a:xfrm>
          <a:prstGeom prst="rect">
            <a:avLst/>
          </a:prstGeom>
        </p:spPr>
      </p:pic>
      <p:pic>
        <p:nvPicPr>
          <p:cNvPr id="31748" name="Picture 4" descr="http://t0.gstatic.com/images?q=tbn:ANd9GcSD7QwpMeDoTvs5u3G3krfl49REbIjYgpUdvKGxIfrd7FIqsyKm"/>
          <p:cNvPicPr>
            <a:picLocks noChangeAspect="1" noChangeArrowheads="1"/>
          </p:cNvPicPr>
          <p:nvPr/>
        </p:nvPicPr>
        <p:blipFill>
          <a:blip r:embed="rId6"/>
          <a:srcRect b="33333"/>
          <a:stretch>
            <a:fillRect/>
          </a:stretch>
        </p:blipFill>
        <p:spPr bwMode="auto">
          <a:xfrm>
            <a:off x="2438400" y="4800600"/>
            <a:ext cx="3048000" cy="1828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1000" r="-31000"/>
          </a:stretch>
        </a:blipFill>
        <a:effectLst/>
      </p:bgPr>
    </p:bg>
    <p:spTree>
      <p:nvGrpSpPr>
        <p:cNvPr id="1" name=""/>
        <p:cNvGrpSpPr/>
        <p:nvPr/>
      </p:nvGrpSpPr>
      <p:grpSpPr>
        <a:xfrm>
          <a:off x="0" y="0"/>
          <a:ext cx="0" cy="0"/>
          <a:chOff x="0" y="0"/>
          <a:chExt cx="0" cy="0"/>
        </a:xfrm>
      </p:grpSpPr>
      <p:pic>
        <p:nvPicPr>
          <p:cNvPr id="21508" name="Picture 4" descr="http://t3.gstatic.com/images?q=tbn:ANd9GcR3B5ZKrWN331CYWpcUCeZp6fx2MtpZfPiVoPDtta6mpnaxnk634w"/>
          <p:cNvPicPr>
            <a:picLocks noChangeAspect="1" noChangeArrowheads="1"/>
          </p:cNvPicPr>
          <p:nvPr/>
        </p:nvPicPr>
        <p:blipFill>
          <a:blip r:embed="rId3"/>
          <a:srcRect/>
          <a:stretch>
            <a:fillRect/>
          </a:stretch>
        </p:blipFill>
        <p:spPr bwMode="auto">
          <a:xfrm>
            <a:off x="7010400" y="5257800"/>
            <a:ext cx="2133600" cy="1600200"/>
          </a:xfrm>
          <a:prstGeom prst="rect">
            <a:avLst/>
          </a:prstGeom>
          <a:noFill/>
        </p:spPr>
      </p:pic>
      <p:pic>
        <p:nvPicPr>
          <p:cNvPr id="21506" name="Picture 2" descr="http://t2.gstatic.com/images?q=tbn:ANd9GcTYOwpFpK14tWdugZYSaSeeM0QWt0h8AwvE40gwrjwxAikYhBxM&amp;reload=on"/>
          <p:cNvPicPr>
            <a:picLocks noChangeAspect="1" noChangeArrowheads="1"/>
          </p:cNvPicPr>
          <p:nvPr/>
        </p:nvPicPr>
        <p:blipFill>
          <a:blip r:embed="rId4"/>
          <a:srcRect/>
          <a:stretch>
            <a:fillRect/>
          </a:stretch>
        </p:blipFill>
        <p:spPr bwMode="auto">
          <a:xfrm>
            <a:off x="6400800" y="3657600"/>
            <a:ext cx="2743200" cy="1600200"/>
          </a:xfrm>
          <a:prstGeom prst="rect">
            <a:avLst/>
          </a:prstGeom>
          <a:noFill/>
        </p:spPr>
      </p:pic>
      <p:sp>
        <p:nvSpPr>
          <p:cNvPr id="2" name="Title 1"/>
          <p:cNvSpPr>
            <a:spLocks noGrp="1"/>
          </p:cNvSpPr>
          <p:nvPr>
            <p:ph type="ctrTitle"/>
          </p:nvPr>
        </p:nvSpPr>
        <p:spPr>
          <a:xfrm>
            <a:off x="228600" y="76201"/>
            <a:ext cx="8610600" cy="838199"/>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dirty="0" smtClean="0">
                <a:ln w="11430"/>
                <a:solidFill>
                  <a:srgbClr val="C00000"/>
                </a:solidFill>
                <a:latin typeface="+mn-lt"/>
              </a:rPr>
              <a:t>Who are most at risk of Vitamin D3 Deficiency</a:t>
            </a:r>
            <a:r>
              <a:rPr lang="en-US" sz="3200" b="1" dirty="0" smtClean="0">
                <a:ln w="11430"/>
                <a:solidFill>
                  <a:srgbClr val="C00000"/>
                </a:solidFill>
              </a:rPr>
              <a:t>?</a:t>
            </a:r>
            <a:endParaRPr lang="en-US" sz="3200" b="1" dirty="0">
              <a:ln w="11430"/>
              <a:solidFill>
                <a:srgbClr val="C00000"/>
              </a:solidFill>
            </a:endParaRPr>
          </a:p>
        </p:txBody>
      </p:sp>
      <p:sp>
        <p:nvSpPr>
          <p:cNvPr id="3" name="Subtitle 2"/>
          <p:cNvSpPr>
            <a:spLocks noGrp="1"/>
          </p:cNvSpPr>
          <p:nvPr>
            <p:ph type="subTitle" idx="1"/>
          </p:nvPr>
        </p:nvSpPr>
        <p:spPr>
          <a:xfrm>
            <a:off x="304800" y="838200"/>
            <a:ext cx="8382000" cy="6096000"/>
          </a:xfrm>
        </p:spPr>
        <p:txBody>
          <a:bodyPr>
            <a:normAutofit fontScale="77500" lnSpcReduction="20000"/>
          </a:bodyPr>
          <a:lstStyle/>
          <a:p>
            <a:pPr algn="l"/>
            <a:r>
              <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rPr>
              <a:t>People most likely to be deficient in vitamin D3 are:</a:t>
            </a:r>
          </a:p>
          <a:p>
            <a:pPr algn="l">
              <a:buFont typeface="Wingdings" pitchFamily="2" charset="2"/>
              <a:buChar char="v"/>
            </a:pPr>
            <a:r>
              <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rPr>
              <a:t>All people who avoid getting sunlight on their skin, or who just stay indoors.</a:t>
            </a:r>
          </a:p>
          <a:p>
            <a:pPr algn="l">
              <a:buFont typeface="Wingdings" pitchFamily="2" charset="2"/>
              <a:buChar char="v"/>
            </a:pPr>
            <a:endPar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endParaRPr>
          </a:p>
          <a:p>
            <a:pPr algn="l">
              <a:buFont typeface="Wingdings" pitchFamily="2" charset="2"/>
              <a:buChar char="v"/>
            </a:pPr>
            <a:r>
              <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rPr>
              <a:t>Working people who spent their most of their time in offices and get least sun vitamins. </a:t>
            </a:r>
            <a:br>
              <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rPr>
            </a:br>
            <a:endPar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endParaRPr>
          </a:p>
          <a:p>
            <a:pPr algn="l">
              <a:buFont typeface="Wingdings" pitchFamily="2" charset="2"/>
              <a:buChar char="v"/>
            </a:pPr>
            <a:r>
              <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rPr>
              <a:t>Older people - as we get older our skin makes substantially less vitamin D3 </a:t>
            </a:r>
            <a:br>
              <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rPr>
            </a:br>
            <a:endPar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endParaRPr>
          </a:p>
          <a:p>
            <a:pPr algn="l">
              <a:buFont typeface="Wingdings" pitchFamily="2" charset="2"/>
              <a:buChar char="v"/>
            </a:pPr>
            <a:r>
              <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rPr>
              <a:t>Blacks and dark-complexioned people, </a:t>
            </a:r>
          </a:p>
          <a:p>
            <a:pPr algn="l"/>
            <a:r>
              <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rPr>
              <a:t>especially those who live in temperate zones. </a:t>
            </a:r>
          </a:p>
          <a:p>
            <a:pPr algn="l"/>
            <a:r>
              <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rPr>
              <a:t>Darker skin pigmentation means that it </a:t>
            </a:r>
          </a:p>
          <a:p>
            <a:pPr algn="l"/>
            <a:r>
              <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rPr>
              <a:t>takes longer (sometimes 4 times longer depending</a:t>
            </a:r>
          </a:p>
          <a:p>
            <a:pPr algn="l"/>
            <a:r>
              <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rPr>
              <a:t> on the level of skin color) for these individuals to </a:t>
            </a:r>
          </a:p>
          <a:p>
            <a:pPr algn="l"/>
            <a:r>
              <a:rPr lang="en-US" b="1" dirty="0" smtClean="0">
                <a:ln>
                  <a:solidFill>
                    <a:schemeClr val="bg1"/>
                  </a:solidFill>
                </a:ln>
                <a:solidFill>
                  <a:schemeClr val="bg1"/>
                </a:solidFill>
                <a:effectLst>
                  <a:glow rad="228600">
                    <a:schemeClr val="accent6">
                      <a:satMod val="175000"/>
                      <a:alpha val="40000"/>
                    </a:schemeClr>
                  </a:glow>
                  <a:outerShdw blurRad="38100" dist="38100" dir="2700000" algn="tl">
                    <a:srgbClr val="000000">
                      <a:alpha val="43137"/>
                    </a:srgbClr>
                  </a:outerShdw>
                </a:effectLst>
              </a:rPr>
              <a:t>make vitamin D3 in the skin. </a:t>
            </a:r>
          </a:p>
        </p:txBody>
      </p:sp>
      <p:sp>
        <p:nvSpPr>
          <p:cNvPr id="32770" name="AutoShape 2" descr="data:image/jpg;base64,/9j/4AAQSkZJRgABAQAAAQABAAD/2wBDAAkGBwgHBgkIBwgKCgkLDRYPDQwMDRsUFRAWIB0iIiAdHx8kKDQsJCYxJx8fLT0tMTU3Ojo6Iys/RD84QzQ5Ojf/2wBDAQoKCg0MDRoPDxo3JR8lNzc3Nzc3Nzc3Nzc3Nzc3Nzc3Nzc3Nzc3Nzc3Nzc3Nzc3Nzc3Nzc3Nzc3Nzc3Nzc3Nzf/wAARCAChAHkDASIAAhEBAxEB/8QAHAABAAIDAQEBAAAAAAAAAAAAAAUGAQQHAwII/8QAQRAAAQMCBAIHBAcFCAMAAAAAAQACAwQRBRIhMQZBBxMiMlFhcRSBkaEIM0KxweHwNVJyc9EWJCU2Q1N0soLC8f/EABkBAQADAQEAAAAAAAAAAAAAAAABAwQCBf/EACIRAAMAAgICAgMBAAAAAAAAAAABAgMREiEEMRMyIjNBQv/aAAwDAQACEQMRAD8A7iiIgCIiAIiIAiIgCIiAIiIAiIgCIiAIiIAiIgCIiAIiIAiIgCIiAIiIAiIgCLCIDKLBXPukDpGo+HxNh9E4vxHK3tgAsjv4+duVualLZDejoNwl1+ZcU6Q8broTFNiNY5j7tcwSBgIPI5QLrVwrjviDCZr0WJVADBYQzPMkZ8srtPhZS50Qq2fqVFxzhTpgnmqoKXiGmgbG82NTACLeZbe1vRdgjkZLG2SNwcxwu1zTcEeIXJ0faLCIDKLCIDKLCIDKLCIAiIdBqgOQ9K3SDXYdUVeBYUBA7qyySpB7dyNm/u6G19/RcZka+tyvzEu5+KsvSBVNruJaupy3dLM7K08hfRbvDXDAkkjlmaddQoyZFjRZiwvIyq02FS7NYXAkG5ClouGa+VvWRUzngm+YLruHYHRsjazq27eCmY8NjgjaGN0WZ57faNi8fGumcOi4ermuu+mc0cl2Dotx5stI7Baklk8F3Qh51czmB6H5Fbk1HG4doKncTYTU4fNHjWDuc2emdncwHcc7ee6RmbrTIy4J4/idmRRnDmKNxjB6atba8rO0B4jQqTWowBERAEREAREQBfExDYnk3sGk6ei+18yND2Oa4XaQQfRAflPH2vqsdYyO93SaXFtyuo4LT+y08TSbkNGqpLcKkbxj7PI0gQTlpz76ALo8zW0bmAtLr91rRcu9Fn8pNs9DxGlJL0JaQFKRdsWVWOMspbE0FZbn2QfuKlqLF4aiMPiD2k/Ze3KR7lRPXsvqW+0SU0Vhc7c1EyTQ1DpIYI3zsHZkewAtHlcnU+l1r8Q1cr6Xqw54Y7Qtj70l9mj1KrU83E+B4vRU0tPT+xTNbkijFw0E2IvzI3KsmU+0V0+KSftll6MsQFK+vwCZrmvpqqQx35tOtvx966AqTS0bKfGosRaMrpHNa/1Gn3H5K6hXxW9mLNHFoyiIrCkIiIAiIgCw61jdZXxIwPaWu2I1QHAOLa2Z3GNdiFPHlb7Vkc2xBBZZpPyCvonjqsJjrg3tGO401HiFBdIuEuouIHT0cb2slyyWYTYuIsf+pUxgEkdXgwayxLLXDdtR/wDfgVmqm20z0ohKVc+iu4Mz+0E9W/E8VdQxsJbDTxPyvJ5Od5X5BbOAUOK0MWavqRO1spDHZbOLfNT9Ph0D5us7rr620W5isIgw172C4ibewXFUnGkjuZavbfs9qiCKqjY94uxzbXG4PiF90+FsjcJTI57rbkAH47rRweshfTmCaVucAOyX1F9lJ09QepD2FzmkbEahQn0dVLT0e0VP7Q9sdhfNceX6F1Ywq9hs396jdawLtVYgtGFLiYPJb5aCIitM4REQBERAFg7LKIDmvTFik2CQ0FdTFpeZA0scdHtAdofeRryXPuH+kKN/E9HmphSUVS7qZw54cBfuuvYWAdY+l1a/pEPvh+EwDvF8r/cA0fr0XBnEtLQeQsfeuXCb2XTkqZ0mfpepkNLObi1jYgrZgxGJ7MjtQRrfwVI4M4pi4gweKnqZP8UpWBkrSdZWjQPHjyv5+oUw6WOSMxPaC13IhZLlzR6EWrhHtNNg+HSukIYx53yC5FvuW/SYjNVyMjigMcb7uzvOob42UNS0DoZS6jHUtO4bqFYMMpDCOskfdztyVKc66NL+Phv+krTxmUuY0kdh1y3fY6hTuGzPmpGGYWlb2ZLbXHMeR3HkVGYW/q5mmwLXu6t3kSLj8VI0TDHnbbQOI9bbFaca1J4uat2biIi7KgiIgCIiAIiIDjH0gpMj8KJ+y2QgfD81xB7B1jgNibj0XZfpBuLsTw5mvZpXu+L/AMlxdhu3LfY9k+BRM7/iJThKrfRcTYfKwnWUMcBzDuyfkV1urq3Qydy45Fcp4RpDV8QwuaOzEDK7ysNPmQup1DesLAQsfk1prRt8WemSmCmrrIZpKdzesZtC/wC0PI/lyUjROnfZ0z7G/dHJafDUboMTjs7RwsVL1MPU4hK0bE3HvVCe52am/wDJLYZIDHPHftZRIzzc3VWGIgvuNnNDv18FTYpHxSNew2c03CtWFVcVXTNdHo9rQ1zCdW2W3De1o83PjafI3kRFcZwiIgCIiAIhNl4S1kEJs+QX8BqUByf6QGHPNHh+JNF2MzQO8ie0PuK4Zh2G1mJ1fs1DC+aTcho2HiV3PpR40oMQw6owN+HVHWCQEvlIaG5TcEWuTcemhWlwMMPhwQeywRxSl564tGrjyJPoQucvLHHPRZh1krgRfCvC5wanc+cDr5LZ/wCimXN7YUxJldrf5LSMbC/UrzLbp7Z6sSpWkbWGythqYnHYEbKzYnE2QxTRi7iMpt8lVmhjbEW0ViwmobPKGvHZI7Iupx+miMnvZ6U1KywMxLnfut0HxXqYXRP62kPVyctV6YlUSU7mMp2jtXzEhRFJiTiaqmrn5nwvax8gIAcXWIsOVswV20no4mXS2SGK8XnBaJs1VTOnJeGWa7KfPdZw3pC4frYmukqXU0hP1crDceGouFU+MnNmwaVuJZqaeL6mUC7JSNhp4/L0VL4Iw6XE8bjytJgp7SSnlvo31J+QPgvQ8eZvHt+zzfKXx5Ul6P0FDiFLNG2SOUZXAOFwRofVeoqYTtK34qsgvjaGg9kG1wdCea2InZnWPu81PEq5FjGuyKJoqgxvDXElh8eXmpZctaJT2V6erknuXv7PhewXgfDfmB4rVlzyNLoJSyUXcNNDyAK+KOsbUhzSMs0ZySMvcgqwgh+LuGaXHqT7LKplzFK3ceR8R4j4edT4MbV4FjEuFYlHkE4vG4ate5t9QfS/mLagLpcpyuaNADyA21H9VrVVDDUZS9oEjSHB1gdRsbeXjoVF/lDliHwtUjUmy8gCtCUNvcALcnjfFfrGkD98at/L3/FaMwNszRmaebdR8QvJvHcPtHsY8sWumeElswPIKUwGQmRmu1woZxubKZwOlmYWveAGnUa6pE0/SOslSl2yZ4hoTiWFOhbI+OS4cx8bi0gjzHvVSoeH6ujp3080weJXkvkI7V9w+/jcBXaRxbGAbqJxCoDpmsYb2GoGpurqh16XZXGX4596RVONGVtfTYfhzYmvq3yGwY7RwA7xPIDxOysnC2CQ4LhzIWEuee0+S1i9x3d6cgOQ9SvWBjetEsgGYgNtz35n8Bp6qQaczTcb/L9Fb8Sqcalnl57WTI6R9VAzNjAtmcbbLELh1piF7MF7W2K8JpurkIe7tSkAeLRYX/FbNIzK3OTbOQ4jnr+Vl0VGy063tpuPMLZ613+4tNh1b5gXPvT/AMygNWHvH+H8SoaL/ONR/wAcIiHf9Jqo3b/F/RZl75/XNEQg8j3fj95VTn/brvVEXGT6lmL7G7Ud53opuh+qh/gb9yIq8Xpk5Psjdre41Qsn1bv5iIucX2NGf9aPqn77v14KR/03/rmiLUYDVr/2kf5I/wC7VIx9xvo1EUMI+27t9P8A2REQH//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b="1">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1000" r="-31000"/>
          </a:stretch>
        </a:blipFill>
        <a:effectLst/>
      </p:bgPr>
    </p:bg>
    <p:spTree>
      <p:nvGrpSpPr>
        <p:cNvPr id="1" name=""/>
        <p:cNvGrpSpPr/>
        <p:nvPr/>
      </p:nvGrpSpPr>
      <p:grpSpPr>
        <a:xfrm>
          <a:off x="0" y="0"/>
          <a:ext cx="0" cy="0"/>
          <a:chOff x="0" y="0"/>
          <a:chExt cx="0" cy="0"/>
        </a:xfrm>
      </p:grpSpPr>
      <p:pic>
        <p:nvPicPr>
          <p:cNvPr id="21510" name="Picture 6" descr="http://t1.gstatic.com/images?q=tbn:ANd9GcQbKk-sUWsZEAYkG6eC1qZveEnxDplTV1-n1hWbkcT1SVdb7WvP"/>
          <p:cNvPicPr>
            <a:picLocks noChangeAspect="1" noChangeArrowheads="1"/>
          </p:cNvPicPr>
          <p:nvPr/>
        </p:nvPicPr>
        <p:blipFill>
          <a:blip r:embed="rId3"/>
          <a:srcRect/>
          <a:stretch>
            <a:fillRect/>
          </a:stretch>
        </p:blipFill>
        <p:spPr bwMode="auto">
          <a:xfrm>
            <a:off x="7019925" y="5029200"/>
            <a:ext cx="2124075" cy="1752600"/>
          </a:xfrm>
          <a:prstGeom prst="rect">
            <a:avLst/>
          </a:prstGeom>
          <a:noFill/>
        </p:spPr>
      </p:pic>
      <p:pic>
        <p:nvPicPr>
          <p:cNvPr id="21508" name="Picture 4" descr="http://www.skinhealthcenters.com/Portals/70424/images/sun-rays.jpg"/>
          <p:cNvPicPr>
            <a:picLocks noChangeAspect="1" noChangeArrowheads="1"/>
          </p:cNvPicPr>
          <p:nvPr/>
        </p:nvPicPr>
        <p:blipFill>
          <a:blip r:embed="rId4"/>
          <a:srcRect/>
          <a:stretch>
            <a:fillRect/>
          </a:stretch>
        </p:blipFill>
        <p:spPr bwMode="auto">
          <a:xfrm>
            <a:off x="4163616" y="5029200"/>
            <a:ext cx="2875359" cy="1752600"/>
          </a:xfrm>
          <a:prstGeom prst="rect">
            <a:avLst/>
          </a:prstGeom>
          <a:noFill/>
        </p:spPr>
      </p:pic>
      <p:sp>
        <p:nvSpPr>
          <p:cNvPr id="3" name="Content Placeholder 2"/>
          <p:cNvSpPr>
            <a:spLocks noGrp="1"/>
          </p:cNvSpPr>
          <p:nvPr>
            <p:ph idx="1"/>
          </p:nvPr>
        </p:nvSpPr>
        <p:spPr>
          <a:xfrm>
            <a:off x="457200" y="152400"/>
            <a:ext cx="8229600" cy="6705600"/>
          </a:xfrm>
        </p:spPr>
        <p:txBody>
          <a:bodyPr>
            <a:normAutofit/>
          </a:bodyPr>
          <a:lstStyle/>
          <a:p>
            <a:pPr>
              <a:buNone/>
            </a:pPr>
            <a:endParaRPr lang="en-US" sz="2500" b="1" dirty="0" smtClean="0">
              <a:ln>
                <a:solidFill>
                  <a:schemeClr val="bg1"/>
                </a:solidFill>
              </a:ln>
              <a:solidFill>
                <a:schemeClr val="bg1"/>
              </a:solidFill>
              <a:effectLst>
                <a:glow rad="228600">
                  <a:schemeClr val="accent2">
                    <a:satMod val="175000"/>
                    <a:alpha val="40000"/>
                  </a:schemeClr>
                </a:glow>
                <a:outerShdw blurRad="38100" dist="38100" dir="2700000" algn="tl">
                  <a:srgbClr val="000000">
                    <a:alpha val="43137"/>
                  </a:srgbClr>
                </a:outerShdw>
              </a:effectLst>
            </a:endParaRPr>
          </a:p>
          <a:p>
            <a:pPr>
              <a:buFont typeface="Wingdings" pitchFamily="2" charset="2"/>
              <a:buChar char="v"/>
            </a:pPr>
            <a:r>
              <a:rPr lang="en-US" sz="2500" b="1" dirty="0" smtClean="0">
                <a:ln>
                  <a:solidFill>
                    <a:schemeClr val="bg1"/>
                  </a:solidFill>
                </a:ln>
                <a:solidFill>
                  <a:schemeClr val="bg1"/>
                </a:solidFill>
                <a:effectLst>
                  <a:glow rad="228600">
                    <a:schemeClr val="accent2">
                      <a:satMod val="175000"/>
                      <a:alpha val="40000"/>
                    </a:schemeClr>
                  </a:glow>
                  <a:outerShdw blurRad="38100" dist="38100" dir="2700000" algn="tl">
                    <a:srgbClr val="000000">
                      <a:alpha val="43137"/>
                    </a:srgbClr>
                  </a:outerShdw>
                </a:effectLst>
              </a:rPr>
              <a:t>Breastfed Infants. Human breast milk is considered the most perfect nutrition for infants. However, it contains only trace amounts of vitamin D3. This is the reason for the long-standing recommendations for breastfed infants to receive a vitamin D3 supplement. </a:t>
            </a:r>
          </a:p>
          <a:p>
            <a:pPr>
              <a:buFont typeface="Wingdings" pitchFamily="2" charset="2"/>
              <a:buChar char="v"/>
            </a:pPr>
            <a:endParaRPr lang="en-US" sz="2500" b="1" dirty="0" smtClean="0">
              <a:ln>
                <a:solidFill>
                  <a:schemeClr val="bg1"/>
                </a:solidFill>
              </a:ln>
              <a:solidFill>
                <a:schemeClr val="bg1"/>
              </a:solidFill>
              <a:effectLst>
                <a:glow rad="228600">
                  <a:schemeClr val="accent2">
                    <a:satMod val="175000"/>
                    <a:alpha val="40000"/>
                  </a:schemeClr>
                </a:glow>
                <a:outerShdw blurRad="38100" dist="38100" dir="2700000" algn="tl">
                  <a:srgbClr val="000000">
                    <a:alpha val="43137"/>
                  </a:srgbClr>
                </a:outerShdw>
              </a:effectLst>
            </a:endParaRPr>
          </a:p>
          <a:p>
            <a:pPr>
              <a:buFont typeface="Wingdings" pitchFamily="2" charset="2"/>
              <a:buChar char="v"/>
            </a:pPr>
            <a:r>
              <a:rPr lang="en-US" sz="2500" b="1" dirty="0" smtClean="0">
                <a:ln>
                  <a:solidFill>
                    <a:schemeClr val="bg1"/>
                  </a:solidFill>
                </a:ln>
                <a:solidFill>
                  <a:schemeClr val="bg1"/>
                </a:solidFill>
                <a:effectLst>
                  <a:glow rad="228600">
                    <a:schemeClr val="accent2">
                      <a:satMod val="175000"/>
                      <a:alpha val="40000"/>
                    </a:schemeClr>
                  </a:glow>
                  <a:outerShdw blurRad="38100" dist="38100" dir="2700000" algn="tl">
                    <a:srgbClr val="000000">
                      <a:alpha val="43137"/>
                    </a:srgbClr>
                  </a:outerShdw>
                </a:effectLst>
              </a:rPr>
              <a:t>People who live where sunshine is scarce or </a:t>
            </a:r>
          </a:p>
          <a:p>
            <a:pPr>
              <a:buNone/>
            </a:pPr>
            <a:r>
              <a:rPr lang="en-US" sz="2500" b="1" dirty="0" smtClean="0">
                <a:ln>
                  <a:solidFill>
                    <a:schemeClr val="bg1"/>
                  </a:solidFill>
                </a:ln>
                <a:solidFill>
                  <a:schemeClr val="bg1"/>
                </a:solidFill>
                <a:effectLst>
                  <a:glow rad="228600">
                    <a:schemeClr val="accent2">
                      <a:satMod val="175000"/>
                      <a:alpha val="40000"/>
                    </a:schemeClr>
                  </a:glow>
                  <a:outerShdw blurRad="38100" dist="38100" dir="2700000" algn="tl">
                    <a:srgbClr val="000000">
                      <a:alpha val="43137"/>
                    </a:srgbClr>
                  </a:outerShdw>
                </a:effectLst>
              </a:rPr>
              <a:t>	ultraviolet (UV-B) light levels are low </a:t>
            </a:r>
            <a:br>
              <a:rPr lang="en-US" sz="2500" b="1" dirty="0" smtClean="0">
                <a:ln>
                  <a:solidFill>
                    <a:schemeClr val="bg1"/>
                  </a:solidFill>
                </a:ln>
                <a:solidFill>
                  <a:schemeClr val="bg1"/>
                </a:solidFill>
                <a:effectLst>
                  <a:glow rad="228600">
                    <a:schemeClr val="accent2">
                      <a:satMod val="175000"/>
                      <a:alpha val="40000"/>
                    </a:schemeClr>
                  </a:glow>
                  <a:outerShdw blurRad="38100" dist="38100" dir="2700000" algn="tl">
                    <a:srgbClr val="000000">
                      <a:alpha val="43137"/>
                    </a:srgbClr>
                  </a:outerShdw>
                </a:effectLst>
              </a:rPr>
            </a:br>
            <a:endParaRPr lang="en-US" sz="2500" b="1" dirty="0" smtClean="0">
              <a:ln>
                <a:solidFill>
                  <a:schemeClr val="bg1"/>
                </a:solidFill>
              </a:ln>
              <a:solidFill>
                <a:schemeClr val="bg1"/>
              </a:solidFill>
              <a:effectLst>
                <a:glow rad="228600">
                  <a:schemeClr val="accent2">
                    <a:satMod val="175000"/>
                    <a:alpha val="40000"/>
                  </a:schemeClr>
                </a:glow>
                <a:outerShdw blurRad="38100" dist="38100" dir="2700000" algn="tl">
                  <a:srgbClr val="000000">
                    <a:alpha val="43137"/>
                  </a:srgbClr>
                </a:outerShdw>
              </a:effectLst>
            </a:endParaRPr>
          </a:p>
          <a:p>
            <a:pPr>
              <a:buFont typeface="Wingdings" pitchFamily="2" charset="2"/>
              <a:buChar char="v"/>
            </a:pPr>
            <a:r>
              <a:rPr lang="en-US" sz="2500" b="1" dirty="0" smtClean="0">
                <a:ln>
                  <a:solidFill>
                    <a:schemeClr val="bg1"/>
                  </a:solidFill>
                </a:ln>
                <a:solidFill>
                  <a:schemeClr val="bg1"/>
                </a:solidFill>
                <a:effectLst>
                  <a:glow rad="228600">
                    <a:schemeClr val="accent2">
                      <a:satMod val="175000"/>
                      <a:alpha val="40000"/>
                    </a:schemeClr>
                  </a:glow>
                  <a:outerShdw blurRad="38100" dist="38100" dir="2700000" algn="tl">
                    <a:srgbClr val="000000">
                      <a:alpha val="43137"/>
                    </a:srgbClr>
                  </a:outerShdw>
                </a:effectLst>
              </a:rPr>
              <a:t>People who always cover up their skin when in sunlight - with clothes or sun block </a:t>
            </a:r>
          </a:p>
          <a:p>
            <a:endParaRPr lang="en-US" sz="2500" b="1" dirty="0">
              <a:ln>
                <a:solidFill>
                  <a:schemeClr val="bg1"/>
                </a:solidFill>
              </a:ln>
              <a:solidFill>
                <a:schemeClr val="bg1"/>
              </a:solidFill>
              <a:effectLst>
                <a:glow rad="228600">
                  <a:schemeClr val="accent2">
                    <a:satMod val="175000"/>
                    <a:alpha val="40000"/>
                  </a:schemeClr>
                </a:glow>
                <a:outerShdw blurRad="38100" dist="38100" dir="2700000" algn="tl">
                  <a:srgbClr val="000000">
                    <a:alpha val="43137"/>
                  </a:srgbClr>
                </a:outerShdw>
              </a:effectLst>
            </a:endParaRPr>
          </a:p>
        </p:txBody>
      </p:sp>
      <p:sp>
        <p:nvSpPr>
          <p:cNvPr id="20482" name="AutoShape 2" descr="data:image/jpg;base64,/9j/4AAQSkZJRgABAQAAAQABAAD/2wCEAAkGBhQSERUUExQVFBQVFhwXGBgYFxceHBQXGB0YHBcYGxgZHSceGBwjGRgXHy8gIycpLS4sHB4xNTAqNSYrLCoBCQoKDgwOGg8PGikkHyQsLDAsLC8sLC8sLCwsLCwsLCwsLCwsLCwsLC0sLCosLCwsLCwsLCwsLCwsLCwsLCksLP/AABEIARMAtwMBIgACEQEDEQH/xAAcAAAABwEBAAAAAAAAAAAAAAAAAQMEBQYHAgj/xAA8EAACAQMDAgQEAwcEAQQDAAABAhEAAyEEEjEFQQYTIlEyYXGBQpGhBxQjUrHB8GKC0eHxJDNDchWisv/EABkBAAIDAQAAAAAAAAAAAAAAAAIDAAEEBf/EAC4RAAICAQMBBgYDAQEBAAAAAAABAhEDEiExQQQTIlGx8DJhcYHR4ZGhwSPxFP/aAAwDAQACEQMRAD8AzeurbgHInFc0VG1ZZLaS3aYgghiTBtuADk4IbKMB/sOa23wh4XW35F8OQ1y3JtlRBBXMHmQW/U158q7+Gf2j3rNpbXpZ7ci0zloVWGV2jBM8Fp9vas8sai9XP+C3GnZuHWuqfu6i4dmwTuDOFOAT6ScMcfD+uKyPxz4tTqN63YQpaHAa4YA3QYc8KCQBPanljxZp2Nx7k6p3ItbnfZuLL5notsP4UbAqmZY9hIqp9E8GXNffbYQEkEsFBgErIgEDAY987eM1blvRGyO6p4Xv6YW2vbVVi21g0gEZEkYE8j3FcaW0g1NtoUqWUw8i3LAETtO7bunA44z3mfEunt2L5sB7lx7dqHkFpvjcu0bo2owC5zAbvUJbY7wm3aJA3CciZmY+pz85rLryrwypv5bbfTkXciX6Tp7jq1i3Lw7DbAYAT6mUGTMcFRMT71Edd0HkOdPcMXLbAHuBMTJ5wOwrSPDPh1rQuLbMakksDlYT0XFIbaQu8NBM4GM1SOndGe9rSly273GcFjBlWLwzMciJmZEdu9Ix+CblJvz9/wAlRVO2DUOtnQLbVwz6ko9wbvhRDuVT3BLbpHeAfak/DnTnuC4405awp9TeZtCYHB5YxJ9j8qHiXV2yLCOp327ZD7AFDS7bT84UCPsOKsHhDpl4adL1lk3FWL7mceXaRisnyzwT2YA+iRwYuUpLFdcv36Fv4SjdQs7XYTOTnImDzBAInnIFN6snjjpty3qGa7tLXALkoCFM4xPOQe9Vua6OCWqCY6DtAoUKMDBpwYVChRgVCBUKFCoQmm04fQglHDq0KyjDLOd5icAmIPbNSD2F1vlXrjsBus2bhGSoI27mIBCZBC7iJCjB3A1AXerXX+N94gCG4gCFECMAAR7V1c6xdLs+7aWKkhRA9BBTA9oFY+6yfLltfKxOh+v9jN0gkHkEj8sUdHevF2ZmyzMWJwJLGTgYGTQrYuNxwnNCpzTeGr2ovXbVm1udLu0lSoRPixPw5PGe0VFa3RPZcpcUqwAJB7SJHFQFOxChQoVAiYt6lbmnKwfMQT6czBkNB4gYMfI9jOt/si6WU0Jdip8195Ux8IG2SRmSATnH6msQ0+oa2wdCVZTII7VcT4p1OrsNYS6lolvTZEIr7iWf1nAlj6UJAGc8Tm0rFe2z9RVaRp1Qefqr19XBuG4TAYAkM0LtB5HE+wqTPhtEv2rblrZukW2LoQqmQCUM7XEGAZE7TxVT6ZdbTapPML2SrbLnpG9FaVf0uCPhJwRVz6v4qe29mxbvJfGj3eXct5VldQqE5gugLAEcY7jOLPjcZam21+xcoVuzQvDPW/N090uyhlsIbnOAodHLfyt/DIgEwR3qH8MjTuyPZTcHsPbuqGUBTuW4sqDutmdxO0bRJIwKaXtJbsXdQEIZm0yuWe2u22ym55pFs+o7jt7SAzNMRUN4J8Sqd6rbGntbYITeXePMZQtwnLEsRx9IjBZZye4TlsVPxTcW/wBRuAOFQvsBI9K7BtwFHBZcQPxVbvC+sOltW7Nu9eHmEufJsQ7kopA3XUg+lhBkACIkmarfhdhc1llzYuMweSFIhw0BCGY8yWB+oMjirnc14a+tvadKrsAWfD3VEkLaaFRNxWNxaSWAJgCk9oyS8MF5f2C29kVLxad9tCFuDb6TuIIWACPQCRbn1GBAPIHNVGtd1ugsHS37e97SJc8xbLqQx3mAxMBXBBVV2zAAnPGVa+wUuFCZ24kdwOK1dintoYePyEK6Xg1xSlsdvcVvfA1nFCgRQqywUZFFRl8R85qFBUKntf4ZhUNk+YzNC7crdG1cof5w07kORI5g1ABqGM1Lgidh0KFCjLNT6J4yt2bt79zUE3fUqbD/ABGO4mVHwMMLEntAIxVG8WdLv2bqm+SWcGAZm2FYxbM9wCpxIhhmp7qtizp9eG0L77RTcTLxbYSM7RJhuAR3Apr4y8SLrJBnzLdwkMTAIbaOIx8KiO2fpWaORbIzxdMqFClLtsgnHB5HEyf0waTrQnY8FGrEcUKKo1ZCR1HVmvKiXiXVAQrH4kB7BuSo52mR7RVm8P8AgTftvq63rTsyKqmG3BdyBxxkj4THHzFUmnGi6ldsz5Vx7e6J2swmOJg9prPPDtUXSAcfI0i1rHv6xLF20trUvbdbj3gDO2ChRNsLCoy8GfVmRSvibo/kaZ//AEoKWkfZeFw22HYBVZQzCIn3IHYZo/h7r/l6lLt4l9k7Wcs2wngnncAcx9eeDfvFfW7r6C+H3NuABNuz5dtSxBQEsfMcETyACfoawZY6ZKL/APRdVyMfAtxFtBdTftFBcY223As8tbdxkE7W2q3EyHmMmrT1bWIqXLQ09/VWVZhdD2sszME9DQAyxu+EEgEbSABFa/ZHaDW3tyqXGYOjMskm38QXIDDa4xOJPNX3xP4iu6ayDbt+bdcMF2qxUMM7mMyFCjiMnEilyXilJuvn7+wXQpWj63p7gHTBLaa6QqXWDLctM2UtOCIJDqFDexHzrNuv9GfTX2tPkr3n5AxPymtR6N0cajUomoedRaZtTdvDaDulFsqGDfCInbAEAHvmC/aP4bdLz3WJZHKLbP4lyQUIjPwwDR4MsoyUnxx+CQfUzqlbDQw/L8wa5u29pIPIrlea6zqURvKOn5P+f1rml9XG7ApCpB3FMi3QKO2skAmATExMfOBzRUKIsuuh8K3CthgGAv7f4KAz6B6WJiFdgrkN2zJzUz03wGL/AE7UL6TdsXG2OViNuWUsPiMyJz+UQ8/Zj1SzqbzteIS4llLaqfhNpAwcycEl3LGeMcirz03VaNLZsW7tvcF8sqWBZvL9AbaDkmJkDPNc6GtbyaXnuZ1zbPN97TshKsCCCR9wYP1zQq9/tO0SDyTae2ykuHKGQrjAkZKyB92B75oq2QyKStjlJMYdf8SWbdu3Z0Km2gG57hnzbjEMNtwkCY5iIyMVCBf4iXVXcocb5EKGJkAn2gUwXUMcEkiDAYkjj2NWXw74msWbRS4jSzh2IVSqtbIa2QpPqJ27SPSIYyaz9048IW00R3XgyNcR0CE3GPMz63PPBENgjBgGoc1rPUdJpeoaS2qEJdUIyhVJItNCgEScAmBnGOwJrM9Ro2nZGVO2B7wcn7iphyKPhZcZUMqFO+o9Oay7KwyrFT7fX9R+dc3OnMLKXuUdmWR+Fl7H2lSCJ+ftWtTTVjE0NaAoUKIsBNXbS9YNzpF9DDOCqcPK2bZUg7h6QFLHB7H6VSatPgZtLcNzTaoFTeG23eBzbYxgjghoGT/fGbtMbipeTAmiQ6B13yNGGSVuabUlmw38S249S7gPT6QZP0wTV/t9Re1aF+6A1y8N6geobSqkWwCDA9S9pJc/M1QvDnhXdqTb3LcV0IUq0fBOWUjKkNHI4kcGOOqaxdNauae/a/i27vllgVm7bAOASCV9LBcYgj6Djztz/wCftvkzO72Lb0XxZotNbd7uX1D7yvpZtqhQu7dAJJVm9OAWPEVnXWPELXy5AW3EQqAhSFiDBJ9QI57DHFNH1Zdrl3Uot5nUbd91wVzGAhkwOAYjnNW1PFdrVebp7ektWU8vbvL2EKqpUElmUTwOJbmPk9Y+7SdXX0oZ0+hS9JpzqdQiyA1xwGJgASRJx9TiuNTbVLtxQCApIG4gn9AAZ/ya7spbt3JvKzAGQqsBugmQWmV45E/Q0td0Vs2Hu22PpYDawghCPikH1eo7TgcD5x0NW6r4aoZYyv8AC/5/naka6dpj6VzWiCpBrgMURFd27kdq5fmrvcgA0Aj3rkEjgx9O1ChUpEoktNoJQXbbbSPS4ZlBLHdO0x8MbD6o5MExQpbQdDDW7d1jCsGn7MVEAGeQfyoVz8naIKTT3+wpyQl4f6P+837duTtMs5VSSqqGLge7bVkAe/1ode8OXdI7C4p2C49tXxD7O8A+xBq+9K8DSyNFy0+9sfhFt9yEjsAjtESTBE8U4/aP0MjSb2LG499bhBER/DZXIXMD0btsmPlxUXam5pr4SKd7mZXuofCUBtkWltmG+LaI3cCJ9s0tqV2uSLgbciXATMmV4PzUEzPtimF20VMH/P8AmitmCDjBnNbHCMlaDaTLl1Pri3rDu9tTcuTbcgYByUYQfiG0YOSA3eou30829Oz3Rut+eQAJibYy3MQwaAI/DUfpta62r21yNxUNBjcCTmO+QPzq1W+ppq+mPYGLloq6riTAFtipPxKFhj3BbiFmssk4Lfz39QGmikG3z3j/AMVzVu1fhst5jKgCKyrh15fYFbOWUMG4UGCvzitavSbMZkEg4xA4P3zTsXaIzddQo5FIbUaMQQQYIMgjsRwRRUK0vcYa50sK6abqTHctvT3UeCqm1dO7Md5ZuecgxWbdX6u166150BLs0EmeOQAMQJ9qPpvVmSy9sBPiVwSJI2zI+nBI7wKkND4X1es07XwGa3aMFnucAAM21P8AdJPf51zIYljm9XC29+/MRVPcm+g9BUaVdSobU6lioS35Z2brm4BJBGAFYt24pTX+BHZrd29Bd9z3ZkbiYIVbaDMAwIInPEZHgDqtq2Xt6h9i2bVzyiyFSfN+KAPiYiQJOATHyb+K/wBoS3rXkWrRtoIUENnywoAQz2kkkfaOZRGDc2039ttun0Qvd8EH4y6RbsXz5bEqQCO8nhxIOIiYOc9qhtK4Eg8Mu0ZOCSIPzj+9SNwW2slQxNyA5BEQQO2YMpknH0qIroYLcHCXT2h8N1TDihSjGROB/eIpOtKdhnZbiPauXNGeB9/7UU4qIgdq2WMDn/jNJzT6zpGQG4ynasMCACCQRAM9jIE5gkSM1LdR8NgaJdTb8wI9wmDbubdnqCEXMr/pgtJ5pTypOgdW5LeBbL3dLf09lkFy4yFmcLtt2rcmSW5YuVWI4g0KV0HSL2l0VjXWZuLcQBlBjY+5lLQDkxiYPLYGKFcjK5a3t6f6Ibd8GnObVjYt0uquSxY3G2qFCY3MQ0GBCiflAmIX9o3UB5enuWWNxUZ0cEkh1uW2U/JiULQRVj1dlbl9bb2rotrmStvymCZBJPqUKWHtP51z4xW2dBcgBkBT4YMAOkkQDthZyOKfCLaldL9DYrejJvFvh+0OnaPUWgu9htchmJb04wcL8LY+dUWt/wDHvSFHSvLQrssBCSYkKv4gZ+KD85msH1Nkjtxg/wBq04JaH3b9+2WnToRB5qz/ALONWE1oDAFHRw244gqQSfb0lhPaaq1SHR9eLF1XYblhgwHJV1KmPYwxIP0p+ZXBpBS4NAv2GFpXL3CXt7Yhc7FX1iAcgr8jyfeIbSaBblnVtwlyCjMPVutFo9WBJEk+8zyBT0XdlptjbiqhlbkQcqYIxkNjnHvEK2eo+Uq+p2W1yh2lFYfEWM7UABkFjkt8LAZwxxxXMjmRlK3Rm5oU+6uQzl1iHJbHEnmPSMTOIHFMa6UJalaOnF2rFNO4VgTx3+Y7itF8UeLo09hdPus2AiwF3brzIAmHPNtAoX3LA+wNZtTgFmVczskBSJ5MnH3Jn5Vnz4lNpsGcbCv61mbdxn9aO509xaF4j0Fis/P5/wCe9dacuWDW1zbl5C8bPUSfeImKda7r7XbXlFFUeabvp3YLAAqBMASJ/wCaunBpY0q6/QnHAWl6awVLi7juR87SADDCAe+Yz8xTTXxvAA2wqqfmygAn7kTWi6Ppe3RWdqtcNyw6kTATehIun3gnAH3yM07xnpQuqZ1B8u6A6H3BAkT7g4NZOz55TzeLrdfZ/hgQlcmQlA0K6a2QAezCR9iR/auoOCmiNCjUSR9ahZZf/wAZFryfLcXrthTB8vazIfMV5wynYGBB9/oDbT4o0w6QLd2zdPl2Vt7gsW/OK+lTDAMZ9UkHse9UTp3iRlNpb5uXrNrCrvIKKWVmC/XaAJwKsvT007PYtrrG1Fq9g2r1oAoeVRHuSttiy7MQOOcVzcmOcVvwIaa5I7R6bVWLa7mW1ZdFbJm3DSU8xUO+cYYTnaDg0K0brnUrBUq+mRzaRUu2mYhraSuw5SCu7ZBngkCRwKzS3e/owC+6kgcmVMLtxkzjM/aKgvFOtLaa4LMhkbyyCIBHpDgTyAGGQPpT3UOom5cYFLYLTDShCyfhHqG0zxWeftG6iLmktavT3CWTdaZo2ytyMlCIEsOQIn5gQ/v9dpfse3TLD0roI1Gj09u6rRZtiAzAqxZCiFogMw2iIwA45OaxjrXT2s6i9bbsTmCA2YBAIGD9K3Hwn1o39IHYbAQxG1iJ8o7W5WUEBcgk5+1UPxz0u2huXrYYuDEGDHHqEwYBIgxycwRFIeRQaa67fgCbqmZmaImu7xMknkmT9aU0+hZ1d5VVQSSxiT2Ve7MewH3iuzqSVsbexZ+rak2rNgFGVPLAZjcB82VU7QqAELImC317U1sWX1bL5reTZJ3JZQNs2rhiqAzz35MsaK0FQI13/wBQz2RHrKDTbgVUCQQSAd08ek/Wi6Heu6i6BtLtGy24G0WSxHq9IiSoIz/N96wY6Scuffvf+DLTrwjrxH0+1bX+FEW2wh5yNxAzJUE5PuYqstpmHxAr/wDYEd4OT7Hmrtd8GNa1ZSP4diWZlLE3LW07bhDYAwQSuAWAA71GeL9dq0uOLl64VuM0gMQjgwQ6qPTtZSD9ZqYsrUtMevuuoyFrYr6aEmPUmePVMx9Jj7xXSWntz6QQZU8EZx24IJwfeKbEV2mojkAxkHuO+GH95rU1N9bXkM3LLZu39Ppr1q4PLQHcGIyxYeU6WmnblX9XOFPtVfuWhKFSAGPc8fU+3NbNormn6n0thALkAOqj1LdAGQB8JYgjccHvzVC8VdFKazT20Jf4EXftkQQAjECJGD7wwBzWf4JX536fkUmaHrdEbXT7G1kYpZIlTK+lDKjME/EZ5+UcY/1TXl1Fp4/hlihzMMfh+/M1uHVdMRp7mnCLb9EhbZXagXhisBgHhh3yBjNYN1ZYuEe2PyA/5oIw/wC0U1wtvqSHxjOn/wC/g6YWiPUtwsDHZgAwn/aKYUddFqx7VgigOaBopqywUdu6UYMphlIIPsRkH86G2uDU2oo3QeLhbs2WaxdDXrYc/wAJ3EkKSoOABJLCZ/WaFR3i/rjWLNtLb7lIULastbAUgSxYyz88AgfMyMiuJWSXwpv+v9QhXWxfVTeLtu4F2ZHvM8kiNvP5/Y1kHjnp76XUXLRMWbwItpgwq7QH59O5pzMmCTzWg3vFjW/M85DabC29+8CXGELKNq5ETM8xxnNP2klxrQlx9+y2ii4Y9YAU7pGJM8f80vE1Kqt+tb/gOW5cfBd1f3DS+XcJuxdPlMVC3N7QVJPwndtKn5Ng5iuda0j23dNrFlTfgE7rbHeGYDhZwZ4Md6kvBN1TprRZQVsMzbiV27Qd2xj/APGQQ8TzuMHiqjrtcrG1f8y4LrAb3F1QWEFjuPvM5PtEcQShrk/uJnvX9fsgNcgDn2JnA7HII+xp5e6ugQ27dvHZmiZ7ttggEgc0h1HTnzdo42jbxhew+wxTXyDMHH1NdCMMeSEdb46foclGSVkp0HUwl0Rbbhofk7ZOMEHAiGBGeMk1Z9JrmtAPatrYVtrNtLeo/FjusMP0FUV9KwziPcEH5djV96ddbR6K2zEm7qUIt2i0bEBYtfbPqBBG0ERJODFKzJJvJFrf8C8kL3TH+p8TNp7mmLEm5e3NqA49TISALTDJSLIHYfET71z436nb1nTbboFi0bcfzopWGBjsMfp9qj0a4DqLdxpfbctk3XZtxEnIaCVSYzzxxOLQ3h4W08sC683LltdoWDtcrmViCI9QO0ZmIAKoXj4v37RUsmkoNu1/CY8wy/kQ4/qKbPbI5BA9/wDurDd6eot6ndI2EeWvG8C4BC4yYdiPeKgXJVjB7x/g4rdhm2376IdF2SXhrxRe0N0XLLR/Mp+G4PZh35PzHatC1PWbXVL+gIUow8xyoYZuI9ssqzyWVcTHPesoLT2H2/4q1+ANGb13yluC3cIZrTnlbq7HQp/qOwgziCe9D2iO1oqaNZ6/ZuvZ1F1LflMbJ3FjuDgqQ4G0ypURB+uKwnrTzdJIgmCR7YGK9FeHeovdtMl9DadVUNIChg6K25Y4yWUjMFTWD+OOmeTrLqSYUgCeTj5f1pcXqyxn8mikqaZXqFChXQHAo0BJwCe+PlRVpH7J9FZ8u9ddSbhJtowg7Vhd21JlmlhwKVlyd3GwZOiC8OeE/wB60l66GO61AgDdj1sSQM8fInFVW7bgx/hrfOifu/Tv3hrt62lt1RxIAb1biYC4Ybt+BJx9qyLxr1K3qtc72fUhgCMSFAEwQImPpWfFN6rvZ8/ICL6kLptG994VdzGTAEz8gB8p+w+VFV+8I9KFrUoyAlbthGHBZbgDBwN4URyZAOCM0dJl2tp1HgB5PIU8RdVv3zcshi6XPKVSxkAhtysMhQTME8AGMRVW8SJt1TowwVTG/f5bbEDQ4ncs5xyAB2q46e8GjULpjdt2pIFxzOouKAG9BkQploUAdjJqC8TdJv6q9ev20i24QqwUKrq1u2zDcMMR6cfIxEEVm7NkTbcn72Kx31Gmm03lS1q8VJSA0FVb022fcpEMm54IMzzGaa3ehPuJ8o3VSFbyzJAMBYBJPJ+EDmfbFmfo6Eoi3FIWSGwqjcIIb3nPvj6441eqPT7u4R5m1rbXbaFggYjYykttY4IzGHOBiqw9pqXh3bEqbbK0+mVhbPqMFlZWBVgRGIjAmfvNR/UdOFMhdobgZqea8SSrhyzsLgZjMR9OByCpHNQvU1YXNrCCrbY9s4EfKTTsEpPL8vIbje5HRTwrIDkknbsH1xtH0Kk/eabE9vb9c096Rfi6qnIJECAZYZXBETuA/wANb811qXT0HT4suWls+R5Ya35U20YMXBFx7YUSvIxlgO4OPcylnxTdl7dpUu3XuAqzekQ3cgDYo3FiQwyC0mIlr07Xu4Nwf+2787B65BnYURZEqFYEckzzVg0XQtIAjDUbzIDK6iNxE+kEbw2JBbBzOMDE646mBJ2UA6m4PPLsbV6Re2gqAYzFvMNl5gE4+hiD6hqzc2uzK7Mp3EW0QBpII9AG48NJHcVf/HV7Tvc3NuhrZV4VmBg7kuzOCpY4AONwkQJzd9MUfaY57GQfoe4+dNwNK1798GrFW4kQI7z7Y/r/ANVOeCFRtUlt2KeYQFcEAo4IZCrR6TuUCR7+xNQJFOel6lbd627btquC20w23vBPeK05Y6sbQ9rY9LNvOLaKxxJwEC49AkyTEmYwSJwaw/8Aan1BbvULpAI27VM+6gA/0rXbfVZ04OkkHyy6K24gBgWJZvUCcmATE1gfX9QX1DseWMk+5PP61h7PJTmq+/l73ATTaI+hQoV1RoDWmeDdULXT1PlWbtolnvBg5YevapbtiFhVkntWZE1tfRuj2rehsp5l4C7ZXfh9m4wxHpIZCJ5naBzWLtnwqhWTgz7xmVN427O7yVgKSQvmc7mAYAxv3YPBkTSPhLpp87eFD7RvAMCdoLRORDAVfOseA9Nc/HbS3bJIFtFXZt+LzLuSxLH4Z5iInHfV7bWiLgV5a06swfzCi5VQAkASsZ2ASvxEMazRtQ0LZdRbbSoO71fT3bgsNGnKKwuW2EODKkDe4Er/AKfkpM4AFMD5djP7v5nmt5jNeU7cCBte5KfjyssAQYPFCr7mT3SQt5EmSvUL50a6Z1Vk3Sbjm1a3lUnaWJLYdvURuyOIJqL8bpc6faa3aG21cv3LiyT6YGFWB/MWIHsRxFVXqetvau9vwCWChcwqE873M+0ljH2qf1viq7fsNaDM8CQch1KgBgfUBtJn1AzBzzjLGcIx4+xbmkF07r6XrZW8/krqG/iPaZgyXGHrLI+5dpmSAACFBxUBrtQ5skLeS+AfLKhGFyFEblOREDtHYEHEuNJoRcXfAU22ERtEbzng7jlSYIYAFhiZCRBs3GuW22zDEAjHzB/vAnsOBRNxcdSS+n39+9wNasf+G/CF7UXNtyzetMqA5BWGEDfDwCoHYSZaoLqfTXXF0MtyJIdSGHpJEznIHf5e9WjpnjG7ZuC3cvE2boJTuVcwMNuxjI9oEAyRUT4s1rtdDuweTt5nb8m9znPzmKrXxXPT8BJq9ioRBjnNEhIII7GR9qUv24LT2PfkzP8ASKSFdqPiVmtbo1roGvQ2E8u9qJuSzgu5CuQYgCJ2kPIEEhlLEkUVrrIb0NM29xV3UMjbpI2uqKwImJE4AgAVSfB+vi55bEwJdQIywyRDYO4CI78d60BrrFDce2QrgQp+QwAdwmDwIPPFceeOfeOJzczcGJG9dZ1YNAWUUMzXBs2JuIDCQD3E/QSJrO/FGmFrUMFmDkHaQCOJWfw4wfYdjitA6k1s7AzFjIZCnKnPz+cfPIyKq3i3bdUMokiRPcz/AOaJT7vItSJgy3Pcq1i1G2fxA/bGPzptTzV3xCBeV3L+Rhf/ANQKaV1Mdu2/e7OlG+TUvBaNcs21VWdHt7WCyAnZmgHJBI7HBxziheKNN5epZfkJ+RGG/UGpTwbfYh1Qw9v1BsQEOGkctngD9aYeKLLeewIMqCTjsTj+oH3rldnj3XaXD6/2ZsfhnRC0KFCu2azlxitA0nWn1DIrOUR9pu+vAVFBEBpMmByQJHGTNAYVofQNeNVpLhu2yEskNqHRQTcX0BYChTACyVkyQCT2rD2yLaUl0E5Yt0LrdvyZuyGtlVUnDJcW2DcX0gMxO1uZG0ngzTLrepvbHuLuKG5O4NhWUXJ3IBumNo3jAAFJ9I6ozakqp81S7qrruG0NG0qDO0m2pkEzHM81bL+gtG2uxxeAksVASAQW7DYxwqx+tYVLTtLn6mWbp0UnoHWntnzALKsDC+arw2DIDEbQQrD0/pRVYdZ0V7ilbJ9S3GcuF8vapI2rIU7iQ/BIiCIEZKgeWN7Oi9nuQvhzR32diqWgyoG23XKkhsKbcrDE7lg8ZHvS3XbF23f33dMtv94X0hWBBKgAFSoUqO0R2HPNRfQ7yFv4pRyDhGcriBBUzDNClYkRjscNOpXbjMwBYKjYkltpGR6gT7/TNO0Ligq3oeW78yGBG4gYaByDJMGR34/ShrNQJAVWndJye/GSIgRzHJPGKaDqis6HYFJAUqNx9QiOTInHft9qeL1Jd4CAZMBGnJIBKxEwTjt9e9IlCUNtOwDi0+CT6Z0ybVx2ICkAMpVXYmfS6AepTk54PHJFQ3iLVqyBbcEWyTuUMFaTGA4DAyvcCpLqGvNl2A3WnjayA5JxJlQIUkDjAioW/qEe1djeglWO71AvwduARuIBg8Ry1Ts6epSd8r1Cgt02JdYsLCOp3bxP6D5VFU+TUE2CkTtMz7A9v0pkK7GBOKcX0NUNlTHXTr+y4rezA8TwRyPb61qGu64txQ1rAI9XpnceMyTkZE1k+41P9H1xNlxzs7fX7/I/pWbtUZJaombtOPUrJe8FDblcgQfScmTHq+Xf865tXyykbYUgmMn9D3iaY3CZIgmMFgJAMTn3MZj70m5IXDeodjwZ7EAnkfP+tcepLkzqBC63Qm2fcEkA01qw3LBvqZ+NnkBV5kRgD7YA/oKr7LBIPIx+Vd3subWmnyjoY5aluS/hLVG3ql9QQN6SxMQCRMYmfp2mp/rmmvi9duawkraDWbjECbjNPlQBAiVVp4Ee+Kpdi8UdXHKMGH1Ugj+lal4k8S2bvTHtXDbW7eS26m0+5blxMsD/ACwwAIJ5aaXmxf8AVTRHHxWZbcQcjgkx9o5EmOfeuKFCt6GhGtN8LqNPoFIuIfOjcWsFlUsTNtiHEKV5J5jHBrMzV96BaJ0mnLtcv2dzfwbZAa2yvBkAGVIKsSeAxxxGPtauK+orK6RbLnQLAS1ut29oubZtA24J7jfBadzxAJ4Aniu0bTNu2PcaCANoV1yIHp2bSSwHeSTNQrXLdy15Vy7cVQ4vI7LhiCkWiAQG9W5SAJIjg4pWwtp7oBEZJzHmAnCiCrcNMxP5RHKlGNXIxTldUDTdccsbCbF2zuIUjcQeWn4mmZn/AKoVEamwUuMoCqS5MgttAIkBYH1wYP8AcVhyK2JbfmVvTaVLh8uRbBYeqCfi7gAyPVAx/WrV0e9d09xbYVoW4LdxXUG2QJx6R6sY4nJPYzW7Z/dyLmndrigbtyg/wHkgEq36Hj1djTu71Fr1t3uXiXBACF1LElDNxdw3n1cjsCQcwK62mSexrabOerdCDXXupdtAhyQEJK7Y3K29fhjH0ih1LXYVkCm5C+oAGJwCCDg8D3kH5moViEKHzxcMTw+1C3IAdcke4EexNFpLmDDKCG5nLDJGFE++aKeKfLdpfwW4Pl9BxpbTSWYu9xztIX2PBJ9jGZ+dOepaRremKPtVgysVkMwkNtJI4BBkCffGRTe11Jt0LwoknJEDOQZwcYpfUas3dMxJaNxgEiMbcqJ4lo49s5oKyOacl1XqXvav5EHpzn6g1wy5rq1bJMAf0/vS1y1IBzO2ewGMSCfi+1dZtKRpumJD5U46bqCrECfUIAmJM4B+Xb86bW1kxS1khWE0GVJxceQZcUT/AO6tcB24RsMT/MBDYPI3KfzE8E0gdIi21aWJnYIESYEiQTE8x9qF3qbKXtW/SLgAII4CloAJJ+uecTwKX0ejOoZolmIkKpIaY7FlYCDiDkwADXJ0ybXRMypNDa1rCQBuCg5aDIMkmYgz9DOfai8YaFFvebZO6zeAYGB6Wj1KYxMgmR8+INOdZ0xLXqtXVIR9hV2hpBIZoT4FU8E57wMCuPEPTx5Nu4pUiOEHpCyTyPxLugyPeafifd5FT2Y2HhkVuhtoCjrrmkFChQqECq2+EnuCw5tkqQxko6ghYAO4fEB6hDmBJA74qVTXhzrJsC4AobcomZgQYPw5EgleRzyDWbtMdUBeSNosI6gblm+C6AFCuWyXf1Bi4MMQbeGziBLDiOHUWQp5IdS2LfqI7kGCxyO0fX3ppqerq8E4AgKMl1USApcj149jAiYHBY6rafxyPV3CjOVOZJJPIgfXNc//AOd3T4M/d9GTGv6k1tQHSCcz7A5AAIjmZIJ5I9qFV+DAIbeY4G70/IgiPymhTV2SHX1r/A1ij1Lj4f8A2bnUq1w3UsJKkFbgeFKliCoEzAkFiB6TzMiL1XhzWaRl8kuRqU9LW+Sm7ALL8MwrEA8ETzFd6HxG/mWpDQrT6FMgHDSogODPw4kk+9afpfHlgIi3C8oSFDbf4gh1FwGJJhDx8JLT2rQp7bkUvMyXXaQ2LTW7lpWMhjcXO1iPhLzjHKwMjmh4e09q4Lgd7dhktkqxuQ1xiR6YY7fgBiNsGJMkU48V+J7l2667lKmD6RHJLwDkqNzZAMFhM4ERr9PJdpQqWIG2TKMQCRETjPPHegk0oeLr74LXw79Tm9ZQlv4oUH1erdLSsjAU8mBzR6a6APL3BlPtPeC0EgEZVT9j7011VrjmSJ7ZwOAOPpQv3CO/MqY+0j8oH2qKOqCinyFptUIkwTB712uY+kDMyc+5xXFwzXIrXVoZR1bauWNHHeiYUVblj+0HeNqOwOPSpJ3gGOAcwJ/w1JWNX5KPausrMrSijcDauNAY8AEEA7hmYWIzKfTtDYFg3rt65aJIRVtCWcwSxMkegMBMcSOZFRR0pOSSBEy05BEj6zwD3NYnFS24X0FOKZaunaXT3FY39bDXT+EOyiCT/EClWXmRAgZnmrTo+m6fUWLmnF23dTeDbe0yBkYQrnYdhYEMST6gQD/pjNuhdIe/cKpyELxwCiiWlpEdsd/lS+v0ZKbjctIGaSpZdywBwqrug+wkUmWNRlpsCqdEXrdG1m49tolGIkcGOCD3BEEH2NJU5v6Uhd24OAYkGcZAPvGPtI96bV0oS1RNCdgoUKFGWCulYgGCciD8xg5+4n7Cua6t8j61T4KYFP8AWZoM+ZGP8/zij3QSBx9QePn3rhhQpblDhLxaNzbQBEhRxJjAjcc88x8hQpO2wkFgIHMd+YxI+Xt/yKTODva/skCy1rptNcUvdvuo3qgCIAQCJO/cYXt7g557t/N07BN+5xa3WyDf9TooOxkgYywO2T8MAQah9RpGdWuTMESFBPM5kniQRj5fSmT2ip2kENMEEGQfaPehxxjVLkVHHtsx5omG6XkgSwhZyucDAmI5wMYNFAeX5hpYMTkYk5IJyR/nCDGBkA+2Sc4zB/6/SlP3lWDDYASPilif1OPrRSj1Vh11H3QdKL2oClwsBiGIMQis3M4+s4/KmursKp2k5RmD5iTIELIntyR+VTXgizbfUC3dUbXtttwZJAMbW5Vi0erIEEY5Eb4gure1txk3Q9w/ERPxEdgIECY5zSY7ZG+El6F/MjHEkxJz965IilbsRIJncR9sGfqZ/SkgZ/pWuLtBoAo37VzUp0Pow1FxUN1LQJy7D0r+oPE/8jmrk1HdkbS3ZFgVI9VtX7a2fMwGtlkIYMCu5lMESJBER2gU/wCo+HLunZR5ti8CWUbX3BiZESBC4/mIz9MzT9P8xLentndb04JZ2ZNm++wIVVYBmfAG1fYxnJzSyJtbJinkRTtPr4MPJUmTtJB+0GPzB+ldXNIrkslzd775DD6+4/1ce8VL9SW2lxrTLb3gwRbyBInmWhhOQCaY6dbQcAIzMxAX1EQ5MAEgjn+/PNXGV/Cq9CtXVJoHQekNqGKb7aBckuT+IgbRAOT27VGMhBIPIMH6irL0bW3NPqClybBI8yQRgyCrqqnaxIG0bT+L2qE6tpvLvMpbcRyf9Xf9aZBvW/IKMnqaY0oUKOnDgq6tMAwJEgEEj3HtXNCoQe6zUWm/9u15ftDOf/6dppoEJ4E/rSumthpEExmZ4ETXb2I4A+7T+opGtRekXdbCVlRuyPsSAP1ImhS+8+35f90KXKbv9gt2T3h26jubL2r962iNtNkEXBuLFDcVSytJK8ztxBwZgdbbCXbg2lQjFQCCCIJgEHO6MmaddC6o9h4tsFZxlt5UJzknEQDOOQYzMG2eJV0L30U3FuXPLPnPbBCPcUNLFpAJkTuEkg8Emh4m9icMoL2wT6dxHbv9eBSul6bduNttW3cngBTkcz9Pma7VrY2zgtktLERjic8g8g8/lLvpUW0LivcuLvAKm35YGDES7FzO0R86OWWSWy/kjm0c9L61e0L/AMG6qmSGINsg9yBiSARxMEx71K9U6/a6iEuCyLOo06kuyldtxAoyZIMggxAJyO1SqeHrKw+rUXCBtuBAdthjBCXLiSXukMBsUfXANQvU9Ha06X0Ontg3rQNhpJNuXBy24gegH5yOACaTKbcaltYCfRlOPegPnMf53o3SDHf6j7/rXVwfT7VuUl0NFi/StMty6quSFMyR8gYz2G6BNST6P93K3bT2bm2SBDMV9vUUAJHzjI4NQocRGZPz7UnI7VTTbAcW3yWLoXWEt3UaAHBHtyMLBOF9JYTiDtOYqc1viVbRS8u94BRAYIthgA21i2522IgLZwYmGqj2LhQhoGMjcJEg8wcH6GRT7qXXr+rKC8+7bxOBnH0GIGIwKS8T1Wnt1FyxW/kd6JLBdV3MpcASu0C2xMBZdhCwZJnj7xzruji3cKtcVIJBHqY/UbQQwPvIH0pndtMTlfmAOIYbsR8iD/4p/a1I8tAFG4yRuJY7BPY4UTJj5THeifh3Rb8PA+s27TIFttcvkEDazR5gkY2kA213GMM3B9QwKYdbU7izLDEyBPAzk49W7Hqnt3mnelt3b7ratF2ZoG1cCTEDcZMcSTAGOKT8W9Hu6W/5N4hmVcEPu9MkjkSOZ20uO8kVC7IOhQoVrNAKFCjIqEHPS7lsXUN7f5U+vYAWj5AkD9Rias+n6h08+hvOS0rEg+SjMwzAZg8ie4A7SIqnUvY1exWAS2d34mUMV/8ArPwn5jNLnjUtwHGy16PWjcxsaW3fVog3LYOz3hDcaQfc/TEUKgLPiO8u0KbYCiAPLtwATPDKe5Jo6X3VdEVT6B6G4+rvqjuqbsAkKAogTCgDcxCwBiTEmutb0a8bxtfE2/ZBJAjgMWeBHf3q/abpPTrLW7Vp71+5uAAthVNwgept5gNk8SewHeWXWNStgG0uiu2lf4twc3I5BFx5CrM+kcmZPNZtUVK0thMp09kHp+hW9bdCveFu6gVFW1aGzbtBBHmHe5wF3H+X5gVz4h0GltWxasKy3U3E3XYAwDlvmRMwPwjEwKgL/W7TKp8oWyqnZEhnJI2sSWg5BkAQMxPaGPUi4ubgCYkT2YMM4gHBbkd/pDIQTWyBUZMdp4huWgiqRFsNtwhX1HLhSPj7bmk4XtApwvWwJYwx/wDjdhlWlSTgbTtkkAkwarhalrGsK4hWWSdrCVJIiYPBjuI4FPeJUPeNMkw2o1LMpa66bgWIUsFYj0lgMA9vzqV1ngW4EQWdt523EeW8woInerR5Rgg5PuJGBSnQfF7pauW7oVFuKSLmy5uZie5tsD3PsDmT7zqabSOA7dUs2GxH7vY8tiIyGKtuYzEyxyD3pUpSTpIiRUNN4YuW7ieeqLbcsu8kuiwDuJNpuRBOJAIE4rhunsXbbeW6y/DhlkY2txCcD4iO3vV603S+kR6tf5hUkxKrvJ5yFLtmMySKr+s6hp7bNas2mu22MNcb0EwZXbIV2UEbvURJ+Qiqc58lSsppmZIiOcHv9f70pY0zEhhIA/FHGYH1z7VLa3rKx6Vtbh+Nra7z9wIJljnn5+zNbbsshLjCJkAgfWRyO1Hrk1si7Zxqk3QT6V9zksfcjgfID+tS3h3RWS03NxDEKXBSLa9yQQd3YwP5IgzmCaWOPr88DPf5f5xQZz22rAExg8yJ+8cVTjJqmytO1Fx6vfs6J3/dnXzFIALBWuNvX1HAhIxIjmZHIFKvXWdizMSzZJJMkn3J5pV03ETEnJM8yPafb754pG4gHefajxpLjkONBOKIL/n+cV0luTAEk4Ee5+QqX6X4ZuXjDRYUD4rgcA+5kjbIzgkcGm3RdkMDRqeasek8PaXeVu6pzsifKtbg0/ytugiO9KXOj9MUmdZqZB+H93En3yGIxmq1JksqxoVJ9Tt6QT5D339vMRFB+eGkfl+VMbFgsYEHHfgD3JorLuuRMChT1dRaUbTaFz3fe6t9BBKx/tn50VQqzXrnjzTNe/8AaIa2oHmXLbHarFdpRGaQJAzA7cVB6vxta09pYUX7jz5lxl2s5JH4cqPSO+Mz3iqBc1bB5t/gGX3eZuP83qURJxkSAYNK3On3LxUrvuu+CAEkHB4BJAkzMAf0GR403uxLXmxHqnVWv3TcIAnMBQoE9oHbNMfLPeakrnSwixcLrcn4BbOMxliRPfAFd6Dp7XS2xF9MZZ1ETOSGcHsTj7zimKaS2CUklsR1rTkjFKLbg57CcgRn3J+1W/w54VGoRtv7tcZXmfMcXSsyZWYWYIGZ9RJOKYDR2FZlv2btkqSSFYEkEHbkzPzK0t5LK1MiunaAXDtC725hWAwI3NJPt3iBmTiKdibCBhpjDk7GuW2Yf7Qy7Sfnk1Z9D17pmns7rIJYx5iNJLgcITPqCkTkbcccQWl65Zv3PMtQdsMbFwi2kqxbedoIwOTnmIUCgep88FqN9SBbxDrETINpG9LMlsJvBDACRA4VoIjg1ENdL5l2cnJLbixMycDd/wCK2Xo/ifSXE8y4fMUZW3+7ytphO51fbEEk9/71EdZ/cdQ5P73plJkqo0rjaN0+pl9U7RzImfnRO64D031M1t9EuqhuNaeAJkgiAO5mIHzon1DOQHcnb+IszduAPrj2+oq29YudN0th0s79TqHUKLryFT5qCeATMQcge01RoAmSCY53cfb9Oe9MTsFjhrdtvxlc5L/aMCePl+lEUshfidnnI2gLGeMz2X864s6vZICg+5KA/wBeMn74oam5JHpVSY4IAyefYfTiiV8EJXRaJdgaLSjevrvXwuDz/DtMLkT3JOI45o+uaoG4XX90UHMWrZHePxhvrCmIFQ4skExBgTiD/Tv86RuH/v61FG2XyPU61eXC3rn2do4iImOAPyo7vWWxt3hsSzXXZjt4HbbBk/emE0Cvz/5NM0oKiRs2burcJZtJuCxttgCZOTLGTk9zVg0X7JNc6ByLdoExDvmPeEDVT7RaQVmRxHaO9T+n61qbSy+qvhWEbfMbPy5n8vzqqfQFyUScH7HdSp/iXEVRyRGfmNzLj6xVX65YFh2s22bavxElSXPvKYj5T7/Sm+t61cufiYDjLEmPqePoKY0SXmWk3uxa1ZVuXC/UN/YGipKhRFtPzNk1fhjT+ULflkJ5rDaHuAQLsRhuP61D63p1uxcueUvl7UBG0kRIScg/OhQrHk49+Rk6FD68xW+8M3JyWYkzzJJk8010olln+YD7HnihQrRWxpXwndvUtbZHQlGAwRju1Sty+bybrh3GSfuCAOO3y4oUKzy6AS4G/T9KrOu4TMT+ZH9KV1ejRV9KgbrhB+g4A9vtQoVLZQ31urc20Bd49txjk9pgcCleket4Ykg85PzoUKufwkXwk9f6JZ8vd5Y3e8n3PaY7Ux6R0u29kMwMs0GGYAgERIBjue1ChVJhSJy/pE097T2rSqqXVQuCA0mRmWkg5ORBzVZ8Vao+YEARVHAW3bXkL3VQaFCjjz/IS4RCz6fvXM0KFOiEghk04vWwIHaf60KFR8lSJo2xaQtbG1gOR/eefvUf0/8Ajvuuy7HJJPzA/L5UdCrXBlxvwtkfqFAYge9J0KFEbFwChQoVZZ//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data:image/jpg;base64,/9j/4AAQSkZJRgABAQAAAQABAAD/2wCEAAkGBhQSERUUExQVFBQVFhwXGBgYFxceHBQXGB0YHBcYGxgZHSceGBwjGRgXHy8gIycpLS4sHB4xNTAqNSYrLCoBCQoKDgwOGg8PGikkHyQsLDAsLC8sLC8sLCwsLCwsLCwsLCwsLCwsLC0sLCosLCwsLCwsLCwsLCwsLCwsLCksLP/AABEIARMAtwMBIgACEQEDEQH/xAAcAAAABwEBAAAAAAAAAAAAAAAAAQMEBQYHAgj/xAA8EAACAQMDAgQEAwcEAQQDAAABAhEAAyEEEjEFQQYTIlEyYXGBQpGhBxQjUrHB8GKC0eHxJDNDchWisv/EABkBAAIDAQAAAAAAAAAAAAAAAAIDAAEEBf/EAC4RAAICAQMBBgYDAQEBAAAAAAABAhEDEiExQQQTIlGx8DJhcYHR4ZGhwSPxFP/aAAwDAQACEQMRAD8AzeurbgHInFc0VG1ZZLaS3aYgghiTBtuADk4IbKMB/sOa23wh4XW35F8OQ1y3JtlRBBXMHmQW/U158q7+Gf2j3rNpbXpZ7ci0zloVWGV2jBM8Fp9vas8sai9XP+C3GnZuHWuqfu6i4dmwTuDOFOAT6ScMcfD+uKyPxz4tTqN63YQpaHAa4YA3QYc8KCQBPanljxZp2Nx7k6p3ItbnfZuLL5notsP4UbAqmZY9hIqp9E8GXNffbYQEkEsFBgErIgEDAY987eM1blvRGyO6p4Xv6YW2vbVVi21g0gEZEkYE8j3FcaW0g1NtoUqWUw8i3LAETtO7bunA44z3mfEunt2L5sB7lx7dqHkFpvjcu0bo2owC5zAbvUJbY7wm3aJA3CciZmY+pz85rLryrwypv5bbfTkXciX6Tp7jq1i3Lw7DbAYAT6mUGTMcFRMT71Edd0HkOdPcMXLbAHuBMTJ5wOwrSPDPh1rQuLbMakksDlYT0XFIbaQu8NBM4GM1SOndGe9rSly273GcFjBlWLwzMciJmZEdu9Ix+CblJvz9/wAlRVO2DUOtnQLbVwz6ko9wbvhRDuVT3BLbpHeAfak/DnTnuC4405awp9TeZtCYHB5YxJ9j8qHiXV2yLCOp327ZD7AFDS7bT84UCPsOKsHhDpl4adL1lk3FWL7mceXaRisnyzwT2YA+iRwYuUpLFdcv36Fv4SjdQs7XYTOTnImDzBAInnIFN6snjjpty3qGa7tLXALkoCFM4xPOQe9Vua6OCWqCY6DtAoUKMDBpwYVChRgVCBUKFCoQmm04fQglHDq0KyjDLOd5icAmIPbNSD2F1vlXrjsBus2bhGSoI27mIBCZBC7iJCjB3A1AXerXX+N94gCG4gCFECMAAR7V1c6xdLs+7aWKkhRA9BBTA9oFY+6yfLltfKxOh+v9jN0gkHkEj8sUdHevF2ZmyzMWJwJLGTgYGTQrYuNxwnNCpzTeGr2ovXbVm1udLu0lSoRPixPw5PGe0VFa3RPZcpcUqwAJB7SJHFQFOxChQoVAiYt6lbmnKwfMQT6czBkNB4gYMfI9jOt/si6WU0Jdip8195Ux8IG2SRmSATnH6msQ0+oa2wdCVZTII7VcT4p1OrsNYS6lolvTZEIr7iWf1nAlj6UJAGc8Tm0rFe2z9RVaRp1Qefqr19XBuG4TAYAkM0LtB5HE+wqTPhtEv2rblrZukW2LoQqmQCUM7XEGAZE7TxVT6ZdbTapPML2SrbLnpG9FaVf0uCPhJwRVz6v4qe29mxbvJfGj3eXct5VldQqE5gugLAEcY7jOLPjcZam21+xcoVuzQvDPW/N090uyhlsIbnOAodHLfyt/DIgEwR3qH8MjTuyPZTcHsPbuqGUBTuW4sqDutmdxO0bRJIwKaXtJbsXdQEIZm0yuWe2u22ym55pFs+o7jt7SAzNMRUN4J8Sqd6rbGntbYITeXePMZQtwnLEsRx9IjBZZye4TlsVPxTcW/wBRuAOFQvsBI9K7BtwFHBZcQPxVbvC+sOltW7Nu9eHmEufJsQ7kopA3XUg+lhBkACIkmarfhdhc1llzYuMweSFIhw0BCGY8yWB+oMjirnc14a+tvadKrsAWfD3VEkLaaFRNxWNxaSWAJgCk9oyS8MF5f2C29kVLxad9tCFuDb6TuIIWACPQCRbn1GBAPIHNVGtd1ugsHS37e97SJc8xbLqQx3mAxMBXBBVV2zAAnPGVa+wUuFCZ24kdwOK1dintoYePyEK6Xg1xSlsdvcVvfA1nFCgRQqywUZFFRl8R85qFBUKntf4ZhUNk+YzNC7crdG1cof5w07kORI5g1ABqGM1Lgidh0KFCjLNT6J4yt2bt79zUE3fUqbD/ABGO4mVHwMMLEntAIxVG8WdLv2bqm+SWcGAZm2FYxbM9wCpxIhhmp7qtizp9eG0L77RTcTLxbYSM7RJhuAR3Apr4y8SLrJBnzLdwkMTAIbaOIx8KiO2fpWaORbIzxdMqFClLtsgnHB5HEyf0waTrQnY8FGrEcUKKo1ZCR1HVmvKiXiXVAQrH4kB7BuSo52mR7RVm8P8AgTftvq63rTsyKqmG3BdyBxxkj4THHzFUmnGi6ldsz5Vx7e6J2swmOJg9prPPDtUXSAcfI0i1rHv6xLF20trUvbdbj3gDO2ChRNsLCoy8GfVmRSvibo/kaZ//AEoKWkfZeFw22HYBVZQzCIn3IHYZo/h7r/l6lLt4l9k7Wcs2wngnncAcx9eeDfvFfW7r6C+H3NuABNuz5dtSxBQEsfMcETyACfoawZY6ZKL/APRdVyMfAtxFtBdTftFBcY223As8tbdxkE7W2q3EyHmMmrT1bWIqXLQ09/VWVZhdD2sszME9DQAyxu+EEgEbSABFa/ZHaDW3tyqXGYOjMskm38QXIDDa4xOJPNX3xP4iu6ayDbt+bdcMF2qxUMM7mMyFCjiMnEilyXilJuvn7+wXQpWj63p7gHTBLaa6QqXWDLctM2UtOCIJDqFDexHzrNuv9GfTX2tPkr3n5AxPymtR6N0cajUomoedRaZtTdvDaDulFsqGDfCInbAEAHvmC/aP4bdLz3WJZHKLbP4lyQUIjPwwDR4MsoyUnxx+CQfUzqlbDQw/L8wa5u29pIPIrlea6zqURvKOn5P+f1rml9XG7ApCpB3FMi3QKO2skAmATExMfOBzRUKIsuuh8K3CthgGAv7f4KAz6B6WJiFdgrkN2zJzUz03wGL/AE7UL6TdsXG2OViNuWUsPiMyJz+UQ8/Zj1SzqbzteIS4llLaqfhNpAwcycEl3LGeMcirz03VaNLZsW7tvcF8sqWBZvL9AbaDkmJkDPNc6GtbyaXnuZ1zbPN97TshKsCCCR9wYP1zQq9/tO0SDyTae2ykuHKGQrjAkZKyB92B75oq2QyKStjlJMYdf8SWbdu3Z0Km2gG57hnzbjEMNtwkCY5iIyMVCBf4iXVXcocb5EKGJkAn2gUwXUMcEkiDAYkjj2NWXw74msWbRS4jSzh2IVSqtbIa2QpPqJ27SPSIYyaz9048IW00R3XgyNcR0CE3GPMz63PPBENgjBgGoc1rPUdJpeoaS2qEJdUIyhVJItNCgEScAmBnGOwJrM9Ro2nZGVO2B7wcn7iphyKPhZcZUMqFO+o9Oay7KwyrFT7fX9R+dc3OnMLKXuUdmWR+Fl7H2lSCJ+ftWtTTVjE0NaAoUKIsBNXbS9YNzpF9DDOCqcPK2bZUg7h6QFLHB7H6VSatPgZtLcNzTaoFTeG23eBzbYxgjghoGT/fGbtMbipeTAmiQ6B13yNGGSVuabUlmw38S249S7gPT6QZP0wTV/t9Re1aF+6A1y8N6geobSqkWwCDA9S9pJc/M1QvDnhXdqTb3LcV0IUq0fBOWUjKkNHI4kcGOOqaxdNauae/a/i27vllgVm7bAOASCV9LBcYgj6Djztz/wCftvkzO72Lb0XxZotNbd7uX1D7yvpZtqhQu7dAJJVm9OAWPEVnXWPELXy5AW3EQqAhSFiDBJ9QI57DHFNH1Zdrl3Uot5nUbd91wVzGAhkwOAYjnNW1PFdrVebp7ektWU8vbvL2EKqpUElmUTwOJbmPk9Y+7SdXX0oZ0+hS9JpzqdQiyA1xwGJgASRJx9TiuNTbVLtxQCApIG4gn9AAZ/ya7spbt3JvKzAGQqsBugmQWmV45E/Q0td0Vs2Hu22PpYDawghCPikH1eo7TgcD5x0NW6r4aoZYyv8AC/5/naka6dpj6VzWiCpBrgMURFd27kdq5fmrvcgA0Aj3rkEjgx9O1ChUpEoktNoJQXbbbSPS4ZlBLHdO0x8MbD6o5MExQpbQdDDW7d1jCsGn7MVEAGeQfyoVz8naIKTT3+wpyQl4f6P+837duTtMs5VSSqqGLge7bVkAe/1ode8OXdI7C4p2C49tXxD7O8A+xBq+9K8DSyNFy0+9sfhFt9yEjsAjtESTBE8U4/aP0MjSb2LG499bhBER/DZXIXMD0btsmPlxUXam5pr4SKd7mZXuofCUBtkWltmG+LaI3cCJ9s0tqV2uSLgbciXATMmV4PzUEzPtimF20VMH/P8AmitmCDjBnNbHCMlaDaTLl1Pri3rDu9tTcuTbcgYByUYQfiG0YOSA3eou30829Oz3Rut+eQAJibYy3MQwaAI/DUfpta62r21yNxUNBjcCTmO+QPzq1W+ppq+mPYGLloq6riTAFtipPxKFhj3BbiFmssk4Lfz39QGmikG3z3j/AMVzVu1fhst5jKgCKyrh15fYFbOWUMG4UGCvzitavSbMZkEg4xA4P3zTsXaIzddQo5FIbUaMQQQYIMgjsRwRRUK0vcYa50sK6abqTHctvT3UeCqm1dO7Md5ZuecgxWbdX6u166150BLs0EmeOQAMQJ9qPpvVmSy9sBPiVwSJI2zI+nBI7wKkND4X1es07XwGa3aMFnucAAM21P8AdJPf51zIYljm9XC29+/MRVPcm+g9BUaVdSobU6lioS35Z2brm4BJBGAFYt24pTX+BHZrd29Bd9z3ZkbiYIVbaDMAwIInPEZHgDqtq2Xt6h9i2bVzyiyFSfN+KAPiYiQJOATHyb+K/wBoS3rXkWrRtoIUENnywoAQz2kkkfaOZRGDc2039ttun0Qvd8EH4y6RbsXz5bEqQCO8nhxIOIiYOc9qhtK4Eg8Mu0ZOCSIPzj+9SNwW2slQxNyA5BEQQO2YMpknH0qIroYLcHCXT2h8N1TDihSjGROB/eIpOtKdhnZbiPauXNGeB9/7UU4qIgdq2WMDn/jNJzT6zpGQG4ynasMCACCQRAM9jIE5gkSM1LdR8NgaJdTb8wI9wmDbubdnqCEXMr/pgtJ5pTypOgdW5LeBbL3dLf09lkFy4yFmcLtt2rcmSW5YuVWI4g0KV0HSL2l0VjXWZuLcQBlBjY+5lLQDkxiYPLYGKFcjK5a3t6f6Ibd8GnObVjYt0uquSxY3G2qFCY3MQ0GBCiflAmIX9o3UB5enuWWNxUZ0cEkh1uW2U/JiULQRVj1dlbl9bb2rotrmStvymCZBJPqUKWHtP51z4xW2dBcgBkBT4YMAOkkQDthZyOKfCLaldL9DYrejJvFvh+0OnaPUWgu9htchmJb04wcL8LY+dUWt/wDHvSFHSvLQrssBCSYkKv4gZ+KD85msH1Nkjtxg/wBq04JaH3b9+2WnToRB5qz/ALONWE1oDAFHRw244gqQSfb0lhPaaq1SHR9eLF1XYblhgwHJV1KmPYwxIP0p+ZXBpBS4NAv2GFpXL3CXt7Yhc7FX1iAcgr8jyfeIbSaBblnVtwlyCjMPVutFo9WBJEk+8zyBT0XdlptjbiqhlbkQcqYIxkNjnHvEK2eo+Uq+p2W1yh2lFYfEWM7UABkFjkt8LAZwxxxXMjmRlK3Rm5oU+6uQzl1iHJbHEnmPSMTOIHFMa6UJalaOnF2rFNO4VgTx3+Y7itF8UeLo09hdPus2AiwF3brzIAmHPNtAoX3LA+wNZtTgFmVczskBSJ5MnH3Jn5Vnz4lNpsGcbCv61mbdxn9aO509xaF4j0Fis/P5/wCe9dacuWDW1zbl5C8bPUSfeImKda7r7XbXlFFUeabvp3YLAAqBMASJ/wCaunBpY0q6/QnHAWl6awVLi7juR87SADDCAe+Yz8xTTXxvAA2wqqfmygAn7kTWi6Ppe3RWdqtcNyw6kTATehIun3gnAH3yM07xnpQuqZ1B8u6A6H3BAkT7g4NZOz55TzeLrdfZ/hgQlcmQlA0K6a2QAezCR9iR/auoOCmiNCjUSR9ahZZf/wAZFryfLcXrthTB8vazIfMV5wynYGBB9/oDbT4o0w6QLd2zdPl2Vt7gsW/OK+lTDAMZ9UkHse9UTp3iRlNpb5uXrNrCrvIKKWVmC/XaAJwKsvT007PYtrrG1Fq9g2r1oAoeVRHuSttiy7MQOOcVzcmOcVvwIaa5I7R6bVWLa7mW1ZdFbJm3DSU8xUO+cYYTnaDg0K0brnUrBUq+mRzaRUu2mYhraSuw5SCu7ZBngkCRwKzS3e/owC+6kgcmVMLtxkzjM/aKgvFOtLaa4LMhkbyyCIBHpDgTyAGGQPpT3UOom5cYFLYLTDShCyfhHqG0zxWeftG6iLmktavT3CWTdaZo2ytyMlCIEsOQIn5gQ/v9dpfse3TLD0roI1Gj09u6rRZtiAzAqxZCiFogMw2iIwA45OaxjrXT2s6i9bbsTmCA2YBAIGD9K3Hwn1o39IHYbAQxG1iJ8o7W5WUEBcgk5+1UPxz0u2huXrYYuDEGDHHqEwYBIgxycwRFIeRQaa67fgCbqmZmaImu7xMknkmT9aU0+hZ1d5VVQSSxiT2Ve7MewH3iuzqSVsbexZ+rak2rNgFGVPLAZjcB82VU7QqAELImC317U1sWX1bL5reTZJ3JZQNs2rhiqAzz35MsaK0FQI13/wBQz2RHrKDTbgVUCQQSAd08ek/Wi6Heu6i6BtLtGy24G0WSxHq9IiSoIz/N96wY6Scuffvf+DLTrwjrxH0+1bX+FEW2wh5yNxAzJUE5PuYqstpmHxAr/wDYEd4OT7Hmrtd8GNa1ZSP4diWZlLE3LW07bhDYAwQSuAWAA71GeL9dq0uOLl64VuM0gMQjgwQ6qPTtZSD9ZqYsrUtMevuuoyFrYr6aEmPUmePVMx9Jj7xXSWntz6QQZU8EZx24IJwfeKbEV2mojkAxkHuO+GH95rU1N9bXkM3LLZu39Ppr1q4PLQHcGIyxYeU6WmnblX9XOFPtVfuWhKFSAGPc8fU+3NbNormn6n0thALkAOqj1LdAGQB8JYgjccHvzVC8VdFKazT20Jf4EXftkQQAjECJGD7wwBzWf4JX536fkUmaHrdEbXT7G1kYpZIlTK+lDKjME/EZ5+UcY/1TXl1Fp4/hlihzMMfh+/M1uHVdMRp7mnCLb9EhbZXagXhisBgHhh3yBjNYN1ZYuEe2PyA/5oIw/wC0U1wtvqSHxjOn/wC/g6YWiPUtwsDHZgAwn/aKYUddFqx7VgigOaBopqywUdu6UYMphlIIPsRkH86G2uDU2oo3QeLhbs2WaxdDXrYc/wAJ3EkKSoOABJLCZ/WaFR3i/rjWLNtLb7lIULastbAUgSxYyz88AgfMyMiuJWSXwpv+v9QhXWxfVTeLtu4F2ZHvM8kiNvP5/Y1kHjnp76XUXLRMWbwItpgwq7QH59O5pzMmCTzWg3vFjW/M85DabC29+8CXGELKNq5ETM8xxnNP2klxrQlx9+y2ii4Y9YAU7pGJM8f80vE1Kqt+tb/gOW5cfBd1f3DS+XcJuxdPlMVC3N7QVJPwndtKn5Ng5iuda0j23dNrFlTfgE7rbHeGYDhZwZ4Md6kvBN1TprRZQVsMzbiV27Qd2xj/APGQQ8TzuMHiqjrtcrG1f8y4LrAb3F1QWEFjuPvM5PtEcQShrk/uJnvX9fsgNcgDn2JnA7HII+xp5e6ugQ27dvHZmiZ7ttggEgc0h1HTnzdo42jbxhew+wxTXyDMHH1NdCMMeSEdb46foclGSVkp0HUwl0Rbbhofk7ZOMEHAiGBGeMk1Z9JrmtAPatrYVtrNtLeo/FjusMP0FUV9KwziPcEH5djV96ddbR6K2zEm7qUIt2i0bEBYtfbPqBBG0ERJODFKzJJvJFrf8C8kL3TH+p8TNp7mmLEm5e3NqA49TISALTDJSLIHYfET71z436nb1nTbboFi0bcfzopWGBjsMfp9qj0a4DqLdxpfbctk3XZtxEnIaCVSYzzxxOLQ3h4W08sC683LltdoWDtcrmViCI9QO0ZmIAKoXj4v37RUsmkoNu1/CY8wy/kQ4/qKbPbI5BA9/wDurDd6eot6ndI2EeWvG8C4BC4yYdiPeKgXJVjB7x/g4rdhm2376IdF2SXhrxRe0N0XLLR/Mp+G4PZh35PzHatC1PWbXVL+gIUow8xyoYZuI9ssqzyWVcTHPesoLT2H2/4q1+ANGb13yluC3cIZrTnlbq7HQp/qOwgziCe9D2iO1oqaNZ6/ZuvZ1F1LflMbJ3FjuDgqQ4G0ypURB+uKwnrTzdJIgmCR7YGK9FeHeovdtMl9DadVUNIChg6K25Y4yWUjMFTWD+OOmeTrLqSYUgCeTj5f1pcXqyxn8mikqaZXqFChXQHAo0BJwCe+PlRVpH7J9FZ8u9ddSbhJtowg7Vhd21JlmlhwKVlyd3GwZOiC8OeE/wB60l66GO61AgDdj1sSQM8fInFVW7bgx/hrfOifu/Tv3hrt62lt1RxIAb1biYC4Ybt+BJx9qyLxr1K3qtc72fUhgCMSFAEwQImPpWfFN6rvZ8/ICL6kLptG994VdzGTAEz8gB8p+w+VFV+8I9KFrUoyAlbthGHBZbgDBwN4URyZAOCM0dJl2tp1HgB5PIU8RdVv3zcshi6XPKVSxkAhtysMhQTME8AGMRVW8SJt1TowwVTG/f5bbEDQ4ncs5xyAB2q46e8GjULpjdt2pIFxzOouKAG9BkQploUAdjJqC8TdJv6q9ev20i24QqwUKrq1u2zDcMMR6cfIxEEVm7NkTbcn72Kx31Gmm03lS1q8VJSA0FVb022fcpEMm54IMzzGaa3ehPuJ8o3VSFbyzJAMBYBJPJ+EDmfbFmfo6Eoi3FIWSGwqjcIIb3nPvj6441eqPT7u4R5m1rbXbaFggYjYykttY4IzGHOBiqw9pqXh3bEqbbK0+mVhbPqMFlZWBVgRGIjAmfvNR/UdOFMhdobgZqea8SSrhyzsLgZjMR9OByCpHNQvU1YXNrCCrbY9s4EfKTTsEpPL8vIbje5HRTwrIDkknbsH1xtH0Kk/eabE9vb9c096Rfi6qnIJECAZYZXBETuA/wANb811qXT0HT4suWls+R5Ya35U20YMXBFx7YUSvIxlgO4OPcylnxTdl7dpUu3XuAqzekQ3cgDYo3FiQwyC0mIlr07Xu4Nwf+2787B65BnYURZEqFYEckzzVg0XQtIAjDUbzIDK6iNxE+kEbw2JBbBzOMDE646mBJ2UA6m4PPLsbV6Re2gqAYzFvMNl5gE4+hiD6hqzc2uzK7Mp3EW0QBpII9AG48NJHcVf/HV7Tvc3NuhrZV4VmBg7kuzOCpY4AONwkQJzd9MUfaY57GQfoe4+dNwNK1798GrFW4kQI7z7Y/r/ANVOeCFRtUlt2KeYQFcEAo4IZCrR6TuUCR7+xNQJFOel6lbd627btquC20w23vBPeK05Y6sbQ9rY9LNvOLaKxxJwEC49AkyTEmYwSJwaw/8Aan1BbvULpAI27VM+6gA/0rXbfVZ04OkkHyy6K24gBgWJZvUCcmATE1gfX9QX1DseWMk+5PP61h7PJTmq+/l73ATTaI+hQoV1RoDWmeDdULXT1PlWbtolnvBg5YevapbtiFhVkntWZE1tfRuj2rehsp5l4C7ZXfh9m4wxHpIZCJ5naBzWLtnwqhWTgz7xmVN427O7yVgKSQvmc7mAYAxv3YPBkTSPhLpp87eFD7RvAMCdoLRORDAVfOseA9Nc/HbS3bJIFtFXZt+LzLuSxLH4Z5iInHfV7bWiLgV5a06swfzCi5VQAkASsZ2ASvxEMazRtQ0LZdRbbSoO71fT3bgsNGnKKwuW2EODKkDe4Er/AKfkpM4AFMD5djP7v5nmt5jNeU7cCBte5KfjyssAQYPFCr7mT3SQt5EmSvUL50a6Z1Vk3Sbjm1a3lUnaWJLYdvURuyOIJqL8bpc6faa3aG21cv3LiyT6YGFWB/MWIHsRxFVXqetvau9vwCWChcwqE873M+0ljH2qf1viq7fsNaDM8CQch1KgBgfUBtJn1AzBzzjLGcIx4+xbmkF07r6XrZW8/krqG/iPaZgyXGHrLI+5dpmSAACFBxUBrtQ5skLeS+AfLKhGFyFEblOREDtHYEHEuNJoRcXfAU22ERtEbzng7jlSYIYAFhiZCRBs3GuW22zDEAjHzB/vAnsOBRNxcdSS+n39+9wNasf+G/CF7UXNtyzetMqA5BWGEDfDwCoHYSZaoLqfTXXF0MtyJIdSGHpJEznIHf5e9WjpnjG7ZuC3cvE2boJTuVcwMNuxjI9oEAyRUT4s1rtdDuweTt5nb8m9znPzmKrXxXPT8BJq9ioRBjnNEhIII7GR9qUv24LT2PfkzP8ASKSFdqPiVmtbo1roGvQ2E8u9qJuSzgu5CuQYgCJ2kPIEEhlLEkUVrrIb0NM29xV3UMjbpI2uqKwImJE4AgAVSfB+vi55bEwJdQIywyRDYO4CI78d60BrrFDce2QrgQp+QwAdwmDwIPPFceeOfeOJzczcGJG9dZ1YNAWUUMzXBs2JuIDCQD3E/QSJrO/FGmFrUMFmDkHaQCOJWfw4wfYdjitA6k1s7AzFjIZCnKnPz+cfPIyKq3i3bdUMokiRPcz/AOaJT7vItSJgy3Pcq1i1G2fxA/bGPzptTzV3xCBeV3L+Rhf/ANQKaV1Mdu2/e7OlG+TUvBaNcs21VWdHt7WCyAnZmgHJBI7HBxziheKNN5epZfkJ+RGG/UGpTwbfYh1Qw9v1BsQEOGkctngD9aYeKLLeewIMqCTjsTj+oH3rldnj3XaXD6/2ZsfhnRC0KFCu2azlxitA0nWn1DIrOUR9pu+vAVFBEBpMmByQJHGTNAYVofQNeNVpLhu2yEskNqHRQTcX0BYChTACyVkyQCT2rD2yLaUl0E5Yt0LrdvyZuyGtlVUnDJcW2DcX0gMxO1uZG0ngzTLrepvbHuLuKG5O4NhWUXJ3IBumNo3jAAFJ9I6ozakqp81S7qrruG0NG0qDO0m2pkEzHM81bL+gtG2uxxeAksVASAQW7DYxwqx+tYVLTtLn6mWbp0UnoHWntnzALKsDC+arw2DIDEbQQrD0/pRVYdZ0V7ilbJ9S3GcuF8vapI2rIU7iQ/BIiCIEZKgeWN7Oi9nuQvhzR32diqWgyoG23XKkhsKbcrDE7lg8ZHvS3XbF23f33dMtv94X0hWBBKgAFSoUqO0R2HPNRfQ7yFv4pRyDhGcriBBUzDNClYkRjscNOpXbjMwBYKjYkltpGR6gT7/TNO0Ligq3oeW78yGBG4gYaByDJMGR34/ShrNQJAVWndJye/GSIgRzHJPGKaDqis6HYFJAUqNx9QiOTInHft9qeL1Jd4CAZMBGnJIBKxEwTjt9e9IlCUNtOwDi0+CT6Z0ybVx2ICkAMpVXYmfS6AepTk54PHJFQ3iLVqyBbcEWyTuUMFaTGA4DAyvcCpLqGvNl2A3WnjayA5JxJlQIUkDjAioW/qEe1djeglWO71AvwduARuIBg8Ry1Ts6epSd8r1Cgt02JdYsLCOp3bxP6D5VFU+TUE2CkTtMz7A9v0pkK7GBOKcX0NUNlTHXTr+y4rezA8TwRyPb61qGu64txQ1rAI9XpnceMyTkZE1k+41P9H1xNlxzs7fX7/I/pWbtUZJaombtOPUrJe8FDblcgQfScmTHq+Xf865tXyykbYUgmMn9D3iaY3CZIgmMFgJAMTn3MZj70m5IXDeodjwZ7EAnkfP+tcepLkzqBC63Qm2fcEkA01qw3LBvqZ+NnkBV5kRgD7YA/oKr7LBIPIx+Vd3subWmnyjoY5aluS/hLVG3ql9QQN6SxMQCRMYmfp2mp/rmmvi9duawkraDWbjECbjNPlQBAiVVp4Ee+Kpdi8UdXHKMGH1Ugj+lal4k8S2bvTHtXDbW7eS26m0+5blxMsD/ACwwAIJ5aaXmxf8AVTRHHxWZbcQcjgkx9o5EmOfeuKFCt6GhGtN8LqNPoFIuIfOjcWsFlUsTNtiHEKV5J5jHBrMzV96BaJ0mnLtcv2dzfwbZAa2yvBkAGVIKsSeAxxxGPtauK+orK6RbLnQLAS1ut29oubZtA24J7jfBadzxAJ4Aniu0bTNu2PcaCANoV1yIHp2bSSwHeSTNQrXLdy15Vy7cVQ4vI7LhiCkWiAQG9W5SAJIjg4pWwtp7oBEZJzHmAnCiCrcNMxP5RHKlGNXIxTldUDTdccsbCbF2zuIUjcQeWn4mmZn/AKoVEamwUuMoCqS5MgttAIkBYH1wYP8AcVhyK2JbfmVvTaVLh8uRbBYeqCfi7gAyPVAx/WrV0e9d09xbYVoW4LdxXUG2QJx6R6sY4nJPYzW7Z/dyLmndrigbtyg/wHkgEq36Hj1djTu71Fr1t3uXiXBACF1LElDNxdw3n1cjsCQcwK62mSexrabOerdCDXXupdtAhyQEJK7Y3K29fhjH0ih1LXYVkCm5C+oAGJwCCDg8D3kH5moViEKHzxcMTw+1C3IAdcke4EexNFpLmDDKCG5nLDJGFE++aKeKfLdpfwW4Pl9BxpbTSWYu9xztIX2PBJ9jGZ+dOepaRremKPtVgysVkMwkNtJI4BBkCffGRTe11Jt0LwoknJEDOQZwcYpfUas3dMxJaNxgEiMbcqJ4lo49s5oKyOacl1XqXvav5EHpzn6g1wy5rq1bJMAf0/vS1y1IBzO2ewGMSCfi+1dZtKRpumJD5U46bqCrECfUIAmJM4B+Xb86bW1kxS1khWE0GVJxceQZcUT/AO6tcB24RsMT/MBDYPI3KfzE8E0gdIi21aWJnYIESYEiQTE8x9qF3qbKXtW/SLgAII4CloAJJ+uecTwKX0ejOoZolmIkKpIaY7FlYCDiDkwADXJ0ybXRMypNDa1rCQBuCg5aDIMkmYgz9DOfai8YaFFvebZO6zeAYGB6Wj1KYxMgmR8+INOdZ0xLXqtXVIR9hV2hpBIZoT4FU8E57wMCuPEPTx5Nu4pUiOEHpCyTyPxLugyPeafifd5FT2Y2HhkVuhtoCjrrmkFChQqECq2+EnuCw5tkqQxko6ghYAO4fEB6hDmBJA74qVTXhzrJsC4AobcomZgQYPw5EgleRzyDWbtMdUBeSNosI6gblm+C6AFCuWyXf1Bi4MMQbeGziBLDiOHUWQp5IdS2LfqI7kGCxyO0fX3ppqerq8E4AgKMl1USApcj149jAiYHBY6rafxyPV3CjOVOZJJPIgfXNc//AOd3T4M/d9GTGv6k1tQHSCcz7A5AAIjmZIJ5I9qFV+DAIbeY4G70/IgiPymhTV2SHX1r/A1ij1Lj4f8A2bnUq1w3UsJKkFbgeFKliCoEzAkFiB6TzMiL1XhzWaRl8kuRqU9LW+Sm7ALL8MwrEA8ETzFd6HxG/mWpDQrT6FMgHDSogODPw4kk+9afpfHlgIi3C8oSFDbf4gh1FwGJJhDx8JLT2rQp7bkUvMyXXaQ2LTW7lpWMhjcXO1iPhLzjHKwMjmh4e09q4Lgd7dhktkqxuQ1xiR6YY7fgBiNsGJMkU48V+J7l2667lKmD6RHJLwDkqNzZAMFhM4ERr9PJdpQqWIG2TKMQCRETjPPHegk0oeLr74LXw79Tm9ZQlv4oUH1erdLSsjAU8mBzR6a6APL3BlPtPeC0EgEZVT9j7011VrjmSJ7ZwOAOPpQv3CO/MqY+0j8oH2qKOqCinyFptUIkwTB712uY+kDMyc+5xXFwzXIrXVoZR1bauWNHHeiYUVblj+0HeNqOwOPSpJ3gGOAcwJ/w1JWNX5KPausrMrSijcDauNAY8AEEA7hmYWIzKfTtDYFg3rt65aJIRVtCWcwSxMkegMBMcSOZFRR0pOSSBEy05BEj6zwD3NYnFS24X0FOKZaunaXT3FY39bDXT+EOyiCT/EClWXmRAgZnmrTo+m6fUWLmnF23dTeDbe0yBkYQrnYdhYEMST6gQD/pjNuhdIe/cKpyELxwCiiWlpEdsd/lS+v0ZKbjctIGaSpZdywBwqrug+wkUmWNRlpsCqdEXrdG1m49tolGIkcGOCD3BEEH2NJU5v6Uhd24OAYkGcZAPvGPtI96bV0oS1RNCdgoUKFGWCulYgGCciD8xg5+4n7Cua6t8j61T4KYFP8AWZoM+ZGP8/zij3QSBx9QePn3rhhQpblDhLxaNzbQBEhRxJjAjcc88x8hQpO2wkFgIHMd+YxI+Xt/yKTODva/skCy1rptNcUvdvuo3qgCIAQCJO/cYXt7g557t/N07BN+5xa3WyDf9TooOxkgYywO2T8MAQah9RpGdWuTMESFBPM5kniQRj5fSmT2ip2kENMEEGQfaPehxxjVLkVHHtsx5omG6XkgSwhZyucDAmI5wMYNFAeX5hpYMTkYk5IJyR/nCDGBkA+2Sc4zB/6/SlP3lWDDYASPilif1OPrRSj1Vh11H3QdKL2oClwsBiGIMQis3M4+s4/KmursKp2k5RmD5iTIELIntyR+VTXgizbfUC3dUbXtttwZJAMbW5Vi0erIEEY5Eb4gure1txk3Q9w/ERPxEdgIECY5zSY7ZG+El6F/MjHEkxJz965IilbsRIJncR9sGfqZ/SkgZ/pWuLtBoAo37VzUp0Pow1FxUN1LQJy7D0r+oPE/8jmrk1HdkbS3ZFgVI9VtX7a2fMwGtlkIYMCu5lMESJBER2gU/wCo+HLunZR5ti8CWUbX3BiZESBC4/mIz9MzT9P8xLentndb04JZ2ZNm++wIVVYBmfAG1fYxnJzSyJtbJinkRTtPr4MPJUmTtJB+0GPzB+ldXNIrkslzd775DD6+4/1ce8VL9SW2lxrTLb3gwRbyBInmWhhOQCaY6dbQcAIzMxAX1EQ5MAEgjn+/PNXGV/Cq9CtXVJoHQekNqGKb7aBckuT+IgbRAOT27VGMhBIPIMH6irL0bW3NPqClybBI8yQRgyCrqqnaxIG0bT+L2qE6tpvLvMpbcRyf9Xf9aZBvW/IKMnqaY0oUKOnDgq6tMAwJEgEEj3HtXNCoQe6zUWm/9u15ftDOf/6dppoEJ4E/rSumthpEExmZ4ETXb2I4A+7T+opGtRekXdbCVlRuyPsSAP1ImhS+8+35f90KXKbv9gt2T3h26jubL2r962iNtNkEXBuLFDcVSytJK8ztxBwZgdbbCXbg2lQjFQCCCIJgEHO6MmaddC6o9h4tsFZxlt5UJzknEQDOOQYzMG2eJV0L30U3FuXPLPnPbBCPcUNLFpAJkTuEkg8Emh4m9icMoL2wT6dxHbv9eBSul6bduNttW3cngBTkcz9Pma7VrY2zgtktLERjic8g8g8/lLvpUW0LivcuLvAKm35YGDES7FzO0R86OWWSWy/kjm0c9L61e0L/AMG6qmSGINsg9yBiSARxMEx71K9U6/a6iEuCyLOo06kuyldtxAoyZIMggxAJyO1SqeHrKw+rUXCBtuBAdthjBCXLiSXukMBsUfXANQvU9Ha06X0Ontg3rQNhpJNuXBy24gegH5yOACaTKbcaltYCfRlOPegPnMf53o3SDHf6j7/rXVwfT7VuUl0NFi/StMty6quSFMyR8gYz2G6BNST6P93K3bT2bm2SBDMV9vUUAJHzjI4NQocRGZPz7UnI7VTTbAcW3yWLoXWEt3UaAHBHtyMLBOF9JYTiDtOYqc1viVbRS8u94BRAYIthgA21i2522IgLZwYmGqj2LhQhoGMjcJEg8wcH6GRT7qXXr+rKC8+7bxOBnH0GIGIwKS8T1Wnt1FyxW/kd6JLBdV3MpcASu0C2xMBZdhCwZJnj7xzruji3cKtcVIJBHqY/UbQQwPvIH0pndtMTlfmAOIYbsR8iD/4p/a1I8tAFG4yRuJY7BPY4UTJj5THeifh3Rb8PA+s27TIFttcvkEDazR5gkY2kA213GMM3B9QwKYdbU7izLDEyBPAzk49W7Hqnt3mnelt3b7ratF2ZoG1cCTEDcZMcSTAGOKT8W9Hu6W/5N4hmVcEPu9MkjkSOZ20uO8kVC7IOhQoVrNAKFCjIqEHPS7lsXUN7f5U+vYAWj5AkD9Rias+n6h08+hvOS0rEg+SjMwzAZg8ie4A7SIqnUvY1exWAS2d34mUMV/8ArPwn5jNLnjUtwHGy16PWjcxsaW3fVog3LYOz3hDcaQfc/TEUKgLPiO8u0KbYCiAPLtwATPDKe5Jo6X3VdEVT6B6G4+rvqjuqbsAkKAogTCgDcxCwBiTEmutb0a8bxtfE2/ZBJAjgMWeBHf3q/abpPTrLW7Vp71+5uAAthVNwgept5gNk8SewHeWXWNStgG0uiu2lf4twc3I5BFx5CrM+kcmZPNZtUVK0thMp09kHp+hW9bdCveFu6gVFW1aGzbtBBHmHe5wF3H+X5gVz4h0GltWxasKy3U3E3XYAwDlvmRMwPwjEwKgL/W7TKp8oWyqnZEhnJI2sSWg5BkAQMxPaGPUi4ubgCYkT2YMM4gHBbkd/pDIQTWyBUZMdp4huWgiqRFsNtwhX1HLhSPj7bmk4XtApwvWwJYwx/wDjdhlWlSTgbTtkkAkwarhalrGsK4hWWSdrCVJIiYPBjuI4FPeJUPeNMkw2o1LMpa66bgWIUsFYj0lgMA9vzqV1ngW4EQWdt523EeW8woInerR5Rgg5PuJGBSnQfF7pauW7oVFuKSLmy5uZie5tsD3PsDmT7zqabSOA7dUs2GxH7vY8tiIyGKtuYzEyxyD3pUpSTpIiRUNN4YuW7ieeqLbcsu8kuiwDuJNpuRBOJAIE4rhunsXbbeW6y/DhlkY2txCcD4iO3vV603S+kR6tf5hUkxKrvJ5yFLtmMySKr+s6hp7bNas2mu22MNcb0EwZXbIV2UEbvURJ+Qiqc58lSsppmZIiOcHv9f70pY0zEhhIA/FHGYH1z7VLa3rKx6Vtbh+Nra7z9wIJljnn5+zNbbsshLjCJkAgfWRyO1Hrk1si7Zxqk3QT6V9zksfcjgfID+tS3h3RWS03NxDEKXBSLa9yQQd3YwP5IgzmCaWOPr88DPf5f5xQZz22rAExg8yJ+8cVTjJqmytO1Fx6vfs6J3/dnXzFIALBWuNvX1HAhIxIjmZHIFKvXWdizMSzZJJMkn3J5pV03ETEnJM8yPafb754pG4gHefajxpLjkONBOKIL/n+cV0luTAEk4Ee5+QqX6X4ZuXjDRYUD4rgcA+5kjbIzgkcGm3RdkMDRqeasek8PaXeVu6pzsifKtbg0/ytugiO9KXOj9MUmdZqZB+H93En3yGIxmq1JksqxoVJ9Tt6QT5D339vMRFB+eGkfl+VMbFgsYEHHfgD3JorLuuRMChT1dRaUbTaFz3fe6t9BBKx/tn50VQqzXrnjzTNe/8AaIa2oHmXLbHarFdpRGaQJAzA7cVB6vxta09pYUX7jz5lxl2s5JH4cqPSO+Mz3iqBc1bB5t/gGX3eZuP83qURJxkSAYNK3On3LxUrvuu+CAEkHB4BJAkzMAf0GR403uxLXmxHqnVWv3TcIAnMBQoE9oHbNMfLPeakrnSwixcLrcn4BbOMxliRPfAFd6Dp7XS2xF9MZZ1ETOSGcHsTj7zimKaS2CUklsR1rTkjFKLbg57CcgRn3J+1W/w54VGoRtv7tcZXmfMcXSsyZWYWYIGZ9RJOKYDR2FZlv2btkqSSFYEkEHbkzPzK0t5LK1MiunaAXDtC725hWAwI3NJPt3iBmTiKdibCBhpjDk7GuW2Yf7Qy7Sfnk1Z9D17pmns7rIJYx5iNJLgcITPqCkTkbcccQWl65Zv3PMtQdsMbFwi2kqxbedoIwOTnmIUCgep88FqN9SBbxDrETINpG9LMlsJvBDACRA4VoIjg1ENdL5l2cnJLbixMycDd/wCK2Xo/ifSXE8y4fMUZW3+7ytphO51fbEEk9/71EdZ/cdQ5P73plJkqo0rjaN0+pl9U7RzImfnRO64D031M1t9EuqhuNaeAJkgiAO5mIHzon1DOQHcnb+IszduAPrj2+oq29YudN0th0s79TqHUKLryFT5qCeATMQcge01RoAmSCY53cfb9Oe9MTsFjhrdtvxlc5L/aMCePl+lEUshfidnnI2gLGeMz2X864s6vZICg+5KA/wBeMn74oam5JHpVSY4IAyefYfTiiV8EJXRaJdgaLSjevrvXwuDz/DtMLkT3JOI45o+uaoG4XX90UHMWrZHePxhvrCmIFQ4skExBgTiD/Tv86RuH/v61FG2XyPU61eXC3rn2do4iImOAPyo7vWWxt3hsSzXXZjt4HbbBk/emE0Cvz/5NM0oKiRs2burcJZtJuCxttgCZOTLGTk9zVg0X7JNc6ByLdoExDvmPeEDVT7RaQVmRxHaO9T+n61qbSy+qvhWEbfMbPy5n8vzqqfQFyUScH7HdSp/iXEVRyRGfmNzLj6xVX65YFh2s22bavxElSXPvKYj5T7/Sm+t61cufiYDjLEmPqePoKY0SXmWk3uxa1ZVuXC/UN/YGipKhRFtPzNk1fhjT+ULflkJ5rDaHuAQLsRhuP61D63p1uxcueUvl7UBG0kRIScg/OhQrHk49+Rk6FD68xW+8M3JyWYkzzJJk8010olln+YD7HnihQrRWxpXwndvUtbZHQlGAwRju1Sty+bybrh3GSfuCAOO3y4oUKzy6AS4G/T9KrOu4TMT+ZH9KV1ejRV9KgbrhB+g4A9vtQoVLZQ31urc20Bd49txjk9pgcCleket4Ykg85PzoUKufwkXwk9f6JZ8vd5Y3e8n3PaY7Ux6R0u29kMwMs0GGYAgERIBjue1ChVJhSJy/pE097T2rSqqXVQuCA0mRmWkg5ORBzVZ8Vao+YEARVHAW3bXkL3VQaFCjjz/IS4RCz6fvXM0KFOiEghk04vWwIHaf60KFR8lSJo2xaQtbG1gOR/eefvUf0/8Ajvuuy7HJJPzA/L5UdCrXBlxvwtkfqFAYge9J0KFEbFwChQoVZZ//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data:image/jpg;base64,/9j/4AAQSkZJRgABAQAAAQABAAD/2wCEAAkGBhISERUQEBIPEBUQDxQPDxANEhAODxANFBAVFBQQFRYXGyYfFxkjGRQUIDAhJig1MCwsFh4xNzAqNSYsLCkBCQoKDgwOFA8PFCkYFBwpKSkpKSkpNSkpKSkpKSkpKSkpKSkpKSkpKSkpKSkpKSkpKSkpKSkpKSkpKSkpKSkpKf/AABEIAGYAZgMBIgACEQEDEQH/xAAbAAABBQEBAAAAAAAAAAAAAAAFAAMEBgcCAf/EADcQAAEDAwICBwUHBQEAAAAAAAEAAgMEBREGITFBEhMiUWFxgRQjMpGhBzNCUmKConKxssHhRP/EABcBAQEBAQAAAAAAAAAAAAAAAAABAgP/xAAaEQEBAQADAQAAAAAAAAAAAAAAAREhMUFh/9oADAMBAAIRAxEAPwDFgF0GrwBOxsWWXrI1IjhXcFPlG7faC4jZGkCChJ5I5bLAXbkKx0eno4mh9Q+OFpx2pXBufIcT6Ii3VVrhGOsklxt7mJxB8i7CLmgkdlPcnTZj3I5Ta7trjgtqWdzjG1w/i4qwW51HU7QTxOP5XZY75OCGVnM9rI5KBNQ+C1K4aaxnb5KtVllI5KXgUaSjUd9KrXPbD3IdPRYU0xXnwJIlLTJKopjQplPEmYmI5aaHpOCoJWKyGVwDRvkbd6n3XVEVJ7ql6EsoyHykdKOJ3MNH4nDv4DxUfUt49lj9mhOJZG5me0/dxkbMB5OPPwVKajW4mVNdJK4vle6Rx4ueST/xdxBRowpMSMp0DUWo2IVToxRqK0PR+pns93KTMw7NDjksPgTyV2qbGyRvSZggjIWX2XYharp+rywN+SxL439Va56exnZVW4WzGVsFdSBzVS7zbsZSzE7ZtUUu6SLV9PgpLURmlBQlxCv+nrS2Jjp5B2Yo3Su8mjOP9IFZKfcK1atm6u0S42Mro4v2l4JH8Vplk1dWumlfM/4pHl7scATvgeA4ei4YmwnWIHo1KiUZhUiMoJ8CL0hQaFyKUrkFotUm60HT1TwWaW6TdXaw1I2XK8V0jRQchAr5TbFGKOTLQoN7+H0XS9axO2aXaLtJJ27u7XqvFybUezO3CPa0w60PJyS2eIgAcACQST6qtWqUZV2dSe1UFRTjdz4i5g/Wwh7f8ceq7OcrFAnGpoLtpREhhUiNyitKeY5FT4XojTSIRE9TYZEFjpJlY7VX4IVKpqhF6SsA5rFjUraNM1nTaVH1JWgZCruibwcSu/DHGBn9bjgD+6G3u8lxO6Zw16GXWpy71SQarqclJTGVYt1Rgq/6TuJa8YWX0s+FbbFXYI3xuujEDftL0p7JVGWMHqKnMsRA7LHE9uLwIO/kQqiCt+m9nrKZ1JUbtcMsd+KOQfDI3uIP0yFi+otLzUUnRlHSY77qZgzHIPA8j4FFDWlOtco4cnGlES43KTHIoLXJ1kiKJxTKXDPkgDJJIAA4knYBCInEnAySSAAMkkngBhaHpvT4o2ipqQOux0oIjg9Vt94/9XcOXNFkGmj2SlbASOsf72fB4SEbM8mj6kqrVlbk8V1dLsXOJJJ8zlAZ6tC0/UVG6SFyzpIgFFIilDXlqCNcno5URdqG9u71aqG7skjMU7WSxv8AiZJ2m/LkfFZdT1OEYo7pjmij1z+zGGXL6OcRZ36moy5vk143+Y9VXan7O7gzhAZB+aB8cgPoDn6I1BfiOaKU+p3fm+pQU+PQtwP/AJJ/3N6I+ZICO277KKo71EkNO0ccuE0noGbfVWFuqz3qJX6nJGMoqRTUNJQbwAySjYzzYc9v9A4M9N/FCbtei8kkoNWXcu5oZNW5Q1Knq8qFJUKPJOmXSoh90qSimRJBAC6aUkkZPMkUlk5C9SQOtqyn460pJIsPNr3JuatKSSKhunKadIkkg4L1yXpJIPOkkkkg/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2" descr="http://www.ziggityzoom.com/parentsguide/files/files/baby-sleeping2.jpg"/>
          <p:cNvPicPr>
            <a:picLocks noChangeAspect="1" noChangeArrowheads="1"/>
          </p:cNvPicPr>
          <p:nvPr/>
        </p:nvPicPr>
        <p:blipFill>
          <a:blip r:embed="rId5"/>
          <a:srcRect/>
          <a:stretch>
            <a:fillRect/>
          </a:stretch>
        </p:blipFill>
        <p:spPr bwMode="auto">
          <a:xfrm>
            <a:off x="6934200" y="2209800"/>
            <a:ext cx="2209800" cy="1752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1000" r="-31000"/>
          </a:stretch>
        </a:blipFill>
        <a:effectLst/>
      </p:bgPr>
    </p:bg>
    <p:spTree>
      <p:nvGrpSpPr>
        <p:cNvPr id="1" name=""/>
        <p:cNvGrpSpPr/>
        <p:nvPr/>
      </p:nvGrpSpPr>
      <p:grpSpPr>
        <a:xfrm>
          <a:off x="0" y="0"/>
          <a:ext cx="0" cy="0"/>
          <a:chOff x="0" y="0"/>
          <a:chExt cx="0" cy="0"/>
        </a:xfrm>
      </p:grpSpPr>
      <p:pic>
        <p:nvPicPr>
          <p:cNvPr id="20486" name="Picture 6" descr="http://t0.gstatic.com/images?q=tbn:ANd9GcQmuJsiKGdtaUyuy_Exy1mRW1VESrcg_mmjwNvhab4sQ7Zt1iRJ"/>
          <p:cNvPicPr>
            <a:picLocks noChangeAspect="1" noChangeArrowheads="1"/>
          </p:cNvPicPr>
          <p:nvPr/>
        </p:nvPicPr>
        <p:blipFill>
          <a:blip r:embed="rId3"/>
          <a:srcRect/>
          <a:stretch>
            <a:fillRect/>
          </a:stretch>
        </p:blipFill>
        <p:spPr bwMode="auto">
          <a:xfrm>
            <a:off x="6934200" y="4972050"/>
            <a:ext cx="2209800" cy="1885950"/>
          </a:xfrm>
          <a:prstGeom prst="rect">
            <a:avLst/>
          </a:prstGeom>
          <a:noFill/>
        </p:spPr>
      </p:pic>
      <p:pic>
        <p:nvPicPr>
          <p:cNvPr id="20492" name="Picture 12" descr="http://www.liveingoodhealth.info/wp-content/uploads/cc/Dietary_Fat14.jpg"/>
          <p:cNvPicPr>
            <a:picLocks noChangeAspect="1" noChangeArrowheads="1"/>
          </p:cNvPicPr>
          <p:nvPr/>
        </p:nvPicPr>
        <p:blipFill>
          <a:blip r:embed="rId4"/>
          <a:srcRect/>
          <a:stretch>
            <a:fillRect/>
          </a:stretch>
        </p:blipFill>
        <p:spPr bwMode="auto">
          <a:xfrm>
            <a:off x="6934200" y="2209800"/>
            <a:ext cx="2209800" cy="2057400"/>
          </a:xfrm>
          <a:prstGeom prst="rect">
            <a:avLst/>
          </a:prstGeom>
          <a:noFill/>
        </p:spPr>
      </p:pic>
      <p:pic>
        <p:nvPicPr>
          <p:cNvPr id="20482" name="Picture 2" descr="http://solar-center.stanford.edu/SID/images/eclipse.jpg"/>
          <p:cNvPicPr>
            <a:picLocks noChangeAspect="1" noChangeArrowheads="1"/>
          </p:cNvPicPr>
          <p:nvPr/>
        </p:nvPicPr>
        <p:blipFill>
          <a:blip r:embed="rId5" cstate="print"/>
          <a:srcRect/>
          <a:stretch>
            <a:fillRect/>
          </a:stretch>
        </p:blipFill>
        <p:spPr bwMode="auto">
          <a:xfrm>
            <a:off x="6934200" y="0"/>
            <a:ext cx="2209800" cy="1828800"/>
          </a:xfrm>
          <a:prstGeom prst="rect">
            <a:avLst/>
          </a:prstGeom>
          <a:noFill/>
        </p:spPr>
      </p:pic>
      <p:sp>
        <p:nvSpPr>
          <p:cNvPr id="3" name="Content Placeholder 2"/>
          <p:cNvSpPr>
            <a:spLocks noGrp="1"/>
          </p:cNvSpPr>
          <p:nvPr>
            <p:ph idx="1"/>
          </p:nvPr>
        </p:nvSpPr>
        <p:spPr>
          <a:xfrm>
            <a:off x="457200" y="0"/>
            <a:ext cx="6324600" cy="6126163"/>
          </a:xfrm>
        </p:spPr>
        <p:txBody>
          <a:bodyPr>
            <a:noAutofit/>
          </a:bodyPr>
          <a:lstStyle/>
          <a:p>
            <a:pPr>
              <a:buNone/>
            </a:pPr>
            <a:endParaRPr lang="en-US" sz="2500" b="1" dirty="0" smtClean="0">
              <a:effectLst>
                <a:outerShdw blurRad="38100" dist="38100" dir="2700000" algn="tl">
                  <a:srgbClr val="000000">
                    <a:alpha val="43137"/>
                  </a:srgbClr>
                </a:outerShdw>
              </a:effectLst>
            </a:endParaRPr>
          </a:p>
          <a:p>
            <a:pPr algn="just">
              <a:buFont typeface="Wingdings" pitchFamily="2" charset="2"/>
              <a:buChar char="v"/>
            </a:pPr>
            <a:r>
              <a:rPr lang="en-US" sz="2500" b="1" dirty="0" smtClean="0">
                <a:ln>
                  <a:solidFill>
                    <a:schemeClr val="bg1">
                      <a:lumMod val="95000"/>
                    </a:schemeClr>
                  </a:solidFill>
                </a:ln>
                <a:solidFill>
                  <a:schemeClr val="bg1"/>
                </a:solidFill>
                <a:effectLst>
                  <a:glow rad="228600">
                    <a:schemeClr val="accent2">
                      <a:satMod val="175000"/>
                      <a:alpha val="40000"/>
                    </a:schemeClr>
                  </a:glow>
                  <a:outerShdw blurRad="38100" dist="38100" dir="2700000" algn="tl">
                    <a:srgbClr val="000000">
                      <a:alpha val="43137"/>
                    </a:srgbClr>
                  </a:outerShdw>
                </a:effectLst>
              </a:rPr>
              <a:t>People who only experience sunlight through glass (window glass absorbs the UV-B rays that cause the skin to create vitamin D3)</a:t>
            </a:r>
          </a:p>
          <a:p>
            <a:pPr algn="just">
              <a:buNone/>
            </a:pPr>
            <a:endParaRPr lang="en-US" sz="2500" b="1" dirty="0" smtClean="0">
              <a:ln>
                <a:solidFill>
                  <a:schemeClr val="bg1">
                    <a:lumMod val="95000"/>
                  </a:schemeClr>
                </a:solidFill>
              </a:ln>
              <a:solidFill>
                <a:schemeClr val="bg1"/>
              </a:solidFill>
              <a:effectLst>
                <a:glow rad="228600">
                  <a:schemeClr val="accent2">
                    <a:satMod val="175000"/>
                    <a:alpha val="40000"/>
                  </a:schemeClr>
                </a:glow>
                <a:outerShdw blurRad="38100" dist="38100" dir="2700000" algn="tl">
                  <a:srgbClr val="000000">
                    <a:alpha val="43137"/>
                  </a:srgbClr>
                </a:outerShdw>
              </a:effectLst>
            </a:endParaRPr>
          </a:p>
          <a:p>
            <a:pPr algn="just">
              <a:buFont typeface="Wingdings" pitchFamily="2" charset="2"/>
              <a:buChar char="v"/>
            </a:pPr>
            <a:r>
              <a:rPr lang="en-US" sz="2500" b="1" dirty="0" smtClean="0">
                <a:ln>
                  <a:solidFill>
                    <a:schemeClr val="bg1">
                      <a:lumMod val="95000"/>
                    </a:schemeClr>
                  </a:solidFill>
                </a:ln>
                <a:solidFill>
                  <a:schemeClr val="bg1"/>
                </a:solidFill>
                <a:effectLst>
                  <a:glow rad="228600">
                    <a:schemeClr val="accent2">
                      <a:satMod val="175000"/>
                      <a:alpha val="40000"/>
                    </a:schemeClr>
                  </a:glow>
                  <a:outerShdw blurRad="38100" dist="38100" dir="2700000" algn="tl">
                    <a:srgbClr val="000000">
                      <a:alpha val="43137"/>
                    </a:srgbClr>
                  </a:outerShdw>
                </a:effectLst>
              </a:rPr>
              <a:t>People who have difficulty absorbing dietary fat.  (Vitamin D3 is fat-soluble.) This may include sufferers from Crohn's disease, cystic fibrosis or liver disease. </a:t>
            </a:r>
          </a:p>
          <a:p>
            <a:pPr algn="just">
              <a:buNone/>
            </a:pPr>
            <a:endParaRPr lang="en-US" sz="2500" b="1" dirty="0" smtClean="0">
              <a:ln>
                <a:solidFill>
                  <a:schemeClr val="bg1">
                    <a:lumMod val="95000"/>
                  </a:schemeClr>
                </a:solidFill>
              </a:ln>
              <a:solidFill>
                <a:schemeClr val="bg1"/>
              </a:solidFill>
              <a:effectLst>
                <a:glow rad="228600">
                  <a:schemeClr val="accent2">
                    <a:satMod val="175000"/>
                    <a:alpha val="40000"/>
                  </a:schemeClr>
                </a:glow>
                <a:outerShdw blurRad="38100" dist="38100" dir="2700000" algn="tl">
                  <a:srgbClr val="000000">
                    <a:alpha val="43137"/>
                  </a:srgbClr>
                </a:outerShdw>
              </a:effectLst>
            </a:endParaRPr>
          </a:p>
          <a:p>
            <a:pPr>
              <a:buFont typeface="Wingdings" pitchFamily="2" charset="2"/>
              <a:buChar char="v"/>
            </a:pPr>
            <a:r>
              <a:rPr lang="en-US" sz="2500" b="1" dirty="0" smtClean="0">
                <a:ln>
                  <a:solidFill>
                    <a:schemeClr val="bg1">
                      <a:lumMod val="95000"/>
                    </a:schemeClr>
                  </a:solidFill>
                </a:ln>
                <a:solidFill>
                  <a:schemeClr val="bg1"/>
                </a:solidFill>
                <a:effectLst>
                  <a:glow rad="228600">
                    <a:schemeClr val="accent2">
                      <a:satMod val="175000"/>
                      <a:alpha val="40000"/>
                    </a:schemeClr>
                  </a:glow>
                  <a:outerShdw blurRad="38100" dist="38100" dir="2700000" algn="tl">
                    <a:srgbClr val="000000">
                      <a:alpha val="43137"/>
                    </a:srgbClr>
                  </a:outerShdw>
                </a:effectLst>
              </a:rPr>
              <a:t>Obese or heavily overweight people have difficulty building up their vitamin D3 stores, for reasons which are not yet fully understood. </a:t>
            </a:r>
            <a:r>
              <a:rPr lang="en-US" sz="2500" b="1" dirty="0" smtClean="0">
                <a:solidFill>
                  <a:schemeClr val="accent2">
                    <a:lumMod val="75000"/>
                  </a:schemeClr>
                </a:solidFill>
                <a:effectLst>
                  <a:outerShdw blurRad="38100" dist="38100" dir="2700000" algn="tl">
                    <a:srgbClr val="000000">
                      <a:alpha val="43137"/>
                    </a:srgbClr>
                  </a:outerShdw>
                </a:effectLst>
              </a:rPr>
              <a:t/>
            </a:r>
            <a:br>
              <a:rPr lang="en-US" sz="2500" b="1" dirty="0" smtClean="0">
                <a:solidFill>
                  <a:schemeClr val="accent2">
                    <a:lumMod val="75000"/>
                  </a:schemeClr>
                </a:solidFill>
                <a:effectLst>
                  <a:outerShdw blurRad="38100" dist="38100" dir="2700000" algn="tl">
                    <a:srgbClr val="000000">
                      <a:alpha val="43137"/>
                    </a:srgbClr>
                  </a:outerShdw>
                </a:effectLst>
              </a:rPr>
            </a:br>
            <a:endParaRPr lang="en-US" sz="2500" b="1" dirty="0" smtClean="0">
              <a:solidFill>
                <a:schemeClr val="accent2">
                  <a:lumMod val="75000"/>
                </a:schemeClr>
              </a:solidFill>
              <a:effectLst>
                <a:outerShdw blurRad="38100" dist="38100" dir="2700000" algn="tl">
                  <a:srgbClr val="000000">
                    <a:alpha val="43137"/>
                  </a:srgbClr>
                </a:outerShdw>
              </a:effectLst>
            </a:endParaRPr>
          </a:p>
          <a:p>
            <a:endParaRPr lang="en-US" sz="2500" b="1" dirty="0">
              <a:effectLst>
                <a:outerShdw blurRad="38100" dist="38100" dir="2700000" algn="tl">
                  <a:srgbClr val="000000">
                    <a:alpha val="43137"/>
                  </a:srgbClr>
                </a:outerShdw>
              </a:effectLst>
            </a:endParaRPr>
          </a:p>
        </p:txBody>
      </p:sp>
      <p:sp>
        <p:nvSpPr>
          <p:cNvPr id="20488" name="AutoShape 8" descr="data:image/jpg;base64,/9j/4AAQSkZJRgABAQAAAQABAAD/2wCEAAkGBhQSERUUEBQVFBQVFBUVFRQSFBQUFhQZFBQVFBYUGBUYHCYeGBkjGRQUHy8gIycpLCwsFR4xNTAqNSYrLCkBCQoKDgwOGQ8PGikkHyQpKSwsLCwsLCwpKTQpKSwsLCwsLCwsLSwsKSwsLCwpLCwsLCkpLCwsKSksLCwpKSwsKf/AABEIAMgAvwMBIgACEQEDEQH/xAAbAAABBQEBAAAAAAAAAAAAAAAAAQIEBQYDB//EADsQAAEDAgMGAwYFAwQDAQAAAAEAAhEDIQQSMQUGQVFhgSJxkRMyobHB8AdCUnLRFCPhFmKy8RUzkkP/xAAaAQACAwEBAAAAAAAAAAAAAAAAAQIDBAUG/8QALhEAAgIBBAIAAgkFAAAAAAAAAAECAxEEEiExE0EFURQiI0JhcYGx0TIzkaHh/9oADAMBAAIRAxEAPwD2wJQgBKogCWEIlMBCmpxTSEACEISGKmpUkoAVCEEoAEICWEACRCEAKkSwkQAqRCEACEIQAJUiVADkiEoQIEIQmALhiMaxnvuA6cfRc9qY32VJzuOg8zoseKxcSXGSeJWXUajxcLs00UeTl9GwpbRpuMBwnrZSYWKDlebE2rJ9m83/ACn6KqjVqb2y4LLtLsW6JcJITiEi3mMEIQkAAolACg4/bVOj7xv0Q2l2CTfROSwsHtjf6qDFBmUfqcJntwVRR39xQcMzgRNwQIUPIiexnqaRQtibUGIotqCJNnAcCNQp8KZAahCEACEJUAIhCWEAOQhCYgTKlUN1T1X4o+JJsaWSs3nxWam0DTN8gVQ4eor/AGvhi6kY1HiHbVZQVoXI1qe7J1tJjbgui0WhcHVCxwI1Bn0UWniSuWIxUrEpYeUa3H0z0WjUDmhw4gH1CVVuw6pyNaf0j5K0IXo4vKTOBNbZNDUFLCrdp46AWjpfz4JSkorLElueEQ9tbaLfCzu5ZDG1i4z89I81cY2n59/uyq3tnl9/eqwSm5Pk1qKiuCkxzRa5sb8vOFT4huUwDPW49JC0mMpyIiLaCTMcfNZ7GMg6R96qUWKSNHuJvAaNbK4/23wHdOTu3yXrAXgeGqQbcF67uftn21AAnxs8JnUjgfp2W2DyjNNcl9CQhOSKZAahOITUhioSSlKAHIQhMQKLi6E3ClKPica1hAdx+CjOSisyeBxTb4KTae0fZC13HT+Ss3K77yY0OxLo0AaB6KA3ELhaq7fNr0ju6arbBP2yQmuPMSmtxCSriBCypml8mw3fxHtPELQII5FXixG5uNiuWTZzSe7TI+ZWwxNfKLald/TWb61JnB1NeyzCExFYQWg3i/3zVRiqcfTp/KShXJqGefwH+ZXXFqFktzGo7SprNmZ9FWYoBovM9lc1rBZzamKY0mbnkskpqHbNEK5TeIog4yu4lusT1Vfi6LPEXEwbWsOfdMxW1nXDWgA9JPqq7EVnPgngIjlCo8/eDq16BtLeSMNXaCIYI6yT6rRbt7cFGuHDwg2c3gQYmOvFZSkTKssFhHPeHQcovPlwUa9RZGfY9Ro6tuMYPbWPBEi4NwfNR8ZtKnS/9jw3kDqeyzext4fZYKo+pf2JLWg/mkDI31dHZY5+0X1nF7zLnGT/AB5LqX6tVxTXbOJRpHZJ56R6ZR3joOMCoO4I+asAQbgz1C8mJVlsfeR+HcJl1OfE0/Mcis9XxBN4mjRb8PaWYM9HQueGxLajA9hlrhIK6FdTOTl9D0ITXugSmIV7oErLY7E53E81ZbRxpyxOvyVJqVwvid+Wq1+p0dHX95iOwDakZxPXiO6qMbsJ7TNPxjsCP5WhptXULmxXBu8jizBOxBBg2I4HVIcTK2W0NkU6w8YvwcLOHf8AlUTt0HNcMrszZ4iCBzI49lZGLbwXK6DXPB33VonOanACB5n/AAtjWqTlJ5KDszZkNDWCANSfvVWeNoQGxwsvQUV+OtI499inZkp6LvGfMrviK4AJJgAKPEPPmqXeraRYMrRMAEj9RM5W/UrLbZsTZdXV5JKKK3bm8DScpflESBeSOduazOI2838rXO8yB+0DW516Lm/Y9ao4vc0y4z9j6BO/0xVJ923x69zxPALDsg3useWegrhGtKK4OI2yCb0xHAtJ15ieE/JWuz8KyszM0kAG+YX0XTCbtU2EGs8X4CYPD0GgQ90MyMblbN4/Nrqq5+NdIs3bliHZHhrT4bm9yuzdpvbAmw4eajtwxJsrfYO7jq9RoM5cwzaeFt5M8+A6qFcXOWImfUThXFuRcbK2O/GYUsafZtz5i8icxGjQOgiSqXFbMqYV+SqIvZw91w5g/ReoYMsZFKm3KGiAIIHY8Vw3h2W2vRLHa6tdxaRo7y59CunfSrFldo4NGrdcsPps8+/qWlo5hPr0muZLdeIVdtLZtXDuy1m5Z0Iu10cQVyZioXKbw8SR2Uk1mL4NnuDtQ5nUHG3vM7e8FtYXk+7OKIxdMjmR6gr1enUkSF3dDNyqw/RxNfBRtyvZ0UbGP4KSqzG1/ePotk5KKyzFFZZU4+vJtwsuFFq5vdJUimF5Kc3bNyfs7kY7I4OrQnhNaE4KaRWxYShBCRSInahiXN0U1+La9vI8lWoK006idfC5XyKp1RlyRKpDamtzPkqHFy57gxv5iS5wn0Wl9k0uDnNmFZ7OZSHugB3UCfVWwUb3hyxyW+bxcpZ4MX/QVXARTrfuNMx2i4XM7s4o6MPGJMa/HsvSghan8Oqby8lC+I2rrB5d/pLFH3qbj5Ob8ip7NxqxgDKyY9/xefuwvQYSOMBTjoao+gfxG58ZMxhN0aNKPan2jjYA+FpPkLn1UurVpscyk1oALrmmAAwgcY0n1XTaLZa9zqeYtaXNkxJAkN6XA9Vnd3cDVL6tWtSLHuiQ8yCOYjyt0SxFcQWEZp2Tm8yeTSsrtacwcYLsgzOEA/PgpdB+uYi2lo81Ha9mSXlkSCC34G/GUlLxMLiCZMxluY0ICEysib27E/qcOWsH9xpz076kaieokLyiCCWkEEEgjiCDBC9voOlukdoWI21uHUq4t1RlQNpvhz2gwQ7Qx56z1KptoVjTN2l1PjTi+iv3Q2Uc/tXCGics8SbfC69E2d7ndQcJsgtAFgAAAByCtqbABA0C301quO1Ga+12SywxD4aVR7SqQAO6tcY/Qd1QbTxTQ4g8Fn189tTXz4Hpo5kiJT1Utih4fGMJPRdv/JMHH4Lz8InUk/RLCUKvdtpg5lRq28jRwKtRDa2XbTySO1WWqb4foHS5Ub/XGsgW6qRJVSZspSOKxdTfo8A3tJlJS3ye7gPl8Ev0ZLwTNoSgFZilvI8/lB9VJbtt/EN9Us/mJ1yRqcLtItMHxD4hWtCuHiWmfosQNsE2aB6q73dqOzOL/CCLTaTP36ro6TUWblB8r9jDqKEk5dF1isYymAXua2TAzECSdAJ4qBtXa9KnTL6rw1o0vc+Q1J/hZneTFZMbLmmoMoc2cpa3QECfdIy9Jmbri/aeDxNQHEtzPpyGtN8pMXHFbrZtvb6Mihxk0VLEOqH2gd4IIDSNCOYOpXerWzUy1gzOIh2V4BEyNeHFU1HaVNrCLxfUuJ168VB2dg6VJwdTqlpqS3I8gl0EkmR9wOpVIYaLfCbPw7HB+UhzTEkEgHiB0ufVWh/uGQ8Q0EeE8Ta46R8Vzq1wAHsYahNoaRcTcwdV2o0G5nECC4NLgeHIcgmA/B0HtOvhjQyTPmumIqRB9e6SqSwW0jneeQSYl4cy3IFST5ESWp4UfBPlvkpC2IiyFXa4uJgrK7WwlY1CW0nuEnQC63EpFTdQrVhllVrreUebt2RiXE5aDhGheQ1IzZWO40Qe4C9IQs60cF8y/wCly+R5tX2RigC51JrWAEuLqgAAGpJ4BZzF7TpAkOfm/Z4h5zZbf8S8W72LaTZhz/FBiQ1shp6SZ7LyupQA8+X8qmymCeEdnQVK6O+b/RE1+06cnIy06uP0Ca/HN1FKe/8AhQ6dMmwEngApv9GGiXuDTaw8RjyCiq4o6boqXr/bEZtARal4uMm38p1PGuEktbHAQQfVI17RYC/W/wD0lFfhPY/QI2IXhguollgwzEZWio6jU0LXE5fMELUYPcStEtrU3TxMu+KxNLWeI5HTqrTZ28tWmfeP7gYd/nupKEPaMt+nnL+08fgbPDbl1QQalVoAucgM+pUrF4VznQHwwcG6nuo2zN/GOZFXxDi9gBj9zde4WhGDZUAfTdZwBEXBB4rXVCGPszgXxtg/tV/BgN6ME4l4IJ9pEEFw8IgGHDQgKpfhKdMZnFoGri8iehJN+S9Lx2wS8WdcaTp3Cy22d0XPaRUZY6kS4ai/UW0I4JTg0+ipSRmsDtR76lRhblLQIl0ggzEW5RcTqnUWuDsxcRE6cZ1t2Vzs/BnLDxdpLT7t40cANAV3fssclS3hk0skLBbff7WB+QcnCJAFnG0HiOq0FbeOo5kCxPGB3VA/CPFUAA5CDm8JIHIAg2/wpzKHDyQsMjgt6O3szGCqCSIlwIBJA1tZWVHabHDI0G+n1WapUolWeyKZzSYsJMaKS/qRHasGh2edR3UxV+Bd4o6KwW5FDBIhCkIVCFxxVbK3rwUcAYD8Sa4bTYSYcajo5aSfkPVebPqNdqfktn+Im0g+o2iRIZDiQblzxp2BCyJo0pvmFvykG/kQsNjzI9h8OioULd75/gZRF4F+S6F0LpTY0ERUgwbOEHS2nmnHAOPuuY6OThPldVm/KObagKeA2LifoipgzTb4xlLtPIRf+FypA87DVALDJDajpkGOccPIp9erIA5anSZXH2Y0Bkz2CcaUixt1180C4R1p+AZ6ZuIkWgidPgfVXWG3yxFOg1tB+VmYuaSBmZeTTvwvPdZ1uL1bpzHAxoeqdhT4nM/U2R+5on/jI7Iy1yhTqjNfXSf5m3pfifXywadMviQQHf8AGbnVctp/iTXcA1obTI951O5nl4rQsvhBcut4WktmxnmPK65VKYgHWdT9Pvmp+SXzMq0OmUs7ES9obfxJfLqpdYEOgAEHQxEK/wB0N6aLyKWMkOLoZVYYb0DwNDM30usvRqeBzHC1/McRHfgq3LJ0FzxtbmkpYeS2ekqtg4OOPxR7u7d9p9157wZ+Sjv2C8aZXdyFW/h/vQMRTNF5HtKQgf7qYs13noD2WxaVrjCE1nB5C+FlFjhL0ZOvgHtu5jh5DMPgpWzMOYzAHxaWI+BWilBKapSeSl2NoiYTCFpk68lKQhWkBEBIlCYDlB2k/Qd1OlVO1auUlx0DSewBJSY4rk8o33oBuKec13EG/wC0QAeHHVZ50zcXtY/fkpO3MUalVzybuufMiSPp2UZtSQA7h+abgfp/7XOk8ts9zTBwqjF+khkXuujdbck9zL6z2v07rmTHNRLM5O+HxL+ct4g3BjonVaoJs0BuoAnQqI2paB8D809ptqgEjtUeIBA1njyhArffBNqNkNDfei1/em8ea5Mbz15WQSSJBwxcJIs3jN7mEYWXYig0fraBGsCxnsmCsInl63kA/JTN325sWx7rBgc6eFpQyM21BstGbIMZmmQWmAbEHSCumF2FALqroaB8e6R21206bXRmc7MQ2es3PAXCq8VtapVsdP0tmOf0UVkpxOWUuha9djXOdTHDKM2kdBzPM81VOxDuPLoLK3wWy3PEu8I18WvYKRR2ZRzFha5/Ek2A78eSZJWKLx2Vm7u3XYXEMqiSGmHN0zNOrfvkvdtmbRZXpNq0zLXiR05g9QfkvJBsylF6bdbSJ8upC3m5FQNpmkAAA5xbFhwm3xV9E/rbTkfFYxsgrMYa4/NGqQkCVbTzgIQkQA1PTWpyYAs/t6v4KromGPtz8JC0BKy236kUKx/2u+NlGXRZWvrI8X942mTpZcgRxPWeq70cG+o8hl3AfKyk1t364HuTzgz8FzcnvnKK9kfCYnKZIDrQQ7SDw8/5XatlnwhwB0kg/NQ6lJ7SA4EEc5Cc9/CYiB98kEXHLyjoSIhs66mBwKY08/vskynz+/gu+E2dUqWDS63D+SgOF2zm503+7WhdKbSQRqT0klWlHdogZq9RtNo5mSkr45lO2FbPAvcMznHpOgSyR8ifEef2/wAhhtjvdlPhayCHveYEERAH5j/CbXxNKnTdTojNns+obS0cGjkdJXU7MrVQH4ioWDgD/A0SVaNOk2Xeze0aOeSIA0AbxKTZXuXUpZ/D/pFotNUtAEATLjpBMgAKz/qG0Wuyt4DxG5v96KmbtQVCAwmJ91rXSfIBXmE3cxFWMlINB0dVN/PI2T6qWyUujPfqa4Lkrv8AzL3VAMsGQGmcp1GaQfNT9k1iG5XNc0hzjeBq4knpropFH8La9Q58U+wmG07Hoeibitysawk0iarbAF3v+XCY5qbpeODPDXVOWH0ShiBEmIn3ibDn9Fud2aAiY4T/APSzGwPw9qjK7FOzEAZaejGeYHvFb/A4QMEak6lXU07XlnN1+qjYtkOiUEqRC1HHFKalSEoAGJy5gp4KYCrJb2tLaFa0+GR6ha1RMdghUbBjvfsoyWUThLbJM8jwOWhT9pYF8SSPuV3p7wMnUEnmVp9q/hnSrES9waNGD3R1A5quf+D9EaPd8AsDok3k68tZCXbIzMe06tkHyKZWrUuNNvcD+FZ0/wANntH9uu4dHw4KJW/D/FzarTLeoInzS8EhLVR+ZSV/YkyKYnzMeikUNpNZAaGhvQcVaVPw6xTv/wBaLeZDXGex0TsJ+FLp/v4lxHKm3L8U/BJlv0yGMN/uUuK21E5i3Kf1CO19VFbtp9RwbQYarv8AbZvcreYT8MsKx2ZzTUPN5laDB7HpUv8A102t8gArI6fHZRLXL7qPJKm4uOxTsz3C/wCUOLWtHKBZX+zfwhY0A1353cRJyj6lekBqcGrQq4oyy1dj9lFsvdLD0BFOmBzga/VXLMOBoAPJdcqVTSMspNjA1LlTkqeCORoanAJUIECESkQASkQhMBEBCEALmSSlQgBEIQgASkoQgAlJKVCABEIQkAQhKhMAQhCABEIQkAJUIQAJChCYCIQhA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data:image/jpg;base64,/9j/4AAQSkZJRgABAQAAAQABAAD/2wCEAAkGBhQSERUUEBQVFBQVFBUVFRQSFBQUFhQZFBQVFBYUGBUYHCYeGBkjGRQUHy8gIycpLCwsFR4xNTAqNSYrLCkBCQoKDgwOGQ8PGikkHyQpKSwsLCwsLCwpKTQpKSwsLCwsLCwsLSwsKSwsLCwpLCwsLCkpLCwsKSksLCwpKSwsKf/AABEIAMgAvwMBIgACEQEDEQH/xAAbAAABBQEBAAAAAAAAAAAAAAAAAQIEBQYDB//EADsQAAEDAgMGAwYFAwQDAQAAAAEAAhEDIQQSMQUGQVFhgSJxkRMyobHB8AdCUnLRFCPhFmKy8RUzkkP/xAAaAQACAwEBAAAAAAAAAAAAAAAAAQIDBAUG/8QALhEAAgIBBAIAAgkFAAAAAAAAAAECAxEEEiExE0EFURQiI0JhcYGx0TIzkaHh/9oADAMBAAIRAxEAPwD2wJQgBKogCWEIlMBCmpxTSEACEISGKmpUkoAVCEEoAEICWEACRCEAKkSwkQAqRCEACEIQAJUiVADkiEoQIEIQmALhiMaxnvuA6cfRc9qY32VJzuOg8zoseKxcSXGSeJWXUajxcLs00UeTl9GwpbRpuMBwnrZSYWKDlebE2rJ9m83/ACn6KqjVqb2y4LLtLsW6JcJITiEi3mMEIQkAAolACg4/bVOj7xv0Q2l2CTfROSwsHtjf6qDFBmUfqcJntwVRR39xQcMzgRNwQIUPIiexnqaRQtibUGIotqCJNnAcCNQp8KZAahCEACEJUAIhCWEAOQhCYgTKlUN1T1X4o+JJsaWSs3nxWam0DTN8gVQ4eor/AGvhi6kY1HiHbVZQVoXI1qe7J1tJjbgui0WhcHVCxwI1Bn0UWniSuWIxUrEpYeUa3H0z0WjUDmhw4gH1CVVuw6pyNaf0j5K0IXo4vKTOBNbZNDUFLCrdp46AWjpfz4JSkorLElueEQ9tbaLfCzu5ZDG1i4z89I81cY2n59/uyq3tnl9/eqwSm5Pk1qKiuCkxzRa5sb8vOFT4huUwDPW49JC0mMpyIiLaCTMcfNZ7GMg6R96qUWKSNHuJvAaNbK4/23wHdOTu3yXrAXgeGqQbcF67uftn21AAnxs8JnUjgfp2W2DyjNNcl9CQhOSKZAahOITUhioSSlKAHIQhMQKLi6E3ClKPica1hAdx+CjOSisyeBxTb4KTae0fZC13HT+Ss3K77yY0OxLo0AaB6KA3ELhaq7fNr0ju6arbBP2yQmuPMSmtxCSriBCypml8mw3fxHtPELQII5FXixG5uNiuWTZzSe7TI+ZWwxNfKLald/TWb61JnB1NeyzCExFYQWg3i/3zVRiqcfTp/KShXJqGefwH+ZXXFqFktzGo7SprNmZ9FWYoBovM9lc1rBZzamKY0mbnkskpqHbNEK5TeIog4yu4lusT1Vfi6LPEXEwbWsOfdMxW1nXDWgA9JPqq7EVnPgngIjlCo8/eDq16BtLeSMNXaCIYI6yT6rRbt7cFGuHDwg2c3gQYmOvFZSkTKssFhHPeHQcovPlwUa9RZGfY9Ro6tuMYPbWPBEi4NwfNR8ZtKnS/9jw3kDqeyzext4fZYKo+pf2JLWg/mkDI31dHZY5+0X1nF7zLnGT/AB5LqX6tVxTXbOJRpHZJ56R6ZR3joOMCoO4I+asAQbgz1C8mJVlsfeR+HcJl1OfE0/Mcis9XxBN4mjRb8PaWYM9HQueGxLajA9hlrhIK6FdTOTl9D0ITXugSmIV7oErLY7E53E81ZbRxpyxOvyVJqVwvid+Wq1+p0dHX95iOwDakZxPXiO6qMbsJ7TNPxjsCP5WhptXULmxXBu8jizBOxBBg2I4HVIcTK2W0NkU6w8YvwcLOHf8AlUTt0HNcMrszZ4iCBzI49lZGLbwXK6DXPB33VonOanACB5n/AAtjWqTlJ5KDszZkNDWCANSfvVWeNoQGxwsvQUV+OtI499inZkp6LvGfMrviK4AJJgAKPEPPmqXeraRYMrRMAEj9RM5W/UrLbZsTZdXV5JKKK3bm8DScpflESBeSOduazOI2838rXO8yB+0DW516Lm/Y9ao4vc0y4z9j6BO/0xVJ923x69zxPALDsg3useWegrhGtKK4OI2yCb0xHAtJ15ieE/JWuz8KyszM0kAG+YX0XTCbtU2EGs8X4CYPD0GgQ90MyMblbN4/Nrqq5+NdIs3bliHZHhrT4bm9yuzdpvbAmw4eajtwxJsrfYO7jq9RoM5cwzaeFt5M8+A6qFcXOWImfUThXFuRcbK2O/GYUsafZtz5i8icxGjQOgiSqXFbMqYV+SqIvZw91w5g/ReoYMsZFKm3KGiAIIHY8Vw3h2W2vRLHa6tdxaRo7y59CunfSrFldo4NGrdcsPps8+/qWlo5hPr0muZLdeIVdtLZtXDuy1m5Z0Iu10cQVyZioXKbw8SR2Uk1mL4NnuDtQ5nUHG3vM7e8FtYXk+7OKIxdMjmR6gr1enUkSF3dDNyqw/RxNfBRtyvZ0UbGP4KSqzG1/ePotk5KKyzFFZZU4+vJtwsuFFq5vdJUimF5Kc3bNyfs7kY7I4OrQnhNaE4KaRWxYShBCRSInahiXN0U1+La9vI8lWoK006idfC5XyKp1RlyRKpDamtzPkqHFy57gxv5iS5wn0Wl9k0uDnNmFZ7OZSHugB3UCfVWwUb3hyxyW+bxcpZ4MX/QVXARTrfuNMx2i4XM7s4o6MPGJMa/HsvSghan8Oqby8lC+I2rrB5d/pLFH3qbj5Ob8ip7NxqxgDKyY9/xefuwvQYSOMBTjoao+gfxG58ZMxhN0aNKPan2jjYA+FpPkLn1UurVpscyk1oALrmmAAwgcY0n1XTaLZa9zqeYtaXNkxJAkN6XA9Vnd3cDVL6tWtSLHuiQ8yCOYjyt0SxFcQWEZp2Tm8yeTSsrtacwcYLsgzOEA/PgpdB+uYi2lo81Ha9mSXlkSCC34G/GUlLxMLiCZMxluY0ICEysib27E/qcOWsH9xpz076kaieokLyiCCWkEEEgjiCDBC9voOlukdoWI21uHUq4t1RlQNpvhz2gwQ7Qx56z1KptoVjTN2l1PjTi+iv3Q2Uc/tXCGics8SbfC69E2d7ndQcJsgtAFgAAAByCtqbABA0C301quO1Ga+12SywxD4aVR7SqQAO6tcY/Qd1QbTxTQ4g8Fn189tTXz4Hpo5kiJT1Utih4fGMJPRdv/JMHH4Lz8InUk/RLCUKvdtpg5lRq28jRwKtRDa2XbTySO1WWqb4foHS5Ub/XGsgW6qRJVSZspSOKxdTfo8A3tJlJS3ye7gPl8Ev0ZLwTNoSgFZilvI8/lB9VJbtt/EN9Us/mJ1yRqcLtItMHxD4hWtCuHiWmfosQNsE2aB6q73dqOzOL/CCLTaTP36ro6TUWblB8r9jDqKEk5dF1isYymAXua2TAzECSdAJ4qBtXa9KnTL6rw1o0vc+Q1J/hZneTFZMbLmmoMoc2cpa3QECfdIy9Jmbri/aeDxNQHEtzPpyGtN8pMXHFbrZtvb6Mihxk0VLEOqH2gd4IIDSNCOYOpXerWzUy1gzOIh2V4BEyNeHFU1HaVNrCLxfUuJ168VB2dg6VJwdTqlpqS3I8gl0EkmR9wOpVIYaLfCbPw7HB+UhzTEkEgHiB0ufVWh/uGQ8Q0EeE8Ta46R8Vzq1wAHsYahNoaRcTcwdV2o0G5nECC4NLgeHIcgmA/B0HtOvhjQyTPmumIqRB9e6SqSwW0jneeQSYl4cy3IFST5ESWp4UfBPlvkpC2IiyFXa4uJgrK7WwlY1CW0nuEnQC63EpFTdQrVhllVrreUebt2RiXE5aDhGheQ1IzZWO40Qe4C9IQs60cF8y/wCly+R5tX2RigC51JrWAEuLqgAAGpJ4BZzF7TpAkOfm/Z4h5zZbf8S8W72LaTZhz/FBiQ1shp6SZ7LyupQA8+X8qmymCeEdnQVK6O+b/RE1+06cnIy06uP0Ca/HN1FKe/8AhQ6dMmwEngApv9GGiXuDTaw8RjyCiq4o6boqXr/bEZtARal4uMm38p1PGuEktbHAQQfVI17RYC/W/wD0lFfhPY/QI2IXhguollgwzEZWio6jU0LXE5fMELUYPcStEtrU3TxMu+KxNLWeI5HTqrTZ28tWmfeP7gYd/nupKEPaMt+nnL+08fgbPDbl1QQalVoAucgM+pUrF4VznQHwwcG6nuo2zN/GOZFXxDi9gBj9zde4WhGDZUAfTdZwBEXBB4rXVCGPszgXxtg/tV/BgN6ME4l4IJ9pEEFw8IgGHDQgKpfhKdMZnFoGri8iehJN+S9Lx2wS8WdcaTp3Cy22d0XPaRUZY6kS4ai/UW0I4JTg0+ipSRmsDtR76lRhblLQIl0ggzEW5RcTqnUWuDsxcRE6cZ1t2Vzs/BnLDxdpLT7t40cANAV3fssclS3hk0skLBbff7WB+QcnCJAFnG0HiOq0FbeOo5kCxPGB3VA/CPFUAA5CDm8JIHIAg2/wpzKHDyQsMjgt6O3szGCqCSIlwIBJA1tZWVHabHDI0G+n1WapUolWeyKZzSYsJMaKS/qRHasGh2edR3UxV+Bd4o6KwW5FDBIhCkIVCFxxVbK3rwUcAYD8Sa4bTYSYcajo5aSfkPVebPqNdqfktn+Im0g+o2iRIZDiQblzxp2BCyJo0pvmFvykG/kQsNjzI9h8OioULd75/gZRF4F+S6F0LpTY0ERUgwbOEHS2nmnHAOPuuY6OThPldVm/KObagKeA2LifoipgzTb4xlLtPIRf+FypA87DVALDJDajpkGOccPIp9erIA5anSZXH2Y0Bkz2CcaUixt1180C4R1p+AZ6ZuIkWgidPgfVXWG3yxFOg1tB+VmYuaSBmZeTTvwvPdZ1uL1bpzHAxoeqdhT4nM/U2R+5on/jI7Iy1yhTqjNfXSf5m3pfifXywadMviQQHf8AGbnVctp/iTXcA1obTI951O5nl4rQsvhBcut4WktmxnmPK65VKYgHWdT9Pvmp+SXzMq0OmUs7ES9obfxJfLqpdYEOgAEHQxEK/wB0N6aLyKWMkOLoZVYYb0DwNDM30usvRqeBzHC1/McRHfgq3LJ0FzxtbmkpYeS2ekqtg4OOPxR7u7d9p9157wZ+Sjv2C8aZXdyFW/h/vQMRTNF5HtKQgf7qYs13noD2WxaVrjCE1nB5C+FlFjhL0ZOvgHtu5jh5DMPgpWzMOYzAHxaWI+BWilBKapSeSl2NoiYTCFpk68lKQhWkBEBIlCYDlB2k/Qd1OlVO1auUlx0DSewBJSY4rk8o33oBuKec13EG/wC0QAeHHVZ50zcXtY/fkpO3MUalVzybuufMiSPp2UZtSQA7h+abgfp/7XOk8ts9zTBwqjF+khkXuujdbck9zL6z2v07rmTHNRLM5O+HxL+ct4g3BjonVaoJs0BuoAnQqI2paB8D809ptqgEjtUeIBA1njyhArffBNqNkNDfei1/em8ea5Mbz15WQSSJBwxcJIs3jN7mEYWXYig0fraBGsCxnsmCsInl63kA/JTN325sWx7rBgc6eFpQyM21BstGbIMZmmQWmAbEHSCumF2FALqroaB8e6R21206bXRmc7MQ2es3PAXCq8VtapVsdP0tmOf0UVkpxOWUuha9djXOdTHDKM2kdBzPM81VOxDuPLoLK3wWy3PEu8I18WvYKRR2ZRzFha5/Ek2A78eSZJWKLx2Vm7u3XYXEMqiSGmHN0zNOrfvkvdtmbRZXpNq0zLXiR05g9QfkvJBsylF6bdbSJ8upC3m5FQNpmkAAA5xbFhwm3xV9E/rbTkfFYxsgrMYa4/NGqQkCVbTzgIQkQA1PTWpyYAs/t6v4KromGPtz8JC0BKy236kUKx/2u+NlGXRZWvrI8X942mTpZcgRxPWeq70cG+o8hl3AfKyk1t364HuTzgz8FzcnvnKK9kfCYnKZIDrQQ7SDw8/5XatlnwhwB0kg/NQ6lJ7SA4EEc5Cc9/CYiB98kEXHLyjoSIhs66mBwKY08/vskynz+/gu+E2dUqWDS63D+SgOF2zm503+7WhdKbSQRqT0klWlHdogZq9RtNo5mSkr45lO2FbPAvcMznHpOgSyR8ifEef2/wAhhtjvdlPhayCHveYEERAH5j/CbXxNKnTdTojNns+obS0cGjkdJXU7MrVQH4ioWDgD/A0SVaNOk2Xeze0aOeSIA0AbxKTZXuXUpZ/D/pFotNUtAEATLjpBMgAKz/qG0Wuyt4DxG5v96KmbtQVCAwmJ91rXSfIBXmE3cxFWMlINB0dVN/PI2T6qWyUujPfqa4Lkrv8AzL3VAMsGQGmcp1GaQfNT9k1iG5XNc0hzjeBq4knpropFH8La9Q58U+wmG07Hoeibitysawk0iarbAF3v+XCY5qbpeODPDXVOWH0ShiBEmIn3ibDn9Fud2aAiY4T/APSzGwPw9qjK7FOzEAZaejGeYHvFb/A4QMEak6lXU07XlnN1+qjYtkOiUEqRC1HHFKalSEoAGJy5gp4KYCrJb2tLaFa0+GR6ha1RMdghUbBjvfsoyWUThLbJM8jwOWhT9pYF8SSPuV3p7wMnUEnmVp9q/hnSrES9waNGD3R1A5quf+D9EaPd8AsDok3k68tZCXbIzMe06tkHyKZWrUuNNvcD+FZ0/wANntH9uu4dHw4KJW/D/FzarTLeoInzS8EhLVR+ZSV/YkyKYnzMeikUNpNZAaGhvQcVaVPw6xTv/wBaLeZDXGex0TsJ+FLp/v4lxHKm3L8U/BJlv0yGMN/uUuK21E5i3Kf1CO19VFbtp9RwbQYarv8AbZvcreYT8MsKx2ZzTUPN5laDB7HpUv8A102t8gArI6fHZRLXL7qPJKm4uOxTsz3C/wCUOLWtHKBZX+zfwhY0A1353cRJyj6lekBqcGrQq4oyy1dj9lFsvdLD0BFOmBzga/VXLMOBoAPJdcqVTSMspNjA1LlTkqeCORoanAJUIECESkQASkQhMBEBCEALmSSlQgBEIQgASkoQgAlJKVCABEIQkAQhKhMAQhCABEIQkAJUIQAJChCYCIQhA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0" r="-30000"/>
          </a:stretch>
        </a:blipFill>
        <a:effectLst/>
      </p:bgPr>
    </p:bg>
    <p:spTree>
      <p:nvGrpSpPr>
        <p:cNvPr id="1" name=""/>
        <p:cNvGrpSpPr/>
        <p:nvPr/>
      </p:nvGrpSpPr>
      <p:grpSpPr>
        <a:xfrm>
          <a:off x="0" y="0"/>
          <a:ext cx="0" cy="0"/>
          <a:chOff x="0" y="0"/>
          <a:chExt cx="0" cy="0"/>
        </a:xfrm>
      </p:grpSpPr>
      <p:sp>
        <p:nvSpPr>
          <p:cNvPr id="4" name="Title 1"/>
          <p:cNvSpPr>
            <a:spLocks noGrp="1"/>
          </p:cNvSpPr>
          <p:nvPr>
            <p:ph idx="1"/>
          </p:nvPr>
        </p:nvSpPr>
        <p:spPr>
          <a:xfrm>
            <a:off x="381000" y="0"/>
            <a:ext cx="8229600" cy="5821363"/>
          </a:xfrm>
        </p:spPr>
        <p:txBody>
          <a:bodyPr>
            <a:noAutofit/>
          </a:bodyPr>
          <a:lstStyle/>
          <a:p>
            <a:endParaRPr lang="en-US" sz="4500" b="1" dirty="0" smtClean="0">
              <a:effectLst>
                <a:outerShdw blurRad="38100" dist="38100" dir="2700000" algn="tl">
                  <a:srgbClr val="000000">
                    <a:alpha val="43137"/>
                  </a:srgbClr>
                </a:outerShdw>
              </a:effectLst>
            </a:endParaRPr>
          </a:p>
          <a:p>
            <a:pPr algn="ctr">
              <a:buNone/>
            </a:pPr>
            <a:r>
              <a:rPr lang="en-US" sz="4500" b="1" dirty="0" smtClean="0">
                <a:ln>
                  <a:solidFill>
                    <a:srgbClr val="C00000"/>
                  </a:solidFill>
                </a:ln>
                <a:solidFill>
                  <a:schemeClr val="accent2">
                    <a:lumMod val="75000"/>
                  </a:schemeClr>
                </a:solidFill>
                <a:effectLst>
                  <a:glow rad="63500">
                    <a:schemeClr val="accent3">
                      <a:satMod val="175000"/>
                      <a:alpha val="40000"/>
                    </a:schemeClr>
                  </a:glow>
                  <a:outerShdw blurRad="38100" dist="38100" dir="2700000" algn="tl">
                    <a:srgbClr val="000000">
                      <a:alpha val="43137"/>
                    </a:srgbClr>
                  </a:outerShdw>
                </a:effectLst>
              </a:rPr>
              <a:t>Keva Solar Energy Drops is the best way to help people to prevent themselves from Vitamin D3 loss from body.</a:t>
            </a:r>
            <a:endParaRPr lang="en-US" sz="4500" dirty="0">
              <a:ln>
                <a:solidFill>
                  <a:srgbClr val="C00000"/>
                </a:solidFill>
              </a:ln>
              <a:solidFill>
                <a:schemeClr val="accent2">
                  <a:lumMod val="75000"/>
                </a:schemeClr>
              </a:solidFill>
              <a:effectLst>
                <a:glow rad="63500">
                  <a:schemeClr val="accent3">
                    <a:satMod val="175000"/>
                    <a:alpha val="40000"/>
                  </a:schemeClr>
                </a:glow>
                <a:outerShdw blurRad="38100" dist="38100" dir="2700000" algn="tl">
                  <a:srgbClr val="000000">
                    <a:alpha val="43137"/>
                  </a:srgbClr>
                </a:outerShdw>
              </a:effectLst>
            </a:endParaRPr>
          </a:p>
        </p:txBody>
      </p:sp>
      <p:pic>
        <p:nvPicPr>
          <p:cNvPr id="5" name="Picture 4" descr="20070207think.jpg"/>
          <p:cNvPicPr>
            <a:picLocks noChangeAspect="1"/>
          </p:cNvPicPr>
          <p:nvPr/>
        </p:nvPicPr>
        <p:blipFill>
          <a:blip r:embed="rId4"/>
          <a:stretch>
            <a:fillRect/>
          </a:stretch>
        </p:blipFill>
        <p:spPr>
          <a:xfrm>
            <a:off x="6172200" y="3962400"/>
            <a:ext cx="2209800" cy="1754841"/>
          </a:xfrm>
          <a:prstGeom prst="rect">
            <a:avLst/>
          </a:prstGeom>
        </p:spPr>
      </p:pic>
      <p:pic>
        <p:nvPicPr>
          <p:cNvPr id="6" name="Picture 5" descr="245017,xcitefun-think.jpg"/>
          <p:cNvPicPr>
            <a:picLocks noChangeAspect="1"/>
          </p:cNvPicPr>
          <p:nvPr/>
        </p:nvPicPr>
        <p:blipFill>
          <a:blip r:embed="rId5"/>
          <a:stretch>
            <a:fillRect/>
          </a:stretch>
        </p:blipFill>
        <p:spPr>
          <a:xfrm>
            <a:off x="4038600" y="4419600"/>
            <a:ext cx="1809750" cy="21336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a:bodyPr>
          <a:lstStyle/>
          <a:p>
            <a:r>
              <a:rPr lang="en-US" sz="4000" b="1" dirty="0" smtClean="0">
                <a:solidFill>
                  <a:schemeClr val="accent2">
                    <a:lumMod val="75000"/>
                  </a:schemeClr>
                </a:solidFill>
                <a:effectLst>
                  <a:outerShdw blurRad="38100" dist="38100" dir="2700000" algn="tl">
                    <a:srgbClr val="000000">
                      <a:alpha val="43137"/>
                    </a:srgbClr>
                  </a:outerShdw>
                </a:effectLst>
                <a:latin typeface="Algerian" pitchFamily="82" charset="0"/>
              </a:rPr>
              <a:t>How To Use KSED ?</a:t>
            </a:r>
            <a:endParaRPr lang="en-US" sz="4000" b="1" dirty="0">
              <a:solidFill>
                <a:schemeClr val="accent2">
                  <a:lumMod val="75000"/>
                </a:schemeClr>
              </a:solidFill>
              <a:effectLst>
                <a:outerShdw blurRad="38100" dist="38100" dir="2700000" algn="tl">
                  <a:srgbClr val="000000">
                    <a:alpha val="43137"/>
                  </a:srgbClr>
                </a:outerShdw>
              </a:effectLst>
              <a:latin typeface="Algerian" pitchFamily="82" charset="0"/>
            </a:endParaRPr>
          </a:p>
        </p:txBody>
      </p:sp>
      <p:sp>
        <p:nvSpPr>
          <p:cNvPr id="10" name="Subtitle 9"/>
          <p:cNvSpPr>
            <a:spLocks noGrp="1"/>
          </p:cNvSpPr>
          <p:nvPr>
            <p:ph type="subTitle" idx="1"/>
          </p:nvPr>
        </p:nvSpPr>
        <p:spPr>
          <a:xfrm>
            <a:off x="1143000" y="1905000"/>
            <a:ext cx="6858000" cy="3733800"/>
          </a:xfrm>
        </p:spPr>
        <p:txBody>
          <a:bodyPr/>
          <a:lstStyle/>
          <a:p>
            <a:r>
              <a:rPr lang="en-US" sz="3600" b="1" dirty="0" smtClean="0">
                <a:solidFill>
                  <a:schemeClr val="accent2">
                    <a:lumMod val="75000"/>
                  </a:schemeClr>
                </a:solidFill>
                <a:effectLst>
                  <a:outerShdw blurRad="38100" dist="38100" dir="2700000" algn="tl">
                    <a:srgbClr val="000000">
                      <a:alpha val="43137"/>
                    </a:srgbClr>
                  </a:outerShdw>
                </a:effectLst>
              </a:rPr>
              <a:t>Age Wise Daily Dosage</a:t>
            </a:r>
            <a:r>
              <a:rPr lang="en-US" b="1" dirty="0" smtClean="0">
                <a:solidFill>
                  <a:schemeClr val="accent2">
                    <a:lumMod val="75000"/>
                  </a:schemeClr>
                </a:solidFill>
              </a:rPr>
              <a:t> </a:t>
            </a:r>
          </a:p>
          <a:p>
            <a:r>
              <a:rPr lang="en-US" b="1" dirty="0" smtClean="0">
                <a:solidFill>
                  <a:schemeClr val="accent2">
                    <a:lumMod val="75000"/>
                  </a:schemeClr>
                </a:solidFill>
              </a:rPr>
              <a:t> </a:t>
            </a:r>
            <a:endParaRPr lang="en-US" b="1" dirty="0">
              <a:solidFill>
                <a:schemeClr val="accent2">
                  <a:lumMod val="75000"/>
                </a:schemeClr>
              </a:solidFill>
            </a:endParaRPr>
          </a:p>
        </p:txBody>
      </p:sp>
      <p:pic>
        <p:nvPicPr>
          <p:cNvPr id="4" name="Picture 3" descr="Benefits-of-Drinking-Water.jpg"/>
          <p:cNvPicPr>
            <a:picLocks noChangeAspect="1"/>
          </p:cNvPicPr>
          <p:nvPr/>
        </p:nvPicPr>
        <p:blipFill>
          <a:blip r:embed="rId3" cstate="email"/>
          <a:stretch>
            <a:fillRect/>
          </a:stretch>
        </p:blipFill>
        <p:spPr>
          <a:xfrm rot="20761470">
            <a:off x="124573" y="1581845"/>
            <a:ext cx="1896035" cy="1264023"/>
          </a:xfrm>
          <a:prstGeom prst="rect">
            <a:avLst/>
          </a:prstGeom>
          <a:ln>
            <a:noFill/>
          </a:ln>
          <a:effectLst>
            <a:outerShdw blurRad="292100" dist="139700" dir="2700000" algn="tl" rotWithShape="0">
              <a:srgbClr val="333333">
                <a:alpha val="65000"/>
              </a:srgbClr>
            </a:outerShdw>
          </a:effectLst>
        </p:spPr>
      </p:pic>
      <p:pic>
        <p:nvPicPr>
          <p:cNvPr id="5" name="Picture 4" descr="water.jpg"/>
          <p:cNvPicPr>
            <a:picLocks noChangeAspect="1"/>
          </p:cNvPicPr>
          <p:nvPr/>
        </p:nvPicPr>
        <p:blipFill>
          <a:blip r:embed="rId4" cstate="email"/>
          <a:stretch>
            <a:fillRect/>
          </a:stretch>
        </p:blipFill>
        <p:spPr>
          <a:xfrm rot="617719">
            <a:off x="6808613" y="1539612"/>
            <a:ext cx="2000232" cy="1332967"/>
          </a:xfrm>
          <a:prstGeom prst="rect">
            <a:avLst/>
          </a:prstGeom>
          <a:ln>
            <a:noFill/>
          </a:ln>
          <a:effectLst>
            <a:outerShdw blurRad="292100" dist="139700" dir="2700000" algn="tl" rotWithShape="0">
              <a:srgbClr val="333333">
                <a:alpha val="65000"/>
              </a:srgbClr>
            </a:outerShdw>
          </a:effectLst>
        </p:spPr>
      </p:pic>
      <p:graphicFrame>
        <p:nvGraphicFramePr>
          <p:cNvPr id="11" name="Table 10"/>
          <p:cNvGraphicFramePr>
            <a:graphicFrameLocks noGrp="1"/>
          </p:cNvGraphicFramePr>
          <p:nvPr/>
        </p:nvGraphicFramePr>
        <p:xfrm>
          <a:off x="1143000" y="2971800"/>
          <a:ext cx="6858000" cy="3429000"/>
        </p:xfrm>
        <a:graphic>
          <a:graphicData uri="http://schemas.openxmlformats.org/drawingml/2006/table">
            <a:tbl>
              <a:tblPr firstRow="1" bandRow="1">
                <a:tableStyleId>{5C22544A-7EE6-4342-B048-85BDC9FD1C3A}</a:tableStyleId>
              </a:tblPr>
              <a:tblGrid>
                <a:gridCol w="3429000"/>
                <a:gridCol w="3429000"/>
              </a:tblGrid>
              <a:tr h="857250">
                <a:tc>
                  <a:txBody>
                    <a:bodyPr/>
                    <a:lstStyle/>
                    <a:p>
                      <a:pPr algn="ctr"/>
                      <a:r>
                        <a:rPr lang="en-US" sz="3500" b="1" baseline="0" dirty="0" smtClean="0">
                          <a:solidFill>
                            <a:schemeClr val="accent2">
                              <a:lumMod val="75000"/>
                            </a:schemeClr>
                          </a:solidFill>
                          <a:effectLst>
                            <a:outerShdw blurRad="38100" dist="38100" dir="2700000" algn="tl">
                              <a:srgbClr val="000000">
                                <a:alpha val="43137"/>
                              </a:srgbClr>
                            </a:outerShdw>
                          </a:effectLst>
                        </a:rPr>
                        <a:t>Age</a:t>
                      </a:r>
                      <a:endParaRPr lang="en-US" sz="3500" b="1" baseline="0" dirty="0">
                        <a:solidFill>
                          <a:schemeClr val="accent2">
                            <a:lumMod val="75000"/>
                          </a:schemeClr>
                        </a:solidFill>
                        <a:effectLst>
                          <a:outerShdw blurRad="38100" dist="38100" dir="2700000" algn="tl">
                            <a:srgbClr val="000000">
                              <a:alpha val="43137"/>
                            </a:srgbClr>
                          </a:outerShdw>
                        </a:effectLst>
                      </a:endParaRPr>
                    </a:p>
                  </a:txBody>
                  <a:tcPr/>
                </a:tc>
                <a:tc>
                  <a:txBody>
                    <a:bodyPr/>
                    <a:lstStyle/>
                    <a:p>
                      <a:pPr algn="ctr"/>
                      <a:r>
                        <a:rPr lang="en-US" sz="3500" b="1" baseline="0" dirty="0" smtClean="0">
                          <a:solidFill>
                            <a:schemeClr val="accent2">
                              <a:lumMod val="75000"/>
                            </a:schemeClr>
                          </a:solidFill>
                          <a:effectLst>
                            <a:outerShdw blurRad="38100" dist="38100" dir="2700000" algn="tl">
                              <a:srgbClr val="000000">
                                <a:alpha val="43137"/>
                              </a:srgbClr>
                            </a:outerShdw>
                          </a:effectLst>
                        </a:rPr>
                        <a:t>Dosage</a:t>
                      </a:r>
                      <a:endParaRPr lang="en-US" sz="3500" b="1" baseline="0" dirty="0">
                        <a:solidFill>
                          <a:schemeClr val="accent2">
                            <a:lumMod val="75000"/>
                          </a:schemeClr>
                        </a:solidFill>
                        <a:effectLst>
                          <a:outerShdw blurRad="38100" dist="38100" dir="2700000" algn="tl">
                            <a:srgbClr val="000000">
                              <a:alpha val="43137"/>
                            </a:srgbClr>
                          </a:outerShdw>
                        </a:effectLst>
                      </a:endParaRPr>
                    </a:p>
                  </a:txBody>
                  <a:tcPr/>
                </a:tc>
              </a:tr>
              <a:tr h="857250">
                <a:tc>
                  <a:txBody>
                    <a:bodyPr/>
                    <a:lstStyle/>
                    <a:p>
                      <a:pPr algn="ctr"/>
                      <a:r>
                        <a:rPr lang="en-US" sz="3500" b="1" dirty="0" smtClean="0">
                          <a:solidFill>
                            <a:schemeClr val="accent2">
                              <a:lumMod val="75000"/>
                            </a:schemeClr>
                          </a:solidFill>
                          <a:effectLst>
                            <a:outerShdw blurRad="38100" dist="38100" dir="2700000" algn="tl">
                              <a:srgbClr val="000000">
                                <a:alpha val="43137"/>
                              </a:srgbClr>
                            </a:outerShdw>
                          </a:effectLst>
                        </a:rPr>
                        <a:t>1 Year</a:t>
                      </a:r>
                      <a:endParaRPr lang="en-US" sz="3500" b="1" dirty="0">
                        <a:solidFill>
                          <a:schemeClr val="accent2">
                            <a:lumMod val="75000"/>
                          </a:schemeClr>
                        </a:solidFill>
                        <a:effectLst>
                          <a:outerShdw blurRad="38100" dist="38100" dir="2700000" algn="tl">
                            <a:srgbClr val="000000">
                              <a:alpha val="43137"/>
                            </a:srgbClr>
                          </a:outerShdw>
                        </a:effectLst>
                      </a:endParaRPr>
                    </a:p>
                  </a:txBody>
                  <a:tcPr/>
                </a:tc>
                <a:tc>
                  <a:txBody>
                    <a:bodyPr/>
                    <a:lstStyle/>
                    <a:p>
                      <a:pPr algn="ctr"/>
                      <a:r>
                        <a:rPr lang="en-US" sz="3500" b="1" dirty="0" smtClean="0">
                          <a:solidFill>
                            <a:schemeClr val="accent2">
                              <a:lumMod val="75000"/>
                            </a:schemeClr>
                          </a:solidFill>
                          <a:effectLst>
                            <a:outerShdw blurRad="38100" dist="38100" dir="2700000" algn="tl">
                              <a:srgbClr val="000000">
                                <a:alpha val="43137"/>
                              </a:srgbClr>
                            </a:outerShdw>
                          </a:effectLst>
                        </a:rPr>
                        <a:t>8 Drops Daily</a:t>
                      </a:r>
                      <a:endParaRPr lang="en-US" sz="3500" b="1" dirty="0">
                        <a:solidFill>
                          <a:schemeClr val="accent2">
                            <a:lumMod val="75000"/>
                          </a:schemeClr>
                        </a:solidFill>
                        <a:effectLst>
                          <a:outerShdw blurRad="38100" dist="38100" dir="2700000" algn="tl">
                            <a:srgbClr val="000000">
                              <a:alpha val="43137"/>
                            </a:srgbClr>
                          </a:outerShdw>
                        </a:effectLst>
                      </a:endParaRPr>
                    </a:p>
                  </a:txBody>
                  <a:tcPr/>
                </a:tc>
              </a:tr>
              <a:tr h="857250">
                <a:tc>
                  <a:txBody>
                    <a:bodyPr/>
                    <a:lstStyle/>
                    <a:p>
                      <a:pPr algn="ctr"/>
                      <a:r>
                        <a:rPr lang="en-US" sz="3500" b="1" dirty="0" smtClean="0">
                          <a:solidFill>
                            <a:schemeClr val="accent2">
                              <a:lumMod val="75000"/>
                            </a:schemeClr>
                          </a:solidFill>
                          <a:effectLst>
                            <a:outerShdw blurRad="38100" dist="38100" dir="2700000" algn="tl">
                              <a:srgbClr val="000000">
                                <a:alpha val="43137"/>
                              </a:srgbClr>
                            </a:outerShdw>
                          </a:effectLst>
                        </a:rPr>
                        <a:t>1-10 Years</a:t>
                      </a:r>
                      <a:endParaRPr lang="en-US" sz="3500" b="1" dirty="0">
                        <a:solidFill>
                          <a:schemeClr val="accent2">
                            <a:lumMod val="75000"/>
                          </a:schemeClr>
                        </a:solidFill>
                        <a:effectLst>
                          <a:outerShdw blurRad="38100" dist="38100" dir="2700000" algn="tl">
                            <a:srgbClr val="000000">
                              <a:alpha val="43137"/>
                            </a:srgbClr>
                          </a:outerShdw>
                        </a:effectLst>
                      </a:endParaRPr>
                    </a:p>
                  </a:txBody>
                  <a:tcPr/>
                </a:tc>
                <a:tc>
                  <a:txBody>
                    <a:bodyPr/>
                    <a:lstStyle/>
                    <a:p>
                      <a:pPr algn="ctr"/>
                      <a:r>
                        <a:rPr lang="en-US" sz="3500" b="1" dirty="0" smtClean="0">
                          <a:solidFill>
                            <a:schemeClr val="accent2">
                              <a:lumMod val="75000"/>
                            </a:schemeClr>
                          </a:solidFill>
                          <a:effectLst>
                            <a:outerShdw blurRad="38100" dist="38100" dir="2700000" algn="tl">
                              <a:srgbClr val="000000">
                                <a:alpha val="43137"/>
                              </a:srgbClr>
                            </a:outerShdw>
                          </a:effectLst>
                        </a:rPr>
                        <a:t>10 Drops Daily</a:t>
                      </a:r>
                      <a:endParaRPr lang="en-US" sz="3500" b="1" dirty="0">
                        <a:solidFill>
                          <a:schemeClr val="accent2">
                            <a:lumMod val="75000"/>
                          </a:schemeClr>
                        </a:solidFill>
                        <a:effectLst>
                          <a:outerShdw blurRad="38100" dist="38100" dir="2700000" algn="tl">
                            <a:srgbClr val="000000">
                              <a:alpha val="43137"/>
                            </a:srgbClr>
                          </a:outerShdw>
                        </a:effectLst>
                      </a:endParaRPr>
                    </a:p>
                  </a:txBody>
                  <a:tcPr/>
                </a:tc>
              </a:tr>
              <a:tr h="857250">
                <a:tc>
                  <a:txBody>
                    <a:bodyPr/>
                    <a:lstStyle/>
                    <a:p>
                      <a:pPr algn="ctr"/>
                      <a:r>
                        <a:rPr lang="en-US" sz="3500" b="1" dirty="0" smtClean="0">
                          <a:solidFill>
                            <a:schemeClr val="accent2">
                              <a:lumMod val="75000"/>
                            </a:schemeClr>
                          </a:solidFill>
                          <a:effectLst>
                            <a:outerShdw blurRad="38100" dist="38100" dir="2700000" algn="tl">
                              <a:srgbClr val="000000">
                                <a:alpha val="43137"/>
                              </a:srgbClr>
                            </a:outerShdw>
                          </a:effectLst>
                        </a:rPr>
                        <a:t>Above 10</a:t>
                      </a:r>
                      <a:r>
                        <a:rPr lang="en-US" sz="3500" b="1" baseline="0" dirty="0" smtClean="0">
                          <a:solidFill>
                            <a:schemeClr val="accent2">
                              <a:lumMod val="75000"/>
                            </a:schemeClr>
                          </a:solidFill>
                          <a:effectLst>
                            <a:outerShdw blurRad="38100" dist="38100" dir="2700000" algn="tl">
                              <a:srgbClr val="000000">
                                <a:alpha val="43137"/>
                              </a:srgbClr>
                            </a:outerShdw>
                          </a:effectLst>
                        </a:rPr>
                        <a:t> Years</a:t>
                      </a:r>
                      <a:endParaRPr lang="en-US" sz="3500" b="1" dirty="0">
                        <a:solidFill>
                          <a:schemeClr val="accent2">
                            <a:lumMod val="75000"/>
                          </a:schemeClr>
                        </a:solidFill>
                        <a:effectLst>
                          <a:outerShdw blurRad="38100" dist="38100" dir="2700000" algn="tl">
                            <a:srgbClr val="000000">
                              <a:alpha val="43137"/>
                            </a:srgbClr>
                          </a:outerShdw>
                        </a:effectLst>
                      </a:endParaRPr>
                    </a:p>
                  </a:txBody>
                  <a:tcPr/>
                </a:tc>
                <a:tc>
                  <a:txBody>
                    <a:bodyPr/>
                    <a:lstStyle/>
                    <a:p>
                      <a:pPr algn="ctr"/>
                      <a:r>
                        <a:rPr lang="en-US" sz="3500" b="1" dirty="0" smtClean="0">
                          <a:solidFill>
                            <a:schemeClr val="accent2">
                              <a:lumMod val="75000"/>
                            </a:schemeClr>
                          </a:solidFill>
                          <a:effectLst>
                            <a:outerShdw blurRad="38100" dist="38100" dir="2700000" algn="tl">
                              <a:srgbClr val="000000">
                                <a:alpha val="43137"/>
                              </a:srgbClr>
                            </a:outerShdw>
                          </a:effectLst>
                        </a:rPr>
                        <a:t>20 Drops Daily</a:t>
                      </a:r>
                      <a:endParaRPr lang="en-US" sz="3500" b="1" dirty="0">
                        <a:solidFill>
                          <a:schemeClr val="accent2">
                            <a:lumMod val="75000"/>
                          </a:schemeClr>
                        </a:solidFill>
                        <a:effectLst>
                          <a:outerShdw blurRad="38100" dist="38100" dir="2700000" algn="tl">
                            <a:srgbClr val="000000">
                              <a:alpha val="43137"/>
                            </a:srgbClr>
                          </a:outerShdw>
                        </a:effectLst>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1477962"/>
          </a:xfrm>
        </p:spPr>
        <p:txBody>
          <a:bodyPr>
            <a:normAutofit/>
          </a:bodyPr>
          <a:lstStyle/>
          <a:p>
            <a:pPr lvl="0"/>
            <a:r>
              <a:rPr lang="en-US" sz="4000" b="1" dirty="0" smtClean="0">
                <a:solidFill>
                  <a:schemeClr val="accent2">
                    <a:lumMod val="75000"/>
                  </a:schemeClr>
                </a:solidFill>
                <a:effectLst>
                  <a:outerShdw blurRad="38100" dist="38100" dir="2700000" algn="tl">
                    <a:srgbClr val="000000">
                      <a:alpha val="43137"/>
                    </a:srgbClr>
                  </a:outerShdw>
                </a:effectLst>
                <a:latin typeface="Algerian" pitchFamily="82" charset="0"/>
              </a:rPr>
              <a:t>Dos’ &amp; Don’ts while taking </a:t>
            </a:r>
            <a:r>
              <a:rPr lang="en-US" sz="4000" b="1" dirty="0" err="1" smtClean="0">
                <a:solidFill>
                  <a:schemeClr val="accent2">
                    <a:lumMod val="75000"/>
                  </a:schemeClr>
                </a:solidFill>
                <a:effectLst>
                  <a:outerShdw blurRad="38100" dist="38100" dir="2700000" algn="tl">
                    <a:srgbClr val="000000">
                      <a:alpha val="43137"/>
                    </a:srgbClr>
                  </a:outerShdw>
                </a:effectLst>
                <a:latin typeface="Algerian" pitchFamily="82" charset="0"/>
              </a:rPr>
              <a:t>kSED</a:t>
            </a:r>
            <a:endParaRPr lang="en-US" sz="4000"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81200"/>
            <a:ext cx="8229600" cy="4144963"/>
          </a:xfrm>
        </p:spPr>
        <p:txBody>
          <a:bodyPr/>
          <a:lstStyle/>
          <a:p>
            <a:pPr>
              <a:buFont typeface="Wingdings" pitchFamily="2" charset="2"/>
              <a:buChar char="ü"/>
            </a:pPr>
            <a:r>
              <a:rPr lang="en-US"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rPr>
              <a:t>For best results, KSED should be taken daily, as a mandatory dosage.</a:t>
            </a:r>
          </a:p>
          <a:p>
            <a:endParaRPr lang="en-US"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endParaRPr>
          </a:p>
          <a:p>
            <a:pPr>
              <a:buFont typeface="Wingdings" pitchFamily="2" charset="2"/>
              <a:buChar char="ü"/>
            </a:pPr>
            <a:r>
              <a:rPr lang="en-US"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rPr>
              <a:t>Mix it with milk or take orally.</a:t>
            </a:r>
          </a:p>
          <a:p>
            <a:endParaRPr lang="en-US"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endParaRPr>
          </a:p>
          <a:p>
            <a:pPr>
              <a:buFont typeface="Wingdings" pitchFamily="2" charset="2"/>
              <a:buChar char="ü"/>
            </a:pPr>
            <a:r>
              <a:rPr lang="en-US"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rPr>
              <a:t>Do not mix KSED in any hot drinks.</a:t>
            </a:r>
          </a:p>
          <a:p>
            <a:endParaRPr lang="en-US" dirty="0">
              <a:effectLst>
                <a:glow rad="101600">
                  <a:schemeClr val="bg1">
                    <a:alpha val="60000"/>
                  </a:schemeClr>
                </a:glow>
                <a:outerShdw blurRad="38100" dist="38100" dir="2700000" algn="tl">
                  <a:srgbClr val="000000">
                    <a:alpha val="43137"/>
                  </a:srgbClr>
                </a:outerShdw>
              </a:effectLst>
            </a:endParaRPr>
          </a:p>
        </p:txBody>
      </p:sp>
      <p:pic>
        <p:nvPicPr>
          <p:cNvPr id="15362" name="Picture 2" descr="http://t1.gstatic.com/images?q=tbn:ANd9GcTG7uPUkITdw6u0RsiuJ87qnhOmu9Sx_8QZG_IvyDQ4m3j-p1U6omEb9bs6"/>
          <p:cNvPicPr>
            <a:picLocks noChangeAspect="1" noChangeArrowheads="1"/>
          </p:cNvPicPr>
          <p:nvPr/>
        </p:nvPicPr>
        <p:blipFill>
          <a:blip r:embed="rId3"/>
          <a:srcRect/>
          <a:stretch>
            <a:fillRect/>
          </a:stretch>
        </p:blipFill>
        <p:spPr bwMode="auto">
          <a:xfrm>
            <a:off x="6705600" y="3733800"/>
            <a:ext cx="1600200" cy="1171575"/>
          </a:xfrm>
          <a:prstGeom prst="rect">
            <a:avLst/>
          </a:prstGeom>
          <a:noFill/>
        </p:spPr>
      </p:pic>
      <p:pic>
        <p:nvPicPr>
          <p:cNvPr id="15364" name="Picture 4" descr="http://t3.gstatic.com/images?q=tbn:ANd9GcRf6NlqyPVy7c2Ph8lj7_gITiRfZ0mhmWxTdzyl1CUja1OdzRwOn4z5RQ"/>
          <p:cNvPicPr>
            <a:picLocks noChangeAspect="1" noChangeArrowheads="1"/>
          </p:cNvPicPr>
          <p:nvPr/>
        </p:nvPicPr>
        <p:blipFill>
          <a:blip r:embed="rId4"/>
          <a:srcRect/>
          <a:stretch>
            <a:fillRect/>
          </a:stretch>
        </p:blipFill>
        <p:spPr bwMode="auto">
          <a:xfrm>
            <a:off x="6705600" y="2514600"/>
            <a:ext cx="1600200" cy="11239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79437"/>
            <a:ext cx="8458200" cy="5592763"/>
          </a:xfrm>
        </p:spPr>
        <p:txBody>
          <a:bodyPr>
            <a:noAutofit/>
          </a:bodyPr>
          <a:lstStyle/>
          <a:p>
            <a:pPr>
              <a:buFont typeface="Wingdings" pitchFamily="2" charset="2"/>
              <a:buChar char="ü"/>
            </a:pPr>
            <a:r>
              <a:rPr lang="en-US" sz="3500"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rPr>
              <a:t>Dosage can be increased as per body conditions i.e. age, weight etc.</a:t>
            </a:r>
          </a:p>
          <a:p>
            <a:endParaRPr lang="en-US" sz="3500"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endParaRPr>
          </a:p>
          <a:p>
            <a:pPr>
              <a:buFont typeface="Wingdings" pitchFamily="2" charset="2"/>
              <a:buChar char="ü"/>
            </a:pPr>
            <a:r>
              <a:rPr lang="en-US" sz="3500"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rPr>
              <a:t>Moderately increased dosages are safe if needed or required but larger amounts may cause a laxative effect.</a:t>
            </a:r>
          </a:p>
          <a:p>
            <a:endParaRPr lang="en-US" sz="3500"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endParaRPr>
          </a:p>
          <a:p>
            <a:pPr>
              <a:buFont typeface="Wingdings" pitchFamily="2" charset="2"/>
              <a:buChar char="ü"/>
            </a:pPr>
            <a:r>
              <a:rPr lang="en-US" sz="3500"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rPr>
              <a:t>People suffering from Kidney problems should not take more than 1000 IU per day.</a:t>
            </a:r>
          </a:p>
          <a:p>
            <a:endParaRPr lang="en-US" sz="3500" dirty="0">
              <a:effectLst>
                <a:glow rad="101600">
                  <a:schemeClr val="bg1">
                    <a:alpha val="60000"/>
                  </a:schemeClr>
                </a:glow>
                <a:outerShdw blurRad="38100" dist="38100" dir="2700000" algn="tl">
                  <a:srgbClr val="000000">
                    <a:alpha val="43137"/>
                  </a:srgbClr>
                </a:outerShdw>
              </a:effectLst>
            </a:endParaRPr>
          </a:p>
        </p:txBody>
      </p:sp>
      <p:pic>
        <p:nvPicPr>
          <p:cNvPr id="14338" name="Picture 2" descr="http://t0.gstatic.com/images?q=tbn:ANd9GcTErbapSoj-RsOPCTtcirGakQXfFEw42R3ssKHWa1x11eu2izImbbdz_qTm4Q"/>
          <p:cNvPicPr>
            <a:picLocks noChangeAspect="1" noChangeArrowheads="1"/>
          </p:cNvPicPr>
          <p:nvPr/>
        </p:nvPicPr>
        <p:blipFill>
          <a:blip r:embed="rId3"/>
          <a:srcRect/>
          <a:stretch>
            <a:fillRect/>
          </a:stretch>
        </p:blipFill>
        <p:spPr bwMode="auto">
          <a:xfrm>
            <a:off x="7639050" y="1066800"/>
            <a:ext cx="1428750" cy="14287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bright="44000" contrast="-40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981200"/>
          </a:xfrm>
        </p:spPr>
        <p:txBody>
          <a:bodyPr>
            <a:noAutofit/>
          </a:bodyPr>
          <a:lstStyle/>
          <a:p>
            <a:pPr>
              <a:buFont typeface="Wingdings" pitchFamily="2" charset="2"/>
              <a:buChar char="ü"/>
            </a:pPr>
            <a:r>
              <a:rPr lang="en-US" sz="4500" dirty="0" smtClean="0">
                <a:ln w="18415" cmpd="sng">
                  <a:solidFill>
                    <a:srgbClr val="FF9900"/>
                  </a:solidFill>
                  <a:prstDash val="solid"/>
                </a:ln>
                <a:solidFill>
                  <a:srgbClr val="FFFF00"/>
                </a:solidFill>
                <a:effectLst>
                  <a:outerShdw blurRad="50800" dist="38100" dir="16200000" rotWithShape="0">
                    <a:prstClr val="black">
                      <a:alpha val="40000"/>
                    </a:prstClr>
                  </a:outerShdw>
                </a:effectLst>
                <a:latin typeface="Impact" pitchFamily="34" charset="0"/>
              </a:rPr>
              <a:t> KESD is the unique product produced under GMP Regulations</a:t>
            </a:r>
            <a:endParaRPr lang="en-US" sz="4500" dirty="0">
              <a:ln w="18415" cmpd="sng">
                <a:solidFill>
                  <a:srgbClr val="FF9900"/>
                </a:solidFill>
                <a:prstDash val="solid"/>
              </a:ln>
              <a:solidFill>
                <a:srgbClr val="FFFF00"/>
              </a:solidFill>
              <a:effectLst>
                <a:outerShdw blurRad="50800" dist="38100" dir="16200000" rotWithShape="0">
                  <a:prstClr val="black">
                    <a:alpha val="40000"/>
                  </a:prstClr>
                </a:outerShdw>
              </a:effectLst>
              <a:latin typeface="Impact" pitchFamily="34" charset="0"/>
            </a:endParaRPr>
          </a:p>
        </p:txBody>
      </p:sp>
      <p:sp>
        <p:nvSpPr>
          <p:cNvPr id="4" name="Rectangle 3"/>
          <p:cNvSpPr/>
          <p:nvPr/>
        </p:nvSpPr>
        <p:spPr>
          <a:xfrm>
            <a:off x="762000" y="3657600"/>
            <a:ext cx="7772400" cy="2169825"/>
          </a:xfrm>
          <a:prstGeom prst="rect">
            <a:avLst/>
          </a:prstGeom>
        </p:spPr>
        <p:txBody>
          <a:bodyPr wrap="square">
            <a:spAutoFit/>
          </a:bodyPr>
          <a:lstStyle/>
          <a:p>
            <a:pPr algn="ctr">
              <a:buFont typeface="Wingdings" pitchFamily="2" charset="2"/>
              <a:buChar char="ü"/>
            </a:pPr>
            <a:r>
              <a:rPr lang="en-US" sz="4500" dirty="0" smtClean="0">
                <a:ln w="18415" cmpd="sng">
                  <a:solidFill>
                    <a:srgbClr val="FF9900"/>
                  </a:solidFill>
                  <a:prstDash val="solid"/>
                </a:ln>
                <a:solidFill>
                  <a:srgbClr val="FFFF00"/>
                </a:solidFill>
                <a:effectLst>
                  <a:outerShdw blurRad="50800" dist="38100" dir="16200000" rotWithShape="0">
                    <a:prstClr val="black">
                      <a:alpha val="40000"/>
                    </a:prstClr>
                  </a:outerShdw>
                </a:effectLst>
                <a:latin typeface="Impact" pitchFamily="34" charset="0"/>
                <a:ea typeface="+mj-ea"/>
                <a:cs typeface="+mj-cs"/>
              </a:rPr>
              <a:t> 100% natural drops extracted from seaweed found naturally in France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6400800" cy="6477000"/>
          </a:xfrm>
        </p:spPr>
        <p:txBody>
          <a:bodyPr>
            <a:noAutofit/>
          </a:bodyPr>
          <a:lstStyle/>
          <a:p>
            <a:endParaRPr lang="en-US" sz="3500" b="1" dirty="0" smtClean="0">
              <a:effectLst>
                <a:glow rad="101600">
                  <a:schemeClr val="bg1">
                    <a:alpha val="60000"/>
                  </a:schemeClr>
                </a:glow>
                <a:outerShdw blurRad="38100" dist="38100" dir="2700000" algn="tl">
                  <a:srgbClr val="000000">
                    <a:alpha val="43137"/>
                  </a:srgbClr>
                </a:outerShdw>
              </a:effectLst>
            </a:endParaRPr>
          </a:p>
          <a:p>
            <a:pPr algn="just">
              <a:buFont typeface="Wingdings" pitchFamily="2" charset="2"/>
              <a:buChar char="ü"/>
            </a:pPr>
            <a:r>
              <a:rPr lang="en-US" sz="3500"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rPr>
              <a:t>It is extremely essential to drink plenty of water throughout the day. Drink minimum 3 liters of water.</a:t>
            </a:r>
          </a:p>
          <a:p>
            <a:pPr algn="just">
              <a:buFont typeface="Wingdings" pitchFamily="2" charset="2"/>
              <a:buChar char="ü"/>
            </a:pPr>
            <a:endParaRPr lang="en-US" sz="3500"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endParaRPr>
          </a:p>
          <a:p>
            <a:pPr algn="just">
              <a:buFont typeface="Wingdings" pitchFamily="2" charset="2"/>
              <a:buChar char="ü"/>
            </a:pPr>
            <a:r>
              <a:rPr lang="en-US" sz="3500"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rPr>
              <a:t>Do not use if the liquid is turbid.</a:t>
            </a:r>
          </a:p>
          <a:p>
            <a:pPr algn="just">
              <a:buFont typeface="Wingdings" pitchFamily="2" charset="2"/>
              <a:buChar char="ü"/>
            </a:pPr>
            <a:endParaRPr lang="en-US" sz="3500"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endParaRPr>
          </a:p>
          <a:p>
            <a:pPr algn="just">
              <a:buFont typeface="Wingdings" pitchFamily="2" charset="2"/>
              <a:buChar char="ü"/>
            </a:pPr>
            <a:r>
              <a:rPr lang="en-US" sz="3500" b="1" dirty="0" smtClean="0">
                <a:solidFill>
                  <a:schemeClr val="accent2">
                    <a:lumMod val="75000"/>
                  </a:schemeClr>
                </a:solidFill>
                <a:effectLst>
                  <a:glow rad="101600">
                    <a:schemeClr val="bg1">
                      <a:alpha val="60000"/>
                    </a:schemeClr>
                  </a:glow>
                  <a:outerShdw blurRad="38100" dist="38100" dir="2700000" algn="tl">
                    <a:srgbClr val="000000">
                      <a:alpha val="43137"/>
                    </a:srgbClr>
                  </a:outerShdw>
                </a:effectLst>
              </a:rPr>
              <a:t>Once opened, consume within 60 days.</a:t>
            </a:r>
          </a:p>
          <a:p>
            <a:pPr>
              <a:buNone/>
            </a:pPr>
            <a:r>
              <a:rPr lang="en-US" sz="3500" b="1" dirty="0" smtClean="0">
                <a:effectLst>
                  <a:glow rad="101600">
                    <a:schemeClr val="bg1">
                      <a:alpha val="60000"/>
                    </a:schemeClr>
                  </a:glow>
                  <a:outerShdw blurRad="38100" dist="38100" dir="2700000" algn="tl">
                    <a:srgbClr val="000000">
                      <a:alpha val="43137"/>
                    </a:srgbClr>
                  </a:outerShdw>
                </a:effectLst>
              </a:rPr>
              <a:t/>
            </a:r>
            <a:br>
              <a:rPr lang="en-US" sz="3500" b="1" dirty="0" smtClean="0">
                <a:effectLst>
                  <a:glow rad="101600">
                    <a:schemeClr val="bg1">
                      <a:alpha val="60000"/>
                    </a:schemeClr>
                  </a:glow>
                  <a:outerShdw blurRad="38100" dist="38100" dir="2700000" algn="tl">
                    <a:srgbClr val="000000">
                      <a:alpha val="43137"/>
                    </a:srgbClr>
                  </a:outerShdw>
                </a:effectLst>
              </a:rPr>
            </a:br>
            <a:endParaRPr lang="en-US" sz="3500" b="1" dirty="0">
              <a:effectLst>
                <a:glow rad="101600">
                  <a:schemeClr val="bg1">
                    <a:alpha val="60000"/>
                  </a:schemeClr>
                </a:glow>
                <a:outerShdw blurRad="38100" dist="38100" dir="2700000" algn="tl">
                  <a:srgbClr val="000000">
                    <a:alpha val="43137"/>
                  </a:srgbClr>
                </a:outerShdw>
              </a:effectLst>
            </a:endParaRPr>
          </a:p>
        </p:txBody>
      </p:sp>
      <p:pic>
        <p:nvPicPr>
          <p:cNvPr id="13314" name="Picture 2" descr="http://t0.gstatic.com/images?q=tbn:ANd9GcQmcfE86d3BNBjljJ8DRnNb7kXgn0zaCh2zMSEALy_MCbBF3Qx6K8vJaaaSmg"/>
          <p:cNvPicPr>
            <a:picLocks noChangeAspect="1" noChangeArrowheads="1"/>
          </p:cNvPicPr>
          <p:nvPr/>
        </p:nvPicPr>
        <p:blipFill>
          <a:blip r:embed="rId3"/>
          <a:srcRect/>
          <a:stretch>
            <a:fillRect/>
          </a:stretch>
        </p:blipFill>
        <p:spPr bwMode="auto">
          <a:xfrm>
            <a:off x="6781800" y="685800"/>
            <a:ext cx="2286000" cy="1447800"/>
          </a:xfrm>
          <a:prstGeom prst="rect">
            <a:avLst/>
          </a:prstGeom>
          <a:noFill/>
        </p:spPr>
      </p:pic>
      <p:pic>
        <p:nvPicPr>
          <p:cNvPr id="14338" name="Picture 2" descr="http://t1.gstatic.com/images?q=tbn:ANd9GcT5Vj7hgsF20sf0jYWdT7MPmpNCDUBtkV55fxLMqD0-uohhNK1oPQ"/>
          <p:cNvPicPr>
            <a:picLocks noChangeAspect="1" noChangeArrowheads="1"/>
          </p:cNvPicPr>
          <p:nvPr/>
        </p:nvPicPr>
        <p:blipFill>
          <a:blip r:embed="rId4"/>
          <a:srcRect/>
          <a:stretch>
            <a:fillRect/>
          </a:stretch>
        </p:blipFill>
        <p:spPr bwMode="auto">
          <a:xfrm>
            <a:off x="6781800" y="4876800"/>
            <a:ext cx="2286000" cy="1695451"/>
          </a:xfrm>
          <a:prstGeom prst="rect">
            <a:avLst/>
          </a:prstGeom>
          <a:noFill/>
        </p:spPr>
      </p:pic>
      <p:pic>
        <p:nvPicPr>
          <p:cNvPr id="14340" name="Picture 4" descr="http://t0.gstatic.com/images?q=tbn:ANd9GcQ4-9QdkvjFOqfwq9_nDHTfrj6ArmUt4m15ijTIJaRfKr8L0CgG"/>
          <p:cNvPicPr>
            <a:picLocks noChangeAspect="1" noChangeArrowheads="1"/>
          </p:cNvPicPr>
          <p:nvPr/>
        </p:nvPicPr>
        <p:blipFill>
          <a:blip r:embed="rId5"/>
          <a:srcRect/>
          <a:stretch>
            <a:fillRect/>
          </a:stretch>
        </p:blipFill>
        <p:spPr bwMode="auto">
          <a:xfrm>
            <a:off x="6781800" y="2514600"/>
            <a:ext cx="2362200" cy="1905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1000" r="-3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6096000" cy="5592763"/>
          </a:xfrm>
        </p:spPr>
        <p:txBody>
          <a:bodyPr>
            <a:noAutofit/>
          </a:bodyPr>
          <a:lstStyle/>
          <a:p>
            <a:pPr algn="just">
              <a:buFont typeface="Wingdings" pitchFamily="2" charset="2"/>
              <a:buChar char="ü"/>
            </a:pPr>
            <a:r>
              <a:rPr lang="en-US" sz="3500" b="1" dirty="0" smtClean="0">
                <a:solidFill>
                  <a:schemeClr val="accent2">
                    <a:lumMod val="75000"/>
                  </a:schemeClr>
                </a:solidFill>
                <a:effectLst>
                  <a:glow rad="101600">
                    <a:schemeClr val="bg1">
                      <a:alpha val="60000"/>
                    </a:schemeClr>
                  </a:glow>
                  <a:outerShdw blurRad="50800" dist="38100" dir="16200000" rotWithShape="0">
                    <a:prstClr val="black">
                      <a:alpha val="40000"/>
                    </a:prstClr>
                  </a:outerShdw>
                </a:effectLst>
              </a:rPr>
              <a:t>Keep the bottle of KSED tightly closed. Store in moderate temperature and avoid direct sunlight.</a:t>
            </a:r>
          </a:p>
          <a:p>
            <a:pPr algn="just">
              <a:buFont typeface="Wingdings" pitchFamily="2" charset="2"/>
              <a:buChar char="ü"/>
            </a:pPr>
            <a:endParaRPr lang="en-US" sz="3500" b="1" dirty="0" smtClean="0">
              <a:solidFill>
                <a:schemeClr val="accent2">
                  <a:lumMod val="75000"/>
                </a:schemeClr>
              </a:solidFill>
              <a:effectLst>
                <a:glow rad="101600">
                  <a:schemeClr val="bg1">
                    <a:alpha val="60000"/>
                  </a:schemeClr>
                </a:glow>
                <a:outerShdw blurRad="50800" dist="38100" dir="16200000" rotWithShape="0">
                  <a:prstClr val="black">
                    <a:alpha val="40000"/>
                  </a:prstClr>
                </a:outerShdw>
              </a:effectLst>
            </a:endParaRPr>
          </a:p>
          <a:p>
            <a:pPr algn="just">
              <a:buFont typeface="Wingdings" pitchFamily="2" charset="2"/>
              <a:buChar char="ü"/>
            </a:pPr>
            <a:r>
              <a:rPr lang="en-US" sz="3500" b="1" dirty="0" smtClean="0">
                <a:solidFill>
                  <a:schemeClr val="accent2">
                    <a:lumMod val="75000"/>
                  </a:schemeClr>
                </a:solidFill>
                <a:effectLst>
                  <a:glow rad="101600">
                    <a:schemeClr val="bg1">
                      <a:alpha val="60000"/>
                    </a:schemeClr>
                  </a:glow>
                  <a:outerShdw blurRad="50800" dist="38100" dir="16200000" rotWithShape="0">
                    <a:prstClr val="black">
                      <a:alpha val="40000"/>
                    </a:prstClr>
                  </a:outerShdw>
                </a:effectLst>
              </a:rPr>
              <a:t>For better results add KSED daily to your daily diet as a mandatory dosage</a:t>
            </a:r>
          </a:p>
          <a:p>
            <a:pPr>
              <a:buNone/>
            </a:pPr>
            <a:r>
              <a:rPr lang="en-US" sz="3500" b="1" dirty="0" smtClean="0">
                <a:effectLst>
                  <a:glow rad="101600">
                    <a:schemeClr val="bg1">
                      <a:alpha val="60000"/>
                    </a:schemeClr>
                  </a:glow>
                  <a:outerShdw blurRad="50800" dist="38100" dir="16200000" rotWithShape="0">
                    <a:prstClr val="black">
                      <a:alpha val="40000"/>
                    </a:prstClr>
                  </a:outerShdw>
                </a:effectLst>
              </a:rPr>
              <a:t/>
            </a:r>
            <a:br>
              <a:rPr lang="en-US" sz="3500" b="1" dirty="0" smtClean="0">
                <a:effectLst>
                  <a:glow rad="101600">
                    <a:schemeClr val="bg1">
                      <a:alpha val="60000"/>
                    </a:schemeClr>
                  </a:glow>
                  <a:outerShdw blurRad="50800" dist="38100" dir="16200000" rotWithShape="0">
                    <a:prstClr val="black">
                      <a:alpha val="40000"/>
                    </a:prstClr>
                  </a:outerShdw>
                </a:effectLst>
              </a:rPr>
            </a:br>
            <a:endParaRPr lang="en-US" sz="3500" b="1" dirty="0">
              <a:effectLst>
                <a:glow rad="101600">
                  <a:schemeClr val="bg1">
                    <a:alpha val="60000"/>
                  </a:schemeClr>
                </a:glow>
                <a:outerShdw blurRad="50800" dist="38100" dir="16200000" rotWithShape="0">
                  <a:prstClr val="black">
                    <a:alpha val="40000"/>
                  </a:prstClr>
                </a:outerShdw>
              </a:effectLst>
            </a:endParaRPr>
          </a:p>
        </p:txBody>
      </p:sp>
      <p:sp>
        <p:nvSpPr>
          <p:cNvPr id="13314" name="AutoShape 2" descr="data:image/jpg;base64,/9j/4AAQSkZJRgABAQAAAQABAAD/2wCEAAkGBg8QEA8PDxAPDQ8PDQ0NDw0NDw4NDw0NFBAVFBQQEhIXHCYeFxkjGRISHy8gIycpLCwsFR4xNTAqNSYrLCkBCQoKDgwOGg8PFykcHBwpKSktKSkpKSkpKSk1KSksKSksKSkpKSksKSkpKSkpKSksLCkpKSkpLCksKSkpLC4sKf/AABEIAM0A9gMBIgACEQEDEQH/xAAbAAACAwEBAQAAAAAAAAAAAAACAwABBAUGB//EADcQAAICAQMCAwUGBQQDAAAAAAABAgMRBBIhBTFBUXETYYGRwQYiMlKh0RQjkrHhQnLw8RUzov/EABsBAAIDAQEBAAAAAAAAAAAAAAIDAQQFAAYH/8QAJREAAwACAgIBBQADAAAAAAAAAAECAxESIQQxQQUTIlFhcZGh/9oADAMBAAIRAxEAPwD7iQhDjiEIQ44VYjNNGqZmsPNfVJXY6BEkKlnyHSFST8zxmVLZZkRNSM865eZpnF+YmcH5lYsyzn6ql+Zgt0//ADJ0b4SMV1ch8P8Apo4q/pz7KEZ5VI1XQkZLIyLc/wCTRh/0CUEJsSCmpGeeR8osyipJC20VLIptj0h6QcpITNlSkxUmxikZKLkCVyQYM2EiA5Jk4hjMk3C9xW4jRGhu4pyFbibidHaGbiKQrcTcTonQ9MgtSIDo7R99IUmWe5TTPlxCFZAnMXkyzC2yUgbJGabDnMTJnjvqPlcn0WIkGTEyx6DGBJ+aPMZK2x8ipQ8mJti0u46UUZrs+AlMsR2zNZuMds35Guy1ruZbbkPn/Bexp/ow3WmSy1Gy6SMdkUW40aOMz2WozzmhltZlsgWoSLsIqckJk0VPIqTZYmSzKCYDAcinMakMQWCYA3lOZOiQmUBvK3E6J0EymytxWSdE6LyUTJMknaIQosk4JEIiAk6PvEbAvaGVTL3liPqbS9nzLgPdguVgtzAcin5H1F18kqApSFtkbByYWXM6GpEYDZbYEp479im3sYkBZjwMlja946znlGWy1ruTC2WcaE23rxMN8kzRqMM5OpbRdjE/laNLDGwbl5GOyxoGzVNdxUtSmXZho1IxtFTvYid4U5JmexFiZRamSSsFyYExTmx6kckNYDFOwr2gfENINgsreVuC0FotlE3EyccVkmSEJO0TcTcUQ44LcWmAWjtEDEQpFAaJPt+Sbhe7kpS7nnPuM+c8RjkVkU58JluXYVVsniHkFspvkGUseglvZKRJPPqIld4P/sl88cr4ipYkTM7ehsyVKLXK7eQq25NeQavxw/gY9a+G0bGPApnaZYxztmLWNrszkXazwZp1GrxwzmaiSkW8O/k3MGPrsG2afYyTQM20KdxarFpcpNCQnNoD2oW9MCUAEM9FOYuQTgC0GjuYuSFtDmgGg0wlaFNlbw2gGgwuRe8veLKO0TscpF7hOS1IjQWx2SC1IJMjRIRYOS0zjgkQiICSfZoz7lRnwxcJcMquXDPJHz7iMi/uhKWUKrlwyoW90CyeI9y4FSsyhUbOWhUrMMhSEoDVngxDs2tvwA1FnijNLUpr4FvBP5osTi2N1FqaOVfrWuGDdq9rx4GHU2bkac42uvg0cODRWpkpdjnTyveNVjXcfRpvavyS5k/L/JrYMShdl7fFGBtMy31nds0FUfBv3uTz+hzepabalKLbj4p94t/Qt5In7bpdDMd7Zy97QyF4uYiRS47LWjoxmmM2ZOXC9o20akVUNCqQ2WnETpN8JJlypyKVtexPLRyZxFM6N2nMdlRYmkxk2Z2UXJANjkOVBFgZLycMTDLyAmEQGmFkJMBBIEIYmQpFgEn13fhAQv4Mbt4JVZweV4niftdGqFvcGM+RFdnLLnLknRPDsbZPDF3z4KtlwZ5WcEzIUwBPUZRy79TtYzUW4Zz9XLJexR2aeHEg9TZuWTFG1p4ZVdzLmkzVly1p9Frjx9DHBNG3pyxXL/fz6bVj6mCqzBop1ig8pbk+JR7Z/wAl3HkjWqaQq02ujVs3PHyJ1XolkKpzkuHBv4+H64F19TqjJT3NY5w4vj5Gnq32m9vD2cY4jxlvvL4eBR8ryclVM41+PyUsue8dLXr5PFzi0Jmda7THN1FeB8WmXMHl8noyyYVVgqyQMZljjtGskqR2dNedKqeThaaZ1tOyhmnRSyzofZAxXVHQM90RMVoTNHJtrM8onQuiZJxLsUWZZmZMhyQDQ8amWpBqQotSIaGJjkw0JTDiwGhqY5EKiyABn0WdvBdNvBkus4Krt4PPcOjzH2+jbC3kOyw5yu5Gzu4IcdgvH2bfacGSVnLArv4M91vJMx3oKMfYvWnPc8m26eUc2bwy7iXRoYl0KsWHkbXPIE+RUZ4ZZ1tFhyPtQn2wUrMoxWzwTM7FuDVLkkHgy13j/aBOWjE83FVejXVJPjwwZdWl4C/4ja/cJv1GSxhlj/pmFr2czWQ8UZIyOtX0+d+7Zt+60m5PHPkjl2aeUW00002mvJp4Ze69Houl0mbNLM7ekZ5/THd0T7FDyEVc3o6UYibommsC6JnJ9men2cq9GOw36iJgtRexssyxMhbQUgGyyiwmU0UE2UENRaDTAQyMGCxiGRZA4aaXk/7Fi9oYewvmVXPgVeyq2Y3HoxVPQTs5Gu3gxzfIzfwS5J4hwuK1EzNvwyWT4C4dhKC/amTUMjsF2yLEzpliJBVgExW7kNPI7WhrB9oZ7pjbEZbGNhET2K9rhjoaox2CfaYLPBMisCZvtvMVtrBdoubDiNDIwqfRs6Z1SyqX3JYUms5SkvXnxPYXU6WWm3ZTsay34uT75Pn6TOn01SnKMG3t7v8A2rliPKw8tUq1or+T4/3Wmq46/XybNF0tzec7IZ4b5b9Eem6b0CMvwub85fdSQrpeidkvKMcZa8F4JHpqmopRitsV2SMfyvJr0mUvKzNfjPsyx+z0YLLm7F47Vtx6gT0dH5H/AFSOrC05fUPuyeOzW5ej8ChF3T02Z8VVPTZzdX0mmX4XKD/qR5/qPTJ18/ij+ePK+PkeguuM/wDEfFPuvBo08N3P9NHG6R5KaFs6/VunqP8AMr/A3hx/I/2OfVpJSfCNSbTnZejtbEJDq9M36fJHRr6VNLOxv3yW1fDIuzSXPtFL1lH+wP3E/TDWSfjsVCmC7vP6IP8AiYrsvkvqKl027xWfjF/UXLSzj+KMl6p4+Z2pft7D269s0fxr8vmQzoh3Gf0GpR668CLJfMUpmSl0ZyRVki1MRbMkZDePQxSScuSOYqyQKkHxGKQbJci3IljFbhyQ6UBYw6pi5g1yGa6OtGqUcmW2o2VyyXOrICriyvy0zkWVGSyo7ctOJnpCzOUfOVM4u1hxrOhLRlw0g15UF9xGOGnOv0PTfzMecJpeuM/QlWkOl07S/wAyvHD3w5+JUzZty0V8uVaZ6rSaP2dcY+LW6XqxqRqyp9uH4x/YCVZ5p22+zz/3G337FpnM6xb96K8oLPxbZ0NRfGtZl38I+L/Y4VzlY3Jvu+X9EP8AHh1Wx2GNvZiutFVqUmlFNt+COhT0aVrxFteba4SO5o+lRpXbnxb7v3v9jQu1jXotXmnH18mLp/2fTX85/dksOC7v4mPVXV0N11xinFtZS7fHxOpqda84Xbz8zzvW/wD25/NGMv0x9AMU1Vfn/ojDzyV+b6fwKu1spPLeTPK9i3IByLyk05lIetQx9epMKkMiyHKCco2S09U+XFZ8193+xQmMiAaf7I0/2abrAN4qyRIgKegeOi5yJGQMykwtdEksYpSCsYpMNLoYkFMQ2NYmYyRiKkxTYbYuQxHUujTRYbISycmE8Gyq0XcFS5Nu0JUoVC0dXYV3tFZ7RT0pX8KaYzLF82C7Yquk26PEZwb8JRf6mbdgv2wNboB7Z6bULDZju1U/zy/qYVOqVlcZeKW2XqjJqJFKI70yrEfDM19vzNGhpdm2K8f+Ns518j0X2ao2RzL/AFc+9R8F8e5dTULsdlr7cbPS9J6RFRXHH935s1a3pal8ufeaNFqItJI1y7HtPE8LCsc05Vb77PK5M+T7m2eJ6h0tR8H65PHfaBfzmk8qMYr3rjP1PpPWZRUZSfCjFt/A+Wa3UOU5TfeUm/8ABX83xMMZFqUtr460el+m3WRcn8GRyB3FW8P9Re4xqhw3L+DdkcmNizPFjYsW0EaIsgEWQWdofJFxQc4gtidid7AmxW4KyQnIyUHKCkxeQmwGMQwIVMZkXMJBIVkGQTBYxBCmxtdgqSBTD1sRUm+Fo2NxgjMNWCXAioOnDUjVqDkq4ZG8U8QrgdF3C5XmR3AStOWM7gdTQ9VdUvOEuJR815r3nVtmpLdB7ovs19TyTtGabqE63mDx5xfKfqgb8ffa9gvFt7R6LS6b2lkY+b59PE9NdYq44Xw9TifZfXQm52ThtcUo5jysv3fD9TTruq0Sk/vvjj8Mihc1WTi11JTzTVZOGukdvpfVMLl+J1n1ZNd1jHLzwjwH/nqofhUp/wDyjBrus22cN7YeEY9n6vxPZeD9QtYEuO+PRXv6cslb9Ha+1H2jVma63mP+qS/1P9jyck2SUslt4WX/ANjccvybeTJ0l/w18OKcMqJM9/dL3Cg7JZeQEjI8hp5G59fBcldBoZFikHFlZhD4yIDEgvQWjo2MTKQVkhEpCJRXlA2SFJlzkAh6Q5IYimXEpnElZAkWUwkEhUgQ5ADEEBJCmPYqSDQFIpSC3CywtCtB7i1MWwckaAcmhWEchCkFuI4kaCciovLBbG6SGZenPyOfSCU9nqOlS2aeXm5Y+OF+7OfbIbo7s1teU2/i0jPNlJTpv+iIXbf7FzFObQyTEzY+G5e09D0ipXP3fIXKbffktoAsPLde6YalIsJIpBIU2EWWiJFpAhJDIohcSCwh85CWw5sTJgyhUoqQKIyIYGxqKZaKYIItlMtgsMNAsENgMJBFMCSDBYSOEyRQySAGJi2igQgWSC0VkvIDJknRGg8m3SLEW/RGBM3R4r/qYu11o5r8WbOkXZ9ovepfT9g7Hyzn9Im1Yl5pp/LP0OjqFyJyTq2L46YiTAkGwcHDULaKwNwU0Ts4XgJFtEOJREHFFJBoFhhIgSIAS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data:image/jpg;base64,/9j/4AAQSkZJRgABAQAAAQABAAD/2wCEAAkGBg8QEA8PDxAPDQ8PDQ0NDw0NDw4NDw0NFBAVFBQQEhIXHCYeFxkjGRISHy8gIycpLCwsFR4xNTAqNSYrLCkBCQoKDgwOGg8PFykcHBwpKSktKSkpKSkpKSk1KSksKSksKSkpKSksKSkpKSkpKSksLCkpKSkpLCksKSkpLC4sKf/AABEIAM0A9gMBIgACEQEDEQH/xAAbAAACAwEBAQAAAAAAAAAAAAACAwABBAUGB//EADcQAAICAQMCAwUGBQQDAAAAAAABAgMRBBIhBTFBUXETYYGRwQYiMlKh0RQjkrHhQnLw8RUzov/EABsBAAIDAQEBAAAAAAAAAAAAAAIDAQQFAAYH/8QAJREAAwACAgIBBQADAAAAAAAAAAECAxESIQQxQQUTIlFhcZGh/9oADAMBAAIRAxEAPwD7iQhDjiEIQ44VYjNNGqZmsPNfVJXY6BEkKlnyHSFST8zxmVLZZkRNSM865eZpnF+YmcH5lYsyzn6ql+Zgt0//ADJ0b4SMV1ch8P8Apo4q/pz7KEZ5VI1XQkZLIyLc/wCTRh/0CUEJsSCmpGeeR8osyipJC20VLIptj0h6QcpITNlSkxUmxikZKLkCVyQYM2EiA5Jk4hjMk3C9xW4jRGhu4pyFbibidHaGbiKQrcTcTonQ9MgtSIDo7R99IUmWe5TTPlxCFZAnMXkyzC2yUgbJGabDnMTJnjvqPlcn0WIkGTEyx6DGBJ+aPMZK2x8ipQ8mJti0u46UUZrs+AlMsR2zNZuMds35Guy1ruZbbkPn/Bexp/ow3WmSy1Gy6SMdkUW40aOMz2WozzmhltZlsgWoSLsIqckJk0VPIqTZYmSzKCYDAcinMakMQWCYA3lOZOiQmUBvK3E6J0EymytxWSdE6LyUTJMknaIQosk4JEIiAk6PvEbAvaGVTL3liPqbS9nzLgPdguVgtzAcin5H1F18kqApSFtkbByYWXM6GpEYDZbYEp479im3sYkBZjwMlja946znlGWy1ruTC2WcaE23rxMN8kzRqMM5OpbRdjE/laNLDGwbl5GOyxoGzVNdxUtSmXZho1IxtFTvYid4U5JmexFiZRamSSsFyYExTmx6kckNYDFOwr2gfENINgsreVuC0FotlE3EyccVkmSEJO0TcTcUQ44LcWmAWjtEDEQpFAaJPt+Sbhe7kpS7nnPuM+c8RjkVkU58JluXYVVsniHkFspvkGUseglvZKRJPPqIld4P/sl88cr4ipYkTM7ehsyVKLXK7eQq25NeQavxw/gY9a+G0bGPApnaZYxztmLWNrszkXazwZp1GrxwzmaiSkW8O/k3MGPrsG2afYyTQM20KdxarFpcpNCQnNoD2oW9MCUAEM9FOYuQTgC0GjuYuSFtDmgGg0wlaFNlbw2gGgwuRe8veLKO0TscpF7hOS1IjQWx2SC1IJMjRIRYOS0zjgkQiICSfZoz7lRnwxcJcMquXDPJHz7iMi/uhKWUKrlwyoW90CyeI9y4FSsyhUbOWhUrMMhSEoDVngxDs2tvwA1FnijNLUpr4FvBP5osTi2N1FqaOVfrWuGDdq9rx4GHU2bkac42uvg0cODRWpkpdjnTyveNVjXcfRpvavyS5k/L/JrYMShdl7fFGBtMy31nds0FUfBv3uTz+hzepabalKLbj4p94t/Qt5In7bpdDMd7Zy97QyF4uYiRS47LWjoxmmM2ZOXC9o20akVUNCqQ2WnETpN8JJlypyKVtexPLRyZxFM6N2nMdlRYmkxk2Z2UXJANjkOVBFgZLycMTDLyAmEQGmFkJMBBIEIYmQpFgEn13fhAQv4Mbt4JVZweV4niftdGqFvcGM+RFdnLLnLknRPDsbZPDF3z4KtlwZ5WcEzIUwBPUZRy79TtYzUW4Zz9XLJexR2aeHEg9TZuWTFG1p4ZVdzLmkzVly1p9Frjx9DHBNG3pyxXL/fz6bVj6mCqzBop1ig8pbk+JR7Z/wAl3HkjWqaQq02ujVs3PHyJ1XolkKpzkuHBv4+H64F19TqjJT3NY5w4vj5Gnq32m9vD2cY4jxlvvL4eBR8ryclVM41+PyUsue8dLXr5PFzi0Jmda7THN1FeB8WmXMHl8noyyYVVgqyQMZljjtGskqR2dNedKqeThaaZ1tOyhmnRSyzofZAxXVHQM90RMVoTNHJtrM8onQuiZJxLsUWZZmZMhyQDQ8amWpBqQotSIaGJjkw0JTDiwGhqY5EKiyABn0WdvBdNvBkus4Krt4PPcOjzH2+jbC3kOyw5yu5Gzu4IcdgvH2bfacGSVnLArv4M91vJMx3oKMfYvWnPc8m26eUc2bwy7iXRoYl0KsWHkbXPIE+RUZ4ZZ1tFhyPtQn2wUrMoxWzwTM7FuDVLkkHgy13j/aBOWjE83FVejXVJPjwwZdWl4C/4ja/cJv1GSxhlj/pmFr2czWQ8UZIyOtX0+d+7Zt+60m5PHPkjl2aeUW00002mvJp4Ze69Houl0mbNLM7ekZ5/THd0T7FDyEVc3o6UYibommsC6JnJ9men2cq9GOw36iJgtRexssyxMhbQUgGyyiwmU0UE2UENRaDTAQyMGCxiGRZA4aaXk/7Fi9oYewvmVXPgVeyq2Y3HoxVPQTs5Gu3gxzfIzfwS5J4hwuK1EzNvwyWT4C4dhKC/amTUMjsF2yLEzpliJBVgExW7kNPI7WhrB9oZ7pjbEZbGNhET2K9rhjoaox2CfaYLPBMisCZvtvMVtrBdoubDiNDIwqfRs6Z1SyqX3JYUms5SkvXnxPYXU6WWm3ZTsay34uT75Pn6TOn01SnKMG3t7v8A2rliPKw8tUq1or+T4/3Wmq46/XybNF0tzec7IZ4b5b9Eem6b0CMvwub85fdSQrpeidkvKMcZa8F4JHpqmopRitsV2SMfyvJr0mUvKzNfjPsyx+z0YLLm7F47Vtx6gT0dH5H/AFSOrC05fUPuyeOzW5ej8ChF3T02Z8VVPTZzdX0mmX4XKD/qR5/qPTJ18/ij+ePK+PkeguuM/wDEfFPuvBo08N3P9NHG6R5KaFs6/VunqP8AMr/A3hx/I/2OfVpJSfCNSbTnZejtbEJDq9M36fJHRr6VNLOxv3yW1fDIuzSXPtFL1lH+wP3E/TDWSfjsVCmC7vP6IP8AiYrsvkvqKl027xWfjF/UXLSzj+KMl6p4+Z2pft7D269s0fxr8vmQzoh3Gf0GpR668CLJfMUpmSl0ZyRVki1MRbMkZDePQxSScuSOYqyQKkHxGKQbJci3IljFbhyQ6UBYw6pi5g1yGa6OtGqUcmW2o2VyyXOrICriyvy0zkWVGSyo7ctOJnpCzOUfOVM4u1hxrOhLRlw0g15UF9xGOGnOv0PTfzMecJpeuM/QlWkOl07S/wAyvHD3w5+JUzZty0V8uVaZ6rSaP2dcY+LW6XqxqRqyp9uH4x/YCVZ5p22+zz/3G337FpnM6xb96K8oLPxbZ0NRfGtZl38I+L/Y4VzlY3Jvu+X9EP8AHh1Wx2GNvZiutFVqUmlFNt+COhT0aVrxFteba4SO5o+lRpXbnxb7v3v9jQu1jXotXmnH18mLp/2fTX85/dksOC7v4mPVXV0N11xinFtZS7fHxOpqda84Xbz8zzvW/wD25/NGMv0x9AMU1Vfn/ojDzyV+b6fwKu1spPLeTPK9i3IByLyk05lIetQx9epMKkMiyHKCco2S09U+XFZ8193+xQmMiAaf7I0/2abrAN4qyRIgKegeOi5yJGQMykwtdEksYpSCsYpMNLoYkFMQ2NYmYyRiKkxTYbYuQxHUujTRYbISycmE8Gyq0XcFS5Nu0JUoVC0dXYV3tFZ7RT0pX8KaYzLF82C7Yquk26PEZwb8JRf6mbdgv2wNboB7Z6bULDZju1U/zy/qYVOqVlcZeKW2XqjJqJFKI70yrEfDM19vzNGhpdm2K8f+Ns518j0X2ao2RzL/AFc+9R8F8e5dTULsdlr7cbPS9J6RFRXHH935s1a3pal8ufeaNFqItJI1y7HtPE8LCsc05Vb77PK5M+T7m2eJ6h0tR8H65PHfaBfzmk8qMYr3rjP1PpPWZRUZSfCjFt/A+Wa3UOU5TfeUm/8ABX83xMMZFqUtr460el+m3WRcn8GRyB3FW8P9Re4xqhw3L+DdkcmNizPFjYsW0EaIsgEWQWdofJFxQc4gtidid7AmxW4KyQnIyUHKCkxeQmwGMQwIVMZkXMJBIVkGQTBYxBCmxtdgqSBTD1sRUm+Fo2NxgjMNWCXAioOnDUjVqDkq4ZG8U8QrgdF3C5XmR3AStOWM7gdTQ9VdUvOEuJR815r3nVtmpLdB7ovs19TyTtGabqE63mDx5xfKfqgb8ffa9gvFt7R6LS6b2lkY+b59PE9NdYq44Xw9TifZfXQm52ThtcUo5jysv3fD9TTruq0Sk/vvjj8Mihc1WTi11JTzTVZOGukdvpfVMLl+J1n1ZNd1jHLzwjwH/nqofhUp/wDyjBrus22cN7YeEY9n6vxPZeD9QtYEuO+PRXv6cslb9Ha+1H2jVma63mP+qS/1P9jyck2SUslt4WX/ANjccvybeTJ0l/w18OKcMqJM9/dL3Cg7JZeQEjI8hp5G59fBcldBoZFikHFlZhD4yIDEgvQWjo2MTKQVkhEpCJRXlA2SFJlzkAh6Q5IYimXEpnElZAkWUwkEhUgQ5ADEEBJCmPYqSDQFIpSC3CywtCtB7i1MWwckaAcmhWEchCkFuI4kaCciovLBbG6SGZenPyOfSCU9nqOlS2aeXm5Y+OF+7OfbIbo7s1teU2/i0jPNlJTpv+iIXbf7FzFObQyTEzY+G5e09D0ipXP3fIXKbffktoAsPLde6YalIsJIpBIU2EWWiJFpAhJDIohcSCwh85CWw5sTJgyhUoqQKIyIYGxqKZaKYIItlMtgsMNAsENgMJBFMCSDBYSOEyRQySAGJi2igQgWSC0VkvIDJknRGg8m3SLEW/RGBM3R4r/qYu11o5r8WbOkXZ9ovepfT9g7Hyzn9Im1Yl5pp/LP0OjqFyJyTq2L46YiTAkGwcHDULaKwNwU0Ts4XgJFtEOJREHFFJBoFhhIgSIAS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318" name="Picture 6" descr="http://t1.gstatic.com/images?q=tbn:ANd9GcQtdFXVU5RPQwm5xtFFYMV5qJfirmDSnRxX3m3_dJ0pAnImYtJj"/>
          <p:cNvPicPr>
            <a:picLocks noChangeAspect="1" noChangeArrowheads="1"/>
          </p:cNvPicPr>
          <p:nvPr/>
        </p:nvPicPr>
        <p:blipFill>
          <a:blip r:embed="rId3"/>
          <a:srcRect/>
          <a:stretch>
            <a:fillRect/>
          </a:stretch>
        </p:blipFill>
        <p:spPr bwMode="auto">
          <a:xfrm>
            <a:off x="6477000" y="914400"/>
            <a:ext cx="2466975" cy="1847851"/>
          </a:xfrm>
          <a:prstGeom prst="rect">
            <a:avLst/>
          </a:prstGeom>
          <a:noFill/>
        </p:spPr>
      </p:pic>
      <p:pic>
        <p:nvPicPr>
          <p:cNvPr id="7" name="Picture 2"/>
          <p:cNvPicPr>
            <a:picLocks noChangeAspect="1" noChangeArrowheads="1"/>
          </p:cNvPicPr>
          <p:nvPr/>
        </p:nvPicPr>
        <p:blipFill>
          <a:blip r:embed="rId4"/>
          <a:srcRect/>
          <a:stretch>
            <a:fillRect/>
          </a:stretch>
        </p:blipFill>
        <p:spPr bwMode="auto">
          <a:xfrm>
            <a:off x="7086600" y="3352800"/>
            <a:ext cx="1759542" cy="281225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1000" r="-3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a:bodyPr>
          <a:lstStyle/>
          <a:p>
            <a:pPr algn="ctr">
              <a:buNone/>
            </a:pPr>
            <a:r>
              <a:rPr lang="en-US" b="1" dirty="0" smtClean="0">
                <a:solidFill>
                  <a:schemeClr val="accent2">
                    <a:lumMod val="75000"/>
                  </a:schemeClr>
                </a:solidFill>
                <a:effectLst>
                  <a:outerShdw blurRad="38100" dist="38100" dir="2700000" algn="tl">
                    <a:srgbClr val="000000">
                      <a:alpha val="43137"/>
                    </a:srgbClr>
                  </a:outerShdw>
                </a:effectLst>
                <a:latin typeface="Algerian" pitchFamily="82" charset="0"/>
              </a:rPr>
              <a:t>What Doctors say about Vitamin D3?</a:t>
            </a:r>
          </a:p>
          <a:p>
            <a:pPr>
              <a:buFont typeface="Wingdings" pitchFamily="2" charset="2"/>
              <a:buChar char="ü"/>
            </a:pPr>
            <a:endParaRPr lang="en-US" b="1" i="1" dirty="0" smtClean="0">
              <a:solidFill>
                <a:schemeClr val="accent2">
                  <a:lumMod val="75000"/>
                </a:schemeClr>
              </a:solidFill>
            </a:endParaRPr>
          </a:p>
          <a:p>
            <a:pPr>
              <a:buFont typeface="Wingdings" pitchFamily="2" charset="2"/>
              <a:buChar char="ü"/>
            </a:pPr>
            <a:endParaRPr lang="en-US" b="1" i="1" dirty="0" smtClean="0">
              <a:solidFill>
                <a:schemeClr val="accent2">
                  <a:lumMod val="75000"/>
                </a:schemeClr>
              </a:solidFill>
            </a:endParaRPr>
          </a:p>
          <a:p>
            <a:pPr>
              <a:buFont typeface="Wingdings" pitchFamily="2" charset="2"/>
              <a:buChar char="ü"/>
            </a:pPr>
            <a:endParaRPr lang="en-US" b="1" i="1" dirty="0" smtClean="0">
              <a:solidFill>
                <a:schemeClr val="accent2">
                  <a:lumMod val="75000"/>
                </a:schemeClr>
              </a:solidFill>
            </a:endParaRPr>
          </a:p>
          <a:p>
            <a:pPr>
              <a:buFont typeface="Wingdings" pitchFamily="2" charset="2"/>
              <a:buChar char="ü"/>
            </a:pPr>
            <a:endParaRPr lang="en-US" b="1" i="1" dirty="0" smtClean="0">
              <a:solidFill>
                <a:schemeClr val="accent2">
                  <a:lumMod val="75000"/>
                </a:schemeClr>
              </a:solidFill>
            </a:endParaRPr>
          </a:p>
          <a:p>
            <a:pPr>
              <a:buFont typeface="Wingdings" pitchFamily="2" charset="2"/>
              <a:buChar char="ü"/>
            </a:pPr>
            <a:endParaRPr lang="en-US" b="1" i="1" dirty="0" smtClean="0">
              <a:solidFill>
                <a:schemeClr val="accent2">
                  <a:lumMod val="75000"/>
                </a:schemeClr>
              </a:solidFill>
            </a:endParaRPr>
          </a:p>
          <a:p>
            <a:pPr algn="just">
              <a:buFont typeface="Wingdings" pitchFamily="2" charset="2"/>
              <a:buChar char="ü"/>
            </a:pPr>
            <a:r>
              <a:rPr lang="en-US" b="1" dirty="0" smtClean="0">
                <a:ln>
                  <a:solidFill>
                    <a:srgbClr val="C00000"/>
                  </a:solidFill>
                </a:ln>
                <a:solidFill>
                  <a:schemeClr val="accent2">
                    <a:lumMod val="75000"/>
                  </a:schemeClr>
                </a:solidFill>
                <a:effectLst>
                  <a:glow rad="101600">
                    <a:schemeClr val="bg1">
                      <a:alpha val="60000"/>
                    </a:schemeClr>
                  </a:glow>
                </a:effectLst>
              </a:rPr>
              <a:t>Sunlight is life. ~ Dr. William Meller, board-certified internist. </a:t>
            </a:r>
          </a:p>
          <a:p>
            <a:pPr>
              <a:buFont typeface="Wingdings" pitchFamily="2" charset="2"/>
              <a:buChar char="ü"/>
            </a:pPr>
            <a:endParaRPr lang="en-US" b="1" dirty="0" smtClean="0">
              <a:solidFill>
                <a:schemeClr val="accent2">
                  <a:lumMod val="75000"/>
                </a:schemeClr>
              </a:solidFill>
            </a:endParaRPr>
          </a:p>
          <a:p>
            <a:pPr>
              <a:buNone/>
            </a:pPr>
            <a:r>
              <a:rPr lang="en-US" b="1" i="1" dirty="0" smtClean="0">
                <a:solidFill>
                  <a:schemeClr val="accent2">
                    <a:lumMod val="75000"/>
                  </a:schemeClr>
                </a:solidFill>
              </a:rPr>
              <a:t/>
            </a:r>
            <a:br>
              <a:rPr lang="en-US" b="1" i="1" dirty="0" smtClean="0">
                <a:solidFill>
                  <a:schemeClr val="accent2">
                    <a:lumMod val="75000"/>
                  </a:schemeClr>
                </a:solidFill>
              </a:rPr>
            </a:br>
            <a:endParaRPr lang="en-US" b="1" dirty="0">
              <a:solidFill>
                <a:schemeClr val="accent2">
                  <a:lumMod val="75000"/>
                </a:schemeClr>
              </a:solidFill>
            </a:endParaRPr>
          </a:p>
        </p:txBody>
      </p:sp>
      <p:sp>
        <p:nvSpPr>
          <p:cNvPr id="45058" name="AutoShape 2" descr="data:image/jpg;base64,/9j/4AAQSkZJRgABAQAAAQABAAD/2wCEAAkGBhQSERUUEhQVFRQUGBcVGBYVFBQYFRoUFxQXFBcWFBgYGyYgFxolGhcXHy8gIycpLCwsFx4xNTAqNSYrLCkBCQoKBQUFDQUFDSkYEhgpKSkpKSkpKSkpKSkpKSkpKSkpKSkpKSkpKSkpKSkpKSkpKSkpKSkpKSkpKSkpKSkpKf/AABEIAQ8AugMBIgACEQEDEQH/xAAcAAABBQEBAQAAAAAAAAAAAAAAAQMEBQYCBwj/xABAEAABAwEGAwQGCAUEAwEAAAABAAIRAwQFEiExQQZRYRMicYEHMpGhscEUI0JSYnLR8DOCkrLhJENT8RZzwkT/xAAUAQEAAAAAAAAAAAAAAAAAAAAA/8QAFBEBAAAAAAAAAAAAAAAAAAAAAP/aAAwDAQACEQMRAD8A0XogcRYvzVHH3wtff1dws9SPun9Fj/RJP0IR9539xWvv3Oz1fyFBSsrGaA2xD3ABZ30nWh3Z1fAD3wr2pl2Hj+izHpJf9XV8B/cg8olJKREIFlJiSpECgolIhAqISJUAuV0kQCWUiVAiEFCBUIQgEiVCBJRKVCD2z0TH/RDo93xK198/wKmvqlY/0Tu/0X87viVsL1E0Kn5XfBBnbTU/hRsfkFmfSDnSqnoP7lqnUP4Xj8gs/wCkOhFGqfw/NB5EhCsrm4cr2oxSZIGrjk0eZQVqdo2V7zDWOcegJ+C9TuT0bWei0OtDxUcYyGgBGY5E7K8dd9MZUgGAAAYQNBlsM/NB40y460503N/MCB4Sn2cO1CBMAkTB1jryXplusbmmZcendj2KKbGHkyILgBPhkg8ztN1vZrB8HAqGvQrw4JgGZzznx5wsxbuGXs0z8jsgpIRC6qUi3Jwg+C5QJCVCECEJUIQCEIQCEIQCEIQe1eiimfof87viVsLxd9TV/K74LK+jG0F9kLnGSXGTAGhI2WqtzYo1c8sDv7Togq4/gzz+QWb9JP8AAreCv31s6Pj8gs/x9Rc9lRjRLn5ATCDzTh+6RVeC/wBQajOXHkI8l63cVgApySG025DkDtA5rNXBcgpNEkSMidpOwWq+nMHZsDcQpjE7lO2Xnugt6d1MAxZuy13J9qYpWYu9WQOX+Sr2lXxUwcu8PJV9GrnHPPf3oIZufTLPXRc1LnmdJ8lZOcZGZ+XknalT/H/aCiqXM7CXZ9FlLbRhxDsh8v0Xo7rRqIgbQs1fDWOqjk8lpBEa5b+SDz6/uHDgxMh8cjsdwd/BYoheh3i82Wsabj3DI8J0PwWNvun9YXDR3x38fFBXFCEIBCEIBCEIBCEIBJCVCD2n0Un/AEP87vitneTvqKn5H/2rB+i6vFjj8Z+K1l5W/DRqzoGO36FBX13hvZHkdPILK8VVnwakAvPeM6DPIHbLRTLVeLazKbZyxDQnKADOXUBU/EtdzHgYsbXOAIIz1zPjp7UD922xuUuotfnlhgzGZgAn3SrsW1jWtZTlxecReA4hxblGJ2gHLroFlC2nQFRxIxhpkuOpMkYSdR4blX1ktP0SzUn0y5zazwGtgECYDXAfZ0Jy5oNjZLY7s2l28xKj2q0lrgdQB55qioX290YzMbab7SriljeyWxJ6ZiOUHXwQZy/6jXv79WOhq4RlsAMz1Wh4dtZwhnrNIkHXxgqlHCDWVRVbSxPEgTOZOUuEw45q7uq7DZ8iA0yMgZAicj7duSDq+eImUWuBaCRlHMysbS4pbaXiGFhBGR0MO1GX7hPcQ2WoXVOxqFr8UmRILegif+lTse7E7GQezOIOjCXNLSJI2MjbkgmcWUm1WFwIGUhYK013eq7Qco0KvrVbnOY7CcpjaNJKzlpq4o6SB+WcviUDT4nLRIhCAQhCAQhCAQhCAQhCD0bgu39nZRBzJd8SpHEF5PNmq56tO6p+GG/UN8Xf3FT79b/pqv5Sgx133k9hZDtKgy8cirbia+iKrmiM2BueeuvwCobMBDJP+41SuJB9efAfNB1d9vFWo1tpxPYe6M82zoQV6ZcNmx0ewAc02cywuicm42E5d5jgfcV48wiRIy6ar0G7OILTTa1ziDhaAGvBzYdMxyz9pQWsTJ5y725rR3G8siTrAWTsdpLmNkiTExpny6LUUKvdAmCEF5aK4pjGT0AGZJ6BZ603p2jwcQa2TIkFwjc7lQbx4oZSd9ZkZgToBnsqa12+z2ghwADz3g9kAjriGfQgoLm3gGpIMgjPyWd4krinRMauyGm+vzT90tAqEl7nkZYnunI5kCICo+M7TLg2cmjEPEmB8/Ygzr7wJho7rdI111J8VFe6SuEqAQhCAQhCAQkSoBCEIBCEINtwuf8ATt8Xf3FTL7qTZ6v5SoXCzvqB4n4qdfoH0ep+UoMRQ0Z/7GqfxS2K+X3R81X0DAZ0qNWmr8O1rdayyzsxZNxO0Y0GYc87fNBl7vsDq1VlJgJdUcGDxJhe+XpwPSr0G0z3X0gBSqAZiAB3gPWB3HsXHC3ovs1iDXmatoGlR2jXRrTboPEyfBaynS2OyDxfsHUKnYvGB9Mxh2jUFp3aRmD/AJV1TtcwfL2rV8acIC2U5Z3bRTE03aB2+Bx5cuRz5ryalfr6RdTrAsc0lpkQWuGzh8+qDaNuxkEFuIu1JE5DQZqpvDhyntTDRoCAQQOkKNYeMm6nKNxmFLdxjTd9ppGm3/aCps9zii4OFR2EYiWuJjTKOqyV82s1KriTIGQ8B/mV6RZeFKtupvdTqdm3RhLZJO+WwGkrCX9wdabGT2rCWj7bJLPM7ecIKMhCChAIQhAIQhAIQhAIQhAIQhBf2fiEUGdnSGOJ77pAzM5DVR7RxJWe1zXYcLhBAYPcUXBc4rvJdIps1jUk6NHJeo8H8EWdzhWfRaAwgsBBzPMzqB1QZTgv0Z17XhfWBo0AQ7E4d945MacwPxH3r226bsp0aYZSAaBnkNTzJ3PVSKUwlY48skDpbkmgQkqV4kIA96AcAqXiDhSz2vOowB8RjAzI681ZUakwCcxkecjLRPFpH+dUHinEXottFlfjoh1WidcGbm8pbqQnuGeBH1a2Os3DRpAmSIx1JhrNMhuYzyjdezPmOXxWZvixupubXDycIw1G7PpjMHCMsbSSRAzEjdBzdzMNFjD3X0+4QNnDJ0dCdE+61TOMYhoQRlCWnZw6o6HCKrG1WkaEjuEjn9g/zIfSJGJo2zG0jIhBkb/9HtkrS6mOycd25CerdD7l5tffCNezElzcTB9tukdRqPh1XubaIcCIPOD4qttFm1a4AjryORCDwSELR8a8MiyVWmmZp1BLehGrVnEAhCEAhCEAhCEAhCIQekejO4TaGEnKm1xLjzOUNHWF7DZrMABAAjLLksr6MrCGXZRMesX1D1l5A9wC1+GM2jXb/CBzHGqHuBGXiuH1J1TM7A5bdCgHVQMyMtD0PVd06gy1TQhzfH47pmzVS04T5FBNrWGnUjGxrvEAphl3YKjS1zw3vBzMbywjDlk4mCDGkKYx2i4tAnSJE67hA7UGWSjtaDMgclyytsZB5HVduM6FBQ3s0WYMqtHcZUBLZyDKnceW8oJa4jTKVNoVRic3nDh56+/4qVbaDajHMe0FjwWuHQiCqC7LUWA03GX2c9m47mmRLXeYg+MoLypR3GsfsKovCzRn5+Wqtn1RE8v1US11M8OUHTz28EGG44uH6TRIZ67DiYOZAhzfP5LyFwjIr6DgZGPVg+YleL8bWdrLbVDBAJDoGxc0E++UFGhCEAhCEAkSoQC6SQlhB9PXZZ20aTKQHcY1rBy7rQ35KxZ0Vcytnh2P7MqbTbh9X2fNB09Qbc7CJ0+Ck1XB23yUC10B/wAh8HZj/CDi6K5mqwx3SHj8tQTH9QepVaiSclnatoNnrCoSMDmlhjPOcbM/6x/MtCLVIB2OYQTbG6QJ13UhzRPkolkqEnRTXIIlooyNJ9s+RUVrXs0OIfiyP9Q+Y81Lt9rwN3J2AWdr22o6RBAPtQWbrzY5xpyBUAnAYBI3LfvDqNN4WQ4ytZsdajatab/qK0fdMuY8dR3lLvu4TaKWFpLKrO9SeDBD/HadFR3HezrYH2K8GFxaQHOiDDXfaw/aBzxDVBrbJaQWgYsTXCWOnIjUR1S1GkwCcxoVieHb4FhtVW77Q/6oOijVd9knNknYEHXYraMrTrk4EtdHTcfFAlKyktjnrG5krzf0n3FGGs1vqksqEcjmwnzkea9PsVTvvbrm0jzBHyCiXzd4rU3seBFRpafPdB88whPWuzGm9zHascWnxBhNIEQhCASgJEIFKVIEuFB9O1B3m5Tsp1M8ky6l3h++qk4UCPYDsq622UEZiVY1XCFU223Np5zmUFFeN242VGAH1SfAjMfD3qyuy82VqbXeoHAOIeIMED5/BVlrvJz+7MNPLf8AVR7gu76Ri7V7sFOA1uQEkmcuWW6DV079pNOFhxH8In3qdTtrnf7bwOZw/qq2xWSlSPdbLhoTmplezVXf7sSNGtaPjmgKzg6QmHEaJh3D5E/WVPd8klC7iMsbj4goHX0Z0VBfF14KgtVISSMNYAZluzxzIGo3Ga0b7OYiZ9q834m9G9qoufabPapxOxEOc5r5efVBEh3nCCu4i4XqW63tbR0dTaaj/ssaCW4id8hkN1trRV7KXAEtaGt6mG4Gn3BQbhp22hRwVqrHNdrFIA/1ggn2Lu1PdH8QDoAAg6u62ONXERB0P6FaK0DE0/vLdZSjVewAANLQcRw5OI9sbq5pXlTqgkOybHd0dJ5jkg8k9It3dnay4ZCqMX8w7rvgD5rLra+lSsTaWCO61hjxLs/ksSUCoQgIBDUSkQdFLC5XSD6nbsSunKM92w6JdNUCW1jniA6PYqytYGbvz/eiS23wGGB3j0VQ+rTcZBc2diJzPVB1aqLGk5yfFccOVZfUb+8nH9VINjptY578RgSJMEnbIbeKo7nL2Vi9rXGmZBccm56wd4KDcMosdGRHnCsKNmA398qtosIhxLQNdVzbOIKbSA04nHINaCST0jVBb1HQEwHyeayt8XhbHMPY0HZ6TAd5DbzWUu22Xi2rgrOdTyktLmFwB0JAOXSUHqTwdB81lb0vIutHZz3afsxxmfL9VBttveR3atbFuccD2AKvpOh0+sTr4kzmgv6xY5sOOvX9FSWjh6g8GZn89T9VZYKZb9YAOkmfaFHqMsokkNG2ZPzKCjbc2B0UnvblpjJE9QVHtF7mkcdRpDmAw4AlpOomNAdIPNTrSaAdJc2mNjiw+9UN5X+yk4sd9cIBDgW+QJGvsQWdS3WS8iG4Kr6jQXQHMpxMB3eLu9nGQlQ7V6PKeEua+o0DUOAJHmAJCp6nFrIdhstGXaudm7KYgtAII5gyuRx9agzA1zQ2Igguy8XkoJR4LZ/zEfyo/wDCmf8AOB4tA+a6uu7LxtcFjixp+097aY8gBiPkCr6j6N8ptNsLz91rnR1EuJPuQZz/AMLZtaGH+n4hybqcEkHKtTP78VuadyCm0MZhDRkBI33J1J6pt91knUHzEIMFa+EqjGF2NpjOAHSqNbbi0No08JaMT8hEbblYlB9POr4QBGyZfVLsgNdVIsddlWk2o0gtcAf1HtkJe1Dcm80Eb6uiCXQOZhUFS9TVe42WiIbk6vU7tMeGUuPgPNT7Zd7qvfqnAzrsOg5+Kiir2z20aIwUmiesbudzPLxQRqL2zL8dZ3MjCzPkzPfmVcuszcAD2hx1jYHZregUinTZT7rAAGbnUuOkncgZpKlpY06gk+BKBmzXbMAtaGfdifiVbWGwsZOFoE6YWgZeWqhNtQJA3OQ8SrCk/qEEa+7zbZ6L6pHqDIc3aBvmYCyF3Nc6mHvM1Kv1jz+J23gBAHgmeNb6FeqKbHAspnODk5/LrHzSWa9Gim0HRognQCMszoEBbKMRpH+ZTBs/3IG+fzVTfXG9CmIZ9c/kwjAPzP8A0WMvTi20VwWlwYw6sYIBHJx1d7UGvvTiujRJa/BVcPss72fV2gWPtnFFRxOBraYOeQE/oFSoKDurWLvWJPiZXLWykhPMCDulYyVsuGbfRosLKlkY4kQKzQTVB2PfJHshZixUy52QWrsNngZoLW0W6g2MVoLJ0xUiPmmvptld/wDspk9RHzUOqWgZ6c9fcotmuM1W4m2g6nI06bozyzKC2xUdrVRPmlFBh0tFDzeqZ/Cz/wDmZ50KazN6PwuLJpuj7TaTW+8IHeI7WH1iA4ODcg4TB8FVpJSoN1wvxZWo1uyc6KbiYEmA6coB0n4raV79c4akLzC3kFzvEjPUZ8/JXVhv1z6RkTUZAd1B0d5oNX2z6jhie93IEkhaCzWc2am5zo7SphaGzp91vtMnwXnFz2u248dIO8AwuC1Fkr1sRfaSRV9VjScwIgvIGQJ0A11QW9rtwDQ0GSNTzcdT7VGo1yDkM+qjNsxc6Jk8lZ2ihTs7C6o6N/BA9d7sRLzlh7rfGMz4be3oqrj20H6MBTqtpnGC4l+HuBrpz3zjIarH396SPsWVsDTG75DdYi126pWdNRznuPOT7AgvHX9TpCGTVfzILaYPh6z/AHKpt181awh7yW64Rk0eDRkoT2EGCCCNQdVyg6KREp2z2V9Qw1pPll5lA1Cu7HwdaHgOLRTac5eYy5kahTbDYaVjAq1yH1P9umNj94/JTrurVbWe1rnDRBlrBkHEc+YHvQF3cAUzBqVwRyYIHkTqtC3hayU2d2mHHm6SmDaAAY0AT9qvANFNpPeeABtoJPkgb+gUh6tNo8FHfZwchkoVLiFtStgYRAOf4joIUkV++QdvjugrqtYtdhdr7iOaq7RbjRqCpTP5hs4cleXtZ8Ykaj95rK2qpORyI+KC6v7iNppAUjm8T1AjdZElK8ZpEAlQuoQXVscXl8ZOxOBjnP7PmtFwNdbXCrUdBdLaYHINgknxMDyKzZbjn7JzBOWY6q34NtRpWrBMtqNM5DVokHLwPtQbDiLi2rZKTRToCD3Q5pJbP4hEhYiy8ZOLy6qSD008wV6fSdiD2ExiEAtkOAP2sWo8uSlXbc9js38KzsxfejE45alzpKDI2X0hsawCjZqtSu/uxhOGdiDuqW87tva3vwus9RgcZg91sciSdF64Lwbrgz6kqFeHFPYtJdEnJoESTy8UHl9p9FVajSc+s5ojk4Zcydf1Kq/pDLLRlkGoZAO4f16NHvW8vu21K1RlF5GOrq1uYp09XEk/aDQT+wvK75cO1c1plrCQ0nUidfNBAe4kyTJOc8z1XdGgXENGpS0qJc4NaJJWpsF2Not70F51KCPd/DrG96oZIzjZS7xvVtBoAAxfZb/9HpyTd5XoKQ2Lj6rf/orPWei+0VczJcZc7kNygnXTdzrVVL6pJYDLnbn8Lf3ktXWtIaABk0QANoHJN0WNpUw1ohrR7epTVjo4yXu0GiCdZaBqENz72ZPJo1Kz/G9pmq3CYDQQPBaOlfFKmHsFQGs7ItzGFuuGYifBY7iSpLh4IKyyWg0yS0d4iAeRO6vadoeykHO1CzgKvLPae0YQdS3PxCDqxX29z4Jy2G8ri86E5gZ/FVtneGPBdPWCrGyXk1xLXZToeuyCncZ8Qm5U232bC6R5+KhkIBLiSJUFtVZlHWU/ddXsq1J5yAIk9DkZ8kzSqzE6nRc3jU7g6oPVHWgtwzllAOxaT8QnWXkRlP6qn4Jvdtrs3ZVfXZDZ3Meq4fPzXFa04C4ZS3Ubygs70vzA0uJyHt8lkqF81a1YPwF2EkU2AF01NBn01Kao2A2l+Ko+aNPNxpgl2ejYEwfLJa2ja6Fhs7q7qdMGMLAGlriDo3E7MmegQZjiC1usTSKjg+12gS+M+ypH7LTzcdSNhCw9SqXGdynbyvB9eq+rUMueZPyA6AZLmytGu+yCfdVVtMF32jl4DoplqvHsxLs3n1W8urv0VY6qKeer9QNm9TzPRQqjy4kkyTugWtVL3FzjJK01w2I02ycicyeQ5KBcd0F31j8mDTqenNXdodOWjeUxPigVzsZ/D8f0Vkx4ho0ziOgzJ9kqNZqGUqNareKbpOeWFonVzsvJBQXxTybUEzJk9SS4H4qDVtGLM6p23W2oRge0NGRiIPMHPNQpQACkWK0YXdEwVzKCdbHFryW6EGPAhM2SmC6Dl1+C6q95gPLJN0ZDh1y9uSCxtTZbzjVVTmwr6lZjnOR9Ug89J6afuVUWilDiEEeEspXMXKC4dZSHNjTn4KDeLvrCNm5D4q1ZWkbyqi3/AMR0/vIILvgi0OFogGJY6PIhw+ftV/ftpb3zUPZkxJGvizPOYWKue29lXY/YGD+U5H4q84uvQkigACdSYnM6YUFhwxfEkBpGBgxvkEOJO2WwETmd1ScX8R/SqvdypMya3Ynd3nsqsWypTa6lIwkyRAPe5g6g7KMUCJ5tTB+b4f5TAKAgCZVldF24yHOEt5aYj+ii2Sz4jJBwjlurqnegaAAIaMspyQWgpncnLINbAaB0Gqdstkzz2/AXFRbPXBzJA6yZ96k1uI6VPImXfhGvjyQWFR2Xh7I5HksZfl4S8BpyaZ80t6cSVKuQ7rff7VTlBNvS8u2dMQBpz8CfFQUJUCtKQhC7GeRQd2d2o5rnMHkUlIZpx433QaO7r6FYQ4Q+IJG/XxVXbqLsRB18NuarqNYscHNyIzV9VrdrSxt/mHI8vBBSELhPxmu+zHT2oJjm8tlWW31z5fBW/Z5GPf8AJVV4D6w+A/tCCKV2KxnFJnnvpC5ISQgCEJSuUCkpQVyAu2MlB19IcMgSFwKh5ldPpwkDc0Cg859q5lOOYuIQcylKIlLgQcoVzdvDhqAOe4NaeWZWgsF1WWjOKnjJ+0/OOuEQCgxVKg55hrS48gJWluX0fV6xGItptO5Mu/pC9AuijTY7C2i1zomMoA2mYHkG+ave1qgd4MYPut/WEGLq+iSjhhtd4cNZwweoELN3zwQ+gCWk1InaPMEa+BXq/YzuSZ+K5fd0iPdlCDwmocTdMwi7rXgdB9V2RHz8l6JxLwO101KUMfuPsu8f1XnFts5Y8tIgjUToR4IH6xBJiEmEpodE92o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0" name="AutoShape 4" descr="data:image/jpg;base64,/9j/4AAQSkZJRgABAQAAAQABAAD/2wCEAAkGBhQSERUUEhQVFRQUGBcVGBYVFBQYFRoUFxQXFBcWFBgYGyYgFxolGhcXHy8gIycpLCwsFx4xNTAqNSYrLCkBCQoKBQUFDQUFDSkYEhgpKSkpKSkpKSkpKSkpKSkpKSkpKSkpKSkpKSkpKSkpKSkpKSkpKSkpKSkpKSkpKSkpKf/AABEIAQ8AugMBIgACEQEDEQH/xAAcAAABBQEBAQAAAAAAAAAAAAAAAQMEBQYCBwj/xABAEAABAwEGAwQGCAUEAwEAAAABAAIRAwQFEiExQQZRYRMicYEHMpGhscEUI0JSYnLR8DOCkrLhJENT8RZzwkT/xAAUAQEAAAAAAAAAAAAAAAAAAAAA/8QAFBEBAAAAAAAAAAAAAAAAAAAAAP/aAAwDAQACEQMRAD8A0XogcRYvzVHH3wtff1dws9SPun9Fj/RJP0IR9539xWvv3Oz1fyFBSsrGaA2xD3ABZ30nWh3Z1fAD3wr2pl2Hj+izHpJf9XV8B/cg8olJKREIFlJiSpECgolIhAqISJUAuV0kQCWUiVAiEFCBUIQgEiVCBJRKVCD2z0TH/RDo93xK198/wKmvqlY/0Tu/0X87viVsL1E0Kn5XfBBnbTU/hRsfkFmfSDnSqnoP7lqnUP4Xj8gs/wCkOhFGqfw/NB5EhCsrm4cr2oxSZIGrjk0eZQVqdo2V7zDWOcegJ+C9TuT0bWei0OtDxUcYyGgBGY5E7K8dd9MZUgGAAAYQNBlsM/NB40y460503N/MCB4Sn2cO1CBMAkTB1jryXplusbmmZcendj2KKbGHkyILgBPhkg8ztN1vZrB8HAqGvQrw4JgGZzznx5wsxbuGXs0z8jsgpIRC6qUi3Jwg+C5QJCVCECEJUIQCEIQCEIQCEIQe1eiimfof87viVsLxd9TV/K74LK+jG0F9kLnGSXGTAGhI2WqtzYo1c8sDv7Togq4/gzz+QWb9JP8AAreCv31s6Pj8gs/x9Rc9lRjRLn5ATCDzTh+6RVeC/wBQajOXHkI8l63cVgApySG025DkDtA5rNXBcgpNEkSMidpOwWq+nMHZsDcQpjE7lO2Xnugt6d1MAxZuy13J9qYpWYu9WQOX+Sr2lXxUwcu8PJV9GrnHPPf3oIZufTLPXRc1LnmdJ8lZOcZGZ+XknalT/H/aCiqXM7CXZ9FlLbRhxDsh8v0Xo7rRqIgbQs1fDWOqjk8lpBEa5b+SDz6/uHDgxMh8cjsdwd/BYoheh3i82Wsabj3DI8J0PwWNvun9YXDR3x38fFBXFCEIBCEIBCEIBCEIBJCVCD2n0Un/AEP87vitneTvqKn5H/2rB+i6vFjj8Z+K1l5W/DRqzoGO36FBX13hvZHkdPILK8VVnwakAvPeM6DPIHbLRTLVeLazKbZyxDQnKADOXUBU/EtdzHgYsbXOAIIz1zPjp7UD922xuUuotfnlhgzGZgAn3SrsW1jWtZTlxecReA4hxblGJ2gHLroFlC2nQFRxIxhpkuOpMkYSdR4blX1ktP0SzUn0y5zazwGtgECYDXAfZ0Jy5oNjZLY7s2l28xKj2q0lrgdQB55qioX290YzMbab7SriljeyWxJ6ZiOUHXwQZy/6jXv79WOhq4RlsAMz1Wh4dtZwhnrNIkHXxgqlHCDWVRVbSxPEgTOZOUuEw45q7uq7DZ8iA0yMgZAicj7duSDq+eImUWuBaCRlHMysbS4pbaXiGFhBGR0MO1GX7hPcQ2WoXVOxqFr8UmRILegif+lTse7E7GQezOIOjCXNLSJI2MjbkgmcWUm1WFwIGUhYK013eq7Qco0KvrVbnOY7CcpjaNJKzlpq4o6SB+WcviUDT4nLRIhCAQhCAQhCAQhCAQhCD0bgu39nZRBzJd8SpHEF5PNmq56tO6p+GG/UN8Xf3FT79b/pqv5Sgx133k9hZDtKgy8cirbia+iKrmiM2BueeuvwCobMBDJP+41SuJB9efAfNB1d9vFWo1tpxPYe6M82zoQV6ZcNmx0ewAc02cywuicm42E5d5jgfcV48wiRIy6ar0G7OILTTa1ziDhaAGvBzYdMxyz9pQWsTJ5y725rR3G8siTrAWTsdpLmNkiTExpny6LUUKvdAmCEF5aK4pjGT0AGZJ6BZ603p2jwcQa2TIkFwjc7lQbx4oZSd9ZkZgToBnsqa12+z2ghwADz3g9kAjriGfQgoLm3gGpIMgjPyWd4krinRMauyGm+vzT90tAqEl7nkZYnunI5kCICo+M7TLg2cmjEPEmB8/Ygzr7wJho7rdI111J8VFe6SuEqAQhCAQhCAQkSoBCEIBCEINtwuf8ATt8Xf3FTL7qTZ6v5SoXCzvqB4n4qdfoH0ep+UoMRQ0Z/7GqfxS2K+X3R81X0DAZ0qNWmr8O1rdayyzsxZNxO0Y0GYc87fNBl7vsDq1VlJgJdUcGDxJhe+XpwPSr0G0z3X0gBSqAZiAB3gPWB3HsXHC3ovs1iDXmatoGlR2jXRrTboPEyfBaynS2OyDxfsHUKnYvGB9Mxh2jUFp3aRmD/AJV1TtcwfL2rV8acIC2U5Z3bRTE03aB2+Bx5cuRz5ryalfr6RdTrAsc0lpkQWuGzh8+qDaNuxkEFuIu1JE5DQZqpvDhyntTDRoCAQQOkKNYeMm6nKNxmFLdxjTd9ppGm3/aCps9zii4OFR2EYiWuJjTKOqyV82s1KriTIGQ8B/mV6RZeFKtupvdTqdm3RhLZJO+WwGkrCX9wdabGT2rCWj7bJLPM7ecIKMhCChAIQhAIQhAIQhAIQhAIQhBf2fiEUGdnSGOJ77pAzM5DVR7RxJWe1zXYcLhBAYPcUXBc4rvJdIps1jUk6NHJeo8H8EWdzhWfRaAwgsBBzPMzqB1QZTgv0Z17XhfWBo0AQ7E4d945MacwPxH3r226bsp0aYZSAaBnkNTzJ3PVSKUwlY48skDpbkmgQkqV4kIA96AcAqXiDhSz2vOowB8RjAzI681ZUakwCcxkecjLRPFpH+dUHinEXottFlfjoh1WidcGbm8pbqQnuGeBH1a2Os3DRpAmSIx1JhrNMhuYzyjdezPmOXxWZvixupubXDycIw1G7PpjMHCMsbSSRAzEjdBzdzMNFjD3X0+4QNnDJ0dCdE+61TOMYhoQRlCWnZw6o6HCKrG1WkaEjuEjn9g/zIfSJGJo2zG0jIhBkb/9HtkrS6mOycd25CerdD7l5tffCNezElzcTB9tukdRqPh1XubaIcCIPOD4qttFm1a4AjryORCDwSELR8a8MiyVWmmZp1BLehGrVnEAhCEAhCEAhCEAhCIQekejO4TaGEnKm1xLjzOUNHWF7DZrMABAAjLLksr6MrCGXZRMesX1D1l5A9wC1+GM2jXb/CBzHGqHuBGXiuH1J1TM7A5bdCgHVQMyMtD0PVd06gy1TQhzfH47pmzVS04T5FBNrWGnUjGxrvEAphl3YKjS1zw3vBzMbywjDlk4mCDGkKYx2i4tAnSJE67hA7UGWSjtaDMgclyytsZB5HVduM6FBQ3s0WYMqtHcZUBLZyDKnceW8oJa4jTKVNoVRic3nDh56+/4qVbaDajHMe0FjwWuHQiCqC7LUWA03GX2c9m47mmRLXeYg+MoLypR3GsfsKovCzRn5+Wqtn1RE8v1US11M8OUHTz28EGG44uH6TRIZ67DiYOZAhzfP5LyFwjIr6DgZGPVg+YleL8bWdrLbVDBAJDoGxc0E++UFGhCEAhCEAkSoQC6SQlhB9PXZZ20aTKQHcY1rBy7rQ35KxZ0Vcytnh2P7MqbTbh9X2fNB09Qbc7CJ0+Ck1XB23yUC10B/wAh8HZj/CDi6K5mqwx3SHj8tQTH9QepVaiSclnatoNnrCoSMDmlhjPOcbM/6x/MtCLVIB2OYQTbG6QJ13UhzRPkolkqEnRTXIIlooyNJ9s+RUVrXs0OIfiyP9Q+Y81Lt9rwN3J2AWdr22o6RBAPtQWbrzY5xpyBUAnAYBI3LfvDqNN4WQ4ytZsdajatab/qK0fdMuY8dR3lLvu4TaKWFpLKrO9SeDBD/HadFR3HezrYH2K8GFxaQHOiDDXfaw/aBzxDVBrbJaQWgYsTXCWOnIjUR1S1GkwCcxoVieHb4FhtVW77Q/6oOijVd9knNknYEHXYraMrTrk4EtdHTcfFAlKyktjnrG5krzf0n3FGGs1vqksqEcjmwnzkea9PsVTvvbrm0jzBHyCiXzd4rU3seBFRpafPdB88whPWuzGm9zHascWnxBhNIEQhCASgJEIFKVIEuFB9O1B3m5Tsp1M8ky6l3h++qk4UCPYDsq622UEZiVY1XCFU223Np5zmUFFeN242VGAH1SfAjMfD3qyuy82VqbXeoHAOIeIMED5/BVlrvJz+7MNPLf8AVR7gu76Ri7V7sFOA1uQEkmcuWW6DV079pNOFhxH8In3qdTtrnf7bwOZw/qq2xWSlSPdbLhoTmplezVXf7sSNGtaPjmgKzg6QmHEaJh3D5E/WVPd8klC7iMsbj4goHX0Z0VBfF14KgtVISSMNYAZluzxzIGo3Ga0b7OYiZ9q834m9G9qoufabPapxOxEOc5r5efVBEh3nCCu4i4XqW63tbR0dTaaj/ssaCW4id8hkN1trRV7KXAEtaGt6mG4Gn3BQbhp22hRwVqrHNdrFIA/1ggn2Lu1PdH8QDoAAg6u62ONXERB0P6FaK0DE0/vLdZSjVewAANLQcRw5OI9sbq5pXlTqgkOybHd0dJ5jkg8k9It3dnay4ZCqMX8w7rvgD5rLra+lSsTaWCO61hjxLs/ksSUCoQgIBDUSkQdFLC5XSD6nbsSunKM92w6JdNUCW1jniA6PYqytYGbvz/eiS23wGGB3j0VQ+rTcZBc2diJzPVB1aqLGk5yfFccOVZfUb+8nH9VINjptY578RgSJMEnbIbeKo7nL2Vi9rXGmZBccm56wd4KDcMosdGRHnCsKNmA398qtosIhxLQNdVzbOIKbSA04nHINaCST0jVBb1HQEwHyeayt8XhbHMPY0HZ6TAd5DbzWUu22Xi2rgrOdTyktLmFwB0JAOXSUHqTwdB81lb0vIutHZz3afsxxmfL9VBttveR3atbFuccD2AKvpOh0+sTr4kzmgv6xY5sOOvX9FSWjh6g8GZn89T9VZYKZb9YAOkmfaFHqMsokkNG2ZPzKCjbc2B0UnvblpjJE9QVHtF7mkcdRpDmAw4AlpOomNAdIPNTrSaAdJc2mNjiw+9UN5X+yk4sd9cIBDgW+QJGvsQWdS3WS8iG4Kr6jQXQHMpxMB3eLu9nGQlQ7V6PKeEua+o0DUOAJHmAJCp6nFrIdhstGXaudm7KYgtAII5gyuRx9agzA1zQ2Igguy8XkoJR4LZ/zEfyo/wDCmf8AOB4tA+a6uu7LxtcFjixp+097aY8gBiPkCr6j6N8ptNsLz91rnR1EuJPuQZz/AMLZtaGH+n4hybqcEkHKtTP78VuadyCm0MZhDRkBI33J1J6pt91knUHzEIMFa+EqjGF2NpjOAHSqNbbi0No08JaMT8hEbblYlB9POr4QBGyZfVLsgNdVIsddlWk2o0gtcAf1HtkJe1Dcm80Eb6uiCXQOZhUFS9TVe42WiIbk6vU7tMeGUuPgPNT7Zd7qvfqnAzrsOg5+Kiir2z20aIwUmiesbudzPLxQRqL2zL8dZ3MjCzPkzPfmVcuszcAD2hx1jYHZregUinTZT7rAAGbnUuOkncgZpKlpY06gk+BKBmzXbMAtaGfdifiVbWGwsZOFoE6YWgZeWqhNtQJA3OQ8SrCk/qEEa+7zbZ6L6pHqDIc3aBvmYCyF3Nc6mHvM1Kv1jz+J23gBAHgmeNb6FeqKbHAspnODk5/LrHzSWa9Gim0HRognQCMszoEBbKMRpH+ZTBs/3IG+fzVTfXG9CmIZ9c/kwjAPzP8A0WMvTi20VwWlwYw6sYIBHJx1d7UGvvTiujRJa/BVcPss72fV2gWPtnFFRxOBraYOeQE/oFSoKDurWLvWJPiZXLWykhPMCDulYyVsuGbfRosLKlkY4kQKzQTVB2PfJHshZixUy52QWrsNngZoLW0W6g2MVoLJ0xUiPmmvptld/wDspk9RHzUOqWgZ6c9fcotmuM1W4m2g6nI06bozyzKC2xUdrVRPmlFBh0tFDzeqZ/Cz/wDmZ50KazN6PwuLJpuj7TaTW+8IHeI7WH1iA4ODcg4TB8FVpJSoN1wvxZWo1uyc6KbiYEmA6coB0n4raV79c4akLzC3kFzvEjPUZ8/JXVhv1z6RkTUZAd1B0d5oNX2z6jhie93IEkhaCzWc2am5zo7SphaGzp91vtMnwXnFz2u248dIO8AwuC1Fkr1sRfaSRV9VjScwIgvIGQJ0A11QW9rtwDQ0GSNTzcdT7VGo1yDkM+qjNsxc6Jk8lZ2ihTs7C6o6N/BA9d7sRLzlh7rfGMz4be3oqrj20H6MBTqtpnGC4l+HuBrpz3zjIarH396SPsWVsDTG75DdYi126pWdNRznuPOT7AgvHX9TpCGTVfzILaYPh6z/AHKpt181awh7yW64Rk0eDRkoT2EGCCCNQdVyg6KREp2z2V9Qw1pPll5lA1Cu7HwdaHgOLRTac5eYy5kahTbDYaVjAq1yH1P9umNj94/JTrurVbWe1rnDRBlrBkHEc+YHvQF3cAUzBqVwRyYIHkTqtC3hayU2d2mHHm6SmDaAAY0AT9qvANFNpPeeABtoJPkgb+gUh6tNo8FHfZwchkoVLiFtStgYRAOf4joIUkV++QdvjugrqtYtdhdr7iOaq7RbjRqCpTP5hs4cleXtZ8Ykaj95rK2qpORyI+KC6v7iNppAUjm8T1AjdZElK8ZpEAlQuoQXVscXl8ZOxOBjnP7PmtFwNdbXCrUdBdLaYHINgknxMDyKzZbjn7JzBOWY6q34NtRpWrBMtqNM5DVokHLwPtQbDiLi2rZKTRToCD3Q5pJbP4hEhYiy8ZOLy6qSD008wV6fSdiD2ExiEAtkOAP2sWo8uSlXbc9js38KzsxfejE45alzpKDI2X0hsawCjZqtSu/uxhOGdiDuqW87tva3vwus9RgcZg91sciSdF64Lwbrgz6kqFeHFPYtJdEnJoESTy8UHl9p9FVajSc+s5ojk4Zcydf1Kq/pDLLRlkGoZAO4f16NHvW8vu21K1RlF5GOrq1uYp09XEk/aDQT+wvK75cO1c1plrCQ0nUidfNBAe4kyTJOc8z1XdGgXENGpS0qJc4NaJJWpsF2Not70F51KCPd/DrG96oZIzjZS7xvVtBoAAxfZb/9HpyTd5XoKQ2Lj6rf/orPWei+0VczJcZc7kNygnXTdzrVVL6pJYDLnbn8Lf3ktXWtIaABk0QANoHJN0WNpUw1ohrR7epTVjo4yXu0GiCdZaBqENz72ZPJo1Kz/G9pmq3CYDQQPBaOlfFKmHsFQGs7ItzGFuuGYifBY7iSpLh4IKyyWg0yS0d4iAeRO6vadoeykHO1CzgKvLPae0YQdS3PxCDqxX29z4Jy2G8ri86E5gZ/FVtneGPBdPWCrGyXk1xLXZToeuyCncZ8Qm5U232bC6R5+KhkIBLiSJUFtVZlHWU/ddXsq1J5yAIk9DkZ8kzSqzE6nRc3jU7g6oPVHWgtwzllAOxaT8QnWXkRlP6qn4Jvdtrs3ZVfXZDZ3Meq4fPzXFa04C4ZS3Ubygs70vzA0uJyHt8lkqF81a1YPwF2EkU2AF01NBn01Kao2A2l+Ko+aNPNxpgl2ejYEwfLJa2ja6Fhs7q7qdMGMLAGlriDo3E7MmegQZjiC1usTSKjg+12gS+M+ypH7LTzcdSNhCw9SqXGdynbyvB9eq+rUMueZPyA6AZLmytGu+yCfdVVtMF32jl4DoplqvHsxLs3n1W8urv0VY6qKeer9QNm9TzPRQqjy4kkyTugWtVL3FzjJK01w2I02ycicyeQ5KBcd0F31j8mDTqenNXdodOWjeUxPigVzsZ/D8f0Vkx4ho0ziOgzJ9kqNZqGUqNareKbpOeWFonVzsvJBQXxTybUEzJk9SS4H4qDVtGLM6p23W2oRge0NGRiIPMHPNQpQACkWK0YXdEwVzKCdbHFryW6EGPAhM2SmC6Dl1+C6q95gPLJN0ZDh1y9uSCxtTZbzjVVTmwr6lZjnOR9Ug89J6afuVUWilDiEEeEspXMXKC4dZSHNjTn4KDeLvrCNm5D4q1ZWkbyqi3/AMR0/vIILvgi0OFogGJY6PIhw+ftV/ftpb3zUPZkxJGvizPOYWKue29lXY/YGD+U5H4q84uvQkigACdSYnM6YUFhwxfEkBpGBgxvkEOJO2WwETmd1ScX8R/SqvdypMya3Ynd3nsqsWypTa6lIwkyRAPe5g6g7KMUCJ5tTB+b4f5TAKAgCZVldF24yHOEt5aYj+ii2Sz4jJBwjlurqnegaAAIaMspyQWgpncnLINbAaB0Gqdstkzz2/AXFRbPXBzJA6yZ96k1uI6VPImXfhGvjyQWFR2Xh7I5HksZfl4S8BpyaZ80t6cSVKuQ7rff7VTlBNvS8u2dMQBpz8CfFQUJUCtKQhC7GeRQd2d2o5rnMHkUlIZpx433QaO7r6FYQ4Q+IJG/XxVXbqLsRB18NuarqNYscHNyIzV9VrdrSxt/mHI8vBBSELhPxmu+zHT2oJjm8tlWW31z5fBW/Z5GPf8AJVV4D6w+A/tCCKV2KxnFJnnvpC5ISQgCEJSuUCkpQVyAu2MlB19IcMgSFwKh5ldPpwkDc0Cg859q5lOOYuIQcylKIlLgQcoVzdvDhqAOe4NaeWZWgsF1WWjOKnjJ+0/OOuEQCgxVKg55hrS48gJWluX0fV6xGItptO5Mu/pC9AuijTY7C2i1zomMoA2mYHkG+ave1qgd4MYPut/WEGLq+iSjhhtd4cNZwweoELN3zwQ+gCWk1InaPMEa+BXq/YzuSZ+K5fd0iPdlCDwmocTdMwi7rXgdB9V2RHz8l6JxLwO101KUMfuPsu8f1XnFts5Y8tIgjUToR4IH6xBJiEmEpodE92o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62" name="Picture 6" descr="http://t1.gstatic.com/images?q=tbn:ANd9GcQ3JvGdS8j4AEqjFarWtINvGDob_Jao7fZ_S1sJrILNd92t1tSqVY9swlv9jQ"/>
          <p:cNvPicPr>
            <a:picLocks noChangeAspect="1" noChangeArrowheads="1"/>
          </p:cNvPicPr>
          <p:nvPr/>
        </p:nvPicPr>
        <p:blipFill>
          <a:blip r:embed="rId3"/>
          <a:srcRect/>
          <a:stretch>
            <a:fillRect/>
          </a:stretch>
        </p:blipFill>
        <p:spPr bwMode="auto">
          <a:xfrm>
            <a:off x="6248400" y="1295400"/>
            <a:ext cx="2743200" cy="1905000"/>
          </a:xfrm>
          <a:prstGeom prst="rect">
            <a:avLst/>
          </a:prstGeom>
          <a:noFill/>
        </p:spPr>
      </p:pic>
      <p:pic>
        <p:nvPicPr>
          <p:cNvPr id="15362" name="Picture 2" descr="http://t3.gstatic.com/images?q=tbn:ANd9GcT-dMVpvVkjXhTwpUzBW7tt5FqxbG5F2sF16pDAHeDikObbI0gJvw"/>
          <p:cNvPicPr>
            <a:picLocks noChangeAspect="1" noChangeArrowheads="1"/>
          </p:cNvPicPr>
          <p:nvPr/>
        </p:nvPicPr>
        <p:blipFill>
          <a:blip r:embed="rId4"/>
          <a:srcRect/>
          <a:stretch>
            <a:fillRect/>
          </a:stretch>
        </p:blipFill>
        <p:spPr bwMode="auto">
          <a:xfrm>
            <a:off x="304800" y="1219200"/>
            <a:ext cx="2895600" cy="1905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819400"/>
            <a:ext cx="8229600" cy="2590800"/>
          </a:xfrm>
        </p:spPr>
        <p:txBody>
          <a:bodyPr>
            <a:noAutofit/>
          </a:bodyPr>
          <a:lstStyle/>
          <a:p>
            <a:pPr algn="just">
              <a:buFont typeface="Wingdings" pitchFamily="2" charset="2"/>
              <a:buChar char="ü"/>
            </a:pPr>
            <a:r>
              <a:rPr lang="en-US" sz="3700" b="1" dirty="0" smtClean="0">
                <a:ln>
                  <a:solidFill>
                    <a:srgbClr val="C00000"/>
                  </a:solidFill>
                </a:ln>
                <a:solidFill>
                  <a:schemeClr val="accent2">
                    <a:lumMod val="75000"/>
                  </a:schemeClr>
                </a:solidFill>
                <a:effectLst>
                  <a:glow rad="101600">
                    <a:schemeClr val="bg1">
                      <a:alpha val="60000"/>
                    </a:schemeClr>
                  </a:glow>
                  <a:outerShdw blurRad="38100" dist="38100" dir="2700000" algn="tl">
                    <a:srgbClr val="000000">
                      <a:alpha val="43137"/>
                    </a:srgbClr>
                  </a:outerShdw>
                </a:effectLst>
              </a:rPr>
              <a:t> It has become increasingly apparent that Vitamin D3 sufficiency is required for optimal health. ~WBGrant and MF Holick </a:t>
            </a:r>
          </a:p>
        </p:txBody>
      </p:sp>
      <p:pic>
        <p:nvPicPr>
          <p:cNvPr id="4" name="Picture 2" descr="http://t1.gstatic.com/images?q=tbn:ANd9GcTNbDqBFT0p8wG8tQ3OLY0EnqedbmqIB2Xs6jV-R71WJyiXbxHp"/>
          <p:cNvPicPr>
            <a:picLocks noChangeAspect="1" noChangeArrowheads="1"/>
          </p:cNvPicPr>
          <p:nvPr/>
        </p:nvPicPr>
        <p:blipFill>
          <a:blip r:embed="rId3"/>
          <a:srcRect/>
          <a:stretch>
            <a:fillRect/>
          </a:stretch>
        </p:blipFill>
        <p:spPr bwMode="auto">
          <a:xfrm>
            <a:off x="2819400" y="228599"/>
            <a:ext cx="2971800" cy="228600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458200" cy="4678363"/>
          </a:xfrm>
        </p:spPr>
        <p:txBody>
          <a:bodyPr>
            <a:noAutofit/>
          </a:bodyPr>
          <a:lstStyle/>
          <a:p>
            <a:endParaRPr lang="en-US" b="1" dirty="0" smtClean="0">
              <a:ln>
                <a:solidFill>
                  <a:srgbClr val="C00000"/>
                </a:solidFill>
              </a:ln>
              <a:effectLst>
                <a:glow rad="101600">
                  <a:schemeClr val="bg1">
                    <a:alpha val="60000"/>
                  </a:schemeClr>
                </a:glow>
                <a:outerShdw blurRad="50800" dist="38100" dir="16200000" rotWithShape="0">
                  <a:prstClr val="black">
                    <a:alpha val="40000"/>
                  </a:prstClr>
                </a:outerShdw>
              </a:effectLst>
            </a:endParaRPr>
          </a:p>
          <a:p>
            <a:pPr algn="just">
              <a:buFont typeface="Wingdings" pitchFamily="2" charset="2"/>
              <a:buChar char="ü"/>
            </a:pPr>
            <a:r>
              <a:rPr lang="en-US" b="1" dirty="0" smtClean="0">
                <a:ln>
                  <a:solidFill>
                    <a:srgbClr val="C00000"/>
                  </a:solidFill>
                </a:ln>
                <a:solidFill>
                  <a:schemeClr val="accent2">
                    <a:lumMod val="75000"/>
                  </a:schemeClr>
                </a:solidFill>
                <a:effectLst>
                  <a:glow rad="101600">
                    <a:schemeClr val="bg1">
                      <a:alpha val="60000"/>
                    </a:schemeClr>
                  </a:glow>
                  <a:outerShdw blurRad="50800" dist="38100" dir="16200000" rotWithShape="0">
                    <a:prstClr val="black">
                      <a:alpha val="40000"/>
                    </a:prstClr>
                  </a:outerShdw>
                </a:effectLst>
              </a:rPr>
              <a:t> Adults with decreased serum 25(OH)D levels have significantly higher risk of death from HF and premature death, and this may beget additional justification for the study of vitamin D3 supplementation...~ Howard J. Eisen MD, chief of cardiology division at Drexel University College of Medicine, Philadelphia. </a:t>
            </a:r>
            <a:endParaRPr lang="en-US" dirty="0">
              <a:ln>
                <a:solidFill>
                  <a:srgbClr val="C00000"/>
                </a:solidFill>
              </a:ln>
              <a:solidFill>
                <a:schemeClr val="accent2">
                  <a:lumMod val="75000"/>
                </a:schemeClr>
              </a:solidFill>
              <a:effectLst>
                <a:glow rad="101600">
                  <a:schemeClr val="bg1">
                    <a:alpha val="60000"/>
                  </a:schemeClr>
                </a:glow>
                <a:outerShdw blurRad="50800" dist="38100" dir="16200000" rotWithShape="0">
                  <a:prstClr val="black">
                    <a:alpha val="40000"/>
                  </a:prstClr>
                </a:outerShdw>
              </a:effectLst>
            </a:endParaRPr>
          </a:p>
        </p:txBody>
      </p:sp>
      <p:pic>
        <p:nvPicPr>
          <p:cNvPr id="9218" name="Picture 2" descr="http://t3.gstatic.com/images?q=tbn:ANd9GcSGX_CruSSuFrfcgbjdGTgbVkiJ2FQusB4cjxhQEOzV6Xdve05nvleoUw"/>
          <p:cNvPicPr>
            <a:picLocks noChangeAspect="1" noChangeArrowheads="1"/>
          </p:cNvPicPr>
          <p:nvPr/>
        </p:nvPicPr>
        <p:blipFill>
          <a:blip r:embed="rId3"/>
          <a:srcRect/>
          <a:stretch>
            <a:fillRect/>
          </a:stretch>
        </p:blipFill>
        <p:spPr bwMode="auto">
          <a:xfrm>
            <a:off x="2514600" y="76200"/>
            <a:ext cx="3657600" cy="19812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828800"/>
            <a:ext cx="8686800" cy="3886200"/>
          </a:xfrm>
        </p:spPr>
        <p:txBody>
          <a:bodyPr>
            <a:noAutofit/>
          </a:bodyPr>
          <a:lstStyle/>
          <a:p>
            <a:pPr algn="just">
              <a:buFont typeface="Wingdings" pitchFamily="2" charset="2"/>
              <a:buChar char="ü"/>
            </a:pPr>
            <a:r>
              <a:rPr lang="en-US" sz="3000" b="1" dirty="0" smtClean="0">
                <a:ln>
                  <a:solidFill>
                    <a:srgbClr val="C00000"/>
                  </a:solidFill>
                </a:ln>
                <a:solidFill>
                  <a:schemeClr val="accent2">
                    <a:lumMod val="75000"/>
                  </a:schemeClr>
                </a:solidFill>
                <a:effectLst>
                  <a:glow rad="101600">
                    <a:schemeClr val="bg1">
                      <a:alpha val="60000"/>
                    </a:schemeClr>
                  </a:glow>
                  <a:outerShdw blurRad="50800" dist="38100" dir="16200000" rotWithShape="0">
                    <a:prstClr val="black">
                      <a:alpha val="40000"/>
                    </a:prstClr>
                  </a:outerShdw>
                </a:effectLst>
              </a:rPr>
              <a:t> Vitamin D3 truly is the center of the universe. ~ Dr. Russell Chesney, professor and chairman of pediatrics at the University of Tennessee Health Science Center in Memphis</a:t>
            </a:r>
          </a:p>
          <a:p>
            <a:pPr algn="just">
              <a:buFont typeface="Wingdings" pitchFamily="2" charset="2"/>
              <a:buChar char="ü"/>
            </a:pPr>
            <a:endParaRPr lang="en-US" sz="3000" b="1" dirty="0" smtClean="0">
              <a:ln>
                <a:solidFill>
                  <a:srgbClr val="C00000"/>
                </a:solidFill>
              </a:ln>
              <a:solidFill>
                <a:schemeClr val="accent2">
                  <a:lumMod val="75000"/>
                </a:schemeClr>
              </a:solidFill>
              <a:effectLst>
                <a:glow rad="101600">
                  <a:schemeClr val="bg1">
                    <a:alpha val="60000"/>
                  </a:schemeClr>
                </a:glow>
                <a:outerShdw blurRad="50800" dist="38100" dir="16200000" rotWithShape="0">
                  <a:prstClr val="black">
                    <a:alpha val="40000"/>
                  </a:prstClr>
                </a:outerShdw>
              </a:effectLst>
            </a:endParaRPr>
          </a:p>
          <a:p>
            <a:pPr algn="just">
              <a:buFont typeface="Wingdings" pitchFamily="2" charset="2"/>
              <a:buChar char="ü"/>
            </a:pPr>
            <a:r>
              <a:rPr lang="en-US" sz="3000" b="1" dirty="0" smtClean="0">
                <a:ln>
                  <a:solidFill>
                    <a:srgbClr val="C00000"/>
                  </a:solidFill>
                </a:ln>
                <a:solidFill>
                  <a:schemeClr val="accent2">
                    <a:lumMod val="75000"/>
                  </a:schemeClr>
                </a:solidFill>
                <a:effectLst>
                  <a:glow rad="101600">
                    <a:schemeClr val="bg1">
                      <a:alpha val="60000"/>
                    </a:schemeClr>
                  </a:glow>
                  <a:outerShdw blurRad="50800" dist="38100" dir="16200000" rotWithShape="0">
                    <a:prstClr val="black">
                      <a:alpha val="40000"/>
                    </a:prstClr>
                  </a:outerShdw>
                </a:effectLst>
              </a:rPr>
              <a:t>A closer study of the action of solar radiation on the body might well reveal the nature of cancer immunity. ~ Dr. Frank Apperly, concluding remark of his 1941 study on cancer rates vs. latitude.</a:t>
            </a:r>
            <a:endParaRPr lang="en-US" sz="3000" dirty="0"/>
          </a:p>
        </p:txBody>
      </p:sp>
      <p:pic>
        <p:nvPicPr>
          <p:cNvPr id="8194" name="Picture 2" descr="http://t2.gstatic.com/images?q=tbn:ANd9GcTh_p5zGQqa7iajk9oezAv5IVDKby3zYcInK_-SGCrIvvi3PswxtdjTemI"/>
          <p:cNvPicPr>
            <a:picLocks noChangeAspect="1" noChangeArrowheads="1"/>
          </p:cNvPicPr>
          <p:nvPr/>
        </p:nvPicPr>
        <p:blipFill>
          <a:blip r:embed="rId3"/>
          <a:srcRect/>
          <a:stretch>
            <a:fillRect/>
          </a:stretch>
        </p:blipFill>
        <p:spPr bwMode="auto">
          <a:xfrm>
            <a:off x="2743200" y="76200"/>
            <a:ext cx="2667000" cy="17526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58200" cy="5791200"/>
          </a:xfrm>
        </p:spPr>
        <p:txBody>
          <a:bodyPr>
            <a:normAutofit lnSpcReduction="10000"/>
          </a:bodyPr>
          <a:lstStyle/>
          <a:p>
            <a:pPr algn="just">
              <a:buFont typeface="Wingdings" pitchFamily="2" charset="2"/>
              <a:buChar char="ü"/>
            </a:pPr>
            <a:endParaRPr lang="en-US" sz="2700" b="1" i="1" dirty="0" smtClean="0">
              <a:solidFill>
                <a:schemeClr val="accent2">
                  <a:lumMod val="75000"/>
                </a:schemeClr>
              </a:solidFill>
            </a:endParaRPr>
          </a:p>
          <a:p>
            <a:pPr algn="just">
              <a:buFont typeface="Wingdings" pitchFamily="2" charset="2"/>
              <a:buChar char="ü"/>
            </a:pPr>
            <a:r>
              <a:rPr lang="en-US" sz="3000" b="1" dirty="0" smtClean="0">
                <a:ln>
                  <a:solidFill>
                    <a:srgbClr val="C00000"/>
                  </a:solidFill>
                </a:ln>
                <a:solidFill>
                  <a:schemeClr val="accent2">
                    <a:lumMod val="75000"/>
                  </a:schemeClr>
                </a:solidFill>
                <a:effectLst>
                  <a:glow rad="101600">
                    <a:schemeClr val="bg1">
                      <a:alpha val="60000"/>
                    </a:schemeClr>
                  </a:glow>
                  <a:outerShdw blurRad="50800" dist="38100" dir="16200000" rotWithShape="0">
                    <a:prstClr val="black">
                      <a:alpha val="40000"/>
                    </a:prstClr>
                  </a:outerShdw>
                </a:effectLst>
              </a:rPr>
              <a:t> For hundreds of thousands of years, man has lived with the sun: Our ancestors were outdoors far more often than indoors. We developed a dependence on sunshine for health and life, so the idea that sunlight is dangerous does not make sense. How could we have evolved and survived as a species, if we were that vulnerable to something humans have been constantly exposed to for their entire existence?~ Dr. Frank Lipman, internationally recognized expert in the fields of Integrative and Functional Medicine and practicing physician.</a:t>
            </a:r>
            <a:endParaRPr lang="en-US" sz="3000" b="1" dirty="0">
              <a:ln>
                <a:solidFill>
                  <a:srgbClr val="C00000"/>
                </a:solidFill>
              </a:ln>
              <a:solidFill>
                <a:schemeClr val="accent2">
                  <a:lumMod val="75000"/>
                </a:schemeClr>
              </a:solidFill>
              <a:effectLst>
                <a:glow rad="101600">
                  <a:schemeClr val="bg1">
                    <a:alpha val="60000"/>
                  </a:schemeClr>
                </a:glow>
                <a:outerShdw blurRad="50800" dist="38100" dir="16200000" rotWithShape="0">
                  <a:prstClr val="black">
                    <a:alpha val="40000"/>
                  </a:prstClr>
                </a:outerShdw>
              </a:effectLst>
            </a:endParaRPr>
          </a:p>
        </p:txBody>
      </p:sp>
      <p:pic>
        <p:nvPicPr>
          <p:cNvPr id="7170" name="Picture 2" descr="http://t0.gstatic.com/images?q=tbn:ANd9GcR0P6k3gqpcjVnPLwxfd6jIcHFJWWR_JpYkT_lLT11o8x_NCOdO7Q"/>
          <p:cNvPicPr>
            <a:picLocks noChangeAspect="1" noChangeArrowheads="1"/>
          </p:cNvPicPr>
          <p:nvPr/>
        </p:nvPicPr>
        <p:blipFill>
          <a:blip r:embed="rId3"/>
          <a:srcRect/>
          <a:stretch>
            <a:fillRect/>
          </a:stretch>
        </p:blipFill>
        <p:spPr bwMode="auto">
          <a:xfrm>
            <a:off x="2876117" y="76200"/>
            <a:ext cx="2686483" cy="12954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915400" cy="6477000"/>
          </a:xfrm>
        </p:spPr>
        <p:txBody>
          <a:bodyPr>
            <a:normAutofit fontScale="92500"/>
          </a:bodyPr>
          <a:lstStyle/>
          <a:p>
            <a:pPr algn="just">
              <a:buFont typeface="Wingdings" pitchFamily="2" charset="2"/>
              <a:buChar char="ü"/>
            </a:pPr>
            <a:r>
              <a:rPr lang="en-US" sz="3000" b="1" dirty="0" smtClean="0">
                <a:ln>
                  <a:solidFill>
                    <a:srgbClr val="C00000"/>
                  </a:solidFill>
                </a:ln>
                <a:solidFill>
                  <a:schemeClr val="accent2">
                    <a:lumMod val="75000"/>
                  </a:schemeClr>
                </a:solidFill>
                <a:effectLst>
                  <a:glow rad="101600">
                    <a:schemeClr val="bg1">
                      <a:alpha val="60000"/>
                    </a:schemeClr>
                  </a:glow>
                  <a:outerShdw blurRad="50800" dist="38100" dir="16200000" rotWithShape="0">
                    <a:prstClr val="black">
                      <a:alpha val="40000"/>
                    </a:prstClr>
                  </a:outerShdw>
                </a:effectLst>
              </a:rPr>
              <a:t>My goal as a physician in our community is to improve the health of of our community, and Vitamin D testing and supplementation is one way to achieve that goal with no adverse side effects and enormous cost savings.~ Jeffrey Dach MD. </a:t>
            </a:r>
          </a:p>
          <a:p>
            <a:pPr algn="just">
              <a:buFont typeface="Wingdings" pitchFamily="2" charset="2"/>
              <a:buChar char="ü"/>
            </a:pPr>
            <a:endParaRPr lang="en-US" sz="2900" b="1" i="1" dirty="0" smtClean="0">
              <a:solidFill>
                <a:schemeClr val="accent2">
                  <a:lumMod val="75000"/>
                </a:schemeClr>
              </a:solidFill>
            </a:endParaRPr>
          </a:p>
          <a:p>
            <a:pPr algn="just">
              <a:buFont typeface="Wingdings" pitchFamily="2" charset="2"/>
              <a:buChar char="ü"/>
            </a:pPr>
            <a:endParaRPr lang="en-US" sz="2900" b="1" i="1" dirty="0" smtClean="0">
              <a:solidFill>
                <a:schemeClr val="accent2">
                  <a:lumMod val="75000"/>
                </a:schemeClr>
              </a:solidFill>
            </a:endParaRPr>
          </a:p>
          <a:p>
            <a:pPr algn="just">
              <a:buFont typeface="Wingdings" pitchFamily="2" charset="2"/>
              <a:buChar char="ü"/>
            </a:pPr>
            <a:endParaRPr lang="en-US" sz="2900" b="1" i="1" dirty="0" smtClean="0">
              <a:solidFill>
                <a:schemeClr val="accent2">
                  <a:lumMod val="75000"/>
                </a:schemeClr>
              </a:solidFill>
            </a:endParaRPr>
          </a:p>
          <a:p>
            <a:pPr algn="just">
              <a:buFont typeface="Wingdings" pitchFamily="2" charset="2"/>
              <a:buChar char="ü"/>
            </a:pPr>
            <a:endParaRPr lang="en-US" sz="2900" b="1" i="1" dirty="0" smtClean="0">
              <a:solidFill>
                <a:schemeClr val="accent2">
                  <a:lumMod val="75000"/>
                </a:schemeClr>
              </a:solidFill>
            </a:endParaRPr>
          </a:p>
          <a:p>
            <a:pPr algn="just">
              <a:buFont typeface="Wingdings" pitchFamily="2" charset="2"/>
              <a:buChar char="ü"/>
            </a:pPr>
            <a:r>
              <a:rPr lang="en-US" sz="3000" b="1" dirty="0" smtClean="0">
                <a:ln>
                  <a:solidFill>
                    <a:srgbClr val="C00000"/>
                  </a:solidFill>
                </a:ln>
                <a:solidFill>
                  <a:schemeClr val="accent2">
                    <a:lumMod val="75000"/>
                  </a:schemeClr>
                </a:solidFill>
                <a:effectLst>
                  <a:glow rad="101600">
                    <a:schemeClr val="bg1">
                      <a:alpha val="60000"/>
                    </a:schemeClr>
                  </a:glow>
                  <a:outerShdw blurRad="50800" dist="38100" dir="16200000" rotWithShape="0">
                    <a:prstClr val="black">
                      <a:alpha val="40000"/>
                    </a:prstClr>
                  </a:outerShdw>
                </a:effectLst>
              </a:rPr>
              <a:t>Light is the basic component from which all life originates, evolves, and is energized. Light and health are inseparable.~ Ken Ceder, former co-director Hippocrates Health Institute, Boston, Massachusetts. </a:t>
            </a:r>
            <a:r>
              <a:rPr lang="en-US" b="1" i="1" dirty="0" smtClean="0"/>
              <a:t/>
            </a:r>
            <a:br>
              <a:rPr lang="en-US" b="1" i="1" dirty="0" smtClean="0"/>
            </a:br>
            <a:endParaRPr lang="en-US" dirty="0"/>
          </a:p>
        </p:txBody>
      </p:sp>
      <p:pic>
        <p:nvPicPr>
          <p:cNvPr id="6146" name="Picture 2" descr="http://www.scienceinschool.org/repository/images/issue4scientists@work2.jpg"/>
          <p:cNvPicPr>
            <a:picLocks noChangeAspect="1" noChangeArrowheads="1"/>
          </p:cNvPicPr>
          <p:nvPr/>
        </p:nvPicPr>
        <p:blipFill>
          <a:blip r:embed="rId3"/>
          <a:srcRect/>
          <a:stretch>
            <a:fillRect/>
          </a:stretch>
        </p:blipFill>
        <p:spPr bwMode="auto">
          <a:xfrm>
            <a:off x="2743200" y="2286000"/>
            <a:ext cx="3505200" cy="17526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7"/>
            <a:ext cx="8229600" cy="4830763"/>
          </a:xfrm>
        </p:spPr>
        <p:txBody>
          <a:bodyPr>
            <a:normAutofit/>
          </a:bodyPr>
          <a:lstStyle/>
          <a:p>
            <a:endParaRPr lang="en-US" b="1" i="1" dirty="0" smtClean="0"/>
          </a:p>
          <a:p>
            <a:pPr algn="just">
              <a:buFont typeface="Wingdings" pitchFamily="2" charset="2"/>
              <a:buChar char="ü"/>
            </a:pPr>
            <a:r>
              <a:rPr lang="en-US" b="1" dirty="0" smtClean="0">
                <a:ln>
                  <a:solidFill>
                    <a:srgbClr val="C00000"/>
                  </a:solidFill>
                </a:ln>
                <a:solidFill>
                  <a:schemeClr val="accent2">
                    <a:lumMod val="75000"/>
                  </a:schemeClr>
                </a:solidFill>
                <a:effectLst>
                  <a:glow rad="101600">
                    <a:schemeClr val="bg1">
                      <a:alpha val="60000"/>
                    </a:schemeClr>
                  </a:glow>
                  <a:outerShdw blurRad="50800" dist="38100" dir="16200000" rotWithShape="0">
                    <a:prstClr val="black">
                      <a:alpha val="40000"/>
                    </a:prstClr>
                  </a:outerShdw>
                </a:effectLst>
              </a:rPr>
              <a:t>Vitamin D deficiency is an unrecognized, emerging cardiovascular risk factor, which should be screened for and treated. Vitamin D is easy to assess, and supplementation is simple, safe, and inexpensive.~ James H. O'Keefe MD, cardiologist and Director of Preventive Cardiology, Mid America Heart Institute, Kansas City, Missouri. </a:t>
            </a:r>
            <a:endParaRPr lang="en-US" b="1" dirty="0">
              <a:ln>
                <a:solidFill>
                  <a:srgbClr val="C00000"/>
                </a:solidFill>
              </a:ln>
              <a:solidFill>
                <a:schemeClr val="accent2">
                  <a:lumMod val="75000"/>
                </a:schemeClr>
              </a:solidFill>
              <a:effectLst>
                <a:glow rad="101600">
                  <a:schemeClr val="bg1">
                    <a:alpha val="60000"/>
                  </a:schemeClr>
                </a:glow>
                <a:outerShdw blurRad="50800" dist="38100" dir="16200000" rotWithShape="0">
                  <a:prstClr val="black">
                    <a:alpha val="40000"/>
                  </a:prstClr>
                </a:outerShdw>
              </a:effectLst>
            </a:endParaRPr>
          </a:p>
        </p:txBody>
      </p:sp>
      <p:sp>
        <p:nvSpPr>
          <p:cNvPr id="5122" name="AutoShape 2" descr="data:image/jpg;base64,/9j/4AAQSkZJRgABAQAAAQABAAD/2wCEAAkGBhQSEBQUEhQUFBUWGBoYGRgYFRwXGBcdFRgaFxwcFxgYHCYfGBwkGRcUHy8gIycpLCwsFx4xNTAqNSYrLCkBCQoKDgwOGg8PGjIkHyQvLSwsLCwqLCwsKSwsLCwsLCwpLDQuLC8sLCwsLCwpLC0sLywpKSkqLCwsKSwsKSwsLP/AABEIARYAtQMBIgACEQEDEQH/xAAcAAACAgMBAQAAAAAAAAAAAAAEBQMGAAIHAQj/xABDEAACAQIEAwYDBAcGBgMBAAABAhEDIQAEEjEFIkEGEzJRYXGBkaEjQlKxFGJygsHR8DNzkrLh8QcVJEOiwhZTY4P/xAAaAQACAwEBAAAAAAAAAAAAAAACAwEEBQAG/8QAMhEAAgIBAgMGBAYCAwAAAAAAAAECEQMSIQQxQRMiUXGR8GGxweEFMoGh0fFCUhQj0v/aAAwDAQACEQMRAD8ADyPZLL0jJQ1X/HVPeGfMA8o+U+uGOYyCVF0uoI6dCvqpAt+Xpg4JjYUfLGnpRuKMa01sUvifAHpAsOen+IC6/tjp+0Le2Fq0cdHVcJ+J9mVeWpQjfh+43t+A+1vQb4VLF4GbxH4e13sPp/BUmTA+W3b3wfn6NSnqUU5qD7hOmfY9fSLHAPDVc6i6ASdVjtruFM7kQZja074Q+dGXFPTK+hNY2wurWaMN2pgYR1Gkk+uF5Ng8LtuglctqXUGUaSszEHWXi5I0wEPvONTV8ox5Qf7Gp5mpRt6Bcx/EjEROFXd++iLTVJL3zZ73t8EZOsFdWZBUAMlCYDehsbfDGcIQF3mJ7mvEkb90wuGB8zG0MFviMJFj/v5EeYIgg+uOXM57G9arLEqoUEkhVmF9ATeMR0zvgvJ8PeqSKSh2EHTqAaDMsAYlV08xE6ZFsL8nmQ5ePCukSbb6p6mRI+WJq2Q3sT4l7wIpLGBiJiBeRHn0tiYZU1UI7tqgIMaQSJjzGxxFHJk2ZzCa9KsCdCHYj7otcbg74jLYZ9pURKlKs1PUHo0aUpUWmuull6ZqAgKWIDEguIAJA1WMK+ckF6KURvAqksw8lRmZg5HVjpnynHJUc7lyDOE5arWr06dAgVSSaZMeJEd45+WSqsBqtJE4Nq9mRUzFN2p/o4oVqVPuVW0HNpSI70sWqWcQ8nbEPZjRl8/l6uZrBaaOSWOlF0tTcBgPEZmI3BkdDi/5HjHDaNV62XFeqzgatNCoVa4Mqa2inuAZn7o8sN0tgvuK5HOe0gpUs5mKVIVD3daogTQSVCtCgEsZERdiD6XwtrM6kL3eljcB2EkBgpOlffzBi+LPxnLGrWrVGZKIqVKjDWwZgjEsCyodOpSejGxuRpGAa2RoKwq1atRii8umn3SnWdLBVbUzsQxiGgRJsMFoaE9rj6NvyW3qLadCr0NH2NEt9WJOMwxHEsuRKZFqgN9VSrJPtqd4HtGMwej4iu0X+j9V/J0QU5x73WJEXEyqMXj1KQN3eNTSP9XwYUxqUxw5IX5jhiVQFcE3sdmWeqnp7bH1xQ6WSdaXeBS1IMU1i8FAqnWB4QfPb2x0xFgg+o+hwh7HJ/0VNvxGo3zqEf8AqMJnDVJfr9CrxHCwzuns/Hy5fMo/EW+zMemERYed8dO4r2PWowanbmBelq0LUWQWVW/7LESJ8N/u74oNHKMyd0laEaqX7nvUZgJ0qQjEB3CxZWk3xUzQaasyP+NPh7jL18SXs7Uy61yc6lZqASwpOEl9Q8bFlOkDVsd49cTdocrlmHeZBczpUN3qVobuyCNJWohIZCC27EjRJtgpezFQsS2iioJhXqF2VSTAK0tRkepF8TZjKNlcvWNKtrNRCjd4O6TSUYP3YklnNPvVBfYM8XIwEoNJsasGVrU1sFdhaSJXqmlVLIQAlQ/ZlpQEjTaCGLiP1eu+E2ZyDvVYU0dyCQdKGBcwC0AbEdcH9n6oNEsKgXWYQEhDZW1ySjhQITnUSCyiZkD3JtWFWqlTvAg2DPqBJMjQVCqylDMgDe4nC8auYWPGslQbB8n2crmoqkUlLkiHKOVAUsSUuYgHY+nXGZbs9+jazUkF6gVWREv3VIM+k1FIUBnF1F4O0WfcEZUzNMtpVRrkmwE03En4xibj3FkzBVQCtNNRFRrSzabuBemnIIYGVIDEROmw4pMZLh1Ga08q6+/uKAZ2DMRf7R2qGAJlNR5SBNli17wcQ16zMplp5Wj05CLE3FvXE7UWBKwVqKfDs0rzSunZwOaFsRzJaQMaHGoRMEsBswiS6AWiLso28Q5ZCH5FjHNdFX0/lPo/arnZqjU7onvAS6jSGJhdPhZbELUWDDdAzbzhrmcuk6ihZrakNXQtOYg6aX3HJldwdhaJFytMLZbBWYCOkNaMO6ARyNRIZZgSNJD2KNI/snbcSNLnUNMk4iK6GTmg8a1K66175AOUepGml3NL8JVDykySNRvDGLkLBgzvgPMapOvMMakxpLaDMwQUp85O4g+WC6tEEcmX1K0iczVdmVlMOj0tg69RAkQbXAJOeq6f7daFRQTU7pVUuggahrlpQWbeV0tHKxx3mwIwX5o4/wBWwfh/CswYanl6ki4coKaMdO7d6UJWdxB9J3wNxXsjT1AvmKGXTmgMzVqhMiV5RDFfDIYzYxzYk/5RVrA8mbryLFu80SQTu+hDfBX/AMc1K1BquXy2or3a9+hqLVJCiKdGTpdeVhq3CN92D2leAnJkkm7nFfBbv6g2Uy2RooF/SM4/Xly6IoJ3jvFJInyMYzArdl8kh5s5XqE7mnlCo+dUy3w8seYnfwXr9yu3F/5y9PsdPXMYmSthGeJKOvyxg4seg+eLepI9vFFhWpj0uBufmYwgGfc9QPh/Qx7qJ3J+eI1ocojls8gNz9L/AM8V7s7xfTTfLkDvMuxUjaUN0cejAzIHUeeCAuBM/wAMSrpLaldfBUQ6XTrAPVZnlPrtM4CUm3aBnB2pR5r9zbtB2mahQd4EwQo8yYW56CXXYTEx5iiE0jQQIDEjSpRtJeIB0+EksfK+HnE6jP3mWrtRJVeV21U+9aooKBdMhaklTBEMUIBNyBqOUJzAo1MtRp1EaXqUDV1pofxMzOVcEoUJOrcmQQAaGZvJNR8DKz5Hly6UvhXzLLWHMfc4S9pKtIUR3rQrkgFSC0lHAZV++FYrqEi09Yw1zdLWrqZGoEWExN7Dr7dbjrik8Q4aatVC3dJ3iioAWp0lJddUoyg66KhSBfUJI33tZN1RZ4vI1HSlzIOznaBcsTNJajNYEuQV3ju4DAXLHaTI9sWVM4opUufVUcLCUytQio9lolVPnvNwPWJC7RcEXMd3URkoHSOVxpsecWUGGXVBtePTAeW4HRpgNUq1Xdb/AGcoIMggMQCZne1rYrPFLVaM/sckHS/R8vuWVyJbSQwDMsjY6GKyPMGJB8jiM4iyLKaa6F0IOVRM2W2/88TMMWPMuptrciLWAOwsDeUgyBa5QG8C6m69VPsNrG4cEEFYlj4gyFbajvaz7reQfCMehgQFbw9IElJMmALlSblfPmWGnVAicGncff6dV4rrzXe5hoiurPTAEMTUQbDmjvKf/wCZJEj7hI+6y6da9UrWQiJCtuJBBIBVgdwRYjE9Ok/eeVaS4K8wrKSR3lO0MxGoMsQ/OCNWtTDnSh+1Rk0KIcK2rui55TaT3bbKdweU/dLj8SpGScGn7+3g/XcbCpSqKSKanVpFVXqNGhRGsKTp10yfEY1K0sQO8OAGzT0CpGYpUbBkNChTQOs8rKdLMwkEEeYZTcEYVtximsFGcVFbUjKk6THUOQGUiQVNiCRgiiaDoi6IpVHbuy9bSuWqlRqpPA1CjUgEMTAGlpmnU1c5lPsYQe+6+N7EfF84jg1C1SojEgBmdxTfSSUh2jTOlkJF1tcq2FWYzklu6XQhXTYBSLktBBiTtO8CMF5esadRkqUQqHkq01WaogzKhyftUbmXzNp0sZj4lwypOph3gnSrokhgBKlVVZUQQYIBFwbqQFyeolUtlS8kSNwapnftqFLvqhtXCsAQ42qbkRUF/wBtavSMZgVclBIJKlTB0ukGPaqJHkY64zEV8CLa2v5lzpLgykmIqVPBtGni2j1kTemmJlXGyJiQJiRxFpxpVqKviZV9yBggrip8QqRXq/ttt1gkYlCsuTQrN+MZcMWZaknUH5WqA2UIo0rCkoDU0tO1RxpJIbGuRqiirABmJNtTKdCgAKo0KBFpgCBIHSSHUznviH9NE4jTG7MtuPaa+v8Ae/nuM34g56hfYfzwrqZJTXFUxIVhGhQCWJljAuYJ6TPXG36YPPEb50YlhSnq5smbHhwG2e9MaNnj5YgF5EPsgv2Y92/zHEzDEXCDNBD5yf8AyOCmTCyU9kDMMKuI5fMM/wBkzBCBZWC36ybbn16YcMMaoLj3GBasiUdSqyv5Wg/dNTYmompnTnIq0qo+/QaDDFgNSkw0DYhWDSrwshzUQzVIPMqL3WaXQe9mlNqg5e9oydQ1MvQkbJbfvN/mOC6mcanVhbhlBZTMMVclTIurqbrUWGXoYkENKM14rTa5+/fuzWpwegZqUlY0i0AFiChiQrQxN4LKxY6hInUrANeF8OpBHBpiHRkMMyzMFS5vIDKpEg6d4PXRGDA1KYktIqIRAqDxNKrADcushbcve040ulNlkqI0KVJKnYmJHXS0W1DzFmFx5A4pAS0vHX9+/mBcW4fTSoyDL1KjU6SQDUqDvaWnSHWlQKSyGEYSeUA30sScMk7DR3IDp/Zk5UITe9JTndRJYnUv6wItrkR8K421So+Ras9E6tWXqCSFdWLd26SNakAgAmCDp/Dj3M5WmrPo0UtLlCAKVNkZb6dT947Wh1YAypFyVaGUZ804y0Pp5vb1/oGXNVvu19I3hc5pF/JcrKD6YzDV+GtWOtVaT4g9WrSWT95CVpBg250izatgVxmJr37QrtI/D0j/AOgSjSwwpUcI8v2vyXeaO/5gSL03iR66cWqhTBAIuCAQRsQRIIPkRiUe9xThP8rTIFo4k7vBQo4w08SWAJkxQ+I1Ptqv94/+Y46IE2+GOZ5xvtan94/+dscZ/GukjRmxBUpzjYtgfNs8BUsTuRuBMcvqT1wEpKKtmY2auwB0kifLc/IXxmmTHXyIIPyOLRwHs8tNASOZt7fSf44PzvBEdNLAFfy9Z3B9Ril/zN+Ww5YnXMpPdYzuxibOZdqNU0nOoxqRvxrMX/WBsfPfELHFtSUlaKzbXMs3BqR/R6fs3+dsFlMe8DT/AKWj+x/7NgxqeOHRn3ULXXGqU+Ye4we9LEOiGHwwIcZWyu8OTlHqx/zHBGbT7Yf3f/u38sS5DL6VA3hiJ84cjG+bp/b/AP8AIf53wNlRPuskyYi48x1I2gi4uCCAQRcEAi4xZeHi22/iWAA43kaRCsDJIWwMsoglQgy9Ox98TVO0pp8q0KrlTZgyoPOxIM/zHpiYuuYjiIXBNcxRxDJEZ5iDqRjUAYWhkRyyMPuutjHUFWEgg46FxB2MS1Q3YFV/7g06gniXS+pQUYnxEqeV4xQe/Ard5S0t3ijXRJ0CovNFSmoBKVFlpUSUMkaqTnDrM5vOVlKzl0p1AVE0wjFfCQRUY6WBH3SYIkE2OGQkZ3ErXK2/UIZUB5mUzdSKB5hJAJnLPBsQVLEqQQbjHuBn4Dm4GtO8PU90mYBIAXVpeqvdvpCKSCQwRSQCCW9w5X4FO4/7fsyuJmqTVDGXVg/daKakpH2gd4e6rs4gsI1WIiD0LJ8Yy+jLgOqCqNNJDOo92ACsCQCu1zFrE4plPgbPnq9FO6ZkVUJcPTpt3o1HkQkq01FaxuyMfvEG4Zfsw05RO++wyjToKAs1SnIQq0SiFHnSD1EDqFw1W9j1XD5c6k5JW9k7fgOdGI6iWPtg3usD5gWPsfyw+UaNxTsE0bfDHKaw5n/bc/NycdcK3xyQpY+5+pJwsqcZvp/X6EUY24a4OYKsCGVTE/iAtI6EGcT5OhqqIv4pHzVsFtw93zbiUVqdNWWkXAZ113AeoQNSKwBDN4QIsMZ/GZVFaX53+xR0UlL4lm4e4J9JjDHOKttO0X98I8pn6YjWaSeerNZf/wBapGC2zlFuVKtFieiV6J+U1b/AYy1ONc16ljVHxEnajh4aiKnVGEH0eQR8oP7uKpi88TydWolNRTPdB5d6isokgomkEjWNxyk+KYsTikFrmNpMe0297RjV4acZRqLsoyTbcn416V/JdeBUz+i0P7pfrJwaUOPOB0T+iZf+5Q/NZ/jgtqJxYBjLuryAmB8sRqsuLdRg1qR9MR6OdZ9PzwLGwe5XeEJ9lT/rrgnMUvt56d2o/wDOofyxnB6f2VL2H54nrJ/1B/ul/wA74HxK6fcZJl6dvjgqn2Yeuh7uoFJsCZXT6grMxjWglsFJnqtPT3b0KfNdq3hAjpzLJn1x0Wup05TUO49xDwnJOc69J3D6F0iG0hmpUqiq/iDrq0qCTuNQNpxZshkstTqMlOkAdUc1A6XBOlmVw5B1SDzGebbAPZ+jV/ScwE7nvnVnWoxkO1RDOqmrEikwAqIPwsY64L4VmqzIIrU6zh0IUGoqsUXSdPeKvdjwmBqXUT8LMUmYnEy/7ZO7W3X7pAvaLPZSnWNKuVGgcgSi1TSpJsRTcBbg73PwGMw04V2PyeYepUOVpw+lxeoDzSW1AP4teoH2joMZg05rawVxigkk2LeDZDvOJ52ZA7/RIsVKUFZSs9VZAR7YuGRclyrgB4ho8JZOq+QZGRgPIddJiTIdlqVN2qJSVXclmck6mLTJYsxM3PlvhiOGCZhZte82mL/vN/iOBj3epow/FIY/8WDMmAsytj7fnhu+SPQn88Ls3RK+IW8+m4+WH6lJGxwn4lgzvSnT8Ht9gNx/XxxyanR5R7Y63WFj7Y5klHlX2H5YBI0My1UAaSCCDBBBB8iLg/PErVhWzSvUCryhTAJBjUJibGCNvLEtWnhZms4qVxTYX5Z9DUBKg/ID98Yq8TjThfUo5e5XmWXP8Dy6jlp0A9QEDSTN/vadMrBi7Wm04kz3BKVTMc+rUyqqnWFY6UErzQrTzNBvva2FJyoYAo9RUc6tQlnptBEalvpgkaGDDpY4leg7Ke/rM4+82kpEQeRSIRrDmgtbcYyV5h7VyJ80VyaaaQjUH0gNrCkaBLHrGokR1GKwUAHWww24hzBSJ0AugmZ1KwLqZvIBT5e8AvTsfbGrihpj8WU9Sly5b/M6LwqlGWoDyo0/8i4L7rGvDqZFCiDuKVIH3FNcFKuCKifdQOcnOFXE6y0qoWHd9IYJTQu8X5mAgIv6zET0nox4x2jy+URmrVKYdULLSmXcwSo0LJAYgCTAib4QVeNUKVJi9SpUJXXVqdy699UeQxBdV++CiAgBVQC0HASaDwzevc3ej+j00arSzFFAFl3VHprqiNb0Kj93JIjUOuF2d49QWozK/eBVCkpGidTHxtAYkmIWf5VjiPaGtn6wLOEVI0LJZaYiAKasILkAcxGonyAsPngzTcxEDr4lkCTJufE2522sEzyK9iMUZaKkOB/xEAB/6chQSNXehr+2kA9Nj1w14N2qy+YKLVC6wZAKjSCZH3juQN11b3jFDq5ZhYCFIRdug9dwSTJ85ONaWTYhthtFjcgkb9Nzf0OBUwqZ3jhfCHTPGuqq3e0acAkqB3VGnTNwCL65iPu+uDOMcDaKaiq5J0qJNlIAAIgefQ4oP/C7tl3VanRrsNFUBA2w1AhUJgdYKycdY4ql6f7YxbjJSWxi5VPHl397Fb4x2bzeYWkctmv0Zl1CqEJ0u83I5T1DfPGYs/Abiv6V6g+oP8cZiZS3BhrjGo8vJDLTiGrNtMbiZ6CCentHxxO2AMzw5WYmWBaNiB4Lj13jrgUL0oz9N6aCzjxKkEKf22Kj4b+mJgAy3G/Q7j0PTCp8tX5u6rAkBgFYCFLEaTJDTIB9CWJ+7GDsgavP3oWNX2enqnTVfxedhg2LlFC7ifD9CsR4YM+lj9Mc2egFVQTFhbrt5Ys3aPtVVqVXo0WFOmp0F1u7kWaG2RZkWuYmRtivJlhFhtixButz0XDfiOXHi0zVvo34fHx9QWnl5Ye9v9PWL4q3G8np4kyVRKZgKVJO2oBQAR5MselvXFwWv3VXWyDumEPVklqRBlSQfDR/FpsCQx2wL234czZYVadqmWcVkYXIXdtPmByP7LOFZ464NC1xEpZVOe/8FdHEsxkiVdDVQ3VyIJnoTcE297Y8/wDlFfNstGjT01HYcxaSIvM/dAAkt0Awq7R8c/SjTMFVVLoY0h28Wm+1lgm8e2Lt2A4F3OX75x9pWAj9WnYj2LkB/YJilgw3Tktx/EZquMHsMstwSnSywy5JZQPFHMWJLFxOx1EkehgzfCTO8GdFJUd4sHYQ3xXf/CTiyZxQSo1lHJJUKFJYLGqVZWGmdN7Xi4xvQoW5jqPnAF/QKAPljSaVFHHOUG2hxlacU6Y8qdMfJFGCFGE9Cs6bHUPwtcfA7r/Vsb5ztLSpU1d9YDTsFAERJL1HROthMny64ryjp3Gxmmkigf8AE2mzcQqKiliaFGwEkjReB13xW+cAI6lCTqINIIZQFAIAExLXi832xdM5xlc7kq+aWmqMtREB5WqaR4C1QDVTNiNKxtN5GFPDcqj5djUPNrTQCRa5L6Z5jyrJubkYRJd1sKFa9PvlYbkODFcupCEidTDZjPhI+XxGGlThtIw2qQRIgHw3UWHVWFx5g7zGH/CzLcpEhTABEiZAsen8sRcZ4EAtR6UAMpL9O7Zb96AbaTEMPiPLGfGV8zVyYkl3Sq5rLqCbHmnY2IE3HoQSY/VMdCUuYRR0gkkC3p961wZ3Bm/vhnxnMGCyBxJ13Ug2B1G8Tc6p2sPPAD8Jr6CXA1LI5SrFSQYFQq3JcCxE38t2WlzEKEpbRQHTUNSlZ1Ax0kFYPi/Zg+0+WPoHJ5w1splKp3daTGd5ZAT9Zx83KSqm5GoAnfc3t6gHH0J2Trd5kMn4RFKk29/DcREdfPFzAtzH45qotlh4RS0o/wCtWqn/AMzH0xmCKIsAPU/Nj/LGYY+ZRjNtJo9LYW1+KqBV7xRpTzIIaSyxzQtyp626wQRgyo5gwJPQTE/HpgC8HVQUlhDEBbyAG1bmPnYemGRS6iFMmrV0KM7B07ssuoeKxg6e7JJWehHSYtOFvaXjwpZZ+6bnLGkpgiDfUwJF9IVjIkSBgrMOjLoek+hgHMSOZyTBAgzJvfrin9pKimuypqKqpJ1b66kE9N9K07mTe5tY4xT5jcdSnQkykASOhgfD/cYIqDS09DvgTJjlI8mf6GPyAwWDIw0vkopndTcbevpjzLQgJVZpCddLTOgHxGmBukSWp+5WDKt5l36YJ6hl8Q6ef+uOJRzfhnZEPxF6BvSonW7BpD0pDU4I6VFamBHQk+mOnOZNo/gPKw+gwJlKSgv3YA1Eam8gs6VHtqcgbKG/ZXBoFsBGOkJuyEUQCY6xqbq0bAnyHQCwxs5gY3nEVXbBEHlW1P1MD/EQPynHlMKxEqraedNShtJiNSyLNpm+PMzUAUT7/SBHqS2Myw0xMSbnyFoA+AMfPHVaoi9LvwE3bekn6HSVAodqrtpWxYkuSdK730SY6jAnDUVcrVRU741KQUBqYFRGeYekrkgkGBIvzAjaMG9tWCZXL1FOioajQysVbm19QR0RB8MZ2epu2SzNbW5qUKa1U1EupYGNLIxIINriGBAgiL0ZqST5fuWsUsLk+dtvwrn68hVT7PtRrqEqM9KoJ1GNSMB4dAJltxvy6Wm4jFvoZIqNVRmqEeEOQyj93wkx94yfXrintxYalzC1Mv3kQyKO61hoaYdzFTYzIBAI9cWLLcYNVFP3WEg/6H4/LGZKzchp6MLylFEq6wgEyDuxadwxYkmT0wq7XkUqDtBDFSoE6zpZgzFLSKaatV7AkARqMlvnOcDqL/wH9emIxl10vChS5gnzAtFzZZLcotM2xFh1S2OZU0NeqtNDDM2lQemo7k9Ikz5BZx9Adm6aDL0UpsrClTRYDAtyiJZQZWTJvil/8Ney2SbNVGqDVWQa6dNv7NVMoSBHORMQTYMpi846Tm8olNVWmioC4EIoUXBGyjGtg5WeP4+Xf0+A1oNc+gUfSf44zAvDcxr1kbamj2Dsv/rjMTJblbHKokuMnGs4ycNKNi7tBxsZaiWsXNkU/eaOv6oFz/qMc5ouSvMSXqEsWP3m8TA+RPMw9iOmJe1PG+/zDHnCgaKR7t3UhTdpRWHMwMgxYL5YhpVadRSiuJABhTFRIuGCsAwKmCDEfPDIpI18OPREFRoqMBtrJ+DKp/OcFzhPnXdatIsQGFQU302VpJZWA8nV3t5rHTDXVKzhg4IpG+CqgtHnb52wErQBg4/d9/4Ygkmq1yWXUZ0qEG1lXwgQBt9ZxhOIMwYIONi1+uIomyQnA1fMR0HzviWo1sBVWvH064kgnQydpjz+XwtI9icZWN/p89z9cQ0m5yJ/on/Q4lzPQdT9BjiBPx/WaNbQmoRpY8upVLAAjUpgR3ssL+D0IWcC7tchmg6aDXotTo+B+8qU/tiGKoNGkBWDNAtbbDbjLstCvpj+yPSbBgzRBFwoYj2wJwfindcLzlO51Cnp+zqKWl4YQJDAKOkROKua1bQeL81P3sAdka8LYxIUaSBzAAAsDEkTaDMRhvVbSeSSpMgCOWTJAjYTJ+OK9w2qjUMvTYg0mEuA6K9N5A1KwBamYAs0AiZEQwkzXFRSrtQoMK1NWKpW0FVbTYmxbVH4hZokROKGTE29SNXBxK2hLaixUh5eI/SdvpJj1xvxDPpSSCb7KoPMY6nyHr5kxhC3FGAhJG8ufESYkx0mOu22M4Xwtq7tB0gRrc3N9gJ3YxN9gJPQEcfDuT3G5uMjFVH1CeGZrMCutTLz3wBCqIgK1mLlrKlhc7kDfbF74fxrMCpROZrBwHXWAiqgBMEiFBMSDNttsBcPyNOgmlBE3JJlmjqx3Y/QSYjbG+YYR1k2Hr/sL/7414YtMaMPI1kdsF4hxvMrTy/6OzqWpd46qwEGpUciZUzfUPhjMPeBZ+hRnvkOoIlMcuqQhqGbeHx7YzESTt7FJQkklRaFrAgEEEESCDIIPUHrhL2g7YUsoDqa66bAamZmuEVRudPMTsARO+KxmuO1tRPfODawYqo8gALRgdu0mYHhzFX/ABg/niv2yfQNfh7T3ZUWWS1Rg6h3ZhT1Ff7RyefTuATEDcg4ePRqlVBK1lAEAqqBY2KMzOwMdbHCDiVeazBm8T6yTF9Z1bCwAMiBG2LBk62mhT1sASNW42YyN5iFjpi5FprYtVQt7QVHCKzIBpqUyWD6wFDg+IAbGfEARJuZwflMwGpgjEussxCvI0qQQbEnVqBgXEabeuFycPOXdnXSKLGWTVApzbUhMLpmeQkW2mIJEDit/ZA4MW8QY5Sf8o/jgDKlqtPSosTYm0+UDpNonz2xHwniq1GZdS94sg04KtFtgTJIiIxWlxONOrLS4TK1qoa56oJBVNC2BGsuQYu2oxZvLpHrjZfGfQYjr81NouCsg+3+tsaLVBPuB63gYdqSXMRpk3VEld8BVGgi4iflPnj3NOTAQSY8UnSo8/1j5AfGMR0ckGUhmZtpB5dvIrB+GGIBix6tY1G8ShjIuiSoEKEd3PNEmAjNc2wyy2ed2Kl8sXA8Adme3S4Uk+4GCK6LTpPKrpgnTHiO959cRZzLA0wGClVGxQOF2PKGFgD5EbnbHczgPM5/SYqgKvhPLUMzYjw6VMHqcb5KlU/5VVCKW0kqxVtUFfMA2MCfbAWd4gKdJmKCVEeNmDT4QoYzBnwlvT1xBwOgy1P0mk2gQQj0ng1NW5BSCFndW623GK+ZamohQtd4V9neCmpS5j3YqBAzRfu4lr7gaQWIHSPOMC0QBVJh1LhiiFeVUVtShGm50kkwIm8kyBY+1NTucm6iRq7uiSN/tCzPE/8A5q4/fxXa9BO/1UKY0h2flhQFJIFOADch6aySbuBfAZIpLSug6G+7DcvSZ3VEEsxsOltyx6KPP4C5tc8rlBRRKSEWuWI3ZjpBInq5Fp2G/XAXA+GdyhZoNR/FHQC4Uegv7mTg3JUO8qd6fAANH61iNYHRYZwp+9qY7aZdix6Fb5iZz1cgqj38MW/R3jqO8pah7t3mk+kRiSmxIDFQrRtIYrMSNQsdtxbbyGJKj2gY0BuLTP5X/kcMANO5nYE/164zBQn3xmJs6hOXwPXqWx7387An2hv8pOAc5mIF5HurD8xjJSLj3FXFqaMyOQJUwSPwsRJIG+m5+JxvSzKjwxPn5+UHy9sBZvNA7MD7MMKvOBYzYWEnqLWxaxZNOwmUbLjl81pJsZv7kxOFucz4r5gIxhEMC9rMUd/ckEA9AFHVpHyWd5ASdQQzzeMKi64J9gwE/M4qnD+JVEOoAOZJkrMFt7+snHcS3KNR6jOGcYzuR1urmAAFuuo6VlbNIsOkmLabHY4rYSlmXhcw1DM02KmFkHS8AhtUtCiAwvcg4r1HtVWCslRA4eAYXST9ImQOaARhfVDK2qom5BhtiYvt4Z8wcUFimtzSlxGN0XzM8EzYp1O7rFm+6e9SDJvZlGgaZ6kzGJMsM4KanMNTohAPCQ7MEHnOhBbcyTOKXluMGYapVUelQH2B1AFgPUzj3inH3qcoPegddFxHpePXfbpeeaySpMnXijcl9Cy9m+0U5s0SR3dQO6iPC66m5PIOFII2LQepxbHdV5iCs9PP4eeOR8CqVBnssxUz31LxDSPGBEnYYunEOIMAIkLfmIJNS5HIgEhfU7yMaeC9NPoZOZpytDDiOdDhgOrTHlaBPyGBOL8VenUpukeAWIlSGJBBHw+mEGY46Y5EYE7M40i1iQPvXwlz/G6p5SwJMEsVGq2wB6C3QYZPLGOwuONvca8a7TJUQU0VwwaSTAC6DyxuWMkmDER16WDscS9LWbd5VZ46CAAYGyy+rbzGOcyAFM3m4HQWiPKxPyx0vgA7vJU28kX/AM+Yn/yX5YTik5ybYc46VQP28BOXoBbl6tSqbTYKqLb9kr8zjXslwzQrVngKTKSbQpYd4x8iWOn59Vwy7TcLFavlw0ilSNQFVBLOfs1SkgBks0Gw2EyRvg+jTYurNAgalQbIbgFiLNUiRblQWXqxbp72pgau7RNSy+uNYMfgYRPrUG4H6n+L8IPap0+friGmYE48DYYASr8h1PkBv9MaUWJvEE39pi3wAUR6Y0zDcoH4zHwHMfyA+OJKWJOJ/r7nGY0aoPU+2MxBJzmrweqP+2h/ZYfxYflgaotVPu1l9i0fQEYslbNIDpZ1BsYJjxTHpfS3yxDUvsQfYz+WMyy1p8Cp1s2x3LN7sD9DgZ39G/wA/wCXD7PU53v74S5ijvb+GJsigisTQcEgPTMak8xs0eRMn5+2LFl0SoAVQ06ZuqsF1HfmbTYE9AJgTczYns3m6NPNU6ldFemJD6l1BBUWNek8r6JMgzZm6gR1LK9m8qlaTlaAL03AKrKcpViO7nQGKydQWYUwYOLLnoAUdSOa0OHrIsJ9sb5vgaVlYMJ/2Bx0gdmMmeYZZFJG6B6c+/dMMQVeyuWvDVUJ8qoOwjaopPTbE9tE7spI5PU7C0yCLgxIM4ccH4DToAhRc9Tvi71OyKbiu4/bog/UabYEqdlasctWg/lzFD8iCPmcSpw6EOEitVsgrrFQFl7wBAlnaAH0kxbSbaheI2M41/S8tl6wQQa7sFCKWd5a4lmJbYi5IHkAMH1+HVqTEVUCMA5pEvqU69PPyGwSKgM3PLG+EdLs3lqVTvamYqVKhLNJKpJuGPKNoPQ+gxm5skpzab8kbPD44QhFxW/V/MJ7ScCXMoHUhXEhTcg7WYDoYkHcesxjmnF+GvTfTUXS0CJOoMOhUjcb7Y6jW4qjAkMIXeTAEepiTEbeeE2Z4sKl6bXUgypPXcCwmVkSPfpgccndMHiMMWnKPP5nPcvlGqMFWJPUmFEbknpa+Oqplw2SKpsUhflpX8hhbnKSVaTuyLrCPpqaVLWmzE7glSQTcH0Iw74WsTTP3amr91170fDVqHwxrYoKKvxMacrDK+WVXLkS/wCOSGE7gRACHfT13MnGoB3jc/K2Is3mr+ZxIreR+Bv9cOFkxewxtSEnA5e/1+sYzNWG0AXkG4jrHkOu+OOJjUmoRHhAAM2k8xt13XBAQ+cfngXKLqE9TLH94lo+Ex8MFrjjjRiotJ+GMxvpPS2PcQcUTNUNVQ6qZ0lgNY1WAXQDaRsSZjaR1wtrUlIIMhnF4KsQWVW+8FIkIoi/XacWOcauZ3v73/PGZa8C7QqqsGJhXHuLReLyQTYdSbieuFmao4eHKqs6VVbAWAG223ucL83S/MfU4g5oJy2W16ihAZWvM3UgXHSJ9Ohx0r/h7xs1KYy9X+0oQ1Mz46Y5IHqqsUv90p+E451l6RUbiQzDa5HmD6iME0OKtQqJVQw6NqHkYsVb9VgSp9CcX5w1RK8ZU7OxadxGxjYH2+55R1xqaliJ+v8AAOfywLw7i1PNUEzNLwsIYGJUgwVb9ZTIPmDPUYn1ev1P5DFItnqR6b+Q636oPzx5rmOvxnp6P/DEcwf9I/OcYzev1J/rrjiSDN5BKgioBpFyY2Au33b8oYwT5Y4RxTjDPmKlWyK7SEAsii1ML5aVgSL7+eO65uuigiqQoYMpH3iHBVoAE7E9MctpdhKUGpma32aWkfZKQLDU7yZIjkUE3gE4OElG2LnFy2KZm6JzNZNIY1GAHKJ1sth8dMXNvbFmfsRVy5p/pFaiAyBpSp31RgY5UpDTAndiVQx4jYEodoKNE9zkqa0w1i+i77x/aSzdYNYlfKmpg411ySzElmMsxJZmPmzNdj6nHRj2j1At6VRNnKytTFJaemnp0maj626EuVZUJO8BI98EjjJDElV1FQsywsDIsZBM4AeuvWPXEL5xBaZ9Nz/ti0lQpjReJoPErGfVW+lsTf8ANKfmVk9VP10g4SB5GwUfD88SUaBbm8K7Ataf2Rufy9cMVgNIern6Z/7i26Ex9GAOIOLvAfSxBMAi+kgwJkiJAJ2I8r4HRlplSknzZt7+UWX4fPBHGKDVKTaQWAh/FEqnO8WsdAb4xgwPIbU3+8th0waannvitJknysVKDNWy9mNM8zBfxUz1teMWCkyOodDKsJDC4P8AriDjSpqY7x7YzG5onocZjjitA4w48NNhuD7xb5i2PNWMnkXuZpUGF9dJIH9Wv/DB7nC/MVgrAn+rYKG8kRLZMyhmeUfIg7yLW9MLM1m5N/lOJatTeMLswcXZPYrot3/DLth+j5vuKjAUcwQsnZKnhRvQNZG91P3cddqLBI20xqXqszB8yhgwfQgwQY+YK+O49ge1Jz+ROqppzmUHM5GvXSNi7U5GtdI5lBB1U0YQSJpze9liD2os2YzKp4jfoou3wX+JthVV4s7HQkKf2hrjzMSV+XxxVW7SI+VWrmEK3ZDp0KM3A8a06kERYPcqrN8BWeKdqTUXQqqlL/6lIRT+3pg1D7wvkuAsYWXi3amjSJFMfpFTrBJpg+rAzUPopI/WGKjxPN18wwaqxMbCNKoD0QeFPgCT1nC/M5kheUlR6QJ/eMn64gomm4Uam19WLSZPoTEADA2MUUwupk4Bg38pkHboD6b/AExtleKnZjPkevscRnhVYrKup9CNP1wnNOpr7sgq5YLBHU7fnvg8c6ewvLCug8rZ4RYSR5fxxtw3KVKxmmojq7GEEb3+8fRZOCuHdnmWzhahva+mfNh972NvQ4seW4U5AFVywWyrOwOwJtIF7WxoRg+pScl0FVPMUUohj9ozC7GwpnppUH6mT7YhPEBW8dQFujE3MecdMWqhl1GrSqgBioAUCYgeXufbHtejBpqvKxqAkqNNlBJFun++HUKsVZHKMyakflAMkjUtheD1i/Q+uDMkagc06qgBgAjo3Lq5m0qwuCVDHYjlgzMFuWBPw+hkEfK+FVNCaT0h46LSnvTYOn1AHsTiTjShSqUDy0TUSZik2hhHUUTKz/dMB+qNsFcM4hSfX3XK0y6kaWBHVk6HzMXxvXZjq0MqwxIDrqUgsdMwZEbSMBPxCnUaKyNTrJdXXnPoUfd0/Vb2xBwe+Yfzx7hXmOLX5QT59I8t/wAvbGYG0FRE/HqCWNQNeIQarnYT4Z+OFOZ7SKfBTJB2LsB0nZQel98U5yT5vaACZbl25AekmzeeMeqDI3A1ATyhbiCAPD1tJGM+yyo0WNO1C7PTn1pki3mVaZt1B943wXUy6V1JpVEcD0uPIkbr8RiqgegIE3GmLLBi+knr549XN6SGRmDbykqRy/jN7kC0fHELZ2E99h3WyjgXE+xn+WFtdosbH13+WCeH9otR01ypABOvZrdCqiGk26G9zgatnwQYhRqa7XYySRpQW2KiTOD7RsHQkLsxgrs/2irZHMLXy7BXUEXGpSGEEMp3HX3AwBVqz1J94/rbGm5g297YW3ZIyz3aOtVcu+gmAoATSqqvhRFB0qo6KBG53JOIU4q03j4KLfDrgAnHoHlfAhWyypku/pjTVn2VR/rj1eBLSEO4X9q2K/lsyyNKkqflhlSzk3ZnM7kMdRn1N8D2UnyZZWfGlvHcdZXOqvKzqR0JaSPiTfAVDS/EFbdf0pVJJueYbdIEW9IwB+kJ5QPcT84wIc53bJovpcVBNjIIN/lgo4njepsDLnWSOlI60ihdhJ64nTMKSIPMIaD1A394Bvhd/wAy5lOqVJ2FzpcalPy8sRnTVQGk9wZRxurDzB+RU7gkHGsZgwpsabaSLm58ySZLfGcRVs93Z1WieYne5vH4R/LA1DjSVVAqfZ16ZhkgwZ3NM9VO4HTG2rUDN5xxAxzJmmHTxLzL69YPoRI+OA6mbU6nWRr02IgrCx8cKaGeqZZtIAek33WMR+yfL0wJnuLoviJU9FUSfzEe5jEN0SlY7XOaTB2/q3tjM9QV1Dobpc+QH3pPTz+GKlX47Vi4FNehZtLf4j+SjCjMcU1GFAb2BC/4fvfEDC3lSDWOyzZjiyLzMAdVwGbTAtE+bEEMR0BXGYVZHgtStqNQEsCJHlqGsW9dUz1nHmBSm90F3UALX0Ag2BN0aQwnfkDc4/aPniCrmpkedgY0kAdFVTpH1wRw/gdatdEhT99uVfh1b90HFj4d2PprBeap9eVPkLt8T8MUtXQeodSq5bJVK7EIrP5nZRaLsYVbeeDMx2SzPRVceVNhPyME/DHQKORAAEAAbACFHsBbE5pCMQTscvyn/Tse9o7xZwUNnVyASOoUrN7McNM1lclWhkrtRb7y1lbp0VqaupPqdI2ti8sLQbjyNx8jbCzM9ncu/ioqD5pNM/8AjA+mOJoomf4dSU/Z11YepWfkD/Xlhc6D8U+UA/xxd8x2Fpk8lWoo8mVanyIK/lg7IdmaVG6jU3428X7o2X4X9TiDqKPR4NUeCRoHQHf5fzwWvAyNsXc8OGNzw4AS1h9f9Pc44nSUUcKfaJwBn+Qiwn+umLZxvj1OkCiwTtpG/wC8f5/AYpeazLVGlvgBsMdq8AXFGn6V6fU4jd5MnHujGpGIbZxaMj2sVaFKmyFmQRMC0MSIJM+HGuc7Rrr7yiKlKofFdSr/ALSzv64T8Boq+aopU8LVFVvZjH8cXHO9iUAOkEHbFzG5zjsxMtMWJ8x2qLlXNKHAgsHgH93SfzxqnbKsNlp/GT+RGN6fZpgSPLp5+oxP/wDG/wBRW+IU/XDNGR9QdUfABzXavM1BAKKPJUH5mT9cAKKxvLD1G/zF/riyJwOmnjV6X94hKf40mMNKHCFA1LIH4kIqJ8YBj4gY7spP8zI1pckUmhwp2bxcx8yQT7TvhhSyFagQ0o3UqVBaPQbn5zi4/wDKVdYOiovsI/0xAeHlAdE1FH/bdr2/+qobqduVpFtxiViUeRHaWVKvx+oXLz3bEKCEOnlUckwL2O+MwwzXDmZi1HMVEQk8ml5QzdSq+GCcZhLxz8ffqN1IutPK+d8ELTjGYzCEMbZtGNWGMxmOIRERjUjGYzAjUZGMWnJgdcZjMcSaZquKYMXYHciet4E2tN/j6YofH+17uzJTlQCQWPi9Yjw+9z7YzGYWRLZFZFzfriWMZjMEAeY1Ix5jMcSb5etoqK4+6wb/AAmf4Y7JmswA5kbk/mce4zFzhuv6fUr5ehDXygJtYi4O438j0xtTpys7G89Rv5YzGYt2IPaax4SVPp4T7qbfliGrSCnUVCn8VMlSfddjjMZjk96O6HtSiCNRAJiZjSfjBwP3pE7/ABYn88ZjMScBZjh9OodRDBtiVYrMbTG/lPlGMxmMwDD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data:image/jpg;base64,/9j/4AAQSkZJRgABAQAAAQABAAD/2wCEAAkGBhQSEBQUEhQUFBUWGBoYGRgYFRwXGBcdFRgaFxwcFxgYHCYfGBwkGRcUHy8gIycpLCwsFx4xNTAqNSYrLCkBCQoKDgwOGg8PGjIkHyQvLSwsLCwqLCwsKSwsLCwsLCwpLDQuLC8sLCwsLCwpLC0sLywpKSkqLCwsKSwsKSwsLP/AABEIARYAtQMBIgACEQEDEQH/xAAcAAACAgMBAQAAAAAAAAAAAAAEBQMGAAIHAQj/xABDEAACAQIEAwYDBAcGBgMBAAABAhEDIQAEEjEFIkEGEzJRYXGBkaEjQlKxFGJygsHR8DNzkrLh8QcVJEOiwhZTY4P/xAAaAQACAwEBAAAAAAAAAAAAAAACAwEEBQAG/8QAMhEAAgIBAgMGBAYCAwAAAAAAAAECEQMSIQQxQRMiUXGR8GGxweEFMoGh0fFCUhQj0v/aAAwDAQACEQMRAD8ADyPZLL0jJQ1X/HVPeGfMA8o+U+uGOYyCVF0uoI6dCvqpAt+Xpg4JjYUfLGnpRuKMa01sUvifAHpAsOen+IC6/tjp+0Le2Fq0cdHVcJ+J9mVeWpQjfh+43t+A+1vQb4VLF4GbxH4e13sPp/BUmTA+W3b3wfn6NSnqUU5qD7hOmfY9fSLHAPDVc6i6ASdVjtruFM7kQZja074Q+dGXFPTK+hNY2wurWaMN2pgYR1Gkk+uF5Ng8LtuglctqXUGUaSszEHWXi5I0wEPvONTV8ox5Qf7Gp5mpRt6Bcx/EjEROFXd++iLTVJL3zZ73t8EZOsFdWZBUAMlCYDehsbfDGcIQF3mJ7mvEkb90wuGB8zG0MFviMJFj/v5EeYIgg+uOXM57G9arLEqoUEkhVmF9ATeMR0zvgvJ8PeqSKSh2EHTqAaDMsAYlV08xE6ZFsL8nmQ5ePCukSbb6p6mRI+WJq2Q3sT4l7wIpLGBiJiBeRHn0tiYZU1UI7tqgIMaQSJjzGxxFHJk2ZzCa9KsCdCHYj7otcbg74jLYZ9pURKlKs1PUHo0aUpUWmuull6ZqAgKWIDEguIAJA1WMK+ckF6KURvAqksw8lRmZg5HVjpnynHJUc7lyDOE5arWr06dAgVSSaZMeJEd45+WSqsBqtJE4Nq9mRUzFN2p/o4oVqVPuVW0HNpSI70sWqWcQ8nbEPZjRl8/l6uZrBaaOSWOlF0tTcBgPEZmI3BkdDi/5HjHDaNV62XFeqzgatNCoVa4Mqa2inuAZn7o8sN0tgvuK5HOe0gpUs5mKVIVD3daogTQSVCtCgEsZERdiD6XwtrM6kL3eljcB2EkBgpOlffzBi+LPxnLGrWrVGZKIqVKjDWwZgjEsCyodOpSejGxuRpGAa2RoKwq1atRii8umn3SnWdLBVbUzsQxiGgRJsMFoaE9rj6NvyW3qLadCr0NH2NEt9WJOMwxHEsuRKZFqgN9VSrJPtqd4HtGMwej4iu0X+j9V/J0QU5x73WJEXEyqMXj1KQN3eNTSP9XwYUxqUxw5IX5jhiVQFcE3sdmWeqnp7bH1xQ6WSdaXeBS1IMU1i8FAqnWB4QfPb2x0xFgg+o+hwh7HJ/0VNvxGo3zqEf8AqMJnDVJfr9CrxHCwzuns/Hy5fMo/EW+zMemERYed8dO4r2PWowanbmBelq0LUWQWVW/7LESJ8N/u74oNHKMyd0laEaqX7nvUZgJ0qQjEB3CxZWk3xUzQaasyP+NPh7jL18SXs7Uy61yc6lZqASwpOEl9Q8bFlOkDVsd49cTdocrlmHeZBczpUN3qVobuyCNJWohIZCC27EjRJtgpezFQsS2iioJhXqF2VSTAK0tRkepF8TZjKNlcvWNKtrNRCjd4O6TSUYP3YklnNPvVBfYM8XIwEoNJsasGVrU1sFdhaSJXqmlVLIQAlQ/ZlpQEjTaCGLiP1eu+E2ZyDvVYU0dyCQdKGBcwC0AbEdcH9n6oNEsKgXWYQEhDZW1ySjhQITnUSCyiZkD3JtWFWqlTvAg2DPqBJMjQVCqylDMgDe4nC8auYWPGslQbB8n2crmoqkUlLkiHKOVAUsSUuYgHY+nXGZbs9+jazUkF6gVWREv3VIM+k1FIUBnF1F4O0WfcEZUzNMtpVRrkmwE03En4xibj3FkzBVQCtNNRFRrSzabuBemnIIYGVIDEROmw4pMZLh1Ga08q6+/uKAZ2DMRf7R2qGAJlNR5SBNli17wcQ16zMplp5Wj05CLE3FvXE7UWBKwVqKfDs0rzSunZwOaFsRzJaQMaHGoRMEsBswiS6AWiLso28Q5ZCH5FjHNdFX0/lPo/arnZqjU7onvAS6jSGJhdPhZbELUWDDdAzbzhrmcuk6ihZrakNXQtOYg6aX3HJldwdhaJFytMLZbBWYCOkNaMO6ARyNRIZZgSNJD2KNI/snbcSNLnUNMk4iK6GTmg8a1K66175AOUepGml3NL8JVDykySNRvDGLkLBgzvgPMapOvMMakxpLaDMwQUp85O4g+WC6tEEcmX1K0iczVdmVlMOj0tg69RAkQbXAJOeq6f7daFRQTU7pVUuggahrlpQWbeV0tHKxx3mwIwX5o4/wBWwfh/CswYanl6ki4coKaMdO7d6UJWdxB9J3wNxXsjT1AvmKGXTmgMzVqhMiV5RDFfDIYzYxzYk/5RVrA8mbryLFu80SQTu+hDfBX/AMc1K1BquXy2or3a9+hqLVJCiKdGTpdeVhq3CN92D2leAnJkkm7nFfBbv6g2Uy2RooF/SM4/Xly6IoJ3jvFJInyMYzArdl8kh5s5XqE7mnlCo+dUy3w8seYnfwXr9yu3F/5y9PsdPXMYmSthGeJKOvyxg4seg+eLepI9vFFhWpj0uBufmYwgGfc9QPh/Qx7qJ3J+eI1ocojls8gNz9L/AM8V7s7xfTTfLkDvMuxUjaUN0cejAzIHUeeCAuBM/wAMSrpLaldfBUQ6XTrAPVZnlPrtM4CUm3aBnB2pR5r9zbtB2mahQd4EwQo8yYW56CXXYTEx5iiE0jQQIDEjSpRtJeIB0+EksfK+HnE6jP3mWrtRJVeV21U+9aooKBdMhaklTBEMUIBNyBqOUJzAo1MtRp1EaXqUDV1pofxMzOVcEoUJOrcmQQAaGZvJNR8DKz5Hly6UvhXzLLWHMfc4S9pKtIUR3rQrkgFSC0lHAZV++FYrqEi09Yw1zdLWrqZGoEWExN7Dr7dbjrik8Q4aatVC3dJ3iioAWp0lJddUoyg66KhSBfUJI33tZN1RZ4vI1HSlzIOznaBcsTNJajNYEuQV3ju4DAXLHaTI9sWVM4opUufVUcLCUytQio9lolVPnvNwPWJC7RcEXMd3URkoHSOVxpsecWUGGXVBtePTAeW4HRpgNUq1Xdb/AGcoIMggMQCZne1rYrPFLVaM/sckHS/R8vuWVyJbSQwDMsjY6GKyPMGJB8jiM4iyLKaa6F0IOVRM2W2/88TMMWPMuptrciLWAOwsDeUgyBa5QG8C6m69VPsNrG4cEEFYlj4gyFbajvaz7reQfCMehgQFbw9IElJMmALlSblfPmWGnVAicGncff6dV4rrzXe5hoiurPTAEMTUQbDmjvKf/wCZJEj7hI+6y6da9UrWQiJCtuJBBIBVgdwRYjE9Ok/eeVaS4K8wrKSR3lO0MxGoMsQ/OCNWtTDnSh+1Rk0KIcK2rui55TaT3bbKdweU/dLj8SpGScGn7+3g/XcbCpSqKSKanVpFVXqNGhRGsKTp10yfEY1K0sQO8OAGzT0CpGYpUbBkNChTQOs8rKdLMwkEEeYZTcEYVtximsFGcVFbUjKk6THUOQGUiQVNiCRgiiaDoi6IpVHbuy9bSuWqlRqpPA1CjUgEMTAGlpmnU1c5lPsYQe+6+N7EfF84jg1C1SojEgBmdxTfSSUh2jTOlkJF1tcq2FWYzklu6XQhXTYBSLktBBiTtO8CMF5esadRkqUQqHkq01WaogzKhyftUbmXzNp0sZj4lwypOph3gnSrokhgBKlVVZUQQYIBFwbqQFyeolUtlS8kSNwapnftqFLvqhtXCsAQ42qbkRUF/wBtavSMZgVclBIJKlTB0ukGPaqJHkY64zEV8CLa2v5lzpLgykmIqVPBtGni2j1kTemmJlXGyJiQJiRxFpxpVqKviZV9yBggrip8QqRXq/ttt1gkYlCsuTQrN+MZcMWZaknUH5WqA2UIo0rCkoDU0tO1RxpJIbGuRqiirABmJNtTKdCgAKo0KBFpgCBIHSSHUznviH9NE4jTG7MtuPaa+v8Ae/nuM34g56hfYfzwrqZJTXFUxIVhGhQCWJljAuYJ6TPXG36YPPEb50YlhSnq5smbHhwG2e9MaNnj5YgF5EPsgv2Y92/zHEzDEXCDNBD5yf8AyOCmTCyU9kDMMKuI5fMM/wBkzBCBZWC36ybbn16YcMMaoLj3GBasiUdSqyv5Wg/dNTYmompnTnIq0qo+/QaDDFgNSkw0DYhWDSrwshzUQzVIPMqL3WaXQe9mlNqg5e9oydQ1MvQkbJbfvN/mOC6mcanVhbhlBZTMMVclTIurqbrUWGXoYkENKM14rTa5+/fuzWpwegZqUlY0i0AFiChiQrQxN4LKxY6hInUrANeF8OpBHBpiHRkMMyzMFS5vIDKpEg6d4PXRGDA1KYktIqIRAqDxNKrADcushbcve040ulNlkqI0KVJKnYmJHXS0W1DzFmFx5A4pAS0vHX9+/mBcW4fTSoyDL1KjU6SQDUqDvaWnSHWlQKSyGEYSeUA30sScMk7DR3IDp/Zk5UITe9JTndRJYnUv6wItrkR8K421So+Ras9E6tWXqCSFdWLd26SNakAgAmCDp/Dj3M5WmrPo0UtLlCAKVNkZb6dT947Wh1YAypFyVaGUZ804y0Pp5vb1/oGXNVvu19I3hc5pF/JcrKD6YzDV+GtWOtVaT4g9WrSWT95CVpBg250izatgVxmJr37QrtI/D0j/AOgSjSwwpUcI8v2vyXeaO/5gSL03iR66cWqhTBAIuCAQRsQRIIPkRiUe9xThP8rTIFo4k7vBQo4w08SWAJkxQ+I1Ptqv94/+Y46IE2+GOZ5xvtan94/+dscZ/GukjRmxBUpzjYtgfNs8BUsTuRuBMcvqT1wEpKKtmY2auwB0kifLc/IXxmmTHXyIIPyOLRwHs8tNASOZt7fSf44PzvBEdNLAFfy9Z3B9Ril/zN+Ww5YnXMpPdYzuxibOZdqNU0nOoxqRvxrMX/WBsfPfELHFtSUlaKzbXMs3BqR/R6fs3+dsFlMe8DT/AKWj+x/7NgxqeOHRn3ULXXGqU+Ye4we9LEOiGHwwIcZWyu8OTlHqx/zHBGbT7Yf3f/u38sS5DL6VA3hiJ84cjG+bp/b/AP8AIf53wNlRPuskyYi48x1I2gi4uCCAQRcEAi4xZeHi22/iWAA43kaRCsDJIWwMsoglQgy9Ox98TVO0pp8q0KrlTZgyoPOxIM/zHpiYuuYjiIXBNcxRxDJEZ5iDqRjUAYWhkRyyMPuutjHUFWEgg46FxB2MS1Q3YFV/7g06gniXS+pQUYnxEqeV4xQe/Ard5S0t3ijXRJ0CovNFSmoBKVFlpUSUMkaqTnDrM5vOVlKzl0p1AVE0wjFfCQRUY6WBH3SYIkE2OGQkZ3ErXK2/UIZUB5mUzdSKB5hJAJnLPBsQVLEqQQbjHuBn4Dm4GtO8PU90mYBIAXVpeqvdvpCKSCQwRSQCCW9w5X4FO4/7fsyuJmqTVDGXVg/daKakpH2gd4e6rs4gsI1WIiD0LJ8Yy+jLgOqCqNNJDOo92ACsCQCu1zFrE4plPgbPnq9FO6ZkVUJcPTpt3o1HkQkq01FaxuyMfvEG4Zfsw05RO++wyjToKAs1SnIQq0SiFHnSD1EDqFw1W9j1XD5c6k5JW9k7fgOdGI6iWPtg3usD5gWPsfyw+UaNxTsE0bfDHKaw5n/bc/NycdcK3xyQpY+5+pJwsqcZvp/X6EUY24a4OYKsCGVTE/iAtI6EGcT5OhqqIv4pHzVsFtw93zbiUVqdNWWkXAZ113AeoQNSKwBDN4QIsMZ/GZVFaX53+xR0UlL4lm4e4J9JjDHOKttO0X98I8pn6YjWaSeerNZf/wBapGC2zlFuVKtFieiV6J+U1b/AYy1ONc16ljVHxEnajh4aiKnVGEH0eQR8oP7uKpi88TydWolNRTPdB5d6isokgomkEjWNxyk+KYsTikFrmNpMe0297RjV4acZRqLsoyTbcn416V/JdeBUz+i0P7pfrJwaUOPOB0T+iZf+5Q/NZ/jgtqJxYBjLuryAmB8sRqsuLdRg1qR9MR6OdZ9PzwLGwe5XeEJ9lT/rrgnMUvt56d2o/wDOofyxnB6f2VL2H54nrJ/1B/ul/wA74HxK6fcZJl6dvjgqn2Yeuh7uoFJsCZXT6grMxjWglsFJnqtPT3b0KfNdq3hAjpzLJn1x0Wup05TUO49xDwnJOc69J3D6F0iG0hmpUqiq/iDrq0qCTuNQNpxZshkstTqMlOkAdUc1A6XBOlmVw5B1SDzGebbAPZ+jV/ScwE7nvnVnWoxkO1RDOqmrEikwAqIPwsY64L4VmqzIIrU6zh0IUGoqsUXSdPeKvdjwmBqXUT8LMUmYnEy/7ZO7W3X7pAvaLPZSnWNKuVGgcgSi1TSpJsRTcBbg73PwGMw04V2PyeYepUOVpw+lxeoDzSW1AP4teoH2joMZg05rawVxigkk2LeDZDvOJ52ZA7/RIsVKUFZSs9VZAR7YuGRclyrgB4ho8JZOq+QZGRgPIddJiTIdlqVN2qJSVXclmck6mLTJYsxM3PlvhiOGCZhZte82mL/vN/iOBj3epow/FIY/8WDMmAsytj7fnhu+SPQn88Ls3RK+IW8+m4+WH6lJGxwn4lgzvSnT8Ht9gNx/XxxyanR5R7Y63WFj7Y5klHlX2H5YBI0My1UAaSCCDBBBB8iLg/PErVhWzSvUCryhTAJBjUJibGCNvLEtWnhZms4qVxTYX5Z9DUBKg/ID98Yq8TjThfUo5e5XmWXP8Dy6jlp0A9QEDSTN/vadMrBi7Wm04kz3BKVTMc+rUyqqnWFY6UErzQrTzNBvva2FJyoYAo9RUc6tQlnptBEalvpgkaGDDpY4leg7Ke/rM4+82kpEQeRSIRrDmgtbcYyV5h7VyJ80VyaaaQjUH0gNrCkaBLHrGokR1GKwUAHWww24hzBSJ0AugmZ1KwLqZvIBT5e8AvTsfbGrihpj8WU9Sly5b/M6LwqlGWoDyo0/8i4L7rGvDqZFCiDuKVIH3FNcFKuCKifdQOcnOFXE6y0qoWHd9IYJTQu8X5mAgIv6zET0nox4x2jy+URmrVKYdULLSmXcwSo0LJAYgCTAib4QVeNUKVJi9SpUJXXVqdy699UeQxBdV++CiAgBVQC0HASaDwzevc3ej+j00arSzFFAFl3VHprqiNb0Kj93JIjUOuF2d49QWozK/eBVCkpGidTHxtAYkmIWf5VjiPaGtn6wLOEVI0LJZaYiAKasILkAcxGonyAsPngzTcxEDr4lkCTJufE2522sEzyK9iMUZaKkOB/xEAB/6chQSNXehr+2kA9Nj1w14N2qy+YKLVC6wZAKjSCZH3juQN11b3jFDq5ZhYCFIRdug9dwSTJ85ONaWTYhthtFjcgkb9Nzf0OBUwqZ3jhfCHTPGuqq3e0acAkqB3VGnTNwCL65iPu+uDOMcDaKaiq5J0qJNlIAAIgefQ4oP/C7tl3VanRrsNFUBA2w1AhUJgdYKycdY4ql6f7YxbjJSWxi5VPHl397Fb4x2bzeYWkctmv0Zl1CqEJ0u83I5T1DfPGYs/Abiv6V6g+oP8cZiZS3BhrjGo8vJDLTiGrNtMbiZ6CCentHxxO2AMzw5WYmWBaNiB4Lj13jrgUL0oz9N6aCzjxKkEKf22Kj4b+mJgAy3G/Q7j0PTCp8tX5u6rAkBgFYCFLEaTJDTIB9CWJ+7GDsgavP3oWNX2enqnTVfxedhg2LlFC7ifD9CsR4YM+lj9Mc2egFVQTFhbrt5Ys3aPtVVqVXo0WFOmp0F1u7kWaG2RZkWuYmRtivJlhFhtixButz0XDfiOXHi0zVvo34fHx9QWnl5Ye9v9PWL4q3G8np4kyVRKZgKVJO2oBQAR5MselvXFwWv3VXWyDumEPVklqRBlSQfDR/FpsCQx2wL234czZYVadqmWcVkYXIXdtPmByP7LOFZ464NC1xEpZVOe/8FdHEsxkiVdDVQ3VyIJnoTcE297Y8/wDlFfNstGjT01HYcxaSIvM/dAAkt0Awq7R8c/SjTMFVVLoY0h28Wm+1lgm8e2Lt2A4F3OX75x9pWAj9WnYj2LkB/YJilgw3Tktx/EZquMHsMstwSnSywy5JZQPFHMWJLFxOx1EkehgzfCTO8GdFJUd4sHYQ3xXf/CTiyZxQSo1lHJJUKFJYLGqVZWGmdN7Xi4xvQoW5jqPnAF/QKAPljSaVFHHOUG2hxlacU6Y8qdMfJFGCFGE9Cs6bHUPwtcfA7r/Vsb5ztLSpU1d9YDTsFAERJL1HROthMny64ryjp3Gxmmkigf8AE2mzcQqKiliaFGwEkjReB13xW+cAI6lCTqINIIZQFAIAExLXi832xdM5xlc7kq+aWmqMtREB5WqaR4C1QDVTNiNKxtN5GFPDcqj5djUPNrTQCRa5L6Z5jyrJubkYRJd1sKFa9PvlYbkODFcupCEidTDZjPhI+XxGGlThtIw2qQRIgHw3UWHVWFx5g7zGH/CzLcpEhTABEiZAsen8sRcZ4EAtR6UAMpL9O7Zb96AbaTEMPiPLGfGV8zVyYkl3Sq5rLqCbHmnY2IE3HoQSY/VMdCUuYRR0gkkC3p961wZ3Bm/vhnxnMGCyBxJ13Ug2B1G8Tc6p2sPPAD8Jr6CXA1LI5SrFSQYFQq3JcCxE38t2WlzEKEpbRQHTUNSlZ1Ax0kFYPi/Zg+0+WPoHJ5w1splKp3daTGd5ZAT9Zx83KSqm5GoAnfc3t6gHH0J2Trd5kMn4RFKk29/DcREdfPFzAtzH45qotlh4RS0o/wCtWqn/AMzH0xmCKIsAPU/Nj/LGYY+ZRjNtJo9LYW1+KqBV7xRpTzIIaSyxzQtyp626wQRgyo5gwJPQTE/HpgC8HVQUlhDEBbyAG1bmPnYemGRS6iFMmrV0KM7B07ssuoeKxg6e7JJWehHSYtOFvaXjwpZZ+6bnLGkpgiDfUwJF9IVjIkSBgrMOjLoek+hgHMSOZyTBAgzJvfrin9pKimuypqKqpJ1b66kE9N9K07mTe5tY4xT5jcdSnQkykASOhgfD/cYIqDS09DvgTJjlI8mf6GPyAwWDIw0vkopndTcbevpjzLQgJVZpCddLTOgHxGmBukSWp+5WDKt5l36YJ6hl8Q6ef+uOJRzfhnZEPxF6BvSonW7BpD0pDU4I6VFamBHQk+mOnOZNo/gPKw+gwJlKSgv3YA1Eam8gs6VHtqcgbKG/ZXBoFsBGOkJuyEUQCY6xqbq0bAnyHQCwxs5gY3nEVXbBEHlW1P1MD/EQPynHlMKxEqraedNShtJiNSyLNpm+PMzUAUT7/SBHqS2Myw0xMSbnyFoA+AMfPHVaoi9LvwE3bekn6HSVAodqrtpWxYkuSdK730SY6jAnDUVcrVRU741KQUBqYFRGeYekrkgkGBIvzAjaMG9tWCZXL1FOioajQysVbm19QR0RB8MZ2epu2SzNbW5qUKa1U1EupYGNLIxIINriGBAgiL0ZqST5fuWsUsLk+dtvwrn68hVT7PtRrqEqM9KoJ1GNSMB4dAJltxvy6Wm4jFvoZIqNVRmqEeEOQyj93wkx94yfXrintxYalzC1Mv3kQyKO61hoaYdzFTYzIBAI9cWLLcYNVFP3WEg/6H4/LGZKzchp6MLylFEq6wgEyDuxadwxYkmT0wq7XkUqDtBDFSoE6zpZgzFLSKaatV7AkARqMlvnOcDqL/wH9emIxl10vChS5gnzAtFzZZLcotM2xFh1S2OZU0NeqtNDDM2lQemo7k9Ikz5BZx9Adm6aDL0UpsrClTRYDAtyiJZQZWTJvil/8Ney2SbNVGqDVWQa6dNv7NVMoSBHORMQTYMpi846Tm8olNVWmioC4EIoUXBGyjGtg5WeP4+Xf0+A1oNc+gUfSf44zAvDcxr1kbamj2Dsv/rjMTJblbHKokuMnGs4ycNKNi7tBxsZaiWsXNkU/eaOv6oFz/qMc5ouSvMSXqEsWP3m8TA+RPMw9iOmJe1PG+/zDHnCgaKR7t3UhTdpRWHMwMgxYL5YhpVadRSiuJABhTFRIuGCsAwKmCDEfPDIpI18OPREFRoqMBtrJ+DKp/OcFzhPnXdatIsQGFQU302VpJZWA8nV3t5rHTDXVKzhg4IpG+CqgtHnb52wErQBg4/d9/4Ygkmq1yWXUZ0qEG1lXwgQBt9ZxhOIMwYIONi1+uIomyQnA1fMR0HzviWo1sBVWvH064kgnQydpjz+XwtI9icZWN/p89z9cQ0m5yJ/on/Q4lzPQdT9BjiBPx/WaNbQmoRpY8upVLAAjUpgR3ssL+D0IWcC7tchmg6aDXotTo+B+8qU/tiGKoNGkBWDNAtbbDbjLstCvpj+yPSbBgzRBFwoYj2wJwfindcLzlO51Cnp+zqKWl4YQJDAKOkROKua1bQeL81P3sAdka8LYxIUaSBzAAAsDEkTaDMRhvVbSeSSpMgCOWTJAjYTJ+OK9w2qjUMvTYg0mEuA6K9N5A1KwBamYAs0AiZEQwkzXFRSrtQoMK1NWKpW0FVbTYmxbVH4hZokROKGTE29SNXBxK2hLaixUh5eI/SdvpJj1xvxDPpSSCb7KoPMY6nyHr5kxhC3FGAhJG8ufESYkx0mOu22M4Xwtq7tB0gRrc3N9gJ3YxN9gJPQEcfDuT3G5uMjFVH1CeGZrMCutTLz3wBCqIgK1mLlrKlhc7kDfbF74fxrMCpROZrBwHXWAiqgBMEiFBMSDNttsBcPyNOgmlBE3JJlmjqx3Y/QSYjbG+YYR1k2Hr/sL/7414YtMaMPI1kdsF4hxvMrTy/6OzqWpd46qwEGpUciZUzfUPhjMPeBZ+hRnvkOoIlMcuqQhqGbeHx7YzESTt7FJQkklRaFrAgEEEESCDIIPUHrhL2g7YUsoDqa66bAamZmuEVRudPMTsARO+KxmuO1tRPfODawYqo8gALRgdu0mYHhzFX/ABg/niv2yfQNfh7T3ZUWWS1Rg6h3ZhT1Ff7RyefTuATEDcg4ePRqlVBK1lAEAqqBY2KMzOwMdbHCDiVeazBm8T6yTF9Z1bCwAMiBG2LBk62mhT1sASNW42YyN5iFjpi5FprYtVQt7QVHCKzIBpqUyWD6wFDg+IAbGfEARJuZwflMwGpgjEussxCvI0qQQbEnVqBgXEabeuFycPOXdnXSKLGWTVApzbUhMLpmeQkW2mIJEDit/ZA4MW8QY5Sf8o/jgDKlqtPSosTYm0+UDpNonz2xHwniq1GZdS94sg04KtFtgTJIiIxWlxONOrLS4TK1qoa56oJBVNC2BGsuQYu2oxZvLpHrjZfGfQYjr81NouCsg+3+tsaLVBPuB63gYdqSXMRpk3VEld8BVGgi4iflPnj3NOTAQSY8UnSo8/1j5AfGMR0ckGUhmZtpB5dvIrB+GGIBix6tY1G8ShjIuiSoEKEd3PNEmAjNc2wyy2ed2Kl8sXA8Adme3S4Uk+4GCK6LTpPKrpgnTHiO959cRZzLA0wGClVGxQOF2PKGFgD5EbnbHczgPM5/SYqgKvhPLUMzYjw6VMHqcb5KlU/5VVCKW0kqxVtUFfMA2MCfbAWd4gKdJmKCVEeNmDT4QoYzBnwlvT1xBwOgy1P0mk2gQQj0ng1NW5BSCFndW623GK+ZamohQtd4V9neCmpS5j3YqBAzRfu4lr7gaQWIHSPOMC0QBVJh1LhiiFeVUVtShGm50kkwIm8kyBY+1NTucm6iRq7uiSN/tCzPE/8A5q4/fxXa9BO/1UKY0h2flhQFJIFOADch6aySbuBfAZIpLSug6G+7DcvSZ3VEEsxsOltyx6KPP4C5tc8rlBRRKSEWuWI3ZjpBInq5Fp2G/XAXA+GdyhZoNR/FHQC4Uegv7mTg3JUO8qd6fAANH61iNYHRYZwp+9qY7aZdix6Fb5iZz1cgqj38MW/R3jqO8pah7t3mk+kRiSmxIDFQrRtIYrMSNQsdtxbbyGJKj2gY0BuLTP5X/kcMANO5nYE/164zBQn3xmJs6hOXwPXqWx7387An2hv8pOAc5mIF5HurD8xjJSLj3FXFqaMyOQJUwSPwsRJIG+m5+JxvSzKjwxPn5+UHy9sBZvNA7MD7MMKvOBYzYWEnqLWxaxZNOwmUbLjl81pJsZv7kxOFucz4r5gIxhEMC9rMUd/ckEA9AFHVpHyWd5ASdQQzzeMKi64J9gwE/M4qnD+JVEOoAOZJkrMFt7+snHcS3KNR6jOGcYzuR1urmAAFuuo6VlbNIsOkmLabHY4rYSlmXhcw1DM02KmFkHS8AhtUtCiAwvcg4r1HtVWCslRA4eAYXST9ImQOaARhfVDK2qom5BhtiYvt4Z8wcUFimtzSlxGN0XzM8EzYp1O7rFm+6e9SDJvZlGgaZ6kzGJMsM4KanMNTohAPCQ7MEHnOhBbcyTOKXluMGYapVUelQH2B1AFgPUzj3inH3qcoPegddFxHpePXfbpeeaySpMnXijcl9Cy9m+0U5s0SR3dQO6iPC66m5PIOFII2LQepxbHdV5iCs9PP4eeOR8CqVBnssxUz31LxDSPGBEnYYunEOIMAIkLfmIJNS5HIgEhfU7yMaeC9NPoZOZpytDDiOdDhgOrTHlaBPyGBOL8VenUpukeAWIlSGJBBHw+mEGY46Y5EYE7M40i1iQPvXwlz/G6p5SwJMEsVGq2wB6C3QYZPLGOwuONvca8a7TJUQU0VwwaSTAC6DyxuWMkmDER16WDscS9LWbd5VZ46CAAYGyy+rbzGOcyAFM3m4HQWiPKxPyx0vgA7vJU28kX/AM+Yn/yX5YTik5ybYc46VQP28BOXoBbl6tSqbTYKqLb9kr8zjXslwzQrVngKTKSbQpYd4x8iWOn59Vwy7TcLFavlw0ilSNQFVBLOfs1SkgBks0Gw2EyRvg+jTYurNAgalQbIbgFiLNUiRblQWXqxbp72pgau7RNSy+uNYMfgYRPrUG4H6n+L8IPap0+friGmYE48DYYASr8h1PkBv9MaUWJvEE39pi3wAUR6Y0zDcoH4zHwHMfyA+OJKWJOJ/r7nGY0aoPU+2MxBJzmrweqP+2h/ZYfxYflgaotVPu1l9i0fQEYslbNIDpZ1BsYJjxTHpfS3yxDUvsQfYz+WMyy1p8Cp1s2x3LN7sD9DgZ39G/wA/wCXD7PU53v74S5ijvb+GJsigisTQcEgPTMak8xs0eRMn5+2LFl0SoAVQ06ZuqsF1HfmbTYE9AJgTczYns3m6NPNU6ldFemJD6l1BBUWNek8r6JMgzZm6gR1LK9m8qlaTlaAL03AKrKcpViO7nQGKydQWYUwYOLLnoAUdSOa0OHrIsJ9sb5vgaVlYMJ/2Bx0gdmMmeYZZFJG6B6c+/dMMQVeyuWvDVUJ8qoOwjaopPTbE9tE7spI5PU7C0yCLgxIM4ccH4DToAhRc9Tvi71OyKbiu4/bog/UabYEqdlasctWg/lzFD8iCPmcSpw6EOEitVsgrrFQFl7wBAlnaAH0kxbSbaheI2M41/S8tl6wQQa7sFCKWd5a4lmJbYi5IHkAMH1+HVqTEVUCMA5pEvqU69PPyGwSKgM3PLG+EdLs3lqVTvamYqVKhLNJKpJuGPKNoPQ+gxm5skpzab8kbPD44QhFxW/V/MJ7ScCXMoHUhXEhTcg7WYDoYkHcesxjmnF+GvTfTUXS0CJOoMOhUjcb7Y6jW4qjAkMIXeTAEepiTEbeeE2Z4sKl6bXUgypPXcCwmVkSPfpgccndMHiMMWnKPP5nPcvlGqMFWJPUmFEbknpa+Oqplw2SKpsUhflpX8hhbnKSVaTuyLrCPpqaVLWmzE7glSQTcH0Iw74WsTTP3amr91170fDVqHwxrYoKKvxMacrDK+WVXLkS/wCOSGE7gRACHfT13MnGoB3jc/K2Is3mr+ZxIreR+Bv9cOFkxewxtSEnA5e/1+sYzNWG0AXkG4jrHkOu+OOJjUmoRHhAAM2k8xt13XBAQ+cfngXKLqE9TLH94lo+Ex8MFrjjjRiotJ+GMxvpPS2PcQcUTNUNVQ6qZ0lgNY1WAXQDaRsSZjaR1wtrUlIIMhnF4KsQWVW+8FIkIoi/XacWOcauZ3v73/PGZa8C7QqqsGJhXHuLReLyQTYdSbieuFmao4eHKqs6VVbAWAG223ucL83S/MfU4g5oJy2W16ihAZWvM3UgXHSJ9Ohx0r/h7xs1KYy9X+0oQ1Mz46Y5IHqqsUv90p+E451l6RUbiQzDa5HmD6iME0OKtQqJVQw6NqHkYsVb9VgSp9CcX5w1RK8ZU7OxadxGxjYH2+55R1xqaliJ+v8AAOfywLw7i1PNUEzNLwsIYGJUgwVb9ZTIPmDPUYn1ev1P5DFItnqR6b+Q636oPzx5rmOvxnp6P/DEcwf9I/OcYzev1J/rrjiSDN5BKgioBpFyY2Au33b8oYwT5Y4RxTjDPmKlWyK7SEAsii1ML5aVgSL7+eO65uuigiqQoYMpH3iHBVoAE7E9MctpdhKUGpma32aWkfZKQLDU7yZIjkUE3gE4OElG2LnFy2KZm6JzNZNIY1GAHKJ1sth8dMXNvbFmfsRVy5p/pFaiAyBpSp31RgY5UpDTAndiVQx4jYEodoKNE9zkqa0w1i+i77x/aSzdYNYlfKmpg411ySzElmMsxJZmPmzNdj6nHRj2j1At6VRNnKytTFJaemnp0maj626EuVZUJO8BI98EjjJDElV1FQsywsDIsZBM4AeuvWPXEL5xBaZ9Nz/ti0lQpjReJoPErGfVW+lsTf8ANKfmVk9VP10g4SB5GwUfD88SUaBbm8K7Ataf2Rufy9cMVgNIern6Z/7i26Ex9GAOIOLvAfSxBMAi+kgwJkiJAJ2I8r4HRlplSknzZt7+UWX4fPBHGKDVKTaQWAh/FEqnO8WsdAb4xgwPIbU3+8th0waannvitJknysVKDNWy9mNM8zBfxUz1teMWCkyOodDKsJDC4P8AriDjSpqY7x7YzG5onocZjjitA4w48NNhuD7xb5i2PNWMnkXuZpUGF9dJIH9Wv/DB7nC/MVgrAn+rYKG8kRLZMyhmeUfIg7yLW9MLM1m5N/lOJatTeMLswcXZPYrot3/DLth+j5vuKjAUcwQsnZKnhRvQNZG91P3cddqLBI20xqXqszB8yhgwfQgwQY+YK+O49ge1Jz+ROqppzmUHM5GvXSNi7U5GtdI5lBB1U0YQSJpze9liD2os2YzKp4jfoou3wX+JthVV4s7HQkKf2hrjzMSV+XxxVW7SI+VWrmEK3ZDp0KM3A8a06kERYPcqrN8BWeKdqTUXQqqlL/6lIRT+3pg1D7wvkuAsYWXi3amjSJFMfpFTrBJpg+rAzUPopI/WGKjxPN18wwaqxMbCNKoD0QeFPgCT1nC/M5kheUlR6QJ/eMn64gomm4Uam19WLSZPoTEADA2MUUwupk4Bg38pkHboD6b/AExtleKnZjPkevscRnhVYrKup9CNP1wnNOpr7sgq5YLBHU7fnvg8c6ewvLCug8rZ4RYSR5fxxtw3KVKxmmojq7GEEb3+8fRZOCuHdnmWzhahva+mfNh972NvQ4seW4U5AFVywWyrOwOwJtIF7WxoRg+pScl0FVPMUUohj9ozC7GwpnppUH6mT7YhPEBW8dQFujE3MecdMWqhl1GrSqgBioAUCYgeXufbHtejBpqvKxqAkqNNlBJFun++HUKsVZHKMyakflAMkjUtheD1i/Q+uDMkagc06qgBgAjo3Lq5m0qwuCVDHYjlgzMFuWBPw+hkEfK+FVNCaT0h46LSnvTYOn1AHsTiTjShSqUDy0TUSZik2hhHUUTKz/dMB+qNsFcM4hSfX3XK0y6kaWBHVk6HzMXxvXZjq0MqwxIDrqUgsdMwZEbSMBPxCnUaKyNTrJdXXnPoUfd0/Vb2xBwe+Yfzx7hXmOLX5QT59I8t/wAvbGYG0FRE/HqCWNQNeIQarnYT4Z+OFOZ7SKfBTJB2LsB0nZQel98U5yT5vaACZbl25AekmzeeMeqDI3A1ATyhbiCAPD1tJGM+yyo0WNO1C7PTn1pki3mVaZt1B943wXUy6V1JpVEcD0uPIkbr8RiqgegIE3GmLLBi+knr549XN6SGRmDbykqRy/jN7kC0fHELZ2E99h3WyjgXE+xn+WFtdosbH13+WCeH9otR01ypABOvZrdCqiGk26G9zgatnwQYhRqa7XYySRpQW2KiTOD7RsHQkLsxgrs/2irZHMLXy7BXUEXGpSGEEMp3HX3AwBVqz1J94/rbGm5g297YW3ZIyz3aOtVcu+gmAoATSqqvhRFB0qo6KBG53JOIU4q03j4KLfDrgAnHoHlfAhWyypku/pjTVn2VR/rj1eBLSEO4X9q2K/lsyyNKkqflhlSzk3ZnM7kMdRn1N8D2UnyZZWfGlvHcdZXOqvKzqR0JaSPiTfAVDS/EFbdf0pVJJueYbdIEW9IwB+kJ5QPcT84wIc53bJovpcVBNjIIN/lgo4njepsDLnWSOlI60ihdhJ64nTMKSIPMIaD1A394Bvhd/wAy5lOqVJ2FzpcalPy8sRnTVQGk9wZRxurDzB+RU7gkHGsZgwpsabaSLm58ySZLfGcRVs93Z1WieYne5vH4R/LA1DjSVVAqfZ16ZhkgwZ3NM9VO4HTG2rUDN5xxAxzJmmHTxLzL69YPoRI+OA6mbU6nWRr02IgrCx8cKaGeqZZtIAek33WMR+yfL0wJnuLoviJU9FUSfzEe5jEN0SlY7XOaTB2/q3tjM9QV1Dobpc+QH3pPTz+GKlX47Vi4FNehZtLf4j+SjCjMcU1GFAb2BC/4fvfEDC3lSDWOyzZjiyLzMAdVwGbTAtE+bEEMR0BXGYVZHgtStqNQEsCJHlqGsW9dUz1nHmBSm90F3UALX0Ag2BN0aQwnfkDc4/aPniCrmpkedgY0kAdFVTpH1wRw/gdatdEhT99uVfh1b90HFj4d2PprBeap9eVPkLt8T8MUtXQeodSq5bJVK7EIrP5nZRaLsYVbeeDMx2SzPRVceVNhPyME/DHQKORAAEAAbACFHsBbE5pCMQTscvyn/Tse9o7xZwUNnVyASOoUrN7McNM1lclWhkrtRb7y1lbp0VqaupPqdI2ti8sLQbjyNx8jbCzM9ncu/ioqD5pNM/8AjA+mOJoomf4dSU/Z11YepWfkD/Xlhc6D8U+UA/xxd8x2Fpk8lWoo8mVanyIK/lg7IdmaVG6jU3428X7o2X4X9TiDqKPR4NUeCRoHQHf5fzwWvAyNsXc8OGNzw4AS1h9f9Pc44nSUUcKfaJwBn+Qiwn+umLZxvj1OkCiwTtpG/wC8f5/AYpeazLVGlvgBsMdq8AXFGn6V6fU4jd5MnHujGpGIbZxaMj2sVaFKmyFmQRMC0MSIJM+HGuc7Rrr7yiKlKofFdSr/ALSzv64T8Boq+aopU8LVFVvZjH8cXHO9iUAOkEHbFzG5zjsxMtMWJ8x2qLlXNKHAgsHgH93SfzxqnbKsNlp/GT+RGN6fZpgSPLp5+oxP/wDG/wBRW+IU/XDNGR9QdUfABzXavM1BAKKPJUH5mT9cAKKxvLD1G/zF/riyJwOmnjV6X94hKf40mMNKHCFA1LIH4kIqJ8YBj4gY7spP8zI1pckUmhwp2bxcx8yQT7TvhhSyFagQ0o3UqVBaPQbn5zi4/wDKVdYOiovsI/0xAeHlAdE1FH/bdr2/+qobqduVpFtxiViUeRHaWVKvx+oXLz3bEKCEOnlUckwL2O+MwwzXDmZi1HMVEQk8ml5QzdSq+GCcZhLxz8ffqN1IutPK+d8ELTjGYzCEMbZtGNWGMxmOIRERjUjGYzAjUZGMWnJgdcZjMcSaZquKYMXYHciet4E2tN/j6YofH+17uzJTlQCQWPi9Yjw+9z7YzGYWRLZFZFzfriWMZjMEAeY1Ix5jMcSb5etoqK4+6wb/AAmf4Y7JmswA5kbk/mce4zFzhuv6fUr5ehDXygJtYi4O438j0xtTpys7G89Rv5YzGYt2IPaax4SVPp4T7qbfliGrSCnUVCn8VMlSfddjjMZjk96O6HtSiCNRAJiZjSfjBwP3pE7/ABYn88ZjMScBZjh9OodRDBtiVYrMbTG/lPlGMxmMwDD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6" name="Picture 6" descr="http://regionaloutreach.pnnl.gov/nwtechtoday/images/uploads/teacher_researcher.jpg"/>
          <p:cNvPicPr>
            <a:picLocks noChangeAspect="1" noChangeArrowheads="1"/>
          </p:cNvPicPr>
          <p:nvPr/>
        </p:nvPicPr>
        <p:blipFill>
          <a:blip r:embed="rId3"/>
          <a:srcRect/>
          <a:stretch>
            <a:fillRect/>
          </a:stretch>
        </p:blipFill>
        <p:spPr bwMode="auto">
          <a:xfrm>
            <a:off x="762000" y="0"/>
            <a:ext cx="2819400" cy="1905000"/>
          </a:xfrm>
          <a:prstGeom prst="rect">
            <a:avLst/>
          </a:prstGeom>
          <a:noFill/>
        </p:spPr>
      </p:pic>
      <p:pic>
        <p:nvPicPr>
          <p:cNvPr id="5130" name="Picture 10" descr="http://www.csufresno.edu/smec/images/vanessa.jpg"/>
          <p:cNvPicPr>
            <a:picLocks noChangeAspect="1" noChangeArrowheads="1"/>
          </p:cNvPicPr>
          <p:nvPr/>
        </p:nvPicPr>
        <p:blipFill>
          <a:blip r:embed="rId4" cstate="print"/>
          <a:srcRect/>
          <a:stretch>
            <a:fillRect/>
          </a:stretch>
        </p:blipFill>
        <p:spPr bwMode="auto">
          <a:xfrm>
            <a:off x="5486400" y="0"/>
            <a:ext cx="2743200" cy="19050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534400" cy="1219200"/>
          </a:xfrm>
        </p:spPr>
        <p:txBody>
          <a:bodyPr>
            <a:noAutofit/>
          </a:bodyPr>
          <a:lstStyle/>
          <a:p>
            <a:r>
              <a:rPr lang="en-US" sz="47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innerShdw blurRad="114300">
                    <a:prstClr val="black"/>
                  </a:innerShdw>
                </a:effectLst>
              </a:rPr>
              <a:t>Vitamin D Linked to Fatherhood</a:t>
            </a:r>
            <a:endParaRPr lang="en-US" sz="47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innerShdw blurRad="114300">
                  <a:prstClr val="black"/>
                </a:innerShdw>
              </a:effectLst>
            </a:endParaRPr>
          </a:p>
        </p:txBody>
      </p:sp>
      <p:sp>
        <p:nvSpPr>
          <p:cNvPr id="3" name="Subtitle 2"/>
          <p:cNvSpPr>
            <a:spLocks noGrp="1"/>
          </p:cNvSpPr>
          <p:nvPr>
            <p:ph type="subTitle" idx="1"/>
          </p:nvPr>
        </p:nvSpPr>
        <p:spPr>
          <a:xfrm>
            <a:off x="152400" y="1752600"/>
            <a:ext cx="6096000" cy="4114800"/>
          </a:xfrm>
        </p:spPr>
        <p:txBody>
          <a:bodyPr>
            <a:normAutofit/>
          </a:bodyPr>
          <a:lstStyle/>
          <a:p>
            <a:pPr algn="just"/>
            <a:r>
              <a:rPr lang="en-US" sz="3500" b="1" dirty="0" smtClean="0">
                <a:ln>
                  <a:solidFill>
                    <a:srgbClr val="C00000"/>
                  </a:solidFill>
                </a:ln>
                <a:solidFill>
                  <a:srgbClr val="FF9900"/>
                </a:solidFill>
                <a:effectLst>
                  <a:glow rad="101600">
                    <a:schemeClr val="bg1">
                      <a:alpha val="60000"/>
                    </a:schemeClr>
                  </a:glow>
                  <a:outerShdw blurRad="50800" dist="38100" dir="16200000" rotWithShape="0">
                    <a:prstClr val="black">
                      <a:alpha val="40000"/>
                    </a:prstClr>
                  </a:outerShdw>
                </a:effectLst>
              </a:rPr>
              <a:t>Acc. To Dr. Martin Bloomberg Jenson-”Vitamin </a:t>
            </a:r>
            <a:r>
              <a:rPr lang="en-US" sz="3500" b="1" dirty="0">
                <a:ln>
                  <a:solidFill>
                    <a:srgbClr val="C00000"/>
                  </a:solidFill>
                </a:ln>
                <a:solidFill>
                  <a:srgbClr val="FF9900"/>
                </a:solidFill>
                <a:effectLst>
                  <a:glow rad="101600">
                    <a:schemeClr val="bg1">
                      <a:alpha val="60000"/>
                    </a:schemeClr>
                  </a:glow>
                  <a:outerShdw blurRad="50800" dist="38100" dir="16200000" rotWithShape="0">
                    <a:prstClr val="black">
                      <a:alpha val="40000"/>
                    </a:prstClr>
                  </a:outerShdw>
                </a:effectLst>
              </a:rPr>
              <a:t>D levels were positively associated with sperm motility, suggesting a role for vitamin D in human sperm function"</a:t>
            </a:r>
          </a:p>
        </p:txBody>
      </p:sp>
      <p:pic>
        <p:nvPicPr>
          <p:cNvPr id="6146" name="Picture 2" descr="http://t0.gstatic.com/images?q=tbn:ANd9GcRbwoqOLQi9hq7zhycbVQto5rvWnYIvtTltEMa3lR_EvesfS_eMeg"/>
          <p:cNvPicPr>
            <a:picLocks noChangeAspect="1" noChangeArrowheads="1"/>
          </p:cNvPicPr>
          <p:nvPr/>
        </p:nvPicPr>
        <p:blipFill>
          <a:blip r:embed="rId3"/>
          <a:srcRect/>
          <a:stretch>
            <a:fillRect/>
          </a:stretch>
        </p:blipFill>
        <p:spPr bwMode="auto">
          <a:xfrm>
            <a:off x="6477000" y="2209800"/>
            <a:ext cx="2590800" cy="255270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bright="48000" contrast="-48000"/>
          </a:blip>
          <a:srcRect/>
          <a:stretch>
            <a:fillRect l="-34000" r="-3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1295400"/>
          </a:xfrm>
        </p:spPr>
        <p:txBody>
          <a:bodyPr>
            <a:normAutofit fontScale="90000"/>
          </a:bodyPr>
          <a:lstStyle/>
          <a:p>
            <a:r>
              <a:rPr lang="en-US" sz="3200" b="1" i="1" dirty="0" smtClean="0">
                <a:solidFill>
                  <a:schemeClr val="accent2">
                    <a:lumMod val="75000"/>
                  </a:schemeClr>
                </a:solidFill>
                <a:latin typeface="+mn-lt"/>
              </a:rPr>
              <a:t/>
            </a:r>
            <a:br>
              <a:rPr lang="en-US" sz="3200" b="1" i="1" dirty="0" smtClean="0">
                <a:solidFill>
                  <a:schemeClr val="accent2">
                    <a:lumMod val="75000"/>
                  </a:schemeClr>
                </a:solidFill>
                <a:latin typeface="+mn-lt"/>
              </a:rPr>
            </a:br>
            <a:r>
              <a:rPr lang="en-US" sz="3200" b="1" dirty="0" smtClean="0">
                <a:solidFill>
                  <a:schemeClr val="accent2">
                    <a:lumMod val="75000"/>
                  </a:schemeClr>
                </a:solidFill>
                <a:latin typeface="+mn-lt"/>
              </a:rPr>
              <a:t>“Eminent Researchers say today deficiency of Vitamin D3 is becoming a crucial health issue worldwide”</a:t>
            </a:r>
            <a:endParaRPr lang="en-US" sz="3200" b="1" dirty="0">
              <a:solidFill>
                <a:schemeClr val="accent2">
                  <a:lumMod val="75000"/>
                </a:schemeClr>
              </a:solidFill>
              <a:latin typeface="+mn-lt"/>
            </a:endParaRPr>
          </a:p>
        </p:txBody>
      </p:sp>
      <p:sp>
        <p:nvSpPr>
          <p:cNvPr id="3" name="Content Placeholder 2"/>
          <p:cNvSpPr>
            <a:spLocks noGrp="1"/>
          </p:cNvSpPr>
          <p:nvPr>
            <p:ph idx="1"/>
          </p:nvPr>
        </p:nvSpPr>
        <p:spPr>
          <a:xfrm>
            <a:off x="304800" y="2514600"/>
            <a:ext cx="8458200" cy="4191000"/>
          </a:xfrm>
        </p:spPr>
        <p:txBody>
          <a:bodyPr/>
          <a:lstStyle/>
          <a:p>
            <a:pPr>
              <a:buFont typeface="Wingdings" pitchFamily="2" charset="2"/>
              <a:buChar char="Ø"/>
            </a:pPr>
            <a:endParaRPr lang="en-US" b="1" i="1" dirty="0" smtClean="0"/>
          </a:p>
          <a:p>
            <a:pPr algn="just">
              <a:buFont typeface="Wingdings" pitchFamily="2" charset="2"/>
              <a:buChar char="Ø"/>
            </a:pPr>
            <a:r>
              <a:rPr lang="en-US" b="1" dirty="0" smtClean="0">
                <a:solidFill>
                  <a:schemeClr val="accent2">
                    <a:lumMod val="75000"/>
                  </a:schemeClr>
                </a:solidFill>
              </a:rPr>
              <a:t>Keva Solar Energy Drops is significant to support our daily requirement of Vitamin D3</a:t>
            </a:r>
          </a:p>
          <a:p>
            <a:pPr algn="just">
              <a:buFont typeface="Wingdings" pitchFamily="2" charset="2"/>
              <a:buChar char="Ø"/>
            </a:pPr>
            <a:endParaRPr lang="en-US" b="1" dirty="0" smtClean="0">
              <a:solidFill>
                <a:schemeClr val="accent2">
                  <a:lumMod val="75000"/>
                </a:schemeClr>
              </a:solidFill>
            </a:endParaRPr>
          </a:p>
          <a:p>
            <a:pPr algn="just">
              <a:buFont typeface="Wingdings" pitchFamily="2" charset="2"/>
              <a:buChar char="Ø"/>
            </a:pPr>
            <a:r>
              <a:rPr lang="en-US" b="1" dirty="0" smtClean="0">
                <a:solidFill>
                  <a:schemeClr val="accent2">
                    <a:lumMod val="75000"/>
                  </a:schemeClr>
                </a:solidFill>
              </a:rPr>
              <a:t>In India, 90% people are suffering from various chronic disease due to deficiency of Vitamin D3</a:t>
            </a:r>
          </a:p>
          <a:p>
            <a:pPr>
              <a:buFont typeface="Wingdings" pitchFamily="2" charset="2"/>
              <a:buChar char="Ø"/>
            </a:pPr>
            <a:endParaRPr lang="en-US" dirty="0"/>
          </a:p>
        </p:txBody>
      </p:sp>
      <p:pic>
        <p:nvPicPr>
          <p:cNvPr id="4" name="Picture 3" descr="C:\Documents and Settings\Haneet.KEVA\Desktop\images.jpg"/>
          <p:cNvPicPr/>
          <p:nvPr/>
        </p:nvPicPr>
        <p:blipFill>
          <a:blip r:embed="rId4"/>
          <a:srcRect/>
          <a:stretch>
            <a:fillRect/>
          </a:stretch>
        </p:blipFill>
        <p:spPr bwMode="auto">
          <a:xfrm>
            <a:off x="6019800" y="1066800"/>
            <a:ext cx="2590800" cy="1752600"/>
          </a:xfrm>
          <a:prstGeom prst="rect">
            <a:avLst/>
          </a:prstGeom>
          <a:noFill/>
          <a:ln w="9525">
            <a:noFill/>
            <a:miter lim="800000"/>
            <a:headEnd/>
            <a:tailEnd/>
          </a:ln>
        </p:spPr>
      </p:pic>
      <p:pic>
        <p:nvPicPr>
          <p:cNvPr id="13314" name="Picture 2" descr="http://4.bp.blogspot.com/-QYv4f796-pY/TcprcAPvz3I/AAAAAAAABRc/wdPqwds4Ous/s1600/Scientists.jpg"/>
          <p:cNvPicPr>
            <a:picLocks noChangeAspect="1" noChangeArrowheads="1"/>
          </p:cNvPicPr>
          <p:nvPr/>
        </p:nvPicPr>
        <p:blipFill>
          <a:blip r:embed="rId5"/>
          <a:srcRect/>
          <a:stretch>
            <a:fillRect/>
          </a:stretch>
        </p:blipFill>
        <p:spPr bwMode="auto">
          <a:xfrm>
            <a:off x="533400" y="1066800"/>
            <a:ext cx="2743200" cy="17526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fontScale="90000"/>
          </a:bodyPr>
          <a:lstStyle/>
          <a:p>
            <a:r>
              <a:rPr lang="en-US" sz="3600" b="1" dirty="0" smtClean="0">
                <a:solidFill>
                  <a:schemeClr val="accent2">
                    <a:lumMod val="75000"/>
                  </a:schemeClr>
                </a:solidFill>
                <a:effectLst>
                  <a:outerShdw blurRad="38100" dist="38100" dir="2700000" algn="tl">
                    <a:srgbClr val="000000">
                      <a:alpha val="43137"/>
                    </a:srgbClr>
                  </a:outerShdw>
                </a:effectLst>
                <a:latin typeface="Algerian" pitchFamily="82" charset="0"/>
              </a:rPr>
              <a:t>Miro </a:t>
            </a:r>
            <a:r>
              <a:rPr lang="en-US" sz="3600" b="1" dirty="0" err="1" smtClean="0">
                <a:solidFill>
                  <a:schemeClr val="accent2">
                    <a:lumMod val="75000"/>
                  </a:schemeClr>
                </a:solidFill>
                <a:effectLst>
                  <a:outerShdw blurRad="38100" dist="38100" dir="2700000" algn="tl">
                    <a:srgbClr val="000000">
                      <a:alpha val="43137"/>
                    </a:srgbClr>
                  </a:outerShdw>
                </a:effectLst>
                <a:latin typeface="Algerian" pitchFamily="82" charset="0"/>
              </a:rPr>
              <a:t>VItamins</a:t>
            </a:r>
            <a:r>
              <a:rPr lang="en-US" sz="3600" b="1" dirty="0" smtClean="0">
                <a:solidFill>
                  <a:schemeClr val="accent2">
                    <a:lumMod val="75000"/>
                  </a:schemeClr>
                </a:solidFill>
                <a:effectLst>
                  <a:outerShdw blurRad="38100" dist="38100" dir="2700000" algn="tl">
                    <a:srgbClr val="000000">
                      <a:alpha val="43137"/>
                    </a:srgbClr>
                  </a:outerShdw>
                </a:effectLst>
                <a:latin typeface="Algerian" pitchFamily="82" charset="0"/>
              </a:rPr>
              <a:t> Ltd is a prominent name in the field of Health Products</a:t>
            </a:r>
            <a:r>
              <a:rPr lang="en-US" b="1" dirty="0" smtClean="0">
                <a:solidFill>
                  <a:srgbClr val="008000"/>
                </a:solidFill>
                <a:effectLst>
                  <a:outerShdw blurRad="38100" dist="38100" dir="2700000" algn="tl">
                    <a:srgbClr val="000000">
                      <a:alpha val="43137"/>
                    </a:srgbClr>
                  </a:outerShdw>
                </a:effectLst>
              </a:rPr>
              <a:t/>
            </a:r>
            <a:br>
              <a:rPr lang="en-US" b="1" dirty="0" smtClean="0">
                <a:solidFill>
                  <a:srgbClr val="008000"/>
                </a:solidFill>
                <a:effectLst>
                  <a:outerShdw blurRad="38100" dist="38100" dir="2700000" algn="tl">
                    <a:srgbClr val="000000">
                      <a:alpha val="43137"/>
                    </a:srgbClr>
                  </a:outerShdw>
                </a:effectLst>
              </a:rPr>
            </a:br>
            <a:endParaRPr lang="en-US" dirty="0"/>
          </a:p>
        </p:txBody>
      </p:sp>
      <p:pic>
        <p:nvPicPr>
          <p:cNvPr id="4" name="Picture 3" descr="images 30.jpg"/>
          <p:cNvPicPr>
            <a:picLocks noChangeAspect="1"/>
          </p:cNvPicPr>
          <p:nvPr/>
        </p:nvPicPr>
        <p:blipFill>
          <a:blip r:embed="rId3"/>
          <a:stretch>
            <a:fillRect/>
          </a:stretch>
        </p:blipFill>
        <p:spPr>
          <a:xfrm>
            <a:off x="0" y="2286000"/>
            <a:ext cx="3581400" cy="3505200"/>
          </a:xfrm>
          <a:prstGeom prst="rect">
            <a:avLst/>
          </a:prstGeom>
        </p:spPr>
      </p:pic>
      <p:pic>
        <p:nvPicPr>
          <p:cNvPr id="5" name="Picture 4" descr="images 29.jpg"/>
          <p:cNvPicPr>
            <a:picLocks noChangeAspect="1"/>
          </p:cNvPicPr>
          <p:nvPr/>
        </p:nvPicPr>
        <p:blipFill>
          <a:blip r:embed="rId4"/>
          <a:stretch>
            <a:fillRect/>
          </a:stretch>
        </p:blipFill>
        <p:spPr>
          <a:xfrm>
            <a:off x="3581401" y="1828800"/>
            <a:ext cx="2057400" cy="2143125"/>
          </a:xfrm>
          <a:prstGeom prst="rect">
            <a:avLst/>
          </a:prstGeom>
        </p:spPr>
      </p:pic>
      <p:pic>
        <p:nvPicPr>
          <p:cNvPr id="37892" name="Picture 4" descr="http://www.mcbeathpatmore.co.uk/images/mp_conventional_offices.jpg"/>
          <p:cNvPicPr>
            <a:picLocks noChangeAspect="1" noChangeArrowheads="1"/>
          </p:cNvPicPr>
          <p:nvPr/>
        </p:nvPicPr>
        <p:blipFill>
          <a:blip r:embed="rId5"/>
          <a:srcRect/>
          <a:stretch>
            <a:fillRect/>
          </a:stretch>
        </p:blipFill>
        <p:spPr bwMode="auto">
          <a:xfrm>
            <a:off x="5638800" y="2438400"/>
            <a:ext cx="3505201" cy="3238501"/>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676399"/>
          </a:xfrm>
        </p:spPr>
        <p:txBody>
          <a:bodyPr>
            <a:normAutofit fontScale="90000"/>
          </a:bodyPr>
          <a:lstStyle/>
          <a:p>
            <a:r>
              <a:rPr lang="en-US" sz="3600" b="1" dirty="0" smtClean="0">
                <a:solidFill>
                  <a:schemeClr val="accent2">
                    <a:lumMod val="75000"/>
                  </a:schemeClr>
                </a:solidFill>
                <a:effectLst>
                  <a:outerShdw blurRad="38100" dist="38100" dir="2700000" algn="tl">
                    <a:srgbClr val="000000">
                      <a:alpha val="43137"/>
                    </a:srgbClr>
                  </a:outerShdw>
                </a:effectLst>
                <a:latin typeface="Algerian" pitchFamily="82" charset="0"/>
              </a:rPr>
              <a:t>Introducing KSED with Highly Committed &amp; Well- Qualified Sta</a:t>
            </a:r>
            <a:r>
              <a:rPr lang="en-US" b="1" dirty="0" smtClean="0">
                <a:solidFill>
                  <a:schemeClr val="accent2">
                    <a:lumMod val="75000"/>
                  </a:schemeClr>
                </a:solidFill>
                <a:effectLst>
                  <a:outerShdw blurRad="38100" dist="38100" dir="2700000" algn="tl">
                    <a:srgbClr val="000000">
                      <a:alpha val="43137"/>
                    </a:srgbClr>
                  </a:outerShdw>
                </a:effectLst>
              </a:rPr>
              <a:t>ff</a:t>
            </a:r>
            <a:endParaRPr lang="en-US" dirty="0">
              <a:solidFill>
                <a:schemeClr val="accent2">
                  <a:lumMod val="75000"/>
                </a:schemeClr>
              </a:solidFill>
            </a:endParaRPr>
          </a:p>
        </p:txBody>
      </p:sp>
      <p:pic>
        <p:nvPicPr>
          <p:cNvPr id="51202" name="Picture 2" descr="http://t1.gstatic.com/images?q=tbn:ANd9GcSkG2AFTp4WYruEVUBG55wZs6KMjt7d0Jd924gTCX0DQRZROnzu6A"/>
          <p:cNvPicPr>
            <a:picLocks noChangeAspect="1" noChangeArrowheads="1"/>
          </p:cNvPicPr>
          <p:nvPr/>
        </p:nvPicPr>
        <p:blipFill>
          <a:blip r:embed="rId3"/>
          <a:srcRect/>
          <a:stretch>
            <a:fillRect/>
          </a:stretch>
        </p:blipFill>
        <p:spPr bwMode="auto">
          <a:xfrm>
            <a:off x="0" y="1752600"/>
            <a:ext cx="2794000" cy="2286000"/>
          </a:xfrm>
          <a:prstGeom prst="rect">
            <a:avLst/>
          </a:prstGeom>
          <a:noFill/>
        </p:spPr>
      </p:pic>
      <p:pic>
        <p:nvPicPr>
          <p:cNvPr id="51204" name="Picture 4" descr="http://t0.gstatic.com/images?q=tbn:ANd9GcTsuCEK2-Tvvb2lIatWtkpQJZN9l7JZyoHts2lkCgaABK6I4It-"/>
          <p:cNvPicPr>
            <a:picLocks noChangeAspect="1" noChangeArrowheads="1"/>
          </p:cNvPicPr>
          <p:nvPr/>
        </p:nvPicPr>
        <p:blipFill>
          <a:blip r:embed="rId4"/>
          <a:srcRect/>
          <a:stretch>
            <a:fillRect/>
          </a:stretch>
        </p:blipFill>
        <p:spPr bwMode="auto">
          <a:xfrm>
            <a:off x="3048000" y="1828800"/>
            <a:ext cx="2695575" cy="1524000"/>
          </a:xfrm>
          <a:prstGeom prst="rect">
            <a:avLst/>
          </a:prstGeom>
          <a:noFill/>
        </p:spPr>
      </p:pic>
      <p:pic>
        <p:nvPicPr>
          <p:cNvPr id="51206" name="Picture 6" descr="http://t3.gstatic.com/images?q=tbn:ANd9GcRmeI5hD9NEU_pe3o9RHYDsCU2CShRSVXPu8wgtcQC2eIdIrXC9bkwrmuzV-w"/>
          <p:cNvPicPr>
            <a:picLocks noChangeAspect="1" noChangeArrowheads="1"/>
          </p:cNvPicPr>
          <p:nvPr/>
        </p:nvPicPr>
        <p:blipFill>
          <a:blip r:embed="rId5"/>
          <a:srcRect/>
          <a:stretch>
            <a:fillRect/>
          </a:stretch>
        </p:blipFill>
        <p:spPr bwMode="auto">
          <a:xfrm>
            <a:off x="5943600" y="1828800"/>
            <a:ext cx="3200400" cy="22860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5100" b="1" dirty="0" smtClean="0">
                <a:solidFill>
                  <a:schemeClr val="accent2">
                    <a:lumMod val="75000"/>
                  </a:schemeClr>
                </a:solidFill>
                <a:effectLst>
                  <a:outerShdw blurRad="50800" dist="38100" dir="16200000" rotWithShape="0">
                    <a:prstClr val="black">
                      <a:alpha val="40000"/>
                    </a:prstClr>
                  </a:outerShdw>
                </a:effectLst>
                <a:latin typeface="Cooper Black" pitchFamily="18" charset="0"/>
              </a:rPr>
              <a:t>Testimonials</a:t>
            </a:r>
            <a:endParaRPr lang="en-US" sz="5100" b="1" dirty="0">
              <a:solidFill>
                <a:schemeClr val="accent2">
                  <a:lumMod val="75000"/>
                </a:schemeClr>
              </a:solidFill>
              <a:effectLst>
                <a:outerShdw blurRad="50800" dist="38100" dir="16200000" rotWithShape="0">
                  <a:prstClr val="black">
                    <a:alpha val="40000"/>
                  </a:prstClr>
                </a:outerShdw>
              </a:effectLst>
              <a:latin typeface="Cooper Black" pitchFamily="18" charset="0"/>
            </a:endParaRPr>
          </a:p>
        </p:txBody>
      </p:sp>
      <p:sp>
        <p:nvSpPr>
          <p:cNvPr id="3" name="Content Placeholder 2"/>
          <p:cNvSpPr>
            <a:spLocks noGrp="1"/>
          </p:cNvSpPr>
          <p:nvPr>
            <p:ph idx="1"/>
          </p:nvPr>
        </p:nvSpPr>
        <p:spPr>
          <a:xfrm>
            <a:off x="457200" y="838200"/>
            <a:ext cx="2971800" cy="685800"/>
          </a:xfrm>
          <a:ln>
            <a:noFill/>
          </a:ln>
        </p:spPr>
        <p:txBody>
          <a:bodyPr>
            <a:normAutofit/>
          </a:bodyPr>
          <a:lstStyle/>
          <a:p>
            <a:pPr>
              <a:buFont typeface="Cooper Black" pitchFamily="18" charset="0"/>
              <a:buChar char="»"/>
            </a:pPr>
            <a:r>
              <a:rPr lang="en-US" sz="2800" dirty="0" smtClean="0">
                <a:ln>
                  <a:solidFill>
                    <a:srgbClr val="B0BD31"/>
                  </a:solidFill>
                </a:ln>
                <a:solidFill>
                  <a:schemeClr val="accent2">
                    <a:lumMod val="75000"/>
                  </a:schemeClr>
                </a:solidFill>
                <a:latin typeface="Cooper Black" pitchFamily="18" charset="0"/>
                <a:ea typeface="Cambria Math" pitchFamily="18" charset="0"/>
              </a:rPr>
              <a:t>Allergy:	</a:t>
            </a:r>
          </a:p>
        </p:txBody>
      </p:sp>
      <p:pic>
        <p:nvPicPr>
          <p:cNvPr id="3076" name="Picture 4" descr="http://www.world-mysteries.com/fabioaraujo_icn.jpg"/>
          <p:cNvPicPr>
            <a:picLocks noChangeAspect="1" noChangeArrowheads="1"/>
          </p:cNvPicPr>
          <p:nvPr/>
        </p:nvPicPr>
        <p:blipFill>
          <a:blip r:embed="rId4"/>
          <a:srcRect/>
          <a:stretch>
            <a:fillRect/>
          </a:stretch>
        </p:blipFill>
        <p:spPr bwMode="auto">
          <a:xfrm>
            <a:off x="7286625" y="4495799"/>
            <a:ext cx="1857375" cy="1447801"/>
          </a:xfrm>
          <a:prstGeom prst="rect">
            <a:avLst/>
          </a:prstGeom>
          <a:noFill/>
        </p:spPr>
      </p:pic>
      <p:sp>
        <p:nvSpPr>
          <p:cNvPr id="6146" name="AutoShape 2" descr="data:image/jpg;base64,/9j/4AAQSkZJRgABAQAAAQABAAD/2wCEAAkGBhQSERMUEhQWFBAVFxcUFBcXFBUUGBgWGBcVFBcYFxoXHyYgGB0jHRgYHy8gJScpLS0sFSAxNTArNSYrLCkBCQoKDgwOFw8PGikcHxwpKSwpKSksKSkpKSwsLCwpKSwsLCkpKSksLCksLCwpKSkpKSkpKSksLCkpLCksLCksLP/AABEIAOEA4QMBIgACEQEDEQH/xAAcAAEAAQUBAQAAAAAAAAAAAAAABgIDBAUHAQj/xABMEAABBAAEAwUFAgoHBAsBAAABAAIDEQQSITEFBkETIlFhcQcygZGhQrEjUmKDkqLB0eHwFDNTcoKy8SRDc5MVFhc0RGOEs8LD0wj/xAAXAQEBAQEAAAAAAAAAAAAAAAAAAQID/8QAHhEBAQEAAgIDAQAAAAAAAAAAAAERITECElFhcUH/2gAMAwEAAhEDEQA/AO4oiICIiAiIgIiICIiAiIgIiICIiAiIgIiICIiAiIgIiICIiAiIgIiICIiAiIgIiICIiAiIgIiICIiAiIgIiICIiAiIgIiICIiAiIgIiICIiAiIgIiICIiAiIgIiICIiAistxjC7KHtLvAOBPyV5AREQEREBERAREQEREBERAREQEREBERAWLxDiUcLc0jqBNAAFznOOzWtGrj5AdFjzcUc8uZh2h7xbS9xIiY4aEOcNXEfit8KJasfDct0/tpZHTYjbM4ANa38SNg0Y35uPUlQX3cVkuhh5Ns2roh6DRxNmjp5dFejxzyBcEgPUZojXxz/ALFlZxp5/wCqqtFYLsXMT3YBXi+Vrf8AIHqomc9Im/F7/wBjVmoqjXmHE/2sI/MPd/8AaFV2OI/tYv8AkP8A/wBVnLy1BrjDiv7WEDx7CQn5dqvf+hmu/rnOm8nGmf8ALbTT/iBPmthaWqNbiuWsNI3K6CMj+4B91KLP4jLwydkL5A7AzHLFJMXOMMn9m5w3YdKJOl+G08Wh504C3F4SSM+8Kew1dPbqP3ehKlWMnEtxe8bsORXuuZJr6PD+7+iVb4Hx8zOdFLGYcSwW5mbM1zbrMx3UXVggEWOhBMd5J47JGwQTDut0jcT+q49K2/gq+buJiCbD4oWwxSBsw6Ohd3XkeOUHN49zZTVxOEXgK9WmRERARLS0BERAREQEREBFZxOMZGLe4NHTzrXQbn4LChecSM1OZhzs0gsdJ5nq1nloTetDQha4nzTDCS0ZpZf7OFpkf4d6tGf4iFRhY8RiBc3+zwnaJjrlcP8AzJB7gP4rNfyui20GFYwUxrWt8GgNHyCx5+LRxmpHBvmdvn0/gfAqfqsqGBrGhrGhrQKAAAAHgANl6+QAWTQWi4pzbDF9tvhd2LrTboobxT2jd90Tbe915WMb2jnA/Za0Cz616hTfgxKOMcyxwuOZ4yH3TrQeDeV1bA6j0cPArVcD9ozZHFhOuamA6Oc0UCKP2wQbbuCTuKUMxHAMRI7tMUDhIzeWNpb2r6qw6T/d1po3X0UT4rBhcPLlMbS14OV3aOz2OuYu1Phtfroo0+gmc0RWATWpa7yNBwNeG/yK2DOKMOxF9QTRHw+fyK+esNipgwdjiC9te5M0y6XdB3vj9Kt9l6zm/FNBDoAQL9yQgeG0l0Neh/enKZHcuI8zxxCy5uZxDWNzCyXGm/Xc/kq/i+ICAMaSHzybA6DTV7j+Kxos/wASvnt/Ozn4iAdm5mQ5tDn727bEdmr+IzFSXhfHcTNiu3mjne1xaHARPA7IZZDGM+VurwAdQKYfxig7WyQMjtxPiSas+fl6dFdwzraCdyAVDhzZiHkuGD7vTtZmNF+YYHqzJzXizu/CQ/Fzz+s5v+VJTE8Xjm2CDsVADxPGOFnEu8jHhrHzc2vqsSaCZ/8AWz4mQdR2rYG/qOr6J7Hqk2P4VHHbnva1m9uLW163WtdVCec+e8FHEYC52IJBBMWR7W+FuLgAelC9tqpWcVwXCt2ihe8miXF07r83FuX6rmWLxkbMbMMSwCO7a1tOaNBR89K08lJFqe8A9trsPh2QuhbKY+4x5mo5B7gcA11kDS71pVze2vHSGoYIR+bmlPzzNH0UXbzTgYT+DBO1gMDdP0T968m9pULdI2E+t0fkQtcpw37+fONS+4Sz+7FC0frglWjxPjTtTiJAf+LGz/IxR1/tRkruRNvxy396wJef8XJs9rfQtH+UWpycJjEeLEEuxj2/+olP3Uqn43HMFy8Tc386+vj3rUJbh+I4oEhuIkH5EMrh9R+xZOH9l3E5SMuEko9ZTk+jy37lRIjz7PDmycVc+QAkDK6YEgXRD2OAvxsbrufLXFDicJBMd5I2PNCgS5oJI8rJXK/Zr7GcRh8QJ8f2Lo2tOWH+s75qi4Vk01PXWvVdma2hQ0A2ViPURFUFq+ZsZNFhZZMOxr5mttrXGhVjMfOm2a61S2itzAUbotqiDVV8UGlwfA89Okdm1Bf3szpHAAgPfQBYDRDGta3bTot7ag8DcRhiYYXsnhjoxulkMLmMObLGXFrhLQBAIo1vdqG8b9rOI7zI8KHG6BOIc9hPerK3I0mw0kLErWOv43iTGCy4XdDrr4UFyjnfmoPnDIJB22oeHSBkUda5nuJ0IP2aJ121UF4hj+I4mhK4wMf/ALtjOwBBB3e+tOmruuyrw/IeIiaHjAzyatILcrxVODq7Mm9SHD0V/RI+HTQyNqbGOlPSLCxyBzxtbpHNJF61la1xrcaBSXh2Mkw7QMFw90d+88xPDnebnzkOd8SoDyxxoYESsxgxWHzOD2jLLE111YOl6VpZW+/6/YYm2wSSdbe5hHXW3vcpVZ/GMDjMTXaGCMb/AIXEWRdXlZGTXp5LzgnKDYSXGRkkhGXP/RDMQ3fKwygsaPRt+JKwZPaSdooWD0LpT8o2gLCxfOOOcRlY9o8ogzfzld+xTkbx/IeDzFxw8sjzqbe2Fv6MGSvkr7OX4Ix+DwmHb5vyykDT+0sj5rm+P5rxZeWue8HqXShoHh/Vj63SxRjXvcGSSOznTK1plcf7tu1+OiuGusRcRihFGWGOt+zYxpv0NtVEvNGGaLdM93xyC/zQpc6wXCoyS6aWTKTo1rwA3XQPLRv46AWficzF8BwwAb2feOrZCXucCOpDiQQD0ra1MNSHG8/4Rh7rQ8/lFrjf+J/7FYj53xLheGwUxFe81rgPX8HGPvW15J4tCcIZhBFE/WIFrQHGQ5GOIPQCpSAPA+AXVuEyF0YJ22HwJ/gn0a4FiOceLa5cO2PYWY7f8S919d1rpeI8SmP4TEZPGsra9A1v7V9KYjBRvFPY1w82g/eo7xT2dYaWywGJ1dCS39E/sIWsTXNeEeyP+mAGTiz5DuWta4uH6b//AIq/xT/+e4AAIsTKH/jPa14Jr3aBblJPWytrNyNNhnhwJIB0czfrp6eWvopVwfjD5GFk4voHDf0I8dlnVxzbC+weMtBOJcd9Gws1q9i5zuorbqt1yt7G8BKx/aOndJHI6NwztjGhthqNoOrS079VP8PoSxx3GYH0oZgfl6Vr4rWxyHD45jjQixH4GToBILdE75ks/ONUnlzyWLnD/ZXwyEgtwkbnDrJmm/8AcJCkOE4XDFpFFHGPyGNb/lCykXRgREVBERAREQY+PkkawmFjXyaU1z8g3F60dhZ866bqC4kcWe+QBkTSDbSHsmIadqDnMDf0bvquhLA4rwOLEACRpzD3Xsc6ORp8WvaQ4fOlLFlcdx+B4xh5s8gkkbL78jcMZXMLRVZInPJsVqaGh8Vu+S+V+0DpJS/tMzomGSMRvYxvdIyA905w4Vd0G+iz+YMRxPhgEkcv9Owt+5I1vbNHm5tZx57qFf8AalEMU6dmaNkpBkZVmOSmtccp3aazernX0KzY06ZLyVX9W5pHUObrtrt12/itDiODyYLFYU4U5JMRIWPjabie0C3PdHsKJHeFEZt1tOC+0KOdtBzHE7FhINGgLYdR1+YW6gjD+Il41bHhWNb5GWWQmvCxEPkFINvjMIyRmWRjXtOhaQCPqolPyBhmvMmFAwsp3IjjkisfjRPBaPVuU67qYvmpzWjc38AATf3fNUOIt5OgaNT8M1/KlbEjmvEeF4rDNd27MwsuOIjzSRu/4sfvRbAWMzQOoqlF5MS2QuIqq0OhADvAiwAfLTdd3jbp5KLcf9muExOdzQ7Dyv8AefCcmbr32+67XrQPmrhricnAP6W6V4OTCYcDtnihbz7kEZOmdziPJoNnelteF8AhiY0A5nVcjgdzQJtws166Ke4rlPFQxxRCGGfCwWY44AISXmwZZY5HU92vR+5Jo2KjnHsU+N1vwk7WfaBw0ldNQWZm/Jx2UVAeYojFcrHHLdGyL2PvdDt8QVek41ULtQaG5NUS1tNBHhau4mMY6VsMEM/ZX+ELIJJHtYdaDaAvei4gajYWp5hPY/8A0gsBgGDwjDYa+V2IxMvnJTuzivQlrbvqTVKo1Xsz4I7ExwiS2YeAhxNaySElxAG5PeOvS/FdyhutRXl4DwWBwbl6HCsDYm1QrMdXH49PQUtkrIloiIqjxzQRRFgrVYrhDRZboDuOi2yKWasuI44FpF2C022uniPkf5tUcfwRmhcGkNkAD2Oo917SHRuHlmA9DXSlt8bgwR5dPL+Hl/osHDd3uO2OrHb0CNCPLyXGzG+2w4NxNuIgjmbs9odXgftNPmDY+CzVHeWvwMs+GNAA9vEBdZJCc4b5B4LvzoHRSJdo50REVBERAREQEREFEsQcC1wtp3BXN+a/YhhsRmfhyYZTZrdpPp9F0tEHzDxXgOO4X3Z4GT4caNc5pdlvXuSMp8fpdeSlfI/tRwzGuY7tIZXFveleZGmhQHaVbdNBmA9V27E4Zr2lr2hzToQQCCPQrl3N/sw4fOHOgliglG47Rob52CdFm/bUSTC84QHElrnhoyteHOOhDy1oA8gQ+/W9tVSeaI5Ymsjfmkxh7oBrKxwN2fslsYAPW7K4FxXCYvBOMfaNkiHu0RI0DQ9zqzp7tbLzD85SteHPiZ3NsrpIyB5Zi4fRMH1bDMHCxt/P8/BXVxflT2sROjEbpAx2tNktm/g820n4j0XSeH80teQCC11W5tHMLzG8u5FN3HipLnZjfWvCP52XkcocAQbBVa0ytsFafz6q4vHNteMPjukFSIioIiICIiDxwta/F4etR6/Hc1+719DsVRI21nymrKj3Fn5HYfEjQRPyS/8AAl7jj6NeI3+QaTspItbNCPdIBY6wQdQQbBaR5/VYXLmPc178JKbkiAdE42TJhycrSSd3MPcd6NJ95Z8b/Fsb9ERdGRERAREQEREBERBh8WwjpYnMa4tcRoQSCD02Xz1zxynioJD2mZzN84s+O/h8V9IrGxvD2StLXtBBFGx0UsWV8evxj9na+u4/cr/alwOoO3hYXYOdfY22jJBeX9YeZr9nyXIuKcBlw7nBwJF71oiqcJA3tG5wHM1saV6EHZTXgHHuxjHZytcxv/hpZO8N77N1Awg9GguB6hQPB4yjRFXp4eev3LZMYwkXG2RtkkEfuNgeiUjuPJntAjlILHZ4X0KNdpG+jbHNG97gjQ61suhMxTDs4H4r5vwOGgkaP6KOwxA1IcSQ8aWx347T02Iqwb32sPN2JwtNEr71qCXV3+B5rtW+GV10dQFnox3/ADDxXq4hw7n2cu/2jNHe7e8N7+w6hVdb+uq6Fy9zW14ABJAr38wNV0O3z+avt8mJaitQ4pr/AHSD8VdWmRERAREQEREFuSK1pON4JwayaMZp4CXs8XsqpYvMuZdflNYfsrfqh8drN8V1bwWMZNGySM5o3tD2Hxa4WCr6jcBOBlcD/wBxkcXX0w8rzbgfCJ5JcD9hxIOhGWSKxBERUEREBERAREQEREBRvmTkeHFAmg1/pofWvvUkRTB87c2ey+SAktGmv8jpShPZPgJDrrx9PuX11icK2Rpa9oc09CoBzT7NGSBzoxrV7X9Ptfep0124g3H2aqjXx33NfzqpbwPmQMHZ4iNs+HduJGNcK63mG43vz3Wg4zy3Lh30R3DsRqNNNOvXZYkOKLTWtjSq8uvQ+idq6FieW8HM0OwGLGGkGogmcTHdbNz6svxbY8l5wDiMjXGJ4YcS27YXNYS0buZqWzeNg2OrQofhMe5wp1FulAjXzF/D6dVfe5jzkeCG6EEHUO6Oa46g6eu6mDsnC+LgjvNA2qzt8TqD5KTYPGAj3gfjm/iuG4bmaSEiPFOzNApk9agdBO0VYsf1g8NVKuFc2vjyhzWyxP1D2utteTmn6fcs5i9uqgr1RXB8yMdRDjZ3A3b62KP19VucPxdp3N/CvpZWp5fLPq2FpatxzNdqD9UCupi6ipCqV1BERUW5YgdxehBG4IO4I6rWRYV+GIEfewv4n2ov7niz8ndvSx3Rt0UxVEcli1WrYho6KsFIj1ERUEREBERAREQEREBeEL1EEU5p5SZOM1AOGx3B1Gj27Hp5+YXJOY+VZIHl2SgNqvUeR+0PqvoUi9DstZxPgbJW1QqjoRY+Hh8FjMalfOmGwxyk7eB9dKB8P50WQ2PYWM1AuOtbaWBqNun1U/41yf2bnZAa6tNfMdD/AA1UTkwGUEvHeGgOtgHWvMeR6JqsXCT23a8vS9NDRBHw3WDI1+FJdhnBrH+/E7vRuPl+Kd9R6K/NOWkkDQ9BVX4109FhxP7SrcQ4nYjx8PHS1RtMLzPE8sBvDyaaSHuE6e7KCAPjSlUXMRiIEgGUAEEhzR88oB9Qa9VAnRM1YQBdgHcHYk/XZW4MDWZsMzoX+DXHIT5t9036KWDs2B5ziNAOaNNadmH6v3/Rb/Bcca8e8CT0/cdivnFnFsRG/JM2GRzT9pvZlzTpmbJHVj12vXrUr4JzEz/eRzwnS8r87D4EOO3TcrN8TXcm4y9qvwvX5dVkx4gHY/L+dFzngWJ7XVge9gqnDvCteoO3w06KZ4CRwoO7x+Rrz6/cs7YuN0itQzg7K6u0uuYiIqCIiAiIgIiICIiAiIgIiICIiAiIgx8XgmyCnD0UW45yiHd4GiNiPuPiPIqYos3x1ZXC+M8tPa/Wmm7GXug61RB6rQzYFwNOaPO9NdRWux/d1X0DxPgkczSC0XrShnGOR8zSAS1wBon3aOg1Gungs7nbXbl0eBdqGDMT4gk34G7v+G/RXXcOcdQB45deuhIrp9QpPNyzJBRLC4We80Ei/Hy+PgshmHF5JG0dxe3qHN2PomiHYrgrZIsrmm92myS3+6Tr128lZwsU8A9x00bdQ+NozZfAsuwR4gEb+VTlnDCbyHMNCbrXfQ0deuv+iujhmUiw5ul6e8261aeoF+SaY1XBOJx6SMa1zmnvhjxFO3b3mXbj6h49N10zl7jTMQ245GytbQc1zQ2aPyIbv8ANtLUSiwEctMxcMeJZ0e5gJuq3AsH5H1WTJ7NIswnwM0mFnaKYQ4yx1vlex+pb6EegU0dCEQIVbRXVRnlrmCUuOHxjBHi2iyGm2yMGnaxE++3x+037Q2JkzXA6grUxmqkRFtBERAREQEREBERAREQEREBERAREQEREBCERBadh2npr4jRYWI4FG+7A18BX3fuWyRZ9YutA3lZoPvGht0I+I+5eDg7mnUhzd7cKI6aEaj6qQJSl8V9mkdy/GXZqo9R0d60suHAuYe6bHh/O/wBFsET0PZhYvhkczWiRgOU5mnVrmO2zMcKLD5gheQYN8ezzI3wfWf4PFX/is+azkVxNUskv18FUvC1AFUeoiKg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50" name="Picture 6" descr="http://www.fantasticreviews.net/wp-content/uploads/2011/04/All-About-Custom-Essay-Writing-Services.jpg"/>
          <p:cNvPicPr>
            <a:picLocks noChangeAspect="1" noChangeArrowheads="1"/>
          </p:cNvPicPr>
          <p:nvPr/>
        </p:nvPicPr>
        <p:blipFill>
          <a:blip r:embed="rId5"/>
          <a:srcRect/>
          <a:stretch>
            <a:fillRect/>
          </a:stretch>
        </p:blipFill>
        <p:spPr bwMode="auto">
          <a:xfrm>
            <a:off x="7086601" y="0"/>
            <a:ext cx="2057400" cy="1371600"/>
          </a:xfrm>
          <a:prstGeom prst="rect">
            <a:avLst/>
          </a:prstGeom>
          <a:noFill/>
        </p:spPr>
      </p:pic>
      <p:sp>
        <p:nvSpPr>
          <p:cNvPr id="7" name="Rectangle 6"/>
          <p:cNvSpPr/>
          <p:nvPr/>
        </p:nvSpPr>
        <p:spPr>
          <a:xfrm>
            <a:off x="381000" y="1676400"/>
            <a:ext cx="8382000" cy="4832092"/>
          </a:xfrm>
          <a:prstGeom prst="rect">
            <a:avLst/>
          </a:prstGeom>
        </p:spPr>
        <p:txBody>
          <a:bodyPr wrap="square">
            <a:spAutoFit/>
          </a:bodyPr>
          <a:lstStyle/>
          <a:p>
            <a:pPr algn="just">
              <a:buNone/>
            </a:pPr>
            <a:r>
              <a:rPr lang="en-US" sz="2800" b="1" dirty="0" smtClean="0">
                <a:ln>
                  <a:solidFill>
                    <a:srgbClr val="A50021"/>
                  </a:solidFill>
                </a:ln>
                <a:solidFill>
                  <a:srgbClr val="A50021"/>
                </a:solidFill>
                <a:effectLst>
                  <a:glow rad="101600">
                    <a:schemeClr val="bg1">
                      <a:alpha val="60000"/>
                    </a:schemeClr>
                  </a:glow>
                  <a:outerShdw blurRad="38100" dist="38100" dir="2700000" algn="tl">
                    <a:srgbClr val="000000">
                      <a:alpha val="43137"/>
                    </a:srgbClr>
                  </a:outerShdw>
                </a:effectLst>
                <a:latin typeface="Bradley Hand ITC" pitchFamily="66" charset="0"/>
                <a:ea typeface="Cambria Math" pitchFamily="18" charset="0"/>
              </a:rPr>
              <a:t>I can manage all my skin problems with the help of a very effective and innovative product Keva Solar Energy Drops. I found this product as an ultimate remedy of my skin problem as I was continuously dealing with skin allergy, rashes, itchiness and redness. I want to thank with the bottom of my heart to Keva Solar Energy Team!</a:t>
            </a:r>
          </a:p>
          <a:p>
            <a:pPr>
              <a:buNone/>
            </a:pPr>
            <a:r>
              <a:rPr lang="en-US" sz="2800" b="1" dirty="0" smtClean="0">
                <a:ln>
                  <a:solidFill>
                    <a:srgbClr val="0070C0"/>
                  </a:solidFill>
                </a:ln>
                <a:solidFill>
                  <a:srgbClr val="3333FF"/>
                </a:solidFill>
                <a:effectLst>
                  <a:outerShdw blurRad="38100" dist="38100" dir="2700000" algn="tl">
                    <a:srgbClr val="000000">
                      <a:alpha val="43137"/>
                    </a:srgbClr>
                  </a:outerShdw>
                </a:effectLst>
                <a:latin typeface="Bradley Hand ITC" pitchFamily="66" charset="0"/>
                <a:ea typeface="Cambria Math" pitchFamily="18" charset="0"/>
              </a:rPr>
              <a:t>	</a:t>
            </a:r>
          </a:p>
          <a:p>
            <a:pPr>
              <a:buNone/>
            </a:pPr>
            <a:r>
              <a:rPr lang="en-US" sz="2800" b="1" dirty="0" smtClean="0">
                <a:ln>
                  <a:solidFill>
                    <a:srgbClr val="C00000"/>
                  </a:solidFill>
                </a:ln>
                <a:solidFill>
                  <a:srgbClr val="C00000"/>
                </a:solidFill>
                <a:effectLst>
                  <a:outerShdw blurRad="38100" dist="38100" dir="2700000" algn="tl">
                    <a:srgbClr val="000000">
                      <a:alpha val="43137"/>
                    </a:srgbClr>
                  </a:outerShdw>
                </a:effectLst>
              </a:rPr>
              <a:t>Le </a:t>
            </a:r>
            <a:r>
              <a:rPr lang="en-US" sz="2800" b="1" dirty="0" err="1" smtClean="0">
                <a:ln>
                  <a:solidFill>
                    <a:srgbClr val="C00000"/>
                  </a:solidFill>
                </a:ln>
                <a:solidFill>
                  <a:srgbClr val="C00000"/>
                </a:solidFill>
                <a:effectLst>
                  <a:outerShdw blurRad="38100" dist="38100" dir="2700000" algn="tl">
                    <a:srgbClr val="000000">
                      <a:alpha val="43137"/>
                    </a:srgbClr>
                  </a:outerShdw>
                </a:effectLst>
              </a:rPr>
              <a:t>Martniere</a:t>
            </a:r>
            <a:r>
              <a:rPr lang="en-US" sz="2800" b="1" dirty="0" smtClean="0">
                <a:ln>
                  <a:solidFill>
                    <a:srgbClr val="C00000"/>
                  </a:solidFill>
                </a:ln>
                <a:solidFill>
                  <a:srgbClr val="C00000"/>
                </a:solidFill>
                <a:effectLst>
                  <a:outerShdw blurRad="38100" dist="38100" dir="2700000" algn="tl">
                    <a:srgbClr val="000000">
                      <a:alpha val="43137"/>
                    </a:srgbClr>
                  </a:outerShdw>
                </a:effectLst>
              </a:rPr>
              <a:t> </a:t>
            </a:r>
          </a:p>
          <a:p>
            <a:pPr>
              <a:buNone/>
            </a:pPr>
            <a:r>
              <a:rPr lang="en-US" sz="2800" b="1" dirty="0" smtClean="0">
                <a:ln>
                  <a:solidFill>
                    <a:srgbClr val="C00000"/>
                  </a:solidFill>
                </a:ln>
                <a:solidFill>
                  <a:srgbClr val="C00000"/>
                </a:solidFill>
                <a:effectLst>
                  <a:outerShdw blurRad="38100" dist="38100" dir="2700000" algn="tl">
                    <a:srgbClr val="000000">
                      <a:alpha val="43137"/>
                    </a:srgbClr>
                  </a:outerShdw>
                </a:effectLst>
              </a:rPr>
              <a:t>Age-41 Yrs</a:t>
            </a:r>
          </a:p>
          <a:p>
            <a:pPr>
              <a:buNone/>
            </a:pPr>
            <a:r>
              <a:rPr lang="en-US" sz="2800" b="1" dirty="0" err="1" smtClean="0">
                <a:ln>
                  <a:solidFill>
                    <a:srgbClr val="C00000"/>
                  </a:solidFill>
                </a:ln>
                <a:solidFill>
                  <a:srgbClr val="C00000"/>
                </a:solidFill>
                <a:effectLst>
                  <a:outerShdw blurRad="38100" dist="38100" dir="2700000" algn="tl">
                    <a:srgbClr val="000000">
                      <a:alpha val="43137"/>
                    </a:srgbClr>
                  </a:outerShdw>
                </a:effectLst>
              </a:rPr>
              <a:t>Kerlouan</a:t>
            </a:r>
            <a:r>
              <a:rPr lang="en-US" sz="2800" b="1" dirty="0" smtClean="0">
                <a:ln>
                  <a:solidFill>
                    <a:srgbClr val="C00000"/>
                  </a:solidFill>
                </a:ln>
                <a:solidFill>
                  <a:srgbClr val="C00000"/>
                </a:solidFill>
                <a:effectLst>
                  <a:outerShdw blurRad="38100" dist="38100" dir="2700000" algn="tl">
                    <a:srgbClr val="000000">
                      <a:alpha val="43137"/>
                    </a:srgbClr>
                  </a:outerShdw>
                </a:effectLst>
              </a:rPr>
              <a:t> (France)</a:t>
            </a:r>
            <a:endParaRPr lang="en-US" sz="2800" b="1" dirty="0">
              <a:ln>
                <a:solidFill>
                  <a:srgbClr val="C00000"/>
                </a:solidFill>
              </a:ln>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52400"/>
            <a:ext cx="7391400" cy="5486400"/>
          </a:xfrm>
        </p:spPr>
        <p:txBody>
          <a:bodyPr>
            <a:normAutofit lnSpcReduction="10000"/>
          </a:bodyPr>
          <a:lstStyle/>
          <a:p>
            <a:pPr algn="l"/>
            <a:endParaRPr lang="en-US" dirty="0" smtClean="0">
              <a:solidFill>
                <a:schemeClr val="accent2">
                  <a:lumMod val="75000"/>
                </a:schemeClr>
              </a:solidFill>
            </a:endParaRPr>
          </a:p>
          <a:p>
            <a:pPr algn="l">
              <a:buFont typeface="Calibri" pitchFamily="34" charset="0"/>
              <a:buChar char="»"/>
            </a:pPr>
            <a:r>
              <a:rPr lang="en-US" dirty="0" smtClean="0">
                <a:solidFill>
                  <a:schemeClr val="accent2">
                    <a:lumMod val="75000"/>
                  </a:schemeClr>
                </a:solidFill>
              </a:rPr>
              <a:t> </a:t>
            </a:r>
            <a:r>
              <a:rPr lang="en-US" sz="2600" dirty="0" smtClean="0">
                <a:solidFill>
                  <a:schemeClr val="accent2">
                    <a:lumMod val="75000"/>
                  </a:schemeClr>
                </a:solidFill>
                <a:latin typeface="Cooper Black" pitchFamily="18" charset="0"/>
              </a:rPr>
              <a:t>Arthritis</a:t>
            </a:r>
          </a:p>
          <a:p>
            <a:pPr algn="just"/>
            <a:r>
              <a:rPr lang="en-US" sz="2800" b="1" dirty="0" smtClean="0">
                <a:ln>
                  <a:solidFill>
                    <a:srgbClr val="A50021"/>
                  </a:solidFill>
                </a:ln>
                <a:solidFill>
                  <a:srgbClr val="A50021"/>
                </a:solidFill>
                <a:effectLst>
                  <a:glow rad="101600">
                    <a:schemeClr val="bg1">
                      <a:alpha val="60000"/>
                    </a:schemeClr>
                  </a:glow>
                  <a:outerShdw blurRad="38100" dist="38100" dir="2700000" algn="tl">
                    <a:srgbClr val="000000">
                      <a:alpha val="43137"/>
                    </a:srgbClr>
                  </a:outerShdw>
                </a:effectLst>
                <a:latin typeface="Bradley Hand ITC" pitchFamily="66" charset="0"/>
                <a:ea typeface="Cambria Math" pitchFamily="18" charset="0"/>
              </a:rPr>
              <a:t>I am a 36 years old business lady. I suffered severe pains in left knee and elbow and right hand. I could not walk and hold objects with my right hand. But Keva Solar Energy Drops made my life much easy and pain free. My heartiest thanx to this marvelous health product!</a:t>
            </a:r>
          </a:p>
          <a:p>
            <a:pPr algn="l"/>
            <a:endParaRPr lang="en-US" sz="2800" b="1" dirty="0" smtClean="0">
              <a:ln>
                <a:solidFill>
                  <a:srgbClr val="A50021"/>
                </a:solidFill>
              </a:ln>
              <a:solidFill>
                <a:srgbClr val="A50021"/>
              </a:solidFill>
              <a:effectLst>
                <a:glow rad="101600">
                  <a:schemeClr val="bg1">
                    <a:alpha val="60000"/>
                  </a:schemeClr>
                </a:glow>
                <a:outerShdw blurRad="38100" dist="38100" dir="2700000" algn="tl">
                  <a:srgbClr val="000000">
                    <a:alpha val="43137"/>
                  </a:srgbClr>
                </a:outerShdw>
              </a:effectLst>
              <a:latin typeface="Bradley Hand ITC" pitchFamily="66" charset="0"/>
              <a:ea typeface="Cambria Math" pitchFamily="18" charset="0"/>
            </a:endParaRPr>
          </a:p>
          <a:p>
            <a:pPr algn="l"/>
            <a:r>
              <a:rPr lang="en-US" sz="2800" b="1" dirty="0" smtClean="0">
                <a:ln>
                  <a:solidFill>
                    <a:srgbClr val="C00000"/>
                  </a:solidFill>
                </a:ln>
                <a:solidFill>
                  <a:srgbClr val="C00000"/>
                </a:solidFill>
                <a:effectLst>
                  <a:outerShdw blurRad="38100" dist="38100" dir="2700000" algn="tl">
                    <a:srgbClr val="000000">
                      <a:alpha val="43137"/>
                    </a:srgbClr>
                  </a:outerShdw>
                </a:effectLst>
              </a:rPr>
              <a:t>Michel Bernard</a:t>
            </a:r>
          </a:p>
          <a:p>
            <a:pPr algn="l"/>
            <a:r>
              <a:rPr lang="en-US" sz="2800" b="1" dirty="0" smtClean="0">
                <a:ln>
                  <a:solidFill>
                    <a:srgbClr val="C00000"/>
                  </a:solidFill>
                </a:ln>
                <a:solidFill>
                  <a:srgbClr val="C00000"/>
                </a:solidFill>
                <a:effectLst>
                  <a:outerShdw blurRad="38100" dist="38100" dir="2700000" algn="tl">
                    <a:srgbClr val="000000">
                      <a:alpha val="43137"/>
                    </a:srgbClr>
                  </a:outerShdw>
                </a:effectLst>
              </a:rPr>
              <a:t>Age-36 Yrs</a:t>
            </a:r>
          </a:p>
          <a:p>
            <a:pPr algn="l"/>
            <a:r>
              <a:rPr lang="en-US" sz="2800" b="1" dirty="0" smtClean="0">
                <a:ln>
                  <a:solidFill>
                    <a:srgbClr val="C00000"/>
                  </a:solidFill>
                </a:ln>
                <a:solidFill>
                  <a:srgbClr val="C00000"/>
                </a:solidFill>
                <a:effectLst>
                  <a:outerShdw blurRad="38100" dist="38100" dir="2700000" algn="tl">
                    <a:srgbClr val="000000">
                      <a:alpha val="43137"/>
                    </a:srgbClr>
                  </a:outerShdw>
                </a:effectLst>
              </a:rPr>
              <a:t>Rixheim (France) </a:t>
            </a:r>
          </a:p>
          <a:p>
            <a:pPr algn="l"/>
            <a:endParaRPr lang="en-US" dirty="0">
              <a:solidFill>
                <a:schemeClr val="accent2">
                  <a:lumMod val="75000"/>
                </a:schemeClr>
              </a:solidFill>
            </a:endParaRPr>
          </a:p>
        </p:txBody>
      </p:sp>
      <p:pic>
        <p:nvPicPr>
          <p:cNvPr id="4" name="Picture 2" descr="http://3.bp.blogspot.com/_BmVnMZODeXI/TNfb99qb6gI/AAAAAAAAAHc/NjeheM_EOMs/s1600/Kristina.jpg"/>
          <p:cNvPicPr>
            <a:picLocks noChangeAspect="1" noChangeArrowheads="1"/>
          </p:cNvPicPr>
          <p:nvPr/>
        </p:nvPicPr>
        <p:blipFill>
          <a:blip r:embed="rId3"/>
          <a:srcRect/>
          <a:stretch>
            <a:fillRect/>
          </a:stretch>
        </p:blipFill>
        <p:spPr bwMode="auto">
          <a:xfrm>
            <a:off x="7000875" y="4267200"/>
            <a:ext cx="2143125" cy="1600200"/>
          </a:xfrm>
          <a:prstGeom prst="rect">
            <a:avLst/>
          </a:prstGeom>
          <a:noFill/>
        </p:spPr>
      </p:pic>
      <p:pic>
        <p:nvPicPr>
          <p:cNvPr id="2050" name="Picture 2" descr="http://www.fantasticreviews.net/wp-content/uploads/2011/04/All-About-Custom-Essay-Writing-Services.jpg"/>
          <p:cNvPicPr>
            <a:picLocks noChangeAspect="1" noChangeArrowheads="1"/>
          </p:cNvPicPr>
          <p:nvPr/>
        </p:nvPicPr>
        <p:blipFill>
          <a:blip r:embed="rId4"/>
          <a:srcRect/>
          <a:stretch>
            <a:fillRect/>
          </a:stretch>
        </p:blipFill>
        <p:spPr bwMode="auto">
          <a:xfrm>
            <a:off x="7315200" y="1"/>
            <a:ext cx="1828800" cy="12954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
            <a:ext cx="8229600" cy="3810000"/>
          </a:xfrm>
        </p:spPr>
        <p:txBody>
          <a:bodyPr>
            <a:normAutofit lnSpcReduction="10000"/>
          </a:bodyPr>
          <a:lstStyle/>
          <a:p>
            <a:pPr algn="ctr">
              <a:buNone/>
            </a:pPr>
            <a:r>
              <a:rPr lang="en-US" dirty="0" smtClean="0">
                <a:solidFill>
                  <a:srgbClr val="006600"/>
                </a:solidFill>
              </a:rPr>
              <a:t/>
            </a:r>
            <a:br>
              <a:rPr lang="en-US" dirty="0" smtClean="0">
                <a:solidFill>
                  <a:srgbClr val="006600"/>
                </a:solidFill>
              </a:rPr>
            </a:br>
            <a:r>
              <a:rPr 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Keva Industries</a:t>
            </a:r>
            <a:r>
              <a:rPr 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 ISO 9001:2008 Certified Company</a:t>
            </a:r>
            <a:br>
              <a:rPr 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Level 2, Prestige Omega, </a:t>
            </a:r>
            <a:br>
              <a:rPr 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No. 104,  EPIP Zone, </a:t>
            </a:r>
            <a:br>
              <a:rPr 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Whitefield, Bangalore-560066 (India)</a:t>
            </a:r>
            <a:br>
              <a:rPr 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Web: </a:t>
            </a:r>
            <a:r>
              <a:rPr lang="en-US" sz="3600" b="1" dirty="0" smtClean="0">
                <a:solidFill>
                  <a:srgbClr val="006600"/>
                </a:solidFill>
                <a:hlinkClick r:id="rId3"/>
              </a:rPr>
              <a:t>www.kevaind.org</a:t>
            </a:r>
            <a:endParaRPr lang="en-US" sz="3600" dirty="0"/>
          </a:p>
        </p:txBody>
      </p:sp>
      <p:pic>
        <p:nvPicPr>
          <p:cNvPr id="53252" name="Picture 4" descr="http://ypsinghandassociateslawfirm.com/yahoo_site_admin/assets/images/admin_offices.246224249.jpg"/>
          <p:cNvPicPr>
            <a:picLocks noChangeAspect="1" noChangeArrowheads="1"/>
          </p:cNvPicPr>
          <p:nvPr/>
        </p:nvPicPr>
        <p:blipFill>
          <a:blip r:embed="rId4"/>
          <a:srcRect t="9677"/>
          <a:stretch>
            <a:fillRect/>
          </a:stretch>
        </p:blipFill>
        <p:spPr bwMode="auto">
          <a:xfrm>
            <a:off x="5029200" y="4038599"/>
            <a:ext cx="3200400" cy="2133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0" name="Picture 2" descr="http://t0.gstatic.com/images?q=tbn:ANd9GcSpAbkhv2V4Ji9Ii_6W4ToHTdksZktBcFdXI0-GIXte877duIbhAw"/>
          <p:cNvPicPr>
            <a:picLocks noChangeAspect="1" noChangeArrowheads="1"/>
          </p:cNvPicPr>
          <p:nvPr/>
        </p:nvPicPr>
        <p:blipFill>
          <a:blip r:embed="rId5"/>
          <a:srcRect/>
          <a:stretch>
            <a:fillRect/>
          </a:stretch>
        </p:blipFill>
        <p:spPr bwMode="auto">
          <a:xfrm>
            <a:off x="609600" y="4038600"/>
            <a:ext cx="3429000"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133600"/>
            <a:ext cx="8229600" cy="1143000"/>
          </a:xfrm>
        </p:spPr>
        <p:txBody>
          <a:bodyPr>
            <a:noAutofit/>
          </a:bodyPr>
          <a:lstStyle/>
          <a:p>
            <a:r>
              <a:rPr lang="en-US" sz="10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THANK YOU</a:t>
            </a:r>
            <a:br>
              <a:rPr lang="en-US" sz="10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br>
            <a:endParaRPr lang="en-US" sz="10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Content Placeholder 2"/>
          <p:cNvSpPr>
            <a:spLocks noGrp="1"/>
          </p:cNvSpPr>
          <p:nvPr>
            <p:ph idx="1"/>
          </p:nvPr>
        </p:nvSpPr>
        <p:spPr>
          <a:xfrm>
            <a:off x="533400" y="4495800"/>
            <a:ext cx="8305800" cy="1752600"/>
          </a:xfrm>
        </p:spPr>
        <p:txBody>
          <a:bodyPr>
            <a:normAutofit fontScale="92500" lnSpcReduction="10000"/>
          </a:bodyPr>
          <a:lstStyle/>
          <a:p>
            <a:pPr lvl="0" algn="ctr">
              <a:buFont typeface="Wingdings" pitchFamily="2" charset="2"/>
              <a:buChar char="v"/>
            </a:pPr>
            <a:r>
              <a:rPr lang="en-US" spc="-150" dirty="0" smtClean="0">
                <a:ln>
                  <a:solidFill>
                    <a:schemeClr val="bg1"/>
                  </a:solidFill>
                </a:ln>
                <a:solidFill>
                  <a:schemeClr val="bg1"/>
                </a:solidFill>
                <a:effectLst>
                  <a:glow rad="101600">
                    <a:schemeClr val="tx1">
                      <a:alpha val="60000"/>
                    </a:schemeClr>
                  </a:glow>
                  <a:outerShdw blurRad="38100" dist="38100" dir="2700000" algn="tl">
                    <a:srgbClr val="000000">
                      <a:alpha val="43137"/>
                    </a:srgbClr>
                  </a:outerShdw>
                </a:effectLst>
                <a:latin typeface="A-Smith 1" pitchFamily="2" charset="0"/>
                <a:cs typeface="Times New Roman" pitchFamily="18" charset="0"/>
              </a:rPr>
              <a:t> Note: This product is not intended to treat, cure or prevent any disease. Please consult your health care professional.</a:t>
            </a:r>
            <a:endParaRPr lang="en-US" dirty="0">
              <a:ln>
                <a:solidFill>
                  <a:schemeClr val="bg1"/>
                </a:solidFill>
              </a:ln>
              <a:solidFill>
                <a:schemeClr val="bg1"/>
              </a:solidFill>
              <a:effectLst>
                <a:glow rad="101600">
                  <a:schemeClr val="tx1">
                    <a:alpha val="60000"/>
                  </a:schemeClr>
                </a:glow>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a:buFont typeface="Wingdings" pitchFamily="2" charset="2"/>
              <a:buChar char="Ø"/>
            </a:pPr>
            <a:r>
              <a:rPr lang="en-US" sz="3800" b="1" dirty="0" smtClean="0">
                <a:solidFill>
                  <a:schemeClr val="accent2">
                    <a:lumMod val="75000"/>
                  </a:schemeClr>
                </a:solidFill>
                <a:effectLst>
                  <a:glow rad="101600">
                    <a:schemeClr val="bg1">
                      <a:alpha val="60000"/>
                    </a:schemeClr>
                  </a:glow>
                </a:effectLst>
              </a:rPr>
              <a:t>Vitamin D3 is the only Vitamin the body manufactures from sunlight</a:t>
            </a:r>
          </a:p>
          <a:p>
            <a:pPr algn="just">
              <a:buFont typeface="Wingdings" pitchFamily="2" charset="2"/>
              <a:buChar char="Ø"/>
            </a:pPr>
            <a:r>
              <a:rPr lang="en-US" sz="3800" b="1" dirty="0" smtClean="0">
                <a:solidFill>
                  <a:schemeClr val="accent2">
                    <a:lumMod val="75000"/>
                  </a:schemeClr>
                </a:solidFill>
                <a:effectLst>
                  <a:glow rad="101600">
                    <a:schemeClr val="bg1">
                      <a:alpha val="60000"/>
                    </a:schemeClr>
                  </a:glow>
                </a:effectLst>
              </a:rPr>
              <a:t>Due to concern about Skin Cancer we don’t take enough sunlight required for generating Vit.D3 </a:t>
            </a:r>
          </a:p>
          <a:p>
            <a:pPr>
              <a:buFont typeface="Wingdings" pitchFamily="2" charset="2"/>
              <a:buChar char="Ø"/>
            </a:pPr>
            <a:endParaRPr lang="en-US" sz="3800" dirty="0" smtClean="0">
              <a:effectLst>
                <a:glow rad="101600">
                  <a:schemeClr val="bg1">
                    <a:alpha val="60000"/>
                  </a:schemeClr>
                </a:glow>
              </a:effectLst>
            </a:endParaRPr>
          </a:p>
          <a:p>
            <a:pPr>
              <a:buFont typeface="Wingdings" pitchFamily="2" charset="2"/>
              <a:buChar char="Ø"/>
            </a:pPr>
            <a:endParaRPr lang="en-US" sz="3800" dirty="0" smtClean="0">
              <a:effectLst>
                <a:glow rad="101600">
                  <a:schemeClr val="bg1">
                    <a:alpha val="60000"/>
                  </a:schemeClr>
                </a:glow>
              </a:effectLst>
            </a:endParaRPr>
          </a:p>
          <a:p>
            <a:pPr>
              <a:buFont typeface="Wingdings" pitchFamily="2" charset="2"/>
              <a:buChar char="Ø"/>
            </a:pPr>
            <a:endParaRPr lang="en-US" sz="3800" dirty="0">
              <a:effectLst>
                <a:glow rad="101600">
                  <a:schemeClr val="bg1">
                    <a:alpha val="60000"/>
                  </a:schemeClr>
                </a:glow>
              </a:effectLst>
            </a:endParaRPr>
          </a:p>
        </p:txBody>
      </p:sp>
      <p:pic>
        <p:nvPicPr>
          <p:cNvPr id="4" name="Picture 4" descr="http://t3.gstatic.com/images?q=tbn:ANd9GcRVJuO8XpnFg66SkM4ewH2hQ3OQQei1ubNgfSw-awLbn0zqsNOd0A"/>
          <p:cNvPicPr>
            <a:picLocks noChangeAspect="1" noChangeArrowheads="1"/>
          </p:cNvPicPr>
          <p:nvPr/>
        </p:nvPicPr>
        <p:blipFill>
          <a:blip r:embed="rId3"/>
          <a:srcRect/>
          <a:stretch>
            <a:fillRect/>
          </a:stretch>
        </p:blipFill>
        <p:spPr bwMode="auto">
          <a:xfrm>
            <a:off x="5715000" y="3581400"/>
            <a:ext cx="2466975" cy="2209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0" r="-30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838200"/>
          </a:xfrm>
        </p:spPr>
        <p:txBody>
          <a:bodyPr>
            <a:normAutofit/>
          </a:bodyPr>
          <a:lstStyle/>
          <a:p>
            <a:r>
              <a:rPr lang="en-US" sz="2600" b="1" i="1" dirty="0" smtClean="0">
                <a:solidFill>
                  <a:srgbClr val="C00000"/>
                </a:solidFill>
                <a:latin typeface="Elephant" pitchFamily="18" charset="0"/>
              </a:rPr>
              <a:t>Deficiency of Vitamin D3 can cause</a:t>
            </a:r>
            <a:endParaRPr lang="en-US" sz="2600" b="1" i="1" dirty="0">
              <a:solidFill>
                <a:srgbClr val="C00000"/>
              </a:solidFill>
              <a:latin typeface="Elephant" pitchFamily="18" charset="0"/>
            </a:endParaRPr>
          </a:p>
        </p:txBody>
      </p:sp>
      <p:sp>
        <p:nvSpPr>
          <p:cNvPr id="9" name="Content Placeholder 8"/>
          <p:cNvSpPr>
            <a:spLocks noGrp="1"/>
          </p:cNvSpPr>
          <p:nvPr>
            <p:ph sz="half" idx="1"/>
          </p:nvPr>
        </p:nvSpPr>
        <p:spPr>
          <a:xfrm>
            <a:off x="1295400" y="914400"/>
            <a:ext cx="3581400" cy="5211763"/>
          </a:xfrm>
        </p:spPr>
        <p:txBody>
          <a:bodyPr>
            <a:normAutofit lnSpcReduction="10000"/>
          </a:bodyPr>
          <a:lstStyle/>
          <a:p>
            <a:pPr>
              <a:buFont typeface="Wingdings" pitchFamily="2" charset="2"/>
              <a:buChar char="§"/>
            </a:pPr>
            <a:r>
              <a:rPr lang="en-US" sz="2900" b="1" dirty="0" smtClean="0">
                <a:solidFill>
                  <a:srgbClr val="C00000"/>
                </a:solidFill>
                <a:latin typeface="Calibri" pitchFamily="34" charset="0"/>
              </a:rPr>
              <a:t>Allergies</a:t>
            </a:r>
          </a:p>
          <a:p>
            <a:pPr>
              <a:buFont typeface="Wingdings" pitchFamily="2" charset="2"/>
              <a:buChar char="§"/>
            </a:pPr>
            <a:r>
              <a:rPr lang="en-US" sz="2900" b="1" dirty="0" smtClean="0">
                <a:solidFill>
                  <a:srgbClr val="C00000"/>
                </a:solidFill>
                <a:latin typeface="Calibri" pitchFamily="34" charset="0"/>
              </a:rPr>
              <a:t>Alzheimer’s Disease</a:t>
            </a:r>
          </a:p>
          <a:p>
            <a:pPr>
              <a:buFont typeface="Wingdings" pitchFamily="2" charset="2"/>
              <a:buChar char="§"/>
            </a:pPr>
            <a:r>
              <a:rPr lang="en-US" sz="2900" b="1" dirty="0" smtClean="0">
                <a:solidFill>
                  <a:srgbClr val="C00000"/>
                </a:solidFill>
                <a:latin typeface="Calibri" pitchFamily="34" charset="0"/>
              </a:rPr>
              <a:t>Arthritis</a:t>
            </a:r>
          </a:p>
          <a:p>
            <a:pPr>
              <a:buFont typeface="Wingdings" pitchFamily="2" charset="2"/>
              <a:buChar char="§"/>
            </a:pPr>
            <a:r>
              <a:rPr lang="en-US" sz="2900" b="1" dirty="0" smtClean="0">
                <a:solidFill>
                  <a:srgbClr val="C00000"/>
                </a:solidFill>
                <a:latin typeface="Calibri" pitchFamily="34" charset="0"/>
              </a:rPr>
              <a:t>Asthma</a:t>
            </a:r>
          </a:p>
          <a:p>
            <a:pPr>
              <a:buFont typeface="Wingdings" pitchFamily="2" charset="2"/>
              <a:buChar char="§"/>
            </a:pPr>
            <a:r>
              <a:rPr lang="en-US" sz="2900" b="1" dirty="0" smtClean="0">
                <a:solidFill>
                  <a:srgbClr val="C00000"/>
                </a:solidFill>
                <a:latin typeface="Calibri" pitchFamily="34" charset="0"/>
              </a:rPr>
              <a:t>Autism</a:t>
            </a:r>
          </a:p>
          <a:p>
            <a:pPr>
              <a:buFont typeface="Wingdings" pitchFamily="2" charset="2"/>
              <a:buChar char="§"/>
            </a:pPr>
            <a:r>
              <a:rPr lang="en-US" sz="2900" b="1" dirty="0" smtClean="0">
                <a:solidFill>
                  <a:srgbClr val="C00000"/>
                </a:solidFill>
                <a:latin typeface="Calibri" pitchFamily="34" charset="0"/>
              </a:rPr>
              <a:t>Autoimmune Disorders</a:t>
            </a:r>
          </a:p>
          <a:p>
            <a:pPr>
              <a:buFont typeface="Wingdings" pitchFamily="2" charset="2"/>
              <a:buChar char="§"/>
            </a:pPr>
            <a:r>
              <a:rPr lang="en-US" sz="2900" b="1" dirty="0" smtClean="0">
                <a:solidFill>
                  <a:srgbClr val="C00000"/>
                </a:solidFill>
                <a:latin typeface="Calibri" pitchFamily="34" charset="0"/>
              </a:rPr>
              <a:t>Bacterial Infections</a:t>
            </a:r>
          </a:p>
          <a:p>
            <a:pPr>
              <a:buFont typeface="Wingdings" pitchFamily="2" charset="2"/>
              <a:buChar char="§"/>
            </a:pPr>
            <a:r>
              <a:rPr lang="en-US" sz="2900" b="1" dirty="0" smtClean="0">
                <a:solidFill>
                  <a:srgbClr val="C00000"/>
                </a:solidFill>
                <a:latin typeface="Calibri" pitchFamily="34" charset="0"/>
              </a:rPr>
              <a:t>Bones Fractures</a:t>
            </a:r>
          </a:p>
          <a:p>
            <a:pPr>
              <a:buFont typeface="Wingdings" pitchFamily="2" charset="2"/>
              <a:buChar char="§"/>
            </a:pPr>
            <a:r>
              <a:rPr lang="en-US" b="1" dirty="0" smtClean="0">
                <a:solidFill>
                  <a:srgbClr val="C00000"/>
                </a:solidFill>
                <a:latin typeface="Calibri" pitchFamily="34" charset="0"/>
              </a:rPr>
              <a:t>Muscular Disorders</a:t>
            </a:r>
          </a:p>
          <a:p>
            <a:pPr>
              <a:buFont typeface="Wingdings" pitchFamily="2" charset="2"/>
              <a:buChar char="§"/>
            </a:pPr>
            <a:endParaRPr lang="en-US" dirty="0" smtClean="0">
              <a:solidFill>
                <a:schemeClr val="accent2">
                  <a:lumMod val="75000"/>
                </a:schemeClr>
              </a:solidFill>
              <a:latin typeface="Elephant" pitchFamily="18" charset="0"/>
            </a:endParaRPr>
          </a:p>
        </p:txBody>
      </p:sp>
      <p:sp>
        <p:nvSpPr>
          <p:cNvPr id="10" name="Content Placeholder 9"/>
          <p:cNvSpPr>
            <a:spLocks noGrp="1"/>
          </p:cNvSpPr>
          <p:nvPr>
            <p:ph sz="half" idx="2"/>
          </p:nvPr>
        </p:nvSpPr>
        <p:spPr>
          <a:xfrm>
            <a:off x="4724400" y="990600"/>
            <a:ext cx="4191000" cy="5135563"/>
          </a:xfrm>
        </p:spPr>
        <p:txBody>
          <a:bodyPr>
            <a:normAutofit lnSpcReduction="10000"/>
          </a:bodyPr>
          <a:lstStyle/>
          <a:p>
            <a:pPr>
              <a:buFont typeface="Wingdings" pitchFamily="2" charset="2"/>
              <a:buChar char="§"/>
            </a:pPr>
            <a:r>
              <a:rPr lang="en-US" sz="2900" b="1" dirty="0" smtClean="0">
                <a:solidFill>
                  <a:srgbClr val="C00000"/>
                </a:solidFill>
                <a:latin typeface="Calibri" pitchFamily="34" charset="0"/>
              </a:rPr>
              <a:t>Breast Cancer</a:t>
            </a:r>
          </a:p>
          <a:p>
            <a:pPr>
              <a:buFont typeface="Wingdings" pitchFamily="2" charset="2"/>
              <a:buChar char="§"/>
            </a:pPr>
            <a:r>
              <a:rPr lang="en-US" sz="2900" b="1" dirty="0" smtClean="0">
                <a:solidFill>
                  <a:srgbClr val="C00000"/>
                </a:solidFill>
                <a:latin typeface="Calibri" pitchFamily="34" charset="0"/>
              </a:rPr>
              <a:t>Cancer (All Types)</a:t>
            </a:r>
          </a:p>
          <a:p>
            <a:pPr>
              <a:buFont typeface="Wingdings" pitchFamily="2" charset="2"/>
              <a:buChar char="§"/>
            </a:pPr>
            <a:r>
              <a:rPr lang="en-US" sz="2900" b="1" dirty="0" smtClean="0">
                <a:solidFill>
                  <a:srgbClr val="C00000"/>
                </a:solidFill>
                <a:latin typeface="Calibri" pitchFamily="34" charset="0"/>
              </a:rPr>
              <a:t>Colds n ‘Flu</a:t>
            </a:r>
          </a:p>
          <a:p>
            <a:pPr>
              <a:buFont typeface="Wingdings" pitchFamily="2" charset="2"/>
              <a:buChar char="§"/>
            </a:pPr>
            <a:r>
              <a:rPr lang="en-US" sz="2900" b="1" dirty="0" smtClean="0">
                <a:solidFill>
                  <a:srgbClr val="C00000"/>
                </a:solidFill>
                <a:latin typeface="Calibri" pitchFamily="34" charset="0"/>
              </a:rPr>
              <a:t>Chronic Pains</a:t>
            </a:r>
          </a:p>
          <a:p>
            <a:pPr>
              <a:buFont typeface="Wingdings" pitchFamily="2" charset="2"/>
              <a:buChar char="§"/>
            </a:pPr>
            <a:r>
              <a:rPr lang="en-US" sz="2900" b="1" dirty="0" smtClean="0">
                <a:solidFill>
                  <a:srgbClr val="C00000"/>
                </a:solidFill>
                <a:latin typeface="Calibri" pitchFamily="34" charset="0"/>
              </a:rPr>
              <a:t>Dental cavities </a:t>
            </a:r>
          </a:p>
          <a:p>
            <a:pPr>
              <a:buFont typeface="Wingdings" pitchFamily="2" charset="2"/>
              <a:buChar char="§"/>
            </a:pPr>
            <a:r>
              <a:rPr lang="en-US" sz="2900" b="1" dirty="0" smtClean="0">
                <a:solidFill>
                  <a:srgbClr val="C00000"/>
                </a:solidFill>
                <a:latin typeface="Calibri" pitchFamily="34" charset="0"/>
              </a:rPr>
              <a:t> misaligned teeth</a:t>
            </a:r>
          </a:p>
          <a:p>
            <a:pPr>
              <a:buFont typeface="Wingdings" pitchFamily="2" charset="2"/>
              <a:buChar char="§"/>
            </a:pPr>
            <a:r>
              <a:rPr lang="en-US" sz="2900" b="1" dirty="0" smtClean="0">
                <a:solidFill>
                  <a:srgbClr val="C00000"/>
                </a:solidFill>
                <a:latin typeface="Calibri" pitchFamily="34" charset="0"/>
              </a:rPr>
              <a:t>Depression</a:t>
            </a:r>
          </a:p>
          <a:p>
            <a:pPr>
              <a:buFont typeface="Wingdings" pitchFamily="2" charset="2"/>
              <a:buChar char="§"/>
            </a:pPr>
            <a:r>
              <a:rPr lang="en-US" sz="2900" b="1" dirty="0" smtClean="0">
                <a:solidFill>
                  <a:srgbClr val="C00000"/>
                </a:solidFill>
                <a:latin typeface="Calibri" pitchFamily="34" charset="0"/>
              </a:rPr>
              <a:t>Diabetes </a:t>
            </a:r>
          </a:p>
          <a:p>
            <a:pPr>
              <a:buFont typeface="Wingdings" pitchFamily="2" charset="2"/>
              <a:buChar char="§"/>
            </a:pPr>
            <a:r>
              <a:rPr lang="en-US" sz="2900" b="1" dirty="0" smtClean="0">
                <a:solidFill>
                  <a:srgbClr val="C00000"/>
                </a:solidFill>
                <a:latin typeface="Calibri" pitchFamily="34" charset="0"/>
              </a:rPr>
              <a:t>Fatigue</a:t>
            </a:r>
          </a:p>
          <a:p>
            <a:pPr>
              <a:buFont typeface="Wingdings" pitchFamily="2" charset="2"/>
              <a:buChar char="§"/>
            </a:pPr>
            <a:r>
              <a:rPr lang="en-US" sz="2900" b="1" dirty="0" smtClean="0">
                <a:solidFill>
                  <a:srgbClr val="C00000"/>
                </a:solidFill>
                <a:latin typeface="Calibri" pitchFamily="34" charset="0"/>
              </a:rPr>
              <a:t>Hypertension</a:t>
            </a:r>
          </a:p>
          <a:p>
            <a:pPr>
              <a:buFont typeface="Wingdings" pitchFamily="2" charset="2"/>
              <a:buChar char="§"/>
            </a:pPr>
            <a:endParaRPr lang="en-US" dirty="0">
              <a:solidFill>
                <a:schemeClr val="accent2">
                  <a:lumMod val="75000"/>
                </a:schemeClr>
              </a:solidFill>
              <a:latin typeface="Elephant" pitchFamily="18" charset="0"/>
            </a:endParaRPr>
          </a:p>
        </p:txBody>
      </p:sp>
      <p:pic>
        <p:nvPicPr>
          <p:cNvPr id="11" name="Picture 10" descr="image20.jpg"/>
          <p:cNvPicPr>
            <a:picLocks noChangeAspect="1"/>
          </p:cNvPicPr>
          <p:nvPr/>
        </p:nvPicPr>
        <p:blipFill>
          <a:blip r:embed="rId4"/>
          <a:stretch>
            <a:fillRect/>
          </a:stretch>
        </p:blipFill>
        <p:spPr>
          <a:xfrm>
            <a:off x="7772400" y="0"/>
            <a:ext cx="1371600" cy="1524000"/>
          </a:xfrm>
          <a:prstGeom prst="rect">
            <a:avLst/>
          </a:prstGeom>
        </p:spPr>
      </p:pic>
      <p:pic>
        <p:nvPicPr>
          <p:cNvPr id="34818" name="Picture 2" descr="http://t3.gstatic.com/images?q=tbn:ANd9GcSGu3pPr3m73fDOtDImyoB7GLYe90NheCLxtJPqhmyKLMAywjGg7A"/>
          <p:cNvPicPr>
            <a:picLocks noChangeAspect="1" noChangeArrowheads="1"/>
          </p:cNvPicPr>
          <p:nvPr/>
        </p:nvPicPr>
        <p:blipFill>
          <a:blip r:embed="rId5"/>
          <a:srcRect/>
          <a:stretch>
            <a:fillRect/>
          </a:stretch>
        </p:blipFill>
        <p:spPr bwMode="auto">
          <a:xfrm>
            <a:off x="7772400" y="5257800"/>
            <a:ext cx="1371600" cy="1600200"/>
          </a:xfrm>
          <a:prstGeom prst="rect">
            <a:avLst/>
          </a:prstGeom>
          <a:noFill/>
        </p:spPr>
      </p:pic>
      <p:pic>
        <p:nvPicPr>
          <p:cNvPr id="34820" name="Picture 4" descr="http://t1.gstatic.com/images?q=tbn:ANd9GcTXhanGg8DrHJnARzVdnW1a1WBBWuym3Mas7cdKEzS4q_F2Njl2"/>
          <p:cNvPicPr>
            <a:picLocks noChangeAspect="1" noChangeArrowheads="1"/>
          </p:cNvPicPr>
          <p:nvPr/>
        </p:nvPicPr>
        <p:blipFill>
          <a:blip r:embed="rId6"/>
          <a:srcRect/>
          <a:stretch>
            <a:fillRect/>
          </a:stretch>
        </p:blipFill>
        <p:spPr bwMode="auto">
          <a:xfrm>
            <a:off x="0" y="5174638"/>
            <a:ext cx="1371600" cy="1683362"/>
          </a:xfrm>
          <a:prstGeom prst="rect">
            <a:avLst/>
          </a:prstGeom>
          <a:noFill/>
        </p:spPr>
      </p:pic>
      <p:pic>
        <p:nvPicPr>
          <p:cNvPr id="12" name="Picture 4" descr="http://t0.gstatic.com/images?q=tbn:ANd9GcQOeO4zXbP7VstUET5vZJgCp3IIpDZRLxAd0rPSsMBQKqIGFfPSJA"/>
          <p:cNvPicPr>
            <a:picLocks noChangeAspect="1" noChangeArrowheads="1"/>
          </p:cNvPicPr>
          <p:nvPr/>
        </p:nvPicPr>
        <p:blipFill>
          <a:blip r:embed="rId7"/>
          <a:srcRect/>
          <a:stretch>
            <a:fillRect/>
          </a:stretch>
        </p:blipFill>
        <p:spPr bwMode="auto">
          <a:xfrm>
            <a:off x="0" y="0"/>
            <a:ext cx="1371600" cy="1447800"/>
          </a:xfrm>
          <a:prstGeom prst="rect">
            <a:avLst/>
          </a:prstGeom>
          <a:noFill/>
        </p:spPr>
      </p:pic>
      <p:pic>
        <p:nvPicPr>
          <p:cNvPr id="13" name="Picture 14" descr="http://t3.gstatic.com/images?q=tbn:ANd9GcTAbRB--Xq1wgR3H9PGuMiejkZubgIbJFs9L9lkx3acJNqgPbr-EBKMq1BN"/>
          <p:cNvPicPr>
            <a:picLocks noChangeAspect="1" noChangeArrowheads="1"/>
          </p:cNvPicPr>
          <p:nvPr/>
        </p:nvPicPr>
        <p:blipFill>
          <a:blip r:embed="rId8"/>
          <a:srcRect/>
          <a:stretch>
            <a:fillRect/>
          </a:stretch>
        </p:blipFill>
        <p:spPr bwMode="auto">
          <a:xfrm>
            <a:off x="0" y="2590800"/>
            <a:ext cx="1371600" cy="1400175"/>
          </a:xfrm>
          <a:prstGeom prst="rect">
            <a:avLst/>
          </a:prstGeom>
          <a:noFill/>
        </p:spPr>
      </p:pic>
      <p:pic>
        <p:nvPicPr>
          <p:cNvPr id="14" name="Picture 2" descr="http://t0.gstatic.com/images?q=tbn:ANd9GcTKJ_RSQt-8hzOYKa70pqqSDhv9k3oIq0wrYyiG0qXGjnuowr5C6w"/>
          <p:cNvPicPr>
            <a:picLocks noChangeAspect="1" noChangeArrowheads="1"/>
          </p:cNvPicPr>
          <p:nvPr/>
        </p:nvPicPr>
        <p:blipFill>
          <a:blip r:embed="rId9"/>
          <a:srcRect/>
          <a:stretch>
            <a:fillRect/>
          </a:stretch>
        </p:blipFill>
        <p:spPr bwMode="auto">
          <a:xfrm>
            <a:off x="7772400" y="2590800"/>
            <a:ext cx="1371600" cy="1447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1000" r="-31000"/>
          </a:stretch>
        </a:blipFill>
        <a:effectLst/>
      </p:bgPr>
    </p:bg>
    <p:spTree>
      <p:nvGrpSpPr>
        <p:cNvPr id="1" name=""/>
        <p:cNvGrpSpPr/>
        <p:nvPr/>
      </p:nvGrpSpPr>
      <p:grpSpPr>
        <a:xfrm>
          <a:off x="0" y="0"/>
          <a:ext cx="0" cy="0"/>
          <a:chOff x="0" y="0"/>
          <a:chExt cx="0" cy="0"/>
        </a:xfrm>
      </p:grpSpPr>
      <p:sp>
        <p:nvSpPr>
          <p:cNvPr id="9" name="Content Placeholder 8"/>
          <p:cNvSpPr>
            <a:spLocks noGrp="1"/>
          </p:cNvSpPr>
          <p:nvPr>
            <p:ph sz="half" idx="1"/>
          </p:nvPr>
        </p:nvSpPr>
        <p:spPr>
          <a:xfrm>
            <a:off x="1905000" y="304800"/>
            <a:ext cx="3048000" cy="5821363"/>
          </a:xfrm>
        </p:spPr>
        <p:txBody>
          <a:bodyPr>
            <a:normAutofit fontScale="92500" lnSpcReduction="10000"/>
          </a:bodyPr>
          <a:lstStyle/>
          <a:p>
            <a:pPr>
              <a:buFont typeface="Wingdings" pitchFamily="2" charset="2"/>
              <a:buChar char="§"/>
            </a:pPr>
            <a:r>
              <a:rPr lang="en-US" sz="3000" b="1" dirty="0" smtClean="0">
                <a:solidFill>
                  <a:srgbClr val="C00000"/>
                </a:solidFill>
                <a:effectLst>
                  <a:outerShdw blurRad="38100" dist="38100" dir="2700000" algn="tl">
                    <a:srgbClr val="000000">
                      <a:alpha val="43137"/>
                    </a:srgbClr>
                  </a:outerShdw>
                </a:effectLst>
              </a:rPr>
              <a:t>Heart Diseases</a:t>
            </a:r>
          </a:p>
          <a:p>
            <a:pPr>
              <a:buFont typeface="Wingdings" pitchFamily="2" charset="2"/>
              <a:buChar char="§"/>
            </a:pPr>
            <a:r>
              <a:rPr lang="en-US" sz="3000" b="1" dirty="0" smtClean="0">
                <a:solidFill>
                  <a:srgbClr val="C00000"/>
                </a:solidFill>
                <a:effectLst>
                  <a:outerShdw blurRad="38100" dist="38100" dir="2700000" algn="tl">
                    <a:srgbClr val="000000">
                      <a:alpha val="43137"/>
                    </a:srgbClr>
                  </a:outerShdw>
                </a:effectLst>
              </a:rPr>
              <a:t>Influenza</a:t>
            </a:r>
          </a:p>
          <a:p>
            <a:pPr>
              <a:buFont typeface="Wingdings" pitchFamily="2" charset="2"/>
              <a:buChar char="§"/>
            </a:pPr>
            <a:r>
              <a:rPr lang="en-US" sz="3000" b="1" dirty="0" smtClean="0">
                <a:solidFill>
                  <a:srgbClr val="C00000"/>
                </a:solidFill>
                <a:effectLst>
                  <a:outerShdw blurRad="38100" dist="38100" dir="2700000" algn="tl">
                    <a:srgbClr val="000000">
                      <a:alpha val="43137"/>
                    </a:srgbClr>
                  </a:outerShdw>
                </a:effectLst>
              </a:rPr>
              <a:t>Kidney Disease</a:t>
            </a:r>
          </a:p>
          <a:p>
            <a:pPr>
              <a:buFont typeface="Wingdings" pitchFamily="2" charset="2"/>
              <a:buChar char="§"/>
            </a:pPr>
            <a:r>
              <a:rPr lang="en-US" sz="3000" b="1" dirty="0" smtClean="0">
                <a:solidFill>
                  <a:srgbClr val="C00000"/>
                </a:solidFill>
                <a:effectLst>
                  <a:outerShdw blurRad="38100" dist="38100" dir="2700000" algn="tl">
                    <a:srgbClr val="000000">
                      <a:alpha val="43137"/>
                    </a:srgbClr>
                  </a:outerShdw>
                </a:effectLst>
              </a:rPr>
              <a:t>Low Back Pain</a:t>
            </a:r>
          </a:p>
          <a:p>
            <a:pPr>
              <a:buFont typeface="Wingdings" pitchFamily="2" charset="2"/>
              <a:buChar char="§"/>
            </a:pPr>
            <a:r>
              <a:rPr lang="en-US" sz="3000" b="1" dirty="0" smtClean="0">
                <a:solidFill>
                  <a:srgbClr val="C00000"/>
                </a:solidFill>
                <a:effectLst>
                  <a:outerShdw blurRad="38100" dist="38100" dir="2700000" algn="tl">
                    <a:srgbClr val="000000">
                      <a:alpha val="43137"/>
                    </a:srgbClr>
                  </a:outerShdw>
                </a:effectLst>
              </a:rPr>
              <a:t>Muscular disorder</a:t>
            </a:r>
          </a:p>
          <a:p>
            <a:pPr>
              <a:buFont typeface="Wingdings" pitchFamily="2" charset="2"/>
              <a:buChar char="§"/>
            </a:pPr>
            <a:r>
              <a:rPr lang="en-US" sz="3000" b="1" dirty="0" smtClean="0">
                <a:solidFill>
                  <a:srgbClr val="C00000"/>
                </a:solidFill>
                <a:effectLst>
                  <a:outerShdw blurRad="38100" dist="38100" dir="2700000" algn="tl">
                    <a:srgbClr val="000000">
                      <a:alpha val="43137"/>
                    </a:srgbClr>
                  </a:outerShdw>
                </a:effectLst>
              </a:rPr>
              <a:t>Mental Illness </a:t>
            </a:r>
          </a:p>
          <a:p>
            <a:pPr>
              <a:buFont typeface="Wingdings" pitchFamily="2" charset="2"/>
              <a:buChar char="§"/>
            </a:pPr>
            <a:r>
              <a:rPr lang="en-US" sz="3000" b="1" dirty="0" smtClean="0">
                <a:solidFill>
                  <a:srgbClr val="C00000"/>
                </a:solidFill>
                <a:effectLst>
                  <a:outerShdw blurRad="38100" dist="38100" dir="2700000" algn="tl">
                    <a:srgbClr val="000000">
                      <a:alpha val="43137"/>
                    </a:srgbClr>
                  </a:outerShdw>
                </a:effectLst>
              </a:rPr>
              <a:t>Mood Disorders</a:t>
            </a:r>
          </a:p>
          <a:p>
            <a:pPr>
              <a:buFont typeface="Wingdings" pitchFamily="2" charset="2"/>
              <a:buChar char="§"/>
            </a:pPr>
            <a:r>
              <a:rPr lang="en-US" sz="3000" b="1" dirty="0" smtClean="0">
                <a:solidFill>
                  <a:srgbClr val="C00000"/>
                </a:solidFill>
                <a:effectLst>
                  <a:outerShdw blurRad="38100" dist="38100" dir="2700000" algn="tl">
                    <a:srgbClr val="000000">
                      <a:alpha val="43137"/>
                    </a:srgbClr>
                  </a:outerShdw>
                </a:effectLst>
              </a:rPr>
              <a:t>Multiple Sclerosis</a:t>
            </a:r>
          </a:p>
          <a:p>
            <a:pPr>
              <a:buFont typeface="Wingdings" pitchFamily="2" charset="2"/>
              <a:buChar char="§"/>
            </a:pPr>
            <a:r>
              <a:rPr lang="en-US" sz="3000" b="1" dirty="0" smtClean="0">
                <a:solidFill>
                  <a:srgbClr val="C00000"/>
                </a:solidFill>
                <a:effectLst>
                  <a:outerShdw blurRad="38100" dist="38100" dir="2700000" algn="tl">
                    <a:srgbClr val="000000">
                      <a:alpha val="43137"/>
                    </a:srgbClr>
                  </a:outerShdw>
                </a:effectLst>
              </a:rPr>
              <a:t>Muscle </a:t>
            </a:r>
            <a:r>
              <a:rPr lang="en-US" b="1" dirty="0" smtClean="0">
                <a:solidFill>
                  <a:srgbClr val="C00000"/>
                </a:solidFill>
                <a:effectLst>
                  <a:outerShdw blurRad="38100" dist="38100" dir="2700000" algn="tl">
                    <a:srgbClr val="000000">
                      <a:alpha val="43137"/>
                    </a:srgbClr>
                  </a:outerShdw>
                </a:effectLst>
              </a:rPr>
              <a:t>Weakness </a:t>
            </a:r>
          </a:p>
          <a:p>
            <a:pPr>
              <a:buFont typeface="Wingdings" pitchFamily="2" charset="2"/>
              <a:buChar char="§"/>
            </a:pPr>
            <a:endParaRPr lang="en-US" dirty="0" smtClean="0">
              <a:solidFill>
                <a:srgbClr val="C00000"/>
              </a:solidFill>
              <a:latin typeface="Elephant" pitchFamily="18" charset="0"/>
            </a:endParaRPr>
          </a:p>
        </p:txBody>
      </p:sp>
      <p:sp>
        <p:nvSpPr>
          <p:cNvPr id="10" name="Content Placeholder 9"/>
          <p:cNvSpPr>
            <a:spLocks noGrp="1"/>
          </p:cNvSpPr>
          <p:nvPr>
            <p:ph sz="half" idx="2"/>
          </p:nvPr>
        </p:nvSpPr>
        <p:spPr>
          <a:xfrm>
            <a:off x="4800600" y="304800"/>
            <a:ext cx="4114800" cy="5745163"/>
          </a:xfrm>
        </p:spPr>
        <p:txBody>
          <a:bodyPr>
            <a:noAutofit/>
          </a:bodyPr>
          <a:lstStyle/>
          <a:p>
            <a:pPr>
              <a:buFont typeface="Wingdings" pitchFamily="2" charset="2"/>
              <a:buChar char="§"/>
            </a:pPr>
            <a:r>
              <a:rPr lang="en-US" b="1" smtClean="0">
                <a:solidFill>
                  <a:srgbClr val="C00000"/>
                </a:solidFill>
                <a:effectLst>
                  <a:outerShdw blurRad="38100" dist="38100" dir="2700000" algn="tl">
                    <a:srgbClr val="000000">
                      <a:alpha val="43137"/>
                    </a:srgbClr>
                  </a:outerShdw>
                </a:effectLst>
                <a:latin typeface="Calibri" pitchFamily="34" charset="0"/>
              </a:rPr>
              <a:t>Obesity</a:t>
            </a:r>
          </a:p>
          <a:p>
            <a:pPr>
              <a:buFont typeface="Wingdings" pitchFamily="2" charset="2"/>
              <a:buChar char="§"/>
            </a:pPr>
            <a:r>
              <a:rPr lang="en-US" b="1" smtClean="0">
                <a:solidFill>
                  <a:srgbClr val="C00000"/>
                </a:solidFill>
                <a:effectLst>
                  <a:outerShdw blurRad="38100" dist="38100" dir="2700000" algn="tl">
                    <a:srgbClr val="000000">
                      <a:alpha val="43137"/>
                    </a:srgbClr>
                  </a:outerShdw>
                </a:effectLst>
                <a:latin typeface="Calibri" pitchFamily="34" charset="0"/>
              </a:rPr>
              <a:t>Osteoporosis</a:t>
            </a:r>
          </a:p>
          <a:p>
            <a:pPr>
              <a:buFont typeface="Wingdings" pitchFamily="2" charset="2"/>
              <a:buChar char="§"/>
            </a:pPr>
            <a:r>
              <a:rPr lang="en-US" b="1" smtClean="0">
                <a:solidFill>
                  <a:srgbClr val="C00000"/>
                </a:solidFill>
                <a:effectLst>
                  <a:outerShdw blurRad="38100" dist="38100" dir="2700000" algn="tl">
                    <a:srgbClr val="000000">
                      <a:alpha val="43137"/>
                    </a:srgbClr>
                  </a:outerShdw>
                </a:effectLst>
                <a:latin typeface="Calibri" pitchFamily="34" charset="0"/>
              </a:rPr>
              <a:t>Parkinson’s Disease</a:t>
            </a:r>
          </a:p>
          <a:p>
            <a:pPr>
              <a:buFont typeface="Wingdings" pitchFamily="2" charset="2"/>
              <a:buChar char="§"/>
            </a:pPr>
            <a:r>
              <a:rPr lang="en-US" b="1" smtClean="0">
                <a:solidFill>
                  <a:srgbClr val="C00000"/>
                </a:solidFill>
                <a:effectLst>
                  <a:outerShdw blurRad="38100" dist="38100" dir="2700000" algn="tl">
                    <a:srgbClr val="000000">
                      <a:alpha val="43137"/>
                    </a:srgbClr>
                  </a:outerShdw>
                </a:effectLst>
                <a:latin typeface="Calibri" pitchFamily="34" charset="0"/>
              </a:rPr>
              <a:t>Pelvic Floor Disorders</a:t>
            </a:r>
          </a:p>
          <a:p>
            <a:pPr>
              <a:buFont typeface="Wingdings" pitchFamily="2" charset="2"/>
              <a:buChar char="§"/>
            </a:pPr>
            <a:r>
              <a:rPr lang="en-US" b="1" smtClean="0">
                <a:solidFill>
                  <a:srgbClr val="C00000"/>
                </a:solidFill>
                <a:effectLst>
                  <a:outerShdw blurRad="38100" dist="38100" dir="2700000" algn="tl">
                    <a:srgbClr val="000000">
                      <a:alpha val="43137"/>
                    </a:srgbClr>
                  </a:outerShdw>
                </a:effectLst>
                <a:latin typeface="Calibri" pitchFamily="34" charset="0"/>
              </a:rPr>
              <a:t>Pneumonia</a:t>
            </a:r>
          </a:p>
          <a:p>
            <a:pPr>
              <a:buFont typeface="Wingdings" pitchFamily="2" charset="2"/>
              <a:buChar char="§"/>
            </a:pPr>
            <a:r>
              <a:rPr lang="en-US" b="1" smtClean="0">
                <a:solidFill>
                  <a:srgbClr val="C00000"/>
                </a:solidFill>
                <a:effectLst>
                  <a:outerShdw blurRad="38100" dist="38100" dir="2700000" algn="tl">
                    <a:srgbClr val="000000">
                      <a:alpha val="43137"/>
                    </a:srgbClr>
                  </a:outerShdw>
                </a:effectLst>
                <a:latin typeface="Calibri" pitchFamily="34" charset="0"/>
              </a:rPr>
              <a:t>Rickets</a:t>
            </a:r>
          </a:p>
          <a:p>
            <a:pPr>
              <a:buFont typeface="Wingdings" pitchFamily="2" charset="2"/>
              <a:buChar char="§"/>
            </a:pPr>
            <a:r>
              <a:rPr lang="en-US" b="1" smtClean="0">
                <a:solidFill>
                  <a:srgbClr val="C00000"/>
                </a:solidFill>
                <a:effectLst>
                  <a:outerShdw blurRad="38100" dist="38100" dir="2700000" algn="tl">
                    <a:srgbClr val="000000">
                      <a:alpha val="43137"/>
                    </a:srgbClr>
                  </a:outerShdw>
                </a:effectLst>
                <a:latin typeface="Calibri" pitchFamily="34" charset="0"/>
              </a:rPr>
              <a:t>Infertility</a:t>
            </a:r>
          </a:p>
          <a:p>
            <a:pPr>
              <a:buFont typeface="Wingdings" pitchFamily="2" charset="2"/>
              <a:buChar char="§"/>
            </a:pPr>
            <a:r>
              <a:rPr lang="en-US" b="1" smtClean="0">
                <a:solidFill>
                  <a:srgbClr val="C00000"/>
                </a:solidFill>
                <a:effectLst>
                  <a:outerShdw blurRad="38100" dist="38100" dir="2700000" algn="tl">
                    <a:srgbClr val="000000">
                      <a:alpha val="43137"/>
                    </a:srgbClr>
                  </a:outerShdw>
                </a:effectLst>
                <a:latin typeface="Calibri" pitchFamily="34" charset="0"/>
              </a:rPr>
              <a:t>Tuberculosis</a:t>
            </a:r>
          </a:p>
          <a:p>
            <a:pPr>
              <a:buFont typeface="Wingdings" pitchFamily="2" charset="2"/>
              <a:buChar char="§"/>
            </a:pPr>
            <a:r>
              <a:rPr lang="en-US" b="1" smtClean="0">
                <a:solidFill>
                  <a:srgbClr val="C00000"/>
                </a:solidFill>
                <a:effectLst>
                  <a:outerShdw blurRad="38100" dist="38100" dir="2700000" algn="tl">
                    <a:srgbClr val="000000">
                      <a:alpha val="43137"/>
                    </a:srgbClr>
                  </a:outerShdw>
                </a:effectLst>
                <a:latin typeface="Calibri" pitchFamily="34" charset="0"/>
              </a:rPr>
              <a:t>Urinary Incontinence</a:t>
            </a:r>
            <a:endParaRPr lang="en-US" b="1" dirty="0">
              <a:solidFill>
                <a:srgbClr val="C00000"/>
              </a:solidFill>
              <a:effectLst>
                <a:outerShdw blurRad="38100" dist="38100" dir="2700000" algn="tl">
                  <a:srgbClr val="000000">
                    <a:alpha val="43137"/>
                  </a:srgbClr>
                </a:outerShdw>
              </a:effectLst>
              <a:latin typeface="Calibri" pitchFamily="34" charset="0"/>
            </a:endParaRPr>
          </a:p>
        </p:txBody>
      </p:sp>
      <p:pic>
        <p:nvPicPr>
          <p:cNvPr id="15" name="Picture 26" descr="http://t3.gstatic.com/images?q=tbn:ANd9GcRcH55Po3QfoC4LwDxD71krkoW6X-kJUtff6z71cop69kcAyAQ2"/>
          <p:cNvPicPr>
            <a:picLocks noChangeAspect="1" noChangeArrowheads="1"/>
          </p:cNvPicPr>
          <p:nvPr/>
        </p:nvPicPr>
        <p:blipFill>
          <a:blip r:embed="rId4"/>
          <a:srcRect/>
          <a:stretch>
            <a:fillRect/>
          </a:stretch>
        </p:blipFill>
        <p:spPr bwMode="auto">
          <a:xfrm>
            <a:off x="4495800" y="5715000"/>
            <a:ext cx="1828800" cy="1143000"/>
          </a:xfrm>
          <a:prstGeom prst="rect">
            <a:avLst/>
          </a:prstGeom>
          <a:noFill/>
        </p:spPr>
      </p:pic>
      <p:pic>
        <p:nvPicPr>
          <p:cNvPr id="34822" name="Picture 6" descr="http://www.netguruonline.com/wp-content/uploads/2011/01/ulcer-patients.jpg"/>
          <p:cNvPicPr>
            <a:picLocks noChangeAspect="1" noChangeArrowheads="1"/>
          </p:cNvPicPr>
          <p:nvPr/>
        </p:nvPicPr>
        <p:blipFill>
          <a:blip r:embed="rId5"/>
          <a:srcRect/>
          <a:stretch>
            <a:fillRect/>
          </a:stretch>
        </p:blipFill>
        <p:spPr bwMode="auto">
          <a:xfrm>
            <a:off x="2438400" y="5715000"/>
            <a:ext cx="2057400" cy="1143000"/>
          </a:xfrm>
          <a:prstGeom prst="rect">
            <a:avLst/>
          </a:prstGeom>
          <a:noFill/>
        </p:spPr>
      </p:pic>
      <p:sp>
        <p:nvSpPr>
          <p:cNvPr id="41986" name="AutoShape 2" descr="data:image/jpg;base64,/9j/4AAQSkZJRgABAQAAAQABAAD/2wBDAAkGBwgHBgkIBwgKCgkLDRYPDQwMDRsUFRAWIB0iIiAdHx8kKDQsJCYxJx8fLT0tMTU3Ojo6Iys/RD84QzQ5Ojf/2wBDAQoKCg0MDRoPDxo3JR8lNzc3Nzc3Nzc3Nzc3Nzc3Nzc3Nzc3Nzc3Nzc3Nzc3Nzc3Nzc3Nzc3Nzc3Nzc3Nzc3Nzf/wAARCADIAMgDASIAAhEBAxEB/8QAHAAAAQUBAQEAAAAAAAAAAAAABAACAwUGBwEI/8QAPBAAAgEDAwIEBAMFBgcBAAAAAQIDAAQRBRIhMUEGEyJRFDJhcQdCgRUjUpGhJTNiscHwFiQ0NVNy0fH/xAAZAQACAwEAAAAAAAAAAAAAAAACAwABBAX/xAAjEQACAgMAAwACAwEAAAAAAAAAAQIRAxIhBDFBIjITUXFC/9oADAMBAAIRAxEAPwAZc5wKcx4xXoGKHuJtnQZNc41jyM81XXcmGxF6mqZvOnwFBVTRMFqsY5GT70S4A5AMNvNLgzE/ajUiWMcAAUXHGWOAtECxLY3CqbKSARg8KKkS2d+tWKWqR9qlAGPSKqy6A4rNFxuFTsFUYUc1MsDueeBXl3CIrdmU+oVF0hAxYjFMI28msrqvixrNzDGmXHequw8Q6hqN+sbvhD+UU1YvoDmbuO7tzdx2+8F3PAFbjR9BgEqPJDuyO4zWW8NeGoY5Yr+65lBzzXSrTU7Ux7c7So9q0YnBf6JnsyeS1jjhKwRJuxxgVCLMNGGmRVxzjFUuq+KYtML3L5aIcAVn9a8bTa3Zmy0FWFzIOSDyo9/pT3PX6J12Cdd/EC00S/NpGfNwOVHauc/ijqP7UtLe7K7fMbIFFL4Kb4pJ72686TdulHWrHXvDKa1bxW6SSQrF7R54pc5tjYY6OQkrtGOtMbBre3/4ZajEm+wkWfA5U8H9Kx2o6Tf6ZLsvraSFv8QobsNpr2XvgEBbi6kIztQV1OxR5rWNs7QRXMfAC7jecdQorq1ovl2sa+yikT/YKPoctqn5iSaeI416KK83fWmlx3NDRZ7OwWF8e1KobmRfIfGT6TSo4lMyM0ojHNRhgV37CatI7BXkXIyKupNKjWxJCDpSeDHbMfBqEclwIQuGq8trbdgsKobe1A1deMc1rp2is41aU4GOtD79EXBscKpyBTxGZPlo3S4Vv4TNCd0YzyK8igAdwp9NSiwIQYb1mpVQD5Vovy41+bk0i6gehalEsGETt9BUN/ABauSeaMzI/QUPqEbi1cn2okCziniI51KQDtU/g9Q2tQZ6bhQuv/8AdZvvRHhclNSRx+XBrV/yJO9yqVtYjH7dBVBqettaExYKu3vWl8MuGiiuLkfu9nFZPxsYdX8UWtlZj+8dVLL29zWaKd0Hq6ssrDSX8TWirK7Q2oP7yYd/ov1q8j03TtHt/hdJtlgXo8hGXf7mrOExWttFa267IYVCqB3x3NBXLF5Rj5R1+tPTrgyOP6z220+CT1YP1z3oprWKLlRxUFvcCIYYninT3yBDt5NS0HqxziGMgk4PuKqtZt7LUoHguoUlQjGGHNeXd5nocHuKrZbgg/MCxPPNC2Wl/ZnLfw3H4fluJ7TLQSEYU9VPtWnt4pJYUZmxkdBTFnjlXyZQCrDFGKBHGqjoBQvoucdfQwWqfmJNPEEQ/LS3Ut31qAEd2FW2kwB0pUy+YG2cAjOKVHH0CxsFlt2nFW06D4JgcdKbtxApHtUU+7ymyTjFKSpDG7MVBEP2wP8A2NFeO0xpBI44FRxL/bK/+xovx4P7Gb7VUF0pvhp/wotR/wAHQFx85NNvrZYL+dFPpzml+Fl1jwhArflzj+dOunW4vJpCcAmilRFYNsQdTmllB0WpMRL15rwvGOgoCEZc/lWhNS3/AAjZHai2nA6CgtSmLWrAg9KIhw/Xv+6z/ejPDCBrz9KD1vnVJz/io/wr/wBYT9K0/BR0K68STafoIt9u442g1Zfh5ptwYZNZv4iss3pg3DkL3NVOnWAvtVsoLiItESXYEcYAro/nqYvTgKgwAO30pbpDsS2fRrSAtszjAzQrTqCSOBQr3OZSR1z0+lMnvExj+nekuVG3QU12cnGTihZZnGSW6003AxkJg/5UBcXKl/mHFVuTSwiaUbGLNVa8pwSOfrivJJS4IBznikLN2VSowOrUUbYuaoD+LeGXLHOOnPUVq9NkN7ZLIrYwSpxWZu9OKDJJyxwuOwrQeHPRZGMflOKZrwzTl8Dha/xSGl8KmeSTU9LvQ0ACXkCLbOVHNKiJgCmCu4HtSpkaoF2HkfuF+1Q3Izbnp0FESjbB9hQRkD2rH6UFcDMnEP7ZX7mi/Ho/sZvtQ8AzrA+5ojx+QNGbntQQIyDwDq6WegrE0g6HgmtFauJ1aRiPUeK5NZ6fcXNjE0DEAHPBrqOhr5enRLIcsBRSjTsqLDCsYpjNGO1SEx1G/l0JZEZE7AUJqJ32zKiksRwAKv8AS9JN563GyIfm9/tWht7GytSDFCu8fmPJp0MTl0FzSPnC48EeJdS1CZ7TSLlkZuHZdo/ma1HhT8MPEVrP517Fbwj2aYE/0rtrSgcd/ammYAEk8AZrT/HwVsZB9NfSopBIY/OKAZTnArHw6/c2+qiK4BMbMEdlXg+xI7H+lajXtUAmYs4BduBUMthZCGO6uY18zAbkc/SsM3tJ0dTFj1gr9jE+Qng7ic5qC7lijxwC3bJrM6x4luLa9Z7eNZIEPqU9/se1PguU1HbN+8jDjIzyDS+j7SdMsJbvIIUcUBI4Bz3p8qCLO192KDL7mORj7UNFWixtAshHmcc1bCRQQoBweBntWeilIcJk46UbDdhiQoJY9q0Q4jJklbC5mQA7jlu574q402zeK0UF8FvUaprGA3F0rOp27gSDWpzjiibsz/SH4dv/ACGl8Of/ACGps14TQ0QhNsP42pVLSqUQMuebcge1V0CFbNwTzVlduI4ST0qpe7RIHzxx0od1tqXXLM9b4/bI+5q08V2B1K0Fup27h1rO2OoCTXAoH5iK3zQidFJ9qkU0C+mN0zQ5tPs/JDhsd60mnIq2yhuSKknsmKkKSK8tIvIi2PyauTsiVEhVCelFWNjFIfNmBMS9h+Y+1RwQ/ESiNOp6/QVZ3DiK2iROFLqvHtmnYMW7t+gZypBZuGRQBhVA4A7VHPemJNzGmyt1x0FA33MqL9BW2hAZFcl+WByeT9BSvLlY9PllbglTjNeRwnYsY6v1P0qLVYPibWeIcKE2ihyfq6Ch+6MbpkyXGoT3LhCqr+7dvf6VDrOpJLmIFmbGPTUmv2b2iQyWpIgRNkyKOdvuPqKyrxSK7PDc+gYKk4JIrmU6pHYUlHrCYBbXLywSRgN0NN+Au9MjPw7BomOTG3Q/b2NP0tYDPu+aTkknvRFzdhm2nIA4Apd0NpSjZWLc7mAcMjHsQR/WpJAcenn617cvGBxyaEi/eSjzGCR9yatdEvgRtaK2Mr9M9R968Gq20UmQ/pBwcAnNRavKl7EsEZPlx/wkgVPoWg3OvXi29sq4jGTI/wAq/U0zt0gIwVbT9FxpN1cTbGVxl5cDA/L2rWCCTH94c1ndB0W+01kttSj2TRyEnByrDPBB9q1R4o2u9Mdp+gfyZR0krwxTfxiiM0qqiAhjuP4xSoo0qlEFqzMTFGvc81nvEWYruKIcKV5q8vJh8VGOvNVviWNZLmIjriiqgfZmLW2Ua3GRxzmuiQ8IMHtWGthjV04zzW3jI2jjtQRLZISwqCRh3FSnPY1C7HPIqMsN01ljRzt5cEA+1MvHPwkbDkrKD/WpJYzFbwgdeCahl9UTIf4ga6OKOsUjNJ22GZ3ybR71AP3uoN/CDip7AZMsp6AnFQ2H95JIfejRTLNTt3EdTwKEv3Edo+DySKmBO0se9B3TgxzMRlEQkg96GStNBRerTMzqM7ZJXlayWp2yOxMG6JmOWA5U/pWruNI1OfT457NI5VIyUzhh/PrWWvp7iynMV3ZyRyDqGFcycZwfUdeGTHOPGLw1p5gaZp5WlwvpZscD2qK9YGVsGlLrai28m3i2E/M5qre5z1JJpSjKTsvZLhMzAtg0pGyAF78CmW0c12+2CNm9yBwP1rQWOlJbDzJyJJMfotaMeFyM+XPGIBZWguriKzHpZxkFx0A6nHeum+GbSHTrcQQLtHUk9WPuazmlWEUeqC4KkyLFtBJ6Amr+1uRFPtbPWtuLDHH/AKY8vkSyc+F9eWkV7CFkHI5DDqPtVDc2Lwtgufofer+GTjOaVzAsyHpmqyYlL/RcJ0Zjy5V6PXmJx3BoueNo3KtUNY2qNBBunH5QaVTk0qhDH6ZrT3uoRpLwBV1q7bryMg8YFc/8MTibVI23/pW31aVRdRj/AAirXV0BcRWW7f2yvPettEcKM81ztptmphwe9bGy1BWRQG5xzQRZdloSOxqJ2I+tDm6R32k4NPLkDjkVbLLJXPlAMSVPT6VGpJm2mlbzK0C54x1qKe4jFxHIrY2nmuhGVxRna6W8CeVp7e5BNB2Xyn70X54ntn2DC7eKFsBxRIoJuX2RUDdErpbk9ZWC/pUt8251jFRarwLW3HvkirIDeIZbyDw7HBpkjWzsQHmXGVHfFcblWbRtaN3c+dqKnKSiWQszA/fvXb9XYLpgHB56GuO+K3WG8nDjB3EAVnz8SNniRUtkzQWOl6NrOnx3loJo92QybuVI7GpY/DdhE2WRn/8Adsj+VV/ge2vILRi7Hy5zuCH8nHGPvWplhe3XM3DEZGeakYL+hU5ytpPgIkUcShIkCgdAowBXgXzWC9UB5PvXojmlbZgonf3I+vtRkdvgKqjGemPamoQTWT+UrOfmZuKK25lU9frQ6J6sDotHQoAgLnB7UaKLm1fKiigQw25xnvVfakgYNGI2easgLfQtIhHAlHyn+KqV2mU4ZM1o5EEiY53dqqrpDuJxhhw1Zs+O/wAkNxy+FcbkD5lYUqmZR3FKsvRpxLwy/wALeJcSvgfetZf61DLdoVbPHasodNfTdUWPUT/yueGovVdU0pJ0Fjg7RyQOKtp0LbYX+0l+M3EcZrQWF3mXjIBHBrCPciQ+bjqegrR6feFrUSFsYpajRXo1cN2BOFerRZ1GNrgk9qxVrfO03uPerIy7Zo3RyWz0zV2EmbASgWO7HO7mqy5uQB6ckHtU8N0hs3WYYUjOT2NUtxeQZOZYU+7VsxSTigZJ2bLw7J5mi5JzhytEWZEZkz2NQ+HI1Hh+GSMhlky2ffmmzzeUWODg9aegCZPXPub3qC9dX1ZQTwicfevLW4EzenqKheNZ7u5uOqJ6F+p96GU1GNhRg5OiDxbqcVhYq0h5RS+K41rM8t2sdxcZMkqmRh9yTWp8Y6idUfyFckb1jYEe3Ws7qUYlv4rdRwXRAPpwKyZZ7SSR0sOL+PG2zpdlGIYIQoAIRSw9sCp3RsfETEtI3CL7VJYQ+aMkcE9PpRRjDzGZx+7j4Ue5rWkcsHht9uFb5jy59qnI2o0uPotELEQvPLueajuwGmSBOi9aJIpsZaxEjnvRKKZJP8K9Kc6+VCMfM3Ar1mFtAP4m4FWUFRyKp2ZG7FELJ2qqRT7+o9TRUUm5tnVhURA4Ekek1X3JdJtkpDA/K3v9DT2lKPndgD3qM3NrcHY0iNIe56VbIASTorkHI5pU5wrZ4HXB+9KudJVJo0p8Oeyta67ZFJCC+KwWraJLp90QATGTwatdLne3cOM9elatDaapb7JQN2O9DdMjRi9HtLu7zFaoGx1LHAry7ku9Km+HmIJPZTU+qw3+gTvJYSMsZ9h0qpgvxcyNLfFnk92ouVaAZpvD9yZZCZOAe1XDy5uVWHsaw0N6y3I8k4BNamG6FtJGWw0jjNLkUbD4tWsnSQAHZWevLaMkuu0HGaZ8dulw7fNxT542eBWGcgYoG2zT48rbR0/wrewt4TsyvOyPYQOxFQXt7MkLNHABngMwzisv+G17NHfXWm3AzHIvmoPYjrWj8Ry7mit4ztUsNxHtXRxSuFmfJGp0Q6w0unT2cynKLw7fcf8A2jLd1WwUqRg9T7mo9UaC6QWUhyyjms+11d2mr2mntbu9jKjjzRyFfqM+3es+6eNp+zS4PdSMf4q3WXiFpCuLe4IdW7bu9Q6RbSal4gjMZG2ImViewH+vStJ4y0yXUtJdbeP/AJiM70H2qk/C6Ytrlwk3pxAVZW6g5HGKRF31GtzWurOh6DP5qyxMMPGcA+4q1EQJAx6F6D3PvWdlvI7O+R4icb9rYHGDWlikDxBh3roYZbRs5eaGsqR7kRq8rdFHFCWMJlcyuOpyamucy7Yl+XOT9a8u5VghEMZ9bdcdqcJPP+pu/Tyi8CoZJRNqG0cpGMD70SgFlYtKfmI4qrsCfVIep5qELFXG406PJkWNfmY5Y/SmQ4SIyt+goW6uTa22Rzc3B2ovcCoiMJ1LKylAfT8w+/eqq6txjzIuD9KLyNgjJJKDGTQ6y5yrVTIPsJxJARJgOrYP1pV5HbodzA9cfzpVhyfszRH0cZtrkM6pxxUz6i9rOrR9B1FU9udrl2NSxSiV2FBXQjdIbfWLHnBYjkVhdd0eXTZy6qTGT2HSrXQ7l7C63FiYz1FbCaK31O0I2hgwqlxlNHL3uLdUUx8OOtKK/ladW8wsR0FEa7oEljd/KRCx+YdhWs0tfCem6Zvl2y3JXvyc0eqYF0Umm6mJZgtwp4PWthbzK1o4ALBTkcdqoLJdNiWW8lCjecohq30fUoJ4pxGoAAzSJO/g3BL8w3wbdJD4utB6hv3Ic/UVsbqD47VmRidqntXMYb34PW7O7bgJOp+wzXY7O3CyTT4OW5BNbfG/WgfI/YpL9nldzGdjL6VJPz4qSwmJUecBkio9TtY3ifz2Kxpli6nBX60LGWEakS71xhXFZc0HCZrxSU4INllTf5ZUZY4qL9hWUU0d/bxJHOSPMccE/ehpJdsi7+vvUn7QaMY3AoaSpUHKP9AGvQvHI6FgARxj+lXug3hm06JmILbecVndUmFxjgcd6L8JzAWEsbkfu5WX/X/Wtfiy60ZfKVpM0jS7Mt3p1la7nNzdHCjnmopP3Kq8ihhjcOe1UGt63NcKYUkVI/YHmtt0Yy41PUYrvclu4ZEODjpUNhzGQO9Uukkm3lCD04zn61d6ewigaWQ4C85qJ2iV0J1G5itkRJGAVRuf7VW2jvMz6pdggH0wRnsPeq+3365qUs8p22kZyfqB0oy8u1mlCr6YUGFAq26KCbSZWBUn1k5zUE2UkP3r2CSIrlEIA/NivLo+ZnbQkD7Jle3BB70qrdLZ2Dx7iMcilWPJ+zHx9HAkmnY4XpRVqWWUbupqURoiHb1pAFQCoy1CEolhHuXJByK0Og6gYWCsfSfesrbSsjfvO9GTXMaQgKcOfaqaLN9dx2+oQFHUMCK5p4i0i402Y7AfJJ4PtWn8OXsofY7FlPvWg1SxjvrRo3XORwaiZTRyy0Sa5dIwxOPc1s/CsaSzPAYyCqerB61lL6wm029KEsq59Jrd/h9ZMYbi6lQlW9IJ71U+hY09lRWa5AY5eFIwQea7hBKGsoMEeuJWH8q5hr1lG9vIxAUAdq23hG/TVvDFlMjAvEnlt7hl4p/jfS/JXUVfji5+H0mWMNgzsE49uprEadq82mbVYl7bOCnXb74q7/EC9EuoQW6niNNzfc//AJWSn/uyPeg8h7To1+LjSxd+m5t7m3uUWRHDoeQQeKfcMucD5feuf6bqUulShWJNsx9a/wAP1FbMXAeJZIyHjYZBHtWSUaYXrjGXK7kO1hgdM0FY69HoEjreRsYZpNwlA4Q46H6fWpzKGJZmIT715+y01G3d7jekW30HaNoHuTn9KbhesuCM6Tj0uzrUGo2ubaeGTI48tw3H6VS3kbBSWJJ9hWak0KzAX4dWWVeA8ZwfvkU921exjwLwyr2WVc8fetKzRb6Zngklw2Gh3KuPJzgnqBVpfrLdwx6fZtszzNKfyr/9rlp8Q6hp9zHN8LGxU+ooeoroGgavLeaX8RH6jcuSARygHGDToSXwTKL+lhNIlrbLZWY2xL1J6sfc0+wsDOwLD01NY6XJIQ8wo6/uksIPKix5hH8qOr6wQHVJUjZbaI9OuKhxiMe5oHzBvLOS8h7Cio5Wx6xgmqsgVpcfrkb2GKVBSXr2kgCY2nk0qy5Fch0Xwwtt4PRxu+IZh3wKPh8KWqfOWY1YjWrOJSu/aO+2of8AifTITiR3P6Vnez+jVJAz+E7BsEFs+2aNtPCdhjc0Bcjua9s/EGmsJJFBA/x0yXxjZxgrEzsfYCqexLTDI9GhiOIbcAijraFlQrKABWYPiuQnMMTE/U1BN41vY5MC1jP61FFgtmquNEs9QX97CsmDxkUa62+j6f5MShEReFFZTw74nu7jVI47gKI34wOx7UV45ubizh8zzANxwqt0NModgSq2eeMZmtdHkcn1SqNo+9A/hHrLWt9LpssmEucumT+cdv1Fe/iXvj03To1ZSSg3BfsKxOlljqMPlsVMXqyOxp+N6qxWb88iijYa9ci81e6uAfSZCF+w4FVjHJ47VI5yo7/fvUR9OST/AL/3/n0pDduzqpaqkMijWW6hRxlS3P2/3itNc6e8MAksjvjAyUBqq8PRCa/dm5CJj9Sf9/zrYLagIChwfpWjHjTh05fk5GsvPhS6RJDchngsvOaFsM8s+1N47Bdpz+uKrNW1CezuJLaUtHJctucmNVbn8vHBX/5V4+myW90bq0cxSnqR0P3HQ1mfEtvqj3i3l63xCouFKqBsHtgUuWNxXAIz2fQyKWOPaFCj6nk1LKiOpZmLMfftVHZX4kYdAf8AKjnuEODvy3sDx+tZvRtux1xZRMh3KCegOKK8LXMlhcSWkU4h81gYmcZTf/CfbPv71DC+/k569T7U26jSSFlXAJ5FHjyaysCeNSVHTILq5trNprs4bGNvsapiJ9QmLuSqk1Ho80upaXDI0plMZ2Okh6EfWrBbyBIiCphI9J3DgV07278Oa1Toi8u3tVwoG6oBKC252FFpp4nG9ZVfPcGvZNKjhjaW4YKijJqasqzJeIp9t9kTYTYMAGlVZqkkM99LOx9BbCL7DtSrmTzfk6NkcXOlSZGcF1A+1BtuaY5Ab9KVKqlJlKKJXBYAFacIApBi/rSpUtyYeqJgkuOqg1DsfzcEAn3pUquM23TI4pei00uNYWEvAcHINafxDdaZqlpFDc3KqhwXA60qVRN2FjMp4pv7G8ghFpeCWSD92y9xgdap9Fiw8jkc8AcUqVa0qgVje2dWXLHI4OftUEh6ZP8AKlSpKOiwzRtStIC229gScvh4pjt47YNaYa3DGmDLAD7+apH9DSpVshyKOLl7N2Ia9bEY+N08n288CmS65YFSJp7Mj6XKmlSor4LRkNbl0Le01vdxpIe0bbv8qqLTWYA5UsCPcilSpE4JjoTcfRZrqyORtPp6ACiXvUZlAPPt/lSpVlaNik6LLQNc/ZU/qYG3fiQf61sfjoJCkoYGJud685H+tKlWzxpypoyeTFWmQzz6aJGezgkODz5Z2j+VU3iDXFNq1rEkqbx0d80qVF5GRqArHFbGQm8yX53AHsKVKlXNRs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8" name="Picture 4" descr="http://1.bp.blogspot.com/_1QOSVHtjAnE/SHwxfvVkKiI/AAAAAAAAACE/ovKoTCNTucU/s320/heart_attack_250x251.jpg"/>
          <p:cNvPicPr>
            <a:picLocks noChangeAspect="1" noChangeArrowheads="1"/>
          </p:cNvPicPr>
          <p:nvPr/>
        </p:nvPicPr>
        <p:blipFill>
          <a:blip r:embed="rId6"/>
          <a:srcRect/>
          <a:stretch>
            <a:fillRect/>
          </a:stretch>
        </p:blipFill>
        <p:spPr bwMode="auto">
          <a:xfrm>
            <a:off x="0" y="1"/>
            <a:ext cx="1676401" cy="1447800"/>
          </a:xfrm>
          <a:prstGeom prst="rect">
            <a:avLst/>
          </a:prstGeom>
          <a:noFill/>
        </p:spPr>
      </p:pic>
      <p:pic>
        <p:nvPicPr>
          <p:cNvPr id="41990" name="Picture 6" descr="http://t0.gstatic.com/images?q=tbn:ANd9GcTtrKXc7PLjL1riV6QZGVCIjDC0euFMlD43aKt8BAJ1Sgho_a4IiA"/>
          <p:cNvPicPr>
            <a:picLocks noChangeAspect="1" noChangeArrowheads="1"/>
          </p:cNvPicPr>
          <p:nvPr/>
        </p:nvPicPr>
        <p:blipFill>
          <a:blip r:embed="rId7"/>
          <a:srcRect/>
          <a:stretch>
            <a:fillRect/>
          </a:stretch>
        </p:blipFill>
        <p:spPr bwMode="auto">
          <a:xfrm>
            <a:off x="0" y="4991099"/>
            <a:ext cx="1752600" cy="1866901"/>
          </a:xfrm>
          <a:prstGeom prst="rect">
            <a:avLst/>
          </a:prstGeom>
          <a:noFill/>
        </p:spPr>
      </p:pic>
      <p:pic>
        <p:nvPicPr>
          <p:cNvPr id="41992" name="Picture 8" descr="http://t0.gstatic.com/images?q=tbn:ANd9GcRK4p7IZHJot3_jovZHdsXvRm2y5CUf5JtvUy_UFXnT1lV6Myii"/>
          <p:cNvPicPr>
            <a:picLocks noChangeAspect="1" noChangeArrowheads="1"/>
          </p:cNvPicPr>
          <p:nvPr/>
        </p:nvPicPr>
        <p:blipFill>
          <a:blip r:embed="rId8"/>
          <a:srcRect/>
          <a:stretch>
            <a:fillRect/>
          </a:stretch>
        </p:blipFill>
        <p:spPr bwMode="auto">
          <a:xfrm>
            <a:off x="7391400" y="0"/>
            <a:ext cx="1752600" cy="1447800"/>
          </a:xfrm>
          <a:prstGeom prst="rect">
            <a:avLst/>
          </a:prstGeom>
          <a:noFill/>
        </p:spPr>
      </p:pic>
      <p:pic>
        <p:nvPicPr>
          <p:cNvPr id="41994" name="Picture 10" descr="http://t3.gstatic.com/images?q=tbn:ANd9GcTWGKjIExtPZFC4aOCSlc0qcahhzje4L6a2VbiySFKBk4v2FAdo"/>
          <p:cNvPicPr>
            <a:picLocks noChangeAspect="1" noChangeArrowheads="1"/>
          </p:cNvPicPr>
          <p:nvPr/>
        </p:nvPicPr>
        <p:blipFill>
          <a:blip r:embed="rId9"/>
          <a:srcRect/>
          <a:stretch>
            <a:fillRect/>
          </a:stretch>
        </p:blipFill>
        <p:spPr bwMode="auto">
          <a:xfrm>
            <a:off x="7391400" y="4876800"/>
            <a:ext cx="1752600" cy="1981200"/>
          </a:xfrm>
          <a:prstGeom prst="rect">
            <a:avLst/>
          </a:prstGeom>
          <a:noFill/>
        </p:spPr>
      </p:pic>
      <p:pic>
        <p:nvPicPr>
          <p:cNvPr id="41996" name="Picture 12" descr="http://t0.gstatic.com/images?q=tbn:ANd9GcTy5iSF7BaACXvB2DbOZnF7ztc_Te8Jjz2rQa6Bou8S_CHbLu6kWQ"/>
          <p:cNvPicPr>
            <a:picLocks noChangeAspect="1" noChangeArrowheads="1"/>
          </p:cNvPicPr>
          <p:nvPr/>
        </p:nvPicPr>
        <p:blipFill>
          <a:blip r:embed="rId10"/>
          <a:srcRect/>
          <a:stretch>
            <a:fillRect/>
          </a:stretch>
        </p:blipFill>
        <p:spPr bwMode="auto">
          <a:xfrm>
            <a:off x="0" y="2209800"/>
            <a:ext cx="1752600" cy="2162176"/>
          </a:xfrm>
          <a:prstGeom prst="rect">
            <a:avLst/>
          </a:prstGeom>
          <a:noFill/>
        </p:spPr>
      </p:pic>
      <p:pic>
        <p:nvPicPr>
          <p:cNvPr id="41998" name="Picture 14" descr="http://t3.gstatic.com/images?q=tbn:ANd9GcSB4gX7Phhd4e6_GEMmLbb8i6QUb-0CrT_uJ1NB_Q_2CHyiz4II"/>
          <p:cNvPicPr>
            <a:picLocks noChangeAspect="1" noChangeArrowheads="1"/>
          </p:cNvPicPr>
          <p:nvPr/>
        </p:nvPicPr>
        <p:blipFill>
          <a:blip r:embed="rId11"/>
          <a:srcRect/>
          <a:stretch>
            <a:fillRect/>
          </a:stretch>
        </p:blipFill>
        <p:spPr bwMode="auto">
          <a:xfrm>
            <a:off x="7315200" y="2286000"/>
            <a:ext cx="1828800" cy="2057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2000" r="-32000"/>
          </a:stretch>
        </a:blipFill>
        <a:effectLst/>
      </p:bgPr>
    </p:bg>
    <p:spTree>
      <p:nvGrpSpPr>
        <p:cNvPr id="1" name=""/>
        <p:cNvGrpSpPr/>
        <p:nvPr/>
      </p:nvGrpSpPr>
      <p:grpSpPr>
        <a:xfrm>
          <a:off x="0" y="0"/>
          <a:ext cx="0" cy="0"/>
          <a:chOff x="0" y="0"/>
          <a:chExt cx="0" cy="0"/>
        </a:xfrm>
      </p:grpSpPr>
      <p:pic>
        <p:nvPicPr>
          <p:cNvPr id="7" name="Picture 6" descr="images22.jpg"/>
          <p:cNvPicPr>
            <a:picLocks noChangeAspect="1"/>
          </p:cNvPicPr>
          <p:nvPr/>
        </p:nvPicPr>
        <p:blipFill>
          <a:blip r:embed="rId4"/>
          <a:stretch>
            <a:fillRect/>
          </a:stretch>
        </p:blipFill>
        <p:spPr>
          <a:xfrm>
            <a:off x="6553200" y="1219200"/>
            <a:ext cx="2362200" cy="1447801"/>
          </a:xfrm>
          <a:prstGeom prst="rect">
            <a:avLst/>
          </a:prstGeom>
        </p:spPr>
      </p:pic>
      <p:sp>
        <p:nvSpPr>
          <p:cNvPr id="5" name="Title 4"/>
          <p:cNvSpPr>
            <a:spLocks noGrp="1"/>
          </p:cNvSpPr>
          <p:nvPr>
            <p:ph type="title"/>
          </p:nvPr>
        </p:nvSpPr>
        <p:spPr>
          <a:xfrm>
            <a:off x="152400" y="1905000"/>
            <a:ext cx="8763000" cy="4572000"/>
          </a:xfrm>
        </p:spPr>
        <p:txBody>
          <a:bodyPr>
            <a:normAutofit/>
          </a:bodyPr>
          <a:lstStyle/>
          <a:p>
            <a:r>
              <a:rPr lang="en-US" sz="3500" b="1" dirty="0" smtClean="0">
                <a:ln>
                  <a:solidFill>
                    <a:srgbClr val="C00000"/>
                  </a:solidFill>
                </a:ln>
                <a:solidFill>
                  <a:schemeClr val="accent6">
                    <a:lumMod val="75000"/>
                  </a:schemeClr>
                </a:solidFill>
                <a:latin typeface="+mn-lt"/>
              </a:rPr>
              <a:t>Keva Industry Has Brought The Ultimate Solution</a:t>
            </a:r>
            <a:r>
              <a:rPr lang="en-US" sz="3500" b="1" dirty="0" smtClean="0">
                <a:solidFill>
                  <a:srgbClr val="C00000"/>
                </a:solidFill>
                <a:latin typeface="+mn-lt"/>
              </a:rPr>
              <a:t/>
            </a:r>
            <a:br>
              <a:rPr lang="en-US" sz="3500" b="1" dirty="0" smtClean="0">
                <a:solidFill>
                  <a:srgbClr val="C00000"/>
                </a:solidFill>
                <a:latin typeface="+mn-lt"/>
              </a:rPr>
            </a:br>
            <a:r>
              <a:rPr lang="en-US" sz="3200" b="1" dirty="0" smtClean="0">
                <a:solidFill>
                  <a:srgbClr val="C00000"/>
                </a:solidFill>
                <a:latin typeface="+mn-lt"/>
              </a:rPr>
              <a:t/>
            </a:r>
            <a:br>
              <a:rPr lang="en-US" sz="3200" b="1" dirty="0" smtClean="0">
                <a:solidFill>
                  <a:srgbClr val="C00000"/>
                </a:solidFill>
                <a:latin typeface="+mn-lt"/>
              </a:rPr>
            </a:br>
            <a:r>
              <a:rPr lang="en-US" sz="5500" b="1" dirty="0" smtClean="0">
                <a:ln w="28575">
                  <a:solidFill>
                    <a:schemeClr val="accent6">
                      <a:lumMod val="40000"/>
                      <a:lumOff val="60000"/>
                    </a:schemeClr>
                  </a:solidFill>
                </a:ln>
                <a:solidFill>
                  <a:srgbClr val="C00000"/>
                </a:solidFill>
                <a:effectLst>
                  <a:outerShdw blurRad="25400" dist="50800" dir="5400000" algn="ctr" rotWithShape="0">
                    <a:srgbClr val="000000">
                      <a:alpha val="31000"/>
                    </a:srgbClr>
                  </a:outerShdw>
                </a:effectLst>
                <a:latin typeface="+mn-lt"/>
              </a:rPr>
              <a:t>KEVA SOLAR ENERGY DROPS</a:t>
            </a:r>
            <a:br>
              <a:rPr lang="en-US" sz="5500" b="1" dirty="0" smtClean="0">
                <a:ln w="28575">
                  <a:solidFill>
                    <a:schemeClr val="accent6">
                      <a:lumMod val="40000"/>
                      <a:lumOff val="60000"/>
                    </a:schemeClr>
                  </a:solidFill>
                </a:ln>
                <a:solidFill>
                  <a:srgbClr val="C00000"/>
                </a:solidFill>
                <a:effectLst>
                  <a:outerShdw blurRad="25400" dist="50800" dir="5400000" algn="ctr" rotWithShape="0">
                    <a:srgbClr val="000000">
                      <a:alpha val="31000"/>
                    </a:srgbClr>
                  </a:outerShdw>
                </a:effectLst>
                <a:latin typeface="+mn-lt"/>
              </a:rPr>
            </a:br>
            <a:r>
              <a:rPr lang="en-US" sz="5500" b="1" dirty="0" smtClean="0">
                <a:ln w="28575">
                  <a:solidFill>
                    <a:schemeClr val="accent6">
                      <a:lumMod val="40000"/>
                      <a:lumOff val="60000"/>
                    </a:schemeClr>
                  </a:solidFill>
                </a:ln>
                <a:solidFill>
                  <a:srgbClr val="C00000"/>
                </a:solidFill>
                <a:effectLst>
                  <a:outerShdw blurRad="25400" dist="50800" dir="5400000" algn="ctr" rotWithShape="0">
                    <a:srgbClr val="000000">
                      <a:alpha val="31000"/>
                    </a:srgbClr>
                  </a:outerShdw>
                </a:effectLst>
                <a:latin typeface="+mn-lt"/>
              </a:rPr>
              <a:t>(KSED</a:t>
            </a:r>
            <a:r>
              <a:rPr lang="en-US" sz="5500" dirty="0" smtClean="0">
                <a:ln w="28575">
                  <a:solidFill>
                    <a:schemeClr val="accent6">
                      <a:lumMod val="40000"/>
                      <a:lumOff val="60000"/>
                    </a:schemeClr>
                  </a:solidFill>
                </a:ln>
                <a:solidFill>
                  <a:srgbClr val="C00000"/>
                </a:solidFill>
                <a:latin typeface="+mn-lt"/>
              </a:rPr>
              <a:t> )</a:t>
            </a:r>
            <a:endParaRPr lang="en-US" sz="3200" dirty="0">
              <a:solidFill>
                <a:srgbClr val="C00000"/>
              </a:solidFill>
              <a:latin typeface="+mn-lt"/>
            </a:endParaRPr>
          </a:p>
        </p:txBody>
      </p:sp>
      <p:pic>
        <p:nvPicPr>
          <p:cNvPr id="33794" name="Picture 2" descr="http://t0.gstatic.com/images?q=tbn:ANd9GcSCPWt3k4b6RQ1A8PR2wo5yOCpDIz7HbIsf3hZYq0CYq1wV79w2Og"/>
          <p:cNvPicPr>
            <a:picLocks noChangeAspect="1" noChangeArrowheads="1"/>
          </p:cNvPicPr>
          <p:nvPr/>
        </p:nvPicPr>
        <p:blipFill>
          <a:blip r:embed="rId5"/>
          <a:srcRect/>
          <a:stretch>
            <a:fillRect/>
          </a:stretch>
        </p:blipFill>
        <p:spPr bwMode="auto">
          <a:xfrm>
            <a:off x="6553200" y="4953000"/>
            <a:ext cx="2286000" cy="1905000"/>
          </a:xfrm>
          <a:prstGeom prst="rect">
            <a:avLst/>
          </a:prstGeom>
          <a:noFill/>
        </p:spPr>
      </p:pic>
      <p:sp>
        <p:nvSpPr>
          <p:cNvPr id="6" name="Rectangle 5"/>
          <p:cNvSpPr/>
          <p:nvPr/>
        </p:nvSpPr>
        <p:spPr>
          <a:xfrm>
            <a:off x="381000" y="1"/>
            <a:ext cx="8305800" cy="1169551"/>
          </a:xfrm>
          <a:prstGeom prst="rect">
            <a:avLst/>
          </a:prstGeom>
        </p:spPr>
        <p:txBody>
          <a:bodyPr wrap="square">
            <a:spAutoFit/>
          </a:bodyPr>
          <a:lstStyle/>
          <a:p>
            <a:pPr algn="ctr"/>
            <a:r>
              <a:rPr lang="en-US" sz="3500" b="1" dirty="0" smtClean="0">
                <a:ln>
                  <a:solidFill>
                    <a:srgbClr val="C00000"/>
                  </a:solidFill>
                </a:ln>
                <a:solidFill>
                  <a:schemeClr val="accent6">
                    <a:lumMod val="75000"/>
                  </a:schemeClr>
                </a:solidFill>
                <a:latin typeface="Algerian" pitchFamily="82" charset="0"/>
              </a:rPr>
              <a:t>How Can We Protect ourselves From These Critical Diseases?</a:t>
            </a:r>
            <a:endParaRPr lang="en-US" sz="35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3352800"/>
          </a:xfrm>
        </p:spPr>
        <p:txBody>
          <a:bodyPr>
            <a:normAutofit/>
          </a:bodyPr>
          <a:lstStyle/>
          <a:p>
            <a:r>
              <a:rPr lang="en-US" sz="3400" b="1" dirty="0" smtClean="0">
                <a:solidFill>
                  <a:schemeClr val="accent2">
                    <a:lumMod val="75000"/>
                  </a:schemeClr>
                </a:solidFill>
                <a:effectLst>
                  <a:glow rad="101600">
                    <a:schemeClr val="bg1">
                      <a:alpha val="60000"/>
                    </a:schemeClr>
                  </a:glow>
                  <a:outerShdw blurRad="50800" dist="38100" dir="16200000" rotWithShape="0">
                    <a:prstClr val="black">
                      <a:alpha val="40000"/>
                    </a:prstClr>
                  </a:outerShdw>
                </a:effectLst>
                <a:latin typeface="Algerian" pitchFamily="82" charset="0"/>
              </a:rPr>
              <a:t>ABOUT KEVA INDUSTRIES</a:t>
            </a:r>
            <a:br>
              <a:rPr lang="en-US" sz="3400" b="1" dirty="0" smtClean="0">
                <a:solidFill>
                  <a:schemeClr val="accent2">
                    <a:lumMod val="75000"/>
                  </a:schemeClr>
                </a:solidFill>
                <a:effectLst>
                  <a:glow rad="101600">
                    <a:schemeClr val="bg1">
                      <a:alpha val="60000"/>
                    </a:schemeClr>
                  </a:glow>
                  <a:outerShdw blurRad="50800" dist="38100" dir="16200000" rotWithShape="0">
                    <a:prstClr val="black">
                      <a:alpha val="40000"/>
                    </a:prstClr>
                  </a:outerShdw>
                </a:effectLst>
                <a:latin typeface="Algerian" pitchFamily="82" charset="0"/>
              </a:rPr>
            </a:br>
            <a:r>
              <a:rPr lang="en-US" sz="3400" b="1" dirty="0" smtClean="0">
                <a:solidFill>
                  <a:schemeClr val="accent2">
                    <a:lumMod val="75000"/>
                  </a:schemeClr>
                </a:solidFill>
                <a:effectLst>
                  <a:glow rad="101600">
                    <a:schemeClr val="bg1">
                      <a:alpha val="60000"/>
                    </a:schemeClr>
                  </a:glow>
                  <a:outerShdw blurRad="50800" dist="38100" dir="16200000" rotWithShape="0">
                    <a:prstClr val="black">
                      <a:alpha val="40000"/>
                    </a:prstClr>
                  </a:outerShdw>
                </a:effectLst>
                <a:latin typeface="Algerian" pitchFamily="82" charset="0"/>
              </a:rPr>
              <a:t/>
            </a:r>
            <a:br>
              <a:rPr lang="en-US" sz="3400" b="1" dirty="0" smtClean="0">
                <a:solidFill>
                  <a:schemeClr val="accent2">
                    <a:lumMod val="75000"/>
                  </a:schemeClr>
                </a:solidFill>
                <a:effectLst>
                  <a:glow rad="101600">
                    <a:schemeClr val="bg1">
                      <a:alpha val="60000"/>
                    </a:schemeClr>
                  </a:glow>
                  <a:outerShdw blurRad="50800" dist="38100" dir="16200000" rotWithShape="0">
                    <a:prstClr val="black">
                      <a:alpha val="40000"/>
                    </a:prstClr>
                  </a:outerShdw>
                </a:effectLst>
                <a:latin typeface="Algerian" pitchFamily="82" charset="0"/>
              </a:rPr>
            </a:br>
            <a:r>
              <a:rPr lang="en-US" sz="2800" b="1" dirty="0" smtClean="0">
                <a:solidFill>
                  <a:schemeClr val="accent2">
                    <a:lumMod val="75000"/>
                  </a:schemeClr>
                </a:solidFill>
                <a:effectLst>
                  <a:glow rad="101600">
                    <a:schemeClr val="bg1">
                      <a:alpha val="60000"/>
                    </a:schemeClr>
                  </a:glow>
                  <a:outerShdw blurRad="50800" dist="38100" dir="16200000" rotWithShape="0">
                    <a:prstClr val="black">
                      <a:alpha val="40000"/>
                    </a:prstClr>
                  </a:outerShdw>
                </a:effectLst>
              </a:rPr>
              <a:t> </a:t>
            </a:r>
            <a:r>
              <a:rPr lang="en-US" sz="3200" b="1" dirty="0" smtClean="0">
                <a:solidFill>
                  <a:schemeClr val="accent2">
                    <a:lumMod val="75000"/>
                  </a:schemeClr>
                </a:solidFill>
                <a:effectLst>
                  <a:glow rad="101600">
                    <a:schemeClr val="bg1">
                      <a:alpha val="60000"/>
                    </a:schemeClr>
                  </a:glow>
                  <a:outerShdw blurRad="50800" dist="38100" dir="16200000" rotWithShape="0">
                    <a:prstClr val="black">
                      <a:alpha val="40000"/>
                    </a:prstClr>
                  </a:outerShdw>
                </a:effectLst>
              </a:rPr>
              <a:t>Keva Industries is an ISO 9001:2008 certified company which is a leading developer and supplier  of wellness and healthcare products in India</a:t>
            </a:r>
            <a:endParaRPr lang="en-US" sz="3200" b="1" dirty="0" smtClean="0">
              <a:solidFill>
                <a:schemeClr val="accent2">
                  <a:lumMod val="75000"/>
                </a:schemeClr>
              </a:solidFill>
              <a:effectLst>
                <a:glow rad="101600">
                  <a:schemeClr val="bg1">
                    <a:alpha val="60000"/>
                  </a:schemeClr>
                </a:glow>
                <a:outerShdw blurRad="50800" dist="38100" dir="16200000" rotWithShape="0">
                  <a:prstClr val="black">
                    <a:alpha val="40000"/>
                  </a:prstClr>
                </a:outerShdw>
              </a:effectLst>
              <a:latin typeface="Algerian" pitchFamily="82" charset="0"/>
            </a:endParaRPr>
          </a:p>
        </p:txBody>
      </p:sp>
      <p:pic>
        <p:nvPicPr>
          <p:cNvPr id="4" name="Picture 3" descr="bpc-interior-office-building.jpg"/>
          <p:cNvPicPr>
            <a:picLocks noChangeAspect="1"/>
          </p:cNvPicPr>
          <p:nvPr/>
        </p:nvPicPr>
        <p:blipFill>
          <a:blip r:embed="rId4" cstate="email"/>
          <a:stretch>
            <a:fillRect/>
          </a:stretch>
        </p:blipFill>
        <p:spPr>
          <a:xfrm>
            <a:off x="533400" y="3048000"/>
            <a:ext cx="3500462" cy="25306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DP2.jpg"/>
          <p:cNvPicPr>
            <a:picLocks noChangeAspect="1"/>
          </p:cNvPicPr>
          <p:nvPr/>
        </p:nvPicPr>
        <p:blipFill>
          <a:blip r:embed="rId5" cstate="email"/>
          <a:stretch>
            <a:fillRect/>
          </a:stretch>
        </p:blipFill>
        <p:spPr>
          <a:xfrm>
            <a:off x="5257800" y="3048000"/>
            <a:ext cx="3570498" cy="25135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1" descr="E:\kamal\water\TMR\Data\keva\IMG_0130.jpg"/>
          <p:cNvPicPr>
            <a:picLocks noChangeAspect="1" noChangeArrowheads="1"/>
          </p:cNvPicPr>
          <p:nvPr/>
        </p:nvPicPr>
        <p:blipFill>
          <a:blip r:embed="rId6" cstate="email"/>
          <a:srcRect/>
          <a:stretch>
            <a:fillRect/>
          </a:stretch>
        </p:blipFill>
        <p:spPr bwMode="auto">
          <a:xfrm>
            <a:off x="3124200" y="4648200"/>
            <a:ext cx="3000396" cy="2133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0" r="-30000"/>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685800" y="533399"/>
            <a:ext cx="7772400" cy="1524001"/>
          </a:xfrm>
        </p:spPr>
        <p:txBody>
          <a:bodyPr>
            <a:normAutofit fontScale="90000"/>
          </a:bodyPr>
          <a:lstStyle/>
          <a:p>
            <a:pPr eaLnBrk="0" fontAlgn="base" hangingPunct="0">
              <a:spcAft>
                <a:spcPct val="0"/>
              </a:spcAft>
            </a:pPr>
            <a:r>
              <a:rPr lang="en-US" sz="3600" b="1" dirty="0" smtClean="0">
                <a:ln>
                  <a:solidFill>
                    <a:srgbClr val="C00000"/>
                  </a:solidFill>
                </a:ln>
                <a:solidFill>
                  <a:schemeClr val="accent2"/>
                </a:solidFill>
                <a:effectLst>
                  <a:outerShdw blurRad="38100" dist="38100" dir="2700000" algn="tl">
                    <a:srgbClr val="000000">
                      <a:alpha val="43137"/>
                    </a:srgbClr>
                  </a:outerShdw>
                </a:effectLst>
                <a:latin typeface="Algerian" pitchFamily="82" charset="0"/>
              </a:rPr>
              <a:t>About Keva Solar Energy Drops </a:t>
            </a:r>
            <a:br>
              <a:rPr lang="en-US" sz="3600" b="1" dirty="0" smtClean="0">
                <a:ln>
                  <a:solidFill>
                    <a:srgbClr val="C00000"/>
                  </a:solidFill>
                </a:ln>
                <a:solidFill>
                  <a:schemeClr val="accent2"/>
                </a:solidFill>
                <a:effectLst>
                  <a:outerShdw blurRad="38100" dist="38100" dir="2700000" algn="tl">
                    <a:srgbClr val="000000">
                      <a:alpha val="43137"/>
                    </a:srgbClr>
                  </a:outerShdw>
                </a:effectLst>
                <a:latin typeface="Algerian" pitchFamily="82" charset="0"/>
              </a:rPr>
            </a:br>
            <a:r>
              <a:rPr lang="en-US" sz="3600" b="1" dirty="0" smtClean="0">
                <a:ln>
                  <a:solidFill>
                    <a:srgbClr val="C00000"/>
                  </a:solidFill>
                </a:ln>
                <a:solidFill>
                  <a:schemeClr val="accent2"/>
                </a:solidFill>
                <a:effectLst>
                  <a:outerShdw blurRad="38100" dist="38100" dir="2700000" algn="tl">
                    <a:srgbClr val="000000">
                      <a:alpha val="43137"/>
                    </a:srgbClr>
                  </a:outerShdw>
                </a:effectLst>
                <a:latin typeface="Algerian" pitchFamily="82" charset="0"/>
              </a:rPr>
              <a:t>(KSED</a:t>
            </a:r>
            <a:r>
              <a:rPr lang="en-US" b="1" dirty="0" smtClean="0">
                <a:ln>
                  <a:solidFill>
                    <a:srgbClr val="C00000"/>
                  </a:solidFill>
                </a:ln>
                <a:solidFill>
                  <a:schemeClr val="accent2"/>
                </a:solidFill>
                <a:effectLst>
                  <a:outerShdw blurRad="38100" dist="38100" dir="2700000" algn="tl">
                    <a:srgbClr val="000000">
                      <a:alpha val="43137"/>
                    </a:srgbClr>
                  </a:outerShdw>
                </a:effectLst>
                <a:latin typeface="Algerian" pitchFamily="82" charset="0"/>
              </a:rPr>
              <a:t>)</a:t>
            </a:r>
            <a:br>
              <a:rPr lang="en-US" b="1" dirty="0" smtClean="0">
                <a:ln>
                  <a:solidFill>
                    <a:srgbClr val="C00000"/>
                  </a:solidFill>
                </a:ln>
                <a:solidFill>
                  <a:schemeClr val="accent2"/>
                </a:solidFill>
                <a:effectLst>
                  <a:outerShdw blurRad="38100" dist="38100" dir="2700000" algn="tl">
                    <a:srgbClr val="000000">
                      <a:alpha val="43137"/>
                    </a:srgbClr>
                  </a:outerShdw>
                </a:effectLst>
                <a:latin typeface="Algerian" pitchFamily="82" charset="0"/>
              </a:rPr>
            </a:br>
            <a:endParaRPr lang="en-US" dirty="0">
              <a:ln>
                <a:solidFill>
                  <a:srgbClr val="C00000"/>
                </a:solidFill>
              </a:ln>
              <a:solidFill>
                <a:schemeClr val="accent2"/>
              </a:solidFill>
            </a:endParaRPr>
          </a:p>
        </p:txBody>
      </p:sp>
      <p:sp>
        <p:nvSpPr>
          <p:cNvPr id="4" name="Subtitle 3"/>
          <p:cNvSpPr>
            <a:spLocks noGrp="1"/>
          </p:cNvSpPr>
          <p:nvPr>
            <p:ph type="subTitle" idx="1"/>
          </p:nvPr>
        </p:nvSpPr>
        <p:spPr>
          <a:xfrm>
            <a:off x="152400" y="1828800"/>
            <a:ext cx="6172200" cy="3657600"/>
          </a:xfrm>
          <a:effectLst>
            <a:glow rad="101600">
              <a:schemeClr val="accent2">
                <a:satMod val="175000"/>
                <a:alpha val="40000"/>
              </a:schemeClr>
            </a:glow>
          </a:effectLst>
        </p:spPr>
        <p:txBody>
          <a:bodyPr>
            <a:noAutofit/>
          </a:bodyPr>
          <a:lstStyle/>
          <a:p>
            <a:pPr algn="just">
              <a:buFont typeface="Wingdings" pitchFamily="2" charset="2"/>
              <a:buChar char="Ø"/>
            </a:pPr>
            <a:r>
              <a:rPr lang="en-US" sz="2900" b="1" dirty="0" smtClean="0">
                <a:solidFill>
                  <a:srgbClr val="C00000"/>
                </a:solidFill>
                <a:effectLst>
                  <a:outerShdw blurRad="38100" dist="38100" dir="2700000" algn="tl">
                    <a:srgbClr val="000000">
                      <a:alpha val="43137"/>
                    </a:srgbClr>
                  </a:outerShdw>
                </a:effectLst>
              </a:rPr>
              <a:t>An Effective Health Product useful in Treating Many Chronic Diseases &amp; Gives you 100% Solution to Live in a healthier Way</a:t>
            </a:r>
          </a:p>
          <a:p>
            <a:pPr algn="just">
              <a:buFont typeface="Wingdings" pitchFamily="2" charset="2"/>
              <a:buChar char="Ø"/>
            </a:pPr>
            <a:endParaRPr lang="en-US" sz="3300" b="1" dirty="0">
              <a:gradFill>
                <a:gsLst>
                  <a:gs pos="0">
                    <a:schemeClr val="accent2"/>
                  </a:gs>
                  <a:gs pos="50000">
                    <a:schemeClr val="accent1">
                      <a:tint val="44500"/>
                      <a:satMod val="160000"/>
                    </a:schemeClr>
                  </a:gs>
                  <a:gs pos="100000">
                    <a:schemeClr val="accent1">
                      <a:tint val="23500"/>
                      <a:satMod val="160000"/>
                    </a:schemeClr>
                  </a:gs>
                </a:gsLst>
                <a:lin ang="5400000" scaled="0"/>
              </a:gradFill>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4"/>
          <a:srcRect/>
          <a:stretch>
            <a:fillRect/>
          </a:stretch>
        </p:blipFill>
        <p:spPr bwMode="auto">
          <a:xfrm>
            <a:off x="6400800" y="1524000"/>
            <a:ext cx="2514600" cy="432613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TotalTime>
  <Words>1131</Words>
  <Application>Microsoft Office PowerPoint</Application>
  <PresentationFormat>On-screen Show (4:3)</PresentationFormat>
  <Paragraphs>208</Paragraphs>
  <Slides>35</Slides>
  <Notes>12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KEVA INDUSTRIES Introduces  Keva Solar Energy Drops (KSED)</vt:lpstr>
      <vt:lpstr> KESD is the unique product produced under GMP Regulations</vt:lpstr>
      <vt:lpstr> “Eminent Researchers say today deficiency of Vitamin D3 is becoming a crucial health issue worldwide”</vt:lpstr>
      <vt:lpstr>Slide 4</vt:lpstr>
      <vt:lpstr>Deficiency of Vitamin D3 can cause</vt:lpstr>
      <vt:lpstr>Slide 6</vt:lpstr>
      <vt:lpstr>Keva Industry Has Brought The Ultimate Solution  KEVA SOLAR ENERGY DROPS (KSED )</vt:lpstr>
      <vt:lpstr>ABOUT KEVA INDUSTRIES   Keva Industries is an ISO 9001:2008 certified company which is a leading developer and supplier  of wellness and healthcare products in India</vt:lpstr>
      <vt:lpstr>About Keva Solar Energy Drops  (KSED) </vt:lpstr>
      <vt:lpstr>Benefits of Keva Solar Energy Drops</vt:lpstr>
      <vt:lpstr> Provides Healthy Musculoskeletal System</vt:lpstr>
      <vt:lpstr>Slide 12</vt:lpstr>
      <vt:lpstr>Who are most at risk of Vitamin D3 Deficiency?</vt:lpstr>
      <vt:lpstr>Slide 14</vt:lpstr>
      <vt:lpstr>Slide 15</vt:lpstr>
      <vt:lpstr>Slide 16</vt:lpstr>
      <vt:lpstr>How To Use KSED ?</vt:lpstr>
      <vt:lpstr>Dos’ &amp; Don’ts while taking kSED</vt:lpstr>
      <vt:lpstr>Slide 19</vt:lpstr>
      <vt:lpstr>Slide 20</vt:lpstr>
      <vt:lpstr>Slide 21</vt:lpstr>
      <vt:lpstr>Slide 22</vt:lpstr>
      <vt:lpstr>Slide 23</vt:lpstr>
      <vt:lpstr>Slide 24</vt:lpstr>
      <vt:lpstr>Slide 25</vt:lpstr>
      <vt:lpstr>Slide 26</vt:lpstr>
      <vt:lpstr>Slide 27</vt:lpstr>
      <vt:lpstr>Slide 28</vt:lpstr>
      <vt:lpstr>Vitamin D Linked to Fatherhood</vt:lpstr>
      <vt:lpstr>Miro VItamins Ltd is a prominent name in the field of Health Products </vt:lpstr>
      <vt:lpstr>Introducing KSED with Highly Committed &amp; Well- Qualified Staff</vt:lpstr>
      <vt:lpstr>Testimonials</vt:lpstr>
      <vt:lpstr>Slide 33</vt:lpstr>
      <vt:lpstr>Slide 34</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Keva Solar Energy Drops</dc:title>
  <dc:creator/>
  <cp:lastModifiedBy>Haneet</cp:lastModifiedBy>
  <cp:revision>149</cp:revision>
  <dcterms:created xsi:type="dcterms:W3CDTF">2006-08-16T00:00:00Z</dcterms:created>
  <dcterms:modified xsi:type="dcterms:W3CDTF">2011-09-20T06:53:48Z</dcterms:modified>
</cp:coreProperties>
</file>