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7" r:id="rId5"/>
    <p:sldMasterId id="2147483681" r:id="rId6"/>
  </p:sldMasterIdLst>
  <p:notesMasterIdLst>
    <p:notesMasterId r:id="rId60"/>
  </p:notesMasterIdLst>
  <p:sldIdLst>
    <p:sldId id="257" r:id="rId7"/>
    <p:sldId id="406" r:id="rId8"/>
    <p:sldId id="407" r:id="rId9"/>
    <p:sldId id="363" r:id="rId10"/>
    <p:sldId id="408" r:id="rId11"/>
    <p:sldId id="409" r:id="rId12"/>
    <p:sldId id="364"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27" r:id="rId26"/>
    <p:sldId id="429" r:id="rId27"/>
    <p:sldId id="430" r:id="rId28"/>
    <p:sldId id="432" r:id="rId29"/>
    <p:sldId id="433" r:id="rId30"/>
    <p:sldId id="434" r:id="rId31"/>
    <p:sldId id="436" r:id="rId32"/>
    <p:sldId id="437" r:id="rId33"/>
    <p:sldId id="438" r:id="rId34"/>
    <p:sldId id="439" r:id="rId35"/>
    <p:sldId id="440" r:id="rId36"/>
    <p:sldId id="442" r:id="rId37"/>
    <p:sldId id="443" r:id="rId38"/>
    <p:sldId id="444" r:id="rId39"/>
    <p:sldId id="445" r:id="rId40"/>
    <p:sldId id="446" r:id="rId41"/>
    <p:sldId id="447" r:id="rId42"/>
    <p:sldId id="448" r:id="rId43"/>
    <p:sldId id="449" r:id="rId44"/>
    <p:sldId id="450" r:id="rId45"/>
    <p:sldId id="451" r:id="rId46"/>
    <p:sldId id="453" r:id="rId47"/>
    <p:sldId id="454" r:id="rId48"/>
    <p:sldId id="455" r:id="rId49"/>
    <p:sldId id="457" r:id="rId50"/>
    <p:sldId id="458" r:id="rId51"/>
    <p:sldId id="460" r:id="rId52"/>
    <p:sldId id="461" r:id="rId53"/>
    <p:sldId id="462" r:id="rId54"/>
    <p:sldId id="467" r:id="rId55"/>
    <p:sldId id="478" r:id="rId56"/>
    <p:sldId id="480" r:id="rId57"/>
    <p:sldId id="479" r:id="rId58"/>
    <p:sldId id="347" r:id="rId59"/>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94660"/>
  </p:normalViewPr>
  <p:slideViewPr>
    <p:cSldViewPr>
      <p:cViewPr varScale="1">
        <p:scale>
          <a:sx n="114" d="100"/>
          <a:sy n="114" d="100"/>
        </p:scale>
        <p:origin x="115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7AEAC0B0-25A0-4449-8D5C-4BE9DE90F0E5}" type="datetimeFigureOut">
              <a:rPr lang="en-US" smtClean="0"/>
              <a:t>11/12/2015</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440B476F-0743-4167-A939-ECD46CA6A509}" type="slidenum">
              <a:rPr lang="en-US" smtClean="0"/>
              <a:t>‹#›</a:t>
            </a:fld>
            <a:endParaRPr lang="en-US"/>
          </a:p>
        </p:txBody>
      </p:sp>
    </p:spTree>
    <p:extLst>
      <p:ext uri="{BB962C8B-B14F-4D97-AF65-F5344CB8AC3E}">
        <p14:creationId xmlns:p14="http://schemas.microsoft.com/office/powerpoint/2010/main" val="22755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84E4D5B-B525-4614-809B-4ACDB435B9AA}"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524642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 name="Title 1"/>
          <p:cNvSpPr>
            <a:spLocks noGrp="1"/>
          </p:cNvSpPr>
          <p:nvPr>
            <p:ph type="title"/>
          </p:nvPr>
        </p:nvSpPr>
        <p:spPr>
          <a:xfrm>
            <a:off x="762000" y="1752600"/>
            <a:ext cx="5867400" cy="990600"/>
          </a:xfrm>
        </p:spPr>
        <p:txBody>
          <a:bodyPr/>
          <a:lstStyle>
            <a:lvl1pPr>
              <a:defRPr/>
            </a:lvl1pPr>
          </a:lstStyle>
          <a:p>
            <a:r>
              <a:rPr lang="en-US" smtClean="0"/>
              <a:t>Click to edit Master title style</a:t>
            </a:r>
            <a:endParaRPr lang="en-US" dirty="0"/>
          </a:p>
        </p:txBody>
      </p:sp>
      <p:sp>
        <p:nvSpPr>
          <p:cNvPr id="15" name="Subtitle 2"/>
          <p:cNvSpPr>
            <a:spLocks noGrp="1"/>
          </p:cNvSpPr>
          <p:nvPr>
            <p:ph type="subTitle" idx="4294967295"/>
          </p:nvPr>
        </p:nvSpPr>
        <p:spPr>
          <a:xfrm>
            <a:off x="762000" y="3108151"/>
            <a:ext cx="3962400" cy="549449"/>
          </a:xfrm>
          <a:prstGeom prst="rect">
            <a:avLst/>
          </a:prstGeom>
        </p:spPr>
        <p:txBody>
          <a:bodyPr/>
          <a:lstStyle>
            <a:lvl1pPr>
              <a:defRPr/>
            </a:lvl1pPr>
          </a:lstStyle>
          <a:p>
            <a:r>
              <a:rPr lang="en-US" smtClean="0"/>
              <a:t>Click to edit Master subtitle style</a:t>
            </a:r>
            <a:endParaRPr lang="en-US" dirty="0"/>
          </a:p>
        </p:txBody>
      </p:sp>
      <p:pic>
        <p:nvPicPr>
          <p:cNvPr id="5" name="Picture 4"/>
          <p:cNvPicPr>
            <a:picLocks noChangeAspect="1"/>
          </p:cNvPicPr>
          <p:nvPr userDrawn="1"/>
        </p:nvPicPr>
        <p:blipFill>
          <a:blip r:embed="rId3">
            <a:clrChange>
              <a:clrFrom>
                <a:srgbClr val="FFFFFF"/>
              </a:clrFrom>
              <a:clrTo>
                <a:srgbClr val="FFFFFF">
                  <a:alpha val="0"/>
                </a:srgbClr>
              </a:clrTo>
            </a:clrChange>
          </a:blip>
          <a:stretch>
            <a:fillRect/>
          </a:stretch>
        </p:blipFill>
        <p:spPr>
          <a:xfrm>
            <a:off x="5457308" y="6151648"/>
            <a:ext cx="2103008" cy="452147"/>
          </a:xfrm>
          <a:prstGeom prst="rect">
            <a:avLst/>
          </a:prstGeom>
        </p:spPr>
      </p:pic>
    </p:spTree>
    <p:extLst>
      <p:ext uri="{BB962C8B-B14F-4D97-AF65-F5344CB8AC3E}">
        <p14:creationId xmlns:p14="http://schemas.microsoft.com/office/powerpoint/2010/main" val="2251645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75388"/>
            <a:ext cx="1963737" cy="720725"/>
          </a:xfrm>
          <a:prstGeom prst="rect">
            <a:avLst/>
          </a:prstGeom>
          <a:noFill/>
          <a:ln w="9525">
            <a:noFill/>
            <a:miter lim="800000"/>
            <a:headEnd/>
            <a:tailEnd/>
          </a:ln>
        </p:spPr>
      </p:pic>
      <p:sp>
        <p:nvSpPr>
          <p:cNvPr id="5"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6" name="Rectangle 42"/>
          <p:cNvSpPr>
            <a:spLocks noGrp="1" noChangeArrowheads="1"/>
          </p:cNvSpPr>
          <p:nvPr>
            <p:ph type="sldNum" sz="quarter" idx="10"/>
          </p:nvPr>
        </p:nvSpPr>
        <p:spPr>
          <a:xfrm>
            <a:off x="22225" y="6496050"/>
            <a:ext cx="457200" cy="457200"/>
          </a:xfrm>
        </p:spPr>
        <p:txBody>
          <a:bodyPr/>
          <a:lstStyle>
            <a:lvl1pPr>
              <a:defRPr sz="1200">
                <a:solidFill>
                  <a:srgbClr val="6DB23F"/>
                </a:solidFill>
              </a:defRPr>
            </a:lvl1pPr>
          </a:lstStyle>
          <a:p>
            <a:pPr>
              <a:defRPr/>
            </a:pPr>
            <a:fld id="{27D3B53E-6BE9-400F-87E1-62AD724EA9D5}" type="slidenum">
              <a:rPr lang="en-US"/>
              <a:pPr>
                <a:defRPr/>
              </a:pPr>
              <a:t>‹#›</a:t>
            </a:fld>
            <a:endParaRPr lang="en-US" dirty="0"/>
          </a:p>
        </p:txBody>
      </p:sp>
      <p:pic>
        <p:nvPicPr>
          <p:cNvPr id="7" name="Picture 6"/>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15296989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48400"/>
            <a:ext cx="1963737" cy="720725"/>
          </a:xfrm>
          <a:prstGeom prst="rect">
            <a:avLst/>
          </a:prstGeom>
          <a:noFill/>
          <a:ln w="9525">
            <a:noFill/>
            <a:miter lim="800000"/>
            <a:headEnd/>
            <a:tailEnd/>
          </a:ln>
        </p:spPr>
      </p:pic>
      <p:sp>
        <p:nvSpPr>
          <p:cNvPr id="5" name="Round Same Side Corner Rectangle 4"/>
          <p:cNvSpPr/>
          <p:nvPr userDrawn="1"/>
        </p:nvSpPr>
        <p:spPr bwMode="auto">
          <a:xfrm rot="5400000">
            <a:off x="2514600" y="-103187"/>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sp>
        <p:nvSpPr>
          <p:cNvPr id="6"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7"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07F4E7B-88D1-4BDC-8D33-4139AB0FC44E}" type="slidenum">
              <a:rPr lang="en-US"/>
              <a:pPr>
                <a:defRPr/>
              </a:pPr>
              <a:t>‹#›</a:t>
            </a:fld>
            <a:endParaRPr lang="en-US" dirty="0"/>
          </a:p>
        </p:txBody>
      </p:sp>
    </p:spTree>
    <p:extLst>
      <p:ext uri="{BB962C8B-B14F-4D97-AF65-F5344CB8AC3E}">
        <p14:creationId xmlns:p14="http://schemas.microsoft.com/office/powerpoint/2010/main" val="306229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439122572"/>
      </p:ext>
    </p:extLst>
  </p:cSld>
  <p:clrMapOvr>
    <a:masterClrMapping/>
  </p:clrMapOv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 name="Title 1"/>
          <p:cNvSpPr>
            <a:spLocks noGrp="1"/>
          </p:cNvSpPr>
          <p:nvPr>
            <p:ph type="title"/>
          </p:nvPr>
        </p:nvSpPr>
        <p:spPr>
          <a:xfrm>
            <a:off x="762000" y="1752600"/>
            <a:ext cx="5867400" cy="990600"/>
          </a:xfrm>
        </p:spPr>
        <p:txBody>
          <a:bodyPr/>
          <a:lstStyle>
            <a:lvl1pPr>
              <a:defRPr/>
            </a:lvl1pPr>
          </a:lstStyle>
          <a:p>
            <a:r>
              <a:rPr lang="en-US" smtClean="0"/>
              <a:t>Click to edit Master title style</a:t>
            </a:r>
            <a:endParaRPr lang="en-US" dirty="0"/>
          </a:p>
        </p:txBody>
      </p:sp>
      <p:sp>
        <p:nvSpPr>
          <p:cNvPr id="15" name="Subtitle 2"/>
          <p:cNvSpPr>
            <a:spLocks noGrp="1"/>
          </p:cNvSpPr>
          <p:nvPr>
            <p:ph type="subTitle" idx="4294967295"/>
          </p:nvPr>
        </p:nvSpPr>
        <p:spPr>
          <a:xfrm>
            <a:off x="762000" y="3108151"/>
            <a:ext cx="3962400" cy="549449"/>
          </a:xfrm>
          <a:prstGeom prst="rect">
            <a:avLst/>
          </a:prstGeom>
        </p:spPr>
        <p:txBody>
          <a:bodyPr/>
          <a:lstStyle>
            <a:lvl1pPr>
              <a:defRPr/>
            </a:lvl1pPr>
          </a:lstStyle>
          <a:p>
            <a:r>
              <a:rPr lang="en-US" smtClean="0"/>
              <a:t>Click to edit Master subtitle style</a:t>
            </a:r>
            <a:endParaRPr lang="en-US" dirty="0"/>
          </a:p>
        </p:txBody>
      </p:sp>
    </p:spTree>
    <p:extLst>
      <p:ext uri="{BB962C8B-B14F-4D97-AF65-F5344CB8AC3E}">
        <p14:creationId xmlns:p14="http://schemas.microsoft.com/office/powerpoint/2010/main" val="3618466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372845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9144000" cy="876300"/>
          </a:xfrm>
          <a:prstGeom prst="rect">
            <a:avLst/>
          </a:prstGeom>
          <a:noFill/>
          <a:ln w="9525">
            <a:noFill/>
            <a:miter lim="800000"/>
            <a:headEnd/>
            <a:tailEnd/>
          </a:ln>
        </p:spPr>
      </p:pic>
      <p:sp>
        <p:nvSpPr>
          <p:cNvPr id="4"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7104063" y="6262688"/>
            <a:ext cx="1963737"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152400" y="242888"/>
            <a:ext cx="8763000" cy="1587"/>
          </a:xfrm>
          <a:prstGeom prst="line">
            <a:avLst/>
          </a:prstGeom>
          <a:noFill/>
          <a:ln w="9525">
            <a:solidFill>
              <a:srgbClr val="55B738"/>
            </a:solidFill>
            <a:round/>
            <a:headEnd/>
            <a:tailEnd/>
          </a:ln>
        </p:spPr>
      </p:cxnSp>
      <p:sp>
        <p:nvSpPr>
          <p:cNvPr id="16" name="Title 1"/>
          <p:cNvSpPr>
            <a:spLocks noGrp="1"/>
          </p:cNvSpPr>
          <p:nvPr>
            <p:ph type="title"/>
          </p:nvPr>
        </p:nvSpPr>
        <p:spPr>
          <a:xfrm>
            <a:off x="152400" y="242248"/>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9" name="Picture 8"/>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12282155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75388"/>
            <a:ext cx="1963737" cy="720725"/>
          </a:xfrm>
          <a:prstGeom prst="rect">
            <a:avLst/>
          </a:prstGeom>
          <a:noFill/>
          <a:ln w="9525">
            <a:noFill/>
            <a:miter lim="800000"/>
            <a:headEnd/>
            <a:tailEnd/>
          </a:ln>
        </p:spPr>
      </p:pic>
      <p:sp>
        <p:nvSpPr>
          <p:cNvPr id="5"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6" name="Rectangle 42"/>
          <p:cNvSpPr>
            <a:spLocks noGrp="1" noChangeArrowheads="1"/>
          </p:cNvSpPr>
          <p:nvPr>
            <p:ph type="sldNum" sz="quarter" idx="10"/>
          </p:nvPr>
        </p:nvSpPr>
        <p:spPr>
          <a:xfrm>
            <a:off x="22225" y="6496050"/>
            <a:ext cx="457200" cy="457200"/>
          </a:xfrm>
        </p:spPr>
        <p:txBody>
          <a:bodyPr/>
          <a:lstStyle>
            <a:lvl1pPr>
              <a:defRPr sz="1200">
                <a:solidFill>
                  <a:srgbClr val="6DB23F"/>
                </a:solidFill>
              </a:defRPr>
            </a:lvl1pPr>
          </a:lstStyle>
          <a:p>
            <a:pPr>
              <a:defRPr/>
            </a:pPr>
            <a:fld id="{27D3B53E-6BE9-400F-87E1-62AD724EA9D5}" type="slidenum">
              <a:rPr lang="en-US"/>
              <a:pPr>
                <a:defRPr/>
              </a:pPr>
              <a:t>‹#›</a:t>
            </a:fld>
            <a:endParaRPr lang="en-US" dirty="0"/>
          </a:p>
        </p:txBody>
      </p:sp>
      <p:pic>
        <p:nvPicPr>
          <p:cNvPr id="7" name="Picture 6"/>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15964460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48400"/>
            <a:ext cx="1963737" cy="720725"/>
          </a:xfrm>
          <a:prstGeom prst="rect">
            <a:avLst/>
          </a:prstGeom>
          <a:noFill/>
          <a:ln w="9525">
            <a:noFill/>
            <a:miter lim="800000"/>
            <a:headEnd/>
            <a:tailEnd/>
          </a:ln>
        </p:spPr>
      </p:pic>
      <p:sp>
        <p:nvSpPr>
          <p:cNvPr id="5" name="Round Same Side Corner Rectangle 4"/>
          <p:cNvSpPr/>
          <p:nvPr userDrawn="1"/>
        </p:nvSpPr>
        <p:spPr bwMode="auto">
          <a:xfrm rot="5400000">
            <a:off x="2514600" y="-103187"/>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sp>
        <p:nvSpPr>
          <p:cNvPr id="6"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7"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07F4E7B-88D1-4BDC-8D33-4139AB0FC44E}" type="slidenum">
              <a:rPr lang="en-US"/>
              <a:pPr>
                <a:defRPr/>
              </a:pPr>
              <a:t>‹#›</a:t>
            </a:fld>
            <a:endParaRPr lang="en-US" dirty="0"/>
          </a:p>
        </p:txBody>
      </p:sp>
      <p:pic>
        <p:nvPicPr>
          <p:cNvPr id="8" name="Picture 7"/>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26523915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775905263"/>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8426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9144000" cy="876300"/>
          </a:xfrm>
          <a:prstGeom prst="rect">
            <a:avLst/>
          </a:prstGeom>
          <a:noFill/>
          <a:ln w="9525">
            <a:noFill/>
            <a:miter lim="800000"/>
            <a:headEnd/>
            <a:tailEnd/>
          </a:ln>
        </p:spPr>
      </p:pic>
      <p:sp>
        <p:nvSpPr>
          <p:cNvPr id="4"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7104063" y="6262688"/>
            <a:ext cx="1963737"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152400" y="242888"/>
            <a:ext cx="8763000" cy="1587"/>
          </a:xfrm>
          <a:prstGeom prst="line">
            <a:avLst/>
          </a:prstGeom>
          <a:noFill/>
          <a:ln w="9525">
            <a:solidFill>
              <a:srgbClr val="55B738"/>
            </a:solidFill>
            <a:round/>
            <a:headEnd/>
            <a:tailEnd/>
          </a:ln>
        </p:spPr>
      </p:cxnSp>
      <p:sp>
        <p:nvSpPr>
          <p:cNvPr id="16" name="Title 1"/>
          <p:cNvSpPr>
            <a:spLocks noGrp="1"/>
          </p:cNvSpPr>
          <p:nvPr>
            <p:ph type="title"/>
          </p:nvPr>
        </p:nvSpPr>
        <p:spPr>
          <a:xfrm>
            <a:off x="152400" y="242248"/>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9" name="Picture 8"/>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33112694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75388"/>
            <a:ext cx="1963737" cy="720725"/>
          </a:xfrm>
          <a:prstGeom prst="rect">
            <a:avLst/>
          </a:prstGeom>
          <a:noFill/>
          <a:ln w="9525">
            <a:noFill/>
            <a:miter lim="800000"/>
            <a:headEnd/>
            <a:tailEnd/>
          </a:ln>
        </p:spPr>
      </p:pic>
      <p:sp>
        <p:nvSpPr>
          <p:cNvPr id="5"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6" name="Rectangle 42"/>
          <p:cNvSpPr>
            <a:spLocks noGrp="1" noChangeArrowheads="1"/>
          </p:cNvSpPr>
          <p:nvPr>
            <p:ph type="sldNum" sz="quarter" idx="10"/>
          </p:nvPr>
        </p:nvSpPr>
        <p:spPr>
          <a:xfrm>
            <a:off x="22225" y="6496050"/>
            <a:ext cx="457200" cy="457200"/>
          </a:xfrm>
        </p:spPr>
        <p:txBody>
          <a:bodyPr/>
          <a:lstStyle>
            <a:lvl1pPr>
              <a:defRPr sz="1200">
                <a:solidFill>
                  <a:srgbClr val="6DB23F"/>
                </a:solidFill>
              </a:defRPr>
            </a:lvl1pPr>
          </a:lstStyle>
          <a:p>
            <a:pPr>
              <a:defRPr/>
            </a:pPr>
            <a:fld id="{27D3B53E-6BE9-400F-87E1-62AD724EA9D5}" type="slidenum">
              <a:rPr lang="en-US"/>
              <a:pPr>
                <a:defRPr/>
              </a:pPr>
              <a:t>‹#›</a:t>
            </a:fld>
            <a:endParaRPr lang="en-US" dirty="0"/>
          </a:p>
        </p:txBody>
      </p:sp>
      <p:pic>
        <p:nvPicPr>
          <p:cNvPr id="7" name="Picture 6"/>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27063222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14288"/>
            <a:ext cx="9144000" cy="6858000"/>
          </a:xfrm>
          <a:prstGeom prst="rect">
            <a:avLst/>
          </a:prstGeom>
          <a:noFill/>
          <a:ln w="9525">
            <a:noFill/>
            <a:miter lim="800000"/>
            <a:headEnd/>
            <a:tailEnd/>
          </a:ln>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CG_logoReflect_RGB.png" descr="/Users/jason_feuilly/Desktop/CG_logoReflect_RGB.png"/>
          <p:cNvPicPr>
            <a:picLocks noChangeAspect="1"/>
          </p:cNvPicPr>
          <p:nvPr userDrawn="1"/>
        </p:nvPicPr>
        <p:blipFill>
          <a:blip r:embed="rId3"/>
          <a:srcRect/>
          <a:stretch>
            <a:fillRect/>
          </a:stretch>
        </p:blipFill>
        <p:spPr bwMode="auto">
          <a:xfrm>
            <a:off x="7104063" y="6248400"/>
            <a:ext cx="1963737" cy="720725"/>
          </a:xfrm>
          <a:prstGeom prst="rect">
            <a:avLst/>
          </a:prstGeom>
          <a:noFill/>
          <a:ln w="9525">
            <a:noFill/>
            <a:miter lim="800000"/>
            <a:headEnd/>
            <a:tailEnd/>
          </a:ln>
        </p:spPr>
      </p:pic>
      <p:sp>
        <p:nvSpPr>
          <p:cNvPr id="5" name="Round Same Side Corner Rectangle 4"/>
          <p:cNvSpPr/>
          <p:nvPr userDrawn="1"/>
        </p:nvSpPr>
        <p:spPr bwMode="auto">
          <a:xfrm rot="5400000">
            <a:off x="2514600" y="-103187"/>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sp>
        <p:nvSpPr>
          <p:cNvPr id="6"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sp>
        <p:nvSpPr>
          <p:cNvPr id="7"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07F4E7B-88D1-4BDC-8D33-4139AB0FC44E}" type="slidenum">
              <a:rPr lang="en-US"/>
              <a:pPr>
                <a:defRPr/>
              </a:pPr>
              <a:t>‹#›</a:t>
            </a:fld>
            <a:endParaRPr lang="en-US" dirty="0"/>
          </a:p>
        </p:txBody>
      </p:sp>
      <p:pic>
        <p:nvPicPr>
          <p:cNvPr id="8" name="Picture 7"/>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41646884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83321552"/>
      </p:ext>
    </p:extLst>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 name="Title 1"/>
          <p:cNvSpPr>
            <a:spLocks noGrp="1"/>
          </p:cNvSpPr>
          <p:nvPr>
            <p:ph type="title"/>
          </p:nvPr>
        </p:nvSpPr>
        <p:spPr>
          <a:xfrm>
            <a:off x="762000" y="1752600"/>
            <a:ext cx="5867400" cy="990600"/>
          </a:xfrm>
        </p:spPr>
        <p:txBody>
          <a:bodyPr/>
          <a:lstStyle>
            <a:lvl1pPr>
              <a:defRPr/>
            </a:lvl1pPr>
          </a:lstStyle>
          <a:p>
            <a:r>
              <a:rPr lang="en-US" smtClean="0"/>
              <a:t>Click to edit Master title style</a:t>
            </a:r>
            <a:endParaRPr lang="en-US" dirty="0"/>
          </a:p>
        </p:txBody>
      </p:sp>
      <p:sp>
        <p:nvSpPr>
          <p:cNvPr id="15" name="Subtitle 2"/>
          <p:cNvSpPr>
            <a:spLocks noGrp="1"/>
          </p:cNvSpPr>
          <p:nvPr>
            <p:ph type="subTitle" idx="4294967295"/>
          </p:nvPr>
        </p:nvSpPr>
        <p:spPr>
          <a:xfrm>
            <a:off x="762000" y="3108151"/>
            <a:ext cx="3962400" cy="549449"/>
          </a:xfrm>
          <a:prstGeom prst="rect">
            <a:avLst/>
          </a:prstGeom>
        </p:spPr>
        <p:txBody>
          <a:bodyPr/>
          <a:lstStyle>
            <a:lvl1pPr>
              <a:defRPr/>
            </a:lvl1pPr>
          </a:lstStyle>
          <a:p>
            <a:r>
              <a:rPr lang="en-US" smtClean="0"/>
              <a:t>Click to edit Master subtitle style</a:t>
            </a:r>
            <a:endParaRPr lang="en-US" dirty="0"/>
          </a:p>
        </p:txBody>
      </p:sp>
    </p:spTree>
    <p:extLst>
      <p:ext uri="{BB962C8B-B14F-4D97-AF65-F5344CB8AC3E}">
        <p14:creationId xmlns:p14="http://schemas.microsoft.com/office/powerpoint/2010/main" val="346875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454380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9144000" cy="876300"/>
          </a:xfrm>
          <a:prstGeom prst="rect">
            <a:avLst/>
          </a:prstGeom>
          <a:noFill/>
          <a:ln w="9525">
            <a:noFill/>
            <a:miter lim="800000"/>
            <a:headEnd/>
            <a:tailEnd/>
          </a:ln>
        </p:spPr>
      </p:pic>
      <p:sp>
        <p:nvSpPr>
          <p:cNvPr id="4" name="Rectangle 33"/>
          <p:cNvSpPr>
            <a:spLocks noChangeArrowheads="1"/>
          </p:cNvSpPr>
          <p:nvPr userDrawn="1"/>
        </p:nvSpPr>
        <p:spPr bwMode="auto">
          <a:xfrm>
            <a:off x="182563" y="6376988"/>
            <a:ext cx="51816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a:t>
            </a:r>
            <a:r>
              <a:rPr lang="en-US" sz="800" dirty="0" smtClean="0">
                <a:solidFill>
                  <a:srgbClr val="000000"/>
                </a:solidFill>
                <a:ea typeface="ＭＳ Ｐゴシック" pitchFamily="34" charset="-128"/>
              </a:rPr>
              <a:t>2015, </a:t>
            </a:r>
            <a:r>
              <a:rPr lang="en-US" sz="800" dirty="0">
                <a:solidFill>
                  <a:srgbClr val="000000"/>
                </a:solidFill>
                <a:ea typeface="ＭＳ Ｐゴシック" pitchFamily="34" charset="-128"/>
              </a:rPr>
              <a:t>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7104063" y="6262688"/>
            <a:ext cx="1963737"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152400" y="242888"/>
            <a:ext cx="8763000" cy="1587"/>
          </a:xfrm>
          <a:prstGeom prst="line">
            <a:avLst/>
          </a:prstGeom>
          <a:noFill/>
          <a:ln w="9525">
            <a:solidFill>
              <a:srgbClr val="55B738"/>
            </a:solidFill>
            <a:round/>
            <a:headEnd/>
            <a:tailEnd/>
          </a:ln>
        </p:spPr>
      </p:cxnSp>
      <p:sp>
        <p:nvSpPr>
          <p:cNvPr id="16" name="Title 1"/>
          <p:cNvSpPr>
            <a:spLocks noGrp="1"/>
          </p:cNvSpPr>
          <p:nvPr>
            <p:ph type="title"/>
          </p:nvPr>
        </p:nvSpPr>
        <p:spPr>
          <a:xfrm>
            <a:off x="152400" y="242248"/>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9" name="Picture 8"/>
          <p:cNvPicPr>
            <a:picLocks noChangeAspect="1"/>
          </p:cNvPicPr>
          <p:nvPr userDrawn="1"/>
        </p:nvPicPr>
        <p:blipFill>
          <a:blip r:embed="rId4">
            <a:clrChange>
              <a:clrFrom>
                <a:srgbClr val="FFFFFF"/>
              </a:clrFrom>
              <a:clrTo>
                <a:srgbClr val="FFFFFF">
                  <a:alpha val="0"/>
                </a:srgbClr>
              </a:clrTo>
            </a:clrChange>
          </a:blip>
          <a:stretch>
            <a:fillRect/>
          </a:stretch>
        </p:blipFill>
        <p:spPr>
          <a:xfrm>
            <a:off x="5546726" y="6376988"/>
            <a:ext cx="1783614" cy="383477"/>
          </a:xfrm>
          <a:prstGeom prst="rect">
            <a:avLst/>
          </a:prstGeom>
        </p:spPr>
      </p:pic>
    </p:spTree>
    <p:extLst>
      <p:ext uri="{BB962C8B-B14F-4D97-AF65-F5344CB8AC3E}">
        <p14:creationId xmlns:p14="http://schemas.microsoft.com/office/powerpoint/2010/main" val="67382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pitchFamily="34" charset="0"/>
              </a:defRPr>
            </a:lvl1pPr>
          </a:lstStyle>
          <a:p>
            <a:pPr fontAlgn="base">
              <a:spcBef>
                <a:spcPct val="0"/>
              </a:spcBef>
              <a:spcAft>
                <a:spcPct val="0"/>
              </a:spcAft>
              <a:defRPr/>
            </a:pPr>
            <a:fld id="{A549C810-C500-4A61-87D0-6ED2E9A2A5A7}" type="slidenum">
              <a:rPr lang="en-US">
                <a:ea typeface="ＭＳ Ｐゴシック" pitchFamily="34" charset="-128"/>
              </a:rPr>
              <a:pPr fontAlgn="base">
                <a:spcBef>
                  <a:spcPct val="0"/>
                </a:spcBef>
                <a:spcAft>
                  <a:spcPct val="0"/>
                </a:spcAft>
                <a:defRPr/>
              </a:pPr>
              <a:t>‹#›</a:t>
            </a:fld>
            <a:endParaRPr lang="en-US" dirty="0">
              <a:ea typeface="ＭＳ Ｐゴシック" pitchFamily="34" charset="-128"/>
            </a:endParaRPr>
          </a:p>
        </p:txBody>
      </p:sp>
    </p:spTree>
    <p:extLst>
      <p:ext uri="{BB962C8B-B14F-4D97-AF65-F5344CB8AC3E}">
        <p14:creationId xmlns:p14="http://schemas.microsoft.com/office/powerpoint/2010/main" val="2506766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pitchFamily="34" charset="0"/>
              </a:defRPr>
            </a:lvl1pPr>
          </a:lstStyle>
          <a:p>
            <a:pPr fontAlgn="base">
              <a:spcBef>
                <a:spcPct val="0"/>
              </a:spcBef>
              <a:spcAft>
                <a:spcPct val="0"/>
              </a:spcAft>
              <a:defRPr/>
            </a:pPr>
            <a:fld id="{A549C810-C500-4A61-87D0-6ED2E9A2A5A7}" type="slidenum">
              <a:rPr lang="en-US">
                <a:ea typeface="ＭＳ Ｐゴシック" pitchFamily="34" charset="-128"/>
              </a:rPr>
              <a:pPr fontAlgn="base">
                <a:spcBef>
                  <a:spcPct val="0"/>
                </a:spcBef>
                <a:spcAft>
                  <a:spcPct val="0"/>
                </a:spcAft>
                <a:defRPr/>
              </a:pPr>
              <a:t>‹#›</a:t>
            </a:fld>
            <a:endParaRPr lang="en-US" dirty="0">
              <a:ea typeface="ＭＳ Ｐゴシック" pitchFamily="34" charset="-128"/>
            </a:endParaRPr>
          </a:p>
        </p:txBody>
      </p:sp>
    </p:spTree>
    <p:extLst>
      <p:ext uri="{BB962C8B-B14F-4D97-AF65-F5344CB8AC3E}">
        <p14:creationId xmlns:p14="http://schemas.microsoft.com/office/powerpoint/2010/main" val="340086619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pitchFamily="34" charset="0"/>
              </a:defRPr>
            </a:lvl1pPr>
          </a:lstStyle>
          <a:p>
            <a:pPr fontAlgn="base">
              <a:spcBef>
                <a:spcPct val="0"/>
              </a:spcBef>
              <a:spcAft>
                <a:spcPct val="0"/>
              </a:spcAft>
              <a:defRPr/>
            </a:pPr>
            <a:fld id="{A549C810-C500-4A61-87D0-6ED2E9A2A5A7}" type="slidenum">
              <a:rPr lang="en-US">
                <a:ea typeface="ＭＳ Ｐゴシック" pitchFamily="34" charset="-128"/>
              </a:rPr>
              <a:pPr fontAlgn="base">
                <a:spcBef>
                  <a:spcPct val="0"/>
                </a:spcBef>
                <a:spcAft>
                  <a:spcPct val="0"/>
                </a:spcAft>
                <a:defRPr/>
              </a:pPr>
              <a:t>‹#›</a:t>
            </a:fld>
            <a:endParaRPr lang="en-US" dirty="0">
              <a:ea typeface="ＭＳ Ｐゴシック" pitchFamily="34" charset="-128"/>
            </a:endParaRPr>
          </a:p>
        </p:txBody>
      </p:sp>
    </p:spTree>
    <p:extLst>
      <p:ext uri="{BB962C8B-B14F-4D97-AF65-F5344CB8AC3E}">
        <p14:creationId xmlns:p14="http://schemas.microsoft.com/office/powerpoint/2010/main" val="124385199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hyperlink" Target="http://www.w3schools.com/html/tryit.asp?filename=tryhtml5_html_manifest"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html5test.com/" TargetMode="External"/><Relationship Id="rId7" Type="http://schemas.openxmlformats.org/officeDocument/2006/relationships/image" Target="../media/image11.png"/><Relationship Id="rId2" Type="http://schemas.openxmlformats.org/officeDocument/2006/relationships/hyperlink" Target="http://en.wikipedia.org/wiki/HTML5" TargetMode="External"/><Relationship Id="rId1" Type="http://schemas.openxmlformats.org/officeDocument/2006/relationships/slideLayout" Target="../slideLayouts/slideLayout10.xml"/><Relationship Id="rId6" Type="http://schemas.openxmlformats.org/officeDocument/2006/relationships/hyperlink" Target="http://www.w3.org/TR/html5-diff/" TargetMode="External"/><Relationship Id="rId5" Type="http://schemas.openxmlformats.org/officeDocument/2006/relationships/hyperlink" Target="http://fmbip.com/" TargetMode="External"/><Relationship Id="rId4" Type="http://schemas.openxmlformats.org/officeDocument/2006/relationships/hyperlink" Target="http://html5readiness.com/" TargetMode="Externa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hyperlink" Target="http://www.w3schools.com/html/html5_geolocation.asp" TargetMode="Externa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http://html5test.com/" TargetMode="External"/><Relationship Id="rId7" Type="http://schemas.openxmlformats.org/officeDocument/2006/relationships/image" Target="../media/image11.png"/><Relationship Id="rId2" Type="http://schemas.openxmlformats.org/officeDocument/2006/relationships/hyperlink" Target="http://en.wikipedia.org/wiki/HTML5" TargetMode="External"/><Relationship Id="rId1" Type="http://schemas.openxmlformats.org/officeDocument/2006/relationships/slideLayout" Target="../slideLayouts/slideLayout10.xml"/><Relationship Id="rId6" Type="http://schemas.openxmlformats.org/officeDocument/2006/relationships/hyperlink" Target="http://www.w3.org/TR/html5-diff/" TargetMode="External"/><Relationship Id="rId5" Type="http://schemas.openxmlformats.org/officeDocument/2006/relationships/hyperlink" Target="http://fmbip.com/" TargetMode="External"/><Relationship Id="rId4" Type="http://schemas.openxmlformats.org/officeDocument/2006/relationships/hyperlink" Target="http://html5readiness.com/" TargetMode="Externa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hyperlink" Target="http://www.w3schools.com/html/html5_webworkers.asp" TargetMode="Externa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en.wikipedia.org/wiki/HTML5" TargetMode="External"/><Relationship Id="rId7" Type="http://schemas.openxmlformats.org/officeDocument/2006/relationships/hyperlink" Target="http://www.w3.org/TR/html5-diff/" TargetMode="External"/><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hyperlink" Target="http://fmbip.com/" TargetMode="External"/><Relationship Id="rId5" Type="http://schemas.openxmlformats.org/officeDocument/2006/relationships/hyperlink" Target="http://html5readiness.com/" TargetMode="External"/><Relationship Id="rId4" Type="http://schemas.openxmlformats.org/officeDocument/2006/relationships/hyperlink" Target="http://html5test.com/" TargetMode="External"/><Relationship Id="rId9" Type="http://schemas.openxmlformats.org/officeDocument/2006/relationships/hyperlink" Target="http://www.w3schools.com/html/html5_webworkers.asp"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ww.w3schools.com/html/html5_webstorage.asp"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hyperlink" Target="http://www.w3schools.com/html/html5_webstorage.asp"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4294967295"/>
          </p:nvPr>
        </p:nvSpPr>
        <p:spPr>
          <a:xfrm>
            <a:off x="248000" y="3132212"/>
            <a:ext cx="3962400" cy="549275"/>
          </a:xfrm>
        </p:spPr>
        <p:txBody>
          <a:bodyPr/>
          <a:lstStyle/>
          <a:p>
            <a:pPr marL="342900" lvl="1" indent="0" fontAlgn="auto">
              <a:spcBef>
                <a:spcPts val="0"/>
              </a:spcBef>
              <a:spcAft>
                <a:spcPts val="0"/>
              </a:spcAft>
              <a:buNone/>
              <a:defRPr/>
            </a:pPr>
            <a:r>
              <a:rPr lang="en-US" dirty="0" smtClean="0">
                <a:latin typeface="Cambria" pitchFamily="18" charset="0"/>
              </a:rPr>
              <a:t>HTML5 Data Storage and offline usage</a:t>
            </a:r>
            <a:endParaRPr lang="en-US" dirty="0">
              <a:latin typeface="Cambria" pitchFamily="18" charset="0"/>
            </a:endParaRPr>
          </a:p>
        </p:txBody>
      </p:sp>
      <p:sp>
        <p:nvSpPr>
          <p:cNvPr id="7" name="Rectangle 2"/>
          <p:cNvSpPr>
            <a:spLocks noGrp="1" noChangeArrowheads="1"/>
          </p:cNvSpPr>
          <p:nvPr>
            <p:ph type="title"/>
          </p:nvPr>
        </p:nvSpPr>
        <p:spPr>
          <a:xfrm>
            <a:off x="611560" y="2636912"/>
            <a:ext cx="8634536" cy="990600"/>
          </a:xfrm>
        </p:spPr>
        <p:txBody>
          <a:bodyP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pic>
        <p:nvPicPr>
          <p:cNvPr id="11266" name="Picture 5" descr="co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248" y="116632"/>
            <a:ext cx="2443208" cy="250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Grp="1" noChangeArrowheads="1"/>
          </p:cNvSpPr>
          <p:nvPr>
            <p:ph type="subTitle" idx="4294967295"/>
          </p:nvPr>
        </p:nvSpPr>
        <p:spPr>
          <a:xfrm>
            <a:off x="253545" y="4876800"/>
            <a:ext cx="3962400" cy="549275"/>
          </a:xfrm>
        </p:spPr>
        <p:txBody>
          <a:bodyPr/>
          <a:lstStyle/>
          <a:p>
            <a:pPr marL="342900" lvl="1" indent="0" fontAlgn="auto">
              <a:spcBef>
                <a:spcPts val="0"/>
              </a:spcBef>
              <a:spcAft>
                <a:spcPts val="0"/>
              </a:spcAft>
              <a:buNone/>
              <a:defRPr/>
            </a:pPr>
            <a:r>
              <a:rPr lang="en-US" dirty="0" smtClean="0">
                <a:latin typeface="Cambria" pitchFamily="18" charset="0"/>
              </a:rPr>
              <a:t>Level-Practitioner</a:t>
            </a:r>
            <a:endParaRPr lang="en-US" dirty="0">
              <a:latin typeface="Cambria" pitchFamily="18" charset="0"/>
            </a:endParaRPr>
          </a:p>
        </p:txBody>
      </p:sp>
    </p:spTree>
    <p:extLst>
      <p:ext uri="{BB962C8B-B14F-4D97-AF65-F5344CB8AC3E}">
        <p14:creationId xmlns:p14="http://schemas.microsoft.com/office/powerpoint/2010/main" val="1933829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10</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Web </a:t>
            </a:r>
            <a:r>
              <a:rPr lang="en-US" sz="3400" kern="0" dirty="0">
                <a:solidFill>
                  <a:schemeClr val="tx2">
                    <a:lumMod val="75000"/>
                  </a:schemeClr>
                </a:solidFill>
              </a:rPr>
              <a:t>SQL Database(</a:t>
            </a:r>
            <a:r>
              <a:rPr lang="en-US" sz="3400" kern="0" dirty="0" err="1">
                <a:solidFill>
                  <a:schemeClr val="tx2">
                    <a:lumMod val="75000"/>
                  </a:schemeClr>
                </a:solidFill>
              </a:rPr>
              <a:t>Contn</a:t>
            </a:r>
            <a:r>
              <a:rPr lang="en-US" sz="3400" kern="0" dirty="0">
                <a:solidFill>
                  <a:schemeClr val="tx2">
                    <a:lumMod val="75000"/>
                  </a:schemeClr>
                </a:solidFill>
              </a:rPr>
              <a:t>…)</a:t>
            </a: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Content Placeholder 4"/>
          <p:cNvSpPr txBox="1">
            <a:spLocks/>
          </p:cNvSpPr>
          <p:nvPr/>
        </p:nvSpPr>
        <p:spPr>
          <a:xfrm>
            <a:off x="122350" y="1193448"/>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1400" kern="0" dirty="0" smtClean="0">
                <a:solidFill>
                  <a:srgbClr val="FF0000"/>
                </a:solidFill>
              </a:rPr>
              <a:t>	 Opening Database:</a:t>
            </a:r>
          </a:p>
          <a:p>
            <a:pPr marL="285750" indent="-285750">
              <a:lnSpc>
                <a:spcPct val="150000"/>
              </a:lnSpc>
              <a:buFont typeface="Arial" panose="020B0604020202020204" pitchFamily="34" charset="0"/>
              <a:buChar char="•"/>
            </a:pPr>
            <a:r>
              <a:rPr lang="en-US" sz="1400" kern="0" dirty="0" smtClean="0"/>
              <a:t>The </a:t>
            </a:r>
            <a:r>
              <a:rPr lang="en-US" sz="1400" i="1" kern="0" dirty="0" err="1" smtClean="0"/>
              <a:t>openDatabase</a:t>
            </a:r>
            <a:r>
              <a:rPr lang="en-US" sz="1400" kern="0" dirty="0" smtClean="0"/>
              <a:t> method takes care of opening a database if it already exists, this method will create it if it already does not exist.</a:t>
            </a:r>
          </a:p>
          <a:p>
            <a:pPr marL="285750" indent="-285750">
              <a:lnSpc>
                <a:spcPct val="150000"/>
              </a:lnSpc>
              <a:buFont typeface="Arial" panose="020B0604020202020204" pitchFamily="34" charset="0"/>
              <a:buChar char="•"/>
            </a:pPr>
            <a:r>
              <a:rPr lang="en-US" sz="1400" kern="0" dirty="0" smtClean="0"/>
              <a:t>To create and open a database, use the following code:</a:t>
            </a:r>
          </a:p>
          <a:p>
            <a:pPr marL="285750" indent="-285750">
              <a:lnSpc>
                <a:spcPct val="150000"/>
              </a:lnSpc>
              <a:buFont typeface="Arial" panose="020B0604020202020204" pitchFamily="34" charset="0"/>
              <a:buChar char="•"/>
            </a:pPr>
            <a:endParaRPr lang="en-US" sz="1400" kern="0" dirty="0" smtClean="0"/>
          </a:p>
          <a:p>
            <a:pPr marL="285750" indent="-285750">
              <a:lnSpc>
                <a:spcPct val="150000"/>
              </a:lnSpc>
              <a:buFont typeface="Arial" panose="020B0604020202020204" pitchFamily="34" charset="0"/>
              <a:buChar char="•"/>
            </a:pPr>
            <a:endParaRPr lang="en-US" sz="1400" kern="0" dirty="0" smtClean="0"/>
          </a:p>
          <a:p>
            <a:pPr marL="285750" indent="-285750">
              <a:lnSpc>
                <a:spcPct val="150000"/>
              </a:lnSpc>
              <a:buFont typeface="Arial" panose="020B0604020202020204" pitchFamily="34" charset="0"/>
              <a:buChar char="•"/>
            </a:pPr>
            <a:r>
              <a:rPr lang="en-US" sz="1400" kern="0" dirty="0" smtClean="0"/>
              <a:t>Above method took following five </a:t>
            </a:r>
            <a:r>
              <a:rPr lang="en-US" sz="1400" kern="0" dirty="0" err="1" smtClean="0"/>
              <a:t>paramters</a:t>
            </a:r>
            <a:r>
              <a:rPr lang="en-US" sz="1400" kern="0" dirty="0" smtClean="0"/>
              <a:t>:</a:t>
            </a:r>
          </a:p>
          <a:p>
            <a:pPr lvl="1">
              <a:lnSpc>
                <a:spcPct val="150000"/>
              </a:lnSpc>
            </a:pPr>
            <a:r>
              <a:rPr lang="en-US" sz="1200" kern="0" dirty="0" smtClean="0"/>
              <a:t>Database name</a:t>
            </a:r>
          </a:p>
          <a:p>
            <a:pPr lvl="1">
              <a:lnSpc>
                <a:spcPct val="150000"/>
              </a:lnSpc>
            </a:pPr>
            <a:r>
              <a:rPr lang="en-US" sz="1200" kern="0" dirty="0" smtClean="0"/>
              <a:t>Version number</a:t>
            </a:r>
          </a:p>
          <a:p>
            <a:pPr lvl="1">
              <a:lnSpc>
                <a:spcPct val="150000"/>
              </a:lnSpc>
            </a:pPr>
            <a:r>
              <a:rPr lang="en-US" sz="1200" kern="0" dirty="0" smtClean="0"/>
              <a:t>Text description</a:t>
            </a:r>
          </a:p>
          <a:p>
            <a:pPr lvl="1">
              <a:lnSpc>
                <a:spcPct val="150000"/>
              </a:lnSpc>
            </a:pPr>
            <a:r>
              <a:rPr lang="en-US" sz="1200" kern="0" dirty="0" smtClean="0"/>
              <a:t>Size of database</a:t>
            </a:r>
          </a:p>
          <a:p>
            <a:pPr lvl="1">
              <a:lnSpc>
                <a:spcPct val="150000"/>
              </a:lnSpc>
            </a:pPr>
            <a:r>
              <a:rPr lang="en-US" sz="1200" kern="0" dirty="0" smtClean="0"/>
              <a:t>Creation callback</a:t>
            </a:r>
          </a:p>
          <a:p>
            <a:pPr marL="285750" indent="-285750">
              <a:lnSpc>
                <a:spcPct val="150000"/>
              </a:lnSpc>
              <a:buFont typeface="Arial" panose="020B0604020202020204" pitchFamily="34" charset="0"/>
              <a:buChar char="•"/>
            </a:pPr>
            <a:r>
              <a:rPr lang="en-US" sz="1400" kern="0" dirty="0" smtClean="0"/>
              <a:t>The last and 5th argument, creation callback will be called if the database is being created. Without this feature, however, the databases are still being created on the fly and correctly versioned.</a:t>
            </a:r>
          </a:p>
        </p:txBody>
      </p:sp>
      <p:sp>
        <p:nvSpPr>
          <p:cNvPr id="17"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8"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Rounded Rectangle 18"/>
          <p:cNvSpPr/>
          <p:nvPr/>
        </p:nvSpPr>
        <p:spPr>
          <a:xfrm>
            <a:off x="250825" y="2683454"/>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db = openDatabase('mydb', '1.0', 'Test DB', 2 * 1024 * 1024); </a:t>
            </a:r>
          </a:p>
        </p:txBody>
      </p:sp>
    </p:spTree>
    <p:extLst>
      <p:ext uri="{BB962C8B-B14F-4D97-AF65-F5344CB8AC3E}">
        <p14:creationId xmlns:p14="http://schemas.microsoft.com/office/powerpoint/2010/main" val="2994773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11</a:t>
            </a:fld>
            <a:endParaRPr lang="en-US" dirty="0"/>
          </a:p>
        </p:txBody>
      </p:sp>
      <p:sp>
        <p:nvSpPr>
          <p:cNvPr id="4" name="Title 2"/>
          <p:cNvSpPr txBox="1">
            <a:spLocks/>
          </p:cNvSpPr>
          <p:nvPr/>
        </p:nvSpPr>
        <p:spPr>
          <a:xfrm>
            <a:off x="22225" y="2286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Web </a:t>
            </a:r>
            <a:r>
              <a:rPr lang="en-US" sz="3400" kern="0" dirty="0">
                <a:solidFill>
                  <a:schemeClr val="tx2">
                    <a:lumMod val="75000"/>
                  </a:schemeClr>
                </a:solidFill>
              </a:rPr>
              <a:t>SQL Database(</a:t>
            </a:r>
            <a:r>
              <a:rPr lang="en-US" sz="3400" kern="0" dirty="0" err="1">
                <a:solidFill>
                  <a:schemeClr val="tx2">
                    <a:lumMod val="75000"/>
                  </a:schemeClr>
                </a:solidFill>
              </a:rPr>
              <a:t>Contn</a:t>
            </a:r>
            <a:r>
              <a:rPr lang="en-US" sz="3400" kern="0" dirty="0">
                <a:solidFill>
                  <a:schemeClr val="tx2">
                    <a:lumMod val="75000"/>
                  </a:schemeClr>
                </a:solidFill>
              </a:rPr>
              <a:t>…)</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8"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4" name="Content Placeholder 4"/>
          <p:cNvSpPr txBox="1">
            <a:spLocks/>
          </p:cNvSpPr>
          <p:nvPr/>
        </p:nvSpPr>
        <p:spPr>
          <a:xfrm>
            <a:off x="132009" y="1164876"/>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1400" kern="0" dirty="0" smtClean="0">
                <a:solidFill>
                  <a:srgbClr val="FF0000"/>
                </a:solidFill>
              </a:rPr>
              <a:t>	 </a:t>
            </a:r>
            <a:r>
              <a:rPr lang="en-US" sz="1400" b="1" kern="0" dirty="0" smtClean="0">
                <a:solidFill>
                  <a:srgbClr val="FF0000"/>
                </a:solidFill>
              </a:rPr>
              <a:t>Transaction:</a:t>
            </a:r>
          </a:p>
          <a:p>
            <a:pPr marL="285750" indent="-285750">
              <a:lnSpc>
                <a:spcPct val="150000"/>
              </a:lnSpc>
              <a:buFont typeface="Arial" panose="020B0604020202020204" pitchFamily="34" charset="0"/>
              <a:buChar char="•"/>
            </a:pPr>
            <a:r>
              <a:rPr lang="en-US" sz="1400" kern="0" dirty="0" smtClean="0"/>
              <a:t>To execute a query use the </a:t>
            </a:r>
            <a:r>
              <a:rPr lang="en-US" sz="1400" kern="0" dirty="0" err="1" smtClean="0"/>
              <a:t>database.transaction</a:t>
            </a:r>
            <a:r>
              <a:rPr lang="en-US" sz="1400" kern="0" dirty="0" smtClean="0"/>
              <a:t>() function. </a:t>
            </a:r>
          </a:p>
          <a:p>
            <a:pPr marL="285750" indent="-285750">
              <a:lnSpc>
                <a:spcPct val="150000"/>
              </a:lnSpc>
              <a:buFont typeface="Arial" panose="020B0604020202020204" pitchFamily="34" charset="0"/>
              <a:buChar char="•"/>
            </a:pPr>
            <a:r>
              <a:rPr lang="en-US" sz="1400" kern="0" dirty="0" smtClean="0"/>
              <a:t>This function needs a single argument, which is a function that takes care of actually executing the query as follows:</a:t>
            </a:r>
          </a:p>
          <a:p>
            <a:pPr marL="285750" indent="-285750">
              <a:lnSpc>
                <a:spcPct val="150000"/>
              </a:lnSpc>
              <a:buFont typeface="Arial" panose="020B0604020202020204" pitchFamily="34" charset="0"/>
              <a:buChar char="•"/>
            </a:pPr>
            <a:endParaRPr lang="en-US" sz="1400" kern="0" dirty="0" smtClean="0"/>
          </a:p>
          <a:p>
            <a:pPr marL="285750" indent="-285750">
              <a:buFont typeface="Arial" panose="020B0604020202020204" pitchFamily="34" charset="0"/>
              <a:buChar char="•"/>
            </a:pPr>
            <a:r>
              <a:rPr lang="en-US" sz="1400" b="1" kern="0" dirty="0" smtClean="0">
                <a:solidFill>
                  <a:srgbClr val="FF0000"/>
                </a:solidFill>
              </a:rPr>
              <a:t>	</a:t>
            </a:r>
          </a:p>
          <a:p>
            <a:pPr marL="285750" indent="-285750">
              <a:buFont typeface="Arial" panose="020B0604020202020204" pitchFamily="34" charset="0"/>
              <a:buChar char="•"/>
            </a:pPr>
            <a:r>
              <a:rPr lang="en-US" sz="1400" b="1" kern="0" dirty="0" smtClean="0">
                <a:solidFill>
                  <a:srgbClr val="FF0000"/>
                </a:solidFill>
              </a:rPr>
              <a:t>	Executing queries:</a:t>
            </a:r>
          </a:p>
          <a:p>
            <a:pPr marL="285750" indent="-285750">
              <a:lnSpc>
                <a:spcPct val="150000"/>
              </a:lnSpc>
              <a:buFont typeface="Arial" panose="020B0604020202020204" pitchFamily="34" charset="0"/>
              <a:buChar char="•"/>
            </a:pPr>
            <a:r>
              <a:rPr lang="en-US" sz="1400" kern="0" dirty="0" smtClean="0"/>
              <a:t>To execute create, insert, delete and read operation on the Web SQL Database, use </a:t>
            </a:r>
            <a:r>
              <a:rPr lang="en-US" sz="1400" kern="0" dirty="0" err="1" smtClean="0"/>
              <a:t>executeSql</a:t>
            </a:r>
            <a:r>
              <a:rPr lang="en-US" sz="1400" kern="0" dirty="0" smtClean="0"/>
              <a:t>.</a:t>
            </a:r>
          </a:p>
          <a:p>
            <a:pPr marL="285750" indent="-285750">
              <a:lnSpc>
                <a:spcPct val="150000"/>
              </a:lnSpc>
              <a:buFont typeface="Arial" panose="020B0604020202020204" pitchFamily="34" charset="0"/>
              <a:buChar char="•"/>
            </a:pPr>
            <a:r>
              <a:rPr lang="en-US" sz="1400" kern="0" dirty="0" smtClean="0"/>
              <a:t>To read already existing records use a callback to capture the results.</a:t>
            </a:r>
          </a:p>
          <a:p>
            <a:pPr marL="285750" indent="-285750">
              <a:lnSpc>
                <a:spcPct val="150000"/>
              </a:lnSpc>
              <a:buFont typeface="Arial" panose="020B0604020202020204" pitchFamily="34" charset="0"/>
              <a:buChar char="•"/>
            </a:pPr>
            <a:endParaRPr lang="en-US" sz="1400" kern="0" dirty="0" smtClean="0"/>
          </a:p>
          <a:p>
            <a:pPr marL="285750" indent="-285750">
              <a:lnSpc>
                <a:spcPct val="150000"/>
              </a:lnSpc>
              <a:buFont typeface="Arial" panose="020B0604020202020204" pitchFamily="34" charset="0"/>
              <a:buChar char="•"/>
            </a:pPr>
            <a:endParaRPr lang="en-US" sz="1400" kern="0" dirty="0" smtClean="0"/>
          </a:p>
        </p:txBody>
      </p:sp>
      <p:sp>
        <p:nvSpPr>
          <p:cNvPr id="2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 name="Rounded Rectangle 26"/>
          <p:cNvSpPr/>
          <p:nvPr/>
        </p:nvSpPr>
        <p:spPr>
          <a:xfrm>
            <a:off x="132009" y="2551442"/>
            <a:ext cx="84582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db = openDatabase('mydb', '1.0', 'Test DB', 2 * 1024 * 1024); db.transaction(function (tx) {/*---execute statements here---*/});</a:t>
            </a:r>
          </a:p>
        </p:txBody>
      </p:sp>
      <p:sp>
        <p:nvSpPr>
          <p:cNvPr id="28" name="Rounded Rectangle 27"/>
          <p:cNvSpPr/>
          <p:nvPr/>
        </p:nvSpPr>
        <p:spPr>
          <a:xfrm>
            <a:off x="132009" y="4474988"/>
            <a:ext cx="8458200" cy="163653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db.transaction(function (tx) { </a:t>
            </a:r>
          </a:p>
          <a:p>
            <a:r>
              <a:rPr lang="en-US" sz="1600" b="1" dirty="0" smtClean="0">
                <a:solidFill>
                  <a:srgbClr val="00B050"/>
                </a:solidFill>
                <a:latin typeface="Courier New" pitchFamily="49" charset="0"/>
                <a:cs typeface="Courier New" pitchFamily="49" charset="0"/>
              </a:rPr>
              <a:t>tx.executeSql('CREATE TABLE IF NOT EXISTS LOGS (id unique, log)');</a:t>
            </a:r>
          </a:p>
          <a:p>
            <a:r>
              <a:rPr lang="en-US" sz="1600" b="1" dirty="0" smtClean="0">
                <a:solidFill>
                  <a:srgbClr val="00B050"/>
                </a:solidFill>
                <a:latin typeface="Courier New" pitchFamily="49" charset="0"/>
                <a:cs typeface="Courier New" pitchFamily="49" charset="0"/>
              </a:rPr>
              <a:t>tx.executeSql('INSERT INTO LOGS (id, log) VALUES (1, "logmsg")');</a:t>
            </a:r>
          </a:p>
          <a:p>
            <a:r>
              <a:rPr lang="en-US" sz="1600" b="1" dirty="0" smtClean="0">
                <a:solidFill>
                  <a:srgbClr val="00B050"/>
                </a:solidFill>
                <a:latin typeface="Courier New" pitchFamily="49" charset="0"/>
                <a:cs typeface="Courier New" pitchFamily="49" charset="0"/>
              </a:rPr>
              <a:t>tx.executeSql('SELECT * FROM LOGS', [], function (tx, results) {….}, null);</a:t>
            </a:r>
          </a:p>
          <a:p>
            <a:r>
              <a:rPr lang="en-US" sz="1600" b="1" dirty="0" smtClean="0">
                <a:solidFill>
                  <a:srgbClr val="00B050"/>
                </a:solidFill>
                <a:latin typeface="Courier New" pitchFamily="49" charset="0"/>
                <a:cs typeface="Courier New" pitchFamily="49" charset="0"/>
              </a:rPr>
              <a:t> });</a:t>
            </a:r>
          </a:p>
        </p:txBody>
      </p:sp>
    </p:spTree>
    <p:extLst>
      <p:ext uri="{BB962C8B-B14F-4D97-AF65-F5344CB8AC3E}">
        <p14:creationId xmlns:p14="http://schemas.microsoft.com/office/powerpoint/2010/main" val="2057824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12</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Security </a:t>
            </a:r>
            <a:r>
              <a:rPr lang="en-US" sz="3400" kern="0" dirty="0">
                <a:solidFill>
                  <a:schemeClr val="tx2">
                    <a:lumMod val="75000"/>
                  </a:schemeClr>
                </a:solidFill>
              </a:rPr>
              <a:t>Considerations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Content Placeholder 4"/>
          <p:cNvSpPr txBox="1">
            <a:spLocks/>
          </p:cNvSpPr>
          <p:nvPr/>
        </p:nvSpPr>
        <p:spPr>
          <a:xfrm>
            <a:off x="381000" y="1545526"/>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600" kern="0" dirty="0" smtClean="0"/>
              <a:t>The Data Storage feature in HTML5 is very much prior to hacking.</a:t>
            </a:r>
          </a:p>
          <a:p>
            <a:pPr marL="342900" indent="-342900">
              <a:lnSpc>
                <a:spcPct val="150000"/>
              </a:lnSpc>
              <a:buFont typeface="Arial" panose="020B0604020202020204" pitchFamily="34" charset="0"/>
              <a:buChar char="•"/>
            </a:pPr>
            <a:r>
              <a:rPr lang="en-US" sz="1600" kern="0" dirty="0" smtClean="0"/>
              <a:t>To circumvent those limitations, many other storage solutions have been invented:</a:t>
            </a:r>
          </a:p>
          <a:p>
            <a:pPr lvl="1">
              <a:lnSpc>
                <a:spcPct val="150000"/>
              </a:lnSpc>
            </a:pPr>
            <a:r>
              <a:rPr lang="en-US" sz="1400" kern="0" dirty="0" err="1" smtClean="0"/>
              <a:t>userData</a:t>
            </a:r>
            <a:r>
              <a:rPr lang="en-US" sz="1400" kern="0" dirty="0" smtClean="0"/>
              <a:t> for Microsoft Internet Explorer</a:t>
            </a:r>
          </a:p>
          <a:p>
            <a:pPr lvl="1">
              <a:lnSpc>
                <a:spcPct val="150000"/>
              </a:lnSpc>
            </a:pPr>
            <a:r>
              <a:rPr lang="en-US" sz="1400" kern="0" dirty="0" smtClean="0"/>
              <a:t>Flash cookies by Adobe</a:t>
            </a:r>
          </a:p>
          <a:p>
            <a:pPr lvl="1">
              <a:lnSpc>
                <a:spcPct val="150000"/>
              </a:lnSpc>
            </a:pPr>
            <a:r>
              <a:rPr lang="en-US" sz="1400" kern="0" dirty="0" smtClean="0"/>
              <a:t>Gears by Google</a:t>
            </a:r>
          </a:p>
          <a:p>
            <a:pPr lvl="1">
              <a:lnSpc>
                <a:spcPct val="150000"/>
              </a:lnSpc>
            </a:pPr>
            <a:r>
              <a:rPr lang="en-US" sz="1400" kern="0" dirty="0" err="1" smtClean="0"/>
              <a:t>dojox.storage</a:t>
            </a:r>
            <a:endParaRPr lang="en-US" sz="1400" kern="0" dirty="0" smtClean="0"/>
          </a:p>
          <a:p>
            <a:pPr marL="342900" indent="-342900">
              <a:lnSpc>
                <a:spcPct val="150000"/>
              </a:lnSpc>
              <a:buFont typeface="Arial" panose="020B0604020202020204" pitchFamily="34" charset="0"/>
              <a:buChar char="•"/>
            </a:pPr>
            <a:r>
              <a:rPr lang="en-US" sz="1600" kern="0" dirty="0" smtClean="0"/>
              <a:t>The problem is that all of these solutions are either specific to a single browser or are relying on a third-party plugin like flash</a:t>
            </a:r>
            <a:endParaRPr lang="en-US" sz="1400" kern="0" dirty="0" smtClean="0"/>
          </a:p>
        </p:txBody>
      </p:sp>
      <p:sp>
        <p:nvSpPr>
          <p:cNvPr id="18"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89953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13</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Questions </a:t>
            </a:r>
            <a:r>
              <a:rPr lang="en-US" sz="3400" kern="0" dirty="0">
                <a:solidFill>
                  <a:schemeClr val="tx2">
                    <a:lumMod val="75000"/>
                  </a:schemeClr>
                </a:solidFill>
              </a:rPr>
              <a:t>from Participants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Rectangle 2"/>
          <p:cNvSpPr txBox="1">
            <a:spLocks noChangeArrowheads="1"/>
          </p:cNvSpPr>
          <p:nvPr/>
        </p:nvSpPr>
        <p:spPr>
          <a:xfrm>
            <a:off x="1600200" y="0"/>
            <a:ext cx="7543800" cy="11430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endParaRPr lang="en-US" kern="0" dirty="0" smtClean="0"/>
          </a:p>
        </p:txBody>
      </p:sp>
      <p:sp>
        <p:nvSpPr>
          <p:cNvPr id="12" name="Rectangle 3"/>
          <p:cNvSpPr txBox="1">
            <a:spLocks noChangeArrowheads="1"/>
          </p:cNvSpPr>
          <p:nvPr/>
        </p:nvSpPr>
        <p:spPr>
          <a:xfrm>
            <a:off x="228600" y="1609725"/>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eaLnBrk="1" hangingPunct="1"/>
            <a:endParaRPr lang="en-US" kern="0" dirty="0" smtClean="0"/>
          </a:p>
        </p:txBody>
      </p:sp>
      <p:sp>
        <p:nvSpPr>
          <p:cNvPr id="14" name="Slide Number Placeholder 3"/>
          <p:cNvSpPr txBox="1">
            <a:spLocks/>
          </p:cNvSpPr>
          <p:nvPr/>
        </p:nvSpPr>
        <p:spPr>
          <a:xfrm>
            <a:off x="0" y="6473952"/>
            <a:ext cx="457200" cy="276999"/>
          </a:xfrm>
          <a:prstGeom prst="rect">
            <a:avLst/>
          </a:prstGeom>
          <a:no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smtClean="0"/>
          </a:p>
        </p:txBody>
      </p:sp>
      <p:pic>
        <p:nvPicPr>
          <p:cNvPr id="17"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spTree>
    <p:extLst>
      <p:ext uri="{BB962C8B-B14F-4D97-AF65-F5344CB8AC3E}">
        <p14:creationId xmlns:p14="http://schemas.microsoft.com/office/powerpoint/2010/main" val="2587491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14</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Offline </a:t>
            </a:r>
            <a:r>
              <a:rPr lang="en-US" sz="3400" kern="0" dirty="0">
                <a:solidFill>
                  <a:schemeClr val="tx2">
                    <a:lumMod val="75000"/>
                  </a:schemeClr>
                </a:solidFill>
              </a:rPr>
              <a:t>Cache</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Content Placeholder 4"/>
          <p:cNvSpPr txBox="1">
            <a:spLocks/>
          </p:cNvSpPr>
          <p:nvPr/>
        </p:nvSpPr>
        <p:spPr>
          <a:xfrm>
            <a:off x="199623" y="131242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600" kern="0" dirty="0" smtClean="0"/>
              <a:t>HTML5 introduces offline cache, which means that a web application is cached, and accessible without an internet connection.</a:t>
            </a:r>
          </a:p>
          <a:p>
            <a:pPr marL="285750" indent="-285750">
              <a:lnSpc>
                <a:spcPct val="150000"/>
              </a:lnSpc>
              <a:buFont typeface="Arial" panose="020B0604020202020204" pitchFamily="34" charset="0"/>
              <a:buChar char="•"/>
            </a:pPr>
            <a:r>
              <a:rPr lang="en-US" sz="1600" kern="0" dirty="0" smtClean="0"/>
              <a:t>Offline application cache gives an application three advantages:</a:t>
            </a:r>
          </a:p>
          <a:p>
            <a:pPr lvl="1">
              <a:lnSpc>
                <a:spcPct val="150000"/>
              </a:lnSpc>
            </a:pPr>
            <a:r>
              <a:rPr lang="en-US" sz="1600" kern="0" dirty="0" smtClean="0"/>
              <a:t>Offline browsing - users can use the application when they're offline</a:t>
            </a:r>
          </a:p>
          <a:p>
            <a:pPr lvl="1">
              <a:lnSpc>
                <a:spcPct val="150000"/>
              </a:lnSpc>
            </a:pPr>
            <a:r>
              <a:rPr lang="en-US" sz="1600" kern="0" dirty="0" smtClean="0"/>
              <a:t>Speed - cached resources load faster</a:t>
            </a:r>
          </a:p>
          <a:p>
            <a:pPr lvl="1">
              <a:lnSpc>
                <a:spcPct val="150000"/>
              </a:lnSpc>
            </a:pPr>
            <a:r>
              <a:rPr lang="en-US" sz="1600" kern="0" dirty="0" smtClean="0"/>
              <a:t>Reduced server load - the browser will only download updated/changed resources from the server</a:t>
            </a:r>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Rounded Rectangle 16"/>
          <p:cNvSpPr/>
          <p:nvPr/>
        </p:nvSpPr>
        <p:spPr>
          <a:xfrm>
            <a:off x="412144" y="4193733"/>
            <a:ext cx="8458200" cy="192061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&lt;!DOCTYPE HTML&gt;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&lt;html manifest="offline.appcache"&gt; ... &lt;/html&gt;</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(OR)</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&lt;!DOCTYPE html&gt;</a:t>
            </a:r>
          </a:p>
          <a:p>
            <a:r>
              <a:rPr lang="en-US" sz="1600" b="1" dirty="0" smtClean="0">
                <a:solidFill>
                  <a:srgbClr val="00B050"/>
                </a:solidFill>
                <a:latin typeface="Courier New" pitchFamily="49" charset="0"/>
                <a:cs typeface="Courier New" pitchFamily="49" charset="0"/>
              </a:rPr>
              <a:t>&lt;html lang="en" manifest="offline.manifest"&gt; ... &lt;/html&gt;</a:t>
            </a:r>
          </a:p>
        </p:txBody>
      </p:sp>
    </p:spTree>
    <p:extLst>
      <p:ext uri="{BB962C8B-B14F-4D97-AF65-F5344CB8AC3E}">
        <p14:creationId xmlns:p14="http://schemas.microsoft.com/office/powerpoint/2010/main" val="33895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15</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Need </a:t>
            </a:r>
            <a:r>
              <a:rPr lang="en-US" sz="3400" kern="0" dirty="0">
                <a:solidFill>
                  <a:schemeClr val="tx2">
                    <a:lumMod val="75000"/>
                  </a:schemeClr>
                </a:solidFill>
              </a:rPr>
              <a:t>for Offline Cache</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Content Placeholder 4"/>
          <p:cNvSpPr txBox="1">
            <a:spLocks/>
          </p:cNvSpPr>
          <p:nvPr/>
        </p:nvSpPr>
        <p:spPr>
          <a:xfrm>
            <a:off x="174625" y="1223828"/>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600" kern="0" dirty="0" smtClean="0"/>
              <a:t>Be mobile without losing information when there is no connection available</a:t>
            </a:r>
          </a:p>
          <a:p>
            <a:pPr lvl="1">
              <a:lnSpc>
                <a:spcPct val="150000"/>
              </a:lnSpc>
            </a:pPr>
            <a:r>
              <a:rPr lang="en-US" sz="1400" kern="0" dirty="0" smtClean="0"/>
              <a:t>Ex: On a plane, in rural environments, etc…</a:t>
            </a:r>
          </a:p>
          <a:p>
            <a:pPr marL="342900" indent="-342900">
              <a:lnSpc>
                <a:spcPct val="150000"/>
              </a:lnSpc>
              <a:buFont typeface="Arial" panose="020B0604020202020204" pitchFamily="34" charset="0"/>
              <a:buChar char="•"/>
            </a:pPr>
            <a:r>
              <a:rPr lang="en-US" sz="1600" kern="0" dirty="0" smtClean="0"/>
              <a:t>Traditional browser caching already allows to do some caching but it is NOT reliable:</a:t>
            </a:r>
          </a:p>
          <a:p>
            <a:pPr lvl="1">
              <a:lnSpc>
                <a:spcPct val="150000"/>
              </a:lnSpc>
            </a:pPr>
            <a:r>
              <a:rPr lang="en-US" sz="1400" kern="0" dirty="0" smtClean="0"/>
              <a:t>End user have to visit the page so the browser cache this page ⇒ How to ensure which resources are cached?</a:t>
            </a:r>
          </a:p>
          <a:p>
            <a:pPr lvl="1">
              <a:lnSpc>
                <a:spcPct val="150000"/>
              </a:lnSpc>
            </a:pPr>
            <a:r>
              <a:rPr lang="en-US" sz="1400" kern="0" dirty="0" smtClean="0"/>
              <a:t>Pages are cached for a certain amount of time ⇒ When a user accesses a resource, will this same resource still be in the cache?</a:t>
            </a:r>
          </a:p>
          <a:p>
            <a:pPr marL="342900" indent="-342900">
              <a:lnSpc>
                <a:spcPct val="150000"/>
              </a:lnSpc>
              <a:buFont typeface="Arial" panose="020B0604020202020204" pitchFamily="34" charset="0"/>
              <a:buChar char="•"/>
            </a:pPr>
            <a:r>
              <a:rPr lang="en-US" sz="1600" kern="0" dirty="0" smtClean="0"/>
              <a:t>HTML5 specification includes a section called </a:t>
            </a:r>
            <a:r>
              <a:rPr lang="en-US" sz="1600" i="1" kern="0" dirty="0" smtClean="0"/>
              <a:t>Offline Web Applications</a:t>
            </a:r>
            <a:endParaRPr lang="en-US" sz="1600" kern="0" dirty="0" smtClean="0"/>
          </a:p>
          <a:p>
            <a:pPr lvl="1">
              <a:lnSpc>
                <a:spcPct val="150000"/>
              </a:lnSpc>
            </a:pPr>
            <a:r>
              <a:rPr lang="en-US" sz="1400" kern="0" dirty="0" smtClean="0"/>
              <a:t>The main component is the manifest file that describes what needs to be cached and what does not.</a:t>
            </a:r>
          </a:p>
          <a:p>
            <a:pPr lvl="1">
              <a:lnSpc>
                <a:spcPct val="150000"/>
              </a:lnSpc>
            </a:pPr>
            <a:r>
              <a:rPr lang="en-US" sz="1400" kern="0" dirty="0" smtClean="0"/>
              <a:t>This cache is also permanent.</a:t>
            </a:r>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Rectangle 16"/>
          <p:cNvSpPr/>
          <p:nvPr/>
        </p:nvSpPr>
        <p:spPr>
          <a:xfrm>
            <a:off x="381000" y="5839658"/>
            <a:ext cx="3139770" cy="369332"/>
          </a:xfrm>
          <a:prstGeom prst="rect">
            <a:avLst/>
          </a:prstGeom>
        </p:spPr>
        <p:txBody>
          <a:bodyPr wrap="none">
            <a:spAutoFit/>
          </a:bodyPr>
          <a:lstStyle/>
          <a:p>
            <a:r>
              <a:rPr lang="en-US" dirty="0" smtClean="0">
                <a:solidFill>
                  <a:srgbClr val="2D9F01"/>
                </a:solidFill>
              </a:rPr>
              <a:t>For DEMO : </a:t>
            </a:r>
            <a:r>
              <a:rPr lang="en-US" dirty="0" smtClean="0">
                <a:solidFill>
                  <a:srgbClr val="2D9F01"/>
                </a:solidFill>
                <a:hlinkClick r:id="rId2"/>
              </a:rPr>
              <a:t>Offline Cache</a:t>
            </a:r>
            <a:endParaRPr lang="en-US" dirty="0"/>
          </a:p>
        </p:txBody>
      </p:sp>
    </p:spTree>
    <p:extLst>
      <p:ext uri="{BB962C8B-B14F-4D97-AF65-F5344CB8AC3E}">
        <p14:creationId xmlns:p14="http://schemas.microsoft.com/office/powerpoint/2010/main" val="1518933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16</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Manifest</a:t>
            </a:r>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Content Placeholder 4"/>
          <p:cNvSpPr txBox="1">
            <a:spLocks/>
          </p:cNvSpPr>
          <p:nvPr/>
        </p:nvSpPr>
        <p:spPr>
          <a:xfrm>
            <a:off x="227214" y="123456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400" kern="0" dirty="0" smtClean="0"/>
              <a:t>The manifest file is a simple text file, which tells the browser what to cache (and what to never cache).</a:t>
            </a:r>
          </a:p>
          <a:p>
            <a:pPr marL="342900" indent="-342900">
              <a:lnSpc>
                <a:spcPct val="150000"/>
              </a:lnSpc>
              <a:buFont typeface="Arial" panose="020B0604020202020204" pitchFamily="34" charset="0"/>
              <a:buChar char="•"/>
            </a:pPr>
            <a:r>
              <a:rPr lang="en-US" sz="1400" kern="0" dirty="0" smtClean="0"/>
              <a:t>The manifest file has three sections:</a:t>
            </a:r>
          </a:p>
          <a:p>
            <a:pPr lvl="1">
              <a:lnSpc>
                <a:spcPct val="150000"/>
              </a:lnSpc>
            </a:pPr>
            <a:r>
              <a:rPr lang="en-US" sz="1200" b="1" kern="0" dirty="0" smtClean="0"/>
              <a:t>CACHE MANIFEST</a:t>
            </a:r>
            <a:r>
              <a:rPr lang="en-US" sz="1200" kern="0" dirty="0" smtClean="0"/>
              <a:t> - Files listed under this header will be cached after they are downloaded for the first time</a:t>
            </a:r>
          </a:p>
          <a:p>
            <a:pPr lvl="1">
              <a:lnSpc>
                <a:spcPct val="150000"/>
              </a:lnSpc>
            </a:pPr>
            <a:r>
              <a:rPr lang="en-US" sz="1200" b="1" kern="0" dirty="0" smtClean="0"/>
              <a:t>NETWORK</a:t>
            </a:r>
            <a:r>
              <a:rPr lang="en-US" sz="1200" kern="0" dirty="0" smtClean="0"/>
              <a:t> - Files listed under this header require a connection to the server, and will never be cached</a:t>
            </a:r>
          </a:p>
          <a:p>
            <a:pPr lvl="1">
              <a:lnSpc>
                <a:spcPct val="150000"/>
              </a:lnSpc>
            </a:pPr>
            <a:r>
              <a:rPr lang="en-US" sz="1200" b="1" kern="0" dirty="0" smtClean="0"/>
              <a:t>FALLBACK</a:t>
            </a:r>
            <a:r>
              <a:rPr lang="en-US" sz="1200" kern="0" dirty="0" smtClean="0"/>
              <a:t> - Files listed under this header specifies fallback pages if a page is inaccessible</a:t>
            </a:r>
          </a:p>
          <a:p>
            <a:pPr marL="342900" indent="-342900">
              <a:lnSpc>
                <a:spcPct val="150000"/>
              </a:lnSpc>
              <a:buFont typeface="Arial" panose="020B0604020202020204" pitchFamily="34" charset="0"/>
              <a:buChar char="•"/>
            </a:pPr>
            <a:r>
              <a:rPr lang="en-US" sz="1400" kern="0" dirty="0" smtClean="0"/>
              <a:t>The syntax of this file is very strict. If there are any errors, it will not work. This file is also case-sensitive. Any resource listed in the cache that fails to be downloaded will result in throwing an error event aborting the process of caching.</a:t>
            </a:r>
          </a:p>
          <a:p>
            <a:pPr marL="342900" indent="-342900">
              <a:lnSpc>
                <a:spcPct val="150000"/>
              </a:lnSpc>
              <a:buFont typeface="Arial" panose="020B0604020202020204" pitchFamily="34" charset="0"/>
              <a:buChar char="•"/>
            </a:pPr>
            <a:r>
              <a:rPr lang="en-US" sz="1400" kern="0" dirty="0" smtClean="0"/>
              <a:t>The manifest file has to be serve by the server with the following MIME type: text/cache-manifest</a:t>
            </a:r>
          </a:p>
        </p:txBody>
      </p:sp>
      <p:sp>
        <p:nvSpPr>
          <p:cNvPr id="12"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4"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54429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17</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Manifest(</a:t>
            </a:r>
            <a:r>
              <a:rPr lang="en-US" sz="3400" kern="0" dirty="0" err="1" smtClean="0">
                <a:solidFill>
                  <a:schemeClr val="tx2">
                    <a:lumMod val="75000"/>
                  </a:schemeClr>
                </a:solidFill>
              </a:rPr>
              <a:t>Contn</a:t>
            </a:r>
            <a:r>
              <a:rPr lang="en-US" sz="3400" kern="0" dirty="0">
                <a:solidFill>
                  <a:schemeClr val="tx2">
                    <a:lumMod val="75000"/>
                  </a:schemeClr>
                </a:solidFill>
              </a:rPr>
              <a:t>…)</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Content Placeholder 4"/>
          <p:cNvSpPr txBox="1">
            <a:spLocks/>
          </p:cNvSpPr>
          <p:nvPr/>
        </p:nvSpPr>
        <p:spPr>
          <a:xfrm>
            <a:off x="113764" y="1186148"/>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600" kern="0" dirty="0" smtClean="0"/>
              <a:t>The very first line of every manifest file has to start with: CACHE MANIFEST</a:t>
            </a:r>
          </a:p>
          <a:p>
            <a:pPr marL="285750" indent="-285750">
              <a:lnSpc>
                <a:spcPct val="150000"/>
              </a:lnSpc>
              <a:buFont typeface="Arial" panose="020B0604020202020204" pitchFamily="34" charset="0"/>
              <a:buChar char="•"/>
            </a:pPr>
            <a:r>
              <a:rPr lang="en-US" sz="1600" kern="0" dirty="0" smtClean="0"/>
              <a:t>A comment line always starts with a pound.</a:t>
            </a:r>
          </a:p>
          <a:p>
            <a:pPr marL="285750" indent="-285750">
              <a:lnSpc>
                <a:spcPct val="150000"/>
              </a:lnSpc>
              <a:buFont typeface="Arial" panose="020B0604020202020204" pitchFamily="34" charset="0"/>
              <a:buChar char="•"/>
            </a:pPr>
            <a:r>
              <a:rPr lang="en-US" sz="1600" kern="0" dirty="0" smtClean="0"/>
              <a:t>This explicitly declares the CACHE section. All resources you want your user to be able to access offline must go under the CACHE: statement.</a:t>
            </a:r>
          </a:p>
          <a:p>
            <a:pPr marL="285750" indent="-285750">
              <a:lnSpc>
                <a:spcPct val="150000"/>
              </a:lnSpc>
              <a:buFont typeface="Arial" panose="020B0604020202020204" pitchFamily="34" charset="0"/>
              <a:buChar char="•"/>
            </a:pPr>
            <a:r>
              <a:rPr lang="en-US" sz="1600" kern="0" dirty="0" smtClean="0"/>
              <a:t>The NETWORK: section defines what are the resources to be accessible only in online mode. Using the wildcard states that other resources that are not in the CACHE: section or in the FALLBACK: section, are only accessible online.</a:t>
            </a:r>
          </a:p>
          <a:p>
            <a:pPr marL="285750" indent="-285750">
              <a:lnSpc>
                <a:spcPct val="150000"/>
              </a:lnSpc>
              <a:buFont typeface="Arial" panose="020B0604020202020204" pitchFamily="34" charset="0"/>
              <a:buChar char="•"/>
            </a:pPr>
            <a:r>
              <a:rPr lang="en-US" sz="1600" kern="0" dirty="0" smtClean="0"/>
              <a:t>The FALLBACK: section defines what is shown to the user when he tries to access a resource not available or not in the cache when using the offline mode. There is only one line in this section. The syntax is the following: "</a:t>
            </a:r>
            <a:r>
              <a:rPr lang="en-US" sz="1600" kern="0" dirty="0" err="1" smtClean="0"/>
              <a:t>resource_to_serve_if_available</a:t>
            </a:r>
            <a:r>
              <a:rPr lang="en-US" sz="1600" kern="0" dirty="0" smtClean="0"/>
              <a:t>" "</a:t>
            </a:r>
            <a:r>
              <a:rPr lang="en-US" sz="1600" kern="0" dirty="0" err="1" smtClean="0"/>
              <a:t>fallback_resource</a:t>
            </a:r>
            <a:r>
              <a:rPr lang="en-US" sz="1600" kern="0" dirty="0" smtClean="0"/>
              <a:t>". In this case / fallback.html means "serve fallback.html if any requested resource is not available".</a:t>
            </a:r>
          </a:p>
        </p:txBody>
      </p:sp>
      <p:sp>
        <p:nvSpPr>
          <p:cNvPr id="12"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4"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1073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18</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Manifest(</a:t>
            </a:r>
            <a:r>
              <a:rPr lang="en-US" sz="3400" kern="0" dirty="0" err="1" smtClean="0">
                <a:solidFill>
                  <a:schemeClr val="tx2">
                    <a:lumMod val="75000"/>
                  </a:schemeClr>
                </a:solidFill>
              </a:rPr>
              <a:t>Contn</a:t>
            </a:r>
            <a:r>
              <a:rPr lang="en-US" sz="3400" kern="0" dirty="0">
                <a:solidFill>
                  <a:schemeClr val="tx2">
                    <a:lumMod val="75000"/>
                  </a:schemeClr>
                </a:solidFill>
              </a:rPr>
              <a:t>…)</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Content Placeholder 4"/>
          <p:cNvSpPr txBox="1">
            <a:spLocks/>
          </p:cNvSpPr>
          <p:nvPr/>
        </p:nvSpPr>
        <p:spPr>
          <a:xfrm>
            <a:off x="246532" y="139700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2000" b="1" kern="0" dirty="0" smtClean="0">
                <a:solidFill>
                  <a:srgbClr val="FF0000"/>
                </a:solidFill>
              </a:rPr>
              <a:t>Sample Manifest File:</a:t>
            </a:r>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Rounded Rectangle 16"/>
          <p:cNvSpPr/>
          <p:nvPr/>
        </p:nvSpPr>
        <p:spPr>
          <a:xfrm>
            <a:off x="401392" y="1855084"/>
            <a:ext cx="4495800" cy="4191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CACHE MANIFEST </a:t>
            </a:r>
          </a:p>
          <a:p>
            <a:r>
              <a:rPr lang="en-US" sz="1600" b="1" dirty="0" smtClean="0">
                <a:solidFill>
                  <a:srgbClr val="00B050"/>
                </a:solidFill>
                <a:latin typeface="Courier New" pitchFamily="49" charset="0"/>
                <a:cs typeface="Courier New" pitchFamily="49" charset="0"/>
              </a:rPr>
              <a:t># Version 1.0.0 </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CACHE: </a:t>
            </a:r>
          </a:p>
          <a:p>
            <a:r>
              <a:rPr lang="en-US" sz="1600" b="1" dirty="0" smtClean="0">
                <a:solidFill>
                  <a:srgbClr val="00B050"/>
                </a:solidFill>
                <a:latin typeface="Courier New" pitchFamily="49" charset="0"/>
                <a:cs typeface="Courier New" pitchFamily="49" charset="0"/>
              </a:rPr>
              <a:t>index.html</a:t>
            </a:r>
          </a:p>
          <a:p>
            <a:r>
              <a:rPr lang="en-US" sz="1600" b="1" dirty="0" smtClean="0">
                <a:solidFill>
                  <a:srgbClr val="00B050"/>
                </a:solidFill>
                <a:latin typeface="Courier New" pitchFamily="49" charset="0"/>
                <a:cs typeface="Courier New" pitchFamily="49" charset="0"/>
              </a:rPr>
              <a:t>cached.html</a:t>
            </a:r>
          </a:p>
          <a:p>
            <a:r>
              <a:rPr lang="en-US" sz="1600" b="1" dirty="0" smtClean="0">
                <a:solidFill>
                  <a:srgbClr val="00B050"/>
                </a:solidFill>
                <a:latin typeface="Courier New" pitchFamily="49" charset="0"/>
                <a:cs typeface="Courier New" pitchFamily="49" charset="0"/>
              </a:rPr>
              <a:t>style.css</a:t>
            </a:r>
          </a:p>
          <a:p>
            <a:r>
              <a:rPr lang="en-US" sz="1600" b="1" dirty="0" smtClean="0">
                <a:solidFill>
                  <a:srgbClr val="00B050"/>
                </a:solidFill>
                <a:latin typeface="Courier New" pitchFamily="49" charset="0"/>
                <a:cs typeface="Courier New" pitchFamily="49" charset="0"/>
              </a:rPr>
              <a:t>light_bulb_off.jpg</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NETWORK: </a:t>
            </a:r>
          </a:p>
          <a:p>
            <a:r>
              <a:rPr lang="en-US" sz="1600" b="1" dirty="0" smtClean="0">
                <a:solidFill>
                  <a:srgbClr val="00B050"/>
                </a:solidFill>
                <a:latin typeface="Courier New" pitchFamily="49" charset="0"/>
                <a:cs typeface="Courier New" pitchFamily="49" charset="0"/>
              </a:rPr>
              <a:t>*</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FALLBACK: </a:t>
            </a:r>
          </a:p>
          <a:p>
            <a:r>
              <a:rPr lang="en-US" sz="1600" b="1" dirty="0" smtClean="0">
                <a:solidFill>
                  <a:srgbClr val="00B050"/>
                </a:solidFill>
                <a:latin typeface="Courier New" pitchFamily="49" charset="0"/>
                <a:cs typeface="Courier New" pitchFamily="49" charset="0"/>
              </a:rPr>
              <a:t>/ fallback.html</a:t>
            </a:r>
          </a:p>
        </p:txBody>
      </p:sp>
    </p:spTree>
    <p:extLst>
      <p:ext uri="{BB962C8B-B14F-4D97-AF65-F5344CB8AC3E}">
        <p14:creationId xmlns:p14="http://schemas.microsoft.com/office/powerpoint/2010/main" val="2578011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19</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Cache </a:t>
            </a:r>
            <a:r>
              <a:rPr lang="en-US" sz="3400" kern="0" dirty="0">
                <a:solidFill>
                  <a:schemeClr val="tx2">
                    <a:lumMod val="75000"/>
                  </a:schemeClr>
                </a:solidFill>
              </a:rPr>
              <a:t>refresh</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Content Placeholder 4"/>
          <p:cNvSpPr txBox="1">
            <a:spLocks/>
          </p:cNvSpPr>
          <p:nvPr/>
        </p:nvSpPr>
        <p:spPr>
          <a:xfrm>
            <a:off x="381000" y="1507252"/>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600" kern="0" dirty="0" smtClean="0"/>
              <a:t>Once an application is cached, it remains cached until one of the following happens:</a:t>
            </a:r>
          </a:p>
          <a:p>
            <a:pPr lvl="1">
              <a:lnSpc>
                <a:spcPct val="150000"/>
              </a:lnSpc>
            </a:pPr>
            <a:r>
              <a:rPr lang="en-US" sz="1600" kern="0" dirty="0" smtClean="0"/>
              <a:t>The user clears the browser's cache</a:t>
            </a:r>
          </a:p>
          <a:p>
            <a:pPr lvl="1">
              <a:lnSpc>
                <a:spcPct val="150000"/>
              </a:lnSpc>
            </a:pPr>
            <a:r>
              <a:rPr lang="en-US" sz="1600" kern="0" dirty="0" smtClean="0"/>
              <a:t>The manifest file is modified (see tip below)</a:t>
            </a:r>
          </a:p>
          <a:p>
            <a:pPr lvl="1">
              <a:lnSpc>
                <a:spcPct val="150000"/>
              </a:lnSpc>
            </a:pPr>
            <a:r>
              <a:rPr lang="en-US" sz="1600" kern="0" dirty="0" smtClean="0"/>
              <a:t>The application cache is programmatically updated</a:t>
            </a:r>
          </a:p>
          <a:p>
            <a:pPr marL="342900" indent="-342900">
              <a:lnSpc>
                <a:spcPct val="150000"/>
              </a:lnSpc>
              <a:buFont typeface="Arial" panose="020B0604020202020204" pitchFamily="34" charset="0"/>
              <a:buChar char="•"/>
            </a:pPr>
            <a:r>
              <a:rPr lang="en-US" sz="1600" kern="0" dirty="0" smtClean="0"/>
              <a:t>Lines starting with a "#" are comment lines, but can also serve another purpose. An application's cache is only updated when its manifest file changes. If you edit an image or change a JavaScript function, those changes will not be re-cached. Updating the date and version in a comment line is one way to make the browser re-cache your files.</a:t>
            </a:r>
          </a:p>
        </p:txBody>
      </p:sp>
      <p:sp>
        <p:nvSpPr>
          <p:cNvPr id="12"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4"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26674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a:t>
            </a:fld>
            <a:endParaRPr lang="en-US" dirty="0"/>
          </a:p>
        </p:txBody>
      </p:sp>
      <p:sp>
        <p:nvSpPr>
          <p:cNvPr id="3" name="Content Placeholder 5"/>
          <p:cNvSpPr txBox="1">
            <a:spLocks/>
          </p:cNvSpPr>
          <p:nvPr/>
        </p:nvSpPr>
        <p:spPr>
          <a:xfrm>
            <a:off x="0" y="1239927"/>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2000" kern="0" dirty="0" smtClean="0"/>
              <a:t>Introduction:</a:t>
            </a:r>
          </a:p>
          <a:p>
            <a:pPr lvl="1">
              <a:lnSpc>
                <a:spcPct val="150000"/>
              </a:lnSpc>
            </a:pPr>
            <a:r>
              <a:rPr lang="en-US" sz="1400" kern="0" dirty="0" smtClean="0"/>
              <a:t>HTML5 introduces a mechanisms, similar to HTTP session cookies, for storing structured data on the client side and to overcome following drawbacks.</a:t>
            </a:r>
          </a:p>
          <a:p>
            <a:pPr lvl="1">
              <a:lnSpc>
                <a:spcPct val="150000"/>
              </a:lnSpc>
            </a:pPr>
            <a:r>
              <a:rPr lang="en-US" sz="1400" kern="0" dirty="0" smtClean="0"/>
              <a:t>HTML5 Web storage goal is to provide a standardized and native API that works the same way on any browser</a:t>
            </a:r>
          </a:p>
          <a:p>
            <a:pPr lvl="1">
              <a:lnSpc>
                <a:spcPct val="150000"/>
              </a:lnSpc>
            </a:pPr>
            <a:r>
              <a:rPr lang="en-US" sz="1400" kern="0" dirty="0" smtClean="0"/>
              <a:t>Originally Web Storage included in the </a:t>
            </a:r>
            <a:r>
              <a:rPr lang="en-US" sz="1400" i="1" kern="0" dirty="0" smtClean="0"/>
              <a:t>Web Applications 1.0</a:t>
            </a:r>
            <a:r>
              <a:rPr lang="en-US" sz="1400" kern="0" dirty="0" smtClean="0"/>
              <a:t> specification, it now has its own specification:</a:t>
            </a:r>
            <a:r>
              <a:rPr lang="en-US" sz="1400" i="1" kern="0" dirty="0" smtClean="0"/>
              <a:t>W3C Web Storage</a:t>
            </a:r>
          </a:p>
          <a:p>
            <a:pPr lvl="1">
              <a:lnSpc>
                <a:spcPct val="150000"/>
              </a:lnSpc>
            </a:pPr>
            <a:r>
              <a:rPr lang="en-US" sz="1400" kern="0" dirty="0" smtClean="0"/>
              <a:t>"Local Storage" or "DOM Storage" are the terms used by some browser vendors for referring to web storage. Another term used to refer to web storage is "cookies on steroids".</a:t>
            </a:r>
          </a:p>
          <a:p>
            <a:pPr lvl="1">
              <a:lnSpc>
                <a:spcPct val="150000"/>
              </a:lnSpc>
            </a:pPr>
            <a:r>
              <a:rPr lang="en-US" sz="1400" kern="0" dirty="0" smtClean="0"/>
              <a:t>HTML5 introduces offline cache, which means that a web application is cached, and accessible without an internet connection.</a:t>
            </a:r>
          </a:p>
          <a:p>
            <a:pPr lvl="1">
              <a:lnSpc>
                <a:spcPct val="150000"/>
              </a:lnSpc>
            </a:pPr>
            <a:r>
              <a:rPr lang="en-US" sz="1400" kern="0" dirty="0" smtClean="0"/>
              <a:t>The main component in offline cache is the manifest file that describes what needs to be cached and what does not. The cache is also permanent.</a:t>
            </a:r>
          </a:p>
          <a:p>
            <a:pPr lvl="1"/>
            <a:endParaRPr lang="en-US" sz="2000" kern="0" dirty="0" smtClean="0"/>
          </a:p>
        </p:txBody>
      </p:sp>
      <p:sp>
        <p:nvSpPr>
          <p:cNvPr id="5" name="Slide Number Placeholder 3"/>
          <p:cNvSpPr txBox="1">
            <a:spLocks/>
          </p:cNvSpPr>
          <p:nvPr/>
        </p:nvSpPr>
        <p:spPr bwMode="auto">
          <a:xfrm>
            <a:off x="-53975" y="643100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Title 2"/>
          <p:cNvSpPr txBox="1">
            <a:spLocks/>
          </p:cNvSpPr>
          <p:nvPr/>
        </p:nvSpPr>
        <p:spPr>
          <a:xfrm>
            <a:off x="0" y="50912"/>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Data </a:t>
            </a:r>
            <a:r>
              <a:rPr lang="en-US" sz="3400" kern="0" dirty="0">
                <a:solidFill>
                  <a:schemeClr val="tx2">
                    <a:lumMod val="75000"/>
                  </a:schemeClr>
                </a:solidFill>
              </a:rPr>
              <a:t>Storage and offline usage - </a:t>
            </a:r>
            <a:r>
              <a:rPr lang="en-US" sz="3400" kern="0" dirty="0" smtClean="0">
                <a:solidFill>
                  <a:schemeClr val="tx2">
                    <a:lumMod val="75000"/>
                  </a:schemeClr>
                </a:solidFill>
              </a:rPr>
              <a:t>Overview</a:t>
            </a:r>
            <a:endParaRPr lang="en-US" sz="3400" kern="0" dirty="0">
              <a:solidFill>
                <a:schemeClr val="tx2">
                  <a:lumMod val="75000"/>
                </a:schemeClr>
              </a:solidFill>
            </a:endParaRPr>
          </a:p>
        </p:txBody>
      </p:sp>
    </p:spTree>
    <p:extLst>
      <p:ext uri="{BB962C8B-B14F-4D97-AF65-F5344CB8AC3E}">
        <p14:creationId xmlns:p14="http://schemas.microsoft.com/office/powerpoint/2010/main" val="12265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20</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err="1" smtClean="0">
                <a:solidFill>
                  <a:schemeClr val="tx2">
                    <a:lumMod val="75000"/>
                  </a:schemeClr>
                </a:solidFill>
              </a:rPr>
              <a:t>MathML</a:t>
            </a:r>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Content Placeholder 1"/>
          <p:cNvSpPr txBox="1">
            <a:spLocks/>
          </p:cNvSpPr>
          <p:nvPr/>
        </p:nvSpPr>
        <p:spPr>
          <a:xfrm>
            <a:off x="150254" y="1315244"/>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1600" kern="0" dirty="0" smtClean="0"/>
              <a:t>The HTML5 allows for </a:t>
            </a:r>
            <a:r>
              <a:rPr lang="en-US" sz="1600" kern="0" dirty="0" err="1" smtClean="0"/>
              <a:t>MathML</a:t>
            </a:r>
            <a:r>
              <a:rPr lang="en-US" sz="1600" kern="0" dirty="0" smtClean="0"/>
              <a:t> elements to be used inside a document using &lt;math&gt;...&lt;/math&gt; tags. </a:t>
            </a:r>
          </a:p>
          <a:p>
            <a:endParaRPr lang="en-US" sz="1600" kern="0" dirty="0" smtClean="0"/>
          </a:p>
          <a:p>
            <a:endParaRPr lang="en-US" sz="1600" kern="0" dirty="0" smtClean="0"/>
          </a:p>
          <a:p>
            <a:endParaRPr lang="en-US" sz="1600" kern="0" dirty="0" smtClean="0"/>
          </a:p>
          <a:p>
            <a:endParaRPr lang="en-US" sz="1600" kern="0" dirty="0" smtClean="0"/>
          </a:p>
          <a:p>
            <a:endParaRPr lang="en-US" sz="1600" kern="0" dirty="0" smtClean="0"/>
          </a:p>
          <a:p>
            <a:endParaRPr lang="en-US" sz="2000" kern="0" dirty="0" smtClean="0"/>
          </a:p>
          <a:p>
            <a:endParaRPr lang="en-US" kern="0"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Rounded Rectangle 16"/>
          <p:cNvSpPr/>
          <p:nvPr/>
        </p:nvSpPr>
        <p:spPr>
          <a:xfrm>
            <a:off x="411051" y="1929825"/>
            <a:ext cx="8382000" cy="2362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b="1" dirty="0" smtClean="0">
                <a:solidFill>
                  <a:srgbClr val="00B050"/>
                </a:solidFill>
                <a:latin typeface="Courier New" pitchFamily="49" charset="0"/>
                <a:cs typeface="Courier New" pitchFamily="49" charset="0"/>
              </a:rPr>
              <a:t>&lt;math xmlns="http://www.w3.org/1998/Math/MathML"&gt; </a:t>
            </a:r>
          </a:p>
          <a:p>
            <a:pPr lvl="2"/>
            <a:r>
              <a:rPr lang="en-US" sz="1600" b="1" dirty="0" smtClean="0">
                <a:solidFill>
                  <a:srgbClr val="00B050"/>
                </a:solidFill>
                <a:latin typeface="Courier New" pitchFamily="49" charset="0"/>
                <a:cs typeface="Courier New" pitchFamily="49" charset="0"/>
              </a:rPr>
              <a:t>	&lt;mrow&gt; </a:t>
            </a:r>
          </a:p>
          <a:p>
            <a:pPr lvl="2"/>
            <a:r>
              <a:rPr lang="en-US" sz="1600" b="1" dirty="0" smtClean="0">
                <a:solidFill>
                  <a:srgbClr val="00B050"/>
                </a:solidFill>
                <a:latin typeface="Courier New" pitchFamily="49" charset="0"/>
                <a:cs typeface="Courier New" pitchFamily="49" charset="0"/>
              </a:rPr>
              <a:t>		&lt;msup&gt;&lt;mi&gt;a&lt;/mi&gt;&lt;mn&gt;2&lt;/mn&gt;&lt;/msup&gt; </a:t>
            </a:r>
          </a:p>
          <a:p>
            <a:pPr lvl="2"/>
            <a:r>
              <a:rPr lang="en-US" sz="1600" b="1" dirty="0" smtClean="0">
                <a:solidFill>
                  <a:srgbClr val="00B050"/>
                </a:solidFill>
                <a:latin typeface="Courier New" pitchFamily="49" charset="0"/>
                <a:cs typeface="Courier New" pitchFamily="49" charset="0"/>
              </a:rPr>
              <a:t>		&lt;mo&gt;+&lt;/mo&gt; </a:t>
            </a:r>
          </a:p>
          <a:p>
            <a:pPr lvl="2"/>
            <a:r>
              <a:rPr lang="en-US" sz="1600" b="1" dirty="0" smtClean="0">
                <a:solidFill>
                  <a:srgbClr val="00B050"/>
                </a:solidFill>
                <a:latin typeface="Courier New" pitchFamily="49" charset="0"/>
                <a:cs typeface="Courier New" pitchFamily="49" charset="0"/>
              </a:rPr>
              <a:t>		&lt;msup&gt;&lt;mi&gt;b&lt;/mi&gt;&lt;mn&gt;2&lt;/mn&gt;&lt;/msup&gt; </a:t>
            </a:r>
          </a:p>
          <a:p>
            <a:pPr lvl="2"/>
            <a:r>
              <a:rPr lang="en-US" sz="1600" b="1" dirty="0" smtClean="0">
                <a:solidFill>
                  <a:srgbClr val="00B050"/>
                </a:solidFill>
                <a:latin typeface="Courier New" pitchFamily="49" charset="0"/>
                <a:cs typeface="Courier New" pitchFamily="49" charset="0"/>
              </a:rPr>
              <a:t>		&lt;mo&gt;=&lt;/mo&gt; </a:t>
            </a:r>
          </a:p>
          <a:p>
            <a:pPr lvl="2"/>
            <a:r>
              <a:rPr lang="en-US" sz="1600" b="1" dirty="0" smtClean="0">
                <a:solidFill>
                  <a:srgbClr val="00B050"/>
                </a:solidFill>
                <a:latin typeface="Courier New" pitchFamily="49" charset="0"/>
                <a:cs typeface="Courier New" pitchFamily="49" charset="0"/>
              </a:rPr>
              <a:t>		&lt;msup&gt;&lt;mi&gt;c&lt;/mi&gt;&lt;mn&gt;2&lt;/mn&gt;&lt;/msup&gt; </a:t>
            </a:r>
          </a:p>
          <a:p>
            <a:pPr lvl="2"/>
            <a:r>
              <a:rPr lang="en-US" sz="1600" b="1" dirty="0" smtClean="0">
                <a:solidFill>
                  <a:srgbClr val="00B050"/>
                </a:solidFill>
                <a:latin typeface="Courier New" pitchFamily="49" charset="0"/>
                <a:cs typeface="Courier New" pitchFamily="49" charset="0"/>
              </a:rPr>
              <a:t>	&lt;/mrow&gt; </a:t>
            </a:r>
          </a:p>
          <a:p>
            <a:pPr lvl="2"/>
            <a:r>
              <a:rPr lang="en-US" sz="1600" b="1" dirty="0" smtClean="0">
                <a:solidFill>
                  <a:srgbClr val="00B050"/>
                </a:solidFill>
                <a:latin typeface="Courier New" pitchFamily="49" charset="0"/>
                <a:cs typeface="Courier New" pitchFamily="49" charset="0"/>
              </a:rPr>
              <a:t>&lt;/math&gt;</a:t>
            </a:r>
          </a:p>
        </p:txBody>
      </p:sp>
      <p:sp>
        <p:nvSpPr>
          <p:cNvPr id="18" name="Rounded Rectangle 17"/>
          <p:cNvSpPr/>
          <p:nvPr/>
        </p:nvSpPr>
        <p:spPr>
          <a:xfrm>
            <a:off x="455054" y="4844566"/>
            <a:ext cx="8382000" cy="762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b="1" dirty="0" smtClean="0">
                <a:solidFill>
                  <a:srgbClr val="00B050"/>
                </a:solidFill>
                <a:latin typeface="Courier New" pitchFamily="49" charset="0"/>
                <a:cs typeface="Courier New" pitchFamily="49" charset="0"/>
              </a:rPr>
              <a:t>a</a:t>
            </a:r>
            <a:r>
              <a:rPr lang="en-US" sz="1600" b="1" baseline="30000" dirty="0" smtClean="0">
                <a:solidFill>
                  <a:srgbClr val="00B050"/>
                </a:solidFill>
                <a:latin typeface="Courier New" pitchFamily="49" charset="0"/>
                <a:cs typeface="Courier New" pitchFamily="49" charset="0"/>
              </a:rPr>
              <a:t>2</a:t>
            </a:r>
            <a:r>
              <a:rPr lang="en-US" sz="1600" b="1" dirty="0" smtClean="0">
                <a:solidFill>
                  <a:srgbClr val="00B050"/>
                </a:solidFill>
                <a:latin typeface="Courier New" pitchFamily="49" charset="0"/>
                <a:cs typeface="Courier New" pitchFamily="49" charset="0"/>
              </a:rPr>
              <a:t> + b</a:t>
            </a:r>
            <a:r>
              <a:rPr lang="en-US" sz="1600" b="1" baseline="30000" dirty="0" smtClean="0">
                <a:solidFill>
                  <a:srgbClr val="00B050"/>
                </a:solidFill>
                <a:latin typeface="Courier New" pitchFamily="49" charset="0"/>
                <a:cs typeface="Courier New" pitchFamily="49" charset="0"/>
              </a:rPr>
              <a:t>2</a:t>
            </a:r>
            <a:r>
              <a:rPr lang="en-US" sz="1600" b="1" dirty="0" smtClean="0">
                <a:solidFill>
                  <a:srgbClr val="00B050"/>
                </a:solidFill>
                <a:latin typeface="Courier New" pitchFamily="49" charset="0"/>
                <a:cs typeface="Courier New" pitchFamily="49" charset="0"/>
              </a:rPr>
              <a:t> = c</a:t>
            </a:r>
            <a:r>
              <a:rPr lang="en-US" sz="1600" b="1" baseline="30000" dirty="0" smtClean="0">
                <a:solidFill>
                  <a:srgbClr val="00B050"/>
                </a:solidFill>
                <a:latin typeface="Courier New" pitchFamily="49" charset="0"/>
                <a:cs typeface="Courier New" pitchFamily="49" charset="0"/>
              </a:rPr>
              <a:t>2</a:t>
            </a:r>
            <a:r>
              <a:rPr lang="en-US" sz="1600" b="1" dirty="0" smtClean="0">
                <a:solidFill>
                  <a:srgbClr val="00B050"/>
                </a:solidFill>
                <a:latin typeface="Courier New" pitchFamily="49" charset="0"/>
                <a:cs typeface="Courier New" pitchFamily="49" charset="0"/>
              </a:rPr>
              <a:t> </a:t>
            </a:r>
          </a:p>
        </p:txBody>
      </p:sp>
      <p:sp>
        <p:nvSpPr>
          <p:cNvPr id="19" name="Rectangle 18"/>
          <p:cNvSpPr/>
          <p:nvPr/>
        </p:nvSpPr>
        <p:spPr>
          <a:xfrm>
            <a:off x="381000" y="4360288"/>
            <a:ext cx="870751" cy="369332"/>
          </a:xfrm>
          <a:prstGeom prst="rect">
            <a:avLst/>
          </a:prstGeom>
        </p:spPr>
        <p:txBody>
          <a:bodyPr wrap="none">
            <a:spAutoFit/>
          </a:bodyPr>
          <a:lstStyle/>
          <a:p>
            <a:r>
              <a:rPr lang="en-US" b="1" dirty="0" smtClean="0">
                <a:solidFill>
                  <a:srgbClr val="FF0000"/>
                </a:solidFill>
              </a:rPr>
              <a:t>Output</a:t>
            </a:r>
          </a:p>
        </p:txBody>
      </p:sp>
      <p:sp>
        <p:nvSpPr>
          <p:cNvPr id="21" name="Rectangle 20"/>
          <p:cNvSpPr/>
          <p:nvPr/>
        </p:nvSpPr>
        <p:spPr>
          <a:xfrm>
            <a:off x="473299" y="5789775"/>
            <a:ext cx="4650760" cy="369332"/>
          </a:xfrm>
          <a:prstGeom prst="rect">
            <a:avLst/>
          </a:prstGeom>
        </p:spPr>
        <p:txBody>
          <a:bodyPr wrap="none">
            <a:spAutoFit/>
          </a:bodyPr>
          <a:lstStyle/>
          <a:p>
            <a:r>
              <a:rPr lang="en-US" dirty="0" smtClean="0">
                <a:solidFill>
                  <a:srgbClr val="2D9F01"/>
                </a:solidFill>
              </a:rPr>
              <a:t>For DEMO : Navigate to DEMO folder -&gt; Storage</a:t>
            </a:r>
            <a:endParaRPr lang="en-US" dirty="0"/>
          </a:p>
        </p:txBody>
      </p:sp>
    </p:spTree>
    <p:extLst>
      <p:ext uri="{BB962C8B-B14F-4D97-AF65-F5344CB8AC3E}">
        <p14:creationId xmlns:p14="http://schemas.microsoft.com/office/powerpoint/2010/main" val="1898157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21</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Browser </a:t>
            </a:r>
            <a:r>
              <a:rPr lang="en-US" sz="3400" kern="0" dirty="0">
                <a:solidFill>
                  <a:schemeClr val="tx2">
                    <a:lumMod val="75000"/>
                  </a:schemeClr>
                </a:solidFill>
              </a:rPr>
              <a:t>supports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381000" y="1762125"/>
            <a:ext cx="8686800" cy="5019675"/>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342900">
              <a:buFont typeface="Arial" panose="020B0604020202020204" pitchFamily="34" charset="0"/>
              <a:buChar char="•"/>
            </a:pPr>
            <a:r>
              <a:rPr lang="en-US" sz="2000" kern="0" dirty="0" smtClean="0"/>
              <a:t>Today most of the modern browsers support Offline Cache.</a:t>
            </a:r>
          </a:p>
          <a:p>
            <a:pPr marL="285750" indent="-342900">
              <a:buFont typeface="Arial" panose="020B0604020202020204" pitchFamily="34" charset="0"/>
              <a:buChar char="•"/>
            </a:pPr>
            <a:r>
              <a:rPr lang="en-US" sz="2000" kern="0" dirty="0" smtClean="0"/>
              <a:t>Offline web applications are supported on </a:t>
            </a:r>
          </a:p>
          <a:p>
            <a:pPr lvl="1"/>
            <a:r>
              <a:rPr lang="en-US" sz="2000" kern="0" dirty="0" smtClean="0"/>
              <a:t>Firefox 3.5+</a:t>
            </a:r>
          </a:p>
          <a:p>
            <a:pPr lvl="1"/>
            <a:r>
              <a:rPr lang="en-US" sz="2000" kern="0" dirty="0" smtClean="0"/>
              <a:t>Safari 4.0+</a:t>
            </a:r>
          </a:p>
          <a:p>
            <a:pPr lvl="1"/>
            <a:r>
              <a:rPr lang="en-US" sz="2000" kern="0" dirty="0" smtClean="0"/>
              <a:t>Chrome 6.0+</a:t>
            </a:r>
          </a:p>
          <a:p>
            <a:pPr lvl="1"/>
            <a:r>
              <a:rPr lang="en-US" sz="2000" kern="0" dirty="0" smtClean="0"/>
              <a:t>Opera 10.6+</a:t>
            </a:r>
          </a:p>
          <a:p>
            <a:pPr marL="342900" indent="-342900">
              <a:buFont typeface="Arial" panose="020B0604020202020204" pitchFamily="34" charset="0"/>
              <a:buChar char="•"/>
            </a:pPr>
            <a:r>
              <a:rPr lang="en-US" sz="2000" kern="0" dirty="0" smtClean="0"/>
              <a:t>Server-Sent Events are supported in all major browsers, except Internet Explorer.</a:t>
            </a:r>
          </a:p>
        </p:txBody>
      </p:sp>
      <p:sp>
        <p:nvSpPr>
          <p:cNvPr id="18"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Tree>
    <p:extLst>
      <p:ext uri="{BB962C8B-B14F-4D97-AF65-F5344CB8AC3E}">
        <p14:creationId xmlns:p14="http://schemas.microsoft.com/office/powerpoint/2010/main" val="2804783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22</a:t>
            </a:fld>
            <a:endParaRPr lang="en-US" dirty="0"/>
          </a:p>
        </p:txBody>
      </p:sp>
      <p:sp>
        <p:nvSpPr>
          <p:cNvPr id="4" name="Title 2"/>
          <p:cNvSpPr txBox="1">
            <a:spLocks/>
          </p:cNvSpPr>
          <p:nvPr/>
        </p:nvSpPr>
        <p:spPr>
          <a:xfrm>
            <a:off x="609600" y="25219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Questions </a:t>
            </a:r>
            <a:r>
              <a:rPr lang="en-US" sz="3400" kern="0" dirty="0">
                <a:solidFill>
                  <a:schemeClr val="tx2">
                    <a:lumMod val="75000"/>
                  </a:schemeClr>
                </a:solidFill>
              </a:rPr>
              <a:t>from Participants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Rectangle 2"/>
          <p:cNvSpPr txBox="1">
            <a:spLocks noChangeArrowheads="1"/>
          </p:cNvSpPr>
          <p:nvPr/>
        </p:nvSpPr>
        <p:spPr>
          <a:xfrm>
            <a:off x="1600200" y="0"/>
            <a:ext cx="7543800" cy="11430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endParaRPr lang="en-US" kern="0" dirty="0" smtClean="0"/>
          </a:p>
        </p:txBody>
      </p:sp>
      <p:sp>
        <p:nvSpPr>
          <p:cNvPr id="19" name="Slide Number Placeholder 3"/>
          <p:cNvSpPr txBox="1">
            <a:spLocks/>
          </p:cNvSpPr>
          <p:nvPr/>
        </p:nvSpPr>
        <p:spPr>
          <a:xfrm>
            <a:off x="0" y="6473952"/>
            <a:ext cx="457200" cy="276999"/>
          </a:xfrm>
          <a:prstGeom prst="rect">
            <a:avLst/>
          </a:prstGeom>
          <a:no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smtClean="0"/>
          </a:p>
        </p:txBody>
      </p:sp>
      <p:pic>
        <p:nvPicPr>
          <p:cNvPr id="2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spTree>
    <p:extLst>
      <p:ext uri="{BB962C8B-B14F-4D97-AF65-F5344CB8AC3E}">
        <p14:creationId xmlns:p14="http://schemas.microsoft.com/office/powerpoint/2010/main" val="2493005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23</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Summary</a:t>
            </a:r>
            <a:endParaRPr lang="en-US" sz="3400" kern="0" dirty="0">
              <a:solidFill>
                <a:schemeClr val="tx2">
                  <a:lumMod val="75000"/>
                </a:schemeClr>
              </a:solidFill>
            </a:endParaRPr>
          </a:p>
          <a:p>
            <a:endParaRPr lang="en-US" sz="3400" kern="0" dirty="0" smtClean="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1"/>
          <p:cNvSpPr txBox="1">
            <a:spLocks/>
          </p:cNvSpPr>
          <p:nvPr/>
        </p:nvSpPr>
        <p:spPr>
          <a:xfrm>
            <a:off x="305873" y="1233487"/>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400" kern="0" dirty="0" smtClean="0"/>
              <a:t>HTML5 Web storage goal is to provide a standardized and native API that works the same way on any browser</a:t>
            </a:r>
          </a:p>
          <a:p>
            <a:pPr marL="285750" indent="-285750">
              <a:lnSpc>
                <a:spcPct val="150000"/>
              </a:lnSpc>
              <a:buFont typeface="Arial" panose="020B0604020202020204" pitchFamily="34" charset="0"/>
              <a:buChar char="•"/>
            </a:pPr>
            <a:r>
              <a:rPr lang="en-US" sz="1400" kern="0" dirty="0" smtClean="0"/>
              <a:t>Web Storage &amp; Web SQL Database are the two ways to store data on the client side.</a:t>
            </a:r>
          </a:p>
          <a:p>
            <a:pPr marL="285750" indent="-285750">
              <a:lnSpc>
                <a:spcPct val="150000"/>
              </a:lnSpc>
              <a:buFont typeface="Arial" panose="020B0604020202020204" pitchFamily="34" charset="0"/>
              <a:buChar char="•"/>
            </a:pPr>
            <a:r>
              <a:rPr lang="en-US" sz="1400" kern="0" dirty="0" err="1" smtClean="0"/>
              <a:t>sessionStorage</a:t>
            </a:r>
            <a:r>
              <a:rPr lang="en-US" sz="1400" kern="0" dirty="0" smtClean="0"/>
              <a:t> and </a:t>
            </a:r>
            <a:r>
              <a:rPr lang="en-US" sz="1400" kern="0" dirty="0" err="1" smtClean="0"/>
              <a:t>localStorage</a:t>
            </a:r>
            <a:r>
              <a:rPr lang="en-US" sz="1400" kern="0" dirty="0" smtClean="0"/>
              <a:t> both share the same API to create, read, update or delete data on the client side.</a:t>
            </a:r>
          </a:p>
          <a:p>
            <a:pPr marL="285750" indent="-285750">
              <a:lnSpc>
                <a:spcPct val="150000"/>
              </a:lnSpc>
              <a:buFont typeface="Arial" panose="020B0604020202020204" pitchFamily="34" charset="0"/>
              <a:buChar char="•"/>
            </a:pPr>
            <a:r>
              <a:rPr lang="en-US" sz="1400" kern="0" dirty="0" smtClean="0"/>
              <a:t>HTML5 introduces offline cache, which means that a web application is cached, and accessible without an internet connection.</a:t>
            </a:r>
          </a:p>
          <a:p>
            <a:pPr marL="285750" indent="-285750">
              <a:lnSpc>
                <a:spcPct val="150000"/>
              </a:lnSpc>
              <a:buFont typeface="Arial" panose="020B0604020202020204" pitchFamily="34" charset="0"/>
              <a:buChar char="•"/>
            </a:pPr>
            <a:r>
              <a:rPr lang="en-US" sz="1400" kern="0" dirty="0" smtClean="0"/>
              <a:t>The main component in offline cache is the manifest file that describes what needs to be cached and what does not. The cache is also permanent.</a:t>
            </a:r>
          </a:p>
          <a:p>
            <a:pPr marL="285750" indent="-285750">
              <a:lnSpc>
                <a:spcPct val="150000"/>
              </a:lnSpc>
              <a:buFont typeface="Arial" panose="020B0604020202020204" pitchFamily="34" charset="0"/>
              <a:buChar char="•"/>
            </a:pPr>
            <a:r>
              <a:rPr lang="en-US" sz="1400" kern="0" dirty="0" smtClean="0"/>
              <a:t>A manifest file needs to be served with the correct MIME-type, which is "text/cache-manifest". Must be configured on the web server.</a:t>
            </a:r>
          </a:p>
          <a:p>
            <a:pPr marL="285750" indent="-285750">
              <a:lnSpc>
                <a:spcPct val="150000"/>
              </a:lnSpc>
              <a:buFont typeface="Arial" panose="020B0604020202020204" pitchFamily="34" charset="0"/>
              <a:buChar char="•"/>
            </a:pPr>
            <a:r>
              <a:rPr lang="en-US" sz="1400" kern="0" dirty="0" smtClean="0"/>
              <a:t>Once a file is cached, the browser will continue to show the cached version, even if we change the file on the server. To ensure the browser updates the cache, we need to change the manifest file.</a:t>
            </a:r>
          </a:p>
        </p:txBody>
      </p:sp>
      <p:sp>
        <p:nvSpPr>
          <p:cNvPr id="18"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951690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24</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Source</a:t>
            </a:r>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1"/>
          <p:cNvSpPr txBox="1">
            <a:spLocks/>
          </p:cNvSpPr>
          <p:nvPr/>
        </p:nvSpPr>
        <p:spPr>
          <a:xfrm>
            <a:off x="228600" y="1609725"/>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r>
              <a:rPr lang="en-US" sz="2000" b="1" kern="0" dirty="0" smtClean="0"/>
              <a:t>Websites:</a:t>
            </a:r>
            <a:endParaRPr lang="en-US" sz="2000" b="1" kern="0" dirty="0" smtClean="0">
              <a:hlinkClick r:id="rId2"/>
            </a:endParaRPr>
          </a:p>
          <a:p>
            <a:pPr marL="342900" indent="-342900">
              <a:buClrTx/>
              <a:buFont typeface="Arial" panose="020B0604020202020204" pitchFamily="34" charset="0"/>
              <a:buChar char="•"/>
            </a:pPr>
            <a:r>
              <a:rPr lang="en-US" sz="2000" kern="0" dirty="0" smtClean="0">
                <a:hlinkClick r:id="rId2"/>
              </a:rPr>
              <a:t>http://en.wikipedia.org/wiki/HTML5</a:t>
            </a:r>
            <a:endParaRPr lang="en-US" sz="2000" kern="0" dirty="0" smtClean="0"/>
          </a:p>
          <a:p>
            <a:pPr marL="285750" indent="-342900">
              <a:buClrTx/>
              <a:buFont typeface="Arial" panose="020B0604020202020204" pitchFamily="34" charset="0"/>
              <a:buChar char="•"/>
            </a:pPr>
            <a:r>
              <a:rPr lang="en-US" sz="2000" kern="0" dirty="0" smtClean="0">
                <a:hlinkClick r:id="rId3"/>
              </a:rPr>
              <a:t>http://html5test.com/</a:t>
            </a:r>
            <a:endParaRPr lang="en-US" sz="2000" kern="0" dirty="0" smtClean="0"/>
          </a:p>
          <a:p>
            <a:pPr marL="285750" indent="-342900">
              <a:buClrTx/>
              <a:buFont typeface="Arial" panose="020B0604020202020204" pitchFamily="34" charset="0"/>
              <a:buChar char="•"/>
            </a:pPr>
            <a:r>
              <a:rPr lang="en-US" sz="2000" kern="0" dirty="0" smtClean="0">
                <a:hlinkClick r:id="rId4"/>
              </a:rPr>
              <a:t>http://html5readiness.com/</a:t>
            </a:r>
            <a:endParaRPr lang="en-US" sz="2000" kern="0" dirty="0" smtClean="0"/>
          </a:p>
          <a:p>
            <a:pPr marL="285750" indent="-342900">
              <a:buClrTx/>
              <a:buFont typeface="Arial" panose="020B0604020202020204" pitchFamily="34" charset="0"/>
              <a:buChar char="•"/>
            </a:pPr>
            <a:r>
              <a:rPr lang="en-US" sz="2000" kern="0" dirty="0" smtClean="0">
                <a:hlinkClick r:id="rId5"/>
              </a:rPr>
              <a:t>http://fmbip.com/</a:t>
            </a:r>
            <a:endParaRPr lang="en-US" sz="2000" kern="0" dirty="0" smtClean="0"/>
          </a:p>
          <a:p>
            <a:pPr marL="285750" indent="-342900">
              <a:buClrTx/>
              <a:buFont typeface="Arial" panose="020B0604020202020204" pitchFamily="34" charset="0"/>
              <a:buChar char="•"/>
            </a:pPr>
            <a:r>
              <a:rPr lang="en-US" sz="2000" kern="0" dirty="0" smtClean="0">
                <a:hlinkClick r:id="rId6"/>
              </a:rPr>
              <a:t>http://www.w3.org/TR/html5-diff/#new-elements</a:t>
            </a:r>
            <a:endParaRPr lang="en-US" sz="2000" kern="0" dirty="0" smtClean="0"/>
          </a:p>
          <a:p>
            <a:pPr marL="57150" indent="0"/>
            <a:r>
              <a:rPr lang="en-US" sz="2000" kern="0" dirty="0" smtClean="0"/>
              <a:t>Books</a:t>
            </a:r>
          </a:p>
          <a:p>
            <a:pPr marL="400050" indent="-342900">
              <a:buClr>
                <a:schemeClr val="tx1"/>
              </a:buClr>
              <a:buFont typeface="Arial" panose="020B0604020202020204" pitchFamily="34" charset="0"/>
              <a:buChar char="•"/>
            </a:pPr>
            <a:r>
              <a:rPr lang="en-US" sz="2000" kern="0" dirty="0" smtClean="0"/>
              <a:t>HTML5 and CSS3 in the real world – </a:t>
            </a:r>
            <a:r>
              <a:rPr lang="en-US" sz="2000" kern="0" dirty="0" err="1" smtClean="0"/>
              <a:t>Sitepoint</a:t>
            </a:r>
            <a:endParaRPr lang="en-US" sz="2000" kern="0" dirty="0" smtClean="0"/>
          </a:p>
          <a:p>
            <a:pPr marL="400050" indent="-342900">
              <a:buClr>
                <a:schemeClr val="tx1"/>
              </a:buClr>
              <a:buFont typeface="Arial" panose="020B0604020202020204" pitchFamily="34" charset="0"/>
              <a:buChar char="•"/>
            </a:pPr>
            <a:r>
              <a:rPr lang="en-US" sz="2000" kern="0" dirty="0" smtClean="0"/>
              <a:t>HTML5 Designing Rich Internet Applications</a:t>
            </a:r>
          </a:p>
          <a:p>
            <a:endParaRPr lang="en-US" kern="0" dirty="0" smtClean="0"/>
          </a:p>
          <a:p>
            <a:endParaRPr lang="en-US" kern="0" dirty="0"/>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21" name="Picture 7"/>
          <p:cNvPicPr>
            <a:picLocks noChangeAspect="1" noChangeArrowheads="1"/>
          </p:cNvPicPr>
          <p:nvPr/>
        </p:nvPicPr>
        <p:blipFill>
          <a:blip r:embed="rId7" cstate="print"/>
          <a:srcRect/>
          <a:stretch>
            <a:fillRect/>
          </a:stretch>
        </p:blipFill>
        <p:spPr bwMode="auto">
          <a:xfrm>
            <a:off x="8153400" y="145106"/>
            <a:ext cx="990600" cy="990600"/>
          </a:xfrm>
          <a:prstGeom prst="rect">
            <a:avLst/>
          </a:prstGeom>
          <a:noFill/>
          <a:ln w="9525" algn="ctr">
            <a:noFill/>
            <a:miter lim="800000"/>
            <a:headEnd/>
            <a:tailEnd/>
          </a:ln>
        </p:spPr>
      </p:pic>
      <p:sp>
        <p:nvSpPr>
          <p:cNvPr id="24" name="Text Box 4"/>
          <p:cNvSpPr txBox="1">
            <a:spLocks noChangeArrowheads="1"/>
          </p:cNvSpPr>
          <p:nvPr/>
        </p:nvSpPr>
        <p:spPr bwMode="auto">
          <a:xfrm>
            <a:off x="250825" y="4986338"/>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1426999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25</a:t>
            </a:fld>
            <a:endParaRPr lang="en-US" dirty="0"/>
          </a:p>
        </p:txBody>
      </p:sp>
      <p:sp>
        <p:nvSpPr>
          <p:cNvPr id="4" name="Title 2"/>
          <p:cNvSpPr txBox="1">
            <a:spLocks/>
          </p:cNvSpPr>
          <p:nvPr/>
        </p:nvSpPr>
        <p:spPr>
          <a:xfrm>
            <a:off x="990600" y="219778"/>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Hands-on </a:t>
            </a:r>
            <a:r>
              <a:rPr lang="en-US" sz="3400" kern="0" dirty="0">
                <a:solidFill>
                  <a:schemeClr val="tx2">
                    <a:lumMod val="75000"/>
                  </a:schemeClr>
                </a:solidFill>
              </a:rPr>
              <a:t>Exercise</a:t>
            </a:r>
          </a:p>
          <a:p>
            <a:endParaRPr lang="en-US" sz="3400" kern="0" dirty="0" smtClean="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8"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9" name="Content Placeholder 4"/>
          <p:cNvGraphicFramePr>
            <a:graphicFrameLocks noChangeAspect="1"/>
          </p:cNvGraphicFramePr>
          <p:nvPr>
            <p:extLst>
              <p:ext uri="{D42A27DB-BD31-4B8C-83A1-F6EECF244321}">
                <p14:modId xmlns:p14="http://schemas.microsoft.com/office/powerpoint/2010/main" val="3433919164"/>
              </p:ext>
            </p:extLst>
          </p:nvPr>
        </p:nvGraphicFramePr>
        <p:xfrm>
          <a:off x="1960563" y="1230313"/>
          <a:ext cx="4564062" cy="5083175"/>
        </p:xfrm>
        <a:graphic>
          <a:graphicData uri="http://schemas.openxmlformats.org/presentationml/2006/ole">
            <mc:AlternateContent xmlns:mc="http://schemas.openxmlformats.org/markup-compatibility/2006">
              <mc:Choice xmlns:v="urn:schemas-microsoft-com:vml" Requires="v">
                <p:oleObj spid="_x0000_s2116" name="Document" r:id="rId3" imgW="6900856" imgH="7643799" progId="Word.Document.12">
                  <p:embed/>
                </p:oleObj>
              </mc:Choice>
              <mc:Fallback>
                <p:oleObj name="Document" r:id="rId3" imgW="6900856" imgH="7643799" progId="Word.Document.12">
                  <p:embed/>
                  <p:pic>
                    <p:nvPicPr>
                      <p:cNvPr id="0" name=""/>
                      <p:cNvPicPr/>
                      <p:nvPr/>
                    </p:nvPicPr>
                    <p:blipFill>
                      <a:blip r:embed="rId4"/>
                      <a:stretch>
                        <a:fillRect/>
                      </a:stretch>
                    </p:blipFill>
                    <p:spPr>
                      <a:xfrm>
                        <a:off x="1960563" y="1230313"/>
                        <a:ext cx="4564062" cy="5083175"/>
                      </a:xfrm>
                      <a:prstGeom prst="rect">
                        <a:avLst/>
                      </a:prstGeom>
                    </p:spPr>
                  </p:pic>
                </p:oleObj>
              </mc:Fallback>
            </mc:AlternateContent>
          </a:graphicData>
        </a:graphic>
      </p:graphicFrame>
    </p:spTree>
    <p:extLst>
      <p:ext uri="{BB962C8B-B14F-4D97-AF65-F5344CB8AC3E}">
        <p14:creationId xmlns:p14="http://schemas.microsoft.com/office/powerpoint/2010/main" val="1090372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26</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Rectangle 16"/>
          <p:cNvSpPr/>
          <p:nvPr/>
        </p:nvSpPr>
        <p:spPr>
          <a:xfrm>
            <a:off x="208969" y="1530429"/>
            <a:ext cx="6420431"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Web development using HTML5 &amp; CSS3</a:t>
            </a:r>
          </a:p>
        </p:txBody>
      </p:sp>
      <p:sp>
        <p:nvSpPr>
          <p:cNvPr id="18" name="Rectangle 17"/>
          <p:cNvSpPr/>
          <p:nvPr/>
        </p:nvSpPr>
        <p:spPr>
          <a:xfrm>
            <a:off x="208970" y="2673429"/>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HTML5 Geolocation</a:t>
            </a:r>
            <a:endParaRPr lang="en-US" sz="24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2854607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27</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err="1" smtClean="0">
                <a:solidFill>
                  <a:schemeClr val="tx2">
                    <a:lumMod val="75000"/>
                  </a:schemeClr>
                </a:solidFill>
              </a:rPr>
              <a:t>Geolocation</a:t>
            </a:r>
            <a:r>
              <a:rPr lang="en-US" sz="3400" kern="0" dirty="0" smtClean="0">
                <a:solidFill>
                  <a:schemeClr val="tx2">
                    <a:lumMod val="75000"/>
                  </a:schemeClr>
                </a:solidFill>
              </a:rPr>
              <a:t> </a:t>
            </a:r>
            <a:r>
              <a:rPr lang="en-US" sz="3400" kern="0" dirty="0">
                <a:solidFill>
                  <a:schemeClr val="tx2">
                    <a:lumMod val="75000"/>
                  </a:schemeClr>
                </a:solidFill>
              </a:rPr>
              <a:t>- Overview</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5"/>
          <p:cNvSpPr txBox="1">
            <a:spLocks/>
          </p:cNvSpPr>
          <p:nvPr/>
        </p:nvSpPr>
        <p:spPr>
          <a:xfrm>
            <a:off x="172792" y="1339281"/>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1600" kern="0" dirty="0" smtClean="0"/>
              <a:t>Introduction:</a:t>
            </a:r>
          </a:p>
          <a:p>
            <a:pPr lvl="1">
              <a:lnSpc>
                <a:spcPct val="150000"/>
              </a:lnSpc>
            </a:pPr>
            <a:r>
              <a:rPr lang="en-US" sz="1600" kern="0" dirty="0" err="1" smtClean="0"/>
              <a:t>Geolocation</a:t>
            </a:r>
            <a:r>
              <a:rPr lang="en-US" sz="1600" kern="0" dirty="0" smtClean="0"/>
              <a:t> has never been part of the HTML5 specification, previously called Web Application specification.</a:t>
            </a:r>
          </a:p>
          <a:p>
            <a:pPr lvl="1">
              <a:lnSpc>
                <a:spcPct val="150000"/>
              </a:lnSpc>
            </a:pPr>
            <a:r>
              <a:rPr lang="en-US" sz="1600" kern="0" dirty="0" smtClean="0"/>
              <a:t>HTML5 </a:t>
            </a:r>
            <a:r>
              <a:rPr lang="en-US" sz="1600" kern="0" dirty="0" err="1" smtClean="0"/>
              <a:t>Geolocation</a:t>
            </a:r>
            <a:r>
              <a:rPr lang="en-US" sz="1600" kern="0" dirty="0" smtClean="0"/>
              <a:t> API allows us to share our location with our favorite web sites. </a:t>
            </a:r>
          </a:p>
          <a:p>
            <a:pPr lvl="1">
              <a:lnSpc>
                <a:spcPct val="150000"/>
              </a:lnSpc>
            </a:pPr>
            <a:r>
              <a:rPr lang="en-US" sz="1600" kern="0" dirty="0" smtClean="0"/>
              <a:t>A JavaScript can capture latitude and longitude and can be sent to backend web server and do fancy location-aware things like finding local businesses or showing our location on a map.</a:t>
            </a:r>
          </a:p>
          <a:p>
            <a:pPr lvl="1">
              <a:lnSpc>
                <a:spcPct val="150000"/>
              </a:lnSpc>
            </a:pPr>
            <a:r>
              <a:rPr lang="en-US" sz="1600" kern="0" dirty="0" smtClean="0"/>
              <a:t>Today most of the browsers and mobile devices support </a:t>
            </a:r>
            <a:r>
              <a:rPr lang="en-US" sz="1600" kern="0" dirty="0" err="1" smtClean="0"/>
              <a:t>Geolocation</a:t>
            </a:r>
            <a:r>
              <a:rPr lang="en-US" sz="1600" kern="0" dirty="0" smtClean="0"/>
              <a:t> API. </a:t>
            </a:r>
          </a:p>
          <a:p>
            <a:pPr lvl="1">
              <a:lnSpc>
                <a:spcPct val="150000"/>
              </a:lnSpc>
            </a:pPr>
            <a:r>
              <a:rPr lang="en-US" sz="1600" kern="0" dirty="0" smtClean="0"/>
              <a:t>The </a:t>
            </a:r>
            <a:r>
              <a:rPr lang="en-US" sz="1600" kern="0" dirty="0" err="1" smtClean="0"/>
              <a:t>geolocation</a:t>
            </a:r>
            <a:r>
              <a:rPr lang="en-US" sz="1600" kern="0" dirty="0" smtClean="0"/>
              <a:t> APIs work with a new property of the global navigator object</a:t>
            </a:r>
          </a:p>
          <a:p>
            <a:pPr lvl="1">
              <a:lnSpc>
                <a:spcPct val="150000"/>
              </a:lnSpc>
            </a:pPr>
            <a:r>
              <a:rPr lang="en-US" sz="1600" kern="0" dirty="0" smtClean="0"/>
              <a:t>The </a:t>
            </a:r>
            <a:r>
              <a:rPr lang="en-US" sz="1600" kern="0" dirty="0" err="1" smtClean="0"/>
              <a:t>geolocation</a:t>
            </a:r>
            <a:r>
              <a:rPr lang="en-US" sz="1600" kern="0" dirty="0" smtClean="0"/>
              <a:t> object is a service object that allows widgets to retrieve information about the geographic location of the device.</a:t>
            </a:r>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45438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28</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err="1" smtClean="0">
                <a:solidFill>
                  <a:schemeClr val="tx2">
                    <a:lumMod val="75000"/>
                  </a:schemeClr>
                </a:solidFill>
              </a:rPr>
              <a:t>Geolocation</a:t>
            </a:r>
            <a:r>
              <a:rPr lang="en-US" sz="3400" kern="0" dirty="0" smtClean="0">
                <a:solidFill>
                  <a:schemeClr val="tx2">
                    <a:lumMod val="75000"/>
                  </a:schemeClr>
                </a:solidFill>
              </a:rPr>
              <a:t> </a:t>
            </a:r>
            <a:r>
              <a:rPr lang="en-US" sz="3400" kern="0" dirty="0">
                <a:solidFill>
                  <a:schemeClr val="tx2">
                    <a:lumMod val="75000"/>
                  </a:schemeClr>
                </a:solidFill>
              </a:rPr>
              <a:t>- Objectives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5"/>
          <p:cNvSpPr txBox="1">
            <a:spLocks/>
          </p:cNvSpPr>
          <p:nvPr/>
        </p:nvSpPr>
        <p:spPr>
          <a:xfrm>
            <a:off x="440028" y="1583089"/>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1600" b="1" kern="0" dirty="0" smtClean="0"/>
              <a:t>Objective:</a:t>
            </a:r>
          </a:p>
          <a:p>
            <a:pPr>
              <a:lnSpc>
                <a:spcPct val="150000"/>
              </a:lnSpc>
            </a:pPr>
            <a:r>
              <a:rPr lang="en-US" sz="1600" kern="0" dirty="0" smtClean="0"/>
              <a:t>After completing this chapter you will be able to understand :</a:t>
            </a:r>
          </a:p>
          <a:p>
            <a:pPr lvl="1">
              <a:lnSpc>
                <a:spcPct val="150000"/>
              </a:lnSpc>
            </a:pPr>
            <a:r>
              <a:rPr lang="en-US" sz="1600" kern="0" dirty="0" smtClean="0"/>
              <a:t>Usage</a:t>
            </a:r>
          </a:p>
          <a:p>
            <a:pPr lvl="1">
              <a:lnSpc>
                <a:spcPct val="150000"/>
              </a:lnSpc>
            </a:pPr>
            <a:r>
              <a:rPr lang="en-US" sz="1600" kern="0" dirty="0" smtClean="0"/>
              <a:t>Privacy consideration</a:t>
            </a:r>
          </a:p>
          <a:p>
            <a:pPr lvl="1">
              <a:lnSpc>
                <a:spcPct val="150000"/>
              </a:lnSpc>
            </a:pPr>
            <a:r>
              <a:rPr lang="en-US" sz="1600" kern="0" dirty="0" err="1" smtClean="0"/>
              <a:t>Geolocation</a:t>
            </a:r>
            <a:r>
              <a:rPr lang="en-US" sz="1600" kern="0" dirty="0" smtClean="0"/>
              <a:t> Methods</a:t>
            </a:r>
          </a:p>
          <a:p>
            <a:pPr lvl="1">
              <a:lnSpc>
                <a:spcPct val="150000"/>
              </a:lnSpc>
            </a:pPr>
            <a:r>
              <a:rPr lang="en-US" sz="1600" kern="0" dirty="0" err="1" smtClean="0"/>
              <a:t>Geolocation</a:t>
            </a:r>
            <a:r>
              <a:rPr lang="en-US" sz="1600" kern="0" dirty="0" smtClean="0"/>
              <a:t> Properties</a:t>
            </a:r>
          </a:p>
          <a:p>
            <a:pPr lvl="1">
              <a:lnSpc>
                <a:spcPct val="150000"/>
              </a:lnSpc>
            </a:pPr>
            <a:r>
              <a:rPr lang="en-US" sz="1600" kern="0" dirty="0" smtClean="0"/>
              <a:t>The Position Object</a:t>
            </a:r>
          </a:p>
          <a:p>
            <a:pPr lvl="1">
              <a:lnSpc>
                <a:spcPct val="150000"/>
              </a:lnSpc>
            </a:pPr>
            <a:r>
              <a:rPr lang="en-US" sz="1600" kern="0" dirty="0" smtClean="0"/>
              <a:t>Ways To Get User Location</a:t>
            </a:r>
          </a:p>
          <a:p>
            <a:pPr lvl="1">
              <a:lnSpc>
                <a:spcPct val="150000"/>
              </a:lnSpc>
            </a:pPr>
            <a:r>
              <a:rPr lang="en-US" sz="1600" kern="0" dirty="0" smtClean="0"/>
              <a:t>Handling Errors</a:t>
            </a:r>
          </a:p>
          <a:p>
            <a:pPr lvl="1">
              <a:lnSpc>
                <a:spcPct val="150000"/>
              </a:lnSpc>
            </a:pPr>
            <a:r>
              <a:rPr lang="en-US" sz="1600" kern="0" dirty="0" smtClean="0"/>
              <a:t>Browser Support</a:t>
            </a:r>
            <a:endParaRPr lang="en-US" sz="2000" kern="0" dirty="0"/>
          </a:p>
        </p:txBody>
      </p:sp>
      <p:sp>
        <p:nvSpPr>
          <p:cNvPr id="18" name="Title 2"/>
          <p:cNvSpPr txBox="1">
            <a:spLocks/>
          </p:cNvSpPr>
          <p:nvPr/>
        </p:nvSpPr>
        <p:spPr>
          <a:xfrm>
            <a:off x="1676400" y="152400"/>
            <a:ext cx="77724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0" dirty="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29168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29</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err="1" smtClean="0">
                <a:solidFill>
                  <a:schemeClr val="tx2">
                    <a:lumMod val="75000"/>
                  </a:schemeClr>
                </a:solidFill>
              </a:rPr>
              <a:t>Geolocation</a:t>
            </a:r>
            <a:r>
              <a:rPr lang="en-US" sz="3400" kern="0" dirty="0" smtClean="0">
                <a:solidFill>
                  <a:schemeClr val="tx2">
                    <a:lumMod val="75000"/>
                  </a:schemeClr>
                </a:solidFill>
              </a:rPr>
              <a:t> </a:t>
            </a:r>
            <a:r>
              <a:rPr lang="en-US" sz="3400" kern="0" dirty="0">
                <a:solidFill>
                  <a:schemeClr val="tx2">
                    <a:lumMod val="75000"/>
                  </a:schemeClr>
                </a:solidFill>
              </a:rPr>
              <a:t>- Usage</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191350" y="1233487"/>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600" kern="0" dirty="0" smtClean="0">
                <a:solidFill>
                  <a:srgbClr val="0070C0"/>
                </a:solidFill>
              </a:rPr>
              <a:t>There are multiple usage for </a:t>
            </a:r>
            <a:r>
              <a:rPr lang="en-US" sz="1600" kern="0" dirty="0" err="1" smtClean="0">
                <a:solidFill>
                  <a:srgbClr val="0070C0"/>
                </a:solidFill>
              </a:rPr>
              <a:t>geolocation</a:t>
            </a:r>
            <a:r>
              <a:rPr lang="en-US" sz="1600" kern="0" dirty="0" smtClean="0">
                <a:solidFill>
                  <a:srgbClr val="0070C0"/>
                </a:solidFill>
              </a:rPr>
              <a:t>. </a:t>
            </a:r>
          </a:p>
          <a:p>
            <a:pPr marL="0" indent="0">
              <a:lnSpc>
                <a:spcPct val="150000"/>
              </a:lnSpc>
            </a:pPr>
            <a:r>
              <a:rPr lang="en-US" sz="1600" kern="0" dirty="0" smtClean="0"/>
              <a:t>	Among them:</a:t>
            </a:r>
          </a:p>
          <a:p>
            <a:pPr lvl="1">
              <a:lnSpc>
                <a:spcPct val="150000"/>
              </a:lnSpc>
            </a:pPr>
            <a:r>
              <a:rPr lang="en-US" sz="1400" kern="0" dirty="0" smtClean="0"/>
              <a:t>Users can share their location with others</a:t>
            </a:r>
          </a:p>
          <a:p>
            <a:pPr lvl="1">
              <a:lnSpc>
                <a:spcPct val="150000"/>
              </a:lnSpc>
            </a:pPr>
            <a:r>
              <a:rPr lang="en-US" sz="1400" kern="0" dirty="0" smtClean="0"/>
              <a:t>Users can be "aware" of what is around them depending on their interests</a:t>
            </a:r>
          </a:p>
          <a:p>
            <a:pPr lvl="1">
              <a:lnSpc>
                <a:spcPct val="150000"/>
              </a:lnSpc>
            </a:pPr>
            <a:r>
              <a:rPr lang="en-US" sz="1400" kern="0" dirty="0" smtClean="0"/>
              <a:t>Users can be guided to a direction they want</a:t>
            </a:r>
          </a:p>
          <a:p>
            <a:pPr marL="342900" indent="-342900">
              <a:lnSpc>
                <a:spcPct val="150000"/>
              </a:lnSpc>
              <a:buFont typeface="Arial" panose="020B0604020202020204" pitchFamily="34" charset="0"/>
              <a:buChar char="•"/>
            </a:pPr>
            <a:r>
              <a:rPr lang="en-US" sz="1600" kern="0" dirty="0" err="1" smtClean="0"/>
              <a:t>Geolocation</a:t>
            </a:r>
            <a:r>
              <a:rPr lang="en-US" sz="1600" kern="0" dirty="0" smtClean="0"/>
              <a:t> can be used as :</a:t>
            </a:r>
          </a:p>
          <a:p>
            <a:pPr marL="342900" indent="-342900">
              <a:lnSpc>
                <a:spcPct val="150000"/>
              </a:lnSpc>
              <a:buFont typeface="Arial" panose="020B0604020202020204" pitchFamily="34" charset="0"/>
              <a:buChar char="•"/>
            </a:pPr>
            <a:endParaRPr lang="en-US" sz="1600" kern="0" dirty="0" smtClean="0"/>
          </a:p>
          <a:p>
            <a:pPr marL="342900" indent="-342900">
              <a:lnSpc>
                <a:spcPct val="150000"/>
              </a:lnSpc>
              <a:buFont typeface="Arial" panose="020B0604020202020204" pitchFamily="34" charset="0"/>
              <a:buChar char="•"/>
            </a:pPr>
            <a:endParaRPr lang="en-US" sz="1600" kern="0" dirty="0" smtClean="0"/>
          </a:p>
          <a:p>
            <a:pPr marL="342900" indent="-342900">
              <a:lnSpc>
                <a:spcPct val="150000"/>
              </a:lnSpc>
              <a:buFont typeface="Arial" panose="020B0604020202020204" pitchFamily="34" charset="0"/>
              <a:buChar char="•"/>
            </a:pPr>
            <a:endParaRPr lang="en-US" sz="1600" kern="0" dirty="0" smtClean="0"/>
          </a:p>
          <a:p>
            <a:pPr marL="342900" indent="-342900">
              <a:lnSpc>
                <a:spcPct val="150000"/>
              </a:lnSpc>
              <a:buFont typeface="Arial" panose="020B0604020202020204" pitchFamily="34" charset="0"/>
              <a:buChar char="•"/>
            </a:pPr>
            <a:r>
              <a:rPr lang="en-US" sz="1600" kern="0" dirty="0" smtClean="0"/>
              <a:t>Social networking services have a lot of interest on </a:t>
            </a:r>
            <a:r>
              <a:rPr lang="en-US" sz="1600" kern="0" dirty="0" err="1" smtClean="0"/>
              <a:t>geolocation</a:t>
            </a:r>
            <a:r>
              <a:rPr lang="en-US" sz="1600" kern="0" dirty="0" smtClean="0"/>
              <a:t>. Facebook, for instance, recently released places that allow mobile users to share their location and tag friends at some places using </a:t>
            </a:r>
            <a:r>
              <a:rPr lang="en-US" sz="1600" kern="0" dirty="0" err="1" smtClean="0"/>
              <a:t>geolocation</a:t>
            </a:r>
            <a:r>
              <a:rPr lang="en-US" sz="1600" kern="0" dirty="0" smtClean="0"/>
              <a:t>.</a:t>
            </a:r>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0" dirty="0" smtClean="0"/>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ounded Rectangle 20"/>
          <p:cNvSpPr/>
          <p:nvPr/>
        </p:nvSpPr>
        <p:spPr>
          <a:xfrm>
            <a:off x="305650" y="3672557"/>
            <a:ext cx="8458200" cy="1066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function getLocation() { </a:t>
            </a:r>
          </a:p>
          <a:p>
            <a:r>
              <a:rPr lang="en-US" sz="1600" b="1" dirty="0" smtClean="0">
                <a:solidFill>
                  <a:srgbClr val="00B050"/>
                </a:solidFill>
                <a:latin typeface="Courier New" pitchFamily="49" charset="0"/>
                <a:cs typeface="Courier New" pitchFamily="49" charset="0"/>
              </a:rPr>
              <a:t>var geolocation = navigator.geolocation; geolocation.getCurrentPosition(showLocation, errorHandler); </a:t>
            </a:r>
          </a:p>
          <a:p>
            <a:r>
              <a:rPr lang="en-US" sz="1600" b="1" dirty="0" smtClean="0">
                <a:solidFill>
                  <a:srgbClr val="00B050"/>
                </a:solidFill>
                <a:latin typeface="Courier New" pitchFamily="49" charset="0"/>
                <a:cs typeface="Courier New" pitchFamily="49" charset="0"/>
              </a:rPr>
              <a:t>}</a:t>
            </a:r>
          </a:p>
        </p:txBody>
      </p:sp>
    </p:spTree>
    <p:extLst>
      <p:ext uri="{BB962C8B-B14F-4D97-AF65-F5344CB8AC3E}">
        <p14:creationId xmlns:p14="http://schemas.microsoft.com/office/powerpoint/2010/main" val="139987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p:cNvSpPr>
          <p:nvPr/>
        </p:nvSpPr>
        <p:spPr>
          <a:xfrm>
            <a:off x="152400" y="121920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1100" b="1" kern="0" dirty="0" smtClean="0"/>
              <a:t>Objective:</a:t>
            </a:r>
          </a:p>
          <a:p>
            <a:pPr>
              <a:lnSpc>
                <a:spcPct val="150000"/>
              </a:lnSpc>
            </a:pPr>
            <a:r>
              <a:rPr lang="en-US" sz="1100" kern="0" dirty="0" smtClean="0"/>
              <a:t>After completing this chapter you will be able to understand :</a:t>
            </a:r>
          </a:p>
          <a:p>
            <a:pPr lvl="1">
              <a:lnSpc>
                <a:spcPct val="150000"/>
              </a:lnSpc>
            </a:pPr>
            <a:r>
              <a:rPr lang="en-US" sz="1100" kern="0" dirty="0" smtClean="0"/>
              <a:t>Existing cookie-based model</a:t>
            </a:r>
          </a:p>
          <a:p>
            <a:pPr lvl="1">
              <a:lnSpc>
                <a:spcPct val="150000"/>
              </a:lnSpc>
            </a:pPr>
            <a:r>
              <a:rPr lang="en-US" sz="1100" kern="0" dirty="0" smtClean="0"/>
              <a:t>Data Storage</a:t>
            </a:r>
          </a:p>
          <a:p>
            <a:pPr lvl="1">
              <a:lnSpc>
                <a:spcPct val="150000"/>
              </a:lnSpc>
            </a:pPr>
            <a:r>
              <a:rPr lang="en-US" sz="1100" kern="0" dirty="0" smtClean="0"/>
              <a:t>Web Storage</a:t>
            </a:r>
          </a:p>
          <a:p>
            <a:pPr lvl="1">
              <a:lnSpc>
                <a:spcPct val="150000"/>
              </a:lnSpc>
            </a:pPr>
            <a:r>
              <a:rPr lang="en-US" sz="1100" kern="0" dirty="0" smtClean="0"/>
              <a:t>Local Storage</a:t>
            </a:r>
          </a:p>
          <a:p>
            <a:pPr lvl="1">
              <a:lnSpc>
                <a:spcPct val="150000"/>
              </a:lnSpc>
            </a:pPr>
            <a:r>
              <a:rPr lang="en-US" sz="1100" kern="0" dirty="0" smtClean="0"/>
              <a:t>Session </a:t>
            </a:r>
            <a:r>
              <a:rPr lang="en-US" sz="1100" kern="0" dirty="0" smtClean="0"/>
              <a:t>Storage</a:t>
            </a:r>
            <a:endParaRPr lang="en-US" sz="1100" kern="0" dirty="0" smtClean="0"/>
          </a:p>
        </p:txBody>
      </p:sp>
      <p:sp>
        <p:nvSpPr>
          <p:cNvPr id="8" name="Slide Number Placeholder 3"/>
          <p:cNvSpPr txBox="1">
            <a:spLocks/>
          </p:cNvSpPr>
          <p:nvPr/>
        </p:nvSpPr>
        <p:spPr bwMode="auto">
          <a:xfrm>
            <a:off x="-17172"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3</a:t>
            </a:fld>
            <a:endParaRPr lang="en-US" dirty="0"/>
          </a:p>
        </p:txBody>
      </p:sp>
      <p:sp>
        <p:nvSpPr>
          <p:cNvPr id="10" name="Title 2"/>
          <p:cNvSpPr txBox="1">
            <a:spLocks/>
          </p:cNvSpPr>
          <p:nvPr/>
        </p:nvSpPr>
        <p:spPr>
          <a:xfrm>
            <a:off x="0" y="50912"/>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Data </a:t>
            </a:r>
            <a:r>
              <a:rPr lang="en-US" sz="3400" kern="0" dirty="0">
                <a:solidFill>
                  <a:schemeClr val="tx2">
                    <a:lumMod val="75000"/>
                  </a:schemeClr>
                </a:solidFill>
              </a:rPr>
              <a:t>Storage and offline usage - </a:t>
            </a:r>
            <a:r>
              <a:rPr lang="en-US" sz="3400" kern="0" dirty="0" smtClean="0">
                <a:solidFill>
                  <a:schemeClr val="tx2">
                    <a:lumMod val="75000"/>
                  </a:schemeClr>
                </a:solidFill>
              </a:rPr>
              <a:t>Objectives</a:t>
            </a:r>
            <a:endParaRPr lang="en-US" sz="3400" kern="0" dirty="0">
              <a:solidFill>
                <a:schemeClr val="tx2">
                  <a:lumMod val="75000"/>
                </a:schemeClr>
              </a:solidFill>
            </a:endParaRPr>
          </a:p>
        </p:txBody>
      </p:sp>
    </p:spTree>
    <p:extLst>
      <p:ext uri="{BB962C8B-B14F-4D97-AF65-F5344CB8AC3E}">
        <p14:creationId xmlns:p14="http://schemas.microsoft.com/office/powerpoint/2010/main" val="59497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30</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Privacy </a:t>
            </a:r>
            <a:r>
              <a:rPr lang="en-US" sz="3400" kern="0" dirty="0">
                <a:solidFill>
                  <a:schemeClr val="tx2">
                    <a:lumMod val="75000"/>
                  </a:schemeClr>
                </a:solidFill>
              </a:rPr>
              <a:t>Considerations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231060" y="1207394"/>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400" kern="0" dirty="0" smtClean="0"/>
              <a:t>Sharing user location might sound like a privacy concern but the specification clearly specify that the user have to first allow the user agent to share.</a:t>
            </a:r>
          </a:p>
          <a:p>
            <a:pPr marL="285750" indent="-285750">
              <a:lnSpc>
                <a:spcPct val="150000"/>
              </a:lnSpc>
              <a:buFont typeface="Arial" panose="020B0604020202020204" pitchFamily="34" charset="0"/>
              <a:buChar char="•"/>
            </a:pPr>
            <a:r>
              <a:rPr lang="en-US" sz="1400" kern="0" dirty="0" smtClean="0"/>
              <a:t> User agents must not send location information to Web sites without the express permission of the user.</a:t>
            </a:r>
          </a:p>
          <a:p>
            <a:pPr marL="285750" indent="-285750">
              <a:lnSpc>
                <a:spcPct val="150000"/>
              </a:lnSpc>
              <a:buFont typeface="Arial" panose="020B0604020202020204" pitchFamily="34" charset="0"/>
              <a:buChar char="•"/>
            </a:pPr>
            <a:r>
              <a:rPr lang="en-US" sz="1400" kern="0" dirty="0" smtClean="0"/>
              <a:t>Once a user allows the user agent to share the user location with the server, there are still some privacy concerns:</a:t>
            </a:r>
          </a:p>
          <a:p>
            <a:pPr lvl="1">
              <a:lnSpc>
                <a:spcPct val="150000"/>
              </a:lnSpc>
            </a:pPr>
            <a:r>
              <a:rPr lang="en-US" sz="1200" kern="0" dirty="0" smtClean="0"/>
              <a:t>How long the location data is stored?</a:t>
            </a:r>
          </a:p>
          <a:p>
            <a:pPr lvl="1">
              <a:lnSpc>
                <a:spcPct val="150000"/>
              </a:lnSpc>
            </a:pPr>
            <a:r>
              <a:rPr lang="en-US" sz="1200" kern="0" dirty="0" smtClean="0"/>
              <a:t>Is it shared with other sites/partners?</a:t>
            </a:r>
          </a:p>
          <a:p>
            <a:pPr lvl="1">
              <a:lnSpc>
                <a:spcPct val="150000"/>
              </a:lnSpc>
            </a:pPr>
            <a:r>
              <a:rPr lang="en-US" sz="1200" kern="0" dirty="0" smtClean="0"/>
              <a:t>Can the location data be updated or deleted by the end user?</a:t>
            </a:r>
          </a:p>
          <a:p>
            <a:pPr marL="285750" indent="-285750">
              <a:lnSpc>
                <a:spcPct val="150000"/>
              </a:lnSpc>
              <a:buFont typeface="Arial" panose="020B0604020202020204" pitchFamily="34" charset="0"/>
              <a:buChar char="•"/>
            </a:pPr>
            <a:r>
              <a:rPr lang="en-US" sz="1400" kern="0" dirty="0" smtClean="0"/>
              <a:t>The specification recommends the following:</a:t>
            </a:r>
          </a:p>
          <a:p>
            <a:pPr lvl="1">
              <a:lnSpc>
                <a:spcPct val="150000"/>
              </a:lnSpc>
            </a:pPr>
            <a:r>
              <a:rPr lang="en-US" sz="1200" kern="0" dirty="0" smtClean="0"/>
              <a:t> Recipients must clearly and conspicuously disclose the fact that they are collecting location data, the purpose for the collection, how long the data is retained, how the data is secured, how the data is shared if it is shared, how users may access, update and delete the data, and any other choices that users have with respect to the data.</a:t>
            </a:r>
            <a:br>
              <a:rPr lang="en-US" sz="1200" kern="0" dirty="0" smtClean="0"/>
            </a:br>
            <a:endParaRPr lang="en-US" sz="1200" kern="0" dirty="0" smtClean="0"/>
          </a:p>
        </p:txBody>
      </p:sp>
      <p:sp>
        <p:nvSpPr>
          <p:cNvPr id="18"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17948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31</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err="1" smtClean="0">
                <a:solidFill>
                  <a:schemeClr val="tx2">
                    <a:lumMod val="75000"/>
                  </a:schemeClr>
                </a:solidFill>
              </a:rPr>
              <a:t>Geolocation</a:t>
            </a:r>
            <a:r>
              <a:rPr lang="en-US" sz="3400" kern="0" dirty="0" smtClean="0">
                <a:solidFill>
                  <a:schemeClr val="tx2">
                    <a:lumMod val="75000"/>
                  </a:schemeClr>
                </a:solidFill>
              </a:rPr>
              <a:t> </a:t>
            </a:r>
            <a:r>
              <a:rPr lang="en-US" sz="3400" kern="0" dirty="0">
                <a:solidFill>
                  <a:schemeClr val="tx2">
                    <a:lumMod val="75000"/>
                  </a:schemeClr>
                </a:solidFill>
              </a:rPr>
              <a:t>Methods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228600" y="1609725"/>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2000" kern="0" dirty="0" smtClean="0"/>
              <a:t>The </a:t>
            </a:r>
            <a:r>
              <a:rPr lang="en-US" sz="2000" kern="0" dirty="0" err="1" smtClean="0"/>
              <a:t>geolocation</a:t>
            </a:r>
            <a:r>
              <a:rPr lang="en-US" sz="2000" kern="0" dirty="0" smtClean="0"/>
              <a:t> API is located in the </a:t>
            </a:r>
            <a:r>
              <a:rPr lang="en-US" sz="2000" kern="0" dirty="0" err="1" smtClean="0"/>
              <a:t>Geolocation</a:t>
            </a:r>
            <a:r>
              <a:rPr lang="en-US" sz="2000" kern="0" dirty="0" smtClean="0"/>
              <a:t> object. This object provides three methods to get user location.</a:t>
            </a:r>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21" name="Table 20"/>
          <p:cNvGraphicFramePr>
            <a:graphicFrameLocks noGrp="1"/>
          </p:cNvGraphicFramePr>
          <p:nvPr/>
        </p:nvGraphicFramePr>
        <p:xfrm>
          <a:off x="609600" y="2740660"/>
          <a:ext cx="7848600" cy="1907540"/>
        </p:xfrm>
        <a:graphic>
          <a:graphicData uri="http://schemas.openxmlformats.org/drawingml/2006/table">
            <a:tbl>
              <a:tblPr firstRow="1" bandRow="1">
                <a:tableStyleId>{5C22544A-7EE6-4342-B048-85BDC9FD1C3A}</a:tableStyleId>
              </a:tblPr>
              <a:tblGrid>
                <a:gridCol w="2512187"/>
                <a:gridCol w="5336413"/>
              </a:tblGrid>
              <a:tr h="370840">
                <a:tc>
                  <a:txBody>
                    <a:bodyPr/>
                    <a:lstStyle/>
                    <a:p>
                      <a:r>
                        <a:rPr lang="en-US" sz="1600" dirty="0">
                          <a:latin typeface="verdana"/>
                        </a:rPr>
                        <a:t>Method</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solidFill>
                            <a:schemeClr val="tx1"/>
                          </a:solidFill>
                          <a:latin typeface="verdana"/>
                        </a:rPr>
                        <a:t>getCurrentPosition()</a:t>
                      </a:r>
                    </a:p>
                  </a:txBody>
                  <a:tcPr marL="47625" marR="47625" marT="47625" marB="47625"/>
                </a:tc>
                <a:tc>
                  <a:txBody>
                    <a:bodyPr/>
                    <a:lstStyle/>
                    <a:p>
                      <a:pPr algn="just" fontAlgn="t"/>
                      <a:r>
                        <a:rPr lang="en-US" sz="1600" dirty="0">
                          <a:latin typeface="verdana"/>
                        </a:rPr>
                        <a:t>This method retrieves the current geographic location of the user.</a:t>
                      </a:r>
                    </a:p>
                  </a:txBody>
                  <a:tcPr marL="47625" marR="47625" marT="47625" marB="47625"/>
                </a:tc>
              </a:tr>
              <a:tr h="370840">
                <a:tc>
                  <a:txBody>
                    <a:bodyPr/>
                    <a:lstStyle/>
                    <a:p>
                      <a:pPr algn="l" fontAlgn="t"/>
                      <a:r>
                        <a:rPr lang="en-US" sz="1600" dirty="0">
                          <a:solidFill>
                            <a:schemeClr val="tx1"/>
                          </a:solidFill>
                          <a:latin typeface="verdana"/>
                        </a:rPr>
                        <a:t>watchPosition()</a:t>
                      </a:r>
                    </a:p>
                  </a:txBody>
                  <a:tcPr marL="47625" marR="47625" marT="47625" marB="47625"/>
                </a:tc>
                <a:tc>
                  <a:txBody>
                    <a:bodyPr/>
                    <a:lstStyle/>
                    <a:p>
                      <a:pPr algn="just" fontAlgn="t"/>
                      <a:r>
                        <a:rPr lang="en-US" sz="1600" dirty="0">
                          <a:latin typeface="verdana"/>
                        </a:rPr>
                        <a:t>This method retrieves periodic updates about the current geographic location of the device.</a:t>
                      </a:r>
                    </a:p>
                  </a:txBody>
                  <a:tcPr marL="47625" marR="47625" marT="47625" marB="47625"/>
                </a:tc>
              </a:tr>
              <a:tr h="370840">
                <a:tc>
                  <a:txBody>
                    <a:bodyPr/>
                    <a:lstStyle/>
                    <a:p>
                      <a:pPr algn="l" fontAlgn="t"/>
                      <a:r>
                        <a:rPr lang="en-US" sz="1600" dirty="0">
                          <a:solidFill>
                            <a:schemeClr val="tx1"/>
                          </a:solidFill>
                          <a:latin typeface="verdana"/>
                        </a:rPr>
                        <a:t>clearWatch()</a:t>
                      </a:r>
                    </a:p>
                  </a:txBody>
                  <a:tcPr marL="47625" marR="47625" marT="47625" marB="47625"/>
                </a:tc>
                <a:tc>
                  <a:txBody>
                    <a:bodyPr/>
                    <a:lstStyle/>
                    <a:p>
                      <a:pPr algn="just" fontAlgn="t"/>
                      <a:r>
                        <a:rPr lang="en-US" sz="1600" dirty="0">
                          <a:latin typeface="verdana"/>
                        </a:rPr>
                        <a:t>This method cancels an ongoing watchPosition call.</a:t>
                      </a:r>
                    </a:p>
                  </a:txBody>
                  <a:tcPr marL="47625" marR="47625" marT="47625" marB="47625"/>
                </a:tc>
              </a:tr>
            </a:tbl>
          </a:graphicData>
        </a:graphic>
      </p:graphicFrame>
      <p:sp>
        <p:nvSpPr>
          <p:cNvPr id="25" name="Rectangle 24"/>
          <p:cNvSpPr/>
          <p:nvPr/>
        </p:nvSpPr>
        <p:spPr>
          <a:xfrm>
            <a:off x="228600" y="5786993"/>
            <a:ext cx="8915400" cy="369332"/>
          </a:xfrm>
          <a:prstGeom prst="rect">
            <a:avLst/>
          </a:prstGeom>
        </p:spPr>
        <p:txBody>
          <a:bodyPr wrap="square">
            <a:spAutoFit/>
          </a:bodyPr>
          <a:lstStyle/>
          <a:p>
            <a:r>
              <a:rPr lang="en-US" dirty="0" smtClean="0">
                <a:solidFill>
                  <a:srgbClr val="2D9F01"/>
                </a:solidFill>
              </a:rPr>
              <a:t>For DEMO </a:t>
            </a:r>
            <a:r>
              <a:rPr lang="en-US" dirty="0" smtClean="0">
                <a:solidFill>
                  <a:srgbClr val="2D9F01"/>
                </a:solidFill>
              </a:rPr>
              <a:t>:</a:t>
            </a:r>
            <a:r>
              <a:rPr lang="en-US" dirty="0" err="1" smtClean="0">
                <a:solidFill>
                  <a:srgbClr val="2D9F01"/>
                </a:solidFill>
                <a:hlinkClick r:id="rId2"/>
              </a:rPr>
              <a:t>Geolocation</a:t>
            </a:r>
            <a:endParaRPr lang="en-US" dirty="0"/>
          </a:p>
        </p:txBody>
      </p:sp>
    </p:spTree>
    <p:extLst>
      <p:ext uri="{BB962C8B-B14F-4D97-AF65-F5344CB8AC3E}">
        <p14:creationId xmlns:p14="http://schemas.microsoft.com/office/powerpoint/2010/main" val="663448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32</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err="1" smtClean="0">
                <a:solidFill>
                  <a:schemeClr val="tx2">
                    <a:lumMod val="75000"/>
                  </a:schemeClr>
                </a:solidFill>
              </a:rPr>
              <a:t>Geolocation</a:t>
            </a:r>
            <a:r>
              <a:rPr lang="en-US" sz="3400" kern="0" dirty="0" smtClean="0">
                <a:solidFill>
                  <a:schemeClr val="tx2">
                    <a:lumMod val="75000"/>
                  </a:schemeClr>
                </a:solidFill>
              </a:rPr>
              <a:t> </a:t>
            </a:r>
            <a:r>
              <a:rPr lang="en-US" sz="3400" kern="0" dirty="0">
                <a:solidFill>
                  <a:schemeClr val="tx2">
                    <a:lumMod val="75000"/>
                  </a:schemeClr>
                </a:solidFill>
              </a:rPr>
              <a:t>Properties</a:t>
            </a:r>
          </a:p>
          <a:p>
            <a:endParaRPr lang="en-US" sz="3400" kern="0" dirty="0" smtClean="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151327" y="1233487"/>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600" kern="0" dirty="0" smtClean="0"/>
              <a:t>The </a:t>
            </a:r>
            <a:r>
              <a:rPr lang="en-US" sz="1600" b="1" kern="0" dirty="0" smtClean="0"/>
              <a:t>Position</a:t>
            </a:r>
            <a:r>
              <a:rPr lang="en-US" sz="1600" kern="0" dirty="0" smtClean="0"/>
              <a:t> object specifies the current geographic location of the device. The location is expressed as a set of geographic coordinates together with information about heading and speed.</a:t>
            </a:r>
          </a:p>
          <a:p>
            <a:pPr marL="342900" indent="-342900">
              <a:lnSpc>
                <a:spcPct val="150000"/>
              </a:lnSpc>
              <a:buFont typeface="Arial" panose="020B0604020202020204" pitchFamily="34" charset="0"/>
              <a:buChar char="•"/>
            </a:pPr>
            <a:r>
              <a:rPr lang="en-US" sz="1600" kern="0" dirty="0" smtClean="0"/>
              <a:t>Below table describes the properties of the Position object. For the optional properties if the system cannot provide a value, the value of the property is set to null.</a:t>
            </a:r>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1060162037"/>
              </p:ext>
            </p:extLst>
          </p:nvPr>
        </p:nvGraphicFramePr>
        <p:xfrm>
          <a:off x="304800" y="3581400"/>
          <a:ext cx="8001000" cy="2416810"/>
        </p:xfrm>
        <a:graphic>
          <a:graphicData uri="http://schemas.openxmlformats.org/drawingml/2006/table">
            <a:tbl>
              <a:tblPr firstRow="1" bandRow="1">
                <a:tableStyleId>{5C22544A-7EE6-4342-B048-85BDC9FD1C3A}</a:tableStyleId>
              </a:tblPr>
              <a:tblGrid>
                <a:gridCol w="1862138"/>
                <a:gridCol w="981075"/>
                <a:gridCol w="5157787"/>
              </a:tblGrid>
              <a:tr h="370840">
                <a:tc>
                  <a:txBody>
                    <a:bodyPr/>
                    <a:lstStyle/>
                    <a:p>
                      <a:pPr>
                        <a:lnSpc>
                          <a:spcPct val="150000"/>
                        </a:lnSpc>
                      </a:pPr>
                      <a:r>
                        <a:rPr lang="en-US" sz="1100" dirty="0">
                          <a:latin typeface="verdana"/>
                        </a:rPr>
                        <a:t>Property</a:t>
                      </a:r>
                    </a:p>
                  </a:txBody>
                  <a:tcPr marL="47625" marR="47625" marT="47625" marB="47625"/>
                </a:tc>
                <a:tc>
                  <a:txBody>
                    <a:bodyPr/>
                    <a:lstStyle/>
                    <a:p>
                      <a:pPr>
                        <a:lnSpc>
                          <a:spcPct val="150000"/>
                        </a:lnSpc>
                      </a:pPr>
                      <a:r>
                        <a:rPr lang="en-US" sz="1100" dirty="0">
                          <a:latin typeface="verdana"/>
                        </a:rPr>
                        <a:t>Type</a:t>
                      </a:r>
                    </a:p>
                  </a:txBody>
                  <a:tcPr marL="47625" marR="47625" marT="47625" marB="47625"/>
                </a:tc>
                <a:tc>
                  <a:txBody>
                    <a:bodyPr/>
                    <a:lstStyle/>
                    <a:p>
                      <a:pPr>
                        <a:lnSpc>
                          <a:spcPct val="150000"/>
                        </a:lnSpc>
                      </a:pPr>
                      <a:r>
                        <a:rPr lang="en-US" sz="1100" dirty="0">
                          <a:latin typeface="verdana"/>
                        </a:rPr>
                        <a:t>Description</a:t>
                      </a:r>
                    </a:p>
                  </a:txBody>
                  <a:tcPr marL="47625" marR="47625" marT="47625" marB="47625"/>
                </a:tc>
              </a:tr>
              <a:tr h="370840">
                <a:tc>
                  <a:txBody>
                    <a:bodyPr/>
                    <a:lstStyle/>
                    <a:p>
                      <a:pPr algn="l" fontAlgn="t">
                        <a:lnSpc>
                          <a:spcPct val="150000"/>
                        </a:lnSpc>
                      </a:pPr>
                      <a:r>
                        <a:rPr lang="en-US" sz="1100" dirty="0">
                          <a:latin typeface="verdana"/>
                        </a:rPr>
                        <a:t>coords</a:t>
                      </a:r>
                    </a:p>
                  </a:txBody>
                  <a:tcPr marL="47625" marR="47625" marT="47625" marB="47625"/>
                </a:tc>
                <a:tc>
                  <a:txBody>
                    <a:bodyPr/>
                    <a:lstStyle/>
                    <a:p>
                      <a:pPr algn="l" fontAlgn="t">
                        <a:lnSpc>
                          <a:spcPct val="150000"/>
                        </a:lnSpc>
                      </a:pPr>
                      <a:r>
                        <a:rPr lang="en-US" sz="1100" dirty="0">
                          <a:latin typeface="verdana"/>
                        </a:rPr>
                        <a:t>objects</a:t>
                      </a:r>
                    </a:p>
                  </a:txBody>
                  <a:tcPr marL="47625" marR="47625" marT="47625" marB="47625"/>
                </a:tc>
                <a:tc>
                  <a:txBody>
                    <a:bodyPr/>
                    <a:lstStyle/>
                    <a:p>
                      <a:pPr algn="just" fontAlgn="t">
                        <a:lnSpc>
                          <a:spcPct val="150000"/>
                        </a:lnSpc>
                      </a:pPr>
                      <a:r>
                        <a:rPr lang="en-US" sz="1100" dirty="0">
                          <a:latin typeface="verdana"/>
                        </a:rPr>
                        <a:t>Specifies the geographic location of the device. The location is expressed as a set of geographic coordinates together with information about heading and speed.</a:t>
                      </a:r>
                    </a:p>
                  </a:txBody>
                  <a:tcPr marL="47625" marR="47625" marT="47625" marB="47625"/>
                </a:tc>
              </a:tr>
              <a:tr h="370840">
                <a:tc>
                  <a:txBody>
                    <a:bodyPr/>
                    <a:lstStyle/>
                    <a:p>
                      <a:pPr algn="l" fontAlgn="t">
                        <a:lnSpc>
                          <a:spcPct val="150000"/>
                        </a:lnSpc>
                      </a:pPr>
                      <a:r>
                        <a:rPr lang="en-US" sz="1100" dirty="0">
                          <a:latin typeface="verdana"/>
                        </a:rPr>
                        <a:t>coords.latitude</a:t>
                      </a:r>
                    </a:p>
                  </a:txBody>
                  <a:tcPr marL="47625" marR="47625" marT="47625" marB="47625"/>
                </a:tc>
                <a:tc>
                  <a:txBody>
                    <a:bodyPr/>
                    <a:lstStyle/>
                    <a:p>
                      <a:pPr algn="l" fontAlgn="t">
                        <a:lnSpc>
                          <a:spcPct val="150000"/>
                        </a:lnSpc>
                      </a:pPr>
                      <a:r>
                        <a:rPr lang="en-US" sz="1100" dirty="0">
                          <a:latin typeface="verdana"/>
                        </a:rPr>
                        <a:t>Number</a:t>
                      </a:r>
                    </a:p>
                  </a:txBody>
                  <a:tcPr marL="47625" marR="47625" marT="47625" marB="47625"/>
                </a:tc>
                <a:tc>
                  <a:txBody>
                    <a:bodyPr/>
                    <a:lstStyle/>
                    <a:p>
                      <a:pPr algn="just" fontAlgn="t">
                        <a:lnSpc>
                          <a:spcPct val="150000"/>
                        </a:lnSpc>
                      </a:pPr>
                      <a:r>
                        <a:rPr lang="en-US" sz="1100" dirty="0">
                          <a:latin typeface="verdana"/>
                        </a:rPr>
                        <a:t>Specifies the latitude estimate in decimal degrees. The value range is [-90.00, +90.00].</a:t>
                      </a:r>
                    </a:p>
                  </a:txBody>
                  <a:tcPr marL="47625" marR="47625" marT="47625" marB="47625"/>
                </a:tc>
              </a:tr>
              <a:tr h="370840">
                <a:tc>
                  <a:txBody>
                    <a:bodyPr/>
                    <a:lstStyle/>
                    <a:p>
                      <a:pPr algn="l" fontAlgn="t">
                        <a:lnSpc>
                          <a:spcPct val="150000"/>
                        </a:lnSpc>
                      </a:pPr>
                      <a:r>
                        <a:rPr lang="en-US" sz="1100" dirty="0">
                          <a:latin typeface="verdana"/>
                        </a:rPr>
                        <a:t>coords.longitude</a:t>
                      </a:r>
                    </a:p>
                  </a:txBody>
                  <a:tcPr marL="47625" marR="47625" marT="47625" marB="47625"/>
                </a:tc>
                <a:tc>
                  <a:txBody>
                    <a:bodyPr/>
                    <a:lstStyle/>
                    <a:p>
                      <a:pPr algn="l" fontAlgn="t">
                        <a:lnSpc>
                          <a:spcPct val="150000"/>
                        </a:lnSpc>
                      </a:pPr>
                      <a:r>
                        <a:rPr lang="en-US" sz="1100" dirty="0">
                          <a:latin typeface="verdana"/>
                        </a:rPr>
                        <a:t>Number</a:t>
                      </a:r>
                    </a:p>
                  </a:txBody>
                  <a:tcPr marL="47625" marR="47625" marT="47625" marB="47625"/>
                </a:tc>
                <a:tc>
                  <a:txBody>
                    <a:bodyPr/>
                    <a:lstStyle/>
                    <a:p>
                      <a:pPr algn="just" fontAlgn="t">
                        <a:lnSpc>
                          <a:spcPct val="150000"/>
                        </a:lnSpc>
                      </a:pPr>
                      <a:r>
                        <a:rPr lang="en-US" sz="1100" dirty="0">
                          <a:latin typeface="verdana"/>
                        </a:rPr>
                        <a:t>Specifies the longitude estimate in decimal degrees. The value range is [-180.00, +180.00].</a:t>
                      </a:r>
                    </a:p>
                  </a:txBody>
                  <a:tcPr marL="47625" marR="47625" marT="47625" marB="47625"/>
                </a:tc>
              </a:tr>
            </a:tbl>
          </a:graphicData>
        </a:graphic>
      </p:graphicFrame>
    </p:spTree>
    <p:extLst>
      <p:ext uri="{BB962C8B-B14F-4D97-AF65-F5344CB8AC3E}">
        <p14:creationId xmlns:p14="http://schemas.microsoft.com/office/powerpoint/2010/main" val="2705637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33</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err="1" smtClean="0">
                <a:solidFill>
                  <a:schemeClr val="tx2">
                    <a:lumMod val="75000"/>
                  </a:schemeClr>
                </a:solidFill>
              </a:rPr>
              <a:t>Geolocation</a:t>
            </a:r>
            <a:r>
              <a:rPr lang="en-US" sz="3400" kern="0" dirty="0" smtClean="0">
                <a:solidFill>
                  <a:schemeClr val="tx2">
                    <a:lumMod val="75000"/>
                  </a:schemeClr>
                </a:solidFill>
              </a:rPr>
              <a:t> </a:t>
            </a:r>
            <a:r>
              <a:rPr lang="en-US" sz="3400" kern="0" dirty="0">
                <a:solidFill>
                  <a:schemeClr val="tx2">
                    <a:lumMod val="75000"/>
                  </a:schemeClr>
                </a:solidFill>
              </a:rPr>
              <a:t>Properties(</a:t>
            </a:r>
            <a:r>
              <a:rPr lang="en-US" sz="3400" kern="0" dirty="0" err="1">
                <a:solidFill>
                  <a:schemeClr val="tx2">
                    <a:lumMod val="75000"/>
                  </a:schemeClr>
                </a:solidFill>
              </a:rPr>
              <a:t>Contn</a:t>
            </a:r>
            <a:r>
              <a:rPr lang="en-US" sz="3400" kern="0" dirty="0">
                <a:solidFill>
                  <a:schemeClr val="tx2">
                    <a:lumMod val="75000"/>
                  </a:schemeClr>
                </a:solidFill>
              </a:rPr>
              <a:t>…)</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8"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1288801232"/>
              </p:ext>
            </p:extLst>
          </p:nvPr>
        </p:nvGraphicFramePr>
        <p:xfrm>
          <a:off x="588135" y="1447800"/>
          <a:ext cx="7950644" cy="4234180"/>
        </p:xfrm>
        <a:graphic>
          <a:graphicData uri="http://schemas.openxmlformats.org/drawingml/2006/table">
            <a:tbl>
              <a:tblPr firstRow="1" bandRow="1">
                <a:tableStyleId>{5C22544A-7EE6-4342-B048-85BDC9FD1C3A}</a:tableStyleId>
              </a:tblPr>
              <a:tblGrid>
                <a:gridCol w="1812544"/>
                <a:gridCol w="1090613"/>
                <a:gridCol w="5047487"/>
              </a:tblGrid>
              <a:tr h="370840">
                <a:tc>
                  <a:txBody>
                    <a:bodyPr/>
                    <a:lstStyle/>
                    <a:p>
                      <a:pPr>
                        <a:lnSpc>
                          <a:spcPct val="150000"/>
                        </a:lnSpc>
                      </a:pPr>
                      <a:r>
                        <a:rPr lang="en-US" sz="1200" dirty="0">
                          <a:latin typeface="verdana"/>
                        </a:rPr>
                        <a:t>Property</a:t>
                      </a:r>
                    </a:p>
                  </a:txBody>
                  <a:tcPr marL="47625" marR="47625" marT="47625" marB="47625"/>
                </a:tc>
                <a:tc>
                  <a:txBody>
                    <a:bodyPr/>
                    <a:lstStyle/>
                    <a:p>
                      <a:pPr>
                        <a:lnSpc>
                          <a:spcPct val="150000"/>
                        </a:lnSpc>
                      </a:pPr>
                      <a:r>
                        <a:rPr lang="en-US" sz="1200" dirty="0">
                          <a:latin typeface="verdana"/>
                        </a:rPr>
                        <a:t>Type</a:t>
                      </a:r>
                    </a:p>
                  </a:txBody>
                  <a:tcPr marL="47625" marR="47625" marT="47625" marB="47625"/>
                </a:tc>
                <a:tc>
                  <a:txBody>
                    <a:bodyPr/>
                    <a:lstStyle/>
                    <a:p>
                      <a:pPr>
                        <a:lnSpc>
                          <a:spcPct val="150000"/>
                        </a:lnSpc>
                      </a:pPr>
                      <a:r>
                        <a:rPr lang="en-US" sz="1200" dirty="0">
                          <a:latin typeface="verdana"/>
                        </a:rPr>
                        <a:t>Description</a:t>
                      </a:r>
                    </a:p>
                  </a:txBody>
                  <a:tcPr marL="47625" marR="47625" marT="47625" marB="47625"/>
                </a:tc>
              </a:tr>
              <a:tr h="370840">
                <a:tc>
                  <a:txBody>
                    <a:bodyPr/>
                    <a:lstStyle/>
                    <a:p>
                      <a:pPr algn="l" fontAlgn="t">
                        <a:lnSpc>
                          <a:spcPct val="150000"/>
                        </a:lnSpc>
                      </a:pPr>
                      <a:r>
                        <a:rPr lang="en-US" sz="1200" dirty="0">
                          <a:latin typeface="verdana"/>
                        </a:rPr>
                        <a:t>coords.altitude</a:t>
                      </a:r>
                    </a:p>
                  </a:txBody>
                  <a:tcPr marL="47625" marR="47625" marT="47625" marB="47625"/>
                </a:tc>
                <a:tc>
                  <a:txBody>
                    <a:bodyPr/>
                    <a:lstStyle/>
                    <a:p>
                      <a:pPr algn="l" fontAlgn="t">
                        <a:lnSpc>
                          <a:spcPct val="150000"/>
                        </a:lnSpc>
                      </a:pPr>
                      <a:r>
                        <a:rPr lang="en-US" sz="1200" dirty="0">
                          <a:latin typeface="verdana"/>
                        </a:rPr>
                        <a:t>Number</a:t>
                      </a:r>
                    </a:p>
                  </a:txBody>
                  <a:tcPr marL="47625" marR="47625" marT="47625" marB="47625"/>
                </a:tc>
                <a:tc>
                  <a:txBody>
                    <a:bodyPr/>
                    <a:lstStyle/>
                    <a:p>
                      <a:pPr algn="just" fontAlgn="t">
                        <a:lnSpc>
                          <a:spcPct val="150000"/>
                        </a:lnSpc>
                      </a:pPr>
                      <a:r>
                        <a:rPr lang="en-US" sz="1200" b="1" dirty="0">
                          <a:latin typeface="verdana"/>
                        </a:rPr>
                        <a:t>[Optional]</a:t>
                      </a:r>
                      <a:r>
                        <a:rPr lang="en-US" sz="1200" dirty="0">
                          <a:latin typeface="verdana"/>
                        </a:rPr>
                        <a:t> Specifies the altitude estimate in meters above the WGS 84 ellipsoid.</a:t>
                      </a:r>
                    </a:p>
                  </a:txBody>
                  <a:tcPr marL="47625" marR="47625" marT="47625" marB="47625"/>
                </a:tc>
              </a:tr>
              <a:tr h="370840">
                <a:tc>
                  <a:txBody>
                    <a:bodyPr/>
                    <a:lstStyle/>
                    <a:p>
                      <a:pPr algn="l" fontAlgn="t">
                        <a:lnSpc>
                          <a:spcPct val="150000"/>
                        </a:lnSpc>
                      </a:pPr>
                      <a:r>
                        <a:rPr lang="en-US" sz="1200" dirty="0">
                          <a:latin typeface="verdana"/>
                        </a:rPr>
                        <a:t>coords.accuracy</a:t>
                      </a:r>
                    </a:p>
                  </a:txBody>
                  <a:tcPr marL="47625" marR="47625" marT="47625" marB="47625"/>
                </a:tc>
                <a:tc>
                  <a:txBody>
                    <a:bodyPr/>
                    <a:lstStyle/>
                    <a:p>
                      <a:pPr algn="l" fontAlgn="t">
                        <a:lnSpc>
                          <a:spcPct val="150000"/>
                        </a:lnSpc>
                      </a:pPr>
                      <a:r>
                        <a:rPr lang="en-US" sz="1200" dirty="0">
                          <a:latin typeface="verdana"/>
                        </a:rPr>
                        <a:t>Number</a:t>
                      </a:r>
                    </a:p>
                  </a:txBody>
                  <a:tcPr marL="47625" marR="47625" marT="47625" marB="47625"/>
                </a:tc>
                <a:tc>
                  <a:txBody>
                    <a:bodyPr/>
                    <a:lstStyle/>
                    <a:p>
                      <a:pPr algn="just" fontAlgn="t">
                        <a:lnSpc>
                          <a:spcPct val="150000"/>
                        </a:lnSpc>
                      </a:pPr>
                      <a:r>
                        <a:rPr lang="en-US" sz="1200" b="1" dirty="0">
                          <a:latin typeface="verdana"/>
                        </a:rPr>
                        <a:t>[Optional]</a:t>
                      </a:r>
                      <a:r>
                        <a:rPr lang="en-US" sz="1200" dirty="0">
                          <a:latin typeface="verdana"/>
                        </a:rPr>
                        <a:t> Specifies the accuracy of the latitude and longitude estimates in meters.</a:t>
                      </a:r>
                    </a:p>
                  </a:txBody>
                  <a:tcPr marL="47625" marR="47625" marT="47625" marB="47625"/>
                </a:tc>
              </a:tr>
              <a:tr h="370840">
                <a:tc>
                  <a:txBody>
                    <a:bodyPr/>
                    <a:lstStyle/>
                    <a:p>
                      <a:pPr algn="l" fontAlgn="t">
                        <a:lnSpc>
                          <a:spcPct val="150000"/>
                        </a:lnSpc>
                      </a:pPr>
                      <a:r>
                        <a:rPr lang="en-US" sz="1200" dirty="0" smtClean="0">
                          <a:latin typeface="verdana"/>
                        </a:rPr>
                        <a:t>coords.altitude</a:t>
                      </a:r>
                    </a:p>
                    <a:p>
                      <a:pPr algn="l" fontAlgn="t">
                        <a:lnSpc>
                          <a:spcPct val="150000"/>
                        </a:lnSpc>
                      </a:pPr>
                      <a:r>
                        <a:rPr lang="en-US" sz="1200" dirty="0" smtClean="0">
                          <a:latin typeface="verdana"/>
                        </a:rPr>
                        <a:t>Accuracy</a:t>
                      </a:r>
                      <a:endParaRPr lang="en-US" sz="1200" dirty="0">
                        <a:latin typeface="verdana"/>
                      </a:endParaRPr>
                    </a:p>
                  </a:txBody>
                  <a:tcPr marL="47625" marR="47625" marT="47625" marB="47625"/>
                </a:tc>
                <a:tc>
                  <a:txBody>
                    <a:bodyPr/>
                    <a:lstStyle/>
                    <a:p>
                      <a:pPr algn="l" fontAlgn="t">
                        <a:lnSpc>
                          <a:spcPct val="150000"/>
                        </a:lnSpc>
                      </a:pPr>
                      <a:r>
                        <a:rPr lang="en-US" sz="1200" dirty="0">
                          <a:latin typeface="verdana"/>
                        </a:rPr>
                        <a:t>Number</a:t>
                      </a:r>
                    </a:p>
                  </a:txBody>
                  <a:tcPr marL="47625" marR="47625" marT="47625" marB="47625"/>
                </a:tc>
                <a:tc>
                  <a:txBody>
                    <a:bodyPr/>
                    <a:lstStyle/>
                    <a:p>
                      <a:pPr algn="just" fontAlgn="t">
                        <a:lnSpc>
                          <a:spcPct val="150000"/>
                        </a:lnSpc>
                      </a:pPr>
                      <a:r>
                        <a:rPr lang="en-US" sz="1200" b="1" dirty="0">
                          <a:latin typeface="verdana"/>
                        </a:rPr>
                        <a:t>[Optional]</a:t>
                      </a:r>
                      <a:r>
                        <a:rPr lang="en-US" sz="1200" dirty="0">
                          <a:latin typeface="verdana"/>
                        </a:rPr>
                        <a:t> Specifies the accuracy of the altitude estimate in meters.</a:t>
                      </a:r>
                    </a:p>
                  </a:txBody>
                  <a:tcPr marL="47625" marR="47625" marT="47625" marB="47625"/>
                </a:tc>
              </a:tr>
              <a:tr h="370840">
                <a:tc>
                  <a:txBody>
                    <a:bodyPr/>
                    <a:lstStyle/>
                    <a:p>
                      <a:pPr algn="l" fontAlgn="t">
                        <a:lnSpc>
                          <a:spcPct val="150000"/>
                        </a:lnSpc>
                      </a:pPr>
                      <a:r>
                        <a:rPr lang="en-US" sz="1200" dirty="0">
                          <a:latin typeface="verdana"/>
                        </a:rPr>
                        <a:t>coords.heading</a:t>
                      </a:r>
                    </a:p>
                  </a:txBody>
                  <a:tcPr marL="47625" marR="47625" marT="47625" marB="47625"/>
                </a:tc>
                <a:tc>
                  <a:txBody>
                    <a:bodyPr/>
                    <a:lstStyle/>
                    <a:p>
                      <a:pPr algn="l" fontAlgn="t">
                        <a:lnSpc>
                          <a:spcPct val="150000"/>
                        </a:lnSpc>
                      </a:pPr>
                      <a:r>
                        <a:rPr lang="en-US" sz="1200" dirty="0">
                          <a:latin typeface="verdana"/>
                        </a:rPr>
                        <a:t>Number</a:t>
                      </a:r>
                    </a:p>
                  </a:txBody>
                  <a:tcPr marL="47625" marR="47625" marT="47625" marB="47625"/>
                </a:tc>
                <a:tc>
                  <a:txBody>
                    <a:bodyPr/>
                    <a:lstStyle/>
                    <a:p>
                      <a:pPr algn="just" fontAlgn="t">
                        <a:lnSpc>
                          <a:spcPct val="150000"/>
                        </a:lnSpc>
                      </a:pPr>
                      <a:r>
                        <a:rPr lang="en-US" sz="1200" b="1" dirty="0">
                          <a:latin typeface="verdana"/>
                        </a:rPr>
                        <a:t>[Optional]</a:t>
                      </a:r>
                      <a:r>
                        <a:rPr lang="en-US" sz="1200" dirty="0">
                          <a:latin typeface="verdana"/>
                        </a:rPr>
                        <a:t> Specifies the device's current direction of movement in degrees counting clockwise relative to true north.</a:t>
                      </a:r>
                    </a:p>
                  </a:txBody>
                  <a:tcPr marL="47625" marR="47625" marT="47625" marB="47625"/>
                </a:tc>
              </a:tr>
              <a:tr h="370840">
                <a:tc>
                  <a:txBody>
                    <a:bodyPr/>
                    <a:lstStyle/>
                    <a:p>
                      <a:pPr algn="l" fontAlgn="t">
                        <a:lnSpc>
                          <a:spcPct val="150000"/>
                        </a:lnSpc>
                      </a:pPr>
                      <a:r>
                        <a:rPr lang="en-US" sz="1200" dirty="0">
                          <a:latin typeface="verdana"/>
                        </a:rPr>
                        <a:t>coords.speed</a:t>
                      </a:r>
                    </a:p>
                  </a:txBody>
                  <a:tcPr marL="47625" marR="47625" marT="47625" marB="47625"/>
                </a:tc>
                <a:tc>
                  <a:txBody>
                    <a:bodyPr/>
                    <a:lstStyle/>
                    <a:p>
                      <a:pPr algn="l" fontAlgn="t">
                        <a:lnSpc>
                          <a:spcPct val="150000"/>
                        </a:lnSpc>
                      </a:pPr>
                      <a:r>
                        <a:rPr lang="en-US" sz="1200" dirty="0">
                          <a:latin typeface="verdana"/>
                        </a:rPr>
                        <a:t>Number</a:t>
                      </a:r>
                    </a:p>
                  </a:txBody>
                  <a:tcPr marL="47625" marR="47625" marT="47625" marB="47625"/>
                </a:tc>
                <a:tc>
                  <a:txBody>
                    <a:bodyPr/>
                    <a:lstStyle/>
                    <a:p>
                      <a:pPr algn="just" fontAlgn="t">
                        <a:lnSpc>
                          <a:spcPct val="150000"/>
                        </a:lnSpc>
                      </a:pPr>
                      <a:r>
                        <a:rPr lang="en-US" sz="1200" b="1" dirty="0">
                          <a:latin typeface="verdana"/>
                        </a:rPr>
                        <a:t>[Optional]</a:t>
                      </a:r>
                      <a:r>
                        <a:rPr lang="en-US" sz="1200" dirty="0">
                          <a:latin typeface="verdana"/>
                        </a:rPr>
                        <a:t> Specifies the device's current ground speed in meters per second.</a:t>
                      </a:r>
                    </a:p>
                  </a:txBody>
                  <a:tcPr marL="47625" marR="47625" marT="47625" marB="47625"/>
                </a:tc>
              </a:tr>
              <a:tr h="370840">
                <a:tc>
                  <a:txBody>
                    <a:bodyPr/>
                    <a:lstStyle/>
                    <a:p>
                      <a:pPr algn="l" fontAlgn="t">
                        <a:lnSpc>
                          <a:spcPct val="150000"/>
                        </a:lnSpc>
                      </a:pPr>
                      <a:r>
                        <a:rPr lang="en-US" sz="1200" dirty="0">
                          <a:latin typeface="verdana"/>
                        </a:rPr>
                        <a:t>timestamp</a:t>
                      </a:r>
                    </a:p>
                  </a:txBody>
                  <a:tcPr marL="47625" marR="47625" marT="47625" marB="47625"/>
                </a:tc>
                <a:tc>
                  <a:txBody>
                    <a:bodyPr/>
                    <a:lstStyle/>
                    <a:p>
                      <a:pPr algn="l" fontAlgn="t">
                        <a:lnSpc>
                          <a:spcPct val="150000"/>
                        </a:lnSpc>
                      </a:pPr>
                      <a:r>
                        <a:rPr lang="en-US" sz="1200" dirty="0">
                          <a:latin typeface="verdana"/>
                        </a:rPr>
                        <a:t>date</a:t>
                      </a:r>
                    </a:p>
                  </a:txBody>
                  <a:tcPr marL="47625" marR="47625" marT="47625" marB="47625"/>
                </a:tc>
                <a:tc>
                  <a:txBody>
                    <a:bodyPr/>
                    <a:lstStyle/>
                    <a:p>
                      <a:pPr algn="just" fontAlgn="t">
                        <a:lnSpc>
                          <a:spcPct val="150000"/>
                        </a:lnSpc>
                      </a:pPr>
                      <a:r>
                        <a:rPr lang="en-US" sz="1200" dirty="0">
                          <a:latin typeface="verdana"/>
                        </a:rPr>
                        <a:t>Specifies the time when the location information was retrieved and the Position object created.</a:t>
                      </a:r>
                    </a:p>
                  </a:txBody>
                  <a:tcPr marL="47625" marR="47625" marT="47625" marB="47625"/>
                </a:tc>
              </a:tr>
            </a:tbl>
          </a:graphicData>
        </a:graphic>
      </p:graphicFrame>
    </p:spTree>
    <p:extLst>
      <p:ext uri="{BB962C8B-B14F-4D97-AF65-F5344CB8AC3E}">
        <p14:creationId xmlns:p14="http://schemas.microsoft.com/office/powerpoint/2010/main" val="1512153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34</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The </a:t>
            </a:r>
            <a:r>
              <a:rPr lang="en-US" sz="3400" kern="0" dirty="0">
                <a:solidFill>
                  <a:schemeClr val="tx2">
                    <a:lumMod val="75000"/>
                  </a:schemeClr>
                </a:solidFill>
              </a:rPr>
              <a:t>Position Object</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240093" y="1209675"/>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400" kern="0" dirty="0" smtClean="0"/>
              <a:t>The success callback that is passed as the first argument of the </a:t>
            </a:r>
            <a:r>
              <a:rPr lang="en-US" sz="1400" kern="0" dirty="0" err="1" smtClean="0"/>
              <a:t>getCurrentPosition</a:t>
            </a:r>
            <a:r>
              <a:rPr lang="en-US" sz="1400" kern="0" dirty="0" smtClean="0"/>
              <a:t> and </a:t>
            </a:r>
            <a:r>
              <a:rPr lang="en-US" sz="1400" kern="0" dirty="0" err="1" smtClean="0"/>
              <a:t>watchPosition</a:t>
            </a:r>
            <a:r>
              <a:rPr lang="en-US" sz="1400" kern="0" dirty="0" smtClean="0"/>
              <a:t> methods has only one argument: the Position object.</a:t>
            </a:r>
          </a:p>
          <a:p>
            <a:pPr marL="342900" indent="-342900">
              <a:lnSpc>
                <a:spcPct val="150000"/>
              </a:lnSpc>
              <a:buFont typeface="Arial" panose="020B0604020202020204" pitchFamily="34" charset="0"/>
              <a:buChar char="•"/>
            </a:pPr>
            <a:r>
              <a:rPr lang="en-US" sz="1400" kern="0" dirty="0" smtClean="0"/>
              <a:t>The </a:t>
            </a:r>
            <a:r>
              <a:rPr lang="en-US" sz="1400" kern="0" dirty="0" err="1" smtClean="0"/>
              <a:t>PositionOptions</a:t>
            </a:r>
            <a:r>
              <a:rPr lang="en-US" sz="1400" kern="0" dirty="0" smtClean="0"/>
              <a:t> object allows the developers to specify options when getting user location.</a:t>
            </a:r>
          </a:p>
          <a:p>
            <a:pPr marL="342900" indent="-342900">
              <a:lnSpc>
                <a:spcPct val="150000"/>
              </a:lnSpc>
              <a:buFont typeface="Arial" panose="020B0604020202020204" pitchFamily="34" charset="0"/>
              <a:buChar char="•"/>
            </a:pPr>
            <a:r>
              <a:rPr lang="en-US" sz="1400" kern="0" dirty="0" smtClean="0"/>
              <a:t>The Position object has two properties:</a:t>
            </a:r>
          </a:p>
          <a:p>
            <a:pPr lvl="1">
              <a:lnSpc>
                <a:spcPct val="150000"/>
              </a:lnSpc>
            </a:pPr>
            <a:r>
              <a:rPr lang="en-US" sz="1200" kern="0" dirty="0" smtClean="0"/>
              <a:t>A Coordinates object (</a:t>
            </a:r>
            <a:r>
              <a:rPr lang="en-US" sz="1200" kern="0" dirty="0" err="1" smtClean="0"/>
              <a:t>coords</a:t>
            </a:r>
            <a:r>
              <a:rPr lang="en-US" sz="1200" kern="0" dirty="0" smtClean="0"/>
              <a:t>) that contains information on user location (accuracy, latitude, longitude, </a:t>
            </a:r>
            <a:r>
              <a:rPr lang="en-US" sz="1200" kern="0" dirty="0" err="1" smtClean="0"/>
              <a:t>etc</a:t>
            </a:r>
            <a:r>
              <a:rPr lang="en-US" sz="1200" kern="0" dirty="0" smtClean="0"/>
              <a:t>).</a:t>
            </a:r>
          </a:p>
          <a:p>
            <a:pPr lvl="1">
              <a:lnSpc>
                <a:spcPct val="150000"/>
              </a:lnSpc>
            </a:pPr>
            <a:r>
              <a:rPr lang="en-US" sz="1200" kern="0" dirty="0" smtClean="0"/>
              <a:t>A </a:t>
            </a:r>
            <a:r>
              <a:rPr lang="en-US" sz="1200" kern="0" dirty="0" err="1" smtClean="0"/>
              <a:t>DOMTimeStamp</a:t>
            </a:r>
            <a:r>
              <a:rPr lang="en-US" sz="1200" kern="0" dirty="0" smtClean="0"/>
              <a:t> object (timestamp) that is the time when user location was obtained.</a:t>
            </a:r>
          </a:p>
          <a:p>
            <a:pPr lvl="1">
              <a:lnSpc>
                <a:spcPct val="150000"/>
              </a:lnSpc>
            </a:pPr>
            <a:endParaRPr lang="en-US" sz="1200" kern="0" dirty="0" smtClean="0"/>
          </a:p>
          <a:p>
            <a:pPr lvl="1">
              <a:lnSpc>
                <a:spcPct val="150000"/>
              </a:lnSpc>
            </a:pPr>
            <a:endParaRPr lang="en-US" sz="1200" kern="0" dirty="0" smtClean="0"/>
          </a:p>
          <a:p>
            <a:pPr marL="342900" indent="-342900">
              <a:lnSpc>
                <a:spcPct val="150000"/>
              </a:lnSpc>
              <a:buFont typeface="Arial" panose="020B0604020202020204" pitchFamily="34" charset="0"/>
              <a:buChar char="•"/>
            </a:pPr>
            <a:r>
              <a:rPr lang="en-US" sz="1400" kern="0" dirty="0" smtClean="0"/>
              <a:t>Here third argument is the </a:t>
            </a:r>
            <a:r>
              <a:rPr lang="en-US" sz="1400" kern="0" dirty="0" err="1" smtClean="0"/>
              <a:t>PositionOptions</a:t>
            </a:r>
            <a:r>
              <a:rPr lang="en-US" sz="1400" kern="0" dirty="0" smtClean="0"/>
              <a:t> object which specifies a set of options for retrieving the geographic location of the device.</a:t>
            </a:r>
            <a:endParaRPr lang="en-US" sz="1200" kern="0" dirty="0" smtClean="0"/>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0" dirty="0"/>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ounded Rectangle 20"/>
          <p:cNvSpPr/>
          <p:nvPr/>
        </p:nvSpPr>
        <p:spPr>
          <a:xfrm>
            <a:off x="395681" y="4038600"/>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getCurrentPosition(callback, ErrorCallback, options)</a:t>
            </a:r>
          </a:p>
        </p:txBody>
      </p:sp>
    </p:spTree>
    <p:extLst>
      <p:ext uri="{BB962C8B-B14F-4D97-AF65-F5344CB8AC3E}">
        <p14:creationId xmlns:p14="http://schemas.microsoft.com/office/powerpoint/2010/main" val="1432462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35</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The </a:t>
            </a:r>
            <a:r>
              <a:rPr lang="en-US" sz="3400" kern="0" dirty="0">
                <a:solidFill>
                  <a:schemeClr val="tx2">
                    <a:lumMod val="75000"/>
                  </a:schemeClr>
                </a:solidFill>
              </a:rPr>
              <a:t>Position Object(</a:t>
            </a:r>
            <a:r>
              <a:rPr lang="en-US" sz="3400" kern="0" dirty="0" err="1">
                <a:solidFill>
                  <a:schemeClr val="tx2">
                    <a:lumMod val="75000"/>
                  </a:schemeClr>
                </a:solidFill>
              </a:rPr>
              <a:t>Contn</a:t>
            </a:r>
            <a:r>
              <a:rPr lang="en-US" sz="3400" kern="0" dirty="0">
                <a:solidFill>
                  <a:schemeClr val="tx2">
                    <a:lumMod val="75000"/>
                  </a:schemeClr>
                </a:solidFill>
              </a:rPr>
              <a:t>…)</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281949" y="1308145"/>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endParaRPr lang="en-US" sz="1800" kern="0" dirty="0" smtClean="0"/>
          </a:p>
          <a:p>
            <a:pPr>
              <a:lnSpc>
                <a:spcPct val="150000"/>
              </a:lnSpc>
            </a:pPr>
            <a:r>
              <a:rPr lang="en-US" sz="1800" kern="0" dirty="0" smtClean="0"/>
              <a:t>Following are the options which can be specified as third argument:</a:t>
            </a:r>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0" dirty="0"/>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3467584024"/>
              </p:ext>
            </p:extLst>
          </p:nvPr>
        </p:nvGraphicFramePr>
        <p:xfrm>
          <a:off x="533400" y="2667000"/>
          <a:ext cx="8001000" cy="3292385"/>
        </p:xfrm>
        <a:graphic>
          <a:graphicData uri="http://schemas.openxmlformats.org/drawingml/2006/table">
            <a:tbl>
              <a:tblPr firstRow="1" bandRow="1">
                <a:tableStyleId>{5C22544A-7EE6-4342-B048-85BDC9FD1C3A}</a:tableStyleId>
              </a:tblPr>
              <a:tblGrid>
                <a:gridCol w="2306574"/>
                <a:gridCol w="1068705"/>
                <a:gridCol w="4625721"/>
              </a:tblGrid>
              <a:tr h="457745">
                <a:tc>
                  <a:txBody>
                    <a:bodyPr/>
                    <a:lstStyle/>
                    <a:p>
                      <a:pPr>
                        <a:lnSpc>
                          <a:spcPct val="150000"/>
                        </a:lnSpc>
                      </a:pPr>
                      <a:r>
                        <a:rPr lang="en-US" sz="1400" dirty="0">
                          <a:latin typeface="verdana"/>
                        </a:rPr>
                        <a:t>Property</a:t>
                      </a:r>
                    </a:p>
                  </a:txBody>
                  <a:tcPr anchor="ctr"/>
                </a:tc>
                <a:tc>
                  <a:txBody>
                    <a:bodyPr/>
                    <a:lstStyle/>
                    <a:p>
                      <a:pPr>
                        <a:lnSpc>
                          <a:spcPct val="150000"/>
                        </a:lnSpc>
                      </a:pPr>
                      <a:r>
                        <a:rPr lang="en-US" sz="1400" dirty="0">
                          <a:latin typeface="verdana"/>
                        </a:rPr>
                        <a:t>Type</a:t>
                      </a:r>
                    </a:p>
                  </a:txBody>
                  <a:tcPr anchor="ctr"/>
                </a:tc>
                <a:tc>
                  <a:txBody>
                    <a:bodyPr/>
                    <a:lstStyle/>
                    <a:p>
                      <a:pPr>
                        <a:lnSpc>
                          <a:spcPct val="150000"/>
                        </a:lnSpc>
                      </a:pPr>
                      <a:r>
                        <a:rPr lang="en-US" sz="1400" dirty="0">
                          <a:latin typeface="verdana"/>
                        </a:rPr>
                        <a:t>Description</a:t>
                      </a:r>
                    </a:p>
                  </a:txBody>
                  <a:tcPr anchor="ctr"/>
                </a:tc>
              </a:tr>
              <a:tr h="837655">
                <a:tc>
                  <a:txBody>
                    <a:bodyPr/>
                    <a:lstStyle/>
                    <a:p>
                      <a:pPr algn="l" fontAlgn="t">
                        <a:lnSpc>
                          <a:spcPct val="150000"/>
                        </a:lnSpc>
                      </a:pPr>
                      <a:r>
                        <a:rPr lang="en-US" sz="1400" dirty="0">
                          <a:latin typeface="verdana"/>
                        </a:rPr>
                        <a:t>enableHighAccuracy</a:t>
                      </a:r>
                    </a:p>
                  </a:txBody>
                  <a:tcPr/>
                </a:tc>
                <a:tc>
                  <a:txBody>
                    <a:bodyPr/>
                    <a:lstStyle/>
                    <a:p>
                      <a:pPr algn="l" fontAlgn="t">
                        <a:lnSpc>
                          <a:spcPct val="150000"/>
                        </a:lnSpc>
                      </a:pPr>
                      <a:r>
                        <a:rPr lang="en-US" sz="1400" dirty="0">
                          <a:latin typeface="verdana"/>
                        </a:rPr>
                        <a:t>Boolean</a:t>
                      </a:r>
                    </a:p>
                  </a:txBody>
                  <a:tcPr/>
                </a:tc>
                <a:tc>
                  <a:txBody>
                    <a:bodyPr/>
                    <a:lstStyle/>
                    <a:p>
                      <a:pPr algn="just" fontAlgn="t">
                        <a:lnSpc>
                          <a:spcPct val="150000"/>
                        </a:lnSpc>
                      </a:pPr>
                      <a:r>
                        <a:rPr lang="en-US" sz="1400" dirty="0">
                          <a:latin typeface="verdana"/>
                        </a:rPr>
                        <a:t>Specifies whether the widget wants to receive the most accurate location estimate possible. By default this is false.</a:t>
                      </a:r>
                    </a:p>
                  </a:txBody>
                  <a:tcPr/>
                </a:tc>
              </a:tr>
              <a:tr h="851968">
                <a:tc>
                  <a:txBody>
                    <a:bodyPr/>
                    <a:lstStyle/>
                    <a:p>
                      <a:pPr algn="l" fontAlgn="t">
                        <a:lnSpc>
                          <a:spcPct val="150000"/>
                        </a:lnSpc>
                      </a:pPr>
                      <a:r>
                        <a:rPr lang="en-US" sz="1400" dirty="0" smtClean="0">
                          <a:latin typeface="verdana"/>
                        </a:rPr>
                        <a:t>timeout</a:t>
                      </a:r>
                      <a:endParaRPr lang="en-US" sz="1400" dirty="0">
                        <a:latin typeface="verdana"/>
                      </a:endParaRPr>
                    </a:p>
                  </a:txBody>
                  <a:tcPr/>
                </a:tc>
                <a:tc>
                  <a:txBody>
                    <a:bodyPr/>
                    <a:lstStyle/>
                    <a:p>
                      <a:pPr algn="l" fontAlgn="t">
                        <a:lnSpc>
                          <a:spcPct val="150000"/>
                        </a:lnSpc>
                      </a:pPr>
                      <a:r>
                        <a:rPr lang="en-US" sz="1400" dirty="0">
                          <a:latin typeface="verdana"/>
                        </a:rPr>
                        <a:t>Number</a:t>
                      </a:r>
                    </a:p>
                  </a:txBody>
                  <a:tcPr/>
                </a:tc>
                <a:tc>
                  <a:txBody>
                    <a:bodyPr/>
                    <a:lstStyle/>
                    <a:p>
                      <a:pPr algn="just" fontAlgn="t">
                        <a:lnSpc>
                          <a:spcPct val="150000"/>
                        </a:lnSpc>
                      </a:pPr>
                      <a:r>
                        <a:rPr lang="en-US" sz="1400" dirty="0">
                          <a:latin typeface="verdana"/>
                        </a:rPr>
                        <a:t>The timeout property is the number of milliseconds your web application is willing to wait for a position.</a:t>
                      </a:r>
                    </a:p>
                  </a:txBody>
                  <a:tcPr/>
                </a:tc>
              </a:tr>
              <a:tr h="595832">
                <a:tc>
                  <a:txBody>
                    <a:bodyPr/>
                    <a:lstStyle/>
                    <a:p>
                      <a:pPr algn="l" fontAlgn="t">
                        <a:lnSpc>
                          <a:spcPct val="150000"/>
                        </a:lnSpc>
                      </a:pPr>
                      <a:r>
                        <a:rPr lang="en-US" sz="1400" dirty="0">
                          <a:latin typeface="verdana"/>
                        </a:rPr>
                        <a:t>maximumAge</a:t>
                      </a:r>
                    </a:p>
                  </a:txBody>
                  <a:tcPr/>
                </a:tc>
                <a:tc>
                  <a:txBody>
                    <a:bodyPr/>
                    <a:lstStyle/>
                    <a:p>
                      <a:pPr algn="l" fontAlgn="t">
                        <a:lnSpc>
                          <a:spcPct val="150000"/>
                        </a:lnSpc>
                      </a:pPr>
                      <a:r>
                        <a:rPr lang="en-US" sz="1400" dirty="0">
                          <a:latin typeface="verdana"/>
                        </a:rPr>
                        <a:t>Number</a:t>
                      </a:r>
                    </a:p>
                  </a:txBody>
                  <a:tcPr/>
                </a:tc>
                <a:tc>
                  <a:txBody>
                    <a:bodyPr/>
                    <a:lstStyle/>
                    <a:p>
                      <a:pPr algn="just" fontAlgn="t">
                        <a:lnSpc>
                          <a:spcPct val="150000"/>
                        </a:lnSpc>
                      </a:pPr>
                      <a:r>
                        <a:rPr lang="en-US" sz="1400" dirty="0">
                          <a:latin typeface="verdana"/>
                        </a:rPr>
                        <a:t>Specifies the expiry time in milliseconds for cached location information.</a:t>
                      </a:r>
                    </a:p>
                  </a:txBody>
                  <a:tcPr/>
                </a:tc>
              </a:tr>
            </a:tbl>
          </a:graphicData>
        </a:graphic>
      </p:graphicFrame>
    </p:spTree>
    <p:extLst>
      <p:ext uri="{BB962C8B-B14F-4D97-AF65-F5344CB8AC3E}">
        <p14:creationId xmlns:p14="http://schemas.microsoft.com/office/powerpoint/2010/main" val="1694795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36</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Ways </a:t>
            </a:r>
            <a:r>
              <a:rPr lang="en-US" sz="3400" kern="0" dirty="0">
                <a:solidFill>
                  <a:schemeClr val="tx2">
                    <a:lumMod val="75000"/>
                  </a:schemeClr>
                </a:solidFill>
              </a:rPr>
              <a:t>To Get User Location</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381000" y="1762125"/>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800" kern="0" dirty="0" smtClean="0"/>
              <a:t>According to the </a:t>
            </a:r>
            <a:r>
              <a:rPr lang="en-US" sz="1800" kern="0" dirty="0" err="1" smtClean="0"/>
              <a:t>geolocation</a:t>
            </a:r>
            <a:r>
              <a:rPr lang="en-US" sz="1800" kern="0" dirty="0" smtClean="0"/>
              <a:t> specification, the device can get its location using different technologies:</a:t>
            </a:r>
          </a:p>
          <a:p>
            <a:pPr lvl="1">
              <a:lnSpc>
                <a:spcPct val="150000"/>
              </a:lnSpc>
            </a:pPr>
            <a:r>
              <a:rPr lang="en-US" sz="1600" kern="0" dirty="0" smtClean="0"/>
              <a:t> Common sources of location information include Global Positioning System (GPS) and location inferred from network signals such as IP address, RFID, </a:t>
            </a:r>
            <a:r>
              <a:rPr lang="en-US" sz="1600" kern="0" dirty="0" err="1" smtClean="0"/>
              <a:t>WiFi</a:t>
            </a:r>
            <a:r>
              <a:rPr lang="en-US" sz="1600" kern="0" dirty="0" smtClean="0"/>
              <a:t> and Bluetooth MAC addresses, and GSM/CDMA cell IDs, as well as user input</a:t>
            </a:r>
          </a:p>
        </p:txBody>
      </p:sp>
      <p:sp>
        <p:nvSpPr>
          <p:cNvPr id="18"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0" dirty="0" smtClean="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14533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37</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Handling </a:t>
            </a:r>
            <a:r>
              <a:rPr lang="en-US" sz="3400" kern="0" dirty="0">
                <a:solidFill>
                  <a:schemeClr val="tx2">
                    <a:lumMod val="75000"/>
                  </a:schemeClr>
                </a:solidFill>
              </a:rPr>
              <a:t>Errors</a:t>
            </a:r>
          </a:p>
          <a:p>
            <a:endParaRPr lang="en-US" sz="3400" kern="0" dirty="0" smtClean="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173865" y="1159882"/>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400" kern="0" dirty="0" err="1" smtClean="0"/>
              <a:t>Geolocation</a:t>
            </a:r>
            <a:r>
              <a:rPr lang="en-US" sz="1400" kern="0" dirty="0" smtClean="0"/>
              <a:t> is complicated, and it is very much required to catch any error and handle it gracefully.</a:t>
            </a:r>
          </a:p>
          <a:p>
            <a:pPr marL="342900" indent="-342900">
              <a:lnSpc>
                <a:spcPct val="150000"/>
              </a:lnSpc>
              <a:buFont typeface="Arial" panose="020B0604020202020204" pitchFamily="34" charset="0"/>
              <a:buChar char="•"/>
            </a:pPr>
            <a:r>
              <a:rPr lang="en-US" sz="1400" kern="0" dirty="0" smtClean="0"/>
              <a:t>When calling the </a:t>
            </a:r>
            <a:r>
              <a:rPr lang="en-US" sz="1400" kern="0" dirty="0" err="1" smtClean="0"/>
              <a:t>getCurrentPosition</a:t>
            </a:r>
            <a:r>
              <a:rPr lang="en-US" sz="1400" kern="0" dirty="0" smtClean="0"/>
              <a:t> or the </a:t>
            </a:r>
            <a:r>
              <a:rPr lang="en-US" sz="1400" kern="0" dirty="0" err="1" smtClean="0"/>
              <a:t>watchPosition</a:t>
            </a:r>
            <a:r>
              <a:rPr lang="en-US" sz="1400" kern="0" dirty="0" smtClean="0"/>
              <a:t> method, we can optionally specify an error callback that takes a </a:t>
            </a:r>
            <a:r>
              <a:rPr lang="en-US" sz="1400" kern="0" dirty="0" err="1" smtClean="0"/>
              <a:t>PositionError</a:t>
            </a:r>
            <a:r>
              <a:rPr lang="en-US" sz="1400" kern="0" dirty="0" smtClean="0"/>
              <a:t> object as an argument</a:t>
            </a:r>
          </a:p>
          <a:p>
            <a:pPr marL="342900" indent="-342900">
              <a:lnSpc>
                <a:spcPct val="150000"/>
              </a:lnSpc>
              <a:buFont typeface="Arial" panose="020B0604020202020204" pitchFamily="34" charset="0"/>
              <a:buChar char="•"/>
            </a:pPr>
            <a:r>
              <a:rPr lang="en-US" sz="1400" kern="0" dirty="0" smtClean="0"/>
              <a:t>The second parameter of the </a:t>
            </a:r>
            <a:r>
              <a:rPr lang="en-US" sz="1400" kern="0" dirty="0" err="1" smtClean="0"/>
              <a:t>getCurrentPosition</a:t>
            </a:r>
            <a:r>
              <a:rPr lang="en-US" sz="1400" kern="0" dirty="0" smtClean="0"/>
              <a:t>() method is used to handle errors. It specifies a function to run if it fails to get the user's location.</a:t>
            </a:r>
          </a:p>
          <a:p>
            <a:pPr marL="342900" indent="-342900">
              <a:lnSpc>
                <a:spcPct val="150000"/>
              </a:lnSpc>
              <a:buFont typeface="Arial" panose="020B0604020202020204" pitchFamily="34" charset="0"/>
              <a:buChar char="•"/>
            </a:pPr>
            <a:r>
              <a:rPr lang="en-US" sz="1400" kern="0" dirty="0" smtClean="0"/>
              <a:t>The </a:t>
            </a:r>
            <a:r>
              <a:rPr lang="en-US" sz="1400" kern="0" dirty="0" err="1" smtClean="0"/>
              <a:t>geolocations</a:t>
            </a:r>
            <a:r>
              <a:rPr lang="en-US" sz="1400" kern="0" dirty="0" smtClean="0"/>
              <a:t> methods </a:t>
            </a:r>
            <a:r>
              <a:rPr lang="en-US" sz="1400" kern="0" dirty="0" err="1" smtClean="0"/>
              <a:t>getCurrentPosition</a:t>
            </a:r>
            <a:r>
              <a:rPr lang="en-US" sz="1400" kern="0" dirty="0" smtClean="0"/>
              <a:t>() and </a:t>
            </a:r>
            <a:r>
              <a:rPr lang="en-US" sz="1400" kern="0" dirty="0" err="1" smtClean="0"/>
              <a:t>watchPosition</a:t>
            </a:r>
            <a:r>
              <a:rPr lang="en-US" sz="1400" kern="0" dirty="0" smtClean="0"/>
              <a:t>() make use of an error handler callback method which gives </a:t>
            </a:r>
            <a:r>
              <a:rPr lang="en-US" sz="1400" b="1" kern="0" dirty="0" err="1" smtClean="0"/>
              <a:t>PositionError</a:t>
            </a:r>
            <a:r>
              <a:rPr lang="en-US" sz="1400" kern="0" dirty="0" smtClean="0"/>
              <a:t> object. This object has following two properties:</a:t>
            </a:r>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1430222495"/>
              </p:ext>
            </p:extLst>
          </p:nvPr>
        </p:nvGraphicFramePr>
        <p:xfrm>
          <a:off x="609600" y="4572000"/>
          <a:ext cx="8001000" cy="1112520"/>
        </p:xfrm>
        <a:graphic>
          <a:graphicData uri="http://schemas.openxmlformats.org/drawingml/2006/table">
            <a:tbl>
              <a:tblPr firstRow="1" bandRow="1">
                <a:tableStyleId>{5C22544A-7EE6-4342-B048-85BDC9FD1C3A}</a:tableStyleId>
              </a:tblPr>
              <a:tblGrid>
                <a:gridCol w="1293813"/>
                <a:gridCol w="1090613"/>
                <a:gridCol w="5616574"/>
              </a:tblGrid>
              <a:tr h="370840">
                <a:tc>
                  <a:txBody>
                    <a:bodyPr/>
                    <a:lstStyle/>
                    <a:p>
                      <a:r>
                        <a:rPr lang="en-US" sz="1600" dirty="0">
                          <a:latin typeface="verdana"/>
                        </a:rPr>
                        <a:t>Property</a:t>
                      </a:r>
                    </a:p>
                  </a:txBody>
                  <a:tcPr marL="47625" marR="47625" marT="47625" marB="47625"/>
                </a:tc>
                <a:tc>
                  <a:txBody>
                    <a:bodyPr/>
                    <a:lstStyle/>
                    <a:p>
                      <a:r>
                        <a:rPr lang="en-US" sz="1600" dirty="0">
                          <a:latin typeface="verdana"/>
                        </a:rPr>
                        <a:t>Type</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latin typeface="verdana"/>
                        </a:rPr>
                        <a:t>code</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dirty="0">
                          <a:latin typeface="verdana"/>
                        </a:rPr>
                        <a:t>Contains a numeric code for the error.</a:t>
                      </a:r>
                    </a:p>
                  </a:txBody>
                  <a:tcPr marL="47625" marR="47625" marT="47625" marB="47625"/>
                </a:tc>
              </a:tr>
              <a:tr h="370840">
                <a:tc>
                  <a:txBody>
                    <a:bodyPr/>
                    <a:lstStyle/>
                    <a:p>
                      <a:pPr algn="l" fontAlgn="t"/>
                      <a:r>
                        <a:rPr lang="en-US" sz="1600" dirty="0">
                          <a:latin typeface="verdana"/>
                        </a:rPr>
                        <a:t>message</a:t>
                      </a:r>
                    </a:p>
                  </a:txBody>
                  <a:tcPr marL="47625" marR="47625" marT="47625" marB="47625"/>
                </a:tc>
                <a:tc>
                  <a:txBody>
                    <a:bodyPr/>
                    <a:lstStyle/>
                    <a:p>
                      <a:pPr algn="l" fontAlgn="t"/>
                      <a:r>
                        <a:rPr lang="en-US" sz="1600" dirty="0">
                          <a:latin typeface="verdana"/>
                        </a:rPr>
                        <a:t>String</a:t>
                      </a:r>
                    </a:p>
                  </a:txBody>
                  <a:tcPr marL="47625" marR="47625" marT="47625" marB="47625"/>
                </a:tc>
                <a:tc>
                  <a:txBody>
                    <a:bodyPr/>
                    <a:lstStyle/>
                    <a:p>
                      <a:pPr algn="just" fontAlgn="t"/>
                      <a:r>
                        <a:rPr lang="en-US" sz="1600" dirty="0">
                          <a:latin typeface="verdana"/>
                        </a:rPr>
                        <a:t>Contains a human-readable description of the error.</a:t>
                      </a:r>
                    </a:p>
                  </a:txBody>
                  <a:tcPr marL="47625" marR="47625" marT="47625" marB="47625"/>
                </a:tc>
              </a:tr>
            </a:tbl>
          </a:graphicData>
        </a:graphic>
      </p:graphicFrame>
    </p:spTree>
    <p:extLst>
      <p:ext uri="{BB962C8B-B14F-4D97-AF65-F5344CB8AC3E}">
        <p14:creationId xmlns:p14="http://schemas.microsoft.com/office/powerpoint/2010/main" val="1500398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38</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Handling </a:t>
            </a:r>
            <a:r>
              <a:rPr lang="en-US" sz="3400" kern="0" dirty="0">
                <a:solidFill>
                  <a:schemeClr val="tx2">
                    <a:lumMod val="75000"/>
                  </a:schemeClr>
                </a:solidFill>
              </a:rPr>
              <a:t>Errors(Contd.)</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228600" y="1609725"/>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1600" kern="0" dirty="0" smtClean="0"/>
              <a:t>Below table describes the possible error codes returned in the </a:t>
            </a:r>
            <a:r>
              <a:rPr lang="en-US" sz="1600" kern="0" dirty="0" err="1" smtClean="0"/>
              <a:t>PositionError</a:t>
            </a:r>
            <a:r>
              <a:rPr lang="en-US" sz="1600" kern="0" dirty="0" smtClean="0"/>
              <a:t> object.</a:t>
            </a:r>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552926282"/>
              </p:ext>
            </p:extLst>
          </p:nvPr>
        </p:nvGraphicFramePr>
        <p:xfrm>
          <a:off x="457200" y="2514600"/>
          <a:ext cx="8305800" cy="2947670"/>
        </p:xfrm>
        <a:graphic>
          <a:graphicData uri="http://schemas.openxmlformats.org/drawingml/2006/table">
            <a:tbl>
              <a:tblPr firstRow="1" bandRow="1">
                <a:tableStyleId>{5C22544A-7EE6-4342-B048-85BDC9FD1C3A}</a:tableStyleId>
              </a:tblPr>
              <a:tblGrid>
                <a:gridCol w="730250"/>
                <a:gridCol w="2755075"/>
                <a:gridCol w="4820475"/>
              </a:tblGrid>
              <a:tr h="370840">
                <a:tc>
                  <a:txBody>
                    <a:bodyPr/>
                    <a:lstStyle/>
                    <a:p>
                      <a:pPr>
                        <a:lnSpc>
                          <a:spcPct val="150000"/>
                        </a:lnSpc>
                      </a:pPr>
                      <a:r>
                        <a:rPr lang="en-US" sz="1200" dirty="0">
                          <a:latin typeface="verdana"/>
                        </a:rPr>
                        <a:t>Code</a:t>
                      </a:r>
                    </a:p>
                  </a:txBody>
                  <a:tcPr marL="47625" marR="47625" marT="47625" marB="47625"/>
                </a:tc>
                <a:tc>
                  <a:txBody>
                    <a:bodyPr/>
                    <a:lstStyle/>
                    <a:p>
                      <a:pPr>
                        <a:lnSpc>
                          <a:spcPct val="150000"/>
                        </a:lnSpc>
                      </a:pPr>
                      <a:r>
                        <a:rPr lang="en-US" sz="1200" dirty="0">
                          <a:latin typeface="verdana"/>
                        </a:rPr>
                        <a:t>Constant</a:t>
                      </a:r>
                    </a:p>
                  </a:txBody>
                  <a:tcPr marL="47625" marR="47625" marT="47625" marB="47625"/>
                </a:tc>
                <a:tc>
                  <a:txBody>
                    <a:bodyPr/>
                    <a:lstStyle/>
                    <a:p>
                      <a:pPr>
                        <a:lnSpc>
                          <a:spcPct val="150000"/>
                        </a:lnSpc>
                      </a:pPr>
                      <a:r>
                        <a:rPr lang="en-US" sz="1200" dirty="0">
                          <a:latin typeface="verdana"/>
                        </a:rPr>
                        <a:t>Description</a:t>
                      </a:r>
                    </a:p>
                  </a:txBody>
                  <a:tcPr marL="47625" marR="47625" marT="47625" marB="47625"/>
                </a:tc>
              </a:tr>
              <a:tr h="370840">
                <a:tc>
                  <a:txBody>
                    <a:bodyPr/>
                    <a:lstStyle/>
                    <a:p>
                      <a:pPr algn="l" fontAlgn="t">
                        <a:lnSpc>
                          <a:spcPct val="150000"/>
                        </a:lnSpc>
                      </a:pPr>
                      <a:r>
                        <a:rPr lang="en-US" sz="1200" dirty="0">
                          <a:latin typeface="verdana"/>
                        </a:rPr>
                        <a:t>0</a:t>
                      </a:r>
                    </a:p>
                  </a:txBody>
                  <a:tcPr marL="47625" marR="47625" marT="47625" marB="47625"/>
                </a:tc>
                <a:tc>
                  <a:txBody>
                    <a:bodyPr/>
                    <a:lstStyle/>
                    <a:p>
                      <a:pPr algn="l" fontAlgn="t">
                        <a:lnSpc>
                          <a:spcPct val="150000"/>
                        </a:lnSpc>
                      </a:pPr>
                      <a:r>
                        <a:rPr lang="en-US" sz="1200" dirty="0">
                          <a:latin typeface="verdana"/>
                        </a:rPr>
                        <a:t>UNKNOWN_ERROR</a:t>
                      </a:r>
                    </a:p>
                  </a:txBody>
                  <a:tcPr marL="47625" marR="47625" marT="47625" marB="47625"/>
                </a:tc>
                <a:tc>
                  <a:txBody>
                    <a:bodyPr/>
                    <a:lstStyle/>
                    <a:p>
                      <a:pPr algn="just" fontAlgn="t">
                        <a:lnSpc>
                          <a:spcPct val="150000"/>
                        </a:lnSpc>
                      </a:pPr>
                      <a:r>
                        <a:rPr lang="en-US" sz="1200" dirty="0">
                          <a:latin typeface="verdana"/>
                        </a:rPr>
                        <a:t>The method failed to retrieve the location of the device due to an unknown error.</a:t>
                      </a:r>
                    </a:p>
                  </a:txBody>
                  <a:tcPr marL="47625" marR="47625" marT="47625" marB="47625"/>
                </a:tc>
              </a:tr>
              <a:tr h="370840">
                <a:tc>
                  <a:txBody>
                    <a:bodyPr/>
                    <a:lstStyle/>
                    <a:p>
                      <a:pPr algn="l" fontAlgn="t">
                        <a:lnSpc>
                          <a:spcPct val="150000"/>
                        </a:lnSpc>
                      </a:pPr>
                      <a:r>
                        <a:rPr lang="en-US" sz="1200" dirty="0">
                          <a:latin typeface="verdana"/>
                        </a:rPr>
                        <a:t>1</a:t>
                      </a:r>
                    </a:p>
                  </a:txBody>
                  <a:tcPr marL="47625" marR="47625" marT="47625" marB="47625"/>
                </a:tc>
                <a:tc>
                  <a:txBody>
                    <a:bodyPr/>
                    <a:lstStyle/>
                    <a:p>
                      <a:pPr algn="l" fontAlgn="t">
                        <a:lnSpc>
                          <a:spcPct val="150000"/>
                        </a:lnSpc>
                      </a:pPr>
                      <a:r>
                        <a:rPr lang="en-US" sz="1200" dirty="0">
                          <a:latin typeface="verdana"/>
                        </a:rPr>
                        <a:t>PERMISSION_DENIED</a:t>
                      </a:r>
                    </a:p>
                  </a:txBody>
                  <a:tcPr marL="47625" marR="47625" marT="47625" marB="47625"/>
                </a:tc>
                <a:tc>
                  <a:txBody>
                    <a:bodyPr/>
                    <a:lstStyle/>
                    <a:p>
                      <a:pPr algn="just" fontAlgn="t">
                        <a:lnSpc>
                          <a:spcPct val="150000"/>
                        </a:lnSpc>
                      </a:pPr>
                      <a:r>
                        <a:rPr lang="en-US" sz="1200" dirty="0">
                          <a:latin typeface="verdana"/>
                        </a:rPr>
                        <a:t>The method failed to retrieve the location of the device because the application does not have permission to use the Location Service.</a:t>
                      </a:r>
                    </a:p>
                  </a:txBody>
                  <a:tcPr marL="47625" marR="47625" marT="47625" marB="47625"/>
                </a:tc>
              </a:tr>
              <a:tr h="370840">
                <a:tc>
                  <a:txBody>
                    <a:bodyPr/>
                    <a:lstStyle/>
                    <a:p>
                      <a:pPr algn="l" fontAlgn="t">
                        <a:lnSpc>
                          <a:spcPct val="150000"/>
                        </a:lnSpc>
                      </a:pPr>
                      <a:r>
                        <a:rPr lang="en-US" sz="1200" dirty="0">
                          <a:latin typeface="verdana"/>
                        </a:rPr>
                        <a:t>2</a:t>
                      </a:r>
                    </a:p>
                  </a:txBody>
                  <a:tcPr marL="47625" marR="47625" marT="47625" marB="47625"/>
                </a:tc>
                <a:tc>
                  <a:txBody>
                    <a:bodyPr/>
                    <a:lstStyle/>
                    <a:p>
                      <a:pPr algn="l" fontAlgn="t">
                        <a:lnSpc>
                          <a:spcPct val="150000"/>
                        </a:lnSpc>
                      </a:pPr>
                      <a:r>
                        <a:rPr lang="en-US" sz="1200" dirty="0">
                          <a:latin typeface="verdana"/>
                        </a:rPr>
                        <a:t>POSITION_UNAVAILABLE</a:t>
                      </a:r>
                    </a:p>
                  </a:txBody>
                  <a:tcPr marL="47625" marR="47625" marT="47625" marB="47625"/>
                </a:tc>
                <a:tc>
                  <a:txBody>
                    <a:bodyPr/>
                    <a:lstStyle/>
                    <a:p>
                      <a:pPr algn="just" fontAlgn="t">
                        <a:lnSpc>
                          <a:spcPct val="150000"/>
                        </a:lnSpc>
                      </a:pPr>
                      <a:r>
                        <a:rPr lang="en-US" sz="1200" dirty="0">
                          <a:latin typeface="verdana"/>
                        </a:rPr>
                        <a:t>The location of the device could not be determined.</a:t>
                      </a:r>
                    </a:p>
                  </a:txBody>
                  <a:tcPr marL="47625" marR="47625" marT="47625" marB="47625"/>
                </a:tc>
              </a:tr>
              <a:tr h="370840">
                <a:tc>
                  <a:txBody>
                    <a:bodyPr/>
                    <a:lstStyle/>
                    <a:p>
                      <a:pPr algn="l" fontAlgn="t">
                        <a:lnSpc>
                          <a:spcPct val="150000"/>
                        </a:lnSpc>
                      </a:pPr>
                      <a:r>
                        <a:rPr lang="en-US" sz="1200" dirty="0">
                          <a:latin typeface="verdana"/>
                        </a:rPr>
                        <a:t>3</a:t>
                      </a:r>
                    </a:p>
                  </a:txBody>
                  <a:tcPr marL="47625" marR="47625" marT="47625" marB="47625"/>
                </a:tc>
                <a:tc>
                  <a:txBody>
                    <a:bodyPr/>
                    <a:lstStyle/>
                    <a:p>
                      <a:pPr algn="l" fontAlgn="t">
                        <a:lnSpc>
                          <a:spcPct val="150000"/>
                        </a:lnSpc>
                      </a:pPr>
                      <a:r>
                        <a:rPr lang="en-US" sz="1200" dirty="0">
                          <a:latin typeface="verdana"/>
                        </a:rPr>
                        <a:t>TIMEOUT</a:t>
                      </a:r>
                    </a:p>
                  </a:txBody>
                  <a:tcPr marL="47625" marR="47625" marT="47625" marB="47625"/>
                </a:tc>
                <a:tc>
                  <a:txBody>
                    <a:bodyPr/>
                    <a:lstStyle/>
                    <a:p>
                      <a:pPr algn="just" fontAlgn="t">
                        <a:lnSpc>
                          <a:spcPct val="150000"/>
                        </a:lnSpc>
                      </a:pPr>
                      <a:r>
                        <a:rPr lang="en-US" sz="1200" dirty="0">
                          <a:latin typeface="verdana"/>
                        </a:rPr>
                        <a:t>The method was unable to retrieve the location information within the specified maximum timeout interval.</a:t>
                      </a:r>
                    </a:p>
                  </a:txBody>
                  <a:tcPr marL="47625" marR="47625" marT="47625" marB="47625"/>
                </a:tc>
              </a:tr>
            </a:tbl>
          </a:graphicData>
        </a:graphic>
      </p:graphicFrame>
    </p:spTree>
    <p:extLst>
      <p:ext uri="{BB962C8B-B14F-4D97-AF65-F5344CB8AC3E}">
        <p14:creationId xmlns:p14="http://schemas.microsoft.com/office/powerpoint/2010/main" val="23734082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39</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Browser </a:t>
            </a:r>
            <a:r>
              <a:rPr lang="en-US" sz="3400" kern="0" dirty="0">
                <a:solidFill>
                  <a:schemeClr val="tx2">
                    <a:lumMod val="75000"/>
                  </a:schemeClr>
                </a:solidFill>
              </a:rPr>
              <a:t>supports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291608" y="1389062"/>
            <a:ext cx="8686800" cy="5019675"/>
          </a:xfrm>
          <a:prstGeom prst="rect">
            <a:avLst/>
          </a:prstGeom>
        </p:spPr>
        <p:txBody>
          <a:bodyPr>
            <a:normAutofit/>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342900">
              <a:lnSpc>
                <a:spcPct val="150000"/>
              </a:lnSpc>
              <a:buFont typeface="Arial" panose="020B0604020202020204" pitchFamily="34" charset="0"/>
              <a:buChar char="•"/>
            </a:pPr>
            <a:r>
              <a:rPr lang="en-US" sz="1800" kern="0" dirty="0" smtClean="0"/>
              <a:t>Today most of the browsers and mobile devices support </a:t>
            </a:r>
            <a:r>
              <a:rPr lang="en-US" sz="1800" kern="0" dirty="0" err="1" smtClean="0"/>
              <a:t>Geolocation</a:t>
            </a:r>
            <a:r>
              <a:rPr lang="en-US" sz="1800" kern="0" dirty="0" smtClean="0"/>
              <a:t> API.</a:t>
            </a:r>
          </a:p>
          <a:p>
            <a:pPr marL="342900" indent="-342900">
              <a:lnSpc>
                <a:spcPct val="150000"/>
              </a:lnSpc>
              <a:buFont typeface="Arial" panose="020B0604020202020204" pitchFamily="34" charset="0"/>
              <a:buChar char="•"/>
            </a:pPr>
            <a:r>
              <a:rPr lang="en-US" sz="1800" kern="0" dirty="0" err="1" smtClean="0"/>
              <a:t>Geolocation</a:t>
            </a:r>
            <a:r>
              <a:rPr lang="en-US" sz="1800" kern="0" dirty="0" smtClean="0"/>
              <a:t> is much more accurate for devices with GPS, like iPhone.</a:t>
            </a:r>
          </a:p>
          <a:p>
            <a:pPr marL="342900" indent="-342900">
              <a:lnSpc>
                <a:spcPct val="150000"/>
              </a:lnSpc>
              <a:buFont typeface="Arial" panose="020B0604020202020204" pitchFamily="34" charset="0"/>
              <a:buChar char="•"/>
            </a:pPr>
            <a:r>
              <a:rPr lang="en-US" sz="1800" kern="0" dirty="0" smtClean="0"/>
              <a:t>Below are the current browsers supporting </a:t>
            </a:r>
            <a:r>
              <a:rPr lang="en-US" sz="1800" kern="0" dirty="0" err="1" smtClean="0"/>
              <a:t>geolocation</a:t>
            </a:r>
            <a:r>
              <a:rPr lang="en-US" sz="1800" kern="0" dirty="0" smtClean="0"/>
              <a:t> along with their version:</a:t>
            </a:r>
          </a:p>
          <a:p>
            <a:pPr lvl="1">
              <a:lnSpc>
                <a:spcPct val="150000"/>
              </a:lnSpc>
            </a:pPr>
            <a:r>
              <a:rPr lang="en-US" sz="1600" kern="0" dirty="0" smtClean="0"/>
              <a:t>Firefox 3.5+</a:t>
            </a:r>
          </a:p>
          <a:p>
            <a:pPr lvl="1">
              <a:lnSpc>
                <a:spcPct val="150000"/>
              </a:lnSpc>
            </a:pPr>
            <a:r>
              <a:rPr lang="en-US" sz="1600" kern="0" dirty="0" smtClean="0"/>
              <a:t>Opera 10.6+</a:t>
            </a:r>
          </a:p>
          <a:p>
            <a:pPr lvl="1">
              <a:lnSpc>
                <a:spcPct val="150000"/>
              </a:lnSpc>
            </a:pPr>
            <a:r>
              <a:rPr lang="en-US" sz="1600" kern="0" dirty="0" smtClean="0"/>
              <a:t>Google Chrome 6+</a:t>
            </a:r>
          </a:p>
          <a:p>
            <a:pPr lvl="1">
              <a:lnSpc>
                <a:spcPct val="150000"/>
              </a:lnSpc>
            </a:pPr>
            <a:r>
              <a:rPr lang="en-US" sz="1600" kern="0" dirty="0" smtClean="0"/>
              <a:t>Safari 5+</a:t>
            </a:r>
          </a:p>
        </p:txBody>
      </p:sp>
      <p:sp>
        <p:nvSpPr>
          <p:cNvPr id="18"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82086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a:t>
            </a:fld>
            <a:endParaRPr lang="en-US" dirty="0"/>
          </a:p>
        </p:txBody>
      </p:sp>
      <p:sp>
        <p:nvSpPr>
          <p:cNvPr id="10" name="Title 2"/>
          <p:cNvSpPr txBox="1">
            <a:spLocks/>
          </p:cNvSpPr>
          <p:nvPr/>
        </p:nvSpPr>
        <p:spPr>
          <a:xfrm>
            <a:off x="1385" y="251436"/>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Existing </a:t>
            </a:r>
            <a:r>
              <a:rPr lang="en-US" sz="3400" kern="0" dirty="0">
                <a:solidFill>
                  <a:schemeClr val="tx2">
                    <a:lumMod val="75000"/>
                  </a:schemeClr>
                </a:solidFill>
              </a:rPr>
              <a:t>cookie-based model</a:t>
            </a:r>
          </a:p>
          <a:p>
            <a:endParaRPr lang="en-US" sz="3400" kern="0" dirty="0">
              <a:solidFill>
                <a:schemeClr val="tx2">
                  <a:lumMod val="75000"/>
                </a:schemeClr>
              </a:solidFill>
            </a:endParaRPr>
          </a:p>
        </p:txBody>
      </p:sp>
      <p:sp>
        <p:nvSpPr>
          <p:cNvPr id="11" name="Content Placeholder 4"/>
          <p:cNvSpPr txBox="1">
            <a:spLocks/>
          </p:cNvSpPr>
          <p:nvPr/>
        </p:nvSpPr>
        <p:spPr>
          <a:xfrm>
            <a:off x="1385" y="114300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200" kern="0" dirty="0" smtClean="0"/>
              <a:t>Invented during the early days of the internet, a cookie is a small piece of text that allow data storage for a client</a:t>
            </a:r>
          </a:p>
          <a:p>
            <a:pPr marL="285750" indent="-285750">
              <a:lnSpc>
                <a:spcPct val="150000"/>
              </a:lnSpc>
              <a:buFont typeface="Arial" panose="020B0604020202020204" pitchFamily="34" charset="0"/>
              <a:buChar char="•"/>
            </a:pPr>
            <a:r>
              <a:rPr lang="en-US" sz="1200" kern="0" dirty="0" smtClean="0"/>
              <a:t>Consist in a name/value pairs for storing data</a:t>
            </a:r>
          </a:p>
          <a:p>
            <a:pPr marL="285750" indent="-285750">
              <a:lnSpc>
                <a:spcPct val="150000"/>
              </a:lnSpc>
              <a:buFont typeface="Arial" panose="020B0604020202020204" pitchFamily="34" charset="0"/>
              <a:buChar char="•"/>
            </a:pPr>
            <a:r>
              <a:rPr lang="en-US" sz="1200" kern="0" dirty="0" smtClean="0"/>
              <a:t>Usually used to remember user preferences on a web site</a:t>
            </a:r>
          </a:p>
          <a:p>
            <a:pPr marL="285750" indent="-285750">
              <a:lnSpc>
                <a:spcPct val="150000"/>
              </a:lnSpc>
              <a:buFont typeface="Arial" panose="020B0604020202020204" pitchFamily="34" charset="0"/>
              <a:buChar char="•"/>
            </a:pPr>
            <a:r>
              <a:rPr lang="en-US" sz="1200" kern="0" dirty="0" smtClean="0"/>
              <a:t>However, cookies have several downsides:</a:t>
            </a:r>
          </a:p>
          <a:p>
            <a:pPr lvl="1">
              <a:lnSpc>
                <a:spcPct val="150000"/>
              </a:lnSpc>
            </a:pPr>
            <a:r>
              <a:rPr lang="en-US" sz="1200" kern="0" dirty="0" smtClean="0"/>
              <a:t>They are difficult to work with. There are no real API to create, read, update or delete a cookie. This can quickly become a pain for developers</a:t>
            </a:r>
          </a:p>
          <a:p>
            <a:pPr lvl="1">
              <a:lnSpc>
                <a:spcPct val="150000"/>
              </a:lnSpc>
            </a:pPr>
            <a:endParaRPr lang="en-US" sz="1200" kern="0" dirty="0" smtClean="0"/>
          </a:p>
          <a:p>
            <a:pPr lvl="1">
              <a:lnSpc>
                <a:spcPct val="150000"/>
              </a:lnSpc>
            </a:pPr>
            <a:endParaRPr lang="en-US" sz="1200" kern="0" dirty="0" smtClean="0"/>
          </a:p>
          <a:p>
            <a:pPr lvl="1">
              <a:lnSpc>
                <a:spcPct val="150000"/>
              </a:lnSpc>
            </a:pPr>
            <a:r>
              <a:rPr lang="en-US" sz="1200" kern="0" dirty="0" smtClean="0"/>
              <a:t>They are included in every HTTP request</a:t>
            </a:r>
          </a:p>
          <a:p>
            <a:pPr lvl="2">
              <a:lnSpc>
                <a:spcPct val="150000"/>
              </a:lnSpc>
            </a:pPr>
            <a:r>
              <a:rPr lang="en-US" sz="1200" kern="0" dirty="0" smtClean="0"/>
              <a:t>Useless because the same data is transmitted between the client and the server</a:t>
            </a:r>
          </a:p>
          <a:p>
            <a:pPr lvl="2">
              <a:lnSpc>
                <a:spcPct val="150000"/>
              </a:lnSpc>
            </a:pPr>
            <a:r>
              <a:rPr lang="en-US" sz="1200" kern="0" dirty="0" smtClean="0"/>
              <a:t>Not secure because they are not encrypted (Unless your whole web site use SSL)</a:t>
            </a:r>
          </a:p>
          <a:p>
            <a:pPr lvl="1">
              <a:lnSpc>
                <a:spcPct val="150000"/>
              </a:lnSpc>
            </a:pPr>
            <a:r>
              <a:rPr lang="en-US" sz="1200" kern="0" dirty="0" smtClean="0"/>
              <a:t>They are limited in terms of size: 4KB only per cookie</a:t>
            </a:r>
          </a:p>
          <a:p>
            <a:pPr lvl="1">
              <a:lnSpc>
                <a:spcPct val="150000"/>
              </a:lnSpc>
            </a:pPr>
            <a:r>
              <a:rPr lang="en-US" sz="1200" kern="0" dirty="0" smtClean="0"/>
              <a:t>There is a limited number of cookies per domain per browser: 20 cookies per domain per browser</a:t>
            </a:r>
          </a:p>
          <a:p>
            <a:pPr lvl="1">
              <a:lnSpc>
                <a:spcPct val="150000"/>
              </a:lnSpc>
            </a:pPr>
            <a:r>
              <a:rPr lang="en-US" sz="1200" kern="0" dirty="0" smtClean="0"/>
              <a:t>Total number of cookies per browser: 300 cookies per browser</a:t>
            </a:r>
          </a:p>
          <a:p>
            <a:pPr>
              <a:lnSpc>
                <a:spcPct val="150000"/>
              </a:lnSpc>
            </a:pPr>
            <a:endParaRPr lang="en-US" sz="1600" kern="0" dirty="0" smtClean="0"/>
          </a:p>
        </p:txBody>
      </p:sp>
      <p:sp>
        <p:nvSpPr>
          <p:cNvPr id="15"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 name="Rounded Rectangle 15"/>
          <p:cNvSpPr/>
          <p:nvPr/>
        </p:nvSpPr>
        <p:spPr>
          <a:xfrm>
            <a:off x="381000" y="3276600"/>
            <a:ext cx="84582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document.cookie = "name=value; path=/; expires=date";</a:t>
            </a:r>
          </a:p>
        </p:txBody>
      </p:sp>
    </p:spTree>
    <p:extLst>
      <p:ext uri="{BB962C8B-B14F-4D97-AF65-F5344CB8AC3E}">
        <p14:creationId xmlns:p14="http://schemas.microsoft.com/office/powerpoint/2010/main" val="5072586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40</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Questions </a:t>
            </a:r>
            <a:r>
              <a:rPr lang="en-US" sz="3400" kern="0" dirty="0">
                <a:solidFill>
                  <a:schemeClr val="tx2">
                    <a:lumMod val="75000"/>
                  </a:schemeClr>
                </a:solidFill>
              </a:rPr>
              <a:t>from Participants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Rectangle 2"/>
          <p:cNvSpPr txBox="1">
            <a:spLocks noChangeArrowheads="1"/>
          </p:cNvSpPr>
          <p:nvPr/>
        </p:nvSpPr>
        <p:spPr>
          <a:xfrm>
            <a:off x="1600200" y="0"/>
            <a:ext cx="7543800" cy="11430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endParaRPr lang="en-US" kern="0" dirty="0" smtClean="0"/>
          </a:p>
        </p:txBody>
      </p:sp>
      <p:sp>
        <p:nvSpPr>
          <p:cNvPr id="19" name="Slide Number Placeholder 3"/>
          <p:cNvSpPr txBox="1">
            <a:spLocks/>
          </p:cNvSpPr>
          <p:nvPr/>
        </p:nvSpPr>
        <p:spPr>
          <a:xfrm>
            <a:off x="0" y="6473952"/>
            <a:ext cx="457200" cy="276999"/>
          </a:xfrm>
          <a:prstGeom prst="rect">
            <a:avLst/>
          </a:prstGeom>
          <a:no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smtClean="0"/>
          </a:p>
        </p:txBody>
      </p:sp>
      <p:pic>
        <p:nvPicPr>
          <p:cNvPr id="2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spTree>
    <p:extLst>
      <p:ext uri="{BB962C8B-B14F-4D97-AF65-F5344CB8AC3E}">
        <p14:creationId xmlns:p14="http://schemas.microsoft.com/office/powerpoint/2010/main" val="2268413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41</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Summary</a:t>
            </a:r>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1"/>
          <p:cNvSpPr txBox="1">
            <a:spLocks/>
          </p:cNvSpPr>
          <p:nvPr/>
        </p:nvSpPr>
        <p:spPr>
          <a:xfrm>
            <a:off x="304800" y="1372673"/>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400" kern="0" dirty="0" err="1" smtClean="0"/>
              <a:t>Geolocation</a:t>
            </a:r>
            <a:r>
              <a:rPr lang="en-US" sz="1400" kern="0" dirty="0" smtClean="0"/>
              <a:t> has never been part of the HTML5 specification, previously called Web Application specification.</a:t>
            </a:r>
          </a:p>
          <a:p>
            <a:pPr marL="285750" indent="-285750">
              <a:lnSpc>
                <a:spcPct val="150000"/>
              </a:lnSpc>
              <a:buFont typeface="Arial" panose="020B0604020202020204" pitchFamily="34" charset="0"/>
              <a:buChar char="•"/>
            </a:pPr>
            <a:r>
              <a:rPr lang="en-US" sz="1400" kern="0" dirty="0" smtClean="0"/>
              <a:t>HTML5 </a:t>
            </a:r>
            <a:r>
              <a:rPr lang="en-US" sz="1400" kern="0" dirty="0" err="1" smtClean="0"/>
              <a:t>Geolocation</a:t>
            </a:r>
            <a:r>
              <a:rPr lang="en-US" sz="1400" kern="0" dirty="0" smtClean="0"/>
              <a:t> API allows us to share our location with our favorite web sites. </a:t>
            </a:r>
          </a:p>
          <a:p>
            <a:pPr marL="285750" indent="-285750">
              <a:lnSpc>
                <a:spcPct val="150000"/>
              </a:lnSpc>
              <a:buFont typeface="Arial" panose="020B0604020202020204" pitchFamily="34" charset="0"/>
              <a:buChar char="•"/>
            </a:pPr>
            <a:r>
              <a:rPr lang="en-US" sz="1400" kern="0" dirty="0" smtClean="0"/>
              <a:t>The </a:t>
            </a:r>
            <a:r>
              <a:rPr lang="en-US" sz="1400" kern="0" dirty="0" err="1" smtClean="0"/>
              <a:t>geolocation</a:t>
            </a:r>
            <a:r>
              <a:rPr lang="en-US" sz="1400" kern="0" dirty="0" smtClean="0"/>
              <a:t> object is a service object that allows widgets to retrieve information about the geographic location of the device.</a:t>
            </a:r>
          </a:p>
          <a:p>
            <a:pPr marL="285750" indent="-285750">
              <a:lnSpc>
                <a:spcPct val="150000"/>
              </a:lnSpc>
              <a:buFont typeface="Arial" panose="020B0604020202020204" pitchFamily="34" charset="0"/>
              <a:buChar char="•"/>
            </a:pPr>
            <a:r>
              <a:rPr lang="en-US" sz="1400" kern="0" dirty="0" smtClean="0"/>
              <a:t>Social networking services have a lot of interest on </a:t>
            </a:r>
            <a:r>
              <a:rPr lang="en-US" sz="1400" kern="0" dirty="0" err="1" smtClean="0"/>
              <a:t>geolocation</a:t>
            </a:r>
            <a:r>
              <a:rPr lang="en-US" sz="1400" kern="0" dirty="0" smtClean="0"/>
              <a:t> </a:t>
            </a:r>
            <a:r>
              <a:rPr lang="en-US" sz="1400" kern="0" dirty="0" err="1" smtClean="0"/>
              <a:t>eg</a:t>
            </a:r>
            <a:r>
              <a:rPr lang="en-US" sz="1400" kern="0" dirty="0" smtClean="0"/>
              <a:t>., Facebook</a:t>
            </a:r>
          </a:p>
          <a:p>
            <a:pPr marL="285750" indent="-285750">
              <a:lnSpc>
                <a:spcPct val="150000"/>
              </a:lnSpc>
              <a:buFont typeface="Arial" panose="020B0604020202020204" pitchFamily="34" charset="0"/>
              <a:buChar char="•"/>
            </a:pPr>
            <a:r>
              <a:rPr lang="en-US" sz="1400" kern="0" dirty="0" smtClean="0"/>
              <a:t>User agents must not send location information to Web sites without the express permission of the user.</a:t>
            </a:r>
          </a:p>
          <a:p>
            <a:pPr marL="285750" indent="-285750">
              <a:lnSpc>
                <a:spcPct val="150000"/>
              </a:lnSpc>
              <a:buFont typeface="Arial" panose="020B0604020202020204" pitchFamily="34" charset="0"/>
              <a:buChar char="•"/>
            </a:pPr>
            <a:r>
              <a:rPr lang="en-US" sz="1400" kern="0" dirty="0" smtClean="0"/>
              <a:t>The </a:t>
            </a:r>
            <a:r>
              <a:rPr lang="en-US" sz="1400" kern="0" dirty="0" err="1" smtClean="0"/>
              <a:t>geolocation</a:t>
            </a:r>
            <a:r>
              <a:rPr lang="en-US" sz="1400" kern="0" dirty="0" smtClean="0"/>
              <a:t> API is located in the </a:t>
            </a:r>
            <a:r>
              <a:rPr lang="en-US" sz="1400" kern="0" dirty="0" err="1" smtClean="0"/>
              <a:t>Geolocation</a:t>
            </a:r>
            <a:r>
              <a:rPr lang="en-US" sz="1400" kern="0" dirty="0" smtClean="0"/>
              <a:t> object. This object provides three methods to get user location.</a:t>
            </a:r>
          </a:p>
          <a:p>
            <a:pPr marL="285750" indent="-285750">
              <a:lnSpc>
                <a:spcPct val="150000"/>
              </a:lnSpc>
              <a:buFont typeface="Arial" panose="020B0604020202020204" pitchFamily="34" charset="0"/>
              <a:buChar char="•"/>
            </a:pPr>
            <a:r>
              <a:rPr lang="en-US" sz="1400" kern="0" dirty="0" err="1" smtClean="0"/>
              <a:t>Geolocation</a:t>
            </a:r>
            <a:r>
              <a:rPr lang="en-US" sz="1400" kern="0" dirty="0" smtClean="0"/>
              <a:t> is complicated, and it is very much required to catch any error and handle it gracefully.</a:t>
            </a:r>
          </a:p>
        </p:txBody>
      </p:sp>
      <p:sp>
        <p:nvSpPr>
          <p:cNvPr id="18"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575693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42</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Source</a:t>
            </a:r>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1"/>
          <p:cNvSpPr txBox="1">
            <a:spLocks/>
          </p:cNvSpPr>
          <p:nvPr/>
        </p:nvSpPr>
        <p:spPr>
          <a:xfrm>
            <a:off x="252845" y="138435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r>
              <a:rPr lang="en-US" sz="2000" b="1" kern="0" dirty="0" smtClean="0"/>
              <a:t>Websites:</a:t>
            </a:r>
            <a:endParaRPr lang="en-US" sz="2000" b="1" kern="0" dirty="0" smtClean="0">
              <a:hlinkClick r:id="rId2"/>
            </a:endParaRPr>
          </a:p>
          <a:p>
            <a:pPr marL="342900" indent="-342900">
              <a:buFont typeface="Arial" panose="020B0604020202020204" pitchFamily="34" charset="0"/>
              <a:buChar char="•"/>
            </a:pPr>
            <a:r>
              <a:rPr lang="en-US" sz="2000" kern="0" dirty="0" smtClean="0">
                <a:hlinkClick r:id="rId2"/>
              </a:rPr>
              <a:t>http://en.wikipedia.org/wiki/HTML5</a:t>
            </a:r>
            <a:endParaRPr lang="en-US" sz="2000" kern="0" dirty="0" smtClean="0"/>
          </a:p>
          <a:p>
            <a:pPr marL="285750" indent="-342900">
              <a:buFont typeface="Arial" panose="020B0604020202020204" pitchFamily="34" charset="0"/>
              <a:buChar char="•"/>
            </a:pPr>
            <a:r>
              <a:rPr lang="en-US" sz="2000" kern="0" dirty="0" smtClean="0">
                <a:hlinkClick r:id="rId3"/>
              </a:rPr>
              <a:t>http://html5test.com/</a:t>
            </a:r>
            <a:endParaRPr lang="en-US" sz="2000" kern="0" dirty="0" smtClean="0"/>
          </a:p>
          <a:p>
            <a:pPr marL="285750" indent="-342900">
              <a:buFont typeface="Arial" panose="020B0604020202020204" pitchFamily="34" charset="0"/>
              <a:buChar char="•"/>
            </a:pPr>
            <a:r>
              <a:rPr lang="en-US" sz="2000" kern="0" dirty="0" smtClean="0">
                <a:hlinkClick r:id="rId4"/>
              </a:rPr>
              <a:t>http://html5readiness.com/</a:t>
            </a:r>
            <a:endParaRPr lang="en-US" sz="2000" kern="0" dirty="0" smtClean="0"/>
          </a:p>
          <a:p>
            <a:pPr marL="285750" indent="-342900">
              <a:buFont typeface="Arial" panose="020B0604020202020204" pitchFamily="34" charset="0"/>
              <a:buChar char="•"/>
            </a:pPr>
            <a:r>
              <a:rPr lang="en-US" sz="2000" kern="0" dirty="0" smtClean="0">
                <a:hlinkClick r:id="rId5"/>
              </a:rPr>
              <a:t>http://fmbip.com/</a:t>
            </a:r>
            <a:endParaRPr lang="en-US" sz="2000" kern="0" dirty="0" smtClean="0"/>
          </a:p>
          <a:p>
            <a:pPr marL="285750" indent="-342900">
              <a:buFont typeface="Arial" panose="020B0604020202020204" pitchFamily="34" charset="0"/>
              <a:buChar char="•"/>
            </a:pPr>
            <a:r>
              <a:rPr lang="en-US" sz="2000" kern="0" dirty="0" smtClean="0">
                <a:hlinkClick r:id="rId6"/>
              </a:rPr>
              <a:t>http://www.w3.org/TR/html5-diff/#new-elements</a:t>
            </a:r>
            <a:endParaRPr lang="en-US" sz="2000" kern="0" dirty="0" smtClean="0"/>
          </a:p>
          <a:p>
            <a:pPr marL="57150" indent="0"/>
            <a:r>
              <a:rPr lang="en-US" sz="2000" kern="0" dirty="0" smtClean="0"/>
              <a:t>Books</a:t>
            </a:r>
          </a:p>
          <a:p>
            <a:pPr marL="514350" indent="-457200">
              <a:buFont typeface="Arial" panose="020B0604020202020204" pitchFamily="34" charset="0"/>
              <a:buChar char="•"/>
            </a:pPr>
            <a:r>
              <a:rPr lang="en-US" sz="2000" kern="0" dirty="0" smtClean="0"/>
              <a:t>HTML5 and CSS3 in the real world – </a:t>
            </a:r>
            <a:r>
              <a:rPr lang="en-US" sz="2000" kern="0" dirty="0" err="1" smtClean="0"/>
              <a:t>Sitepoint</a:t>
            </a:r>
            <a:endParaRPr lang="en-US" sz="2000" kern="0" dirty="0" smtClean="0"/>
          </a:p>
          <a:p>
            <a:pPr marL="514350" indent="-457200">
              <a:buFont typeface="Arial" panose="020B0604020202020204" pitchFamily="34" charset="0"/>
              <a:buChar char="•"/>
            </a:pPr>
            <a:r>
              <a:rPr lang="en-US" sz="2000" kern="0" dirty="0" smtClean="0"/>
              <a:t>HTML5 Designing Rich Internet Applications</a:t>
            </a:r>
          </a:p>
          <a:p>
            <a:endParaRPr lang="en-US" kern="0" dirty="0" smtClean="0"/>
          </a:p>
          <a:p>
            <a:endParaRPr lang="en-US" kern="0" dirty="0"/>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21" name="Picture 7"/>
          <p:cNvPicPr>
            <a:picLocks noChangeAspect="1" noChangeArrowheads="1"/>
          </p:cNvPicPr>
          <p:nvPr/>
        </p:nvPicPr>
        <p:blipFill>
          <a:blip r:embed="rId7" cstate="print"/>
          <a:srcRect/>
          <a:stretch>
            <a:fillRect/>
          </a:stretch>
        </p:blipFill>
        <p:spPr bwMode="auto">
          <a:xfrm>
            <a:off x="8153400" y="145106"/>
            <a:ext cx="990600" cy="990600"/>
          </a:xfrm>
          <a:prstGeom prst="rect">
            <a:avLst/>
          </a:prstGeom>
          <a:noFill/>
          <a:ln w="9525" algn="ctr">
            <a:noFill/>
            <a:miter lim="800000"/>
            <a:headEnd/>
            <a:tailEnd/>
          </a:ln>
        </p:spPr>
      </p:pic>
      <p:sp>
        <p:nvSpPr>
          <p:cNvPr id="24" name="Text Box 4"/>
          <p:cNvSpPr txBox="1">
            <a:spLocks noChangeArrowheads="1"/>
          </p:cNvSpPr>
          <p:nvPr/>
        </p:nvSpPr>
        <p:spPr bwMode="auto">
          <a:xfrm>
            <a:off x="367145" y="4964906"/>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2398344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43</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Hands-on </a:t>
            </a:r>
            <a:r>
              <a:rPr lang="en-US" sz="3400" kern="0" dirty="0">
                <a:solidFill>
                  <a:schemeClr val="tx2">
                    <a:lumMod val="75000"/>
                  </a:schemeClr>
                </a:solidFill>
              </a:rPr>
              <a:t>Exercise</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8"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9" name="Content Placeholder 4"/>
          <p:cNvGraphicFramePr>
            <a:graphicFrameLocks noChangeAspect="1"/>
          </p:cNvGraphicFramePr>
          <p:nvPr>
            <p:extLst>
              <p:ext uri="{D42A27DB-BD31-4B8C-83A1-F6EECF244321}">
                <p14:modId xmlns:p14="http://schemas.microsoft.com/office/powerpoint/2010/main" val="368898342"/>
              </p:ext>
            </p:extLst>
          </p:nvPr>
        </p:nvGraphicFramePr>
        <p:xfrm>
          <a:off x="381000" y="1233487"/>
          <a:ext cx="8048625" cy="4946650"/>
        </p:xfrm>
        <a:graphic>
          <a:graphicData uri="http://schemas.openxmlformats.org/presentationml/2006/ole">
            <mc:AlternateContent xmlns:mc="http://schemas.openxmlformats.org/markup-compatibility/2006">
              <mc:Choice xmlns:v="urn:schemas-microsoft-com:vml" Requires="v">
                <p:oleObj spid="_x0000_s3140" name="Document" r:id="rId3" imgW="5956042" imgH="3660299" progId="Word.Document.12">
                  <p:embed/>
                </p:oleObj>
              </mc:Choice>
              <mc:Fallback>
                <p:oleObj name="Document" r:id="rId3" imgW="5956042" imgH="3660299" progId="Word.Document.12">
                  <p:embed/>
                  <p:pic>
                    <p:nvPicPr>
                      <p:cNvPr id="0" name=""/>
                      <p:cNvPicPr/>
                      <p:nvPr/>
                    </p:nvPicPr>
                    <p:blipFill>
                      <a:blip r:embed="rId4"/>
                      <a:stretch>
                        <a:fillRect/>
                      </a:stretch>
                    </p:blipFill>
                    <p:spPr>
                      <a:xfrm>
                        <a:off x="381000" y="1233487"/>
                        <a:ext cx="8048625" cy="4946650"/>
                      </a:xfrm>
                      <a:prstGeom prst="rect">
                        <a:avLst/>
                      </a:prstGeom>
                    </p:spPr>
                  </p:pic>
                </p:oleObj>
              </mc:Fallback>
            </mc:AlternateContent>
          </a:graphicData>
        </a:graphic>
      </p:graphicFrame>
    </p:spTree>
    <p:extLst>
      <p:ext uri="{BB962C8B-B14F-4D97-AF65-F5344CB8AC3E}">
        <p14:creationId xmlns:p14="http://schemas.microsoft.com/office/powerpoint/2010/main" val="25627026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44</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Rectangle 16"/>
          <p:cNvSpPr/>
          <p:nvPr/>
        </p:nvSpPr>
        <p:spPr>
          <a:xfrm>
            <a:off x="22225" y="1544526"/>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Web development using HTML5 &amp; CSS3</a:t>
            </a:r>
          </a:p>
        </p:txBody>
      </p:sp>
      <p:sp>
        <p:nvSpPr>
          <p:cNvPr id="18" name="Rectangle 17"/>
          <p:cNvSpPr/>
          <p:nvPr/>
        </p:nvSpPr>
        <p:spPr>
          <a:xfrm>
            <a:off x="138448" y="2795355"/>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Web Workers and Web Sockets</a:t>
            </a:r>
            <a:endParaRPr lang="en-US" sz="2400" dirty="0">
              <a:solidFill>
                <a:schemeClr val="bg1"/>
              </a:solidFill>
              <a:latin typeface="Cambria" pitchFamily="18" charset="0"/>
              <a:ea typeface="+mj-ea"/>
              <a:cs typeface="+mj-cs"/>
            </a:endParaRPr>
          </a:p>
        </p:txBody>
      </p:sp>
      <p:sp>
        <p:nvSpPr>
          <p:cNvPr id="19" name="Rectangle 18"/>
          <p:cNvSpPr/>
          <p:nvPr/>
        </p:nvSpPr>
        <p:spPr>
          <a:xfrm>
            <a:off x="609600" y="4343400"/>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17114068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45</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22350" y="4286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Web </a:t>
            </a:r>
            <a:r>
              <a:rPr lang="en-US" sz="3400" kern="0" dirty="0">
                <a:solidFill>
                  <a:schemeClr val="tx2">
                    <a:lumMod val="75000"/>
                  </a:schemeClr>
                </a:solidFill>
              </a:rPr>
              <a:t>Workers and Web Sockets - Overview</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5"/>
          <p:cNvSpPr txBox="1">
            <a:spLocks/>
          </p:cNvSpPr>
          <p:nvPr/>
        </p:nvSpPr>
        <p:spPr>
          <a:xfrm>
            <a:off x="191260" y="119380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50000"/>
              </a:lnSpc>
            </a:pPr>
            <a:r>
              <a:rPr lang="en-US" sz="1400" kern="0" dirty="0" smtClean="0"/>
              <a:t>Introduction:</a:t>
            </a:r>
          </a:p>
          <a:p>
            <a:pPr lvl="1">
              <a:lnSpc>
                <a:spcPct val="150000"/>
              </a:lnSpc>
              <a:buFont typeface="Calibri" pitchFamily="34" charset="0"/>
              <a:buChar char="–"/>
            </a:pPr>
            <a:r>
              <a:rPr lang="en-US" sz="1400" kern="0" dirty="0" smtClean="0"/>
              <a:t>Web workers defines an API for running background scripts.</a:t>
            </a:r>
          </a:p>
          <a:p>
            <a:pPr lvl="1">
              <a:lnSpc>
                <a:spcPct val="150000"/>
              </a:lnSpc>
              <a:buFont typeface="Calibri" pitchFamily="34" charset="0"/>
              <a:buChar char="–"/>
            </a:pPr>
            <a:r>
              <a:rPr lang="en-US" sz="1400" kern="0" dirty="0" smtClean="0"/>
              <a:t>Web worker is a thread, it allows to perform tasks in a background process in parallel of the main browser process.</a:t>
            </a:r>
          </a:p>
          <a:p>
            <a:pPr lvl="1">
              <a:lnSpc>
                <a:spcPct val="150000"/>
              </a:lnSpc>
              <a:buFont typeface="Calibri" pitchFamily="34" charset="0"/>
              <a:buChar char="–"/>
            </a:pPr>
            <a:r>
              <a:rPr lang="en-US" sz="1400" kern="0" dirty="0" smtClean="0"/>
              <a:t>Web worker is a JavaScript file that contains the "tasks" which to be performed in a separate thread.</a:t>
            </a:r>
          </a:p>
          <a:p>
            <a:pPr lvl="1">
              <a:lnSpc>
                <a:spcPct val="150000"/>
              </a:lnSpc>
              <a:buFont typeface="Calibri" pitchFamily="34" charset="0"/>
              <a:buChar char="–"/>
            </a:pPr>
            <a:r>
              <a:rPr lang="en-US" sz="1400" kern="0" dirty="0" smtClean="0"/>
              <a:t>Web Sockets allow a real-time, full duplex communication using a single socket.</a:t>
            </a:r>
          </a:p>
          <a:p>
            <a:pPr lvl="1">
              <a:lnSpc>
                <a:spcPct val="150000"/>
              </a:lnSpc>
              <a:buFont typeface="Calibri" pitchFamily="34" charset="0"/>
              <a:buChar char="–"/>
            </a:pPr>
            <a:r>
              <a:rPr lang="en-US" sz="1400" kern="0" dirty="0" smtClean="0"/>
              <a:t>Most of the modern web applications requires a real-time communication of the data between a client (browser) and a server like:</a:t>
            </a:r>
          </a:p>
          <a:p>
            <a:pPr lvl="3">
              <a:lnSpc>
                <a:spcPct val="150000"/>
              </a:lnSpc>
              <a:buFont typeface="Wingdings" pitchFamily="2" charset="2"/>
              <a:buChar char="v"/>
            </a:pPr>
            <a:r>
              <a:rPr lang="en-US" sz="1200" kern="0" dirty="0" smtClean="0"/>
              <a:t>Chat applications such as the Facebook chat</a:t>
            </a:r>
          </a:p>
          <a:p>
            <a:pPr lvl="3">
              <a:lnSpc>
                <a:spcPct val="150000"/>
              </a:lnSpc>
              <a:buFont typeface="Wingdings" pitchFamily="2" charset="2"/>
              <a:buChar char="v"/>
            </a:pPr>
            <a:r>
              <a:rPr lang="en-US" sz="1200" kern="0" dirty="0" smtClean="0"/>
              <a:t>Live sports result applications</a:t>
            </a:r>
          </a:p>
          <a:p>
            <a:pPr lvl="3">
              <a:lnSpc>
                <a:spcPct val="150000"/>
              </a:lnSpc>
              <a:buFont typeface="Wingdings" pitchFamily="2" charset="2"/>
              <a:buChar char="v"/>
            </a:pPr>
            <a:r>
              <a:rPr lang="en-US" sz="1200" kern="0" dirty="0" smtClean="0"/>
              <a:t>Stock quote application, etc…</a:t>
            </a:r>
          </a:p>
          <a:p>
            <a:pPr lvl="1">
              <a:lnSpc>
                <a:spcPct val="150000"/>
              </a:lnSpc>
              <a:buFont typeface="Arial" charset="0"/>
              <a:buNone/>
            </a:pPr>
            <a:r>
              <a:rPr lang="en-US" sz="1400" kern="0" dirty="0" smtClean="0"/>
              <a:t>	Web sockets helps us to achieve this more efficiently.</a:t>
            </a:r>
            <a:endParaRPr lang="en-US" sz="1100" kern="0" dirty="0" smtClean="0"/>
          </a:p>
        </p:txBody>
      </p:sp>
      <p:sp>
        <p:nvSpPr>
          <p:cNvPr id="18"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0" dirty="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064104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46</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51327" y="4286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Web </a:t>
            </a:r>
            <a:r>
              <a:rPr lang="en-US" sz="3400" kern="0" dirty="0">
                <a:solidFill>
                  <a:schemeClr val="tx2">
                    <a:lumMod val="75000"/>
                  </a:schemeClr>
                </a:solidFill>
              </a:rPr>
              <a:t>Workers and Web Sockets - Objectives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5"/>
          <p:cNvSpPr txBox="1">
            <a:spLocks/>
          </p:cNvSpPr>
          <p:nvPr/>
        </p:nvSpPr>
        <p:spPr>
          <a:xfrm>
            <a:off x="304800" y="1373375"/>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1600" b="1" kern="0" dirty="0" smtClean="0"/>
              <a:t>Objective:</a:t>
            </a:r>
          </a:p>
          <a:p>
            <a:r>
              <a:rPr lang="en-US" sz="1600" kern="0" dirty="0" smtClean="0"/>
              <a:t>After completing this chapter you will be able to understand :</a:t>
            </a:r>
          </a:p>
          <a:p>
            <a:pPr lvl="1"/>
            <a:r>
              <a:rPr lang="en-US" sz="1600" kern="0" dirty="0" smtClean="0"/>
              <a:t>Current JavaScript Execution Model</a:t>
            </a:r>
          </a:p>
          <a:p>
            <a:pPr lvl="1"/>
            <a:r>
              <a:rPr lang="en-US" sz="1600" kern="0" dirty="0" smtClean="0"/>
              <a:t>Web Workers</a:t>
            </a:r>
          </a:p>
          <a:p>
            <a:pPr lvl="1"/>
            <a:r>
              <a:rPr lang="en-US" sz="1600" kern="0" dirty="0" smtClean="0"/>
              <a:t>Web Sockets</a:t>
            </a:r>
            <a:endParaRPr lang="en-US" sz="2000" kern="0" dirty="0"/>
          </a:p>
        </p:txBody>
      </p:sp>
      <p:sp>
        <p:nvSpPr>
          <p:cNvPr id="18" name="Title 2"/>
          <p:cNvSpPr txBox="1">
            <a:spLocks/>
          </p:cNvSpPr>
          <p:nvPr/>
        </p:nvSpPr>
        <p:spPr>
          <a:xfrm>
            <a:off x="1676400" y="152400"/>
            <a:ext cx="77724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0" dirty="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9654852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47</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51327" y="39608"/>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Current </a:t>
            </a:r>
            <a:r>
              <a:rPr lang="en-US" sz="3400" kern="0" dirty="0">
                <a:solidFill>
                  <a:schemeClr val="tx2">
                    <a:lumMod val="75000"/>
                  </a:schemeClr>
                </a:solidFill>
              </a:rPr>
              <a:t>JavaScript Execution Model</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304800" y="1417717"/>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800" kern="0" dirty="0" smtClean="0">
                <a:solidFill>
                  <a:srgbClr val="0070C0"/>
                </a:solidFill>
              </a:rPr>
              <a:t>JavaScript runs in single-threaded environment</a:t>
            </a:r>
            <a:r>
              <a:rPr lang="en-US" sz="1800" kern="0" dirty="0" smtClean="0"/>
              <a:t>.</a:t>
            </a:r>
          </a:p>
          <a:p>
            <a:pPr marL="342900" indent="-342900">
              <a:lnSpc>
                <a:spcPct val="150000"/>
              </a:lnSpc>
              <a:buFont typeface="Arial" panose="020B0604020202020204" pitchFamily="34" charset="0"/>
              <a:buChar char="•"/>
            </a:pPr>
            <a:r>
              <a:rPr lang="en-US" sz="1800" kern="0" dirty="0" smtClean="0"/>
              <a:t>While a long operation is taking place, the application becomes unresponsive to user interaction.</a:t>
            </a:r>
          </a:p>
          <a:p>
            <a:pPr marL="342900" indent="-342900">
              <a:lnSpc>
                <a:spcPct val="150000"/>
              </a:lnSpc>
              <a:buFont typeface="Arial" panose="020B0604020202020204" pitchFamily="34" charset="0"/>
              <a:buChar char="•"/>
            </a:pPr>
            <a:r>
              <a:rPr lang="en-US" sz="1800" kern="0" dirty="0" smtClean="0"/>
              <a:t>Many browsers might think that something is going wrong if a task is taking too much time and they will propose to kill the script</a:t>
            </a:r>
          </a:p>
          <a:p>
            <a:pPr marL="342900" indent="-342900">
              <a:lnSpc>
                <a:spcPct val="150000"/>
              </a:lnSpc>
              <a:buFont typeface="Arial" panose="020B0604020202020204" pitchFamily="34" charset="0"/>
              <a:buChar char="•"/>
            </a:pPr>
            <a:r>
              <a:rPr lang="en-US" sz="1800" kern="0" dirty="0" smtClean="0"/>
              <a:t>To circumvent that, most developers used to break a big operation into smaller ones when possible and use </a:t>
            </a:r>
            <a:r>
              <a:rPr lang="en-US" sz="1800" kern="0" dirty="0" err="1" smtClean="0"/>
              <a:t>setTimeout</a:t>
            </a:r>
            <a:r>
              <a:rPr lang="en-US" sz="1800" kern="0" dirty="0" smtClean="0"/>
              <a:t> or </a:t>
            </a:r>
            <a:r>
              <a:rPr lang="en-US" sz="1800" kern="0" dirty="0" err="1" smtClean="0"/>
              <a:t>setInterval</a:t>
            </a:r>
            <a:r>
              <a:rPr lang="en-US" sz="1800" kern="0" dirty="0" smtClean="0"/>
              <a:t> for instance.</a:t>
            </a:r>
          </a:p>
          <a:p>
            <a:pPr marL="342900" indent="-342900">
              <a:lnSpc>
                <a:spcPct val="150000"/>
              </a:lnSpc>
              <a:buFont typeface="Arial" panose="020B0604020202020204" pitchFamily="34" charset="0"/>
              <a:buChar char="•"/>
            </a:pPr>
            <a:r>
              <a:rPr lang="en-US" sz="1800" kern="0" dirty="0" smtClean="0"/>
              <a:t>The arrival of web workers will now allow developers to run an other script independent from the user interface script in a web application.</a:t>
            </a:r>
          </a:p>
        </p:txBody>
      </p:sp>
      <p:sp>
        <p:nvSpPr>
          <p:cNvPr id="18"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0" dirty="0" smtClean="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459872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48</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Web </a:t>
            </a:r>
            <a:r>
              <a:rPr lang="en-US" sz="3400" kern="0" dirty="0">
                <a:solidFill>
                  <a:schemeClr val="tx2">
                    <a:lumMod val="75000"/>
                  </a:schemeClr>
                </a:solidFill>
              </a:rPr>
              <a:t>workers</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281502" y="1167697"/>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lnSpc>
                <a:spcPct val="150000"/>
              </a:lnSpc>
              <a:buFont typeface="Arial" panose="020B0604020202020204" pitchFamily="34" charset="0"/>
              <a:buChar char="•"/>
            </a:pPr>
            <a:r>
              <a:rPr lang="en-US" sz="1600" kern="0" dirty="0" smtClean="0">
                <a:solidFill>
                  <a:srgbClr val="0070C0"/>
                </a:solidFill>
              </a:rPr>
              <a:t>Web Workers will do all the computationally expensive tasks without interrupting the user interface and typically run on separate threads.</a:t>
            </a:r>
          </a:p>
          <a:p>
            <a:pPr marL="342900" indent="-342900">
              <a:lnSpc>
                <a:spcPct val="150000"/>
              </a:lnSpc>
              <a:buFont typeface="Arial" panose="020B0604020202020204" pitchFamily="34" charset="0"/>
              <a:buChar char="•"/>
            </a:pPr>
            <a:r>
              <a:rPr lang="en-US" sz="1600" kern="0" dirty="0" smtClean="0"/>
              <a:t>Web Workers allow for long-running scripts that are not interrupted by scripts that respond to clicks or other user interactions, and allows long tasks to be executed without yielding to keep the page responsive.</a:t>
            </a:r>
          </a:p>
          <a:p>
            <a:pPr marL="342900" indent="-342900">
              <a:lnSpc>
                <a:spcPct val="150000"/>
              </a:lnSpc>
              <a:buFont typeface="Arial" panose="020B0604020202020204" pitchFamily="34" charset="0"/>
              <a:buChar char="•"/>
            </a:pPr>
            <a:r>
              <a:rPr lang="en-US" sz="1600" kern="0" dirty="0" smtClean="0"/>
              <a:t>Web Workers are background scripts and they are relatively heavy-weight, and are not intended to be used in large numbers.</a:t>
            </a:r>
          </a:p>
          <a:p>
            <a:pPr marL="342900" indent="-342900">
              <a:lnSpc>
                <a:spcPct val="150000"/>
              </a:lnSpc>
              <a:buFont typeface="Arial" panose="020B0604020202020204" pitchFamily="34" charset="0"/>
              <a:buChar char="•"/>
            </a:pPr>
            <a:r>
              <a:rPr lang="en-US" sz="1600" kern="0" dirty="0" smtClean="0"/>
              <a:t>When a script is executing inside a Web Worker it cannot access the web page's window object (</a:t>
            </a:r>
            <a:r>
              <a:rPr lang="en-US" sz="1600" kern="0" dirty="0" err="1" smtClean="0"/>
              <a:t>window.document</a:t>
            </a:r>
            <a:r>
              <a:rPr lang="en-US" sz="1600" kern="0" dirty="0" smtClean="0"/>
              <a:t>), which means that Web Workers don't have direct access to the web page and the DOM API. Although Web Workers cannot block the browser UI, they can still consume CPU cycles and make the system less responsive.</a:t>
            </a:r>
          </a:p>
          <a:p>
            <a:pPr>
              <a:lnSpc>
                <a:spcPct val="150000"/>
              </a:lnSpc>
            </a:pPr>
            <a:endParaRPr lang="en-US" sz="1600" kern="0" dirty="0" smtClean="0"/>
          </a:p>
        </p:txBody>
      </p:sp>
      <p:sp>
        <p:nvSpPr>
          <p:cNvPr id="18"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9" name="Slide Number Placeholder 3"/>
          <p:cNvSpPr txBox="1">
            <a:spLocks/>
          </p:cNvSpPr>
          <p:nvPr/>
        </p:nvSpPr>
        <p:spPr bwMode="auto">
          <a:xfrm>
            <a:off x="304800" y="65801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ectangle 20"/>
          <p:cNvSpPr/>
          <p:nvPr/>
        </p:nvSpPr>
        <p:spPr>
          <a:xfrm>
            <a:off x="533400" y="5745015"/>
            <a:ext cx="2541145" cy="369332"/>
          </a:xfrm>
          <a:prstGeom prst="rect">
            <a:avLst/>
          </a:prstGeom>
        </p:spPr>
        <p:txBody>
          <a:bodyPr wrap="none">
            <a:spAutoFit/>
          </a:bodyPr>
          <a:lstStyle/>
          <a:p>
            <a:r>
              <a:rPr lang="en-US" dirty="0" smtClean="0">
                <a:solidFill>
                  <a:srgbClr val="2D9F01"/>
                </a:solidFill>
              </a:rPr>
              <a:t>For DEMO : </a:t>
            </a:r>
            <a:r>
              <a:rPr lang="en-US" dirty="0" smtClean="0">
                <a:solidFill>
                  <a:srgbClr val="2D9F01"/>
                </a:solidFill>
                <a:hlinkClick r:id="rId2"/>
              </a:rPr>
              <a:t>Workers</a:t>
            </a:r>
            <a:endParaRPr lang="en-US" dirty="0"/>
          </a:p>
        </p:txBody>
      </p:sp>
    </p:spTree>
    <p:extLst>
      <p:ext uri="{BB962C8B-B14F-4D97-AF65-F5344CB8AC3E}">
        <p14:creationId xmlns:p14="http://schemas.microsoft.com/office/powerpoint/2010/main" val="22642265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49</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Web </a:t>
            </a:r>
            <a:r>
              <a:rPr lang="en-US" sz="3400" kern="0" dirty="0">
                <a:solidFill>
                  <a:schemeClr val="tx2">
                    <a:lumMod val="75000"/>
                  </a:schemeClr>
                </a:solidFill>
              </a:rPr>
              <a:t>socket</a:t>
            </a: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Content Placeholder 4"/>
          <p:cNvSpPr txBox="1">
            <a:spLocks/>
          </p:cNvSpPr>
          <p:nvPr/>
        </p:nvSpPr>
        <p:spPr>
          <a:xfrm>
            <a:off x="228600" y="1266270"/>
            <a:ext cx="8686800" cy="4714875"/>
          </a:xfrm>
          <a:prstGeom prst="rect">
            <a:avLst/>
          </a:prstGeom>
        </p:spPr>
        <p:txBody>
          <a:bodyPr>
            <a:noAutofit/>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400" kern="0" dirty="0" smtClean="0">
                <a:solidFill>
                  <a:srgbClr val="0070C0"/>
                </a:solidFill>
              </a:rPr>
              <a:t>Web Sockets is a next-generation bidirectional communication technology for web applications which operates over a single socket and is exposed via a JavaScript interface in HTML 5 compliant browsers. </a:t>
            </a:r>
          </a:p>
          <a:p>
            <a:pPr marL="285750" indent="-285750">
              <a:lnSpc>
                <a:spcPct val="150000"/>
              </a:lnSpc>
              <a:buFont typeface="Arial" panose="020B0604020202020204" pitchFamily="34" charset="0"/>
              <a:buChar char="•"/>
            </a:pPr>
            <a:r>
              <a:rPr lang="en-US" sz="1400" kern="0" dirty="0" smtClean="0"/>
              <a:t>Once the Web Socket connection is established with the web server, can send data from browser to server by calling a </a:t>
            </a:r>
            <a:r>
              <a:rPr lang="en-US" sz="1400" b="1" kern="0" dirty="0" smtClean="0">
                <a:solidFill>
                  <a:srgbClr val="0070C0"/>
                </a:solidFill>
              </a:rPr>
              <a:t>send()</a:t>
            </a:r>
            <a:r>
              <a:rPr lang="en-US" sz="1400" kern="0" dirty="0" smtClean="0">
                <a:solidFill>
                  <a:srgbClr val="0070C0"/>
                </a:solidFill>
              </a:rPr>
              <a:t> </a:t>
            </a:r>
            <a:r>
              <a:rPr lang="en-US" sz="1400" kern="0" dirty="0" smtClean="0"/>
              <a:t>method, and receive data from server to browser by an </a:t>
            </a:r>
            <a:r>
              <a:rPr lang="en-US" sz="1400" b="1" kern="0" dirty="0" err="1" smtClean="0">
                <a:solidFill>
                  <a:srgbClr val="0070C0"/>
                </a:solidFill>
              </a:rPr>
              <a:t>onmessage</a:t>
            </a:r>
            <a:r>
              <a:rPr lang="en-US" sz="1400" b="1" kern="0" dirty="0" smtClean="0"/>
              <a:t> </a:t>
            </a:r>
            <a:r>
              <a:rPr lang="en-US" sz="1400" kern="0" dirty="0" smtClean="0"/>
              <a:t>event handler. </a:t>
            </a:r>
          </a:p>
          <a:p>
            <a:pPr>
              <a:lnSpc>
                <a:spcPct val="150000"/>
              </a:lnSpc>
            </a:pPr>
            <a:endParaRPr lang="en-US" sz="1400" kern="0" dirty="0" smtClean="0"/>
          </a:p>
          <a:p>
            <a:pPr>
              <a:lnSpc>
                <a:spcPct val="150000"/>
              </a:lnSpc>
            </a:pPr>
            <a:endParaRPr lang="en-US" sz="1400" kern="0" dirty="0" smtClean="0"/>
          </a:p>
          <a:p>
            <a:pPr>
              <a:lnSpc>
                <a:spcPct val="150000"/>
              </a:lnSpc>
            </a:pPr>
            <a:endParaRPr lang="en-US" sz="1400" kern="0" dirty="0" smtClean="0"/>
          </a:p>
          <a:p>
            <a:pPr marL="285750" indent="-285750">
              <a:lnSpc>
                <a:spcPct val="150000"/>
              </a:lnSpc>
              <a:buFont typeface="Arial" panose="020B0604020202020204" pitchFamily="34" charset="0"/>
              <a:buChar char="•"/>
            </a:pPr>
            <a:r>
              <a:rPr lang="en-US" sz="1400" kern="0" dirty="0" smtClean="0"/>
              <a:t>Here first argument, </a:t>
            </a:r>
            <a:r>
              <a:rPr lang="en-US" sz="1400" kern="0" dirty="0" err="1" smtClean="0"/>
              <a:t>url</a:t>
            </a:r>
            <a:r>
              <a:rPr lang="en-US" sz="1400" kern="0" dirty="0" smtClean="0"/>
              <a:t>, specifies the URL to which to connect. The second attribute, protocol is optional, and if present, specifies a sub-protocol that the server must support for the connection to be successful. </a:t>
            </a:r>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Rounded Rectangle 20"/>
          <p:cNvSpPr/>
          <p:nvPr/>
        </p:nvSpPr>
        <p:spPr>
          <a:xfrm>
            <a:off x="285720" y="3489767"/>
            <a:ext cx="8382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b="1" dirty="0" smtClean="0">
                <a:solidFill>
                  <a:srgbClr val="00B050"/>
                </a:solidFill>
                <a:latin typeface="Courier New" pitchFamily="49" charset="0"/>
                <a:cs typeface="Courier New" pitchFamily="49" charset="0"/>
              </a:rPr>
              <a:t>var Socket = new WebSocket(url, [protocal] ); </a:t>
            </a:r>
            <a:endParaRPr lang="en-US" sz="1600" b="1" dirty="0" smtClean="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547635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5</a:t>
            </a:fld>
            <a:endParaRPr lang="en-US" dirty="0"/>
          </a:p>
        </p:txBody>
      </p:sp>
      <p:sp>
        <p:nvSpPr>
          <p:cNvPr id="10" name="Title 2"/>
          <p:cNvSpPr txBox="1">
            <a:spLocks/>
          </p:cNvSpPr>
          <p:nvPr/>
        </p:nvSpPr>
        <p:spPr>
          <a:xfrm>
            <a:off x="1385" y="251436"/>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Data Storage</a:t>
            </a:r>
            <a:endParaRPr lang="en-US" sz="3400" kern="0" dirty="0">
              <a:solidFill>
                <a:schemeClr val="tx2">
                  <a:lumMod val="75000"/>
                </a:schemeClr>
              </a:solidFill>
            </a:endParaRPr>
          </a:p>
        </p:txBody>
      </p:sp>
      <p:sp>
        <p:nvSpPr>
          <p:cNvPr id="6" name="Content Placeholder 4"/>
          <p:cNvSpPr txBox="1">
            <a:spLocks/>
          </p:cNvSpPr>
          <p:nvPr/>
        </p:nvSpPr>
        <p:spPr>
          <a:xfrm>
            <a:off x="228600" y="1609725"/>
            <a:ext cx="8686800" cy="4486275"/>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200000"/>
              </a:lnSpc>
              <a:buFont typeface="Arial" panose="020B0604020202020204" pitchFamily="34" charset="0"/>
              <a:buChar char="•"/>
            </a:pPr>
            <a:r>
              <a:rPr lang="en-US" sz="1200" kern="0" dirty="0" smtClean="0"/>
              <a:t>HTML5 Web storage goal is to provide a standardized and native API that works the same way on any browser.</a:t>
            </a:r>
          </a:p>
          <a:p>
            <a:pPr marL="285750" indent="-285750">
              <a:lnSpc>
                <a:spcPct val="200000"/>
              </a:lnSpc>
              <a:buFont typeface="Arial" panose="020B0604020202020204" pitchFamily="34" charset="0"/>
              <a:buChar char="•"/>
            </a:pPr>
            <a:r>
              <a:rPr lang="en-US" sz="1200" kern="0" dirty="0" smtClean="0"/>
              <a:t>Specification recommendation says the data storage limit per browser per origin is 5MB</a:t>
            </a:r>
          </a:p>
          <a:p>
            <a:pPr marL="285750" indent="-285750">
              <a:lnSpc>
                <a:spcPct val="200000"/>
              </a:lnSpc>
              <a:buFont typeface="Arial" panose="020B0604020202020204" pitchFamily="34" charset="0"/>
              <a:buChar char="•"/>
            </a:pPr>
            <a:r>
              <a:rPr lang="en-US" sz="1200" kern="0" dirty="0" smtClean="0"/>
              <a:t>Two ways to store data on the client side:</a:t>
            </a:r>
          </a:p>
          <a:p>
            <a:pPr lvl="1">
              <a:lnSpc>
                <a:spcPct val="200000"/>
              </a:lnSpc>
            </a:pPr>
            <a:r>
              <a:rPr lang="en-US" sz="1200" kern="0" dirty="0" smtClean="0"/>
              <a:t>Web Storage: Key/Value pair storage system</a:t>
            </a:r>
          </a:p>
          <a:p>
            <a:pPr lvl="2">
              <a:lnSpc>
                <a:spcPct val="200000"/>
              </a:lnSpc>
            </a:pPr>
            <a:r>
              <a:rPr lang="en-US" sz="1200" kern="0" dirty="0" err="1" smtClean="0"/>
              <a:t>localStorage</a:t>
            </a:r>
            <a:endParaRPr lang="en-US" sz="1200" kern="0" dirty="0" smtClean="0"/>
          </a:p>
          <a:p>
            <a:pPr lvl="2">
              <a:lnSpc>
                <a:spcPct val="200000"/>
              </a:lnSpc>
            </a:pPr>
            <a:r>
              <a:rPr lang="en-US" sz="1200" kern="0" dirty="0" err="1" smtClean="0"/>
              <a:t>sessionStorage</a:t>
            </a:r>
            <a:endParaRPr lang="en-US" sz="1200" kern="0" dirty="0" smtClean="0"/>
          </a:p>
          <a:p>
            <a:pPr lvl="1">
              <a:lnSpc>
                <a:spcPct val="200000"/>
              </a:lnSpc>
            </a:pPr>
            <a:r>
              <a:rPr lang="en-US" sz="1200" kern="0" dirty="0" smtClean="0"/>
              <a:t>Web SQL Database: SQL Database storage system</a:t>
            </a:r>
          </a:p>
          <a:p>
            <a:pPr lvl="2">
              <a:lnSpc>
                <a:spcPct val="200000"/>
              </a:lnSpc>
            </a:pPr>
            <a:r>
              <a:rPr lang="en-US" sz="1200" kern="0" dirty="0" smtClean="0"/>
              <a:t>Stores data on the client side is to use web SQL storage</a:t>
            </a:r>
          </a:p>
          <a:p>
            <a:pPr lvl="2">
              <a:lnSpc>
                <a:spcPct val="200000"/>
              </a:lnSpc>
            </a:pPr>
            <a:r>
              <a:rPr lang="en-US" sz="1200" kern="0" dirty="0" smtClean="0"/>
              <a:t>On November 19th, 2010 the W3C announced that they would no longer support Web SQL.</a:t>
            </a:r>
          </a:p>
        </p:txBody>
      </p:sp>
    </p:spTree>
    <p:extLst>
      <p:ext uri="{BB962C8B-B14F-4D97-AF65-F5344CB8AC3E}">
        <p14:creationId xmlns:p14="http://schemas.microsoft.com/office/powerpoint/2010/main" val="34348306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50</a:t>
            </a:fld>
            <a:endParaRPr lang="en-US" dirty="0"/>
          </a:p>
        </p:txBody>
      </p:sp>
      <p:sp>
        <p:nvSpPr>
          <p:cNvPr id="4" name="Title 2"/>
          <p:cNvSpPr txBox="1">
            <a:spLocks/>
          </p:cNvSpPr>
          <p:nvPr/>
        </p:nvSpPr>
        <p:spPr>
          <a:xfrm>
            <a:off x="479425" y="238125"/>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Source</a:t>
            </a:r>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4"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21"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
        <p:nvSpPr>
          <p:cNvPr id="17" name="Content Placeholder 1"/>
          <p:cNvSpPr txBox="1">
            <a:spLocks/>
          </p:cNvSpPr>
          <p:nvPr/>
        </p:nvSpPr>
        <p:spPr>
          <a:xfrm>
            <a:off x="228600" y="1609725"/>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r>
              <a:rPr lang="en-US" sz="2000" b="1" kern="0" dirty="0" smtClean="0"/>
              <a:t>Websites:</a:t>
            </a:r>
            <a:endParaRPr lang="en-US" sz="2000" b="1" kern="0" dirty="0" smtClean="0">
              <a:hlinkClick r:id="rId3"/>
            </a:endParaRPr>
          </a:p>
          <a:p>
            <a:pPr marL="342900" indent="-342900">
              <a:buFont typeface="Arial" panose="020B0604020202020204" pitchFamily="34" charset="0"/>
              <a:buChar char="•"/>
            </a:pPr>
            <a:r>
              <a:rPr lang="en-US" sz="2000" kern="0" dirty="0" smtClean="0">
                <a:hlinkClick r:id="rId3"/>
              </a:rPr>
              <a:t>http://en.wikipedia.org/wiki/HTML5</a:t>
            </a:r>
            <a:endParaRPr lang="en-US" sz="2000" kern="0" dirty="0" smtClean="0"/>
          </a:p>
          <a:p>
            <a:pPr marL="285750" indent="-342900">
              <a:buFont typeface="Arial" panose="020B0604020202020204" pitchFamily="34" charset="0"/>
              <a:buChar char="•"/>
            </a:pPr>
            <a:r>
              <a:rPr lang="en-US" sz="2000" kern="0" dirty="0" smtClean="0">
                <a:hlinkClick r:id="rId4"/>
              </a:rPr>
              <a:t>http://html5test.com/</a:t>
            </a:r>
            <a:endParaRPr lang="en-US" sz="2000" kern="0" dirty="0" smtClean="0"/>
          </a:p>
          <a:p>
            <a:pPr marL="285750" indent="-342900">
              <a:buFont typeface="Arial" panose="020B0604020202020204" pitchFamily="34" charset="0"/>
              <a:buChar char="•"/>
            </a:pPr>
            <a:r>
              <a:rPr lang="en-US" sz="2000" kern="0" dirty="0" smtClean="0">
                <a:hlinkClick r:id="rId5"/>
              </a:rPr>
              <a:t>http://html5readiness.com/</a:t>
            </a:r>
            <a:endParaRPr lang="en-US" sz="2000" kern="0" dirty="0" smtClean="0"/>
          </a:p>
          <a:p>
            <a:pPr marL="285750" indent="-342900">
              <a:buFont typeface="Arial" panose="020B0604020202020204" pitchFamily="34" charset="0"/>
              <a:buChar char="•"/>
            </a:pPr>
            <a:r>
              <a:rPr lang="en-US" sz="2000" kern="0" dirty="0" smtClean="0">
                <a:hlinkClick r:id="rId6"/>
              </a:rPr>
              <a:t>http://fmbip.com/</a:t>
            </a:r>
            <a:endParaRPr lang="en-US" sz="2000" kern="0" dirty="0" smtClean="0"/>
          </a:p>
          <a:p>
            <a:pPr marL="285750" indent="-342900">
              <a:buFont typeface="Arial" panose="020B0604020202020204" pitchFamily="34" charset="0"/>
              <a:buChar char="•"/>
            </a:pPr>
            <a:r>
              <a:rPr lang="en-US" sz="2000" kern="0" dirty="0" smtClean="0">
                <a:hlinkClick r:id="rId7"/>
              </a:rPr>
              <a:t>http://www.w3.org/TR/html5-diff/#new-elements</a:t>
            </a:r>
            <a:endParaRPr lang="en-US" sz="2000" kern="0" dirty="0" smtClean="0"/>
          </a:p>
          <a:p>
            <a:pPr marL="57150" indent="0"/>
            <a:r>
              <a:rPr lang="en-US" sz="2000" kern="0" dirty="0" smtClean="0"/>
              <a:t>Books</a:t>
            </a:r>
          </a:p>
          <a:p>
            <a:pPr marL="514350" indent="-457200">
              <a:buFont typeface="Arial" panose="020B0604020202020204" pitchFamily="34" charset="0"/>
              <a:buChar char="•"/>
            </a:pPr>
            <a:r>
              <a:rPr lang="en-US" sz="2000" kern="0" dirty="0" smtClean="0"/>
              <a:t>HTML5 and CSS3 in the real world – </a:t>
            </a:r>
            <a:r>
              <a:rPr lang="en-US" sz="2000" kern="0" dirty="0" err="1" smtClean="0"/>
              <a:t>Sitepoint</a:t>
            </a:r>
            <a:endParaRPr lang="en-US" sz="2000" kern="0" dirty="0" smtClean="0"/>
          </a:p>
          <a:p>
            <a:pPr marL="514350" indent="-457200">
              <a:buFont typeface="Arial" panose="020B0604020202020204" pitchFamily="34" charset="0"/>
              <a:buChar char="•"/>
            </a:pPr>
            <a:r>
              <a:rPr lang="en-US" sz="2000" kern="0" dirty="0" smtClean="0"/>
              <a:t>HTML5 Designing Rich Internet Applications</a:t>
            </a:r>
          </a:p>
          <a:p>
            <a:endParaRPr lang="en-US" kern="0" dirty="0" smtClean="0"/>
          </a:p>
          <a:p>
            <a:endParaRPr lang="en-US" kern="0" dirty="0"/>
          </a:p>
        </p:txBody>
      </p:sp>
      <p:sp>
        <p:nvSpPr>
          <p:cNvPr id="24"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25"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26" name="Picture 7"/>
          <p:cNvPicPr>
            <a:picLocks noChangeAspect="1" noChangeArrowheads="1"/>
          </p:cNvPicPr>
          <p:nvPr/>
        </p:nvPicPr>
        <p:blipFill>
          <a:blip r:embed="rId8" cstate="print"/>
          <a:srcRect/>
          <a:stretch>
            <a:fillRect/>
          </a:stretch>
        </p:blipFill>
        <p:spPr bwMode="auto">
          <a:xfrm>
            <a:off x="8153400" y="145106"/>
            <a:ext cx="990600" cy="990600"/>
          </a:xfrm>
          <a:prstGeom prst="rect">
            <a:avLst/>
          </a:prstGeom>
          <a:noFill/>
          <a:ln w="9525" algn="ctr">
            <a:noFill/>
            <a:miter lim="800000"/>
            <a:headEnd/>
            <a:tailEnd/>
          </a:ln>
        </p:spPr>
      </p:pic>
      <p:sp>
        <p:nvSpPr>
          <p:cNvPr id="27" name="Text Box 4"/>
          <p:cNvSpPr txBox="1">
            <a:spLocks noChangeArrowheads="1"/>
          </p:cNvSpPr>
          <p:nvPr/>
        </p:nvSpPr>
        <p:spPr bwMode="auto">
          <a:xfrm>
            <a:off x="376707" y="5093584"/>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28" name="Rectangle 27"/>
          <p:cNvSpPr/>
          <p:nvPr/>
        </p:nvSpPr>
        <p:spPr>
          <a:xfrm>
            <a:off x="384220" y="5650468"/>
            <a:ext cx="3652988" cy="369332"/>
          </a:xfrm>
          <a:prstGeom prst="rect">
            <a:avLst/>
          </a:prstGeom>
        </p:spPr>
        <p:txBody>
          <a:bodyPr wrap="none">
            <a:spAutoFit/>
          </a:bodyPr>
          <a:lstStyle/>
          <a:p>
            <a:r>
              <a:rPr lang="en-US" dirty="0" smtClean="0">
                <a:solidFill>
                  <a:srgbClr val="2D9F01"/>
                </a:solidFill>
              </a:rPr>
              <a:t>For DEMO : </a:t>
            </a:r>
            <a:r>
              <a:rPr lang="en-US" dirty="0" smtClean="0">
                <a:solidFill>
                  <a:srgbClr val="2D9F01"/>
                </a:solidFill>
                <a:hlinkClick r:id="rId9"/>
              </a:rPr>
              <a:t>Workers </a:t>
            </a:r>
            <a:r>
              <a:rPr lang="en-US" dirty="0" smtClean="0">
                <a:solidFill>
                  <a:srgbClr val="2D9F01"/>
                </a:solidFill>
                <a:hlinkClick r:id="rId9"/>
              </a:rPr>
              <a:t>&amp; Socket</a:t>
            </a:r>
            <a:endParaRPr lang="en-US" dirty="0"/>
          </a:p>
        </p:txBody>
      </p:sp>
    </p:spTree>
    <p:extLst>
      <p:ext uri="{BB962C8B-B14F-4D97-AF65-F5344CB8AC3E}">
        <p14:creationId xmlns:p14="http://schemas.microsoft.com/office/powerpoint/2010/main" val="1936270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51</a:t>
            </a:fld>
            <a:endParaRPr lang="en-US" dirty="0"/>
          </a:p>
        </p:txBody>
      </p:sp>
      <p:sp>
        <p:nvSpPr>
          <p:cNvPr id="3" name="Rectangle 2"/>
          <p:cNvSpPr/>
          <p:nvPr/>
        </p:nvSpPr>
        <p:spPr>
          <a:xfrm>
            <a:off x="250825" y="381000"/>
            <a:ext cx="2230098" cy="523220"/>
          </a:xfrm>
          <a:prstGeom prst="rect">
            <a:avLst/>
          </a:prstGeom>
        </p:spPr>
        <p:txBody>
          <a:bodyPr/>
          <a:lstStyle/>
          <a:p>
            <a:pPr eaLnBrk="0" fontAlgn="base" hangingPunct="0">
              <a:spcBef>
                <a:spcPct val="0"/>
              </a:spcBef>
              <a:spcAft>
                <a:spcPct val="0"/>
              </a:spcAft>
            </a:pPr>
            <a:r>
              <a:rPr lang="en-US" sz="2800" kern="0" dirty="0">
                <a:solidFill>
                  <a:schemeClr val="tx2">
                    <a:lumMod val="75000"/>
                  </a:schemeClr>
                </a:solidFill>
                <a:latin typeface="+mj-lt"/>
                <a:ea typeface="ＭＳ Ｐゴシック" charset="-128"/>
                <a:cs typeface="ＭＳ Ｐゴシック" charset="-128"/>
              </a:rPr>
              <a:t>Case Study</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2" y="1813774"/>
            <a:ext cx="8991600" cy="3831444"/>
          </a:xfrm>
          <a:prstGeom prst="rect">
            <a:avLst/>
          </a:prstGeom>
        </p:spPr>
      </p:pic>
      <p:sp>
        <p:nvSpPr>
          <p:cNvPr id="6" name="Rectangle 5"/>
          <p:cNvSpPr/>
          <p:nvPr/>
        </p:nvSpPr>
        <p:spPr>
          <a:xfrm>
            <a:off x="152400" y="1307297"/>
            <a:ext cx="8921692" cy="523220"/>
          </a:xfrm>
          <a:prstGeom prst="rect">
            <a:avLst/>
          </a:prstGeom>
        </p:spPr>
        <p:txBody>
          <a:bodyPr wrap="square">
            <a:spAutoFit/>
          </a:bodyPr>
          <a:lstStyle/>
          <a:p>
            <a:r>
              <a:rPr lang="en-US" sz="1400" dirty="0" smtClean="0"/>
              <a:t>Make the previously designed page Offline accessible. Also use local storage to store the messages to be shown</a:t>
            </a:r>
            <a:endParaRPr lang="en-US" sz="1400" dirty="0"/>
          </a:p>
        </p:txBody>
      </p:sp>
    </p:spTree>
    <p:extLst>
      <p:ext uri="{BB962C8B-B14F-4D97-AF65-F5344CB8AC3E}">
        <p14:creationId xmlns:p14="http://schemas.microsoft.com/office/powerpoint/2010/main" val="40699566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52</a:t>
            </a:fld>
            <a:endParaRPr lang="en-US" dirty="0"/>
          </a:p>
        </p:txBody>
      </p:sp>
      <p:sp>
        <p:nvSpPr>
          <p:cNvPr id="3" name="Rectangle 2"/>
          <p:cNvSpPr/>
          <p:nvPr/>
        </p:nvSpPr>
        <p:spPr>
          <a:xfrm>
            <a:off x="479425" y="304800"/>
            <a:ext cx="3539752" cy="523220"/>
          </a:xfrm>
          <a:prstGeom prst="rect">
            <a:avLst/>
          </a:prstGeom>
        </p:spPr>
        <p:txBody>
          <a:bodyPr/>
          <a:lstStyle/>
          <a:p>
            <a:pPr eaLnBrk="0" fontAlgn="base" hangingPunct="0">
              <a:spcBef>
                <a:spcPct val="0"/>
              </a:spcBef>
              <a:spcAft>
                <a:spcPct val="0"/>
              </a:spcAft>
            </a:pPr>
            <a:r>
              <a:rPr lang="en-US" sz="2800" kern="0" dirty="0">
                <a:solidFill>
                  <a:schemeClr val="tx2">
                    <a:lumMod val="75000"/>
                  </a:schemeClr>
                </a:solidFill>
                <a:latin typeface="+mj-lt"/>
                <a:ea typeface="ＭＳ Ｐゴシック" charset="-128"/>
                <a:cs typeface="ＭＳ Ｐゴシック" charset="-128"/>
              </a:rPr>
              <a:t>Scoring Parameter</a:t>
            </a:r>
          </a:p>
        </p:txBody>
      </p:sp>
      <p:sp>
        <p:nvSpPr>
          <p:cNvPr id="4" name="Rectangle 3"/>
          <p:cNvSpPr/>
          <p:nvPr/>
        </p:nvSpPr>
        <p:spPr>
          <a:xfrm>
            <a:off x="1447800" y="1752600"/>
            <a:ext cx="4572000" cy="2031325"/>
          </a:xfrm>
          <a:prstGeom prst="rect">
            <a:avLst/>
          </a:prstGeom>
        </p:spPr>
        <p:txBody>
          <a:bodyPr>
            <a:spAutoFit/>
          </a:bodyPr>
          <a:lstStyle/>
          <a:p>
            <a:pPr marL="342900" indent="-342900">
              <a:buAutoNum type="arabicPeriod"/>
            </a:pPr>
            <a:r>
              <a:rPr lang="en-US" dirty="0" smtClean="0"/>
              <a:t>Standards   </a:t>
            </a:r>
          </a:p>
          <a:p>
            <a:pPr marL="342900" indent="-342900">
              <a:buFontTx/>
              <a:buAutoNum type="arabicPeriod"/>
            </a:pPr>
            <a:r>
              <a:rPr lang="en-US" dirty="0"/>
              <a:t>Look and Feel</a:t>
            </a:r>
          </a:p>
          <a:p>
            <a:pPr marL="342900" indent="-342900">
              <a:buAutoNum type="arabicPeriod"/>
            </a:pPr>
            <a:r>
              <a:rPr lang="en-US" dirty="0"/>
              <a:t>Browser Compatibility (Chrome / Firefox</a:t>
            </a:r>
            <a:r>
              <a:rPr lang="en-US" dirty="0" smtClean="0"/>
              <a:t>)</a:t>
            </a:r>
          </a:p>
          <a:p>
            <a:pPr marL="342900" indent="-342900">
              <a:buAutoNum type="arabicPeriod"/>
            </a:pPr>
            <a:r>
              <a:rPr lang="en-US" dirty="0"/>
              <a:t>Readability &amp; </a:t>
            </a:r>
            <a:r>
              <a:rPr lang="en-US" dirty="0" smtClean="0"/>
              <a:t>Maintainability</a:t>
            </a:r>
          </a:p>
          <a:p>
            <a:pPr marL="342900" indent="-342900">
              <a:buAutoNum type="arabicPeriod"/>
            </a:pPr>
            <a:r>
              <a:rPr lang="en-US" dirty="0"/>
              <a:t>Completion of </a:t>
            </a:r>
            <a:r>
              <a:rPr lang="en-US" dirty="0" smtClean="0"/>
              <a:t>Functionality</a:t>
            </a:r>
          </a:p>
          <a:p>
            <a:pPr marL="342900" indent="-342900">
              <a:buAutoNum type="arabicPeriod"/>
            </a:pPr>
            <a:r>
              <a:rPr lang="en-US" dirty="0"/>
              <a:t>Out of the box thinking      </a:t>
            </a:r>
            <a:endParaRPr lang="en-US" dirty="0" smtClean="0"/>
          </a:p>
        </p:txBody>
      </p:sp>
    </p:spTree>
    <p:extLst>
      <p:ext uri="{BB962C8B-B14F-4D97-AF65-F5344CB8AC3E}">
        <p14:creationId xmlns:p14="http://schemas.microsoft.com/office/powerpoint/2010/main" val="289231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3" name="Slide Number Placeholder 2"/>
          <p:cNvSpPr>
            <a:spLocks noGrp="1"/>
          </p:cNvSpPr>
          <p:nvPr>
            <p:ph type="sldNum" sz="quarter" idx="4294967295"/>
          </p:nvPr>
        </p:nvSpPr>
        <p:spPr>
          <a:xfrm>
            <a:off x="0" y="6442075"/>
            <a:ext cx="457200" cy="457200"/>
          </a:xfrm>
        </p:spPr>
        <p:txBody>
          <a:bodyPr/>
          <a:lstStyle/>
          <a:p>
            <a:pPr>
              <a:defRPr/>
            </a:pPr>
            <a:fld id="{6DF26410-A357-4AA5-84CF-5BEDE058038A}" type="slidenum">
              <a:rPr lang="en-US" smtClean="0"/>
              <a:pPr>
                <a:defRPr/>
              </a:pPr>
              <a:t>53</a:t>
            </a:fld>
            <a:endParaRPr lang="en-US" dirty="0"/>
          </a:p>
        </p:txBody>
      </p:sp>
    </p:spTree>
    <p:extLst>
      <p:ext uri="{BB962C8B-B14F-4D97-AF65-F5344CB8AC3E}">
        <p14:creationId xmlns:p14="http://schemas.microsoft.com/office/powerpoint/2010/main" val="31434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6</a:t>
            </a:fld>
            <a:endParaRPr lang="en-US" dirty="0"/>
          </a:p>
        </p:txBody>
      </p:sp>
      <p:sp>
        <p:nvSpPr>
          <p:cNvPr id="10" name="Title 2"/>
          <p:cNvSpPr txBox="1">
            <a:spLocks/>
          </p:cNvSpPr>
          <p:nvPr/>
        </p:nvSpPr>
        <p:spPr>
          <a:xfrm>
            <a:off x="1385" y="251436"/>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Web </a:t>
            </a:r>
            <a:r>
              <a:rPr lang="en-US" sz="3400" kern="0" dirty="0">
                <a:solidFill>
                  <a:schemeClr val="tx2">
                    <a:lumMod val="75000"/>
                  </a:schemeClr>
                </a:solidFill>
              </a:rPr>
              <a:t>Storage </a:t>
            </a:r>
          </a:p>
        </p:txBody>
      </p:sp>
      <p:sp>
        <p:nvSpPr>
          <p:cNvPr id="12" name="Content Placeholder 4"/>
          <p:cNvSpPr txBox="1">
            <a:spLocks/>
          </p:cNvSpPr>
          <p:nvPr/>
        </p:nvSpPr>
        <p:spPr>
          <a:xfrm>
            <a:off x="180304" y="1219200"/>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200000"/>
              </a:lnSpc>
              <a:buFont typeface="Arial" panose="020B0604020202020204" pitchFamily="34" charset="0"/>
              <a:buChar char="•"/>
            </a:pPr>
            <a:r>
              <a:rPr lang="en-US" sz="1100" kern="0" dirty="0" smtClean="0"/>
              <a:t>Originally included in the </a:t>
            </a:r>
            <a:r>
              <a:rPr lang="en-US" sz="1100" i="1" kern="0" dirty="0" smtClean="0"/>
              <a:t>Web Applications 1.0</a:t>
            </a:r>
            <a:r>
              <a:rPr lang="en-US" sz="1100" kern="0" dirty="0" smtClean="0"/>
              <a:t> specification, it now has its own specification:</a:t>
            </a:r>
            <a:r>
              <a:rPr lang="en-US" sz="1100" i="1" kern="0" dirty="0" smtClean="0"/>
              <a:t>W3C Web Storage</a:t>
            </a:r>
          </a:p>
          <a:p>
            <a:pPr marL="285750" indent="-285750">
              <a:lnSpc>
                <a:spcPct val="200000"/>
              </a:lnSpc>
              <a:buFont typeface="Arial" panose="020B0604020202020204" pitchFamily="34" charset="0"/>
              <a:buChar char="•"/>
            </a:pPr>
            <a:r>
              <a:rPr lang="en-US" sz="1100" kern="0" dirty="0" smtClean="0"/>
              <a:t>"Local Storage" or "DOM Storage" are the terms used by some vendors for referring to web storage. Another term used to refer web storage is "cookies on steroids".</a:t>
            </a:r>
          </a:p>
          <a:p>
            <a:pPr marL="285750" indent="-285750">
              <a:lnSpc>
                <a:spcPct val="200000"/>
              </a:lnSpc>
              <a:buFont typeface="Arial" panose="020B0604020202020204" pitchFamily="34" charset="0"/>
              <a:buChar char="•"/>
            </a:pPr>
            <a:r>
              <a:rPr lang="en-US" sz="1100" kern="0" dirty="0" smtClean="0"/>
              <a:t>Key/Value pair data is stored on the client side like cookies except that the data is not sent to the server</a:t>
            </a:r>
          </a:p>
          <a:p>
            <a:pPr marL="285750" indent="-285750">
              <a:lnSpc>
                <a:spcPct val="200000"/>
              </a:lnSpc>
              <a:buFont typeface="Arial" panose="020B0604020202020204" pitchFamily="34" charset="0"/>
              <a:buChar char="•"/>
            </a:pPr>
            <a:r>
              <a:rPr lang="en-US" sz="1100" kern="0" dirty="0" smtClean="0"/>
              <a:t>Two types of web storages are </a:t>
            </a:r>
            <a:r>
              <a:rPr lang="en-US" sz="1100" kern="0" dirty="0" err="1" smtClean="0"/>
              <a:t>sessionStorage</a:t>
            </a:r>
            <a:r>
              <a:rPr lang="en-US" sz="1100" kern="0" dirty="0" smtClean="0"/>
              <a:t> and </a:t>
            </a:r>
            <a:r>
              <a:rPr lang="en-US" sz="1100" kern="0" dirty="0" err="1" smtClean="0"/>
              <a:t>localStorage</a:t>
            </a:r>
            <a:endParaRPr lang="en-US" sz="1100" kern="0" dirty="0" smtClean="0"/>
          </a:p>
          <a:p>
            <a:pPr lvl="1">
              <a:lnSpc>
                <a:spcPct val="200000"/>
              </a:lnSpc>
            </a:pPr>
            <a:r>
              <a:rPr lang="en-US" sz="1100" kern="0" dirty="0" err="1" smtClean="0"/>
              <a:t>localStorage</a:t>
            </a:r>
            <a:endParaRPr lang="en-US" sz="1100" kern="0" dirty="0" smtClean="0"/>
          </a:p>
          <a:p>
            <a:pPr lvl="2">
              <a:lnSpc>
                <a:spcPct val="200000"/>
              </a:lnSpc>
            </a:pPr>
            <a:r>
              <a:rPr lang="en-US" sz="1050" kern="0" dirty="0" smtClean="0"/>
              <a:t>The </a:t>
            </a:r>
            <a:r>
              <a:rPr lang="en-US" sz="1050" kern="0" dirty="0" err="1" smtClean="0"/>
              <a:t>localStorage</a:t>
            </a:r>
            <a:r>
              <a:rPr lang="en-US" sz="1050" kern="0" dirty="0" smtClean="0"/>
              <a:t> object is shared between window/tab for a same domain and data remain available until explicitly deleted by the user using either the web application or the browser options</a:t>
            </a:r>
          </a:p>
          <a:p>
            <a:pPr lvl="1">
              <a:lnSpc>
                <a:spcPct val="200000"/>
              </a:lnSpc>
            </a:pPr>
            <a:r>
              <a:rPr lang="en-US" sz="1100" kern="0" dirty="0" err="1" smtClean="0"/>
              <a:t>sessionStorage</a:t>
            </a:r>
            <a:endParaRPr lang="en-US" sz="1200" kern="0" dirty="0" smtClean="0"/>
          </a:p>
          <a:p>
            <a:pPr lvl="2">
              <a:lnSpc>
                <a:spcPct val="200000"/>
              </a:lnSpc>
            </a:pPr>
            <a:r>
              <a:rPr lang="en-US" sz="1050" kern="0" dirty="0" smtClean="0"/>
              <a:t>Each window or tab has its own </a:t>
            </a:r>
            <a:r>
              <a:rPr lang="en-US" sz="1050" kern="0" dirty="0" err="1" smtClean="0"/>
              <a:t>sessionStorage</a:t>
            </a:r>
            <a:r>
              <a:rPr lang="en-US" sz="1050" kern="0" dirty="0" smtClean="0"/>
              <a:t> object. That means that any key/value pair created in </a:t>
            </a:r>
            <a:r>
              <a:rPr lang="en-US" sz="1050" kern="0" dirty="0" err="1" smtClean="0"/>
              <a:t>sessionStorage</a:t>
            </a:r>
            <a:r>
              <a:rPr lang="en-US" sz="1050" kern="0" dirty="0" smtClean="0"/>
              <a:t> for a window/tab can only be accessed from this window/tab. Data remain available until this same window/tab is closed</a:t>
            </a:r>
          </a:p>
          <a:p>
            <a:pPr marL="285750" indent="-285750">
              <a:lnSpc>
                <a:spcPct val="200000"/>
              </a:lnSpc>
              <a:buFont typeface="Arial" panose="020B0604020202020204" pitchFamily="34" charset="0"/>
              <a:buChar char="•"/>
            </a:pPr>
            <a:r>
              <a:rPr lang="en-US" sz="1100" kern="0" dirty="0" err="1" smtClean="0"/>
              <a:t>sessionStorage</a:t>
            </a:r>
            <a:r>
              <a:rPr lang="en-US" sz="1100" kern="0" dirty="0" smtClean="0"/>
              <a:t> and </a:t>
            </a:r>
            <a:r>
              <a:rPr lang="en-US" sz="1100" kern="0" dirty="0" err="1" smtClean="0"/>
              <a:t>localStorage</a:t>
            </a:r>
            <a:r>
              <a:rPr lang="en-US" sz="1100" kern="0" dirty="0" smtClean="0"/>
              <a:t> both share the same API to create, read, update or delete data on the client side.</a:t>
            </a:r>
          </a:p>
          <a:p>
            <a:pPr>
              <a:lnSpc>
                <a:spcPct val="200000"/>
              </a:lnSpc>
            </a:pPr>
            <a:endParaRPr lang="en-US" sz="1200" kern="0" dirty="0" smtClean="0"/>
          </a:p>
        </p:txBody>
      </p:sp>
      <p:sp>
        <p:nvSpPr>
          <p:cNvPr id="13" name="Title 2"/>
          <p:cNvSpPr txBox="1">
            <a:spLocks/>
          </p:cNvSpPr>
          <p:nvPr/>
        </p:nvSpPr>
        <p:spPr>
          <a:xfrm>
            <a:off x="1752600" y="1524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Tree>
    <p:extLst>
      <p:ext uri="{BB962C8B-B14F-4D97-AF65-F5344CB8AC3E}">
        <p14:creationId xmlns:p14="http://schemas.microsoft.com/office/powerpoint/2010/main" val="1828904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7</a:t>
            </a:fld>
            <a:endParaRPr lang="en-US" dirty="0"/>
          </a:p>
        </p:txBody>
      </p:sp>
      <p:sp>
        <p:nvSpPr>
          <p:cNvPr id="4" name="Title 2"/>
          <p:cNvSpPr txBox="1">
            <a:spLocks/>
          </p:cNvSpPr>
          <p:nvPr/>
        </p:nvSpPr>
        <p:spPr>
          <a:xfrm>
            <a:off x="22225" y="2286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Local </a:t>
            </a:r>
            <a:r>
              <a:rPr lang="en-US" sz="3400" kern="0" dirty="0">
                <a:solidFill>
                  <a:schemeClr val="tx2">
                    <a:lumMod val="75000"/>
                  </a:schemeClr>
                </a:solidFill>
              </a:rPr>
              <a:t>Storage</a:t>
            </a:r>
          </a:p>
          <a:p>
            <a:endParaRPr lang="en-US" sz="3400" kern="0" dirty="0">
              <a:solidFill>
                <a:schemeClr val="tx2">
                  <a:lumMod val="75000"/>
                </a:schemeClr>
              </a:solidFill>
            </a:endParaRPr>
          </a:p>
        </p:txBody>
      </p:sp>
      <p:sp>
        <p:nvSpPr>
          <p:cNvPr id="6" name="Content Placeholder 4"/>
          <p:cNvSpPr txBox="1">
            <a:spLocks/>
          </p:cNvSpPr>
          <p:nvPr/>
        </p:nvSpPr>
        <p:spPr>
          <a:xfrm>
            <a:off x="137375" y="1152570"/>
            <a:ext cx="8686800" cy="4841875"/>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400" kern="0" dirty="0" smtClean="0"/>
              <a:t>The </a:t>
            </a:r>
            <a:r>
              <a:rPr lang="en-US" sz="1400" i="1" kern="0" dirty="0" smtClean="0"/>
              <a:t>Local Storage</a:t>
            </a:r>
            <a:r>
              <a:rPr lang="en-US" sz="1400" kern="0" dirty="0" smtClean="0"/>
              <a:t> is designed for storage that spans multiple windows, and lasts beyond the current session. In particular, Web applications may wish to store megabytes of user data, such as entire user-authored documents or a user's mailbox, on the client side for performance reasons.</a:t>
            </a:r>
          </a:p>
          <a:p>
            <a:pPr marL="285750" indent="-285750">
              <a:lnSpc>
                <a:spcPct val="150000"/>
              </a:lnSpc>
              <a:buFont typeface="Arial" panose="020B0604020202020204" pitchFamily="34" charset="0"/>
              <a:buChar char="•"/>
            </a:pPr>
            <a:r>
              <a:rPr lang="en-US" sz="1400" kern="0" dirty="0" smtClean="0"/>
              <a:t>HTML5 introduces the </a:t>
            </a:r>
            <a:r>
              <a:rPr lang="en-US" sz="1400" i="1" kern="0" dirty="0" err="1" smtClean="0"/>
              <a:t>localStorage</a:t>
            </a:r>
            <a:r>
              <a:rPr lang="en-US" sz="1400" kern="0" dirty="0" smtClean="0"/>
              <a:t> attribute which would be used to access a page's local storage area without no time limit and this local storage will be available whenever you would use that page.</a:t>
            </a:r>
          </a:p>
          <a:p>
            <a:pPr marL="285750" indent="-285750">
              <a:lnSpc>
                <a:spcPct val="150000"/>
              </a:lnSpc>
              <a:buFont typeface="Arial" panose="020B0604020202020204" pitchFamily="34" charset="0"/>
              <a:buChar char="•"/>
            </a:pPr>
            <a:endParaRPr lang="en-US" sz="1400" kern="0" dirty="0" smtClean="0"/>
          </a:p>
          <a:p>
            <a:pPr marL="285750" indent="-285750">
              <a:lnSpc>
                <a:spcPct val="150000"/>
              </a:lnSpc>
              <a:buFont typeface="Arial" panose="020B0604020202020204" pitchFamily="34" charset="0"/>
              <a:buChar char="•"/>
            </a:pPr>
            <a:endParaRPr lang="en-US" sz="1400" kern="0" dirty="0" smtClean="0"/>
          </a:p>
          <a:p>
            <a:pPr marL="285750" indent="-285750">
              <a:lnSpc>
                <a:spcPct val="150000"/>
              </a:lnSpc>
              <a:buFont typeface="Arial" panose="020B0604020202020204" pitchFamily="34" charset="0"/>
              <a:buChar char="•"/>
            </a:pPr>
            <a:endParaRPr lang="en-US" sz="1400" kern="0" dirty="0" smtClean="0"/>
          </a:p>
          <a:p>
            <a:pPr marL="285750" indent="-285750">
              <a:lnSpc>
                <a:spcPct val="150000"/>
              </a:lnSpc>
              <a:buFont typeface="Arial" panose="020B0604020202020204" pitchFamily="34" charset="0"/>
              <a:buChar char="•"/>
            </a:pPr>
            <a:r>
              <a:rPr lang="en-US" sz="1400" kern="0" dirty="0" smtClean="0"/>
              <a:t>The</a:t>
            </a:r>
            <a:r>
              <a:rPr lang="en-US" sz="1400" kern="0" dirty="0" smtClean="0"/>
              <a:t> </a:t>
            </a:r>
            <a:r>
              <a:rPr lang="en-US" sz="1400" kern="0" dirty="0" err="1" smtClean="0"/>
              <a:t>localStorage</a:t>
            </a:r>
            <a:r>
              <a:rPr lang="en-US" sz="1400" kern="0" dirty="0" smtClean="0"/>
              <a:t> object is shared between window/tab for a same domain and data remain available until explicitly deleted by the user using either the web application or the browser options</a:t>
            </a:r>
          </a:p>
          <a:p>
            <a:pPr marL="285750" indent="-285750">
              <a:lnSpc>
                <a:spcPct val="150000"/>
              </a:lnSpc>
              <a:buFont typeface="Arial" panose="020B0604020202020204" pitchFamily="34" charset="0"/>
              <a:buChar char="•"/>
            </a:pPr>
            <a:endParaRPr lang="en-US" sz="1400" kern="0" dirty="0" smtClean="0"/>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Rounded Rectangle 9"/>
          <p:cNvSpPr/>
          <p:nvPr/>
        </p:nvSpPr>
        <p:spPr>
          <a:xfrm>
            <a:off x="137375" y="3429000"/>
            <a:ext cx="8458200" cy="1219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if( localStorage.hits ){ </a:t>
            </a:r>
          </a:p>
          <a:p>
            <a:r>
              <a:rPr lang="en-US" sz="1600" b="1" dirty="0" smtClean="0">
                <a:solidFill>
                  <a:srgbClr val="00B050"/>
                </a:solidFill>
                <a:latin typeface="Courier New" pitchFamily="49" charset="0"/>
                <a:cs typeface="Courier New" pitchFamily="49" charset="0"/>
              </a:rPr>
              <a:t>localStorage.hits = Number(localStorage.hits) +1; </a:t>
            </a:r>
          </a:p>
          <a:p>
            <a:r>
              <a:rPr lang="en-US" sz="1600" b="1" dirty="0" smtClean="0">
                <a:solidFill>
                  <a:srgbClr val="00B050"/>
                </a:solidFill>
                <a:latin typeface="Courier New" pitchFamily="49" charset="0"/>
                <a:cs typeface="Courier New" pitchFamily="49" charset="0"/>
              </a:rPr>
              <a:t>}else{ </a:t>
            </a:r>
          </a:p>
          <a:p>
            <a:r>
              <a:rPr lang="en-US" sz="1600" b="1" dirty="0" smtClean="0">
                <a:solidFill>
                  <a:srgbClr val="00B050"/>
                </a:solidFill>
                <a:latin typeface="Courier New" pitchFamily="49" charset="0"/>
                <a:cs typeface="Courier New" pitchFamily="49" charset="0"/>
              </a:rPr>
              <a:t>localStorage.hits = 1; }</a:t>
            </a:r>
          </a:p>
        </p:txBody>
      </p:sp>
      <p:sp>
        <p:nvSpPr>
          <p:cNvPr id="11" name="Rounded Rectangle 10"/>
          <p:cNvSpPr/>
          <p:nvPr/>
        </p:nvSpPr>
        <p:spPr>
          <a:xfrm>
            <a:off x="165683" y="5537245"/>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localStorage.remove('key'); (or) localStorage.clear();</a:t>
            </a:r>
          </a:p>
        </p:txBody>
      </p:sp>
      <p:sp>
        <p:nvSpPr>
          <p:cNvPr id="12" name="Rectangle 11"/>
          <p:cNvSpPr/>
          <p:nvPr/>
        </p:nvSpPr>
        <p:spPr>
          <a:xfrm>
            <a:off x="685800" y="5928303"/>
            <a:ext cx="3089244" cy="369332"/>
          </a:xfrm>
          <a:prstGeom prst="rect">
            <a:avLst/>
          </a:prstGeom>
        </p:spPr>
        <p:txBody>
          <a:bodyPr wrap="none">
            <a:spAutoFit/>
          </a:bodyPr>
          <a:lstStyle/>
          <a:p>
            <a:r>
              <a:rPr lang="en-US" dirty="0" smtClean="0">
                <a:solidFill>
                  <a:srgbClr val="2D9F01"/>
                </a:solidFill>
              </a:rPr>
              <a:t>For DEMO : </a:t>
            </a:r>
            <a:r>
              <a:rPr lang="en-US" dirty="0" err="1" smtClean="0">
                <a:solidFill>
                  <a:srgbClr val="2D9F01"/>
                </a:solidFill>
                <a:hlinkClick r:id="rId2"/>
              </a:rPr>
              <a:t>LocalStorage</a:t>
            </a:r>
            <a:endParaRPr lang="en-US" dirty="0"/>
          </a:p>
        </p:txBody>
      </p:sp>
    </p:spTree>
    <p:extLst>
      <p:ext uri="{BB962C8B-B14F-4D97-AF65-F5344CB8AC3E}">
        <p14:creationId xmlns:p14="http://schemas.microsoft.com/office/powerpoint/2010/main" val="1632024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8</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Session </a:t>
            </a:r>
            <a:r>
              <a:rPr lang="en-US" sz="3400" kern="0" dirty="0">
                <a:solidFill>
                  <a:schemeClr val="tx2">
                    <a:lumMod val="75000"/>
                  </a:schemeClr>
                </a:solidFill>
              </a:rPr>
              <a:t>Storage</a:t>
            </a: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4" name="Content Placeholder 4"/>
          <p:cNvSpPr txBox="1">
            <a:spLocks/>
          </p:cNvSpPr>
          <p:nvPr/>
        </p:nvSpPr>
        <p:spPr>
          <a:xfrm>
            <a:off x="46693" y="1123840"/>
            <a:ext cx="8686800" cy="4732416"/>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400" kern="0" dirty="0" smtClean="0"/>
              <a:t>The </a:t>
            </a:r>
            <a:r>
              <a:rPr lang="en-US" sz="1400" i="1" kern="0" dirty="0" smtClean="0"/>
              <a:t>Session Storage</a:t>
            </a:r>
            <a:r>
              <a:rPr lang="en-US" sz="1400" kern="0" dirty="0" smtClean="0"/>
              <a:t> is designed for scenarios where the user is carrying out a single transaction, but could be carrying out multiple transactions in different windows at the same time.</a:t>
            </a:r>
          </a:p>
          <a:p>
            <a:pPr marL="285750" indent="-285750">
              <a:lnSpc>
                <a:spcPct val="150000"/>
              </a:lnSpc>
              <a:buFont typeface="Arial" panose="020B0604020202020204" pitchFamily="34" charset="0"/>
              <a:buChar char="•"/>
            </a:pPr>
            <a:r>
              <a:rPr lang="en-US" sz="1400" kern="0" dirty="0" smtClean="0"/>
              <a:t>HTML5 introduces the </a:t>
            </a:r>
            <a:r>
              <a:rPr lang="en-US" sz="1400" i="1" kern="0" dirty="0" err="1" smtClean="0"/>
              <a:t>sessionStorage</a:t>
            </a:r>
            <a:r>
              <a:rPr lang="en-US" sz="1400" kern="0" dirty="0" smtClean="0"/>
              <a:t> attribute which would be used by the sites to add data to the session storage, and it will be accessible to any page from the same site opened in that window </a:t>
            </a:r>
            <a:r>
              <a:rPr lang="en-US" sz="1400" kern="0" dirty="0" err="1" smtClean="0"/>
              <a:t>ie</a:t>
            </a:r>
            <a:r>
              <a:rPr lang="en-US" sz="1400" kern="0" dirty="0" smtClean="0"/>
              <a:t> session and as soon as we close the window, session would be lost.</a:t>
            </a:r>
          </a:p>
          <a:p>
            <a:pPr marL="285750" indent="-285750">
              <a:lnSpc>
                <a:spcPct val="150000"/>
              </a:lnSpc>
              <a:buFont typeface="Arial" panose="020B0604020202020204" pitchFamily="34" charset="0"/>
              <a:buChar char="•"/>
            </a:pPr>
            <a:endParaRPr lang="en-US" sz="1400" kern="0" dirty="0" smtClean="0"/>
          </a:p>
          <a:p>
            <a:pPr marL="285750" indent="-285750">
              <a:lnSpc>
                <a:spcPct val="150000"/>
              </a:lnSpc>
              <a:buFont typeface="Arial" panose="020B0604020202020204" pitchFamily="34" charset="0"/>
              <a:buChar char="•"/>
            </a:pPr>
            <a:endParaRPr lang="en-US" sz="1400" kern="0" dirty="0" smtClean="0"/>
          </a:p>
          <a:p>
            <a:pPr marL="285750" indent="-285750">
              <a:lnSpc>
                <a:spcPct val="150000"/>
              </a:lnSpc>
              <a:buFont typeface="Arial" panose="020B0604020202020204" pitchFamily="34" charset="0"/>
              <a:buChar char="•"/>
            </a:pPr>
            <a:endParaRPr lang="en-US" sz="1400" kern="0" dirty="0" smtClean="0"/>
          </a:p>
          <a:p>
            <a:pPr marL="285750" indent="-285750">
              <a:lnSpc>
                <a:spcPct val="150000"/>
              </a:lnSpc>
              <a:buFont typeface="Arial" panose="020B0604020202020204" pitchFamily="34" charset="0"/>
              <a:buChar char="•"/>
            </a:pPr>
            <a:r>
              <a:rPr lang="en-US" sz="1400" kern="0" dirty="0" smtClean="0"/>
              <a:t>Each </a:t>
            </a:r>
            <a:r>
              <a:rPr lang="en-US" sz="1400" kern="0" dirty="0" smtClean="0"/>
              <a:t>window or tab has its own </a:t>
            </a:r>
            <a:r>
              <a:rPr lang="en-US" sz="1400" kern="0" dirty="0" err="1" smtClean="0"/>
              <a:t>sessionStorage</a:t>
            </a:r>
            <a:r>
              <a:rPr lang="en-US" sz="1400" kern="0" dirty="0" smtClean="0"/>
              <a:t> object. That means that any key/value pair created in </a:t>
            </a:r>
            <a:r>
              <a:rPr lang="en-US" sz="1400" kern="0" dirty="0" err="1" smtClean="0"/>
              <a:t>sessionStorage</a:t>
            </a:r>
            <a:r>
              <a:rPr lang="en-US" sz="1400" kern="0" dirty="0" smtClean="0"/>
              <a:t> for a window/tab can only be accessed from this window/tab. Data remain available until this same window/tab is closed</a:t>
            </a:r>
          </a:p>
          <a:p>
            <a:pPr>
              <a:lnSpc>
                <a:spcPct val="150000"/>
              </a:lnSpc>
            </a:pPr>
            <a:endParaRPr lang="en-US" sz="1600" kern="0" dirty="0" smtClean="0"/>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7" name="Rounded Rectangle 16"/>
          <p:cNvSpPr/>
          <p:nvPr/>
        </p:nvSpPr>
        <p:spPr>
          <a:xfrm>
            <a:off x="174625" y="3405523"/>
            <a:ext cx="8458200" cy="1219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if(sessionStorage.hits ){ </a:t>
            </a:r>
          </a:p>
          <a:p>
            <a:r>
              <a:rPr lang="en-US" sz="1600" b="1" dirty="0" smtClean="0">
                <a:solidFill>
                  <a:srgbClr val="00B050"/>
                </a:solidFill>
                <a:latin typeface="Courier New" pitchFamily="49" charset="0"/>
                <a:cs typeface="Courier New" pitchFamily="49" charset="0"/>
              </a:rPr>
              <a:t>sessionStorage.hits = Number(sessionStorage.hits) +1; </a:t>
            </a:r>
          </a:p>
          <a:p>
            <a:r>
              <a:rPr lang="en-US" sz="1600" b="1" dirty="0" smtClean="0">
                <a:solidFill>
                  <a:srgbClr val="00B050"/>
                </a:solidFill>
                <a:latin typeface="Courier New" pitchFamily="49" charset="0"/>
                <a:cs typeface="Courier New" pitchFamily="49" charset="0"/>
              </a:rPr>
              <a:t>}else{ </a:t>
            </a:r>
          </a:p>
          <a:p>
            <a:r>
              <a:rPr lang="en-US" sz="1600" b="1" dirty="0" smtClean="0">
                <a:solidFill>
                  <a:srgbClr val="00B050"/>
                </a:solidFill>
                <a:latin typeface="Courier New" pitchFamily="49" charset="0"/>
                <a:cs typeface="Courier New" pitchFamily="49" charset="0"/>
              </a:rPr>
              <a:t>sessionStorage.hits = 1; }</a:t>
            </a:r>
          </a:p>
        </p:txBody>
      </p:sp>
      <p:sp>
        <p:nvSpPr>
          <p:cNvPr id="18" name="Rounded Rectangle 17"/>
          <p:cNvSpPr/>
          <p:nvPr/>
        </p:nvSpPr>
        <p:spPr>
          <a:xfrm>
            <a:off x="275293" y="5479744"/>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sessionStorage.remove('key'); (or) sessionStorage.clear();</a:t>
            </a:r>
          </a:p>
        </p:txBody>
      </p:sp>
      <p:sp>
        <p:nvSpPr>
          <p:cNvPr id="19" name="Rectangle 18"/>
          <p:cNvSpPr/>
          <p:nvPr/>
        </p:nvSpPr>
        <p:spPr>
          <a:xfrm>
            <a:off x="283335" y="5890387"/>
            <a:ext cx="8915400" cy="738664"/>
          </a:xfrm>
          <a:prstGeom prst="rect">
            <a:avLst/>
          </a:prstGeom>
        </p:spPr>
        <p:txBody>
          <a:bodyPr wrap="square">
            <a:spAutoFit/>
          </a:bodyPr>
          <a:lstStyle/>
          <a:p>
            <a:r>
              <a:rPr lang="en-US" sz="1400" dirty="0" smtClean="0">
                <a:solidFill>
                  <a:srgbClr val="2D9F01"/>
                </a:solidFill>
              </a:rPr>
              <a:t>For DEMO </a:t>
            </a:r>
            <a:r>
              <a:rPr lang="en-US" sz="1400" dirty="0" smtClean="0">
                <a:solidFill>
                  <a:srgbClr val="2D9F01"/>
                </a:solidFill>
              </a:rPr>
              <a:t>:</a:t>
            </a:r>
            <a:r>
              <a:rPr lang="en-US" sz="1400" dirty="0" smtClean="0">
                <a:solidFill>
                  <a:srgbClr val="2D9F01"/>
                </a:solidFill>
                <a:hlinkClick r:id="rId2"/>
              </a:rPr>
              <a:t>Session Storage</a:t>
            </a:r>
            <a:endParaRPr lang="en-US" sz="1400" dirty="0"/>
          </a:p>
          <a:p>
            <a:endParaRPr lang="en-US" sz="1400" dirty="0">
              <a:solidFill>
                <a:srgbClr val="2D9F01"/>
              </a:solidFill>
            </a:endParaRPr>
          </a:p>
          <a:p>
            <a:r>
              <a:rPr lang="en-US" sz="1400" dirty="0" smtClean="0">
                <a:solidFill>
                  <a:srgbClr val="2D9F01"/>
                </a:solidFill>
              </a:rPr>
              <a:t>                     </a:t>
            </a:r>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Tree>
    <p:extLst>
      <p:ext uri="{BB962C8B-B14F-4D97-AF65-F5344CB8AC3E}">
        <p14:creationId xmlns:p14="http://schemas.microsoft.com/office/powerpoint/2010/main" val="2004399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7D3B53E-6BE9-400F-87E1-62AD724EA9D5}" type="slidenum">
              <a:rPr lang="en-US" smtClean="0"/>
              <a:pPr>
                <a:defRPr/>
              </a:pPr>
              <a:t>9</a:t>
            </a:fld>
            <a:endParaRPr lang="en-US" dirty="0"/>
          </a:p>
        </p:txBody>
      </p:sp>
      <p:sp>
        <p:nvSpPr>
          <p:cNvPr id="4" name="Title 2"/>
          <p:cNvSpPr txBox="1">
            <a:spLocks/>
          </p:cNvSpPr>
          <p:nvPr/>
        </p:nvSpPr>
        <p:spPr>
          <a:xfrm>
            <a:off x="-1073" y="2293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9"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Title 2"/>
          <p:cNvSpPr txBox="1">
            <a:spLocks/>
          </p:cNvSpPr>
          <p:nvPr/>
        </p:nvSpPr>
        <p:spPr>
          <a:xfrm>
            <a:off x="174625" y="38100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sz="3400" kern="0" dirty="0" smtClean="0">
                <a:solidFill>
                  <a:schemeClr val="tx2">
                    <a:lumMod val="75000"/>
                  </a:schemeClr>
                </a:solidFill>
              </a:rPr>
              <a:t>Web </a:t>
            </a:r>
            <a:r>
              <a:rPr lang="en-US" sz="3400" kern="0" dirty="0">
                <a:solidFill>
                  <a:schemeClr val="tx2">
                    <a:lumMod val="75000"/>
                  </a:schemeClr>
                </a:solidFill>
              </a:rPr>
              <a:t>SQL Database</a:t>
            </a:r>
          </a:p>
          <a:p>
            <a:endParaRPr lang="en-US" sz="3400" kern="0" dirty="0">
              <a:solidFill>
                <a:schemeClr val="tx2">
                  <a:lumMod val="75000"/>
                </a:schemeClr>
              </a:solidFill>
            </a:endParaRPr>
          </a:p>
          <a:p>
            <a:endParaRPr lang="en-US" sz="3400" kern="0" dirty="0">
              <a:solidFill>
                <a:schemeClr val="tx2">
                  <a:lumMod val="75000"/>
                </a:schemeClr>
              </a:solidFill>
            </a:endParaRPr>
          </a:p>
        </p:txBody>
      </p:sp>
      <p:sp>
        <p:nvSpPr>
          <p:cNvPr id="15"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kern="0" dirty="0"/>
          </a:p>
        </p:txBody>
      </p:sp>
      <p:sp>
        <p:nvSpPr>
          <p:cNvPr id="16"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itle 2"/>
          <p:cNvSpPr txBox="1">
            <a:spLocks/>
          </p:cNvSpPr>
          <p:nvPr/>
        </p:nvSpPr>
        <p:spPr>
          <a:xfrm>
            <a:off x="151327" y="381703"/>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endParaRPr lang="en-US" sz="3400" kern="0" dirty="0">
              <a:solidFill>
                <a:schemeClr val="tx2">
                  <a:lumMod val="75000"/>
                </a:schemeClr>
              </a:solidFill>
            </a:endParaRPr>
          </a:p>
        </p:txBody>
      </p:sp>
      <p:sp>
        <p:nvSpPr>
          <p:cNvPr id="21" name="Content Placeholder 4"/>
          <p:cNvSpPr txBox="1">
            <a:spLocks/>
          </p:cNvSpPr>
          <p:nvPr/>
        </p:nvSpPr>
        <p:spPr>
          <a:xfrm>
            <a:off x="58715" y="1159317"/>
            <a:ext cx="8686800" cy="4946650"/>
          </a:xfrm>
          <a:prstGeom prst="rect">
            <a:avLst/>
          </a:prstGeom>
        </p:spPr>
        <p:txBody>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285750" indent="-285750">
              <a:lnSpc>
                <a:spcPct val="150000"/>
              </a:lnSpc>
              <a:buFont typeface="Arial" panose="020B0604020202020204" pitchFamily="34" charset="0"/>
              <a:buChar char="•"/>
            </a:pPr>
            <a:r>
              <a:rPr lang="en-US" sz="1400" kern="0" dirty="0" smtClean="0"/>
              <a:t>Another way to store data on the client side is to use web SQL storage to store complex relational data.</a:t>
            </a:r>
          </a:p>
          <a:p>
            <a:pPr marL="285750" indent="-285750">
              <a:lnSpc>
                <a:spcPct val="150000"/>
              </a:lnSpc>
              <a:buFont typeface="Arial" panose="020B0604020202020204" pitchFamily="34" charset="0"/>
              <a:buChar char="•"/>
            </a:pPr>
            <a:r>
              <a:rPr lang="en-US" sz="1400" kern="0" dirty="0" smtClean="0"/>
              <a:t>Web SQL storage also has its own specification: Web SQL Database</a:t>
            </a:r>
          </a:p>
          <a:p>
            <a:pPr marL="285750" indent="-285750">
              <a:lnSpc>
                <a:spcPct val="150000"/>
              </a:lnSpc>
              <a:buFont typeface="Arial" panose="020B0604020202020204" pitchFamily="34" charset="0"/>
              <a:buChar char="•"/>
            </a:pPr>
            <a:r>
              <a:rPr lang="en-US" sz="1400" kern="0" dirty="0" smtClean="0"/>
              <a:t>The Web SQL Database API isn't actually part of the HTML5 specification but it is a separate specification which introduces a set of APIs to manipulate client-side databases using SQL.</a:t>
            </a:r>
          </a:p>
          <a:p>
            <a:pPr marL="0" indent="0">
              <a:lnSpc>
                <a:spcPct val="150000"/>
              </a:lnSpc>
            </a:pPr>
            <a:r>
              <a:rPr lang="en-US" sz="1600" b="1" kern="0" dirty="0" smtClean="0">
                <a:solidFill>
                  <a:srgbClr val="FF0000"/>
                </a:solidFill>
              </a:rPr>
              <a:t>	The Core Methods:</a:t>
            </a:r>
          </a:p>
          <a:p>
            <a:pPr marL="342900" indent="-342900">
              <a:lnSpc>
                <a:spcPct val="150000"/>
              </a:lnSpc>
              <a:buFont typeface="Arial" panose="020B0604020202020204" pitchFamily="34" charset="0"/>
              <a:buChar char="•"/>
            </a:pPr>
            <a:r>
              <a:rPr lang="en-US" sz="1600" kern="0" dirty="0" smtClean="0"/>
              <a:t>There are following three core methods defined in the spec to work with Web SQL Database</a:t>
            </a:r>
          </a:p>
          <a:p>
            <a:pPr lvl="1">
              <a:lnSpc>
                <a:spcPct val="150000"/>
              </a:lnSpc>
            </a:pPr>
            <a:r>
              <a:rPr lang="en-US" sz="1400" b="1" kern="0" dirty="0" err="1" smtClean="0"/>
              <a:t>openDatabase</a:t>
            </a:r>
            <a:r>
              <a:rPr lang="en-US" sz="1400" b="1" kern="0" dirty="0" smtClean="0"/>
              <a:t>:</a:t>
            </a:r>
            <a:r>
              <a:rPr lang="en-US" sz="1400" kern="0" dirty="0" smtClean="0"/>
              <a:t> This method creates the database object either using existing database or creating new one.</a:t>
            </a:r>
          </a:p>
          <a:p>
            <a:pPr lvl="1">
              <a:lnSpc>
                <a:spcPct val="150000"/>
              </a:lnSpc>
            </a:pPr>
            <a:r>
              <a:rPr lang="en-US" sz="1400" b="1" kern="0" dirty="0" smtClean="0"/>
              <a:t>transaction:</a:t>
            </a:r>
            <a:r>
              <a:rPr lang="en-US" sz="1400" kern="0" dirty="0" smtClean="0"/>
              <a:t> This method give us the ability to control a transaction and performing either commit or rollback based on the situation.</a:t>
            </a:r>
          </a:p>
          <a:p>
            <a:pPr lvl="1">
              <a:lnSpc>
                <a:spcPct val="150000"/>
              </a:lnSpc>
            </a:pPr>
            <a:r>
              <a:rPr lang="en-US" sz="1400" b="1" kern="0" dirty="0" err="1" smtClean="0"/>
              <a:t>executeSql</a:t>
            </a:r>
            <a:r>
              <a:rPr lang="en-US" sz="1400" b="1" kern="0" dirty="0" smtClean="0"/>
              <a:t>:</a:t>
            </a:r>
            <a:r>
              <a:rPr lang="en-US" sz="1400" kern="0" dirty="0" smtClean="0"/>
              <a:t> This method is used to execute actual SQL query.</a:t>
            </a:r>
          </a:p>
          <a:p>
            <a:pPr>
              <a:lnSpc>
                <a:spcPct val="150000"/>
              </a:lnSpc>
            </a:pPr>
            <a:endParaRPr lang="en-US" sz="1600" kern="0" dirty="0" smtClean="0"/>
          </a:p>
        </p:txBody>
      </p:sp>
      <p:sp>
        <p:nvSpPr>
          <p:cNvPr id="22" name="Title 2"/>
          <p:cNvSpPr txBox="1">
            <a:spLocks/>
          </p:cNvSpPr>
          <p:nvPr/>
        </p:nvSpPr>
        <p:spPr>
          <a:xfrm>
            <a:off x="1600200" y="0"/>
            <a:ext cx="7543800" cy="1066800"/>
          </a:xfrm>
          <a:prstGeom prst="rect">
            <a:avLst/>
          </a:prstGeom>
        </p:spPr>
        <p:txBody>
          <a:bodyPr/>
          <a:lst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marL="0" lvl="1"/>
            <a:endParaRPr lang="en-US" kern="1200" dirty="0" smtClean="0">
              <a:latin typeface="Verdana" pitchFamily="34" charset="0"/>
            </a:endParaRPr>
          </a:p>
        </p:txBody>
      </p:sp>
      <p:sp>
        <p:nvSpPr>
          <p:cNvPr id="23" name="Slide Number Placeholder 3"/>
          <p:cNvSpPr txBox="1">
            <a:spLocks/>
          </p:cNvSpPr>
          <p:nvPr/>
        </p:nvSpPr>
        <p:spPr bwMode="auto">
          <a:xfrm>
            <a:off x="152400" y="6427787"/>
            <a:ext cx="457200" cy="277813"/>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lnSpc>
                <a:spcPct val="110000"/>
              </a:lnSpc>
              <a:defRPr sz="1200" b="0" kern="1200">
                <a:solidFill>
                  <a:srgbClr val="6DB23F"/>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79585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3FFB9471549D4F9643476B7D3668E8" ma:contentTypeVersion="0" ma:contentTypeDescription="Create a new document." ma:contentTypeScope="" ma:versionID="c57cdd123dceec6c7ad8fca4611b14f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DC0103-2C9B-40B8-A7DF-D45ED5BF55E9}">
  <ds:schemaRef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 ds:uri="http://www.w3.org/XML/1998/namespace"/>
  </ds:schemaRefs>
</ds:datastoreItem>
</file>

<file path=customXml/itemProps2.xml><?xml version="1.0" encoding="utf-8"?>
<ds:datastoreItem xmlns:ds="http://schemas.openxmlformats.org/officeDocument/2006/customXml" ds:itemID="{641B5BD8-F18C-4D15-848D-4738FF81C6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F7F1D0-7537-4E43-A18D-164C04C7C4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24919</TotalTime>
  <Words>2834</Words>
  <Application>Microsoft Office PowerPoint</Application>
  <PresentationFormat>On-screen Show (4:3)</PresentationFormat>
  <Paragraphs>570</Paragraphs>
  <Slides>53</Slides>
  <Notes>1</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53</vt:i4>
      </vt:variant>
    </vt:vector>
  </HeadingPairs>
  <TitlesOfParts>
    <vt:vector size="69" baseType="lpstr">
      <vt:lpstr>ＭＳ Ｐゴシック</vt:lpstr>
      <vt:lpstr>Arial</vt:lpstr>
      <vt:lpstr>Arial Black</vt:lpstr>
      <vt:lpstr>Arial Narrow</vt:lpstr>
      <vt:lpstr>Calibri</vt:lpstr>
      <vt:lpstr>Cambria</vt:lpstr>
      <vt:lpstr>Courier New</vt:lpstr>
      <vt:lpstr>Myriad Pro</vt:lpstr>
      <vt:lpstr>verdana</vt:lpstr>
      <vt:lpstr>verdana</vt:lpstr>
      <vt:lpstr>Wingdings</vt:lpstr>
      <vt:lpstr>1_Blank Presentation</vt:lpstr>
      <vt:lpstr>2_Blank Presentation</vt:lpstr>
      <vt:lpstr>4_Blank Presentation</vt:lpstr>
      <vt:lpstr>Microsoft Word Document</vt:lpstr>
      <vt:lpstr>Document</vt:lpstr>
      <vt:lpstr>Web development Using HTML5 &amp; CSS3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Customer Relationships (TCR) Account Planning Template</dc:title>
  <dc:creator>218240</dc:creator>
  <cp:lastModifiedBy>Roy, Arun Kumar (Cognizant)</cp:lastModifiedBy>
  <cp:revision>416</cp:revision>
  <cp:lastPrinted>2014-10-03T18:47:15Z</cp:lastPrinted>
  <dcterms:created xsi:type="dcterms:W3CDTF">2014-08-26T11:22:37Z</dcterms:created>
  <dcterms:modified xsi:type="dcterms:W3CDTF">2015-11-12T04:35:22Z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0x0101008D3FFB9471549D4F9643476B7D3668E8</vt:lpwstr>
  </property>
</Properties>
</file>