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Override1.xml" ContentType="application/vnd.openxmlformats-officedocument.themeOverride+xml"/>
  <Override PartName="/ppt/theme/theme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81" r:id="rId3"/>
  </p:sldMasterIdLst>
  <p:notesMasterIdLst>
    <p:notesMasterId r:id="rId45"/>
  </p:notesMasterIdLst>
  <p:sldIdLst>
    <p:sldId id="257" r:id="rId4"/>
    <p:sldId id="363" r:id="rId5"/>
    <p:sldId id="364" r:id="rId6"/>
    <p:sldId id="398" r:id="rId7"/>
    <p:sldId id="403"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9" r:id="rId40"/>
    <p:sldId id="400" r:id="rId41"/>
    <p:sldId id="401" r:id="rId42"/>
    <p:sldId id="402" r:id="rId43"/>
    <p:sldId id="347" r:id="rId44"/>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206" autoAdjust="0"/>
    <p:restoredTop sz="94660"/>
  </p:normalViewPr>
  <p:slideViewPr>
    <p:cSldViewPr>
      <p:cViewPr varScale="1">
        <p:scale>
          <a:sx n="74" d="100"/>
          <a:sy n="74" d="100"/>
        </p:scale>
        <p:origin x="62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customXml" Target="../customXml/item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7AEAC0B0-25A0-4449-8D5C-4BE9DE90F0E5}" type="datetimeFigureOut">
              <a:rPr lang="en-US" smtClean="0"/>
              <a:t>10/20/2015</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440B476F-0743-4167-A939-ECD46CA6A509}" type="slidenum">
              <a:rPr lang="en-US" smtClean="0"/>
              <a:t>‹#›</a:t>
            </a:fld>
            <a:endParaRPr lang="en-US"/>
          </a:p>
        </p:txBody>
      </p:sp>
    </p:spTree>
    <p:extLst>
      <p:ext uri="{BB962C8B-B14F-4D97-AF65-F5344CB8AC3E}">
        <p14:creationId xmlns:p14="http://schemas.microsoft.com/office/powerpoint/2010/main" val="22755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84E4D5B-B525-4614-809B-4ACDB435B9AA}"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524642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 name="Title 1"/>
          <p:cNvSpPr>
            <a:spLocks noGrp="1"/>
          </p:cNvSpPr>
          <p:nvPr>
            <p:ph type="title"/>
          </p:nvPr>
        </p:nvSpPr>
        <p:spPr>
          <a:xfrm>
            <a:off x="762000" y="1752600"/>
            <a:ext cx="5867400" cy="990600"/>
          </a:xfrm>
        </p:spPr>
        <p:txBody>
          <a:bodyPr/>
          <a:lstStyle>
            <a:lvl1pPr>
              <a:defRPr/>
            </a:lvl1pPr>
          </a:lstStyle>
          <a:p>
            <a:r>
              <a:rPr lang="en-US" smtClean="0"/>
              <a:t>Click to edit Master title style</a:t>
            </a:r>
            <a:endParaRPr lang="en-US" dirty="0"/>
          </a:p>
        </p:txBody>
      </p:sp>
      <p:sp>
        <p:nvSpPr>
          <p:cNvPr id="15" name="Subtitle 2"/>
          <p:cNvSpPr>
            <a:spLocks noGrp="1"/>
          </p:cNvSpPr>
          <p:nvPr>
            <p:ph type="subTitle" idx="4294967295"/>
          </p:nvPr>
        </p:nvSpPr>
        <p:spPr>
          <a:xfrm>
            <a:off x="762000" y="3108151"/>
            <a:ext cx="3962400" cy="549449"/>
          </a:xfrm>
          <a:prstGeom prst="rect">
            <a:avLst/>
          </a:prstGeom>
        </p:spPr>
        <p:txBody>
          <a:bodyPr/>
          <a:lstStyle>
            <a:lvl1pPr>
              <a:defRPr/>
            </a:lvl1pPr>
          </a:lstStyle>
          <a:p>
            <a:r>
              <a:rPr lang="en-US" smtClean="0"/>
              <a:t>Click to edit Master subtitle style</a:t>
            </a:r>
            <a:endParaRPr lang="en-US" dirty="0"/>
          </a:p>
        </p:txBody>
      </p:sp>
      <p:pic>
        <p:nvPicPr>
          <p:cNvPr id="5" name="Picture 4"/>
          <p:cNvPicPr>
            <a:picLocks noChangeAspect="1"/>
          </p:cNvPicPr>
          <p:nvPr userDrawn="1"/>
        </p:nvPicPr>
        <p:blipFill>
          <a:blip r:embed="rId3">
            <a:clrChange>
              <a:clrFrom>
                <a:srgbClr val="FFFFFF"/>
              </a:clrFrom>
              <a:clrTo>
                <a:srgbClr val="FFFFFF">
                  <a:alpha val="0"/>
                </a:srgbClr>
              </a:clrTo>
            </a:clrChange>
          </a:blip>
          <a:stretch>
            <a:fillRect/>
          </a:stretch>
        </p:blipFill>
        <p:spPr>
          <a:xfrm>
            <a:off x="5457308" y="6151648"/>
            <a:ext cx="2103008" cy="452147"/>
          </a:xfrm>
          <a:prstGeom prst="rect">
            <a:avLst/>
          </a:prstGeom>
        </p:spPr>
      </p:pic>
    </p:spTree>
    <p:extLst>
      <p:ext uri="{BB962C8B-B14F-4D97-AF65-F5344CB8AC3E}">
        <p14:creationId xmlns:p14="http://schemas.microsoft.com/office/powerpoint/2010/main" val="2251645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75388"/>
            <a:ext cx="1963737" cy="720725"/>
          </a:xfrm>
          <a:prstGeom prst="rect">
            <a:avLst/>
          </a:prstGeom>
          <a:noFill/>
          <a:ln w="9525">
            <a:noFill/>
            <a:miter lim="800000"/>
            <a:headEnd/>
            <a:tailEnd/>
          </a:ln>
        </p:spPr>
      </p:pic>
      <p:sp>
        <p:nvSpPr>
          <p:cNvPr id="5"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6" name="Rectangle 42"/>
          <p:cNvSpPr>
            <a:spLocks noGrp="1" noChangeArrowheads="1"/>
          </p:cNvSpPr>
          <p:nvPr>
            <p:ph type="sldNum" sz="quarter" idx="10"/>
          </p:nvPr>
        </p:nvSpPr>
        <p:spPr>
          <a:xfrm>
            <a:off x="22225" y="6496050"/>
            <a:ext cx="457200" cy="457200"/>
          </a:xfrm>
        </p:spPr>
        <p:txBody>
          <a:bodyPr/>
          <a:lstStyle>
            <a:lvl1pPr>
              <a:defRPr sz="1200">
                <a:solidFill>
                  <a:srgbClr val="6DB23F"/>
                </a:solidFill>
              </a:defRPr>
            </a:lvl1pPr>
          </a:lstStyle>
          <a:p>
            <a:pPr>
              <a:defRPr/>
            </a:pPr>
            <a:fld id="{27D3B53E-6BE9-400F-87E1-62AD724EA9D5}" type="slidenum">
              <a:rPr lang="en-US"/>
              <a:pPr>
                <a:defRPr/>
              </a:pPr>
              <a:t>‹#›</a:t>
            </a:fld>
            <a:endParaRPr lang="en-US" dirty="0"/>
          </a:p>
        </p:txBody>
      </p:sp>
      <p:pic>
        <p:nvPicPr>
          <p:cNvPr id="7" name="Picture 6"/>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15296989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48400"/>
            <a:ext cx="1963737" cy="720725"/>
          </a:xfrm>
          <a:prstGeom prst="rect">
            <a:avLst/>
          </a:prstGeom>
          <a:noFill/>
          <a:ln w="9525">
            <a:noFill/>
            <a:miter lim="800000"/>
            <a:headEnd/>
            <a:tailEnd/>
          </a:ln>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7"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07F4E7B-88D1-4BDC-8D33-4139AB0FC44E}" type="slidenum">
              <a:rPr lang="en-US"/>
              <a:pPr>
                <a:defRPr/>
              </a:pPr>
              <a:t>‹#›</a:t>
            </a:fld>
            <a:endParaRPr lang="en-US" dirty="0"/>
          </a:p>
        </p:txBody>
      </p:sp>
    </p:spTree>
    <p:extLst>
      <p:ext uri="{BB962C8B-B14F-4D97-AF65-F5344CB8AC3E}">
        <p14:creationId xmlns:p14="http://schemas.microsoft.com/office/powerpoint/2010/main" val="306229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439122572"/>
      </p:ext>
    </p:extLst>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 name="Title 1"/>
          <p:cNvSpPr>
            <a:spLocks noGrp="1"/>
          </p:cNvSpPr>
          <p:nvPr>
            <p:ph type="title"/>
          </p:nvPr>
        </p:nvSpPr>
        <p:spPr>
          <a:xfrm>
            <a:off x="762000" y="1752600"/>
            <a:ext cx="5867400" cy="990600"/>
          </a:xfrm>
        </p:spPr>
        <p:txBody>
          <a:bodyPr/>
          <a:lstStyle>
            <a:lvl1pPr>
              <a:defRPr/>
            </a:lvl1pPr>
          </a:lstStyle>
          <a:p>
            <a:r>
              <a:rPr lang="en-US" smtClean="0"/>
              <a:t>Click to edit Master title style</a:t>
            </a:r>
            <a:endParaRPr lang="en-US" dirty="0"/>
          </a:p>
        </p:txBody>
      </p:sp>
      <p:sp>
        <p:nvSpPr>
          <p:cNvPr id="15" name="Subtitle 2"/>
          <p:cNvSpPr>
            <a:spLocks noGrp="1"/>
          </p:cNvSpPr>
          <p:nvPr>
            <p:ph type="subTitle" idx="4294967295"/>
          </p:nvPr>
        </p:nvSpPr>
        <p:spPr>
          <a:xfrm>
            <a:off x="762000" y="3108151"/>
            <a:ext cx="3962400" cy="549449"/>
          </a:xfrm>
          <a:prstGeom prst="rect">
            <a:avLst/>
          </a:prstGeom>
        </p:spPr>
        <p:txBody>
          <a:bodyPr/>
          <a:lstStyle>
            <a:lvl1pPr>
              <a:defRPr/>
            </a:lvl1pPr>
          </a:lstStyle>
          <a:p>
            <a:r>
              <a:rPr lang="en-US" smtClean="0"/>
              <a:t>Click to edit Master subtitle style</a:t>
            </a:r>
            <a:endParaRPr lang="en-US" dirty="0"/>
          </a:p>
        </p:txBody>
      </p:sp>
    </p:spTree>
    <p:extLst>
      <p:ext uri="{BB962C8B-B14F-4D97-AF65-F5344CB8AC3E}">
        <p14:creationId xmlns:p14="http://schemas.microsoft.com/office/powerpoint/2010/main" val="3618466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372845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9144000" cy="876300"/>
          </a:xfrm>
          <a:prstGeom prst="rect">
            <a:avLst/>
          </a:prstGeom>
          <a:noFill/>
          <a:ln w="9525">
            <a:noFill/>
            <a:miter lim="800000"/>
            <a:headEnd/>
            <a:tailEnd/>
          </a:ln>
        </p:spPr>
      </p:pic>
      <p:sp>
        <p:nvSpPr>
          <p:cNvPr id="4"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7104063" y="6262688"/>
            <a:ext cx="1963737"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152400" y="242888"/>
            <a:ext cx="8763000" cy="1587"/>
          </a:xfrm>
          <a:prstGeom prst="line">
            <a:avLst/>
          </a:prstGeom>
          <a:noFill/>
          <a:ln w="9525">
            <a:solidFill>
              <a:srgbClr val="55B738"/>
            </a:solidFill>
            <a:round/>
            <a:headEnd/>
            <a:tailEnd/>
          </a:ln>
        </p:spPr>
      </p:cxnSp>
      <p:sp>
        <p:nvSpPr>
          <p:cNvPr id="16" name="Title 1"/>
          <p:cNvSpPr>
            <a:spLocks noGrp="1"/>
          </p:cNvSpPr>
          <p:nvPr>
            <p:ph type="title"/>
          </p:nvPr>
        </p:nvSpPr>
        <p:spPr>
          <a:xfrm>
            <a:off x="152400" y="242248"/>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9" name="Picture 8"/>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12282155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75388"/>
            <a:ext cx="1963737" cy="720725"/>
          </a:xfrm>
          <a:prstGeom prst="rect">
            <a:avLst/>
          </a:prstGeom>
          <a:noFill/>
          <a:ln w="9525">
            <a:noFill/>
            <a:miter lim="800000"/>
            <a:headEnd/>
            <a:tailEnd/>
          </a:ln>
        </p:spPr>
      </p:pic>
      <p:sp>
        <p:nvSpPr>
          <p:cNvPr id="5"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6" name="Rectangle 42"/>
          <p:cNvSpPr>
            <a:spLocks noGrp="1" noChangeArrowheads="1"/>
          </p:cNvSpPr>
          <p:nvPr>
            <p:ph type="sldNum" sz="quarter" idx="10"/>
          </p:nvPr>
        </p:nvSpPr>
        <p:spPr>
          <a:xfrm>
            <a:off x="22225" y="6496050"/>
            <a:ext cx="457200" cy="457200"/>
          </a:xfrm>
        </p:spPr>
        <p:txBody>
          <a:bodyPr/>
          <a:lstStyle>
            <a:lvl1pPr>
              <a:defRPr sz="1200">
                <a:solidFill>
                  <a:srgbClr val="6DB23F"/>
                </a:solidFill>
              </a:defRPr>
            </a:lvl1pPr>
          </a:lstStyle>
          <a:p>
            <a:pPr>
              <a:defRPr/>
            </a:pPr>
            <a:fld id="{27D3B53E-6BE9-400F-87E1-62AD724EA9D5}" type="slidenum">
              <a:rPr lang="en-US"/>
              <a:pPr>
                <a:defRPr/>
              </a:pPr>
              <a:t>‹#›</a:t>
            </a:fld>
            <a:endParaRPr lang="en-US" dirty="0"/>
          </a:p>
        </p:txBody>
      </p:sp>
      <p:pic>
        <p:nvPicPr>
          <p:cNvPr id="7" name="Picture 6"/>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15964460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48400"/>
            <a:ext cx="1963737" cy="720725"/>
          </a:xfrm>
          <a:prstGeom prst="rect">
            <a:avLst/>
          </a:prstGeom>
          <a:noFill/>
          <a:ln w="9525">
            <a:noFill/>
            <a:miter lim="800000"/>
            <a:headEnd/>
            <a:tailEnd/>
          </a:ln>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7"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07F4E7B-88D1-4BDC-8D33-4139AB0FC44E}" type="slidenum">
              <a:rPr lang="en-US"/>
              <a:pPr>
                <a:defRPr/>
              </a:pPr>
              <a:t>‹#›</a:t>
            </a:fld>
            <a:endParaRPr lang="en-US" dirty="0"/>
          </a:p>
        </p:txBody>
      </p:sp>
      <p:pic>
        <p:nvPicPr>
          <p:cNvPr id="8" name="Picture 7"/>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26523915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775905263"/>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8426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9144000" cy="876300"/>
          </a:xfrm>
          <a:prstGeom prst="rect">
            <a:avLst/>
          </a:prstGeom>
          <a:noFill/>
          <a:ln w="9525">
            <a:noFill/>
            <a:miter lim="800000"/>
            <a:headEnd/>
            <a:tailEnd/>
          </a:ln>
        </p:spPr>
      </p:pic>
      <p:sp>
        <p:nvSpPr>
          <p:cNvPr id="4"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7104063" y="6262688"/>
            <a:ext cx="1963737"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152400" y="242888"/>
            <a:ext cx="8763000" cy="1587"/>
          </a:xfrm>
          <a:prstGeom prst="line">
            <a:avLst/>
          </a:prstGeom>
          <a:noFill/>
          <a:ln w="9525">
            <a:solidFill>
              <a:srgbClr val="55B738"/>
            </a:solidFill>
            <a:round/>
            <a:headEnd/>
            <a:tailEnd/>
          </a:ln>
        </p:spPr>
      </p:cxnSp>
      <p:sp>
        <p:nvSpPr>
          <p:cNvPr id="16" name="Title 1"/>
          <p:cNvSpPr>
            <a:spLocks noGrp="1"/>
          </p:cNvSpPr>
          <p:nvPr>
            <p:ph type="title"/>
          </p:nvPr>
        </p:nvSpPr>
        <p:spPr>
          <a:xfrm>
            <a:off x="152400" y="242248"/>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9" name="Picture 8"/>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33112694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75388"/>
            <a:ext cx="1963737" cy="720725"/>
          </a:xfrm>
          <a:prstGeom prst="rect">
            <a:avLst/>
          </a:prstGeom>
          <a:noFill/>
          <a:ln w="9525">
            <a:noFill/>
            <a:miter lim="800000"/>
            <a:headEnd/>
            <a:tailEnd/>
          </a:ln>
        </p:spPr>
      </p:pic>
      <p:sp>
        <p:nvSpPr>
          <p:cNvPr id="5"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6" name="Rectangle 42"/>
          <p:cNvSpPr>
            <a:spLocks noGrp="1" noChangeArrowheads="1"/>
          </p:cNvSpPr>
          <p:nvPr>
            <p:ph type="sldNum" sz="quarter" idx="10"/>
          </p:nvPr>
        </p:nvSpPr>
        <p:spPr>
          <a:xfrm>
            <a:off x="22225" y="6496050"/>
            <a:ext cx="457200" cy="457200"/>
          </a:xfrm>
        </p:spPr>
        <p:txBody>
          <a:bodyPr/>
          <a:lstStyle>
            <a:lvl1pPr>
              <a:defRPr sz="1200">
                <a:solidFill>
                  <a:srgbClr val="6DB23F"/>
                </a:solidFill>
              </a:defRPr>
            </a:lvl1pPr>
          </a:lstStyle>
          <a:p>
            <a:pPr>
              <a:defRPr/>
            </a:pPr>
            <a:fld id="{27D3B53E-6BE9-400F-87E1-62AD724EA9D5}" type="slidenum">
              <a:rPr lang="en-US"/>
              <a:pPr>
                <a:defRPr/>
              </a:pPr>
              <a:t>‹#›</a:t>
            </a:fld>
            <a:endParaRPr lang="en-US" dirty="0"/>
          </a:p>
        </p:txBody>
      </p:sp>
      <p:pic>
        <p:nvPicPr>
          <p:cNvPr id="7" name="Picture 6"/>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27063222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48400"/>
            <a:ext cx="1963737" cy="720725"/>
          </a:xfrm>
          <a:prstGeom prst="rect">
            <a:avLst/>
          </a:prstGeom>
          <a:noFill/>
          <a:ln w="9525">
            <a:noFill/>
            <a:miter lim="800000"/>
            <a:headEnd/>
            <a:tailEnd/>
          </a:ln>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7"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07F4E7B-88D1-4BDC-8D33-4139AB0FC44E}" type="slidenum">
              <a:rPr lang="en-US"/>
              <a:pPr>
                <a:defRPr/>
              </a:pPr>
              <a:t>‹#›</a:t>
            </a:fld>
            <a:endParaRPr lang="en-US" dirty="0"/>
          </a:p>
        </p:txBody>
      </p:sp>
      <p:pic>
        <p:nvPicPr>
          <p:cNvPr id="8" name="Picture 7"/>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41646884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83321552"/>
      </p:ext>
    </p:extLst>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 name="Title 1"/>
          <p:cNvSpPr>
            <a:spLocks noGrp="1"/>
          </p:cNvSpPr>
          <p:nvPr>
            <p:ph type="title"/>
          </p:nvPr>
        </p:nvSpPr>
        <p:spPr>
          <a:xfrm>
            <a:off x="762000" y="1752600"/>
            <a:ext cx="5867400" cy="990600"/>
          </a:xfrm>
        </p:spPr>
        <p:txBody>
          <a:bodyPr/>
          <a:lstStyle>
            <a:lvl1pPr>
              <a:defRPr/>
            </a:lvl1pPr>
          </a:lstStyle>
          <a:p>
            <a:r>
              <a:rPr lang="en-US" smtClean="0"/>
              <a:t>Click to edit Master title style</a:t>
            </a:r>
            <a:endParaRPr lang="en-US" dirty="0"/>
          </a:p>
        </p:txBody>
      </p:sp>
      <p:sp>
        <p:nvSpPr>
          <p:cNvPr id="15" name="Subtitle 2"/>
          <p:cNvSpPr>
            <a:spLocks noGrp="1"/>
          </p:cNvSpPr>
          <p:nvPr>
            <p:ph type="subTitle" idx="4294967295"/>
          </p:nvPr>
        </p:nvSpPr>
        <p:spPr>
          <a:xfrm>
            <a:off x="762000" y="3108151"/>
            <a:ext cx="3962400" cy="549449"/>
          </a:xfrm>
          <a:prstGeom prst="rect">
            <a:avLst/>
          </a:prstGeom>
        </p:spPr>
        <p:txBody>
          <a:bodyPr/>
          <a:lstStyle>
            <a:lvl1pPr>
              <a:defRPr/>
            </a:lvl1pPr>
          </a:lstStyle>
          <a:p>
            <a:r>
              <a:rPr lang="en-US" smtClean="0"/>
              <a:t>Click to edit Master subtitle style</a:t>
            </a:r>
            <a:endParaRPr lang="en-US" dirty="0"/>
          </a:p>
        </p:txBody>
      </p:sp>
    </p:spTree>
    <p:extLst>
      <p:ext uri="{BB962C8B-B14F-4D97-AF65-F5344CB8AC3E}">
        <p14:creationId xmlns:p14="http://schemas.microsoft.com/office/powerpoint/2010/main" val="346875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45438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9144000" cy="876300"/>
          </a:xfrm>
          <a:prstGeom prst="rect">
            <a:avLst/>
          </a:prstGeom>
          <a:noFill/>
          <a:ln w="9525">
            <a:noFill/>
            <a:miter lim="800000"/>
            <a:headEnd/>
            <a:tailEnd/>
          </a:ln>
        </p:spPr>
      </p:pic>
      <p:sp>
        <p:nvSpPr>
          <p:cNvPr id="4"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7104063" y="6262688"/>
            <a:ext cx="1963737"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152400" y="242888"/>
            <a:ext cx="8763000" cy="1587"/>
          </a:xfrm>
          <a:prstGeom prst="line">
            <a:avLst/>
          </a:prstGeom>
          <a:noFill/>
          <a:ln w="9525">
            <a:solidFill>
              <a:srgbClr val="55B738"/>
            </a:solidFill>
            <a:round/>
            <a:headEnd/>
            <a:tailEnd/>
          </a:ln>
        </p:spPr>
      </p:cxnSp>
      <p:sp>
        <p:nvSpPr>
          <p:cNvPr id="16" name="Title 1"/>
          <p:cNvSpPr>
            <a:spLocks noGrp="1"/>
          </p:cNvSpPr>
          <p:nvPr>
            <p:ph type="title"/>
          </p:nvPr>
        </p:nvSpPr>
        <p:spPr>
          <a:xfrm>
            <a:off x="152400" y="242248"/>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9" name="Picture 8"/>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67382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pitchFamily="34" charset="0"/>
              </a:defRPr>
            </a:lvl1pPr>
          </a:lstStyle>
          <a:p>
            <a:pPr fontAlgn="base">
              <a:spcBef>
                <a:spcPct val="0"/>
              </a:spcBef>
              <a:spcAft>
                <a:spcPct val="0"/>
              </a:spcAft>
              <a:defRPr/>
            </a:pPr>
            <a:fld id="{A549C810-C500-4A61-87D0-6ED2E9A2A5A7}" type="slidenum">
              <a:rPr lang="en-US">
                <a:ea typeface="ＭＳ Ｐゴシック" pitchFamily="34" charset="-128"/>
              </a:rPr>
              <a:pPr fontAlgn="base">
                <a:spcBef>
                  <a:spcPct val="0"/>
                </a:spcBef>
                <a:spcAft>
                  <a:spcPct val="0"/>
                </a:spcAft>
                <a:defRPr/>
              </a:pPr>
              <a:t>‹#›</a:t>
            </a:fld>
            <a:endParaRPr lang="en-US" dirty="0">
              <a:ea typeface="ＭＳ Ｐゴシック" pitchFamily="34" charset="-128"/>
            </a:endParaRPr>
          </a:p>
        </p:txBody>
      </p:sp>
    </p:spTree>
    <p:extLst>
      <p:ext uri="{BB962C8B-B14F-4D97-AF65-F5344CB8AC3E}">
        <p14:creationId xmlns:p14="http://schemas.microsoft.com/office/powerpoint/2010/main" val="2506766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pitchFamily="34" charset="0"/>
              </a:defRPr>
            </a:lvl1pPr>
          </a:lstStyle>
          <a:p>
            <a:pPr fontAlgn="base">
              <a:spcBef>
                <a:spcPct val="0"/>
              </a:spcBef>
              <a:spcAft>
                <a:spcPct val="0"/>
              </a:spcAft>
              <a:defRPr/>
            </a:pPr>
            <a:fld id="{A549C810-C500-4A61-87D0-6ED2E9A2A5A7}" type="slidenum">
              <a:rPr lang="en-US">
                <a:ea typeface="ＭＳ Ｐゴシック" pitchFamily="34" charset="-128"/>
              </a:rPr>
              <a:pPr fontAlgn="base">
                <a:spcBef>
                  <a:spcPct val="0"/>
                </a:spcBef>
                <a:spcAft>
                  <a:spcPct val="0"/>
                </a:spcAft>
                <a:defRPr/>
              </a:pPr>
              <a:t>‹#›</a:t>
            </a:fld>
            <a:endParaRPr lang="en-US" dirty="0">
              <a:ea typeface="ＭＳ Ｐゴシック" pitchFamily="34" charset="-128"/>
            </a:endParaRPr>
          </a:p>
        </p:txBody>
      </p:sp>
    </p:spTree>
    <p:extLst>
      <p:ext uri="{BB962C8B-B14F-4D97-AF65-F5344CB8AC3E}">
        <p14:creationId xmlns:p14="http://schemas.microsoft.com/office/powerpoint/2010/main" val="340086619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pitchFamily="34" charset="0"/>
              </a:defRPr>
            </a:lvl1pPr>
          </a:lstStyle>
          <a:p>
            <a:pPr fontAlgn="base">
              <a:spcBef>
                <a:spcPct val="0"/>
              </a:spcBef>
              <a:spcAft>
                <a:spcPct val="0"/>
              </a:spcAft>
              <a:defRPr/>
            </a:pPr>
            <a:fld id="{A549C810-C500-4A61-87D0-6ED2E9A2A5A7}" type="slidenum">
              <a:rPr lang="en-US">
                <a:ea typeface="ＭＳ Ｐゴシック" pitchFamily="34" charset="-128"/>
              </a:rPr>
              <a:pPr fontAlgn="base">
                <a:spcBef>
                  <a:spcPct val="0"/>
                </a:spcBef>
                <a:spcAft>
                  <a:spcPct val="0"/>
                </a:spcAft>
                <a:defRPr/>
              </a:pPr>
              <a:t>‹#›</a:t>
            </a:fld>
            <a:endParaRPr lang="en-US" dirty="0">
              <a:ea typeface="ＭＳ Ｐゴシック" pitchFamily="34" charset="-128"/>
            </a:endParaRPr>
          </a:p>
        </p:txBody>
      </p:sp>
    </p:spTree>
    <p:extLst>
      <p:ext uri="{BB962C8B-B14F-4D97-AF65-F5344CB8AC3E}">
        <p14:creationId xmlns:p14="http://schemas.microsoft.com/office/powerpoint/2010/main" val="124385199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hyperlink" Target="http://html5pattern.com/" TargetMode="Externa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4294967295"/>
          </p:nvPr>
        </p:nvSpPr>
        <p:spPr>
          <a:xfrm>
            <a:off x="248000" y="3132212"/>
            <a:ext cx="3962400" cy="549275"/>
          </a:xfrm>
        </p:spPr>
        <p:txBody>
          <a:bodyPr/>
          <a:lstStyle/>
          <a:p>
            <a:pPr marL="342900" lvl="1" indent="0" fontAlgn="auto">
              <a:spcBef>
                <a:spcPts val="0"/>
              </a:spcBef>
              <a:spcAft>
                <a:spcPts val="0"/>
              </a:spcAft>
              <a:buNone/>
              <a:defRPr/>
            </a:pPr>
            <a:r>
              <a:rPr lang="en-US" dirty="0">
                <a:latin typeface="Cambria" pitchFamily="18" charset="0"/>
              </a:rPr>
              <a:t>Form Handling</a:t>
            </a:r>
          </a:p>
        </p:txBody>
      </p:sp>
      <p:sp>
        <p:nvSpPr>
          <p:cNvPr id="7" name="Rectangle 2"/>
          <p:cNvSpPr>
            <a:spLocks noGrp="1" noChangeArrowheads="1"/>
          </p:cNvSpPr>
          <p:nvPr>
            <p:ph type="title"/>
          </p:nvPr>
        </p:nvSpPr>
        <p:spPr>
          <a:xfrm>
            <a:off x="611560" y="2636912"/>
            <a:ext cx="8634536" cy="990600"/>
          </a:xfrm>
        </p:spPr>
        <p:txBody>
          <a:bodyPr/>
          <a:lstStyle/>
          <a:p>
            <a:pPr lvl="1" fontAlgn="auto">
              <a:spcBef>
                <a:spcPts val="0"/>
              </a:spcBef>
              <a:spcAft>
                <a:spcPts val="0"/>
              </a:spcAft>
              <a:defRPr/>
            </a:pPr>
            <a:r>
              <a:rPr lang="en-US" sz="2200" b="1" dirty="0">
                <a:solidFill>
                  <a:schemeClr val="accent4">
                    <a:lumMod val="75000"/>
                  </a:schemeClr>
                </a:solidFill>
                <a:latin typeface="Myriad Pro" pitchFamily="34" charset="0"/>
                <a:cs typeface="Arial" pitchFamily="34" charset="0"/>
              </a:rPr>
              <a:t>HTML5 </a:t>
            </a:r>
            <a:r>
              <a:rPr lang="en-US" sz="2200" b="1" dirty="0" smtClean="0">
                <a:solidFill>
                  <a:schemeClr val="accent4">
                    <a:lumMod val="75000"/>
                  </a:schemeClr>
                </a:solidFill>
                <a:latin typeface="Myriad Pro" pitchFamily="34" charset="0"/>
                <a:cs typeface="Arial" pitchFamily="34" charset="0"/>
              </a:rPr>
              <a:t>&amp; CSS3 Programming</a:t>
            </a:r>
            <a:endParaRPr lang="en-US" sz="2200" b="1" dirty="0">
              <a:solidFill>
                <a:schemeClr val="accent4">
                  <a:lumMod val="75000"/>
                </a:schemeClr>
              </a:solidFill>
              <a:latin typeface="Myriad Pro" pitchFamily="34" charset="0"/>
              <a:cs typeface="Arial" pitchFamily="34" charset="0"/>
            </a:endParaRPr>
          </a:p>
        </p:txBody>
      </p:sp>
      <p:pic>
        <p:nvPicPr>
          <p:cNvPr id="11266" name="Picture 5" descr="co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248" y="116632"/>
            <a:ext cx="2443208" cy="250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829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10</a:t>
            </a:fld>
            <a:endParaRPr lang="en-US" dirty="0"/>
          </a:p>
        </p:txBody>
      </p:sp>
      <p:sp>
        <p:nvSpPr>
          <p:cNvPr id="3" name="Title 2"/>
          <p:cNvSpPr txBox="1">
            <a:spLocks/>
          </p:cNvSpPr>
          <p:nvPr/>
        </p:nvSpPr>
        <p:spPr>
          <a:xfrm>
            <a:off x="76200" y="0"/>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50825" y="1524000"/>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err="1" smtClean="0">
                <a:solidFill>
                  <a:schemeClr val="accent6">
                    <a:lumMod val="75000"/>
                  </a:schemeClr>
                </a:solidFill>
              </a:rPr>
              <a:t>datetime</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a:t>
            </a:r>
            <a:r>
              <a:rPr lang="en-US" sz="1600" kern="0" dirty="0" err="1" smtClean="0">
                <a:solidFill>
                  <a:schemeClr val="tx1">
                    <a:lumMod val="85000"/>
                    <a:lumOff val="15000"/>
                  </a:schemeClr>
                </a:solidFill>
              </a:rPr>
              <a:t>datetime</a:t>
            </a:r>
            <a:r>
              <a:rPr lang="en-US" sz="1600" kern="0" dirty="0" smtClean="0">
                <a:solidFill>
                  <a:schemeClr val="tx1">
                    <a:lumMod val="85000"/>
                    <a:lumOff val="15000"/>
                  </a:schemeClr>
                </a:solidFill>
              </a:rPr>
              <a:t> INPUT tag provides the facility to get the required date and time value from the user. The </a:t>
            </a:r>
            <a:r>
              <a:rPr lang="en-US" sz="1600" kern="0" dirty="0" err="1" smtClean="0">
                <a:solidFill>
                  <a:schemeClr val="tx1">
                    <a:lumMod val="85000"/>
                    <a:lumOff val="15000"/>
                  </a:schemeClr>
                </a:solidFill>
              </a:rPr>
              <a:t>datetime</a:t>
            </a:r>
            <a:r>
              <a:rPr lang="en-US" sz="1600" kern="0" dirty="0" smtClean="0">
                <a:solidFill>
                  <a:schemeClr val="tx1">
                    <a:lumMod val="85000"/>
                    <a:lumOff val="15000"/>
                  </a:schemeClr>
                </a:solidFill>
              </a:rPr>
              <a:t> type collects year, month, day and hours, minutes, seconds,  fractions with </a:t>
            </a:r>
            <a:r>
              <a:rPr lang="en-US" sz="1600" i="1" kern="0" dirty="0" smtClean="0">
                <a:solidFill>
                  <a:schemeClr val="tx1">
                    <a:lumMod val="85000"/>
                    <a:lumOff val="15000"/>
                  </a:schemeClr>
                </a:solidFill>
              </a:rPr>
              <a:t>time zone set to UTC.</a:t>
            </a:r>
          </a:p>
          <a:p>
            <a:pPr algn="just"/>
            <a:endParaRPr lang="en-US" sz="1600" kern="0" dirty="0" smtClean="0">
              <a:solidFill>
                <a:schemeClr val="tx1">
                  <a:lumMod val="85000"/>
                  <a:lumOff val="15000"/>
                </a:schemeClr>
              </a:solidFill>
            </a:endParaRPr>
          </a:p>
          <a:p>
            <a:pPr algn="just"/>
            <a:r>
              <a:rPr lang="en-US" sz="1600" kern="0" dirty="0" smtClean="0">
                <a:solidFill>
                  <a:schemeClr val="tx1">
                    <a:lumMod val="85000"/>
                    <a:lumOff val="15000"/>
                  </a:schemeClr>
                </a:solidFill>
              </a:rPr>
              <a:t>Default selected date - time would be </a:t>
            </a:r>
            <a:r>
              <a:rPr lang="en-US" sz="1600" b="1" kern="0" dirty="0" smtClean="0">
                <a:solidFill>
                  <a:schemeClr val="tx1">
                    <a:lumMod val="85000"/>
                    <a:lumOff val="15000"/>
                  </a:schemeClr>
                </a:solidFill>
              </a:rPr>
              <a:t>empty.</a:t>
            </a:r>
          </a:p>
          <a:p>
            <a:pPr algn="just"/>
            <a:endParaRPr lang="en-US" sz="1600" b="1"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a:t>
            </a:r>
            <a:r>
              <a:rPr lang="en-US" sz="1400" kern="0" dirty="0" err="1" smtClean="0">
                <a:solidFill>
                  <a:srgbClr val="0070C0"/>
                </a:solidFill>
              </a:rPr>
              <a:t>datetime</a:t>
            </a:r>
            <a:r>
              <a:rPr lang="en-US" sz="1400" kern="0" dirty="0" smtClean="0">
                <a:solidFill>
                  <a:srgbClr val="0070C0"/>
                </a:solidFill>
              </a:rPr>
              <a:t>" id=" </a:t>
            </a:r>
            <a:r>
              <a:rPr lang="en-US" sz="1400" kern="0" dirty="0" err="1" smtClean="0">
                <a:solidFill>
                  <a:srgbClr val="0070C0"/>
                </a:solidFill>
              </a:rPr>
              <a:t>myIptTag</a:t>
            </a:r>
            <a:r>
              <a:rPr lang="en-US" sz="1400" kern="0" dirty="0" smtClean="0">
                <a:solidFill>
                  <a:srgbClr val="0070C0"/>
                </a:solidFill>
              </a:rPr>
              <a:t> " style="width: 100px;”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dateTimeIpt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dateTimeIpt.value</a:t>
            </a:r>
            <a:r>
              <a:rPr lang="en-US" sz="1400" kern="0" dirty="0" smtClean="0">
                <a:solidFill>
                  <a:schemeClr val="tx2">
                    <a:lumMod val="75000"/>
                  </a:schemeClr>
                </a:solidFill>
              </a:rPr>
              <a:t>)</a:t>
            </a:r>
          </a:p>
          <a:p>
            <a:pPr algn="just"/>
            <a:endParaRPr lang="en-US" sz="1600" b="1" kern="0" dirty="0">
              <a:solidFill>
                <a:schemeClr val="tx1">
                  <a:lumMod val="85000"/>
                  <a:lumOff val="15000"/>
                </a:schemeClr>
              </a:solidFill>
            </a:endParaRPr>
          </a:p>
        </p:txBody>
      </p:sp>
      <p:sp>
        <p:nvSpPr>
          <p:cNvPr id="6" name="TextBox 5"/>
          <p:cNvSpPr txBox="1"/>
          <p:nvPr/>
        </p:nvSpPr>
        <p:spPr>
          <a:xfrm>
            <a:off x="5857884" y="4786322"/>
            <a:ext cx="2020105" cy="307777"/>
          </a:xfrm>
          <a:prstGeom prst="rect">
            <a:avLst/>
          </a:prstGeom>
          <a:noFill/>
        </p:spPr>
        <p:txBody>
          <a:bodyPr wrap="none" rtlCol="0">
            <a:spAutoFit/>
          </a:bodyPr>
          <a:lstStyle/>
          <a:p>
            <a:r>
              <a:rPr lang="en-US" sz="1400" dirty="0" smtClean="0"/>
              <a:t>Date time control– Win 7</a:t>
            </a:r>
            <a:endParaRPr lang="en-IN" sz="1400" dirty="0"/>
          </a:p>
        </p:txBody>
      </p:sp>
      <p:pic>
        <p:nvPicPr>
          <p:cNvPr id="7" name="Picture 2"/>
          <p:cNvPicPr>
            <a:picLocks noChangeAspect="1" noChangeArrowheads="1"/>
          </p:cNvPicPr>
          <p:nvPr/>
        </p:nvPicPr>
        <p:blipFill>
          <a:blip r:embed="rId2"/>
          <a:srcRect/>
          <a:stretch>
            <a:fillRect/>
          </a:stretch>
        </p:blipFill>
        <p:spPr bwMode="auto">
          <a:xfrm>
            <a:off x="5892228" y="2362200"/>
            <a:ext cx="2381250" cy="2295525"/>
          </a:xfrm>
          <a:prstGeom prst="rect">
            <a:avLst/>
          </a:prstGeom>
          <a:noFill/>
          <a:ln w="9525">
            <a:noFill/>
            <a:miter lim="800000"/>
            <a:headEnd/>
            <a:tailEnd/>
          </a:ln>
          <a:effectLst/>
        </p:spPr>
      </p:pic>
    </p:spTree>
    <p:extLst>
      <p:ext uri="{BB962C8B-B14F-4D97-AF65-F5344CB8AC3E}">
        <p14:creationId xmlns:p14="http://schemas.microsoft.com/office/powerpoint/2010/main" val="2001894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11</a:t>
            </a:fld>
            <a:endParaRPr lang="en-US" dirty="0"/>
          </a:p>
        </p:txBody>
      </p:sp>
      <p:sp>
        <p:nvSpPr>
          <p:cNvPr id="3" name="Title 2"/>
          <p:cNvSpPr txBox="1">
            <a:spLocks/>
          </p:cNvSpPr>
          <p:nvPr/>
        </p:nvSpPr>
        <p:spPr>
          <a:xfrm>
            <a:off x="51515" y="144289"/>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51515" y="6415981"/>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71907" y="1524000"/>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IN" sz="2000" kern="0" dirty="0" smtClean="0">
                <a:solidFill>
                  <a:schemeClr val="accent6">
                    <a:lumMod val="75000"/>
                  </a:schemeClr>
                </a:solidFill>
              </a:rPr>
              <a:t>&lt;input type="</a:t>
            </a:r>
            <a:r>
              <a:rPr lang="en-IN" sz="2000" b="1" kern="0" dirty="0" err="1" smtClean="0">
                <a:solidFill>
                  <a:schemeClr val="accent6">
                    <a:lumMod val="75000"/>
                  </a:schemeClr>
                </a:solidFill>
              </a:rPr>
              <a:t>datetime</a:t>
            </a:r>
            <a:r>
              <a:rPr lang="en-IN" sz="2000" b="1" kern="0" dirty="0" smtClean="0">
                <a:solidFill>
                  <a:schemeClr val="accent6">
                    <a:lumMod val="75000"/>
                  </a:schemeClr>
                </a:solidFill>
              </a:rPr>
              <a:t>-local</a:t>
            </a:r>
            <a:r>
              <a:rPr lang="en-IN" sz="2000" kern="0" dirty="0" smtClean="0">
                <a:solidFill>
                  <a:schemeClr val="accent6">
                    <a:lumMod val="75000"/>
                  </a:schemeClr>
                </a:solidFill>
              </a:rPr>
              <a:t>"&gt;</a:t>
            </a:r>
          </a:p>
          <a:p>
            <a:pPr algn="just"/>
            <a:r>
              <a:rPr lang="en-IN" sz="1600" kern="0" dirty="0" smtClean="0">
                <a:solidFill>
                  <a:schemeClr val="tx1">
                    <a:lumMod val="85000"/>
                    <a:lumOff val="15000"/>
                  </a:schemeClr>
                </a:solidFill>
              </a:rPr>
              <a:t>The </a:t>
            </a:r>
            <a:r>
              <a:rPr lang="en-IN" sz="1600" kern="0" dirty="0" err="1" smtClean="0">
                <a:solidFill>
                  <a:schemeClr val="tx1">
                    <a:lumMod val="85000"/>
                    <a:lumOff val="15000"/>
                  </a:schemeClr>
                </a:solidFill>
              </a:rPr>
              <a:t>datetime</a:t>
            </a:r>
            <a:r>
              <a:rPr lang="en-IN" sz="1600" kern="0" dirty="0" smtClean="0">
                <a:solidFill>
                  <a:schemeClr val="tx1">
                    <a:lumMod val="85000"/>
                    <a:lumOff val="15000"/>
                  </a:schemeClr>
                </a:solidFill>
              </a:rPr>
              <a:t>-local INPUT tag provides the facility to get the required date and time value from the user. The </a:t>
            </a:r>
            <a:r>
              <a:rPr lang="en-IN" sz="1600" kern="0" dirty="0" err="1" smtClean="0">
                <a:solidFill>
                  <a:schemeClr val="tx1">
                    <a:lumMod val="85000"/>
                    <a:lumOff val="15000"/>
                  </a:schemeClr>
                </a:solidFill>
              </a:rPr>
              <a:t>datetime</a:t>
            </a:r>
            <a:r>
              <a:rPr lang="en-IN" sz="1600" kern="0" dirty="0" smtClean="0">
                <a:solidFill>
                  <a:schemeClr val="tx1">
                    <a:lumMod val="85000"/>
                    <a:lumOff val="15000"/>
                  </a:schemeClr>
                </a:solidFill>
              </a:rPr>
              <a:t>-local type collects year, month, day and hours, minutes, seconds,  fractions </a:t>
            </a:r>
            <a:r>
              <a:rPr lang="en-IN" sz="1600" i="1" kern="0" dirty="0" smtClean="0">
                <a:solidFill>
                  <a:schemeClr val="tx1">
                    <a:lumMod val="85000"/>
                    <a:lumOff val="15000"/>
                  </a:schemeClr>
                </a:solidFill>
              </a:rPr>
              <a:t>without any time zones.</a:t>
            </a:r>
          </a:p>
          <a:p>
            <a:pPr algn="just"/>
            <a:endParaRPr lang="en-IN" sz="1600" kern="0" dirty="0" smtClean="0">
              <a:solidFill>
                <a:schemeClr val="tx1">
                  <a:lumMod val="85000"/>
                  <a:lumOff val="15000"/>
                </a:schemeClr>
              </a:solidFill>
            </a:endParaRPr>
          </a:p>
          <a:p>
            <a:pPr algn="just"/>
            <a:r>
              <a:rPr lang="en-IN" sz="1600" kern="0" dirty="0" smtClean="0">
                <a:solidFill>
                  <a:schemeClr val="tx1">
                    <a:lumMod val="85000"/>
                    <a:lumOff val="15000"/>
                  </a:schemeClr>
                </a:solidFill>
              </a:rPr>
              <a:t>Default selected date - </a:t>
            </a:r>
            <a:r>
              <a:rPr lang="en-IN" sz="1600" kern="0" dirty="0" err="1" smtClean="0">
                <a:solidFill>
                  <a:schemeClr val="tx1">
                    <a:lumMod val="85000"/>
                    <a:lumOff val="15000"/>
                  </a:schemeClr>
                </a:solidFill>
              </a:rPr>
              <a:t>timewould</a:t>
            </a:r>
            <a:r>
              <a:rPr lang="en-IN" sz="1600" kern="0" dirty="0" smtClean="0">
                <a:solidFill>
                  <a:schemeClr val="tx1">
                    <a:lumMod val="85000"/>
                    <a:lumOff val="15000"/>
                  </a:schemeClr>
                </a:solidFill>
              </a:rPr>
              <a:t> be </a:t>
            </a:r>
            <a:r>
              <a:rPr lang="en-IN" sz="1600" b="1" kern="0" dirty="0" smtClean="0">
                <a:solidFill>
                  <a:schemeClr val="tx1">
                    <a:lumMod val="85000"/>
                    <a:lumOff val="15000"/>
                  </a:schemeClr>
                </a:solidFill>
              </a:rPr>
              <a:t>empty.</a:t>
            </a:r>
          </a:p>
          <a:p>
            <a:pPr algn="just"/>
            <a:endParaRPr lang="en-IN" sz="1600" b="1" kern="0" dirty="0" smtClean="0">
              <a:solidFill>
                <a:schemeClr val="tx1">
                  <a:lumMod val="85000"/>
                  <a:lumOff val="15000"/>
                </a:schemeClr>
              </a:solidFill>
            </a:endParaRPr>
          </a:p>
          <a:p>
            <a:pPr algn="just"/>
            <a:r>
              <a:rPr lang="en-IN" sz="1600" u="sng" kern="0" dirty="0" smtClean="0">
                <a:solidFill>
                  <a:schemeClr val="tx1">
                    <a:lumMod val="85000"/>
                    <a:lumOff val="15000"/>
                  </a:schemeClr>
                </a:solidFill>
              </a:rPr>
              <a:t>Example: </a:t>
            </a:r>
          </a:p>
          <a:p>
            <a:r>
              <a:rPr lang="en-IN" sz="1600" b="1" kern="0" dirty="0" smtClean="0">
                <a:solidFill>
                  <a:srgbClr val="0070C0"/>
                </a:solidFill>
              </a:rPr>
              <a:t>      </a:t>
            </a:r>
            <a:r>
              <a:rPr lang="en-IN" sz="1400" b="1" kern="0" dirty="0" smtClean="0">
                <a:solidFill>
                  <a:srgbClr val="0070C0"/>
                </a:solidFill>
              </a:rPr>
              <a:t> </a:t>
            </a:r>
            <a:r>
              <a:rPr lang="en-IN" sz="1400" kern="0" dirty="0" smtClean="0">
                <a:solidFill>
                  <a:srgbClr val="0070C0"/>
                </a:solidFill>
              </a:rPr>
              <a:t>&lt;input type=“</a:t>
            </a:r>
            <a:r>
              <a:rPr lang="en-IN" sz="1400" kern="0" dirty="0" err="1" smtClean="0">
                <a:solidFill>
                  <a:srgbClr val="0070C0"/>
                </a:solidFill>
              </a:rPr>
              <a:t>datetime</a:t>
            </a:r>
            <a:r>
              <a:rPr lang="en-IN" sz="1400" kern="0" dirty="0" smtClean="0">
                <a:solidFill>
                  <a:srgbClr val="0070C0"/>
                </a:solidFill>
              </a:rPr>
              <a:t>-local" id=" </a:t>
            </a:r>
            <a:r>
              <a:rPr lang="en-IN" sz="1400" kern="0" dirty="0" err="1" smtClean="0">
                <a:solidFill>
                  <a:srgbClr val="0070C0"/>
                </a:solidFill>
              </a:rPr>
              <a:t>myIptTag</a:t>
            </a:r>
            <a:r>
              <a:rPr lang="en-IN" sz="1400" kern="0" dirty="0" smtClean="0">
                <a:solidFill>
                  <a:srgbClr val="0070C0"/>
                </a:solidFill>
              </a:rPr>
              <a:t> " style="width: 100px;” /&gt;</a:t>
            </a:r>
            <a:r>
              <a:rPr lang="en-IN" sz="1400" kern="0" dirty="0" smtClean="0">
                <a:solidFill>
                  <a:schemeClr val="tx2">
                    <a:lumMod val="75000"/>
                  </a:schemeClr>
                </a:solidFill>
              </a:rPr>
              <a:t/>
            </a:r>
            <a:br>
              <a:rPr lang="en-IN" sz="1400" kern="0" dirty="0" smtClean="0">
                <a:solidFill>
                  <a:schemeClr val="tx2">
                    <a:lumMod val="75000"/>
                  </a:schemeClr>
                </a:solidFill>
              </a:rPr>
            </a:br>
            <a:r>
              <a:rPr lang="en-IN" sz="1400" kern="0" dirty="0" smtClean="0">
                <a:solidFill>
                  <a:schemeClr val="tx2">
                    <a:lumMod val="75000"/>
                  </a:schemeClr>
                </a:solidFill>
              </a:rPr>
              <a:t/>
            </a:r>
            <a:br>
              <a:rPr lang="en-IN" sz="1400" kern="0" dirty="0" smtClean="0">
                <a:solidFill>
                  <a:schemeClr val="tx2">
                    <a:lumMod val="75000"/>
                  </a:schemeClr>
                </a:solidFill>
              </a:rPr>
            </a:br>
            <a:r>
              <a:rPr lang="en-IN" sz="1400" kern="0" dirty="0" err="1" smtClean="0">
                <a:solidFill>
                  <a:schemeClr val="tx2">
                    <a:lumMod val="75000"/>
                  </a:schemeClr>
                </a:solidFill>
              </a:rPr>
              <a:t>var</a:t>
            </a:r>
            <a:r>
              <a:rPr lang="en-IN" sz="1400" kern="0" dirty="0" smtClean="0">
                <a:solidFill>
                  <a:schemeClr val="tx2">
                    <a:lumMod val="75000"/>
                  </a:schemeClr>
                </a:solidFill>
              </a:rPr>
              <a:t> </a:t>
            </a:r>
            <a:r>
              <a:rPr lang="en-IN" sz="1400" kern="0" dirty="0" err="1" smtClean="0">
                <a:solidFill>
                  <a:schemeClr val="tx2">
                    <a:lumMod val="75000"/>
                  </a:schemeClr>
                </a:solidFill>
              </a:rPr>
              <a:t>dateTimeLocalIpt</a:t>
            </a:r>
            <a:r>
              <a:rPr lang="en-IN" sz="1400" kern="0" dirty="0" smtClean="0">
                <a:solidFill>
                  <a:schemeClr val="tx2">
                    <a:lumMod val="75000"/>
                  </a:schemeClr>
                </a:solidFill>
              </a:rPr>
              <a:t>= </a:t>
            </a:r>
            <a:r>
              <a:rPr lang="en-IN" sz="1400" kern="0" dirty="0" err="1" smtClean="0">
                <a:solidFill>
                  <a:schemeClr val="tx2">
                    <a:lumMod val="75000"/>
                  </a:schemeClr>
                </a:solidFill>
              </a:rPr>
              <a:t>document.getElementById</a:t>
            </a:r>
            <a:r>
              <a:rPr lang="en-IN" sz="1400" kern="0" dirty="0" smtClean="0">
                <a:solidFill>
                  <a:schemeClr val="tx2">
                    <a:lumMod val="75000"/>
                  </a:schemeClr>
                </a:solidFill>
              </a:rPr>
              <a:t>(‘</a:t>
            </a:r>
            <a:r>
              <a:rPr lang="en-IN" sz="1400" kern="0" dirty="0" err="1" smtClean="0">
                <a:solidFill>
                  <a:schemeClr val="tx2">
                    <a:lumMod val="75000"/>
                  </a:schemeClr>
                </a:solidFill>
              </a:rPr>
              <a:t>myIptTag</a:t>
            </a:r>
            <a:r>
              <a:rPr lang="en-IN" sz="1400" kern="0" dirty="0" smtClean="0">
                <a:solidFill>
                  <a:schemeClr val="tx2">
                    <a:lumMod val="75000"/>
                  </a:schemeClr>
                </a:solidFill>
              </a:rPr>
              <a:t> ');</a:t>
            </a:r>
          </a:p>
          <a:p>
            <a:r>
              <a:rPr lang="en-IN" sz="1400" kern="0" dirty="0" smtClean="0">
                <a:solidFill>
                  <a:schemeClr val="tx2">
                    <a:lumMod val="75000"/>
                  </a:schemeClr>
                </a:solidFill>
              </a:rPr>
              <a:t>         alert(</a:t>
            </a:r>
            <a:r>
              <a:rPr lang="en-IN" sz="1400" kern="0" dirty="0" err="1" smtClean="0">
                <a:solidFill>
                  <a:schemeClr val="tx2">
                    <a:lumMod val="75000"/>
                  </a:schemeClr>
                </a:solidFill>
              </a:rPr>
              <a:t>dateTimeLocalIpt.value</a:t>
            </a:r>
            <a:r>
              <a:rPr lang="en-IN" sz="1400" kern="0" dirty="0" smtClean="0">
                <a:solidFill>
                  <a:schemeClr val="tx2">
                    <a:lumMod val="75000"/>
                  </a:schemeClr>
                </a:solidFill>
              </a:rPr>
              <a:t>)</a:t>
            </a:r>
          </a:p>
          <a:p>
            <a:pPr algn="just"/>
            <a:endParaRPr lang="en-IN" sz="1600" b="1" kern="0" dirty="0">
              <a:solidFill>
                <a:schemeClr val="tx1">
                  <a:lumMod val="85000"/>
                  <a:lumOff val="15000"/>
                </a:schemeClr>
              </a:solidFill>
            </a:endParaRPr>
          </a:p>
        </p:txBody>
      </p:sp>
      <p:sp>
        <p:nvSpPr>
          <p:cNvPr id="6" name="TextBox 5"/>
          <p:cNvSpPr txBox="1"/>
          <p:nvPr/>
        </p:nvSpPr>
        <p:spPr>
          <a:xfrm>
            <a:off x="5833199" y="4774516"/>
            <a:ext cx="2412968" cy="307777"/>
          </a:xfrm>
          <a:prstGeom prst="rect">
            <a:avLst/>
          </a:prstGeom>
          <a:noFill/>
        </p:spPr>
        <p:txBody>
          <a:bodyPr wrap="none" rtlCol="0">
            <a:spAutoFit/>
          </a:bodyPr>
          <a:lstStyle/>
          <a:p>
            <a:r>
              <a:rPr lang="en-US" sz="1400" dirty="0" smtClean="0"/>
              <a:t>Date time-local control– Win 7</a:t>
            </a:r>
            <a:endParaRPr lang="en-IN" sz="1400" dirty="0"/>
          </a:p>
        </p:txBody>
      </p:sp>
      <p:pic>
        <p:nvPicPr>
          <p:cNvPr id="7" name="Picture 2"/>
          <p:cNvPicPr>
            <a:picLocks noChangeAspect="1" noChangeArrowheads="1"/>
          </p:cNvPicPr>
          <p:nvPr/>
        </p:nvPicPr>
        <p:blipFill>
          <a:blip r:embed="rId2"/>
          <a:srcRect/>
          <a:stretch>
            <a:fillRect/>
          </a:stretch>
        </p:blipFill>
        <p:spPr bwMode="auto">
          <a:xfrm>
            <a:off x="5847054" y="2331769"/>
            <a:ext cx="2324100" cy="2305050"/>
          </a:xfrm>
          <a:prstGeom prst="rect">
            <a:avLst/>
          </a:prstGeom>
          <a:noFill/>
          <a:ln w="9525">
            <a:noFill/>
            <a:miter lim="800000"/>
            <a:headEnd/>
            <a:tailEnd/>
          </a:ln>
          <a:effectLst/>
        </p:spPr>
      </p:pic>
    </p:spTree>
    <p:extLst>
      <p:ext uri="{BB962C8B-B14F-4D97-AF65-F5344CB8AC3E}">
        <p14:creationId xmlns:p14="http://schemas.microsoft.com/office/powerpoint/2010/main" val="1324046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12</a:t>
            </a:fld>
            <a:endParaRPr lang="en-US" dirty="0"/>
          </a:p>
        </p:txBody>
      </p:sp>
      <p:sp>
        <p:nvSpPr>
          <p:cNvPr id="3" name="Title 2"/>
          <p:cNvSpPr txBox="1">
            <a:spLocks/>
          </p:cNvSpPr>
          <p:nvPr/>
        </p:nvSpPr>
        <p:spPr>
          <a:xfrm>
            <a:off x="22225" y="71326"/>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20774" y="1476054"/>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email</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email INPUT tag provides the facility to get the email address from the user with proper validation. This reduces significant amount of JS writing separately for validation, because the validation  will be taken care internally by the browser.</a:t>
            </a:r>
          </a:p>
          <a:p>
            <a:pPr algn="just"/>
            <a:r>
              <a:rPr lang="en-US" sz="1600" kern="0" dirty="0" smtClean="0">
                <a:solidFill>
                  <a:schemeClr val="tx1">
                    <a:lumMod val="85000"/>
                    <a:lumOff val="15000"/>
                  </a:schemeClr>
                </a:solidFill>
              </a:rPr>
              <a:t>The web browser of the mobile devices automatically recognize this tag and display the different interface of the keyboard – like @ key, period and minimized space bar. </a:t>
            </a:r>
          </a:p>
          <a:p>
            <a:pPr algn="just"/>
            <a:endParaRPr lang="en-US" sz="1600" u="sng"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type=“email" id=" </a:t>
            </a:r>
            <a:r>
              <a:rPr lang="en-US" sz="1400" kern="0" dirty="0" err="1" smtClean="0">
                <a:solidFill>
                  <a:srgbClr val="0070C0"/>
                </a:solidFill>
              </a:rPr>
              <a:t>myIptTag</a:t>
            </a:r>
            <a:r>
              <a:rPr lang="en-US" sz="1400" kern="0" dirty="0" smtClean="0">
                <a:solidFill>
                  <a:srgbClr val="0070C0"/>
                </a:solidFill>
              </a:rPr>
              <a:t> “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emailIpt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emailIpt.value</a:t>
            </a:r>
            <a:r>
              <a:rPr lang="en-US" sz="1400" kern="0" dirty="0" smtClean="0">
                <a:solidFill>
                  <a:schemeClr val="tx2">
                    <a:lumMod val="75000"/>
                  </a:schemeClr>
                </a:solidFill>
              </a:rPr>
              <a:t>)</a:t>
            </a:r>
          </a:p>
          <a:p>
            <a:pPr algn="just"/>
            <a:endParaRPr lang="en-US" sz="1600" b="1" kern="0" dirty="0">
              <a:solidFill>
                <a:schemeClr val="tx1">
                  <a:lumMod val="85000"/>
                  <a:lumOff val="15000"/>
                </a:schemeClr>
              </a:solidFill>
            </a:endParaRPr>
          </a:p>
        </p:txBody>
      </p:sp>
      <p:sp>
        <p:nvSpPr>
          <p:cNvPr id="6" name="TextBox 5"/>
          <p:cNvSpPr txBox="1"/>
          <p:nvPr/>
        </p:nvSpPr>
        <p:spPr>
          <a:xfrm>
            <a:off x="5929322" y="5786454"/>
            <a:ext cx="1612044" cy="307777"/>
          </a:xfrm>
          <a:prstGeom prst="rect">
            <a:avLst/>
          </a:prstGeom>
          <a:noFill/>
        </p:spPr>
        <p:txBody>
          <a:bodyPr wrap="none" rtlCol="0">
            <a:spAutoFit/>
          </a:bodyPr>
          <a:lstStyle/>
          <a:p>
            <a:r>
              <a:rPr lang="en-US" sz="1400" dirty="0" smtClean="0"/>
              <a:t>Email field - iDevice</a:t>
            </a:r>
            <a:endParaRPr lang="en-IN" sz="1400" dirty="0"/>
          </a:p>
        </p:txBody>
      </p:sp>
      <p:pic>
        <p:nvPicPr>
          <p:cNvPr id="7" name="Picture 3"/>
          <p:cNvPicPr>
            <a:picLocks noChangeAspect="1" noChangeArrowheads="1"/>
          </p:cNvPicPr>
          <p:nvPr/>
        </p:nvPicPr>
        <p:blipFill>
          <a:blip r:embed="rId2"/>
          <a:srcRect/>
          <a:stretch>
            <a:fillRect/>
          </a:stretch>
        </p:blipFill>
        <p:spPr bwMode="auto">
          <a:xfrm>
            <a:off x="5979966" y="1785926"/>
            <a:ext cx="2664000" cy="3996000"/>
          </a:xfrm>
          <a:prstGeom prst="rect">
            <a:avLst/>
          </a:prstGeom>
          <a:noFill/>
          <a:ln w="9525">
            <a:noFill/>
            <a:miter lim="800000"/>
            <a:headEnd/>
            <a:tailEnd/>
          </a:ln>
          <a:effectLst/>
        </p:spPr>
      </p:pic>
    </p:spTree>
    <p:extLst>
      <p:ext uri="{BB962C8B-B14F-4D97-AF65-F5344CB8AC3E}">
        <p14:creationId xmlns:p14="http://schemas.microsoft.com/office/powerpoint/2010/main" val="2367412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66644" y="58170"/>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11</a:t>
            </a:r>
            <a:endParaRPr lang="en-US" dirty="0"/>
          </a:p>
        </p:txBody>
      </p:sp>
      <p:sp>
        <p:nvSpPr>
          <p:cNvPr id="5" name="Content Placeholder 6"/>
          <p:cNvSpPr txBox="1">
            <a:spLocks/>
          </p:cNvSpPr>
          <p:nvPr/>
        </p:nvSpPr>
        <p:spPr>
          <a:xfrm>
            <a:off x="273676" y="1467283"/>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month</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month INPUT tag provides the facility to get the required month value from the user. The month type collects month without any time zone.</a:t>
            </a:r>
            <a:endParaRPr lang="en-US" sz="1600" i="1" kern="0" dirty="0" smtClean="0">
              <a:solidFill>
                <a:schemeClr val="tx1">
                  <a:lumMod val="85000"/>
                  <a:lumOff val="15000"/>
                </a:schemeClr>
              </a:solidFill>
            </a:endParaRPr>
          </a:p>
          <a:p>
            <a:pPr algn="just"/>
            <a:r>
              <a:rPr lang="en-US" sz="1600" kern="0" dirty="0" smtClean="0">
                <a:solidFill>
                  <a:schemeClr val="tx1">
                    <a:lumMod val="85000"/>
                    <a:lumOff val="15000"/>
                  </a:schemeClr>
                </a:solidFill>
              </a:rPr>
              <a:t>Default selected month would be </a:t>
            </a:r>
            <a:r>
              <a:rPr lang="en-US" sz="1600" b="1" kern="0" dirty="0" smtClean="0">
                <a:solidFill>
                  <a:schemeClr val="tx1">
                    <a:lumMod val="85000"/>
                    <a:lumOff val="15000"/>
                  </a:schemeClr>
                </a:solidFill>
              </a:rPr>
              <a:t>empty.</a:t>
            </a:r>
          </a:p>
          <a:p>
            <a:pPr algn="just"/>
            <a:r>
              <a:rPr lang="en-US" sz="1600" kern="0" dirty="0" smtClean="0">
                <a:solidFill>
                  <a:schemeClr val="tx1">
                    <a:lumMod val="85000"/>
                    <a:lumOff val="15000"/>
                  </a:schemeClr>
                </a:solidFill>
              </a:rPr>
              <a:t>Mobile web browser automatically invokes the native month selector of the mobile OS. Sample screenshot attached.</a:t>
            </a:r>
          </a:p>
          <a:p>
            <a:pPr algn="just"/>
            <a:endParaRPr lang="en-US" sz="1600"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type=“month" id=" </a:t>
            </a:r>
            <a:r>
              <a:rPr lang="en-US" sz="1400" kern="0" dirty="0" err="1" smtClean="0">
                <a:solidFill>
                  <a:srgbClr val="0070C0"/>
                </a:solidFill>
              </a:rPr>
              <a:t>myIptTag</a:t>
            </a:r>
            <a:r>
              <a:rPr lang="en-US" sz="1400" kern="0" dirty="0" smtClean="0">
                <a:solidFill>
                  <a:srgbClr val="0070C0"/>
                </a:solidFill>
              </a:rPr>
              <a:t> " style="width: 100px;”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monthIpt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monthIpt</a:t>
            </a:r>
            <a:r>
              <a:rPr lang="en-US" sz="1400" kern="0" dirty="0" smtClean="0">
                <a:solidFill>
                  <a:schemeClr val="tx2">
                    <a:lumMod val="75000"/>
                  </a:schemeClr>
                </a:solidFill>
              </a:rPr>
              <a:t> .value)</a:t>
            </a:r>
          </a:p>
        </p:txBody>
      </p:sp>
      <p:sp>
        <p:nvSpPr>
          <p:cNvPr id="6" name="TextBox 5"/>
          <p:cNvSpPr txBox="1"/>
          <p:nvPr/>
        </p:nvSpPr>
        <p:spPr>
          <a:xfrm>
            <a:off x="6000760" y="5772504"/>
            <a:ext cx="1786386" cy="307777"/>
          </a:xfrm>
          <a:prstGeom prst="rect">
            <a:avLst/>
          </a:prstGeom>
          <a:noFill/>
        </p:spPr>
        <p:txBody>
          <a:bodyPr wrap="none" rtlCol="0">
            <a:spAutoFit/>
          </a:bodyPr>
          <a:lstStyle/>
          <a:p>
            <a:r>
              <a:rPr lang="en-US" sz="1400" dirty="0" smtClean="0"/>
              <a:t>Month control– Win 7</a:t>
            </a:r>
            <a:endParaRPr lang="en-IN" sz="1400" dirty="0"/>
          </a:p>
        </p:txBody>
      </p:sp>
      <p:pic>
        <p:nvPicPr>
          <p:cNvPr id="7" name="Picture 2"/>
          <p:cNvPicPr>
            <a:picLocks noChangeAspect="1" noChangeArrowheads="1"/>
          </p:cNvPicPr>
          <p:nvPr/>
        </p:nvPicPr>
        <p:blipFill>
          <a:blip r:embed="rId2"/>
          <a:srcRect/>
          <a:stretch>
            <a:fillRect/>
          </a:stretch>
        </p:blipFill>
        <p:spPr bwMode="auto">
          <a:xfrm>
            <a:off x="6000760" y="4166021"/>
            <a:ext cx="1571636" cy="1558806"/>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6038808" y="1429142"/>
            <a:ext cx="1571636" cy="2374537"/>
          </a:xfrm>
          <a:prstGeom prst="rect">
            <a:avLst/>
          </a:prstGeom>
          <a:noFill/>
          <a:ln w="9525">
            <a:noFill/>
            <a:miter lim="800000"/>
            <a:headEnd/>
            <a:tailEnd/>
          </a:ln>
          <a:effectLst/>
        </p:spPr>
      </p:pic>
      <p:sp>
        <p:nvSpPr>
          <p:cNvPr id="9" name="TextBox 8"/>
          <p:cNvSpPr txBox="1"/>
          <p:nvPr/>
        </p:nvSpPr>
        <p:spPr>
          <a:xfrm>
            <a:off x="6000760" y="4286256"/>
            <a:ext cx="1611660" cy="307777"/>
          </a:xfrm>
          <a:prstGeom prst="rect">
            <a:avLst/>
          </a:prstGeom>
          <a:noFill/>
        </p:spPr>
        <p:txBody>
          <a:bodyPr wrap="none" rtlCol="0">
            <a:spAutoFit/>
          </a:bodyPr>
          <a:lstStyle/>
          <a:p>
            <a:r>
              <a:rPr lang="en-US" sz="1400" dirty="0" smtClean="0"/>
              <a:t>Month control– iOS</a:t>
            </a:r>
            <a:endParaRPr lang="en-IN" sz="1400" dirty="0"/>
          </a:p>
        </p:txBody>
      </p:sp>
    </p:spTree>
    <p:extLst>
      <p:ext uri="{BB962C8B-B14F-4D97-AF65-F5344CB8AC3E}">
        <p14:creationId xmlns:p14="http://schemas.microsoft.com/office/powerpoint/2010/main" val="1832388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22224" y="6427787"/>
            <a:ext cx="511175" cy="525463"/>
          </a:xfrm>
        </p:spPr>
        <p:txBody>
          <a:bodyPr/>
          <a:lstStyle/>
          <a:p>
            <a:pPr>
              <a:defRPr/>
            </a:pPr>
            <a:endParaRPr lang="en-US" dirty="0" smtClean="0"/>
          </a:p>
          <a:p>
            <a:pPr>
              <a:defRPr/>
            </a:pPr>
            <a:fld id="{27D3B53E-6BE9-400F-87E1-62AD724EA9D5}" type="slidenum">
              <a:rPr lang="en-US" smtClean="0"/>
              <a:pPr>
                <a:defRPr/>
              </a:pPr>
              <a:t>14</a:t>
            </a:fld>
            <a:endParaRPr lang="en-US" dirty="0"/>
          </a:p>
        </p:txBody>
      </p:sp>
      <p:sp>
        <p:nvSpPr>
          <p:cNvPr id="3" name="Title 2"/>
          <p:cNvSpPr txBox="1">
            <a:spLocks/>
          </p:cNvSpPr>
          <p:nvPr/>
        </p:nvSpPr>
        <p:spPr>
          <a:xfrm>
            <a:off x="97665" y="0"/>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50825" y="1362499"/>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number</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month INPUT tag provides the facility to get the required number from the user. The number type collects numerical  value.</a:t>
            </a:r>
            <a:endParaRPr lang="en-US" sz="1600" i="1" kern="0" dirty="0" smtClean="0">
              <a:solidFill>
                <a:schemeClr val="tx1">
                  <a:lumMod val="85000"/>
                  <a:lumOff val="15000"/>
                </a:schemeClr>
              </a:solidFill>
            </a:endParaRPr>
          </a:p>
          <a:p>
            <a:pPr algn="just"/>
            <a:r>
              <a:rPr lang="en-US" sz="1600" kern="0" dirty="0" smtClean="0">
                <a:solidFill>
                  <a:schemeClr val="tx1">
                    <a:lumMod val="85000"/>
                    <a:lumOff val="15000"/>
                  </a:schemeClr>
                </a:solidFill>
              </a:rPr>
              <a:t>By default, the browser will display a select box with just positive and negative integers and zero. To get fractional values, set the step attribute to something larger or smaller than 1 (the default), such as 0.5.</a:t>
            </a:r>
          </a:p>
          <a:p>
            <a:pPr algn="just"/>
            <a:r>
              <a:rPr lang="en-US" sz="1600" kern="0" dirty="0" smtClean="0">
                <a:solidFill>
                  <a:schemeClr val="tx1">
                    <a:lumMod val="85000"/>
                    <a:lumOff val="15000"/>
                  </a:schemeClr>
                </a:solidFill>
              </a:rPr>
              <a:t>Default selected value would be empty.</a:t>
            </a:r>
          </a:p>
          <a:p>
            <a:pPr algn="just"/>
            <a:endParaRPr lang="en-US" sz="1600" u="sng"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type=“number" id=" </a:t>
            </a:r>
            <a:r>
              <a:rPr lang="en-US" sz="1400" kern="0" dirty="0" err="1" smtClean="0">
                <a:solidFill>
                  <a:srgbClr val="0070C0"/>
                </a:solidFill>
              </a:rPr>
              <a:t>myIptTag</a:t>
            </a:r>
            <a:r>
              <a:rPr lang="en-US" sz="1400" kern="0" dirty="0" smtClean="0">
                <a:solidFill>
                  <a:srgbClr val="0070C0"/>
                </a:solidFill>
              </a:rPr>
              <a:t> " style="width: 100px;”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numberIpt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numberIpt</a:t>
            </a:r>
            <a:r>
              <a:rPr lang="en-US" sz="1400" kern="0" dirty="0" smtClean="0">
                <a:solidFill>
                  <a:schemeClr val="tx2">
                    <a:lumMod val="75000"/>
                  </a:schemeClr>
                </a:solidFill>
              </a:rPr>
              <a:t> .value)</a:t>
            </a:r>
          </a:p>
          <a:p>
            <a:pPr algn="just"/>
            <a:endParaRPr lang="en-US" sz="1600" b="1" kern="0" dirty="0">
              <a:solidFill>
                <a:schemeClr val="tx1">
                  <a:lumMod val="85000"/>
                  <a:lumOff val="15000"/>
                </a:schemeClr>
              </a:solidFill>
            </a:endParaRPr>
          </a:p>
        </p:txBody>
      </p:sp>
      <p:sp>
        <p:nvSpPr>
          <p:cNvPr id="6" name="TextBox 5"/>
          <p:cNvSpPr txBox="1"/>
          <p:nvPr/>
        </p:nvSpPr>
        <p:spPr>
          <a:xfrm>
            <a:off x="6215074" y="3500438"/>
            <a:ext cx="1900264" cy="307777"/>
          </a:xfrm>
          <a:prstGeom prst="rect">
            <a:avLst/>
          </a:prstGeom>
          <a:noFill/>
        </p:spPr>
        <p:txBody>
          <a:bodyPr wrap="none" rtlCol="0">
            <a:spAutoFit/>
          </a:bodyPr>
          <a:lstStyle/>
          <a:p>
            <a:r>
              <a:rPr lang="en-US" sz="1400" dirty="0" smtClean="0"/>
              <a:t>Number control– Win 7</a:t>
            </a:r>
            <a:endParaRPr lang="en-IN" sz="1400" dirty="0"/>
          </a:p>
        </p:txBody>
      </p:sp>
      <p:pic>
        <p:nvPicPr>
          <p:cNvPr id="7" name="Picture 2"/>
          <p:cNvPicPr>
            <a:picLocks noChangeAspect="1" noChangeArrowheads="1"/>
          </p:cNvPicPr>
          <p:nvPr/>
        </p:nvPicPr>
        <p:blipFill>
          <a:blip r:embed="rId2"/>
          <a:srcRect/>
          <a:stretch>
            <a:fillRect/>
          </a:stretch>
        </p:blipFill>
        <p:spPr bwMode="auto">
          <a:xfrm>
            <a:off x="6072198" y="2714620"/>
            <a:ext cx="2220370" cy="714380"/>
          </a:xfrm>
          <a:prstGeom prst="rect">
            <a:avLst/>
          </a:prstGeom>
          <a:noFill/>
          <a:ln w="9525">
            <a:noFill/>
            <a:miter lim="800000"/>
            <a:headEnd/>
            <a:tailEnd/>
          </a:ln>
          <a:effectLst/>
        </p:spPr>
      </p:pic>
    </p:spTree>
    <p:extLst>
      <p:ext uri="{BB962C8B-B14F-4D97-AF65-F5344CB8AC3E}">
        <p14:creationId xmlns:p14="http://schemas.microsoft.com/office/powerpoint/2010/main" val="1027821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15</a:t>
            </a:fld>
            <a:endParaRPr lang="en-US" dirty="0"/>
          </a:p>
        </p:txBody>
      </p:sp>
      <p:sp>
        <p:nvSpPr>
          <p:cNvPr id="3" name="Title 2"/>
          <p:cNvSpPr txBox="1">
            <a:spLocks/>
          </p:cNvSpPr>
          <p:nvPr/>
        </p:nvSpPr>
        <p:spPr>
          <a:xfrm>
            <a:off x="76200" y="0"/>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50825" y="1395845"/>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range</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range INPUT tag provides the facility to get the required numerical value from the user where the exact number is  not important.  The number selection is made through a slider, and can be controlled by </a:t>
            </a:r>
            <a:r>
              <a:rPr lang="en-US" sz="1600" b="1" i="1" kern="0" dirty="0" smtClean="0">
                <a:solidFill>
                  <a:schemeClr val="tx1">
                    <a:lumMod val="85000"/>
                    <a:lumOff val="15000"/>
                  </a:schemeClr>
                </a:solidFill>
              </a:rPr>
              <a:t>min </a:t>
            </a:r>
            <a:r>
              <a:rPr lang="en-US" sz="1600" kern="0" dirty="0" smtClean="0">
                <a:solidFill>
                  <a:schemeClr val="tx1">
                    <a:lumMod val="85000"/>
                    <a:lumOff val="15000"/>
                  </a:schemeClr>
                </a:solidFill>
              </a:rPr>
              <a:t>and </a:t>
            </a:r>
            <a:r>
              <a:rPr lang="en-US" sz="1600" b="1" i="1" kern="0" dirty="0" smtClean="0">
                <a:solidFill>
                  <a:schemeClr val="tx1">
                    <a:lumMod val="85000"/>
                    <a:lumOff val="15000"/>
                  </a:schemeClr>
                </a:solidFill>
              </a:rPr>
              <a:t>max </a:t>
            </a:r>
            <a:r>
              <a:rPr lang="en-US" sz="1600" kern="0" dirty="0" smtClean="0">
                <a:solidFill>
                  <a:schemeClr val="tx1">
                    <a:lumMod val="85000"/>
                    <a:lumOff val="15000"/>
                  </a:schemeClr>
                </a:solidFill>
              </a:rPr>
              <a:t>attributes.  </a:t>
            </a:r>
          </a:p>
          <a:p>
            <a:pPr algn="just"/>
            <a:r>
              <a:rPr lang="en-US" sz="1600" kern="0" dirty="0" smtClean="0">
                <a:solidFill>
                  <a:schemeClr val="tx1">
                    <a:lumMod val="85000"/>
                    <a:lumOff val="15000"/>
                  </a:schemeClr>
                </a:solidFill>
              </a:rPr>
              <a:t>By default, the browser will display a range slider that sends values from 0 to 100. </a:t>
            </a:r>
          </a:p>
          <a:p>
            <a:pPr algn="just"/>
            <a:endParaRPr lang="en-US" sz="1600" kern="0" dirty="0" smtClean="0">
              <a:solidFill>
                <a:schemeClr val="tx1">
                  <a:lumMod val="85000"/>
                  <a:lumOff val="15000"/>
                </a:schemeClr>
              </a:solidFill>
            </a:endParaRPr>
          </a:p>
          <a:p>
            <a:pPr algn="just"/>
            <a:endParaRPr lang="en-US" sz="1600" u="sng"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type=“range" id=" </a:t>
            </a:r>
            <a:r>
              <a:rPr lang="en-US" sz="1400" kern="0" dirty="0" err="1" smtClean="0">
                <a:solidFill>
                  <a:srgbClr val="0070C0"/>
                </a:solidFill>
              </a:rPr>
              <a:t>myIptTag</a:t>
            </a:r>
            <a:r>
              <a:rPr lang="en-US" sz="1400" kern="0" dirty="0" smtClean="0">
                <a:solidFill>
                  <a:srgbClr val="0070C0"/>
                </a:solidFill>
              </a:rPr>
              <a:t> " style="width: 100px;”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rangeIpt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rangeIpt</a:t>
            </a:r>
            <a:r>
              <a:rPr lang="en-US" sz="1400" kern="0" dirty="0" smtClean="0">
                <a:solidFill>
                  <a:schemeClr val="tx2">
                    <a:lumMod val="75000"/>
                  </a:schemeClr>
                </a:solidFill>
              </a:rPr>
              <a:t> .value)</a:t>
            </a:r>
          </a:p>
          <a:p>
            <a:pPr algn="just"/>
            <a:endParaRPr lang="en-US" sz="1600" b="1" kern="0" dirty="0">
              <a:solidFill>
                <a:schemeClr val="tx1">
                  <a:lumMod val="85000"/>
                  <a:lumOff val="15000"/>
                </a:schemeClr>
              </a:solidFill>
            </a:endParaRPr>
          </a:p>
        </p:txBody>
      </p:sp>
      <p:sp>
        <p:nvSpPr>
          <p:cNvPr id="6" name="TextBox 5"/>
          <p:cNvSpPr txBox="1"/>
          <p:nvPr/>
        </p:nvSpPr>
        <p:spPr>
          <a:xfrm>
            <a:off x="6286512" y="3357562"/>
            <a:ext cx="1752916" cy="307777"/>
          </a:xfrm>
          <a:prstGeom prst="rect">
            <a:avLst/>
          </a:prstGeom>
          <a:noFill/>
        </p:spPr>
        <p:txBody>
          <a:bodyPr wrap="none" rtlCol="0">
            <a:spAutoFit/>
          </a:bodyPr>
          <a:lstStyle/>
          <a:p>
            <a:r>
              <a:rPr lang="en-US" sz="1400" dirty="0" smtClean="0"/>
              <a:t>Range control– Win 7</a:t>
            </a:r>
            <a:endParaRPr lang="en-IN" sz="1400" dirty="0"/>
          </a:p>
        </p:txBody>
      </p:sp>
      <p:pic>
        <p:nvPicPr>
          <p:cNvPr id="7" name="Picture 2"/>
          <p:cNvPicPr>
            <a:picLocks noChangeAspect="1" noChangeArrowheads="1"/>
          </p:cNvPicPr>
          <p:nvPr/>
        </p:nvPicPr>
        <p:blipFill>
          <a:blip r:embed="rId2"/>
          <a:srcRect/>
          <a:stretch>
            <a:fillRect/>
          </a:stretch>
        </p:blipFill>
        <p:spPr bwMode="auto">
          <a:xfrm>
            <a:off x="6286512" y="2714620"/>
            <a:ext cx="1714512" cy="586950"/>
          </a:xfrm>
          <a:prstGeom prst="rect">
            <a:avLst/>
          </a:prstGeom>
          <a:noFill/>
          <a:ln w="9525">
            <a:noFill/>
            <a:miter lim="800000"/>
            <a:headEnd/>
            <a:tailEnd/>
          </a:ln>
          <a:effectLst/>
        </p:spPr>
      </p:pic>
    </p:spTree>
    <p:extLst>
      <p:ext uri="{BB962C8B-B14F-4D97-AF65-F5344CB8AC3E}">
        <p14:creationId xmlns:p14="http://schemas.microsoft.com/office/powerpoint/2010/main" val="3518026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16</a:t>
            </a:fld>
            <a:endParaRPr lang="en-US" dirty="0"/>
          </a:p>
        </p:txBody>
      </p:sp>
      <p:sp>
        <p:nvSpPr>
          <p:cNvPr id="3" name="Title 2"/>
          <p:cNvSpPr txBox="1">
            <a:spLocks/>
          </p:cNvSpPr>
          <p:nvPr/>
        </p:nvSpPr>
        <p:spPr>
          <a:xfrm>
            <a:off x="76200" y="175781"/>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28600" y="1268339"/>
            <a:ext cx="5235575" cy="3892693"/>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search</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search INPUT tag allows you to place a search box in your HTML forms. The search box differs only stylistically with a standard input text box. This means that browsers that support the search field may change the look of the field slightly to be more consistent with search fields on that device or platform.</a:t>
            </a:r>
          </a:p>
          <a:p>
            <a:pPr algn="just"/>
            <a:endParaRPr lang="en-US" sz="1600" kern="0" dirty="0" smtClean="0">
              <a:solidFill>
                <a:schemeClr val="tx1">
                  <a:lumMod val="85000"/>
                  <a:lumOff val="15000"/>
                </a:schemeClr>
              </a:solidFill>
            </a:endParaRPr>
          </a:p>
          <a:p>
            <a:pPr algn="just"/>
            <a:r>
              <a:rPr lang="en-US" sz="1600" kern="0" dirty="0" smtClean="0">
                <a:solidFill>
                  <a:schemeClr val="tx1">
                    <a:lumMod val="85000"/>
                    <a:lumOff val="15000"/>
                  </a:schemeClr>
                </a:solidFill>
              </a:rPr>
              <a:t>This significantly reduce the time required for styling  the search box.  It also provides set of methods like select(), </a:t>
            </a:r>
            <a:r>
              <a:rPr lang="en-US" sz="1600" kern="0" dirty="0" err="1" smtClean="0">
                <a:solidFill>
                  <a:schemeClr val="tx1">
                    <a:lumMod val="85000"/>
                    <a:lumOff val="15000"/>
                  </a:schemeClr>
                </a:solidFill>
              </a:rPr>
              <a:t>setsSelectionRange</a:t>
            </a:r>
            <a:r>
              <a:rPr lang="en-US" sz="1600" kern="0" dirty="0" smtClean="0">
                <a:solidFill>
                  <a:schemeClr val="tx1">
                    <a:lumMod val="85000"/>
                    <a:lumOff val="15000"/>
                  </a:schemeClr>
                </a:solidFill>
              </a:rPr>
              <a:t>() and </a:t>
            </a:r>
            <a:r>
              <a:rPr lang="en-US" sz="1600" kern="0" dirty="0" err="1" smtClean="0">
                <a:solidFill>
                  <a:schemeClr val="tx1">
                    <a:lumMod val="85000"/>
                    <a:lumOff val="15000"/>
                  </a:schemeClr>
                </a:solidFill>
              </a:rPr>
              <a:t>selectionStart</a:t>
            </a:r>
            <a:r>
              <a:rPr lang="en-US" sz="1600" kern="0" dirty="0" smtClean="0">
                <a:solidFill>
                  <a:schemeClr val="tx1">
                    <a:lumMod val="85000"/>
                    <a:lumOff val="15000"/>
                  </a:schemeClr>
                </a:solidFill>
              </a:rPr>
              <a:t>, </a:t>
            </a:r>
            <a:r>
              <a:rPr lang="en-US" sz="1600" kern="0" dirty="0" err="1" smtClean="0">
                <a:solidFill>
                  <a:schemeClr val="tx1">
                    <a:lumMod val="85000"/>
                    <a:lumOff val="15000"/>
                  </a:schemeClr>
                </a:solidFill>
              </a:rPr>
              <a:t>selectionEnd</a:t>
            </a:r>
            <a:r>
              <a:rPr lang="en-US" sz="1600" kern="0" dirty="0" smtClean="0">
                <a:solidFill>
                  <a:schemeClr val="tx1">
                    <a:lumMod val="85000"/>
                    <a:lumOff val="15000"/>
                  </a:schemeClr>
                </a:solidFill>
              </a:rPr>
              <a:t> to get more control over search - </a:t>
            </a:r>
            <a:r>
              <a:rPr lang="en-US" sz="1600" b="1" i="1" kern="0" dirty="0" smtClean="0">
                <a:solidFill>
                  <a:schemeClr val="tx1">
                    <a:lumMod val="85000"/>
                    <a:lumOff val="15000"/>
                  </a:schemeClr>
                </a:solidFill>
              </a:rPr>
              <a:t> </a:t>
            </a: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type=“search" id=" </a:t>
            </a:r>
            <a:r>
              <a:rPr lang="en-US" sz="1400" kern="0" dirty="0" err="1" smtClean="0">
                <a:solidFill>
                  <a:srgbClr val="0070C0"/>
                </a:solidFill>
              </a:rPr>
              <a:t>myIptTag</a:t>
            </a:r>
            <a:r>
              <a:rPr lang="en-US" sz="1400" kern="0" dirty="0" smtClean="0">
                <a:solidFill>
                  <a:srgbClr val="0070C0"/>
                </a:solidFill>
              </a:rPr>
              <a:t> “ value="Search Text"/&gt;</a:t>
            </a:r>
            <a:br>
              <a:rPr lang="en-US" sz="1400" kern="0" dirty="0" smtClean="0">
                <a:solidFill>
                  <a:srgbClr val="0070C0"/>
                </a:solidFill>
              </a:rPr>
            </a:br>
            <a:endParaRPr lang="en-US" sz="1400" kern="0" dirty="0" smtClean="0">
              <a:solidFill>
                <a:srgbClr val="0070C0"/>
              </a:solidFill>
            </a:endParaRPr>
          </a:p>
          <a:p>
            <a:pPr algn="just"/>
            <a:endParaRPr lang="en-US" sz="1600" b="1" kern="0" dirty="0">
              <a:solidFill>
                <a:schemeClr val="tx1">
                  <a:lumMod val="85000"/>
                  <a:lumOff val="15000"/>
                </a:schemeClr>
              </a:solidFill>
            </a:endParaRPr>
          </a:p>
        </p:txBody>
      </p:sp>
      <p:sp>
        <p:nvSpPr>
          <p:cNvPr id="6" name="TextBox 5"/>
          <p:cNvSpPr txBox="1"/>
          <p:nvPr/>
        </p:nvSpPr>
        <p:spPr>
          <a:xfrm>
            <a:off x="6143636" y="3214686"/>
            <a:ext cx="2515112" cy="307777"/>
          </a:xfrm>
          <a:prstGeom prst="rect">
            <a:avLst/>
          </a:prstGeom>
          <a:noFill/>
        </p:spPr>
        <p:txBody>
          <a:bodyPr wrap="none" rtlCol="0">
            <a:spAutoFit/>
          </a:bodyPr>
          <a:lstStyle/>
          <a:p>
            <a:r>
              <a:rPr lang="en-US" sz="1400" dirty="0" smtClean="0"/>
              <a:t>Search control– Chrome / Win 7</a:t>
            </a:r>
            <a:endParaRPr lang="en-IN" sz="1400" dirty="0"/>
          </a:p>
        </p:txBody>
      </p:sp>
      <p:pic>
        <p:nvPicPr>
          <p:cNvPr id="7" name="Picture 2"/>
          <p:cNvPicPr>
            <a:picLocks noChangeAspect="1" noChangeArrowheads="1"/>
          </p:cNvPicPr>
          <p:nvPr/>
        </p:nvPicPr>
        <p:blipFill>
          <a:blip r:embed="rId2"/>
          <a:srcRect/>
          <a:stretch>
            <a:fillRect/>
          </a:stretch>
        </p:blipFill>
        <p:spPr bwMode="auto">
          <a:xfrm>
            <a:off x="6143636" y="2571744"/>
            <a:ext cx="2366972" cy="714380"/>
          </a:xfrm>
          <a:prstGeom prst="rect">
            <a:avLst/>
          </a:prstGeom>
          <a:noFill/>
          <a:ln w="9525">
            <a:noFill/>
            <a:miter lim="800000"/>
            <a:headEnd/>
            <a:tailEnd/>
          </a:ln>
          <a:effectLst/>
        </p:spPr>
      </p:pic>
    </p:spTree>
    <p:extLst>
      <p:ext uri="{BB962C8B-B14F-4D97-AF65-F5344CB8AC3E}">
        <p14:creationId xmlns:p14="http://schemas.microsoft.com/office/powerpoint/2010/main" val="1750526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17</a:t>
            </a:fld>
            <a:endParaRPr lang="en-US" dirty="0"/>
          </a:p>
        </p:txBody>
      </p:sp>
      <p:sp>
        <p:nvSpPr>
          <p:cNvPr id="3" name="Title 2"/>
          <p:cNvSpPr txBox="1">
            <a:spLocks/>
          </p:cNvSpPr>
          <p:nvPr/>
        </p:nvSpPr>
        <p:spPr>
          <a:xfrm>
            <a:off x="76200" y="-38641"/>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50825" y="1288688"/>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err="1" smtClean="0">
                <a:solidFill>
                  <a:schemeClr val="accent6">
                    <a:lumMod val="75000"/>
                  </a:schemeClr>
                </a:solidFill>
              </a:rPr>
              <a:t>tel</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a:t>
            </a:r>
            <a:r>
              <a:rPr lang="en-US" sz="1600" kern="0" dirty="0" err="1" smtClean="0">
                <a:solidFill>
                  <a:schemeClr val="tx1">
                    <a:lumMod val="85000"/>
                    <a:lumOff val="15000"/>
                  </a:schemeClr>
                </a:solidFill>
              </a:rPr>
              <a:t>tel</a:t>
            </a:r>
            <a:r>
              <a:rPr lang="en-US" sz="1600" kern="0" dirty="0" smtClean="0">
                <a:solidFill>
                  <a:schemeClr val="tx1">
                    <a:lumMod val="85000"/>
                    <a:lumOff val="15000"/>
                  </a:schemeClr>
                </a:solidFill>
              </a:rPr>
              <a:t> INPUT tag provides the facility to get the telephone number from the user with proper validation. This reduces significant amount of JS writing separately for validation, because the validation  will be taken care internally by the browser.</a:t>
            </a:r>
          </a:p>
          <a:p>
            <a:pPr algn="just"/>
            <a:r>
              <a:rPr lang="en-US" sz="1600" kern="0" dirty="0" smtClean="0">
                <a:solidFill>
                  <a:schemeClr val="tx1">
                    <a:lumMod val="85000"/>
                    <a:lumOff val="15000"/>
                  </a:schemeClr>
                </a:solidFill>
              </a:rPr>
              <a:t>The web browser of the mobile devices automatically recognize this tag and display the different interface of the keyboard.</a:t>
            </a:r>
          </a:p>
          <a:p>
            <a:pPr algn="just"/>
            <a:endParaRPr lang="en-US" sz="1600" u="sng"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a:t>
            </a:r>
            <a:r>
              <a:rPr lang="en-US" sz="1400" kern="0" dirty="0" err="1" smtClean="0">
                <a:solidFill>
                  <a:srgbClr val="0070C0"/>
                </a:solidFill>
              </a:rPr>
              <a:t>tel</a:t>
            </a:r>
            <a:r>
              <a:rPr lang="en-US" sz="1400" kern="0" dirty="0" smtClean="0">
                <a:solidFill>
                  <a:srgbClr val="0070C0"/>
                </a:solidFill>
              </a:rPr>
              <a:t>" id=" </a:t>
            </a:r>
            <a:r>
              <a:rPr lang="en-US" sz="1400" kern="0" dirty="0" err="1" smtClean="0">
                <a:solidFill>
                  <a:srgbClr val="0070C0"/>
                </a:solidFill>
              </a:rPr>
              <a:t>myIptTag</a:t>
            </a:r>
            <a:r>
              <a:rPr lang="en-US" sz="1400" kern="0" dirty="0" smtClean="0">
                <a:solidFill>
                  <a:srgbClr val="0070C0"/>
                </a:solidFill>
              </a:rPr>
              <a:t> “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telIpt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telIpt.value</a:t>
            </a:r>
            <a:r>
              <a:rPr lang="en-US" sz="1400" kern="0" dirty="0" smtClean="0">
                <a:solidFill>
                  <a:schemeClr val="tx2">
                    <a:lumMod val="75000"/>
                  </a:schemeClr>
                </a:solidFill>
              </a:rPr>
              <a:t>)</a:t>
            </a:r>
          </a:p>
          <a:p>
            <a:pPr algn="just"/>
            <a:endParaRPr lang="en-US" sz="1600" b="1" kern="0" dirty="0">
              <a:solidFill>
                <a:schemeClr val="tx1">
                  <a:lumMod val="85000"/>
                  <a:lumOff val="15000"/>
                </a:schemeClr>
              </a:solidFill>
            </a:endParaRPr>
          </a:p>
        </p:txBody>
      </p:sp>
      <p:sp>
        <p:nvSpPr>
          <p:cNvPr id="6" name="TextBox 5"/>
          <p:cNvSpPr txBox="1"/>
          <p:nvPr/>
        </p:nvSpPr>
        <p:spPr>
          <a:xfrm>
            <a:off x="5929322" y="5786454"/>
            <a:ext cx="1414939" cy="307777"/>
          </a:xfrm>
          <a:prstGeom prst="rect">
            <a:avLst/>
          </a:prstGeom>
          <a:noFill/>
        </p:spPr>
        <p:txBody>
          <a:bodyPr wrap="none" rtlCol="0">
            <a:spAutoFit/>
          </a:bodyPr>
          <a:lstStyle/>
          <a:p>
            <a:r>
              <a:rPr lang="en-US" sz="1400" dirty="0" smtClean="0"/>
              <a:t>Tel field - iDevice</a:t>
            </a:r>
            <a:endParaRPr lang="en-IN" sz="1400" dirty="0"/>
          </a:p>
        </p:txBody>
      </p:sp>
      <p:pic>
        <p:nvPicPr>
          <p:cNvPr id="7" name="Picture 2"/>
          <p:cNvPicPr>
            <a:picLocks noChangeAspect="1" noChangeArrowheads="1"/>
          </p:cNvPicPr>
          <p:nvPr/>
        </p:nvPicPr>
        <p:blipFill>
          <a:blip r:embed="rId2"/>
          <a:srcRect/>
          <a:stretch>
            <a:fillRect/>
          </a:stretch>
        </p:blipFill>
        <p:spPr bwMode="auto">
          <a:xfrm>
            <a:off x="6000760" y="1928802"/>
            <a:ext cx="2500330" cy="3762252"/>
          </a:xfrm>
          <a:prstGeom prst="rect">
            <a:avLst/>
          </a:prstGeom>
          <a:noFill/>
          <a:ln w="9525">
            <a:noFill/>
            <a:miter lim="800000"/>
            <a:headEnd/>
            <a:tailEnd/>
          </a:ln>
          <a:effectLst/>
        </p:spPr>
      </p:pic>
    </p:spTree>
    <p:extLst>
      <p:ext uri="{BB962C8B-B14F-4D97-AF65-F5344CB8AC3E}">
        <p14:creationId xmlns:p14="http://schemas.microsoft.com/office/powerpoint/2010/main" val="4164074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18</a:t>
            </a:fld>
            <a:endParaRPr lang="en-US" dirty="0"/>
          </a:p>
        </p:txBody>
      </p:sp>
      <p:sp>
        <p:nvSpPr>
          <p:cNvPr id="3" name="Title 2"/>
          <p:cNvSpPr txBox="1">
            <a:spLocks/>
          </p:cNvSpPr>
          <p:nvPr/>
        </p:nvSpPr>
        <p:spPr>
          <a:xfrm>
            <a:off x="-12879" y="0"/>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29509" y="1395845"/>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time</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time INPUT tag provides the facility to get the required time value from the user. The time type collects hours, minutes, seconds,  fractions without any </a:t>
            </a:r>
            <a:r>
              <a:rPr lang="en-US" sz="1600" i="1" kern="0" dirty="0" smtClean="0">
                <a:solidFill>
                  <a:schemeClr val="tx1">
                    <a:lumMod val="85000"/>
                    <a:lumOff val="15000"/>
                  </a:schemeClr>
                </a:solidFill>
              </a:rPr>
              <a:t>time zone.</a:t>
            </a:r>
          </a:p>
          <a:p>
            <a:pPr algn="just"/>
            <a:endParaRPr lang="en-US" sz="1600" kern="0" dirty="0" smtClean="0">
              <a:solidFill>
                <a:schemeClr val="tx1">
                  <a:lumMod val="85000"/>
                  <a:lumOff val="15000"/>
                </a:schemeClr>
              </a:solidFill>
            </a:endParaRPr>
          </a:p>
          <a:p>
            <a:pPr algn="just"/>
            <a:r>
              <a:rPr lang="en-US" sz="1600" kern="0" dirty="0" smtClean="0">
                <a:solidFill>
                  <a:schemeClr val="tx1">
                    <a:lumMod val="85000"/>
                    <a:lumOff val="15000"/>
                  </a:schemeClr>
                </a:solidFill>
              </a:rPr>
              <a:t>Default selected time would be </a:t>
            </a:r>
            <a:r>
              <a:rPr lang="en-US" sz="1600" b="1" kern="0" dirty="0" smtClean="0">
                <a:solidFill>
                  <a:schemeClr val="tx1">
                    <a:lumMod val="85000"/>
                    <a:lumOff val="15000"/>
                  </a:schemeClr>
                </a:solidFill>
              </a:rPr>
              <a:t>empty.</a:t>
            </a:r>
          </a:p>
          <a:p>
            <a:pPr algn="just"/>
            <a:endParaRPr lang="en-US" sz="1600" b="1"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type=“time" id=" </a:t>
            </a:r>
            <a:r>
              <a:rPr lang="en-US" sz="1400" kern="0" dirty="0" err="1" smtClean="0">
                <a:solidFill>
                  <a:srgbClr val="0070C0"/>
                </a:solidFill>
              </a:rPr>
              <a:t>myIptTag</a:t>
            </a:r>
            <a:r>
              <a:rPr lang="en-US" sz="1400" kern="0" dirty="0" smtClean="0">
                <a:solidFill>
                  <a:srgbClr val="0070C0"/>
                </a:solidFill>
              </a:rPr>
              <a:t> " style="width: 100px;”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timeIp</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timeIpt.value</a:t>
            </a:r>
            <a:r>
              <a:rPr lang="en-US" sz="1400" kern="0" dirty="0" smtClean="0">
                <a:solidFill>
                  <a:schemeClr val="tx2">
                    <a:lumMod val="75000"/>
                  </a:schemeClr>
                </a:solidFill>
              </a:rPr>
              <a:t>)</a:t>
            </a:r>
          </a:p>
          <a:p>
            <a:pPr algn="just"/>
            <a:endParaRPr lang="en-US" sz="1600" b="1" kern="0" dirty="0">
              <a:solidFill>
                <a:schemeClr val="tx1">
                  <a:lumMod val="85000"/>
                  <a:lumOff val="15000"/>
                </a:schemeClr>
              </a:solidFill>
            </a:endParaRPr>
          </a:p>
        </p:txBody>
      </p:sp>
      <p:sp>
        <p:nvSpPr>
          <p:cNvPr id="6" name="TextBox 5"/>
          <p:cNvSpPr txBox="1"/>
          <p:nvPr/>
        </p:nvSpPr>
        <p:spPr>
          <a:xfrm>
            <a:off x="6000760" y="3786190"/>
            <a:ext cx="1663019" cy="307777"/>
          </a:xfrm>
          <a:prstGeom prst="rect">
            <a:avLst/>
          </a:prstGeom>
          <a:noFill/>
        </p:spPr>
        <p:txBody>
          <a:bodyPr wrap="none" rtlCol="0">
            <a:spAutoFit/>
          </a:bodyPr>
          <a:lstStyle/>
          <a:p>
            <a:r>
              <a:rPr lang="en-US" sz="1400" dirty="0" smtClean="0"/>
              <a:t>Time control– Win 7</a:t>
            </a:r>
            <a:endParaRPr lang="en-IN" sz="1400" dirty="0"/>
          </a:p>
        </p:txBody>
      </p:sp>
      <p:pic>
        <p:nvPicPr>
          <p:cNvPr id="7" name="Picture 2"/>
          <p:cNvPicPr>
            <a:picLocks noChangeAspect="1" noChangeArrowheads="1"/>
          </p:cNvPicPr>
          <p:nvPr/>
        </p:nvPicPr>
        <p:blipFill>
          <a:blip r:embed="rId2"/>
          <a:srcRect/>
          <a:stretch>
            <a:fillRect/>
          </a:stretch>
        </p:blipFill>
        <p:spPr bwMode="auto">
          <a:xfrm>
            <a:off x="6000760" y="3357562"/>
            <a:ext cx="2019300" cy="438150"/>
          </a:xfrm>
          <a:prstGeom prst="rect">
            <a:avLst/>
          </a:prstGeom>
          <a:noFill/>
          <a:ln w="9525">
            <a:noFill/>
            <a:miter lim="800000"/>
            <a:headEnd/>
            <a:tailEnd/>
          </a:ln>
          <a:effectLst/>
        </p:spPr>
      </p:pic>
    </p:spTree>
    <p:extLst>
      <p:ext uri="{BB962C8B-B14F-4D97-AF65-F5344CB8AC3E}">
        <p14:creationId xmlns:p14="http://schemas.microsoft.com/office/powerpoint/2010/main" val="1421213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19</a:t>
            </a:fld>
            <a:endParaRPr lang="en-US" dirty="0"/>
          </a:p>
        </p:txBody>
      </p:sp>
      <p:sp>
        <p:nvSpPr>
          <p:cNvPr id="3" name="Title 2"/>
          <p:cNvSpPr txBox="1">
            <a:spLocks/>
          </p:cNvSpPr>
          <p:nvPr/>
        </p:nvSpPr>
        <p:spPr>
          <a:xfrm>
            <a:off x="76200" y="114731"/>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50825" y="1288688"/>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err="1" smtClean="0">
                <a:solidFill>
                  <a:schemeClr val="accent6">
                    <a:lumMod val="75000"/>
                  </a:schemeClr>
                </a:solidFill>
              </a:rPr>
              <a:t>url</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a:t>
            </a:r>
            <a:r>
              <a:rPr lang="en-US" sz="1600" kern="0" dirty="0" err="1" smtClean="0">
                <a:solidFill>
                  <a:schemeClr val="tx1">
                    <a:lumMod val="85000"/>
                    <a:lumOff val="15000"/>
                  </a:schemeClr>
                </a:solidFill>
              </a:rPr>
              <a:t>url</a:t>
            </a:r>
            <a:r>
              <a:rPr lang="en-US" sz="1600" kern="0" dirty="0" smtClean="0">
                <a:solidFill>
                  <a:schemeClr val="tx1">
                    <a:lumMod val="85000"/>
                    <a:lumOff val="15000"/>
                  </a:schemeClr>
                </a:solidFill>
              </a:rPr>
              <a:t> INPUT tag provides the facility to get the </a:t>
            </a:r>
            <a:r>
              <a:rPr lang="en-US" sz="1600" kern="0" dirty="0" err="1" smtClean="0">
                <a:solidFill>
                  <a:schemeClr val="tx1">
                    <a:lumMod val="85000"/>
                    <a:lumOff val="15000"/>
                  </a:schemeClr>
                </a:solidFill>
              </a:rPr>
              <a:t>url</a:t>
            </a:r>
            <a:r>
              <a:rPr lang="en-US" sz="1600" kern="0" dirty="0" smtClean="0">
                <a:solidFill>
                  <a:schemeClr val="tx1">
                    <a:lumMod val="85000"/>
                    <a:lumOff val="15000"/>
                  </a:schemeClr>
                </a:solidFill>
              </a:rPr>
              <a:t> from the user with proper validation. This reduces significant amount of JS writing separately for validation, because the validation  will be taken care internally by the browser.</a:t>
            </a:r>
          </a:p>
          <a:p>
            <a:pPr algn="just"/>
            <a:r>
              <a:rPr lang="en-US" sz="1600" kern="0" dirty="0" smtClean="0">
                <a:solidFill>
                  <a:schemeClr val="tx1">
                    <a:lumMod val="85000"/>
                    <a:lumOff val="15000"/>
                  </a:schemeClr>
                </a:solidFill>
              </a:rPr>
              <a:t>The web browser of the mobile devices automatically recognize this tag and display the different interface of the keyboard – like dot / back slash / .com buttons by default.</a:t>
            </a:r>
          </a:p>
          <a:p>
            <a:pPr algn="just"/>
            <a:endParaRPr lang="en-US" sz="1600" u="sng"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a:t>
            </a:r>
            <a:r>
              <a:rPr lang="en-US" sz="1400" kern="0" dirty="0" err="1" smtClean="0">
                <a:solidFill>
                  <a:srgbClr val="0070C0"/>
                </a:solidFill>
              </a:rPr>
              <a:t>url</a:t>
            </a:r>
            <a:r>
              <a:rPr lang="en-US" sz="1400" kern="0" dirty="0" smtClean="0">
                <a:solidFill>
                  <a:srgbClr val="0070C0"/>
                </a:solidFill>
              </a:rPr>
              <a:t>" id=" </a:t>
            </a:r>
            <a:r>
              <a:rPr lang="en-US" sz="1400" kern="0" dirty="0" err="1" smtClean="0">
                <a:solidFill>
                  <a:srgbClr val="0070C0"/>
                </a:solidFill>
              </a:rPr>
              <a:t>myIptTag</a:t>
            </a:r>
            <a:r>
              <a:rPr lang="en-US" sz="1400" kern="0" dirty="0" smtClean="0">
                <a:solidFill>
                  <a:srgbClr val="0070C0"/>
                </a:solidFill>
              </a:rPr>
              <a:t> “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urlIpt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urlIpt.value</a:t>
            </a:r>
            <a:r>
              <a:rPr lang="en-US" sz="1400" kern="0" dirty="0" smtClean="0">
                <a:solidFill>
                  <a:schemeClr val="tx2">
                    <a:lumMod val="75000"/>
                  </a:schemeClr>
                </a:solidFill>
              </a:rPr>
              <a:t>)</a:t>
            </a:r>
          </a:p>
          <a:p>
            <a:pPr algn="just"/>
            <a:endParaRPr lang="en-US" sz="1600" b="1" kern="0" dirty="0">
              <a:solidFill>
                <a:schemeClr val="tx1">
                  <a:lumMod val="85000"/>
                  <a:lumOff val="15000"/>
                </a:schemeClr>
              </a:solidFill>
            </a:endParaRPr>
          </a:p>
        </p:txBody>
      </p:sp>
      <p:sp>
        <p:nvSpPr>
          <p:cNvPr id="6" name="TextBox 5"/>
          <p:cNvSpPr txBox="1"/>
          <p:nvPr/>
        </p:nvSpPr>
        <p:spPr>
          <a:xfrm>
            <a:off x="5929322" y="5786454"/>
            <a:ext cx="1499834" cy="307777"/>
          </a:xfrm>
          <a:prstGeom prst="rect">
            <a:avLst/>
          </a:prstGeom>
          <a:noFill/>
        </p:spPr>
        <p:txBody>
          <a:bodyPr wrap="none" rtlCol="0">
            <a:spAutoFit/>
          </a:bodyPr>
          <a:lstStyle/>
          <a:p>
            <a:r>
              <a:rPr lang="en-US" sz="1400" dirty="0" smtClean="0"/>
              <a:t>URL field - iDevice</a:t>
            </a:r>
            <a:endParaRPr lang="en-IN" sz="1400" dirty="0"/>
          </a:p>
        </p:txBody>
      </p:sp>
      <p:pic>
        <p:nvPicPr>
          <p:cNvPr id="7" name="Picture 2"/>
          <p:cNvPicPr>
            <a:picLocks noChangeAspect="1" noChangeArrowheads="1"/>
          </p:cNvPicPr>
          <p:nvPr/>
        </p:nvPicPr>
        <p:blipFill>
          <a:blip r:embed="rId2"/>
          <a:srcRect/>
          <a:stretch>
            <a:fillRect/>
          </a:stretch>
        </p:blipFill>
        <p:spPr bwMode="auto">
          <a:xfrm>
            <a:off x="6000760" y="1928802"/>
            <a:ext cx="2500330" cy="3750495"/>
          </a:xfrm>
          <a:prstGeom prst="rect">
            <a:avLst/>
          </a:prstGeom>
          <a:noFill/>
          <a:ln w="9525">
            <a:noFill/>
            <a:miter lim="800000"/>
            <a:headEnd/>
            <a:tailEnd/>
          </a:ln>
          <a:effectLst/>
        </p:spPr>
      </p:pic>
    </p:spTree>
    <p:extLst>
      <p:ext uri="{BB962C8B-B14F-4D97-AF65-F5344CB8AC3E}">
        <p14:creationId xmlns:p14="http://schemas.microsoft.com/office/powerpoint/2010/main" val="2595792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a:t>
            </a:fld>
            <a:endParaRPr lang="en-US" dirty="0"/>
          </a:p>
        </p:txBody>
      </p:sp>
      <p:sp>
        <p:nvSpPr>
          <p:cNvPr id="10" name="Title 2"/>
          <p:cNvSpPr txBox="1">
            <a:spLocks/>
          </p:cNvSpPr>
          <p:nvPr/>
        </p:nvSpPr>
        <p:spPr>
          <a:xfrm>
            <a:off x="1385" y="251436"/>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Icebreaker Activity</a:t>
            </a:r>
            <a:endParaRPr lang="en-US" sz="3400" kern="0" dirty="0">
              <a:solidFill>
                <a:schemeClr val="tx2">
                  <a:lumMod val="75000"/>
                </a:schemeClr>
              </a:solidFill>
            </a:endParaRPr>
          </a:p>
        </p:txBody>
      </p:sp>
      <p:pic>
        <p:nvPicPr>
          <p:cNvPr id="12" name="Picture 4" descr="http://t2.gstatic.com/images?q=tbn:ANd9GcST9hxInjUKxr006etMfNn2MzdVfW8K76EEH_yEANq7fnQawe06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38600"/>
            <a:ext cx="2143125" cy="2133601"/>
          </a:xfrm>
          <a:prstGeom prst="rect">
            <a:avLst/>
          </a:prstGeom>
          <a:noFill/>
          <a:extLst>
            <a:ext uri="{909E8E84-426E-40DD-AFC4-6F175D3DCCD1}">
              <a14:hiddenFill xmlns:a14="http://schemas.microsoft.com/office/drawing/2010/main">
                <a:solidFill>
                  <a:srgbClr val="FFFFFF"/>
                </a:solidFill>
              </a14:hiddenFill>
            </a:ext>
          </a:extLst>
        </p:spPr>
      </p:pic>
      <p:sp>
        <p:nvSpPr>
          <p:cNvPr id="13" name="Cloud Callout 12"/>
          <p:cNvSpPr/>
          <p:nvPr/>
        </p:nvSpPr>
        <p:spPr>
          <a:xfrm>
            <a:off x="2667000" y="1447800"/>
            <a:ext cx="4800600" cy="3124200"/>
          </a:xfrm>
          <a:prstGeom prst="cloudCallout">
            <a:avLst/>
          </a:prstGeom>
          <a:effectLst>
            <a:glow rad="139700">
              <a:schemeClr val="accent2">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HTML Forms  </a:t>
            </a:r>
          </a:p>
          <a:p>
            <a:pPr algn="ctr"/>
            <a:endParaRPr lang="en-US" dirty="0"/>
          </a:p>
          <a:p>
            <a:pPr algn="ctr"/>
            <a:r>
              <a:rPr lang="en-US" dirty="0" smtClean="0"/>
              <a:t>HTML Attributes</a:t>
            </a:r>
          </a:p>
          <a:p>
            <a:pPr algn="ctr"/>
            <a:endParaRPr lang="en-US" dirty="0"/>
          </a:p>
          <a:p>
            <a:pPr algn="ctr"/>
            <a:r>
              <a:rPr lang="en-US" dirty="0" smtClean="0"/>
              <a:t>HTML Input</a:t>
            </a:r>
          </a:p>
          <a:p>
            <a:pPr algn="ctr"/>
            <a:endParaRPr lang="en-US" dirty="0"/>
          </a:p>
        </p:txBody>
      </p:sp>
    </p:spTree>
    <p:extLst>
      <p:ext uri="{BB962C8B-B14F-4D97-AF65-F5344CB8AC3E}">
        <p14:creationId xmlns:p14="http://schemas.microsoft.com/office/powerpoint/2010/main" val="507258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20</a:t>
            </a:fld>
            <a:endParaRPr lang="en-US" dirty="0"/>
          </a:p>
        </p:txBody>
      </p:sp>
      <p:sp>
        <p:nvSpPr>
          <p:cNvPr id="3" name="Title 2"/>
          <p:cNvSpPr txBox="1">
            <a:spLocks/>
          </p:cNvSpPr>
          <p:nvPr/>
        </p:nvSpPr>
        <p:spPr>
          <a:xfrm>
            <a:off x="22225" y="182782"/>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43312" y="1305340"/>
            <a:ext cx="5414970"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week</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a:t>
            </a:r>
            <a:r>
              <a:rPr lang="en-US" sz="1600" kern="0" dirty="0" err="1" smtClean="0">
                <a:solidFill>
                  <a:schemeClr val="tx1">
                    <a:lumMod val="85000"/>
                    <a:lumOff val="15000"/>
                  </a:schemeClr>
                </a:solidFill>
              </a:rPr>
              <a:t>weekINPUT</a:t>
            </a:r>
            <a:r>
              <a:rPr lang="en-US" sz="1600" kern="0" dirty="0" smtClean="0">
                <a:solidFill>
                  <a:schemeClr val="tx1">
                    <a:lumMod val="85000"/>
                    <a:lumOff val="15000"/>
                  </a:schemeClr>
                </a:solidFill>
              </a:rPr>
              <a:t> tag provides the facility to get the required time value from the user. The time type collects hours, minutes, seconds,  fractions without any </a:t>
            </a:r>
            <a:r>
              <a:rPr lang="en-US" sz="1600" i="1" kern="0" dirty="0" smtClean="0">
                <a:solidFill>
                  <a:schemeClr val="tx1">
                    <a:lumMod val="85000"/>
                    <a:lumOff val="15000"/>
                  </a:schemeClr>
                </a:solidFill>
              </a:rPr>
              <a:t>time zone.</a:t>
            </a:r>
          </a:p>
          <a:p>
            <a:pPr algn="just"/>
            <a:endParaRPr lang="en-US" sz="1600" kern="0" dirty="0" smtClean="0">
              <a:solidFill>
                <a:schemeClr val="tx1">
                  <a:lumMod val="85000"/>
                  <a:lumOff val="15000"/>
                </a:schemeClr>
              </a:solidFill>
            </a:endParaRPr>
          </a:p>
          <a:p>
            <a:pPr algn="just"/>
            <a:r>
              <a:rPr lang="en-US" sz="1600" kern="0" dirty="0" smtClean="0">
                <a:solidFill>
                  <a:schemeClr val="tx1">
                    <a:lumMod val="85000"/>
                    <a:lumOff val="15000"/>
                  </a:schemeClr>
                </a:solidFill>
              </a:rPr>
              <a:t>Default selected week would be </a:t>
            </a:r>
            <a:r>
              <a:rPr lang="en-US" sz="1600" b="1" kern="0" dirty="0" smtClean="0">
                <a:solidFill>
                  <a:schemeClr val="tx1">
                    <a:lumMod val="85000"/>
                    <a:lumOff val="15000"/>
                  </a:schemeClr>
                </a:solidFill>
              </a:rPr>
              <a:t>empty.</a:t>
            </a:r>
          </a:p>
          <a:p>
            <a:pPr algn="just"/>
            <a:endParaRPr lang="en-US" sz="1600" b="1"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type=“week" id=" </a:t>
            </a:r>
            <a:r>
              <a:rPr lang="en-US" sz="1400" kern="0" dirty="0" err="1" smtClean="0">
                <a:solidFill>
                  <a:srgbClr val="0070C0"/>
                </a:solidFill>
              </a:rPr>
              <a:t>myIptTag</a:t>
            </a:r>
            <a:r>
              <a:rPr lang="en-US" sz="1400" kern="0" dirty="0" smtClean="0">
                <a:solidFill>
                  <a:srgbClr val="0070C0"/>
                </a:solidFill>
              </a:rPr>
              <a:t> " style="width: 100px;”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weekIpt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weekIpt.value</a:t>
            </a:r>
            <a:r>
              <a:rPr lang="en-US" sz="1400" kern="0" dirty="0" smtClean="0">
                <a:solidFill>
                  <a:schemeClr val="tx2">
                    <a:lumMod val="75000"/>
                  </a:schemeClr>
                </a:solidFill>
              </a:rPr>
              <a:t>) </a:t>
            </a:r>
          </a:p>
          <a:p>
            <a:pPr algn="just"/>
            <a:endParaRPr lang="en-US" sz="1600" b="1" kern="0" dirty="0">
              <a:solidFill>
                <a:schemeClr val="tx1">
                  <a:lumMod val="85000"/>
                  <a:lumOff val="15000"/>
                </a:schemeClr>
              </a:solidFill>
            </a:endParaRPr>
          </a:p>
        </p:txBody>
      </p:sp>
      <p:sp>
        <p:nvSpPr>
          <p:cNvPr id="6" name="TextBox 5"/>
          <p:cNvSpPr txBox="1"/>
          <p:nvPr/>
        </p:nvSpPr>
        <p:spPr>
          <a:xfrm>
            <a:off x="5931485" y="4643446"/>
            <a:ext cx="1715726" cy="307777"/>
          </a:xfrm>
          <a:prstGeom prst="rect">
            <a:avLst/>
          </a:prstGeom>
          <a:noFill/>
        </p:spPr>
        <p:txBody>
          <a:bodyPr wrap="none" rtlCol="0">
            <a:spAutoFit/>
          </a:bodyPr>
          <a:lstStyle/>
          <a:p>
            <a:r>
              <a:rPr lang="en-US" sz="1400" dirty="0" smtClean="0"/>
              <a:t>Week control– Win 7</a:t>
            </a:r>
            <a:endParaRPr lang="en-IN" sz="1400" dirty="0"/>
          </a:p>
        </p:txBody>
      </p:sp>
      <p:pic>
        <p:nvPicPr>
          <p:cNvPr id="7" name="Picture 3"/>
          <p:cNvPicPr>
            <a:picLocks noChangeAspect="1" noChangeArrowheads="1"/>
          </p:cNvPicPr>
          <p:nvPr/>
        </p:nvPicPr>
        <p:blipFill>
          <a:blip r:embed="rId2"/>
          <a:srcRect/>
          <a:stretch>
            <a:fillRect/>
          </a:stretch>
        </p:blipFill>
        <p:spPr bwMode="auto">
          <a:xfrm>
            <a:off x="5929322" y="2285992"/>
            <a:ext cx="2952750" cy="2314575"/>
          </a:xfrm>
          <a:prstGeom prst="rect">
            <a:avLst/>
          </a:prstGeom>
          <a:noFill/>
          <a:ln w="9525">
            <a:noFill/>
            <a:miter lim="800000"/>
            <a:headEnd/>
            <a:tailEnd/>
          </a:ln>
          <a:effectLst/>
        </p:spPr>
      </p:pic>
    </p:spTree>
    <p:extLst>
      <p:ext uri="{BB962C8B-B14F-4D97-AF65-F5344CB8AC3E}">
        <p14:creationId xmlns:p14="http://schemas.microsoft.com/office/powerpoint/2010/main" val="749907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21</a:t>
            </a:fld>
            <a:endParaRPr lang="en-US" dirty="0"/>
          </a:p>
        </p:txBody>
      </p:sp>
      <p:sp>
        <p:nvSpPr>
          <p:cNvPr id="3" name="Title 2"/>
          <p:cNvSpPr txBox="1">
            <a:spLocks/>
          </p:cNvSpPr>
          <p:nvPr/>
        </p:nvSpPr>
        <p:spPr>
          <a:xfrm>
            <a:off x="75127" y="109940"/>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Form Attributes</a:t>
            </a:r>
          </a:p>
        </p:txBody>
      </p:sp>
      <p:sp>
        <p:nvSpPr>
          <p:cNvPr id="4" name="Slide Number Placeholder 3"/>
          <p:cNvSpPr txBox="1">
            <a:spLocks/>
          </p:cNvSpPr>
          <p:nvPr/>
        </p:nvSpPr>
        <p:spPr bwMode="auto">
          <a:xfrm>
            <a:off x="84786" y="6454618"/>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50825" y="1287149"/>
            <a:ext cx="8686800" cy="4946650"/>
          </a:xfrm>
          <a:prstGeom prst="rect">
            <a:avLst/>
          </a:prstGeom>
        </p:spPr>
        <p:txBody>
          <a:bodyPr numCol="2"/>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buFont typeface="Wingdings" pitchFamily="2" charset="2"/>
              <a:buChar char="Ø"/>
            </a:pPr>
            <a:r>
              <a:rPr lang="en-IN" sz="2000" kern="0" dirty="0" smtClean="0">
                <a:solidFill>
                  <a:schemeClr val="accent6">
                    <a:lumMod val="75000"/>
                  </a:schemeClr>
                </a:solidFill>
              </a:rPr>
              <a:t>autocomplete</a:t>
            </a:r>
          </a:p>
          <a:p>
            <a:pPr>
              <a:lnSpc>
                <a:spcPct val="150000"/>
              </a:lnSpc>
              <a:buFont typeface="Wingdings" pitchFamily="2" charset="2"/>
              <a:buChar char="Ø"/>
            </a:pPr>
            <a:r>
              <a:rPr lang="en-IN" sz="2000" kern="0" dirty="0" smtClean="0">
                <a:solidFill>
                  <a:schemeClr val="accent6">
                    <a:lumMod val="75000"/>
                  </a:schemeClr>
                </a:solidFill>
              </a:rPr>
              <a:t>autofocus</a:t>
            </a:r>
          </a:p>
          <a:p>
            <a:pPr>
              <a:lnSpc>
                <a:spcPct val="150000"/>
              </a:lnSpc>
              <a:buFont typeface="Wingdings" pitchFamily="2" charset="2"/>
              <a:buChar char="Ø"/>
            </a:pPr>
            <a:r>
              <a:rPr lang="en-IN" sz="2000" kern="0" dirty="0" err="1" smtClean="0">
                <a:solidFill>
                  <a:schemeClr val="accent6">
                    <a:lumMod val="75000"/>
                  </a:schemeClr>
                </a:solidFill>
              </a:rPr>
              <a:t>formaction</a:t>
            </a:r>
            <a:endParaRPr lang="en-IN" sz="2000" kern="0" dirty="0" smtClean="0">
              <a:solidFill>
                <a:schemeClr val="accent6">
                  <a:lumMod val="75000"/>
                </a:schemeClr>
              </a:solidFill>
            </a:endParaRPr>
          </a:p>
          <a:p>
            <a:pPr>
              <a:lnSpc>
                <a:spcPct val="150000"/>
              </a:lnSpc>
              <a:buFont typeface="Wingdings" pitchFamily="2" charset="2"/>
              <a:buChar char="Ø"/>
            </a:pPr>
            <a:r>
              <a:rPr lang="en-IN" sz="2000" kern="0" dirty="0" err="1" smtClean="0">
                <a:solidFill>
                  <a:schemeClr val="accent6">
                    <a:lumMod val="75000"/>
                  </a:schemeClr>
                </a:solidFill>
              </a:rPr>
              <a:t>formenctype</a:t>
            </a:r>
            <a:endParaRPr lang="en-IN" sz="2000" kern="0" dirty="0" smtClean="0">
              <a:solidFill>
                <a:schemeClr val="accent6">
                  <a:lumMod val="75000"/>
                </a:schemeClr>
              </a:solidFill>
            </a:endParaRPr>
          </a:p>
          <a:p>
            <a:pPr>
              <a:lnSpc>
                <a:spcPct val="150000"/>
              </a:lnSpc>
              <a:buFont typeface="Wingdings" pitchFamily="2" charset="2"/>
              <a:buChar char="Ø"/>
            </a:pPr>
            <a:r>
              <a:rPr lang="en-IN" sz="2000" kern="0" dirty="0" err="1" smtClean="0">
                <a:solidFill>
                  <a:schemeClr val="accent6">
                    <a:lumMod val="75000"/>
                  </a:schemeClr>
                </a:solidFill>
              </a:rPr>
              <a:t>formmethod</a:t>
            </a:r>
            <a:endParaRPr lang="en-IN" sz="2000" kern="0" dirty="0" smtClean="0">
              <a:solidFill>
                <a:schemeClr val="accent6">
                  <a:lumMod val="75000"/>
                </a:schemeClr>
              </a:solidFill>
            </a:endParaRPr>
          </a:p>
          <a:p>
            <a:pPr>
              <a:lnSpc>
                <a:spcPct val="150000"/>
              </a:lnSpc>
              <a:buFont typeface="Wingdings" pitchFamily="2" charset="2"/>
              <a:buChar char="Ø"/>
            </a:pPr>
            <a:r>
              <a:rPr lang="en-IN" sz="2000" kern="0" dirty="0" err="1" smtClean="0">
                <a:solidFill>
                  <a:schemeClr val="accent6">
                    <a:lumMod val="75000"/>
                  </a:schemeClr>
                </a:solidFill>
              </a:rPr>
              <a:t>formnovalidate</a:t>
            </a:r>
            <a:r>
              <a:rPr lang="en-IN" sz="2000" kern="0" dirty="0" smtClean="0">
                <a:solidFill>
                  <a:schemeClr val="accent6">
                    <a:lumMod val="75000"/>
                  </a:schemeClr>
                </a:solidFill>
              </a:rPr>
              <a:t> </a:t>
            </a:r>
          </a:p>
          <a:p>
            <a:pPr>
              <a:lnSpc>
                <a:spcPct val="150000"/>
              </a:lnSpc>
              <a:buFont typeface="Wingdings" pitchFamily="2" charset="2"/>
              <a:buChar char="Ø"/>
            </a:pPr>
            <a:r>
              <a:rPr lang="en-IN" sz="2000" kern="0" dirty="0" err="1" smtClean="0">
                <a:solidFill>
                  <a:schemeClr val="accent6">
                    <a:lumMod val="75000"/>
                  </a:schemeClr>
                </a:solidFill>
              </a:rPr>
              <a:t>formtarget</a:t>
            </a:r>
            <a:endParaRPr lang="en-IN" sz="2000" kern="0" dirty="0" smtClean="0">
              <a:solidFill>
                <a:schemeClr val="accent6">
                  <a:lumMod val="75000"/>
                </a:schemeClr>
              </a:solidFill>
            </a:endParaRPr>
          </a:p>
          <a:p>
            <a:pPr>
              <a:lnSpc>
                <a:spcPct val="150000"/>
              </a:lnSpc>
              <a:buFont typeface="Wingdings" pitchFamily="2" charset="2"/>
              <a:buChar char="Ø"/>
            </a:pPr>
            <a:r>
              <a:rPr lang="en-IN" sz="2000" kern="0" dirty="0" smtClean="0">
                <a:solidFill>
                  <a:schemeClr val="accent6">
                    <a:lumMod val="75000"/>
                  </a:schemeClr>
                </a:solidFill>
              </a:rPr>
              <a:t>list</a:t>
            </a:r>
          </a:p>
          <a:p>
            <a:pPr>
              <a:lnSpc>
                <a:spcPct val="150000"/>
              </a:lnSpc>
              <a:buFont typeface="Wingdings" pitchFamily="2" charset="2"/>
              <a:buChar char="Ø"/>
            </a:pPr>
            <a:r>
              <a:rPr lang="en-IN" sz="2000" kern="0" dirty="0" smtClean="0">
                <a:solidFill>
                  <a:schemeClr val="accent6">
                    <a:lumMod val="75000"/>
                  </a:schemeClr>
                </a:solidFill>
              </a:rPr>
              <a:t>max</a:t>
            </a:r>
          </a:p>
          <a:p>
            <a:pPr>
              <a:lnSpc>
                <a:spcPct val="150000"/>
              </a:lnSpc>
              <a:buFont typeface="Wingdings" pitchFamily="2" charset="2"/>
              <a:buChar char="Ø"/>
            </a:pPr>
            <a:r>
              <a:rPr lang="en-IN" sz="2000" kern="0" dirty="0" smtClean="0">
                <a:solidFill>
                  <a:schemeClr val="accent6">
                    <a:lumMod val="75000"/>
                  </a:schemeClr>
                </a:solidFill>
              </a:rPr>
              <a:t>min</a:t>
            </a:r>
          </a:p>
          <a:p>
            <a:pPr>
              <a:lnSpc>
                <a:spcPct val="150000"/>
              </a:lnSpc>
              <a:buFont typeface="Wingdings" pitchFamily="2" charset="2"/>
              <a:buChar char="Ø"/>
            </a:pPr>
            <a:r>
              <a:rPr lang="en-IN" sz="2000" kern="0" dirty="0" smtClean="0">
                <a:solidFill>
                  <a:schemeClr val="accent6">
                    <a:lumMod val="75000"/>
                  </a:schemeClr>
                </a:solidFill>
              </a:rPr>
              <a:t>multiple</a:t>
            </a:r>
          </a:p>
          <a:p>
            <a:pPr>
              <a:lnSpc>
                <a:spcPct val="150000"/>
              </a:lnSpc>
              <a:buFont typeface="Wingdings" pitchFamily="2" charset="2"/>
              <a:buChar char="Ø"/>
            </a:pPr>
            <a:r>
              <a:rPr lang="en-IN" sz="2000" kern="0" dirty="0" err="1" smtClean="0">
                <a:solidFill>
                  <a:schemeClr val="accent6">
                    <a:lumMod val="75000"/>
                  </a:schemeClr>
                </a:solidFill>
              </a:rPr>
              <a:t>readonly</a:t>
            </a:r>
            <a:endParaRPr lang="en-IN" sz="2000" kern="0" dirty="0" smtClean="0">
              <a:solidFill>
                <a:schemeClr val="accent6">
                  <a:lumMod val="75000"/>
                </a:schemeClr>
              </a:solidFill>
            </a:endParaRPr>
          </a:p>
          <a:p>
            <a:pPr>
              <a:lnSpc>
                <a:spcPct val="150000"/>
              </a:lnSpc>
              <a:buFont typeface="Wingdings" pitchFamily="2" charset="2"/>
              <a:buChar char="Ø"/>
            </a:pPr>
            <a:r>
              <a:rPr lang="en-IN" sz="2000" kern="0" dirty="0" smtClean="0">
                <a:solidFill>
                  <a:schemeClr val="accent6">
                    <a:lumMod val="75000"/>
                  </a:schemeClr>
                </a:solidFill>
              </a:rPr>
              <a:t>required</a:t>
            </a:r>
          </a:p>
          <a:p>
            <a:pPr>
              <a:lnSpc>
                <a:spcPct val="150000"/>
              </a:lnSpc>
              <a:buFont typeface="Wingdings" pitchFamily="2" charset="2"/>
              <a:buChar char="Ø"/>
            </a:pPr>
            <a:r>
              <a:rPr lang="en-IN" sz="2000" kern="0" dirty="0" smtClean="0">
                <a:solidFill>
                  <a:schemeClr val="accent6">
                    <a:lumMod val="75000"/>
                  </a:schemeClr>
                </a:solidFill>
              </a:rPr>
              <a:t>pattern</a:t>
            </a:r>
          </a:p>
          <a:p>
            <a:pPr>
              <a:lnSpc>
                <a:spcPct val="150000"/>
              </a:lnSpc>
              <a:buFont typeface="Wingdings" pitchFamily="2" charset="2"/>
              <a:buChar char="Ø"/>
            </a:pPr>
            <a:r>
              <a:rPr lang="en-IN" sz="2000" kern="0" dirty="0" smtClean="0">
                <a:solidFill>
                  <a:schemeClr val="accent6">
                    <a:lumMod val="75000"/>
                  </a:schemeClr>
                </a:solidFill>
              </a:rPr>
              <a:t>placeholder</a:t>
            </a:r>
          </a:p>
          <a:p>
            <a:pPr>
              <a:lnSpc>
                <a:spcPct val="150000"/>
              </a:lnSpc>
              <a:buFont typeface="Wingdings" pitchFamily="2" charset="2"/>
              <a:buChar char="Ø"/>
            </a:pPr>
            <a:r>
              <a:rPr lang="en-IN" sz="2000" kern="0" dirty="0" smtClean="0">
                <a:solidFill>
                  <a:schemeClr val="accent6">
                    <a:lumMod val="75000"/>
                  </a:schemeClr>
                </a:solidFill>
              </a:rPr>
              <a:t>spellcheck</a:t>
            </a:r>
          </a:p>
          <a:p>
            <a:pPr>
              <a:lnSpc>
                <a:spcPct val="150000"/>
              </a:lnSpc>
              <a:buFont typeface="Wingdings" pitchFamily="2" charset="2"/>
              <a:buChar char="Ø"/>
            </a:pPr>
            <a:r>
              <a:rPr lang="en-IN" sz="2000" kern="0" dirty="0" smtClean="0">
                <a:solidFill>
                  <a:schemeClr val="accent6">
                    <a:lumMod val="75000"/>
                  </a:schemeClr>
                </a:solidFill>
              </a:rPr>
              <a:t>step</a:t>
            </a:r>
          </a:p>
          <a:p>
            <a:pPr>
              <a:lnSpc>
                <a:spcPct val="150000"/>
              </a:lnSpc>
              <a:buFont typeface="Wingdings" pitchFamily="2" charset="2"/>
              <a:buChar char="Ø"/>
            </a:pPr>
            <a:r>
              <a:rPr lang="en-IN" sz="2000" kern="0" dirty="0" smtClean="0">
                <a:solidFill>
                  <a:schemeClr val="accent6">
                    <a:lumMod val="75000"/>
                  </a:schemeClr>
                </a:solidFill>
              </a:rPr>
              <a:t>accept</a:t>
            </a:r>
            <a:endParaRPr lang="en-IN" sz="2000" kern="0" dirty="0">
              <a:solidFill>
                <a:schemeClr val="accent6">
                  <a:lumMod val="75000"/>
                </a:schemeClr>
              </a:solidFill>
            </a:endParaRPr>
          </a:p>
        </p:txBody>
      </p:sp>
    </p:spTree>
    <p:extLst>
      <p:ext uri="{BB962C8B-B14F-4D97-AF65-F5344CB8AC3E}">
        <p14:creationId xmlns:p14="http://schemas.microsoft.com/office/powerpoint/2010/main" val="1157508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22</a:t>
            </a:fld>
            <a:endParaRPr lang="en-US" dirty="0"/>
          </a:p>
        </p:txBody>
      </p:sp>
      <p:sp>
        <p:nvSpPr>
          <p:cNvPr id="3" name="Title 2"/>
          <p:cNvSpPr txBox="1">
            <a:spLocks/>
          </p:cNvSpPr>
          <p:nvPr/>
        </p:nvSpPr>
        <p:spPr>
          <a:xfrm>
            <a:off x="26518" y="42862"/>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Form Attributes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50825" y="1233487"/>
            <a:ext cx="8686800" cy="4946650"/>
          </a:xfrm>
          <a:prstGeom prst="rect">
            <a:avLst/>
          </a:prstGeom>
        </p:spPr>
        <p:txBody>
          <a:bodyPr numCol="1"/>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800" kern="0" dirty="0" smtClean="0">
                <a:solidFill>
                  <a:schemeClr val="accent6">
                    <a:lumMod val="75000"/>
                  </a:schemeClr>
                </a:solidFill>
              </a:rPr>
              <a:t>autocomplete</a:t>
            </a:r>
          </a:p>
          <a:p>
            <a:pPr>
              <a:lnSpc>
                <a:spcPct val="150000"/>
              </a:lnSpc>
            </a:pPr>
            <a:r>
              <a:rPr lang="en-US" sz="1400" kern="0" dirty="0" smtClean="0">
                <a:solidFill>
                  <a:schemeClr val="tx1">
                    <a:lumMod val="85000"/>
                    <a:lumOff val="15000"/>
                  </a:schemeClr>
                </a:solidFill>
              </a:rPr>
              <a:t>                 The </a:t>
            </a:r>
            <a:r>
              <a:rPr lang="en-US" sz="1400" b="1" i="1" kern="0" dirty="0" smtClean="0">
                <a:solidFill>
                  <a:schemeClr val="tx1">
                    <a:lumMod val="85000"/>
                    <a:lumOff val="15000"/>
                  </a:schemeClr>
                </a:solidFill>
              </a:rPr>
              <a:t>autocomplete</a:t>
            </a:r>
            <a:r>
              <a:rPr lang="en-US" sz="1400" kern="0" dirty="0" smtClean="0">
                <a:solidFill>
                  <a:schemeClr val="tx1">
                    <a:lumMod val="85000"/>
                    <a:lumOff val="15000"/>
                  </a:schemeClr>
                </a:solidFill>
              </a:rPr>
              <a:t> feature can prevent a specific field from being auto-filled. Example: a form might ask for a pet's name. It is likely that the field will auto-fill incorrectly and cause problems.</a:t>
            </a:r>
            <a:br>
              <a:rPr lang="en-US" sz="1400" kern="0" dirty="0" smtClean="0">
                <a:solidFill>
                  <a:schemeClr val="tx1">
                    <a:lumMod val="85000"/>
                    <a:lumOff val="15000"/>
                  </a:schemeClr>
                </a:solidFill>
              </a:rPr>
            </a:br>
            <a:r>
              <a:rPr lang="en-US" sz="1200" kern="0" dirty="0" smtClean="0">
                <a:solidFill>
                  <a:srgbClr val="0070C0"/>
                </a:solidFill>
              </a:rPr>
              <a:t>Ex: &lt;input type="text" autocomplete="on/off"&gt;</a:t>
            </a:r>
          </a:p>
          <a:p>
            <a:pPr>
              <a:lnSpc>
                <a:spcPct val="150000"/>
              </a:lnSpc>
            </a:pPr>
            <a:r>
              <a:rPr lang="en-US" sz="1800" kern="0" dirty="0" smtClean="0">
                <a:solidFill>
                  <a:schemeClr val="accent6">
                    <a:lumMod val="75000"/>
                  </a:schemeClr>
                </a:solidFill>
              </a:rPr>
              <a:t>autofocus</a:t>
            </a:r>
          </a:p>
          <a:p>
            <a:pPr>
              <a:lnSpc>
                <a:spcPct val="150000"/>
              </a:lnSpc>
            </a:pPr>
            <a:r>
              <a:rPr lang="en-US" sz="1400" kern="0" dirty="0" smtClean="0">
                <a:solidFill>
                  <a:schemeClr val="tx1">
                    <a:lumMod val="85000"/>
                    <a:lumOff val="15000"/>
                  </a:schemeClr>
                </a:solidFill>
              </a:rPr>
              <a:t>	        The first input in source order that has the </a:t>
            </a:r>
            <a:r>
              <a:rPr lang="en-US" sz="1400" b="1" i="1" kern="0" dirty="0" smtClean="0">
                <a:solidFill>
                  <a:schemeClr val="tx1">
                    <a:lumMod val="85000"/>
                    <a:lumOff val="15000"/>
                  </a:schemeClr>
                </a:solidFill>
              </a:rPr>
              <a:t>autofocus</a:t>
            </a:r>
            <a:r>
              <a:rPr lang="en-US" sz="1400" kern="0" dirty="0" smtClean="0">
                <a:solidFill>
                  <a:schemeClr val="tx1">
                    <a:lumMod val="85000"/>
                    <a:lumOff val="15000"/>
                  </a:schemeClr>
                </a:solidFill>
              </a:rPr>
              <a:t> attribute will be focused on page load.</a:t>
            </a:r>
          </a:p>
          <a:p>
            <a:pPr>
              <a:lnSpc>
                <a:spcPct val="150000"/>
              </a:lnSpc>
            </a:pPr>
            <a:r>
              <a:rPr lang="en-US" sz="1200" kern="0" dirty="0" smtClean="0">
                <a:solidFill>
                  <a:srgbClr val="0070C0"/>
                </a:solidFill>
              </a:rPr>
              <a:t>	Ex: &lt;input type="text" autofocus&gt;</a:t>
            </a:r>
          </a:p>
          <a:p>
            <a:pPr>
              <a:lnSpc>
                <a:spcPct val="150000"/>
              </a:lnSpc>
            </a:pPr>
            <a:r>
              <a:rPr lang="en-US" sz="1800" kern="0" dirty="0" err="1" smtClean="0">
                <a:solidFill>
                  <a:schemeClr val="accent6">
                    <a:lumMod val="75000"/>
                  </a:schemeClr>
                </a:solidFill>
              </a:rPr>
              <a:t>formaction</a:t>
            </a:r>
            <a:endParaRPr lang="en-US" sz="1800" kern="0" dirty="0" smtClean="0">
              <a:solidFill>
                <a:schemeClr val="accent6">
                  <a:lumMod val="75000"/>
                </a:schemeClr>
              </a:solidFill>
            </a:endParaRPr>
          </a:p>
          <a:p>
            <a:pPr>
              <a:lnSpc>
                <a:spcPct val="150000"/>
              </a:lnSpc>
            </a:pPr>
            <a:r>
              <a:rPr lang="en-US" sz="1800" kern="0" dirty="0" smtClean="0">
                <a:solidFill>
                  <a:schemeClr val="accent6">
                    <a:lumMod val="75000"/>
                  </a:schemeClr>
                </a:solidFill>
              </a:rPr>
              <a:t>	      </a:t>
            </a:r>
            <a:r>
              <a:rPr lang="en-US" sz="1400" kern="0" dirty="0" smtClean="0">
                <a:solidFill>
                  <a:schemeClr val="tx1">
                    <a:lumMod val="85000"/>
                    <a:lumOff val="15000"/>
                  </a:schemeClr>
                </a:solidFill>
              </a:rPr>
              <a:t>The </a:t>
            </a:r>
            <a:r>
              <a:rPr lang="en-US" sz="1400" b="1" i="1" kern="0" dirty="0" err="1" smtClean="0">
                <a:solidFill>
                  <a:schemeClr val="tx1">
                    <a:lumMod val="85000"/>
                    <a:lumOff val="15000"/>
                  </a:schemeClr>
                </a:solidFill>
              </a:rPr>
              <a:t>formaction</a:t>
            </a:r>
            <a:r>
              <a:rPr lang="en-US" sz="1400" kern="0" dirty="0" smtClean="0">
                <a:solidFill>
                  <a:schemeClr val="tx1">
                    <a:lumMod val="85000"/>
                    <a:lumOff val="15000"/>
                  </a:schemeClr>
                </a:solidFill>
              </a:rPr>
              <a:t> attribute is for submit buttons to force a form to direct to the specified URL over the URL specified in the form element.</a:t>
            </a:r>
          </a:p>
          <a:p>
            <a:pPr>
              <a:lnSpc>
                <a:spcPct val="150000"/>
              </a:lnSpc>
            </a:pPr>
            <a:r>
              <a:rPr lang="en-US" sz="1200" kern="0" dirty="0" smtClean="0">
                <a:solidFill>
                  <a:srgbClr val="0070C0"/>
                </a:solidFill>
              </a:rPr>
              <a:t>	Ex: &lt;input type="submit" </a:t>
            </a:r>
            <a:r>
              <a:rPr lang="en-US" sz="1200" kern="0" dirty="0" err="1" smtClean="0">
                <a:solidFill>
                  <a:srgbClr val="0070C0"/>
                </a:solidFill>
              </a:rPr>
              <a:t>formaction</a:t>
            </a:r>
            <a:r>
              <a:rPr lang="en-US" sz="1200" kern="0" dirty="0" smtClean="0">
                <a:solidFill>
                  <a:srgbClr val="0070C0"/>
                </a:solidFill>
              </a:rPr>
              <a:t>="http://example.com/save.aspx" value="Save"&gt;</a:t>
            </a:r>
            <a:endParaRPr lang="en-US" sz="1800" kern="0" dirty="0">
              <a:solidFill>
                <a:srgbClr val="0070C0"/>
              </a:solidFill>
            </a:endParaRPr>
          </a:p>
        </p:txBody>
      </p:sp>
    </p:spTree>
    <p:extLst>
      <p:ext uri="{BB962C8B-B14F-4D97-AF65-F5344CB8AC3E}">
        <p14:creationId xmlns:p14="http://schemas.microsoft.com/office/powerpoint/2010/main" val="2381658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23</a:t>
            </a:fld>
            <a:endParaRPr lang="en-US" dirty="0"/>
          </a:p>
        </p:txBody>
      </p:sp>
      <p:sp>
        <p:nvSpPr>
          <p:cNvPr id="3" name="Title 2"/>
          <p:cNvSpPr txBox="1">
            <a:spLocks/>
          </p:cNvSpPr>
          <p:nvPr/>
        </p:nvSpPr>
        <p:spPr>
          <a:xfrm>
            <a:off x="0" y="169907"/>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Form Attributes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50825" y="1236707"/>
            <a:ext cx="8686800" cy="4946650"/>
          </a:xfrm>
          <a:prstGeom prst="rect">
            <a:avLst/>
          </a:prstGeom>
        </p:spPr>
        <p:txBody>
          <a:bodyPr numCol="1"/>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400" kern="0" dirty="0" err="1" smtClean="0">
                <a:solidFill>
                  <a:schemeClr val="accent6">
                    <a:lumMod val="75000"/>
                  </a:schemeClr>
                </a:solidFill>
              </a:rPr>
              <a:t>formenctype</a:t>
            </a:r>
            <a:r>
              <a:rPr lang="en-US" sz="1400" kern="0" dirty="0" smtClean="0">
                <a:solidFill>
                  <a:schemeClr val="accent6">
                    <a:lumMod val="75000"/>
                  </a:schemeClr>
                </a:solidFill>
              </a:rPr>
              <a:t/>
            </a:r>
            <a:br>
              <a:rPr lang="en-US" sz="1400" kern="0" dirty="0" smtClean="0">
                <a:solidFill>
                  <a:schemeClr val="accent6">
                    <a:lumMod val="75000"/>
                  </a:schemeClr>
                </a:solidFill>
              </a:rPr>
            </a:br>
            <a:r>
              <a:rPr lang="en-US" sz="1400" kern="0" dirty="0" smtClean="0">
                <a:solidFill>
                  <a:schemeClr val="tx1">
                    <a:lumMod val="85000"/>
                    <a:lumOff val="15000"/>
                  </a:schemeClr>
                </a:solidFill>
              </a:rPr>
              <a:t>     The </a:t>
            </a:r>
            <a:r>
              <a:rPr lang="en-US" sz="1400" b="1" i="1" kern="0" dirty="0" err="1" smtClean="0">
                <a:solidFill>
                  <a:schemeClr val="tx1">
                    <a:lumMod val="85000"/>
                    <a:lumOff val="15000"/>
                  </a:schemeClr>
                </a:solidFill>
              </a:rPr>
              <a:t>formenctype</a:t>
            </a:r>
            <a:r>
              <a:rPr lang="en-US" sz="1400" kern="0" dirty="0" smtClean="0">
                <a:solidFill>
                  <a:schemeClr val="tx1">
                    <a:lumMod val="85000"/>
                    <a:lumOff val="15000"/>
                  </a:schemeClr>
                </a:solidFill>
              </a:rPr>
              <a:t> attribute is for submit buttons to force a form to submit the data in the specified encoding rather than the encoding specified in the form element.</a:t>
            </a:r>
          </a:p>
          <a:p>
            <a:r>
              <a:rPr lang="en-US" sz="1400" kern="0" dirty="0" smtClean="0">
                <a:solidFill>
                  <a:srgbClr val="0070C0"/>
                </a:solidFill>
              </a:rPr>
              <a:t> 	Ex: &lt;input type="submit" </a:t>
            </a:r>
            <a:r>
              <a:rPr lang="en-US" sz="1400" kern="0" dirty="0" err="1" smtClean="0">
                <a:solidFill>
                  <a:srgbClr val="0070C0"/>
                </a:solidFill>
              </a:rPr>
              <a:t>formenctype</a:t>
            </a:r>
            <a:r>
              <a:rPr lang="en-US" sz="1400" kern="0" dirty="0" smtClean="0">
                <a:solidFill>
                  <a:srgbClr val="0070C0"/>
                </a:solidFill>
              </a:rPr>
              <a:t>="application/x-www-form-</a:t>
            </a:r>
            <a:r>
              <a:rPr lang="en-US" sz="1400" kern="0" dirty="0" err="1" smtClean="0">
                <a:solidFill>
                  <a:srgbClr val="0070C0"/>
                </a:solidFill>
              </a:rPr>
              <a:t>urlencoded</a:t>
            </a:r>
            <a:r>
              <a:rPr lang="en-US" sz="1400" kern="0" dirty="0" smtClean="0">
                <a:solidFill>
                  <a:srgbClr val="0070C0"/>
                </a:solidFill>
              </a:rPr>
              <a:t>” value="Save with </a:t>
            </a:r>
            <a:r>
              <a:rPr lang="en-US" sz="1400" kern="0" dirty="0" err="1" smtClean="0">
                <a:solidFill>
                  <a:srgbClr val="0070C0"/>
                </a:solidFill>
              </a:rPr>
              <a:t>enctype</a:t>
            </a:r>
            <a:r>
              <a:rPr lang="en-US" sz="1400" kern="0" dirty="0" smtClean="0">
                <a:solidFill>
                  <a:srgbClr val="0070C0"/>
                </a:solidFill>
              </a:rPr>
              <a:t>"&gt;</a:t>
            </a:r>
          </a:p>
          <a:p>
            <a:pPr>
              <a:lnSpc>
                <a:spcPct val="150000"/>
              </a:lnSpc>
            </a:pPr>
            <a:r>
              <a:rPr lang="en-US" sz="1400" kern="0" dirty="0" err="1" smtClean="0">
                <a:solidFill>
                  <a:schemeClr val="accent6">
                    <a:lumMod val="75000"/>
                  </a:schemeClr>
                </a:solidFill>
              </a:rPr>
              <a:t>formmethod</a:t>
            </a:r>
            <a:r>
              <a:rPr lang="en-US" sz="1400" kern="0" dirty="0" smtClean="0">
                <a:solidFill>
                  <a:schemeClr val="accent6">
                    <a:lumMod val="75000"/>
                  </a:schemeClr>
                </a:solidFill>
              </a:rPr>
              <a:t/>
            </a:r>
            <a:br>
              <a:rPr lang="en-US" sz="1400" kern="0" dirty="0" smtClean="0">
                <a:solidFill>
                  <a:schemeClr val="accent6">
                    <a:lumMod val="75000"/>
                  </a:schemeClr>
                </a:solidFill>
              </a:rPr>
            </a:br>
            <a:r>
              <a:rPr lang="en-US" sz="1400" kern="0" dirty="0" smtClean="0">
                <a:solidFill>
                  <a:schemeClr val="tx1">
                    <a:lumMod val="85000"/>
                    <a:lumOff val="15000"/>
                  </a:schemeClr>
                </a:solidFill>
              </a:rPr>
              <a:t>      The </a:t>
            </a:r>
            <a:r>
              <a:rPr lang="en-US" sz="1400" b="1" i="1" kern="0" dirty="0" err="1" smtClean="0">
                <a:solidFill>
                  <a:schemeClr val="tx1">
                    <a:lumMod val="85000"/>
                    <a:lumOff val="15000"/>
                  </a:schemeClr>
                </a:solidFill>
              </a:rPr>
              <a:t>formmethod</a:t>
            </a:r>
            <a:r>
              <a:rPr lang="en-US" sz="1400" kern="0" dirty="0" smtClean="0">
                <a:solidFill>
                  <a:schemeClr val="tx1">
                    <a:lumMod val="85000"/>
                    <a:lumOff val="15000"/>
                  </a:schemeClr>
                </a:solidFill>
              </a:rPr>
              <a:t> attribute can force override a forms set method (e.g. get or post) with the specified method.</a:t>
            </a:r>
          </a:p>
          <a:p>
            <a:pPr>
              <a:lnSpc>
                <a:spcPct val="150000"/>
              </a:lnSpc>
            </a:pPr>
            <a:r>
              <a:rPr lang="en-US" sz="1400" kern="0" dirty="0" smtClean="0">
                <a:solidFill>
                  <a:srgbClr val="0070C0"/>
                </a:solidFill>
              </a:rPr>
              <a:t> 	Ex: &lt;input type="submit" </a:t>
            </a:r>
            <a:r>
              <a:rPr lang="en-US" sz="1400" kern="0" dirty="0" err="1" smtClean="0">
                <a:solidFill>
                  <a:srgbClr val="0070C0"/>
                </a:solidFill>
              </a:rPr>
              <a:t>formmethod</a:t>
            </a:r>
            <a:r>
              <a:rPr lang="en-US" sz="1400" kern="0" dirty="0" smtClean="0">
                <a:solidFill>
                  <a:srgbClr val="0070C0"/>
                </a:solidFill>
              </a:rPr>
              <a:t>="POST" value="Send as POST”&gt;</a:t>
            </a:r>
          </a:p>
          <a:p>
            <a:pPr>
              <a:lnSpc>
                <a:spcPct val="150000"/>
              </a:lnSpc>
            </a:pPr>
            <a:r>
              <a:rPr lang="en-US" sz="1400" kern="0" dirty="0" err="1" smtClean="0">
                <a:solidFill>
                  <a:schemeClr val="accent6">
                    <a:lumMod val="75000"/>
                  </a:schemeClr>
                </a:solidFill>
              </a:rPr>
              <a:t>formnovalidate</a:t>
            </a:r>
            <a:r>
              <a:rPr lang="en-US" sz="1400" kern="0" dirty="0" smtClean="0">
                <a:solidFill>
                  <a:schemeClr val="accent6">
                    <a:lumMod val="75000"/>
                  </a:schemeClr>
                </a:solidFill>
              </a:rPr>
              <a:t/>
            </a:r>
            <a:br>
              <a:rPr lang="en-US" sz="1400" kern="0" dirty="0" smtClean="0">
                <a:solidFill>
                  <a:schemeClr val="accent6">
                    <a:lumMod val="75000"/>
                  </a:schemeClr>
                </a:solidFill>
              </a:rPr>
            </a:br>
            <a:r>
              <a:rPr lang="en-US" sz="1400" kern="0" dirty="0" smtClean="0">
                <a:solidFill>
                  <a:schemeClr val="tx1">
                    <a:lumMod val="85000"/>
                    <a:lumOff val="15000"/>
                  </a:schemeClr>
                </a:solidFill>
              </a:rPr>
              <a:t>      The </a:t>
            </a:r>
            <a:r>
              <a:rPr lang="en-US" sz="1400" b="1" i="1" kern="0" dirty="0" err="1" smtClean="0">
                <a:solidFill>
                  <a:schemeClr val="tx1">
                    <a:lumMod val="85000"/>
                    <a:lumOff val="15000"/>
                  </a:schemeClr>
                </a:solidFill>
              </a:rPr>
              <a:t>formnovalidate</a:t>
            </a:r>
            <a:r>
              <a:rPr lang="en-US" sz="1400" kern="0" dirty="0" smtClean="0">
                <a:solidFill>
                  <a:schemeClr val="tx1">
                    <a:lumMod val="85000"/>
                    <a:lumOff val="15000"/>
                  </a:schemeClr>
                </a:solidFill>
              </a:rPr>
              <a:t> attribute is for submit buttons to force a form be behave like a form with the </a:t>
            </a:r>
            <a:r>
              <a:rPr lang="en-US" sz="1400" kern="0" dirty="0" err="1" smtClean="0">
                <a:solidFill>
                  <a:schemeClr val="tx1">
                    <a:lumMod val="85000"/>
                    <a:lumOff val="15000"/>
                  </a:schemeClr>
                </a:solidFill>
              </a:rPr>
              <a:t>novalidate</a:t>
            </a:r>
            <a:r>
              <a:rPr lang="en-US" sz="1400" kern="0" dirty="0" smtClean="0">
                <a:solidFill>
                  <a:schemeClr val="tx1">
                    <a:lumMod val="85000"/>
                    <a:lumOff val="15000"/>
                  </a:schemeClr>
                </a:solidFill>
              </a:rPr>
              <a:t> attribute.</a:t>
            </a:r>
          </a:p>
          <a:p>
            <a:pPr>
              <a:lnSpc>
                <a:spcPct val="150000"/>
              </a:lnSpc>
            </a:pPr>
            <a:r>
              <a:rPr lang="en-US" sz="1400" kern="0" dirty="0" smtClean="0">
                <a:solidFill>
                  <a:srgbClr val="0070C0"/>
                </a:solidFill>
              </a:rPr>
              <a:t> 	Ex: &lt;input type="submit" </a:t>
            </a:r>
            <a:r>
              <a:rPr lang="en-US" sz="1400" kern="0" dirty="0" err="1" smtClean="0">
                <a:solidFill>
                  <a:srgbClr val="0070C0"/>
                </a:solidFill>
              </a:rPr>
              <a:t>formnovalidate</a:t>
            </a:r>
            <a:r>
              <a:rPr lang="en-US" sz="1400" kern="0" dirty="0" smtClean="0">
                <a:solidFill>
                  <a:srgbClr val="0070C0"/>
                </a:solidFill>
              </a:rPr>
              <a:t> value=“Save”&gt;</a:t>
            </a:r>
          </a:p>
          <a:p>
            <a:pPr>
              <a:lnSpc>
                <a:spcPct val="150000"/>
              </a:lnSpc>
            </a:pPr>
            <a:endParaRPr lang="en-US" sz="1400" kern="0" dirty="0">
              <a:solidFill>
                <a:schemeClr val="tx2">
                  <a:lumMod val="75000"/>
                </a:schemeClr>
              </a:solidFill>
            </a:endParaRPr>
          </a:p>
        </p:txBody>
      </p:sp>
    </p:spTree>
    <p:extLst>
      <p:ext uri="{BB962C8B-B14F-4D97-AF65-F5344CB8AC3E}">
        <p14:creationId xmlns:p14="http://schemas.microsoft.com/office/powerpoint/2010/main" val="581161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24</a:t>
            </a:fld>
            <a:endParaRPr lang="en-US" dirty="0"/>
          </a:p>
        </p:txBody>
      </p:sp>
      <p:sp>
        <p:nvSpPr>
          <p:cNvPr id="3" name="Title 2"/>
          <p:cNvSpPr txBox="1">
            <a:spLocks/>
          </p:cNvSpPr>
          <p:nvPr/>
        </p:nvSpPr>
        <p:spPr>
          <a:xfrm>
            <a:off x="93372" y="76200"/>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Form Attributes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45459" y="1312068"/>
            <a:ext cx="8686800" cy="4946650"/>
          </a:xfrm>
          <a:prstGeom prst="rect">
            <a:avLst/>
          </a:prstGeom>
        </p:spPr>
        <p:txBody>
          <a:bodyPr numCol="1"/>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IN" sz="1200" kern="0" dirty="0" err="1" smtClean="0">
                <a:solidFill>
                  <a:schemeClr val="accent6">
                    <a:lumMod val="75000"/>
                  </a:schemeClr>
                </a:solidFill>
              </a:rPr>
              <a:t>formtarget</a:t>
            </a:r>
            <a:r>
              <a:rPr lang="en-IN" sz="1200" kern="0" dirty="0" smtClean="0">
                <a:solidFill>
                  <a:schemeClr val="accent6">
                    <a:lumMod val="75000"/>
                  </a:schemeClr>
                </a:solidFill>
              </a:rPr>
              <a:t/>
            </a:r>
            <a:br>
              <a:rPr lang="en-IN" sz="1200" kern="0" dirty="0" smtClean="0">
                <a:solidFill>
                  <a:schemeClr val="accent6">
                    <a:lumMod val="75000"/>
                  </a:schemeClr>
                </a:solidFill>
              </a:rPr>
            </a:br>
            <a:r>
              <a:rPr lang="en-IN" sz="1200" kern="0" dirty="0" smtClean="0">
                <a:solidFill>
                  <a:schemeClr val="tx1">
                    <a:lumMod val="85000"/>
                    <a:lumOff val="15000"/>
                  </a:schemeClr>
                </a:solidFill>
              </a:rPr>
              <a:t>      The </a:t>
            </a:r>
            <a:r>
              <a:rPr lang="en-IN" sz="1200" b="1" i="1" kern="0" dirty="0" err="1" smtClean="0">
                <a:solidFill>
                  <a:schemeClr val="tx1">
                    <a:lumMod val="85000"/>
                    <a:lumOff val="15000"/>
                  </a:schemeClr>
                </a:solidFill>
              </a:rPr>
              <a:t>formtarget</a:t>
            </a:r>
            <a:r>
              <a:rPr lang="en-IN" sz="1200" kern="0" dirty="0" smtClean="0">
                <a:solidFill>
                  <a:schemeClr val="tx1">
                    <a:lumMod val="85000"/>
                    <a:lumOff val="15000"/>
                  </a:schemeClr>
                </a:solidFill>
              </a:rPr>
              <a:t> attribute is for submit buttons to force override the target set in the form attribute. For example, the form's target may be set to open in a new window. The </a:t>
            </a:r>
            <a:r>
              <a:rPr lang="en-IN" sz="1200" kern="0" dirty="0" err="1" smtClean="0">
                <a:solidFill>
                  <a:schemeClr val="tx1">
                    <a:lumMod val="85000"/>
                    <a:lumOff val="15000"/>
                  </a:schemeClr>
                </a:solidFill>
              </a:rPr>
              <a:t>formtarget</a:t>
            </a:r>
            <a:r>
              <a:rPr lang="en-IN" sz="1200" kern="0" dirty="0" smtClean="0">
                <a:solidFill>
                  <a:schemeClr val="tx1">
                    <a:lumMod val="85000"/>
                    <a:lumOff val="15000"/>
                  </a:schemeClr>
                </a:solidFill>
              </a:rPr>
              <a:t> can override that and open within the same window.</a:t>
            </a:r>
          </a:p>
          <a:p>
            <a:r>
              <a:rPr lang="en-IN" sz="1200" kern="0" dirty="0" smtClean="0">
                <a:solidFill>
                  <a:schemeClr val="tx1">
                    <a:lumMod val="85000"/>
                    <a:lumOff val="15000"/>
                  </a:schemeClr>
                </a:solidFill>
              </a:rPr>
              <a:t> </a:t>
            </a:r>
            <a:r>
              <a:rPr lang="en-IN" sz="1200" kern="0" dirty="0" smtClean="0">
                <a:solidFill>
                  <a:schemeClr val="tx2">
                    <a:lumMod val="75000"/>
                  </a:schemeClr>
                </a:solidFill>
              </a:rPr>
              <a:t>	Ex: &lt;input type="submit" </a:t>
            </a:r>
            <a:r>
              <a:rPr lang="en-IN" sz="1200" kern="0" dirty="0" err="1" smtClean="0">
                <a:solidFill>
                  <a:schemeClr val="tx2">
                    <a:lumMod val="75000"/>
                  </a:schemeClr>
                </a:solidFill>
              </a:rPr>
              <a:t>formtarget</a:t>
            </a:r>
            <a:r>
              <a:rPr lang="en-IN" sz="1200" kern="0" dirty="0" smtClean="0">
                <a:solidFill>
                  <a:schemeClr val="tx2">
                    <a:lumMod val="75000"/>
                  </a:schemeClr>
                </a:solidFill>
              </a:rPr>
              <a:t>="_blank" value="Post to new tab/window"&gt;</a:t>
            </a:r>
          </a:p>
          <a:p>
            <a:pPr>
              <a:lnSpc>
                <a:spcPct val="150000"/>
              </a:lnSpc>
            </a:pPr>
            <a:r>
              <a:rPr lang="en-IN" sz="1200" kern="0" dirty="0" smtClean="0">
                <a:solidFill>
                  <a:schemeClr val="accent6">
                    <a:lumMod val="75000"/>
                  </a:schemeClr>
                </a:solidFill>
              </a:rPr>
              <a:t>list</a:t>
            </a:r>
            <a:br>
              <a:rPr lang="en-IN" sz="1200" kern="0" dirty="0" smtClean="0">
                <a:solidFill>
                  <a:schemeClr val="accent6">
                    <a:lumMod val="75000"/>
                  </a:schemeClr>
                </a:solidFill>
              </a:rPr>
            </a:br>
            <a:r>
              <a:rPr lang="en-IN" sz="1200" kern="0" dirty="0" smtClean="0">
                <a:solidFill>
                  <a:schemeClr val="tx1">
                    <a:lumMod val="85000"/>
                    <a:lumOff val="15000"/>
                  </a:schemeClr>
                </a:solidFill>
              </a:rPr>
              <a:t>      When an input with a list attribute that matches a corresponding </a:t>
            </a:r>
            <a:r>
              <a:rPr lang="en-IN" sz="1200" b="1" i="1" kern="0" dirty="0" err="1" smtClean="0">
                <a:solidFill>
                  <a:schemeClr val="tx1">
                    <a:lumMod val="85000"/>
                    <a:lumOff val="15000"/>
                  </a:schemeClr>
                </a:solidFill>
              </a:rPr>
              <a:t>datalist</a:t>
            </a:r>
            <a:r>
              <a:rPr lang="en-IN" sz="1200" kern="0" dirty="0" smtClean="0">
                <a:solidFill>
                  <a:schemeClr val="tx1">
                    <a:lumMod val="85000"/>
                    <a:lumOff val="15000"/>
                  </a:schemeClr>
                </a:solidFill>
              </a:rPr>
              <a:t> element comes into focus, a dropdown menu appears populated by the option elements present in the </a:t>
            </a:r>
            <a:r>
              <a:rPr lang="en-IN" sz="1200" kern="0" dirty="0" err="1" smtClean="0">
                <a:solidFill>
                  <a:schemeClr val="tx1">
                    <a:lumMod val="85000"/>
                    <a:lumOff val="15000"/>
                  </a:schemeClr>
                </a:solidFill>
              </a:rPr>
              <a:t>datalist</a:t>
            </a:r>
            <a:r>
              <a:rPr lang="en-IN" sz="1200" kern="0" dirty="0" smtClean="0">
                <a:solidFill>
                  <a:schemeClr val="tx1">
                    <a:lumMod val="85000"/>
                    <a:lumOff val="15000"/>
                  </a:schemeClr>
                </a:solidFill>
              </a:rPr>
              <a:t>.</a:t>
            </a:r>
          </a:p>
          <a:p>
            <a:pPr lvl="1">
              <a:buFont typeface="Arial" charset="0"/>
              <a:buNone/>
            </a:pPr>
            <a:r>
              <a:rPr lang="en-IN" sz="1200" kern="0" dirty="0" smtClean="0">
                <a:solidFill>
                  <a:schemeClr val="tx2">
                    <a:lumMod val="75000"/>
                  </a:schemeClr>
                </a:solidFill>
              </a:rPr>
              <a:t>Ex: &lt;input type="text" list="</a:t>
            </a:r>
            <a:r>
              <a:rPr lang="en-IN" sz="1200" kern="0" dirty="0" err="1" smtClean="0">
                <a:solidFill>
                  <a:schemeClr val="tx2">
                    <a:lumMod val="75000"/>
                  </a:schemeClr>
                </a:solidFill>
              </a:rPr>
              <a:t>appList</a:t>
            </a:r>
            <a:r>
              <a:rPr lang="en-IN" sz="1200" kern="0" dirty="0" smtClean="0">
                <a:solidFill>
                  <a:schemeClr val="tx2">
                    <a:lumMod val="75000"/>
                  </a:schemeClr>
                </a:solidFill>
              </a:rPr>
              <a:t>"&gt;</a:t>
            </a:r>
          </a:p>
          <a:p>
            <a:pPr lvl="2">
              <a:buFont typeface="Arial" charset="0"/>
              <a:buNone/>
            </a:pPr>
            <a:r>
              <a:rPr lang="en-IN" sz="1200" kern="0" dirty="0" smtClean="0">
                <a:solidFill>
                  <a:schemeClr val="tx2">
                    <a:lumMod val="75000"/>
                  </a:schemeClr>
                </a:solidFill>
              </a:rPr>
              <a:t>&lt;</a:t>
            </a:r>
            <a:r>
              <a:rPr lang="en-IN" sz="1200" kern="0" dirty="0" err="1" smtClean="0">
                <a:solidFill>
                  <a:schemeClr val="tx2">
                    <a:lumMod val="75000"/>
                  </a:schemeClr>
                </a:solidFill>
              </a:rPr>
              <a:t>datalist</a:t>
            </a:r>
            <a:r>
              <a:rPr lang="en-IN" sz="1200" kern="0" dirty="0" smtClean="0">
                <a:solidFill>
                  <a:schemeClr val="tx2">
                    <a:lumMod val="75000"/>
                  </a:schemeClr>
                </a:solidFill>
              </a:rPr>
              <a:t> id="</a:t>
            </a:r>
            <a:r>
              <a:rPr lang="en-IN" sz="1200" kern="0" dirty="0" err="1" smtClean="0">
                <a:solidFill>
                  <a:schemeClr val="tx2">
                    <a:lumMod val="75000"/>
                  </a:schemeClr>
                </a:solidFill>
              </a:rPr>
              <a:t>appList</a:t>
            </a:r>
            <a:r>
              <a:rPr lang="en-IN" sz="1200" kern="0" dirty="0" smtClean="0">
                <a:solidFill>
                  <a:schemeClr val="tx2">
                    <a:lumMod val="75000"/>
                  </a:schemeClr>
                </a:solidFill>
              </a:rPr>
              <a:t>"&gt;</a:t>
            </a:r>
          </a:p>
          <a:p>
            <a:pPr lvl="2">
              <a:buFont typeface="Arial" charset="0"/>
              <a:buNone/>
            </a:pPr>
            <a:r>
              <a:rPr lang="en-IN" sz="1200" kern="0" dirty="0" smtClean="0">
                <a:solidFill>
                  <a:schemeClr val="tx2">
                    <a:lumMod val="75000"/>
                  </a:schemeClr>
                </a:solidFill>
              </a:rPr>
              <a:t>  &lt;option value="Cognizant20"&gt;</a:t>
            </a:r>
          </a:p>
          <a:p>
            <a:pPr lvl="2">
              <a:buFont typeface="Arial" charset="0"/>
              <a:buNone/>
            </a:pPr>
            <a:r>
              <a:rPr lang="en-IN" sz="1200" kern="0" dirty="0" smtClean="0">
                <a:solidFill>
                  <a:schemeClr val="tx2">
                    <a:lumMod val="75000"/>
                  </a:schemeClr>
                </a:solidFill>
              </a:rPr>
              <a:t>  &lt;option value="GSMS"&gt;</a:t>
            </a:r>
          </a:p>
          <a:p>
            <a:pPr lvl="2">
              <a:buFont typeface="Arial" charset="0"/>
              <a:buNone/>
            </a:pPr>
            <a:r>
              <a:rPr lang="en-IN" sz="1200" kern="0" dirty="0" smtClean="0">
                <a:solidFill>
                  <a:schemeClr val="tx2">
                    <a:lumMod val="75000"/>
                  </a:schemeClr>
                </a:solidFill>
              </a:rPr>
              <a:t>  &lt;option value="</a:t>
            </a:r>
            <a:r>
              <a:rPr lang="en-IN" sz="1200" kern="0" dirty="0" err="1" smtClean="0">
                <a:solidFill>
                  <a:schemeClr val="tx2">
                    <a:lumMod val="75000"/>
                  </a:schemeClr>
                </a:solidFill>
              </a:rPr>
              <a:t>Peoplesoft</a:t>
            </a:r>
            <a:r>
              <a:rPr lang="en-IN" sz="1200" kern="0" dirty="0" smtClean="0">
                <a:solidFill>
                  <a:schemeClr val="tx2">
                    <a:lumMod val="75000"/>
                  </a:schemeClr>
                </a:solidFill>
              </a:rPr>
              <a:t>"&gt;</a:t>
            </a:r>
          </a:p>
          <a:p>
            <a:pPr lvl="2">
              <a:buFont typeface="Arial" charset="0"/>
              <a:buNone/>
            </a:pPr>
            <a:r>
              <a:rPr lang="en-IN" sz="1200" kern="0" dirty="0" smtClean="0">
                <a:solidFill>
                  <a:schemeClr val="tx2">
                    <a:lumMod val="75000"/>
                  </a:schemeClr>
                </a:solidFill>
              </a:rPr>
              <a:t>  &lt;option value="Ch1blogs"&gt;</a:t>
            </a:r>
          </a:p>
          <a:p>
            <a:pPr lvl="2">
              <a:buFont typeface="Arial" charset="0"/>
              <a:buNone/>
            </a:pPr>
            <a:r>
              <a:rPr lang="en-IN" sz="1200" kern="0" dirty="0" smtClean="0">
                <a:solidFill>
                  <a:schemeClr val="tx2">
                    <a:lumMod val="75000"/>
                  </a:schemeClr>
                </a:solidFill>
              </a:rPr>
              <a:t>  &lt;option value="</a:t>
            </a:r>
            <a:r>
              <a:rPr lang="en-IN" sz="1200" kern="0" dirty="0" err="1" smtClean="0">
                <a:solidFill>
                  <a:schemeClr val="tx2">
                    <a:lumMod val="75000"/>
                  </a:schemeClr>
                </a:solidFill>
              </a:rPr>
              <a:t>ProlgE</a:t>
            </a:r>
            <a:r>
              <a:rPr lang="en-IN" sz="1200" kern="0" dirty="0" smtClean="0">
                <a:solidFill>
                  <a:schemeClr val="tx2">
                    <a:lumMod val="75000"/>
                  </a:schemeClr>
                </a:solidFill>
              </a:rPr>
              <a:t>"&gt;</a:t>
            </a:r>
          </a:p>
          <a:p>
            <a:pPr lvl="2">
              <a:buFont typeface="Arial" charset="0"/>
              <a:buNone/>
            </a:pPr>
            <a:r>
              <a:rPr lang="en-IN" sz="1200" kern="0" dirty="0" smtClean="0">
                <a:solidFill>
                  <a:schemeClr val="tx2">
                    <a:lumMod val="75000"/>
                  </a:schemeClr>
                </a:solidFill>
              </a:rPr>
              <a:t>  &lt;option value="RAMS"&gt;</a:t>
            </a:r>
          </a:p>
          <a:p>
            <a:pPr lvl="2">
              <a:buFont typeface="Arial" charset="0"/>
              <a:buNone/>
            </a:pPr>
            <a:r>
              <a:rPr lang="en-IN" sz="1200" kern="0" dirty="0" smtClean="0">
                <a:solidFill>
                  <a:schemeClr val="tx2">
                    <a:lumMod val="75000"/>
                  </a:schemeClr>
                </a:solidFill>
              </a:rPr>
              <a:t>  &lt;option value="GSD"&gt;</a:t>
            </a:r>
          </a:p>
          <a:p>
            <a:pPr lvl="2">
              <a:buFont typeface="Arial" charset="0"/>
              <a:buNone/>
            </a:pPr>
            <a:r>
              <a:rPr lang="en-IN" sz="1200" kern="0" dirty="0" smtClean="0">
                <a:solidFill>
                  <a:schemeClr val="tx2">
                    <a:lumMod val="75000"/>
                  </a:schemeClr>
                </a:solidFill>
              </a:rPr>
              <a:t>&lt;/</a:t>
            </a:r>
            <a:r>
              <a:rPr lang="en-IN" sz="1200" kern="0" dirty="0" err="1" smtClean="0">
                <a:solidFill>
                  <a:schemeClr val="tx2">
                    <a:lumMod val="75000"/>
                  </a:schemeClr>
                </a:solidFill>
              </a:rPr>
              <a:t>datalist</a:t>
            </a:r>
            <a:r>
              <a:rPr lang="en-IN" sz="1200" kern="0" dirty="0" smtClean="0">
                <a:solidFill>
                  <a:schemeClr val="tx2">
                    <a:lumMod val="75000"/>
                  </a:schemeClr>
                </a:solidFill>
              </a:rPr>
              <a:t>&gt;</a:t>
            </a:r>
          </a:p>
        </p:txBody>
      </p:sp>
    </p:spTree>
    <p:extLst>
      <p:ext uri="{BB962C8B-B14F-4D97-AF65-F5344CB8AC3E}">
        <p14:creationId xmlns:p14="http://schemas.microsoft.com/office/powerpoint/2010/main" val="985191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25</a:t>
            </a:fld>
            <a:endParaRPr lang="en-US" dirty="0"/>
          </a:p>
        </p:txBody>
      </p:sp>
      <p:sp>
        <p:nvSpPr>
          <p:cNvPr id="3" name="Title 2"/>
          <p:cNvSpPr txBox="1">
            <a:spLocks/>
          </p:cNvSpPr>
          <p:nvPr/>
        </p:nvSpPr>
        <p:spPr>
          <a:xfrm>
            <a:off x="76200" y="67011"/>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Form Attributes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50825" y="1249586"/>
            <a:ext cx="8686800" cy="4946650"/>
          </a:xfrm>
          <a:prstGeom prst="rect">
            <a:avLst/>
          </a:prstGeom>
        </p:spPr>
        <p:txBody>
          <a:bodyPr numCol="1"/>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IN" sz="1800" kern="0" dirty="0" smtClean="0">
                <a:solidFill>
                  <a:schemeClr val="accent6">
                    <a:lumMod val="75000"/>
                  </a:schemeClr>
                </a:solidFill>
              </a:rPr>
              <a:t>min, max and step</a:t>
            </a:r>
            <a:r>
              <a:rPr lang="en-IN" sz="2800" kern="0" dirty="0" smtClean="0">
                <a:solidFill>
                  <a:schemeClr val="accent6">
                    <a:lumMod val="75000"/>
                  </a:schemeClr>
                </a:solidFill>
              </a:rPr>
              <a:t/>
            </a:r>
            <a:br>
              <a:rPr lang="en-IN" sz="2800" kern="0" dirty="0" smtClean="0">
                <a:solidFill>
                  <a:schemeClr val="accent6">
                    <a:lumMod val="75000"/>
                  </a:schemeClr>
                </a:solidFill>
              </a:rPr>
            </a:br>
            <a:r>
              <a:rPr lang="en-IN" sz="1600" kern="0" dirty="0" smtClean="0">
                <a:solidFill>
                  <a:schemeClr val="tx1">
                    <a:lumMod val="85000"/>
                    <a:lumOff val="15000"/>
                  </a:schemeClr>
                </a:solidFill>
              </a:rPr>
              <a:t>      To use the min, max, and step attributes the input first needs a type of number. Small arrow widgets are applied after the input which increment the current value of the input up or down.</a:t>
            </a:r>
          </a:p>
          <a:p>
            <a:r>
              <a:rPr lang="en-IN" sz="1600" kern="0" dirty="0" smtClean="0">
                <a:solidFill>
                  <a:srgbClr val="0070C0"/>
                </a:solidFill>
              </a:rPr>
              <a:t> </a:t>
            </a:r>
            <a:r>
              <a:rPr lang="en-IN" sz="1400" kern="0" dirty="0" smtClean="0">
                <a:solidFill>
                  <a:srgbClr val="0070C0"/>
                </a:solidFill>
              </a:rPr>
              <a:t>	Ex: </a:t>
            </a:r>
            <a:r>
              <a:rPr lang="en-IN" sz="1200" kern="0" dirty="0" smtClean="0">
                <a:solidFill>
                  <a:srgbClr val="0070C0"/>
                </a:solidFill>
              </a:rPr>
              <a:t>&lt;input type="number" max="95" min="5" step="15“&gt;</a:t>
            </a:r>
          </a:p>
          <a:p>
            <a:pPr>
              <a:lnSpc>
                <a:spcPct val="150000"/>
              </a:lnSpc>
            </a:pPr>
            <a:r>
              <a:rPr lang="en-IN" sz="1800" kern="0" dirty="0" smtClean="0">
                <a:solidFill>
                  <a:schemeClr val="accent6">
                    <a:lumMod val="75000"/>
                  </a:schemeClr>
                </a:solidFill>
              </a:rPr>
              <a:t>multiple</a:t>
            </a:r>
            <a:r>
              <a:rPr lang="en-IN" kern="0" dirty="0" smtClean="0">
                <a:solidFill>
                  <a:schemeClr val="accent6">
                    <a:lumMod val="75000"/>
                  </a:schemeClr>
                </a:solidFill>
              </a:rPr>
              <a:t/>
            </a:r>
            <a:br>
              <a:rPr lang="en-IN" kern="0" dirty="0" smtClean="0">
                <a:solidFill>
                  <a:schemeClr val="accent6">
                    <a:lumMod val="75000"/>
                  </a:schemeClr>
                </a:solidFill>
              </a:rPr>
            </a:br>
            <a:r>
              <a:rPr lang="en-IN" sz="1400" kern="0" dirty="0" smtClean="0">
                <a:solidFill>
                  <a:schemeClr val="tx1">
                    <a:lumMod val="85000"/>
                    <a:lumOff val="15000"/>
                  </a:schemeClr>
                </a:solidFill>
              </a:rPr>
              <a:t>      File inputs can now have the multiple attribute which allow for multiple files to be selected from the file browser.</a:t>
            </a:r>
          </a:p>
          <a:p>
            <a:pPr>
              <a:lnSpc>
                <a:spcPct val="150000"/>
              </a:lnSpc>
            </a:pPr>
            <a:r>
              <a:rPr lang="en-IN" sz="1400" kern="0" dirty="0" smtClean="0">
                <a:solidFill>
                  <a:srgbClr val="0070C0"/>
                </a:solidFill>
              </a:rPr>
              <a:t> </a:t>
            </a:r>
            <a:r>
              <a:rPr lang="en-IN" sz="1200" kern="0" dirty="0" smtClean="0">
                <a:solidFill>
                  <a:srgbClr val="0070C0"/>
                </a:solidFill>
              </a:rPr>
              <a:t>	Ex: &lt;input type="file" multiple&gt;</a:t>
            </a:r>
          </a:p>
          <a:p>
            <a:pPr>
              <a:lnSpc>
                <a:spcPct val="150000"/>
              </a:lnSpc>
            </a:pPr>
            <a:r>
              <a:rPr lang="en-IN" sz="1600" kern="0" dirty="0" smtClean="0">
                <a:solidFill>
                  <a:schemeClr val="accent6">
                    <a:lumMod val="75000"/>
                  </a:schemeClr>
                </a:solidFill>
              </a:rPr>
              <a:t>required</a:t>
            </a:r>
            <a:r>
              <a:rPr lang="en-IN" sz="2000" kern="0" dirty="0" smtClean="0">
                <a:solidFill>
                  <a:schemeClr val="accent6">
                    <a:lumMod val="75000"/>
                  </a:schemeClr>
                </a:solidFill>
              </a:rPr>
              <a:t/>
            </a:r>
            <a:br>
              <a:rPr lang="en-IN" sz="2000" kern="0" dirty="0" smtClean="0">
                <a:solidFill>
                  <a:schemeClr val="accent6">
                    <a:lumMod val="75000"/>
                  </a:schemeClr>
                </a:solidFill>
              </a:rPr>
            </a:br>
            <a:r>
              <a:rPr lang="en-IN" sz="1200" kern="0" dirty="0" smtClean="0">
                <a:solidFill>
                  <a:schemeClr val="tx1">
                    <a:lumMod val="85000"/>
                    <a:lumOff val="15000"/>
                  </a:schemeClr>
                </a:solidFill>
              </a:rPr>
              <a:t>      </a:t>
            </a:r>
            <a:r>
              <a:rPr lang="en-IN" sz="1400" kern="0" dirty="0" smtClean="0">
                <a:solidFill>
                  <a:schemeClr val="tx1">
                    <a:lumMod val="85000"/>
                    <a:lumOff val="15000"/>
                  </a:schemeClr>
                </a:solidFill>
              </a:rPr>
              <a:t>The required attribute marks any input/</a:t>
            </a:r>
            <a:r>
              <a:rPr lang="en-IN" sz="1400" kern="0" dirty="0" err="1" smtClean="0">
                <a:solidFill>
                  <a:schemeClr val="tx1">
                    <a:lumMod val="85000"/>
                    <a:lumOff val="15000"/>
                  </a:schemeClr>
                </a:solidFill>
              </a:rPr>
              <a:t>textarea</a:t>
            </a:r>
            <a:r>
              <a:rPr lang="en-IN" sz="1400" kern="0" dirty="0" smtClean="0">
                <a:solidFill>
                  <a:schemeClr val="tx1">
                    <a:lumMod val="85000"/>
                    <a:lumOff val="15000"/>
                  </a:schemeClr>
                </a:solidFill>
              </a:rPr>
              <a:t> as being required to have a value before the form can be submitted. Any fields with this attribute which lack a value will prevent the form from being submitted until the field does have a value.</a:t>
            </a:r>
          </a:p>
          <a:p>
            <a:pPr>
              <a:lnSpc>
                <a:spcPct val="150000"/>
              </a:lnSpc>
            </a:pPr>
            <a:r>
              <a:rPr lang="en-IN" sz="1200" kern="0" dirty="0" smtClean="0">
                <a:solidFill>
                  <a:srgbClr val="0070C0"/>
                </a:solidFill>
              </a:rPr>
              <a:t> </a:t>
            </a:r>
            <a:r>
              <a:rPr lang="en-IN" sz="1100" kern="0" dirty="0" smtClean="0">
                <a:solidFill>
                  <a:srgbClr val="0070C0"/>
                </a:solidFill>
              </a:rPr>
              <a:t>	Ex: </a:t>
            </a:r>
            <a:r>
              <a:rPr lang="en-IN" sz="1200" kern="0" dirty="0" smtClean="0">
                <a:solidFill>
                  <a:srgbClr val="0070C0"/>
                </a:solidFill>
              </a:rPr>
              <a:t>&lt;input type="text" required&gt;</a:t>
            </a:r>
          </a:p>
          <a:p>
            <a:pPr>
              <a:lnSpc>
                <a:spcPct val="150000"/>
              </a:lnSpc>
            </a:pPr>
            <a:endParaRPr lang="en-IN" sz="1200" kern="0" dirty="0" smtClean="0">
              <a:solidFill>
                <a:schemeClr val="tx2">
                  <a:lumMod val="75000"/>
                </a:schemeClr>
              </a:solidFill>
            </a:endParaRPr>
          </a:p>
        </p:txBody>
      </p:sp>
    </p:spTree>
    <p:extLst>
      <p:ext uri="{BB962C8B-B14F-4D97-AF65-F5344CB8AC3E}">
        <p14:creationId xmlns:p14="http://schemas.microsoft.com/office/powerpoint/2010/main" val="3438483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26</a:t>
            </a:fld>
            <a:endParaRPr lang="en-US" dirty="0"/>
          </a:p>
        </p:txBody>
      </p:sp>
      <p:sp>
        <p:nvSpPr>
          <p:cNvPr id="3" name="Title 2"/>
          <p:cNvSpPr txBox="1">
            <a:spLocks/>
          </p:cNvSpPr>
          <p:nvPr/>
        </p:nvSpPr>
        <p:spPr>
          <a:xfrm>
            <a:off x="24371" y="67011"/>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Form Attributes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50825" y="1249586"/>
            <a:ext cx="8686800" cy="4946650"/>
          </a:xfrm>
          <a:prstGeom prst="rect">
            <a:avLst/>
          </a:prstGeom>
        </p:spPr>
        <p:txBody>
          <a:bodyPr numCol="1"/>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IN" sz="1400" kern="0" dirty="0" err="1" smtClean="0">
                <a:solidFill>
                  <a:schemeClr val="accent6">
                    <a:lumMod val="75000"/>
                  </a:schemeClr>
                </a:solidFill>
              </a:rPr>
              <a:t>readonly</a:t>
            </a:r>
            <a:r>
              <a:rPr lang="en-IN" sz="1400" kern="0" dirty="0" smtClean="0">
                <a:solidFill>
                  <a:schemeClr val="accent6">
                    <a:lumMod val="75000"/>
                  </a:schemeClr>
                </a:solidFill>
              </a:rPr>
              <a:t/>
            </a:r>
            <a:br>
              <a:rPr lang="en-IN" sz="1400" kern="0" dirty="0" smtClean="0">
                <a:solidFill>
                  <a:schemeClr val="accent6">
                    <a:lumMod val="75000"/>
                  </a:schemeClr>
                </a:solidFill>
              </a:rPr>
            </a:br>
            <a:r>
              <a:rPr lang="en-IN" sz="1400" kern="0" dirty="0" smtClean="0">
                <a:solidFill>
                  <a:schemeClr val="tx1">
                    <a:lumMod val="85000"/>
                    <a:lumOff val="15000"/>
                  </a:schemeClr>
                </a:solidFill>
              </a:rPr>
              <a:t>      The </a:t>
            </a:r>
            <a:r>
              <a:rPr lang="en-IN" sz="1400" b="1" i="1" kern="0" dirty="0" err="1" smtClean="0">
                <a:solidFill>
                  <a:schemeClr val="tx1">
                    <a:lumMod val="85000"/>
                    <a:lumOff val="15000"/>
                  </a:schemeClr>
                </a:solidFill>
              </a:rPr>
              <a:t>readonly</a:t>
            </a:r>
            <a:r>
              <a:rPr lang="en-IN" sz="1400" kern="0" dirty="0" smtClean="0">
                <a:solidFill>
                  <a:schemeClr val="tx1">
                    <a:lumMod val="85000"/>
                    <a:lumOff val="15000"/>
                  </a:schemeClr>
                </a:solidFill>
              </a:rPr>
              <a:t> attribute can be set to keep a user from changing the value until some other conditions have been met (like selecting a checkbox, etc.). Then, a JavaScript can remove the </a:t>
            </a:r>
            <a:r>
              <a:rPr lang="en-IN" sz="1400" kern="0" dirty="0" err="1" smtClean="0">
                <a:solidFill>
                  <a:schemeClr val="tx1">
                    <a:lumMod val="85000"/>
                    <a:lumOff val="15000"/>
                  </a:schemeClr>
                </a:solidFill>
              </a:rPr>
              <a:t>readonly</a:t>
            </a:r>
            <a:r>
              <a:rPr lang="en-IN" sz="1400" kern="0" dirty="0" smtClean="0">
                <a:solidFill>
                  <a:schemeClr val="tx1">
                    <a:lumMod val="85000"/>
                    <a:lumOff val="15000"/>
                  </a:schemeClr>
                </a:solidFill>
              </a:rPr>
              <a:t> value, and make the input field editable..</a:t>
            </a:r>
          </a:p>
          <a:p>
            <a:pPr>
              <a:lnSpc>
                <a:spcPct val="150000"/>
              </a:lnSpc>
            </a:pPr>
            <a:r>
              <a:rPr lang="en-IN" sz="1400" kern="0" dirty="0" smtClean="0">
                <a:solidFill>
                  <a:schemeClr val="tx1">
                    <a:lumMod val="85000"/>
                    <a:lumOff val="15000"/>
                  </a:schemeClr>
                </a:solidFill>
              </a:rPr>
              <a:t>	</a:t>
            </a:r>
            <a:r>
              <a:rPr lang="en-IN" sz="1400" kern="0" dirty="0" smtClean="0">
                <a:solidFill>
                  <a:schemeClr val="tx2">
                    <a:lumMod val="75000"/>
                  </a:schemeClr>
                </a:solidFill>
              </a:rPr>
              <a:t>Ex: &lt;input </a:t>
            </a:r>
            <a:r>
              <a:rPr lang="en-IN" sz="1400" kern="0" dirty="0" err="1" smtClean="0">
                <a:solidFill>
                  <a:schemeClr val="tx2">
                    <a:lumMod val="75000"/>
                  </a:schemeClr>
                </a:solidFill>
              </a:rPr>
              <a:t>readonly</a:t>
            </a:r>
            <a:r>
              <a:rPr lang="en-IN" sz="1400" kern="0" dirty="0" smtClean="0">
                <a:solidFill>
                  <a:schemeClr val="tx2">
                    <a:lumMod val="75000"/>
                  </a:schemeClr>
                </a:solidFill>
              </a:rPr>
              <a:t>&gt;  or    &lt;input </a:t>
            </a:r>
            <a:r>
              <a:rPr lang="en-IN" sz="1400" kern="0" dirty="0" err="1" smtClean="0">
                <a:solidFill>
                  <a:schemeClr val="tx2">
                    <a:lumMod val="75000"/>
                  </a:schemeClr>
                </a:solidFill>
              </a:rPr>
              <a:t>readonly</a:t>
            </a:r>
            <a:r>
              <a:rPr lang="en-IN" sz="1400" kern="0" dirty="0" smtClean="0">
                <a:solidFill>
                  <a:schemeClr val="tx2">
                    <a:lumMod val="75000"/>
                  </a:schemeClr>
                </a:solidFill>
              </a:rPr>
              <a:t>="</a:t>
            </a:r>
            <a:r>
              <a:rPr lang="en-IN" sz="1400" kern="0" dirty="0" err="1" smtClean="0">
                <a:solidFill>
                  <a:schemeClr val="tx2">
                    <a:lumMod val="75000"/>
                  </a:schemeClr>
                </a:solidFill>
              </a:rPr>
              <a:t>readonly</a:t>
            </a:r>
            <a:r>
              <a:rPr lang="en-IN" sz="1400" kern="0" dirty="0" smtClean="0">
                <a:solidFill>
                  <a:schemeClr val="tx2">
                    <a:lumMod val="75000"/>
                  </a:schemeClr>
                </a:solidFill>
              </a:rPr>
              <a:t>"&gt;    or     &lt;input </a:t>
            </a:r>
            <a:r>
              <a:rPr lang="en-IN" sz="1400" kern="0" dirty="0" err="1" smtClean="0">
                <a:solidFill>
                  <a:schemeClr val="tx2">
                    <a:lumMod val="75000"/>
                  </a:schemeClr>
                </a:solidFill>
              </a:rPr>
              <a:t>readonly</a:t>
            </a:r>
            <a:r>
              <a:rPr lang="en-IN" sz="1400" kern="0" dirty="0" smtClean="0">
                <a:solidFill>
                  <a:schemeClr val="tx2">
                    <a:lumMod val="75000"/>
                  </a:schemeClr>
                </a:solidFill>
              </a:rPr>
              <a:t>="“&gt;</a:t>
            </a:r>
          </a:p>
          <a:p>
            <a:pPr>
              <a:lnSpc>
                <a:spcPct val="150000"/>
              </a:lnSpc>
            </a:pPr>
            <a:r>
              <a:rPr lang="en-IN" sz="1400" kern="0" dirty="0" smtClean="0">
                <a:solidFill>
                  <a:schemeClr val="accent6">
                    <a:lumMod val="75000"/>
                  </a:schemeClr>
                </a:solidFill>
              </a:rPr>
              <a:t>pattern</a:t>
            </a:r>
            <a:br>
              <a:rPr lang="en-IN" sz="1400" kern="0" dirty="0" smtClean="0">
                <a:solidFill>
                  <a:schemeClr val="accent6">
                    <a:lumMod val="75000"/>
                  </a:schemeClr>
                </a:solidFill>
              </a:rPr>
            </a:br>
            <a:r>
              <a:rPr lang="en-IN" sz="1400" kern="0" dirty="0" smtClean="0">
                <a:solidFill>
                  <a:schemeClr val="tx1">
                    <a:lumMod val="85000"/>
                    <a:lumOff val="15000"/>
                  </a:schemeClr>
                </a:solidFill>
              </a:rPr>
              <a:t>      The pattern attribute validates the text against the </a:t>
            </a:r>
            <a:r>
              <a:rPr lang="en-IN" sz="1400" kern="0" dirty="0" err="1" smtClean="0">
                <a:solidFill>
                  <a:schemeClr val="tx1">
                    <a:lumMod val="85000"/>
                    <a:lumOff val="15000"/>
                  </a:schemeClr>
                </a:solidFill>
              </a:rPr>
              <a:t>RegEx</a:t>
            </a:r>
            <a:r>
              <a:rPr lang="en-IN" sz="1400" kern="0" dirty="0" smtClean="0">
                <a:solidFill>
                  <a:schemeClr val="tx1">
                    <a:lumMod val="85000"/>
                    <a:lumOff val="15000"/>
                  </a:schemeClr>
                </a:solidFill>
              </a:rPr>
              <a:t> specified. </a:t>
            </a:r>
          </a:p>
          <a:p>
            <a:pPr>
              <a:lnSpc>
                <a:spcPct val="150000"/>
              </a:lnSpc>
            </a:pPr>
            <a:r>
              <a:rPr lang="en-IN" sz="1400" kern="0" dirty="0" smtClean="0">
                <a:solidFill>
                  <a:schemeClr val="tx1">
                    <a:lumMod val="85000"/>
                    <a:lumOff val="15000"/>
                  </a:schemeClr>
                </a:solidFill>
              </a:rPr>
              <a:t> </a:t>
            </a:r>
            <a:r>
              <a:rPr lang="en-IN" sz="1400" kern="0" dirty="0" smtClean="0">
                <a:solidFill>
                  <a:schemeClr val="tx2">
                    <a:lumMod val="75000"/>
                  </a:schemeClr>
                </a:solidFill>
              </a:rPr>
              <a:t>	Ex: &lt;input type="text" pattern="[A-Z]{8}"&gt;    </a:t>
            </a:r>
            <a:r>
              <a:rPr lang="en-IN" sz="1400" kern="0" dirty="0" smtClean="0">
                <a:solidFill>
                  <a:schemeClr val="tx2">
                    <a:lumMod val="75000"/>
                  </a:schemeClr>
                </a:solidFill>
                <a:hlinkClick r:id="rId2"/>
              </a:rPr>
              <a:t>Sample Patterns</a:t>
            </a:r>
            <a:endParaRPr lang="en-IN" sz="1400" kern="0" dirty="0" smtClean="0">
              <a:solidFill>
                <a:schemeClr val="tx2">
                  <a:lumMod val="75000"/>
                </a:schemeClr>
              </a:solidFill>
            </a:endParaRPr>
          </a:p>
          <a:p>
            <a:pPr>
              <a:lnSpc>
                <a:spcPct val="150000"/>
              </a:lnSpc>
            </a:pPr>
            <a:r>
              <a:rPr lang="en-IN" sz="1400" kern="0" dirty="0" smtClean="0">
                <a:solidFill>
                  <a:schemeClr val="accent6">
                    <a:lumMod val="75000"/>
                  </a:schemeClr>
                </a:solidFill>
              </a:rPr>
              <a:t>placeholder</a:t>
            </a:r>
            <a:br>
              <a:rPr lang="en-IN" sz="1400" kern="0" dirty="0" smtClean="0">
                <a:solidFill>
                  <a:schemeClr val="accent6">
                    <a:lumMod val="75000"/>
                  </a:schemeClr>
                </a:solidFill>
              </a:rPr>
            </a:br>
            <a:r>
              <a:rPr lang="en-IN" sz="1400" kern="0" dirty="0" smtClean="0">
                <a:solidFill>
                  <a:schemeClr val="tx1">
                    <a:lumMod val="85000"/>
                    <a:lumOff val="15000"/>
                  </a:schemeClr>
                </a:solidFill>
              </a:rPr>
              <a:t>      The </a:t>
            </a:r>
            <a:r>
              <a:rPr lang="en-IN" sz="1400" b="1" i="1" kern="0" dirty="0" smtClean="0">
                <a:solidFill>
                  <a:schemeClr val="tx1">
                    <a:lumMod val="85000"/>
                    <a:lumOff val="15000"/>
                  </a:schemeClr>
                </a:solidFill>
              </a:rPr>
              <a:t>placeholder</a:t>
            </a:r>
            <a:r>
              <a:rPr lang="en-IN" sz="1400" kern="0" dirty="0" smtClean="0">
                <a:solidFill>
                  <a:schemeClr val="tx1">
                    <a:lumMod val="85000"/>
                    <a:lumOff val="15000"/>
                  </a:schemeClr>
                </a:solidFill>
              </a:rPr>
              <a:t> attribute places text inside the input in a light </a:t>
            </a:r>
            <a:r>
              <a:rPr lang="en-IN" sz="1400" kern="0" dirty="0" err="1" smtClean="0">
                <a:solidFill>
                  <a:schemeClr val="tx1">
                    <a:lumMod val="85000"/>
                    <a:lumOff val="15000"/>
                  </a:schemeClr>
                </a:solidFill>
              </a:rPr>
              <a:t>gray</a:t>
            </a:r>
            <a:r>
              <a:rPr lang="en-IN" sz="1400" kern="0" dirty="0" smtClean="0">
                <a:solidFill>
                  <a:schemeClr val="tx1">
                    <a:lumMod val="85000"/>
                    <a:lumOff val="15000"/>
                  </a:schemeClr>
                </a:solidFill>
              </a:rPr>
              <a:t> </a:t>
            </a:r>
            <a:r>
              <a:rPr lang="en-IN" sz="1400" kern="0" dirty="0" err="1" smtClean="0">
                <a:solidFill>
                  <a:schemeClr val="tx1">
                    <a:lumMod val="85000"/>
                    <a:lumOff val="15000"/>
                  </a:schemeClr>
                </a:solidFill>
              </a:rPr>
              <a:t>color</a:t>
            </a:r>
            <a:r>
              <a:rPr lang="en-IN" sz="1400" kern="0" dirty="0" smtClean="0">
                <a:solidFill>
                  <a:schemeClr val="tx1">
                    <a:lumMod val="85000"/>
                    <a:lumOff val="15000"/>
                  </a:schemeClr>
                </a:solidFill>
              </a:rPr>
              <a:t>. When the input is in focus, the placeholder text goes away, only to return if the input loses focus with no value.</a:t>
            </a:r>
          </a:p>
          <a:p>
            <a:r>
              <a:rPr lang="en-IN" sz="1400" kern="0" dirty="0" smtClean="0">
                <a:solidFill>
                  <a:schemeClr val="tx1">
                    <a:lumMod val="85000"/>
                    <a:lumOff val="15000"/>
                  </a:schemeClr>
                </a:solidFill>
              </a:rPr>
              <a:t> </a:t>
            </a:r>
            <a:r>
              <a:rPr lang="en-IN" sz="1400" kern="0" dirty="0" smtClean="0">
                <a:solidFill>
                  <a:schemeClr val="tx2">
                    <a:lumMod val="75000"/>
                  </a:schemeClr>
                </a:solidFill>
              </a:rPr>
              <a:t>	Ex: &lt;input type="text" placeholder="First Name“&gt;</a:t>
            </a:r>
          </a:p>
          <a:p>
            <a:pPr>
              <a:lnSpc>
                <a:spcPct val="150000"/>
              </a:lnSpc>
            </a:pPr>
            <a:endParaRPr lang="en-IN" sz="1400" kern="0" dirty="0">
              <a:solidFill>
                <a:schemeClr val="tx2">
                  <a:lumMod val="75000"/>
                </a:schemeClr>
              </a:solidFill>
            </a:endParaRPr>
          </a:p>
        </p:txBody>
      </p:sp>
    </p:spTree>
    <p:extLst>
      <p:ext uri="{BB962C8B-B14F-4D97-AF65-F5344CB8AC3E}">
        <p14:creationId xmlns:p14="http://schemas.microsoft.com/office/powerpoint/2010/main" val="3368352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27</a:t>
            </a:fld>
            <a:endParaRPr lang="en-US" dirty="0"/>
          </a:p>
        </p:txBody>
      </p:sp>
      <p:sp>
        <p:nvSpPr>
          <p:cNvPr id="3" name="Title 2"/>
          <p:cNvSpPr txBox="1">
            <a:spLocks/>
          </p:cNvSpPr>
          <p:nvPr/>
        </p:nvSpPr>
        <p:spPr>
          <a:xfrm>
            <a:off x="32957" y="66675"/>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Form Attributes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76200" y="1371600"/>
            <a:ext cx="8686800" cy="4648200"/>
          </a:xfrm>
          <a:prstGeom prst="rect">
            <a:avLst/>
          </a:prstGeom>
        </p:spPr>
        <p:txBody>
          <a:bodyPr numCol="1"/>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IN" sz="1200" kern="0" dirty="0" smtClean="0">
              <a:solidFill>
                <a:schemeClr val="tx2">
                  <a:lumMod val="75000"/>
                </a:schemeClr>
              </a:solidFill>
            </a:endParaRPr>
          </a:p>
          <a:p>
            <a:pPr>
              <a:lnSpc>
                <a:spcPct val="150000"/>
              </a:lnSpc>
            </a:pPr>
            <a:r>
              <a:rPr lang="en-IN" sz="1800" kern="0" dirty="0" smtClean="0">
                <a:solidFill>
                  <a:schemeClr val="accent6">
                    <a:lumMod val="75000"/>
                  </a:schemeClr>
                </a:solidFill>
              </a:rPr>
              <a:t>spellcheck</a:t>
            </a:r>
            <a:r>
              <a:rPr lang="en-IN" kern="0" dirty="0" smtClean="0">
                <a:solidFill>
                  <a:schemeClr val="accent6">
                    <a:lumMod val="75000"/>
                  </a:schemeClr>
                </a:solidFill>
              </a:rPr>
              <a:t/>
            </a:r>
            <a:br>
              <a:rPr lang="en-IN" kern="0" dirty="0" smtClean="0">
                <a:solidFill>
                  <a:schemeClr val="accent6">
                    <a:lumMod val="75000"/>
                  </a:schemeClr>
                </a:solidFill>
              </a:rPr>
            </a:br>
            <a:r>
              <a:rPr lang="en-IN" sz="1400" kern="0" dirty="0" smtClean="0">
                <a:solidFill>
                  <a:schemeClr val="tx1">
                    <a:lumMod val="85000"/>
                    <a:lumOff val="15000"/>
                  </a:schemeClr>
                </a:solidFill>
              </a:rPr>
              <a:t>      The </a:t>
            </a:r>
            <a:r>
              <a:rPr lang="en-IN" sz="1400" b="1" i="1" kern="0" dirty="0" smtClean="0">
                <a:solidFill>
                  <a:schemeClr val="tx1">
                    <a:lumMod val="85000"/>
                    <a:lumOff val="15000"/>
                  </a:schemeClr>
                </a:solidFill>
              </a:rPr>
              <a:t>spellcheck</a:t>
            </a:r>
            <a:r>
              <a:rPr lang="en-IN" sz="1400" kern="0" dirty="0" smtClean="0">
                <a:solidFill>
                  <a:schemeClr val="tx1">
                    <a:lumMod val="85000"/>
                    <a:lumOff val="15000"/>
                  </a:schemeClr>
                </a:solidFill>
              </a:rPr>
              <a:t> attribute tells a browser whether or not to check the spelling/grammar of the text in an editable element. This won't affect validation.</a:t>
            </a:r>
          </a:p>
          <a:p>
            <a:pPr>
              <a:lnSpc>
                <a:spcPct val="150000"/>
              </a:lnSpc>
            </a:pPr>
            <a:r>
              <a:rPr lang="en-IN" sz="1400" kern="0" dirty="0" smtClean="0">
                <a:solidFill>
                  <a:schemeClr val="tx1">
                    <a:lumMod val="85000"/>
                    <a:lumOff val="15000"/>
                  </a:schemeClr>
                </a:solidFill>
              </a:rPr>
              <a:t> </a:t>
            </a:r>
            <a:r>
              <a:rPr lang="en-IN" sz="1200" kern="0" dirty="0" smtClean="0">
                <a:solidFill>
                  <a:schemeClr val="tx2">
                    <a:lumMod val="75000"/>
                  </a:schemeClr>
                </a:solidFill>
              </a:rPr>
              <a:t>	Ex: </a:t>
            </a:r>
            <a:r>
              <a:rPr lang="en-IN" sz="1200" kern="0" dirty="0" smtClean="0"/>
              <a:t>&lt;</a:t>
            </a:r>
            <a:r>
              <a:rPr lang="en-IN" sz="1200" kern="0" dirty="0" err="1" smtClean="0">
                <a:solidFill>
                  <a:schemeClr val="tx2">
                    <a:lumMod val="75000"/>
                  </a:schemeClr>
                </a:solidFill>
              </a:rPr>
              <a:t>textarea</a:t>
            </a:r>
            <a:r>
              <a:rPr lang="en-IN" sz="1200" kern="0" dirty="0" smtClean="0">
                <a:solidFill>
                  <a:schemeClr val="tx2">
                    <a:lumMod val="75000"/>
                  </a:schemeClr>
                </a:solidFill>
              </a:rPr>
              <a:t> spellcheck="true"/&gt;</a:t>
            </a:r>
          </a:p>
          <a:p>
            <a:r>
              <a:rPr lang="en-IN" sz="1800" kern="0" dirty="0" smtClean="0">
                <a:solidFill>
                  <a:schemeClr val="accent6">
                    <a:lumMod val="75000"/>
                  </a:schemeClr>
                </a:solidFill>
              </a:rPr>
              <a:t>accept</a:t>
            </a:r>
            <a:r>
              <a:rPr lang="en-IN" kern="0" dirty="0" smtClean="0">
                <a:solidFill>
                  <a:schemeClr val="accent6">
                    <a:lumMod val="75000"/>
                  </a:schemeClr>
                </a:solidFill>
              </a:rPr>
              <a:t>    </a:t>
            </a:r>
            <a:br>
              <a:rPr lang="en-IN" kern="0" dirty="0" smtClean="0">
                <a:solidFill>
                  <a:schemeClr val="accent6">
                    <a:lumMod val="75000"/>
                  </a:schemeClr>
                </a:solidFill>
              </a:rPr>
            </a:br>
            <a:r>
              <a:rPr lang="en-IN" kern="0" dirty="0" smtClean="0">
                <a:solidFill>
                  <a:schemeClr val="accent6">
                    <a:lumMod val="75000"/>
                  </a:schemeClr>
                </a:solidFill>
              </a:rPr>
              <a:t>    </a:t>
            </a:r>
            <a:r>
              <a:rPr lang="en-IN" sz="1400" kern="0" dirty="0" smtClean="0">
                <a:solidFill>
                  <a:schemeClr val="tx1">
                    <a:lumMod val="85000"/>
                    <a:lumOff val="15000"/>
                  </a:schemeClr>
                </a:solidFill>
              </a:rPr>
              <a:t>The </a:t>
            </a:r>
            <a:r>
              <a:rPr lang="en-IN" sz="1400" b="1" i="1" kern="0" dirty="0" smtClean="0">
                <a:solidFill>
                  <a:schemeClr val="tx1">
                    <a:lumMod val="85000"/>
                    <a:lumOff val="15000"/>
                  </a:schemeClr>
                </a:solidFill>
              </a:rPr>
              <a:t>accept</a:t>
            </a:r>
            <a:r>
              <a:rPr lang="en-IN" sz="1400" kern="0" dirty="0" smtClean="0">
                <a:solidFill>
                  <a:schemeClr val="tx1">
                    <a:lumMod val="85000"/>
                    <a:lumOff val="15000"/>
                  </a:schemeClr>
                </a:solidFill>
              </a:rPr>
              <a:t> attribute is to restrict the user from selecting certain MIME types.</a:t>
            </a:r>
          </a:p>
          <a:p>
            <a:pPr>
              <a:lnSpc>
                <a:spcPct val="150000"/>
              </a:lnSpc>
            </a:pPr>
            <a:r>
              <a:rPr lang="en-IN" sz="1400" kern="0" dirty="0" smtClean="0">
                <a:solidFill>
                  <a:schemeClr val="tx1">
                    <a:lumMod val="85000"/>
                    <a:lumOff val="15000"/>
                  </a:schemeClr>
                </a:solidFill>
              </a:rPr>
              <a:t> </a:t>
            </a:r>
            <a:r>
              <a:rPr lang="en-IN" sz="1200" kern="0" dirty="0" smtClean="0">
                <a:solidFill>
                  <a:schemeClr val="tx2">
                    <a:lumMod val="75000"/>
                  </a:schemeClr>
                </a:solidFill>
              </a:rPr>
              <a:t>	Ex: </a:t>
            </a:r>
            <a:r>
              <a:rPr lang="en-IN" sz="1200" kern="0" dirty="0" smtClean="0"/>
              <a:t>&lt;</a:t>
            </a:r>
            <a:r>
              <a:rPr lang="en-IN" sz="1200" kern="0" dirty="0" smtClean="0">
                <a:solidFill>
                  <a:schemeClr val="tx2">
                    <a:lumMod val="75000"/>
                  </a:schemeClr>
                </a:solidFill>
              </a:rPr>
              <a:t>input type="file“  multiple accept="image/*,video/*"&gt;</a:t>
            </a:r>
          </a:p>
          <a:p>
            <a:pPr>
              <a:lnSpc>
                <a:spcPct val="150000"/>
              </a:lnSpc>
            </a:pPr>
            <a:endParaRPr lang="en-IN" sz="1200" kern="0" dirty="0" smtClean="0">
              <a:solidFill>
                <a:schemeClr val="tx2">
                  <a:lumMod val="75000"/>
                </a:schemeClr>
              </a:solidFill>
            </a:endParaRPr>
          </a:p>
          <a:p>
            <a:pPr>
              <a:lnSpc>
                <a:spcPct val="150000"/>
              </a:lnSpc>
            </a:pPr>
            <a:endParaRPr lang="en-IN" sz="1200" kern="0" dirty="0" smtClean="0">
              <a:solidFill>
                <a:schemeClr val="tx2">
                  <a:lumMod val="75000"/>
                </a:schemeClr>
              </a:solidFill>
            </a:endParaRPr>
          </a:p>
          <a:p>
            <a:pPr>
              <a:lnSpc>
                <a:spcPct val="150000"/>
              </a:lnSpc>
            </a:pPr>
            <a:endParaRPr lang="en-IN" sz="1200" kern="0" dirty="0" smtClean="0">
              <a:solidFill>
                <a:schemeClr val="tx2">
                  <a:lumMod val="75000"/>
                </a:schemeClr>
              </a:solidFill>
            </a:endParaRPr>
          </a:p>
          <a:p>
            <a:pPr>
              <a:lnSpc>
                <a:spcPct val="150000"/>
              </a:lnSpc>
            </a:pPr>
            <a:endParaRPr lang="en-IN" sz="1200" kern="0" dirty="0" smtClean="0">
              <a:solidFill>
                <a:schemeClr val="tx2">
                  <a:lumMod val="75000"/>
                </a:schemeClr>
              </a:solidFill>
            </a:endParaRPr>
          </a:p>
          <a:p>
            <a:pPr>
              <a:lnSpc>
                <a:spcPct val="150000"/>
              </a:lnSpc>
            </a:pPr>
            <a:endParaRPr lang="en-IN" sz="1400" kern="0" dirty="0">
              <a:solidFill>
                <a:schemeClr val="tx2">
                  <a:lumMod val="75000"/>
                </a:schemeClr>
              </a:solidFill>
            </a:endParaRPr>
          </a:p>
        </p:txBody>
      </p:sp>
    </p:spTree>
    <p:extLst>
      <p:ext uri="{BB962C8B-B14F-4D97-AF65-F5344CB8AC3E}">
        <p14:creationId xmlns:p14="http://schemas.microsoft.com/office/powerpoint/2010/main" val="128086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28</a:t>
            </a:fld>
            <a:endParaRPr lang="en-US" dirty="0"/>
          </a:p>
        </p:txBody>
      </p:sp>
      <p:sp>
        <p:nvSpPr>
          <p:cNvPr id="3" name="Title 2"/>
          <p:cNvSpPr txBox="1">
            <a:spLocks/>
          </p:cNvSpPr>
          <p:nvPr/>
        </p:nvSpPr>
        <p:spPr>
          <a:xfrm>
            <a:off x="66541" y="122808"/>
            <a:ext cx="7543800" cy="853166"/>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Form Elements</a:t>
            </a:r>
          </a:p>
        </p:txBody>
      </p:sp>
      <p:sp>
        <p:nvSpPr>
          <p:cNvPr id="4" name="Slide Number Placeholder 3"/>
          <p:cNvSpPr txBox="1">
            <a:spLocks/>
          </p:cNvSpPr>
          <p:nvPr/>
        </p:nvSpPr>
        <p:spPr bwMode="auto">
          <a:xfrm>
            <a:off x="76200" y="6427787"/>
            <a:ext cx="457200" cy="222179"/>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47605" y="1371600"/>
            <a:ext cx="8686800" cy="39560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tx1">
                    <a:lumMod val="85000"/>
                    <a:lumOff val="15000"/>
                  </a:schemeClr>
                </a:solidFill>
              </a:rPr>
              <a:t>                  HTML5 has introduced some interesting form elements to make the form more precise and useful. Following are the new form elements,</a:t>
            </a:r>
          </a:p>
          <a:p>
            <a:pPr>
              <a:lnSpc>
                <a:spcPct val="150000"/>
              </a:lnSpc>
              <a:buFont typeface="Wingdings" pitchFamily="2" charset="2"/>
              <a:buChar char="Ø"/>
            </a:pPr>
            <a:r>
              <a:rPr lang="en-US" sz="2000" kern="0" dirty="0" err="1" smtClean="0">
                <a:solidFill>
                  <a:schemeClr val="accent6">
                    <a:lumMod val="75000"/>
                  </a:schemeClr>
                </a:solidFill>
              </a:rPr>
              <a:t>datalist</a:t>
            </a:r>
            <a:endParaRPr lang="en-US" sz="2000" kern="0" dirty="0" smtClean="0">
              <a:solidFill>
                <a:schemeClr val="accent6">
                  <a:lumMod val="75000"/>
                </a:schemeClr>
              </a:solidFill>
            </a:endParaRPr>
          </a:p>
          <a:p>
            <a:pPr>
              <a:lnSpc>
                <a:spcPct val="150000"/>
              </a:lnSpc>
              <a:buFont typeface="Wingdings" pitchFamily="2" charset="2"/>
              <a:buChar char="Ø"/>
            </a:pPr>
            <a:r>
              <a:rPr lang="en-US" sz="2000" kern="0" dirty="0" smtClean="0">
                <a:solidFill>
                  <a:schemeClr val="accent6">
                    <a:lumMod val="75000"/>
                  </a:schemeClr>
                </a:solidFill>
              </a:rPr>
              <a:t>Progress bar</a:t>
            </a:r>
          </a:p>
          <a:p>
            <a:pPr>
              <a:lnSpc>
                <a:spcPct val="150000"/>
              </a:lnSpc>
              <a:buFont typeface="Wingdings" pitchFamily="2" charset="2"/>
              <a:buChar char="Ø"/>
            </a:pPr>
            <a:r>
              <a:rPr lang="en-US" sz="2000" kern="0" dirty="0" smtClean="0">
                <a:solidFill>
                  <a:schemeClr val="accent6">
                    <a:lumMod val="75000"/>
                  </a:schemeClr>
                </a:solidFill>
              </a:rPr>
              <a:t>Meter</a:t>
            </a:r>
          </a:p>
          <a:p>
            <a:pPr>
              <a:lnSpc>
                <a:spcPct val="150000"/>
              </a:lnSpc>
              <a:buFont typeface="Wingdings" pitchFamily="2" charset="2"/>
              <a:buChar char="Ø"/>
            </a:pPr>
            <a:r>
              <a:rPr lang="en-US" sz="2000" kern="0" dirty="0">
                <a:solidFill>
                  <a:schemeClr val="accent6">
                    <a:lumMod val="75000"/>
                  </a:schemeClr>
                </a:solidFill>
              </a:rPr>
              <a:t>output</a:t>
            </a:r>
          </a:p>
          <a:p>
            <a:pPr>
              <a:lnSpc>
                <a:spcPct val="150000"/>
              </a:lnSpc>
              <a:buFont typeface="Wingdings" pitchFamily="2" charset="2"/>
              <a:buChar char="Ø"/>
            </a:pPr>
            <a:r>
              <a:rPr lang="en-US" sz="2000" kern="0" dirty="0" err="1">
                <a:solidFill>
                  <a:schemeClr val="accent6">
                    <a:lumMod val="75000"/>
                  </a:schemeClr>
                </a:solidFill>
              </a:rPr>
              <a:t>Keygen</a:t>
            </a:r>
            <a:endParaRPr lang="en-US" sz="2000" kern="0" dirty="0">
              <a:solidFill>
                <a:schemeClr val="accent6">
                  <a:lumMod val="75000"/>
                </a:schemeClr>
              </a:solidFill>
            </a:endParaRPr>
          </a:p>
          <a:p>
            <a:pPr>
              <a:lnSpc>
                <a:spcPct val="150000"/>
              </a:lnSpc>
              <a:buFont typeface="Wingdings" pitchFamily="2" charset="2"/>
              <a:buChar char="Ø"/>
            </a:pPr>
            <a:endParaRPr lang="en-US" sz="2000" kern="0" dirty="0" smtClean="0">
              <a:solidFill>
                <a:schemeClr val="accent6">
                  <a:lumMod val="75000"/>
                </a:schemeClr>
              </a:solidFill>
            </a:endParaRPr>
          </a:p>
          <a:p>
            <a:pPr>
              <a:lnSpc>
                <a:spcPct val="150000"/>
              </a:lnSpc>
              <a:buFont typeface="Wingdings" pitchFamily="2" charset="2"/>
              <a:buChar char="Ø"/>
            </a:pPr>
            <a:endParaRPr lang="en-US" sz="2000" kern="0" dirty="0" smtClean="0">
              <a:solidFill>
                <a:schemeClr val="accent6">
                  <a:lumMod val="75000"/>
                </a:schemeClr>
              </a:solidFill>
            </a:endParaRPr>
          </a:p>
          <a:p>
            <a:pPr>
              <a:buFont typeface="Wingdings" pitchFamily="2" charset="2"/>
              <a:buChar char="Ø"/>
            </a:pPr>
            <a:endParaRPr lang="en-US" sz="2000" kern="0" dirty="0"/>
          </a:p>
        </p:txBody>
      </p:sp>
    </p:spTree>
    <p:extLst>
      <p:ext uri="{BB962C8B-B14F-4D97-AF65-F5344CB8AC3E}">
        <p14:creationId xmlns:p14="http://schemas.microsoft.com/office/powerpoint/2010/main" val="1440752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29</a:t>
            </a:fld>
            <a:endParaRPr lang="en-US" dirty="0"/>
          </a:p>
        </p:txBody>
      </p:sp>
      <p:sp>
        <p:nvSpPr>
          <p:cNvPr id="3" name="Title 2"/>
          <p:cNvSpPr txBox="1">
            <a:spLocks/>
          </p:cNvSpPr>
          <p:nvPr/>
        </p:nvSpPr>
        <p:spPr>
          <a:xfrm>
            <a:off x="76200" y="174627"/>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Form </a:t>
            </a:r>
            <a:r>
              <a:rPr lang="en-US" dirty="0" smtClean="0"/>
              <a:t>Elements </a:t>
            </a:r>
            <a:r>
              <a:rPr lang="en-US" dirty="0"/>
              <a:t>(Contd.)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50825" y="124142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buFont typeface="Wingdings" pitchFamily="2" charset="2"/>
              <a:buChar char="Ø"/>
            </a:pPr>
            <a:r>
              <a:rPr lang="en-IN" sz="2800" kern="0" dirty="0" err="1" smtClean="0">
                <a:solidFill>
                  <a:schemeClr val="accent6">
                    <a:lumMod val="75000"/>
                  </a:schemeClr>
                </a:solidFill>
              </a:rPr>
              <a:t>datalist</a:t>
            </a:r>
            <a:endParaRPr lang="en-IN" sz="2800" kern="0" dirty="0" smtClean="0">
              <a:solidFill>
                <a:schemeClr val="accent6">
                  <a:lumMod val="75000"/>
                </a:schemeClr>
              </a:solidFill>
            </a:endParaRPr>
          </a:p>
          <a:p>
            <a:pPr lvl="1">
              <a:lnSpc>
                <a:spcPct val="150000"/>
              </a:lnSpc>
              <a:buFont typeface="Arial" charset="0"/>
              <a:buNone/>
            </a:pPr>
            <a:r>
              <a:rPr lang="en-IN" sz="1400" kern="0" dirty="0" smtClean="0">
                <a:solidFill>
                  <a:schemeClr val="tx1">
                    <a:lumMod val="85000"/>
                    <a:lumOff val="15000"/>
                  </a:schemeClr>
                </a:solidFill>
              </a:rPr>
              <a:t>The </a:t>
            </a:r>
            <a:r>
              <a:rPr lang="en-IN" sz="1400" b="1" kern="0" dirty="0" smtClean="0">
                <a:solidFill>
                  <a:schemeClr val="tx1">
                    <a:lumMod val="85000"/>
                    <a:lumOff val="15000"/>
                  </a:schemeClr>
                </a:solidFill>
              </a:rPr>
              <a:t>&lt;</a:t>
            </a:r>
            <a:r>
              <a:rPr lang="en-IN" sz="1400" b="1" kern="0" dirty="0" err="1" smtClean="0">
                <a:solidFill>
                  <a:schemeClr val="tx1">
                    <a:lumMod val="85000"/>
                    <a:lumOff val="15000"/>
                  </a:schemeClr>
                </a:solidFill>
              </a:rPr>
              <a:t>datalist</a:t>
            </a:r>
            <a:r>
              <a:rPr lang="en-IN" sz="1400" b="1" kern="0" dirty="0" smtClean="0">
                <a:solidFill>
                  <a:schemeClr val="tx1">
                    <a:lumMod val="85000"/>
                    <a:lumOff val="15000"/>
                  </a:schemeClr>
                </a:solidFill>
              </a:rPr>
              <a:t>&gt; </a:t>
            </a:r>
            <a:r>
              <a:rPr lang="en-IN" sz="1400" kern="0" dirty="0" smtClean="0">
                <a:solidFill>
                  <a:schemeClr val="tx1">
                    <a:lumMod val="85000"/>
                    <a:lumOff val="15000"/>
                  </a:schemeClr>
                </a:solidFill>
              </a:rPr>
              <a:t>element specifies a list of pre-defined options for an &lt;input&gt; element.</a:t>
            </a:r>
          </a:p>
          <a:p>
            <a:pPr lvl="1">
              <a:lnSpc>
                <a:spcPct val="150000"/>
              </a:lnSpc>
              <a:buFont typeface="Arial" charset="0"/>
              <a:buNone/>
            </a:pPr>
            <a:r>
              <a:rPr lang="en-IN" sz="1400" kern="0" dirty="0" smtClean="0">
                <a:solidFill>
                  <a:schemeClr val="tx1">
                    <a:lumMod val="85000"/>
                    <a:lumOff val="15000"/>
                  </a:schemeClr>
                </a:solidFill>
              </a:rPr>
              <a:t>The &lt;</a:t>
            </a:r>
            <a:r>
              <a:rPr lang="en-IN" sz="1400" kern="0" dirty="0" err="1" smtClean="0">
                <a:solidFill>
                  <a:schemeClr val="tx1">
                    <a:lumMod val="85000"/>
                    <a:lumOff val="15000"/>
                  </a:schemeClr>
                </a:solidFill>
              </a:rPr>
              <a:t>datalist</a:t>
            </a:r>
            <a:r>
              <a:rPr lang="en-IN" sz="1400" kern="0" dirty="0" smtClean="0">
                <a:solidFill>
                  <a:schemeClr val="tx1">
                    <a:lumMod val="85000"/>
                    <a:lumOff val="15000"/>
                  </a:schemeClr>
                </a:solidFill>
              </a:rPr>
              <a:t>&gt; element is used to provide an "autocomplete" feature on &lt;input&gt; elements. Users will see a drop-down list of pre-defined options as they input data.</a:t>
            </a:r>
          </a:p>
          <a:p>
            <a:pPr lvl="1">
              <a:lnSpc>
                <a:spcPct val="150000"/>
              </a:lnSpc>
              <a:buFont typeface="Arial" charset="0"/>
              <a:buNone/>
            </a:pPr>
            <a:endParaRPr lang="en-IN" sz="1400" kern="0" dirty="0" smtClean="0">
              <a:solidFill>
                <a:schemeClr val="tx1">
                  <a:lumMod val="85000"/>
                  <a:lumOff val="15000"/>
                </a:schemeClr>
              </a:solidFill>
            </a:endParaRPr>
          </a:p>
          <a:p>
            <a:pPr lvl="1">
              <a:buFont typeface="Arial" charset="0"/>
              <a:buNone/>
            </a:pPr>
            <a:r>
              <a:rPr lang="en-IN" sz="1500" kern="0" dirty="0" smtClean="0">
                <a:solidFill>
                  <a:schemeClr val="tx2">
                    <a:lumMod val="75000"/>
                  </a:schemeClr>
                </a:solidFill>
              </a:rPr>
              <a:t>Ex. : &lt;input type="text" list="</a:t>
            </a:r>
            <a:r>
              <a:rPr lang="en-IN" sz="1500" kern="0" dirty="0" err="1" smtClean="0">
                <a:solidFill>
                  <a:schemeClr val="tx2">
                    <a:lumMod val="75000"/>
                  </a:schemeClr>
                </a:solidFill>
              </a:rPr>
              <a:t>appList</a:t>
            </a:r>
            <a:r>
              <a:rPr lang="en-IN" sz="1500" kern="0" dirty="0" smtClean="0">
                <a:solidFill>
                  <a:schemeClr val="tx2">
                    <a:lumMod val="75000"/>
                  </a:schemeClr>
                </a:solidFill>
              </a:rPr>
              <a:t>"&gt;</a:t>
            </a:r>
          </a:p>
          <a:p>
            <a:pPr lvl="2">
              <a:buFont typeface="Arial" charset="0"/>
              <a:buNone/>
            </a:pPr>
            <a:r>
              <a:rPr lang="en-IN" sz="1200" kern="0" dirty="0" smtClean="0">
                <a:solidFill>
                  <a:schemeClr val="tx2">
                    <a:lumMod val="75000"/>
                  </a:schemeClr>
                </a:solidFill>
              </a:rPr>
              <a:t>&lt;</a:t>
            </a:r>
            <a:r>
              <a:rPr lang="en-IN" sz="1200" b="1" kern="0" dirty="0" err="1" smtClean="0">
                <a:solidFill>
                  <a:schemeClr val="tx2">
                    <a:lumMod val="75000"/>
                  </a:schemeClr>
                </a:solidFill>
              </a:rPr>
              <a:t>datalist</a:t>
            </a:r>
            <a:r>
              <a:rPr lang="en-IN" sz="1200" kern="0" dirty="0" smtClean="0">
                <a:solidFill>
                  <a:schemeClr val="tx2">
                    <a:lumMod val="75000"/>
                  </a:schemeClr>
                </a:solidFill>
              </a:rPr>
              <a:t> id="</a:t>
            </a:r>
            <a:r>
              <a:rPr lang="en-IN" sz="1200" kern="0" dirty="0" err="1" smtClean="0">
                <a:solidFill>
                  <a:schemeClr val="tx2">
                    <a:lumMod val="75000"/>
                  </a:schemeClr>
                </a:solidFill>
              </a:rPr>
              <a:t>appList</a:t>
            </a:r>
            <a:r>
              <a:rPr lang="en-IN" sz="1200" kern="0" dirty="0" smtClean="0">
                <a:solidFill>
                  <a:schemeClr val="tx2">
                    <a:lumMod val="75000"/>
                  </a:schemeClr>
                </a:solidFill>
              </a:rPr>
              <a:t>"&gt;</a:t>
            </a:r>
          </a:p>
          <a:p>
            <a:pPr lvl="2">
              <a:buFont typeface="Arial" charset="0"/>
              <a:buNone/>
            </a:pPr>
            <a:r>
              <a:rPr lang="en-IN" sz="1200" kern="0" dirty="0" smtClean="0">
                <a:solidFill>
                  <a:schemeClr val="tx2">
                    <a:lumMod val="75000"/>
                  </a:schemeClr>
                </a:solidFill>
              </a:rPr>
              <a:t>  &lt;option value="Cognizant20"&gt; </a:t>
            </a:r>
          </a:p>
          <a:p>
            <a:pPr lvl="2">
              <a:buFont typeface="Arial" charset="0"/>
              <a:buNone/>
            </a:pPr>
            <a:r>
              <a:rPr lang="en-IN" sz="1200" kern="0" dirty="0" smtClean="0">
                <a:solidFill>
                  <a:schemeClr val="tx2">
                    <a:lumMod val="75000"/>
                  </a:schemeClr>
                </a:solidFill>
              </a:rPr>
              <a:t>  &lt;option value="GSMS"&gt;</a:t>
            </a:r>
          </a:p>
          <a:p>
            <a:pPr lvl="2">
              <a:buFont typeface="Arial" charset="0"/>
              <a:buNone/>
            </a:pPr>
            <a:r>
              <a:rPr lang="en-IN" sz="1200" kern="0" dirty="0" smtClean="0">
                <a:solidFill>
                  <a:schemeClr val="tx2">
                    <a:lumMod val="75000"/>
                  </a:schemeClr>
                </a:solidFill>
              </a:rPr>
              <a:t>  &lt;option value="</a:t>
            </a:r>
            <a:r>
              <a:rPr lang="en-IN" sz="1200" kern="0" dirty="0" err="1" smtClean="0">
                <a:solidFill>
                  <a:schemeClr val="tx2">
                    <a:lumMod val="75000"/>
                  </a:schemeClr>
                </a:solidFill>
              </a:rPr>
              <a:t>Peoplesoft</a:t>
            </a:r>
            <a:r>
              <a:rPr lang="en-IN" sz="1200" kern="0" dirty="0" smtClean="0">
                <a:solidFill>
                  <a:schemeClr val="tx2">
                    <a:lumMod val="75000"/>
                  </a:schemeClr>
                </a:solidFill>
              </a:rPr>
              <a:t>"&gt;	</a:t>
            </a:r>
          </a:p>
          <a:p>
            <a:pPr lvl="2">
              <a:buFont typeface="Arial" charset="0"/>
              <a:buNone/>
            </a:pPr>
            <a:r>
              <a:rPr lang="en-IN" sz="1200" kern="0" dirty="0" smtClean="0">
                <a:solidFill>
                  <a:schemeClr val="tx2">
                    <a:lumMod val="75000"/>
                  </a:schemeClr>
                </a:solidFill>
              </a:rPr>
              <a:t>  &lt;option value="Ch1blogs"&gt;</a:t>
            </a:r>
          </a:p>
          <a:p>
            <a:pPr lvl="2">
              <a:buFont typeface="Arial" charset="0"/>
              <a:buNone/>
            </a:pPr>
            <a:r>
              <a:rPr lang="en-IN" sz="1200" kern="0" dirty="0" smtClean="0">
                <a:solidFill>
                  <a:schemeClr val="tx2">
                    <a:lumMod val="75000"/>
                  </a:schemeClr>
                </a:solidFill>
              </a:rPr>
              <a:t>  &lt;option value="</a:t>
            </a:r>
            <a:r>
              <a:rPr lang="en-IN" sz="1200" kern="0" dirty="0" err="1" smtClean="0">
                <a:solidFill>
                  <a:schemeClr val="tx2">
                    <a:lumMod val="75000"/>
                  </a:schemeClr>
                </a:solidFill>
              </a:rPr>
              <a:t>ProlgE</a:t>
            </a:r>
            <a:r>
              <a:rPr lang="en-IN" sz="1200" kern="0" dirty="0" smtClean="0">
                <a:solidFill>
                  <a:schemeClr val="tx2">
                    <a:lumMod val="75000"/>
                  </a:schemeClr>
                </a:solidFill>
              </a:rPr>
              <a:t>"&gt;</a:t>
            </a:r>
          </a:p>
          <a:p>
            <a:pPr lvl="2">
              <a:buFont typeface="Arial" charset="0"/>
              <a:buNone/>
            </a:pPr>
            <a:r>
              <a:rPr lang="en-IN" sz="1200" kern="0" dirty="0" smtClean="0">
                <a:solidFill>
                  <a:schemeClr val="tx2">
                    <a:lumMod val="75000"/>
                  </a:schemeClr>
                </a:solidFill>
              </a:rPr>
              <a:t>  &lt;option value="RAMS"&gt;</a:t>
            </a:r>
          </a:p>
          <a:p>
            <a:pPr lvl="2">
              <a:buFont typeface="Arial" charset="0"/>
              <a:buNone/>
            </a:pPr>
            <a:r>
              <a:rPr lang="en-IN" sz="1200" kern="0" dirty="0" smtClean="0">
                <a:solidFill>
                  <a:schemeClr val="tx2">
                    <a:lumMod val="75000"/>
                  </a:schemeClr>
                </a:solidFill>
              </a:rPr>
              <a:t>  &lt;option value="GSD"&gt;</a:t>
            </a:r>
          </a:p>
          <a:p>
            <a:pPr lvl="1">
              <a:buFont typeface="Arial" charset="0"/>
              <a:buNone/>
            </a:pPr>
            <a:r>
              <a:rPr lang="en-IN" sz="1500" kern="0" dirty="0" smtClean="0">
                <a:solidFill>
                  <a:schemeClr val="tx2">
                    <a:lumMod val="75000"/>
                  </a:schemeClr>
                </a:solidFill>
              </a:rPr>
              <a:t>	&lt;/</a:t>
            </a:r>
            <a:r>
              <a:rPr lang="en-IN" sz="1500" kern="0" dirty="0" err="1" smtClean="0">
                <a:solidFill>
                  <a:schemeClr val="tx2">
                    <a:lumMod val="75000"/>
                  </a:schemeClr>
                </a:solidFill>
              </a:rPr>
              <a:t>datalist</a:t>
            </a:r>
            <a:r>
              <a:rPr lang="en-IN" sz="1500" kern="0" dirty="0" smtClean="0">
                <a:solidFill>
                  <a:schemeClr val="tx2">
                    <a:lumMod val="75000"/>
                  </a:schemeClr>
                </a:solidFill>
              </a:rPr>
              <a:t>&gt;</a:t>
            </a:r>
          </a:p>
          <a:p>
            <a:endParaRPr lang="en-IN" kern="0" dirty="0"/>
          </a:p>
        </p:txBody>
      </p:sp>
      <p:pic>
        <p:nvPicPr>
          <p:cNvPr id="6" name="Picture 3"/>
          <p:cNvPicPr>
            <a:picLocks noChangeAspect="1" noChangeArrowheads="1"/>
          </p:cNvPicPr>
          <p:nvPr/>
        </p:nvPicPr>
        <p:blipFill>
          <a:blip r:embed="rId2"/>
          <a:srcRect/>
          <a:stretch>
            <a:fillRect/>
          </a:stretch>
        </p:blipFill>
        <p:spPr bwMode="auto">
          <a:xfrm>
            <a:off x="4214810" y="3714752"/>
            <a:ext cx="2476500" cy="1666875"/>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4198792" y="5357826"/>
            <a:ext cx="2486025" cy="742950"/>
          </a:xfrm>
          <a:prstGeom prst="rect">
            <a:avLst/>
          </a:prstGeom>
          <a:noFill/>
          <a:ln w="9525">
            <a:noFill/>
            <a:miter lim="800000"/>
            <a:headEnd/>
            <a:tailEnd/>
          </a:ln>
          <a:effectLst/>
        </p:spPr>
      </p:pic>
    </p:spTree>
    <p:extLst>
      <p:ext uri="{BB962C8B-B14F-4D97-AF65-F5344CB8AC3E}">
        <p14:creationId xmlns:p14="http://schemas.microsoft.com/office/powerpoint/2010/main" val="784912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a:t>
            </a:fld>
            <a:endParaRPr lang="en-US" dirty="0"/>
          </a:p>
        </p:txBody>
      </p:sp>
      <p:sp>
        <p:nvSpPr>
          <p:cNvPr id="3" name="Content Placeholder 5"/>
          <p:cNvSpPr txBox="1">
            <a:spLocks/>
          </p:cNvSpPr>
          <p:nvPr/>
        </p:nvSpPr>
        <p:spPr>
          <a:xfrm>
            <a:off x="228600" y="175895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2800" kern="0" dirty="0" smtClean="0"/>
              <a:t>Introduction:</a:t>
            </a:r>
          </a:p>
          <a:p>
            <a:pPr lvl="1"/>
            <a:r>
              <a:rPr lang="en-US" sz="1800" kern="0" dirty="0"/>
              <a:t>HTML5 introduced many new form elements, </a:t>
            </a:r>
            <a:r>
              <a:rPr lang="en-US" sz="1800" kern="0" dirty="0" smtClean="0"/>
              <a:t>input types, attributes and extra features to create an intuitive and usable forms consistent across web browser.</a:t>
            </a:r>
          </a:p>
          <a:p>
            <a:pPr lvl="1"/>
            <a:r>
              <a:rPr lang="en-US" sz="1800" kern="0" dirty="0" smtClean="0"/>
              <a:t>We will </a:t>
            </a:r>
            <a:r>
              <a:rPr lang="en-US" sz="1800" kern="0" dirty="0" smtClean="0"/>
              <a:t>be discussing </a:t>
            </a:r>
            <a:r>
              <a:rPr lang="en-US" sz="1800" kern="0" dirty="0" smtClean="0"/>
              <a:t>the above mentioned topics using below Registration form</a:t>
            </a:r>
          </a:p>
          <a:p>
            <a:pPr lvl="1">
              <a:buFont typeface="Calibri" pitchFamily="34" charset="0"/>
              <a:buChar char="–"/>
            </a:pPr>
            <a:endParaRPr lang="en-US" sz="2000" kern="0" dirty="0" smtClean="0"/>
          </a:p>
        </p:txBody>
      </p:sp>
      <p:sp>
        <p:nvSpPr>
          <p:cNvPr id="4" name="Title 2"/>
          <p:cNvSpPr txBox="1">
            <a:spLocks/>
          </p:cNvSpPr>
          <p:nvPr/>
        </p:nvSpPr>
        <p:spPr>
          <a:xfrm>
            <a:off x="22225" y="2286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a:solidFill>
                  <a:schemeClr val="tx2">
                    <a:lumMod val="75000"/>
                  </a:schemeClr>
                </a:solidFill>
              </a:rPr>
              <a:t>HTML5 Form Handling- Overview</a:t>
            </a:r>
          </a:p>
        </p:txBody>
      </p:sp>
      <p:graphicFrame>
        <p:nvGraphicFramePr>
          <p:cNvPr id="8" name="Object 7"/>
          <p:cNvGraphicFramePr>
            <a:graphicFrameLocks noChangeAspect="1"/>
          </p:cNvGraphicFramePr>
          <p:nvPr>
            <p:extLst>
              <p:ext uri="{D42A27DB-BD31-4B8C-83A1-F6EECF244321}">
                <p14:modId xmlns:p14="http://schemas.microsoft.com/office/powerpoint/2010/main" val="1540386629"/>
              </p:ext>
            </p:extLst>
          </p:nvPr>
        </p:nvGraphicFramePr>
        <p:xfrm>
          <a:off x="2438400" y="4232275"/>
          <a:ext cx="3048793" cy="608013"/>
        </p:xfrm>
        <a:graphic>
          <a:graphicData uri="http://schemas.openxmlformats.org/presentationml/2006/ole">
            <mc:AlternateContent xmlns:mc="http://schemas.openxmlformats.org/markup-compatibility/2006">
              <mc:Choice xmlns:v="urn:schemas-microsoft-com:vml" Requires="v">
                <p:oleObj spid="_x0000_s1039" name="Packager Shell Object" showAsIcon="1" r:id="rId3" imgW="1829880" imgH="607680" progId="Package">
                  <p:embed/>
                </p:oleObj>
              </mc:Choice>
              <mc:Fallback>
                <p:oleObj name="Packager Shell Object" showAsIcon="1" r:id="rId3" imgW="1829880" imgH="607680" progId="Package">
                  <p:embed/>
                  <p:pic>
                    <p:nvPicPr>
                      <p:cNvPr id="0" name=""/>
                      <p:cNvPicPr/>
                      <p:nvPr/>
                    </p:nvPicPr>
                    <p:blipFill>
                      <a:blip r:embed="rId4"/>
                      <a:stretch>
                        <a:fillRect/>
                      </a:stretch>
                    </p:blipFill>
                    <p:spPr>
                      <a:xfrm>
                        <a:off x="2438400" y="4232275"/>
                        <a:ext cx="3048793" cy="608013"/>
                      </a:xfrm>
                      <a:prstGeom prst="rect">
                        <a:avLst/>
                      </a:prstGeom>
                    </p:spPr>
                  </p:pic>
                </p:oleObj>
              </mc:Fallback>
            </mc:AlternateContent>
          </a:graphicData>
        </a:graphic>
      </p:graphicFrame>
    </p:spTree>
    <p:extLst>
      <p:ext uri="{BB962C8B-B14F-4D97-AF65-F5344CB8AC3E}">
        <p14:creationId xmlns:p14="http://schemas.microsoft.com/office/powerpoint/2010/main" val="1632024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1"/>
          <p:cNvSpPr txBox="1">
            <a:spLocks/>
          </p:cNvSpPr>
          <p:nvPr/>
        </p:nvSpPr>
        <p:spPr bwMode="auto">
          <a:xfrm>
            <a:off x="22225" y="649605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t>28</a:t>
            </a:r>
            <a:endParaRPr lang="en-US" dirty="0"/>
          </a:p>
        </p:txBody>
      </p:sp>
      <p:sp>
        <p:nvSpPr>
          <p:cNvPr id="28" name="Title 2"/>
          <p:cNvSpPr txBox="1">
            <a:spLocks/>
          </p:cNvSpPr>
          <p:nvPr/>
        </p:nvSpPr>
        <p:spPr>
          <a:xfrm>
            <a:off x="76200" y="174627"/>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Form </a:t>
            </a:r>
            <a:r>
              <a:rPr lang="en-US" dirty="0" smtClean="0"/>
              <a:t>Elements </a:t>
            </a:r>
            <a:r>
              <a:rPr lang="en-US" dirty="0"/>
              <a:t>(Contd.)</a:t>
            </a:r>
          </a:p>
        </p:txBody>
      </p:sp>
      <p:sp>
        <p:nvSpPr>
          <p:cNvPr id="29"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Content Placeholder 5"/>
          <p:cNvSpPr txBox="1">
            <a:spLocks/>
          </p:cNvSpPr>
          <p:nvPr/>
        </p:nvSpPr>
        <p:spPr>
          <a:xfrm>
            <a:off x="250825" y="124142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buFont typeface="Wingdings" pitchFamily="2" charset="2"/>
              <a:buChar char="Ø"/>
            </a:pPr>
            <a:r>
              <a:rPr lang="en-IN" sz="2800" kern="0" dirty="0" smtClean="0">
                <a:solidFill>
                  <a:schemeClr val="accent6">
                    <a:lumMod val="75000"/>
                  </a:schemeClr>
                </a:solidFill>
              </a:rPr>
              <a:t> progress</a:t>
            </a:r>
          </a:p>
          <a:p>
            <a:pPr lvl="1">
              <a:lnSpc>
                <a:spcPct val="150000"/>
              </a:lnSpc>
              <a:buNone/>
            </a:pPr>
            <a:r>
              <a:rPr lang="en-US" sz="1400" kern="0" dirty="0" smtClean="0">
                <a:solidFill>
                  <a:schemeClr val="tx1">
                    <a:lumMod val="85000"/>
                    <a:lumOff val="15000"/>
                  </a:schemeClr>
                </a:solidFill>
              </a:rPr>
              <a:t>The </a:t>
            </a:r>
            <a:r>
              <a:rPr lang="en-US" sz="1400" b="1" kern="0" dirty="0" smtClean="0">
                <a:solidFill>
                  <a:schemeClr val="tx1">
                    <a:lumMod val="85000"/>
                    <a:lumOff val="15000"/>
                  </a:schemeClr>
                </a:solidFill>
              </a:rPr>
              <a:t>&lt;progress&gt;</a:t>
            </a:r>
            <a:r>
              <a:rPr lang="en-US" sz="1400" kern="0" dirty="0" smtClean="0">
                <a:solidFill>
                  <a:schemeClr val="tx1">
                    <a:lumMod val="85000"/>
                    <a:lumOff val="15000"/>
                  </a:schemeClr>
                </a:solidFill>
              </a:rPr>
              <a:t> </a:t>
            </a:r>
            <a:r>
              <a:rPr lang="en-US" sz="1400" kern="0" dirty="0">
                <a:solidFill>
                  <a:schemeClr val="tx1">
                    <a:lumMod val="85000"/>
                    <a:lumOff val="15000"/>
                  </a:schemeClr>
                </a:solidFill>
              </a:rPr>
              <a:t>element represents the completion progress of a </a:t>
            </a:r>
            <a:r>
              <a:rPr lang="en-US" sz="1400" kern="0" dirty="0" smtClean="0">
                <a:solidFill>
                  <a:schemeClr val="tx1">
                    <a:lumMod val="85000"/>
                    <a:lumOff val="15000"/>
                  </a:schemeClr>
                </a:solidFill>
              </a:rPr>
              <a:t>task</a:t>
            </a:r>
          </a:p>
          <a:p>
            <a:pPr lvl="1">
              <a:lnSpc>
                <a:spcPct val="150000"/>
              </a:lnSpc>
              <a:buFont typeface="Arial" panose="020B0604020202020204" pitchFamily="34" charset="0"/>
              <a:buChar char="•"/>
            </a:pPr>
            <a:r>
              <a:rPr lang="en-US" sz="1400" b="1" kern="0" dirty="0">
                <a:solidFill>
                  <a:schemeClr val="tx1">
                    <a:lumMod val="85000"/>
                    <a:lumOff val="15000"/>
                  </a:schemeClr>
                </a:solidFill>
              </a:rPr>
              <a:t>max</a:t>
            </a:r>
            <a:r>
              <a:rPr lang="en-US" sz="1400" kern="0" dirty="0">
                <a:solidFill>
                  <a:schemeClr val="tx1">
                    <a:lumMod val="85000"/>
                    <a:lumOff val="15000"/>
                  </a:schemeClr>
                </a:solidFill>
              </a:rPr>
              <a:t> - Indicates how much task needs to be done before it can be considered as complete. If not specified the default value is 1.0.</a:t>
            </a:r>
          </a:p>
          <a:p>
            <a:pPr lvl="1">
              <a:lnSpc>
                <a:spcPct val="150000"/>
              </a:lnSpc>
              <a:buFont typeface="Arial" panose="020B0604020202020204" pitchFamily="34" charset="0"/>
              <a:buChar char="•"/>
            </a:pPr>
            <a:r>
              <a:rPr lang="en-US" sz="1400" b="1" kern="0" dirty="0">
                <a:solidFill>
                  <a:schemeClr val="tx1">
                    <a:lumMod val="85000"/>
                    <a:lumOff val="15000"/>
                  </a:schemeClr>
                </a:solidFill>
              </a:rPr>
              <a:t>value</a:t>
            </a:r>
            <a:r>
              <a:rPr lang="en-US" sz="1400" kern="0" dirty="0">
                <a:solidFill>
                  <a:schemeClr val="tx1">
                    <a:lumMod val="85000"/>
                    <a:lumOff val="15000"/>
                  </a:schemeClr>
                </a:solidFill>
              </a:rPr>
              <a:t> - Indicates the current status of the progress bar. It must be greater than or equal to 0.0 and less than or equal to 1.0 or the value of the max attribute (if present).</a:t>
            </a:r>
          </a:p>
          <a:p>
            <a:pPr lvl="1">
              <a:lnSpc>
                <a:spcPct val="150000"/>
              </a:lnSpc>
              <a:buNone/>
            </a:pPr>
            <a:endParaRPr lang="en-US" sz="1400" kern="0" dirty="0" smtClean="0">
              <a:solidFill>
                <a:schemeClr val="tx1">
                  <a:lumMod val="85000"/>
                  <a:lumOff val="15000"/>
                </a:schemeClr>
              </a:solidFill>
            </a:endParaRPr>
          </a:p>
          <a:p>
            <a:pPr lvl="1">
              <a:lnSpc>
                <a:spcPct val="150000"/>
              </a:lnSpc>
              <a:buNone/>
            </a:pPr>
            <a:r>
              <a:rPr lang="en-IN" sz="1500" kern="0" dirty="0" smtClean="0">
                <a:solidFill>
                  <a:schemeClr val="tx2">
                    <a:lumMod val="75000"/>
                  </a:schemeClr>
                </a:solidFill>
              </a:rPr>
              <a:t>Ex. :</a:t>
            </a:r>
          </a:p>
          <a:p>
            <a:pPr lvl="1">
              <a:lnSpc>
                <a:spcPct val="150000"/>
              </a:lnSpc>
              <a:buNone/>
            </a:pPr>
            <a:r>
              <a:rPr lang="en-US" sz="1500" kern="0" dirty="0" smtClean="0">
                <a:solidFill>
                  <a:schemeClr val="tx2">
                    <a:lumMod val="75000"/>
                  </a:schemeClr>
                </a:solidFill>
              </a:rPr>
              <a:t>&lt;</a:t>
            </a:r>
            <a:r>
              <a:rPr lang="en-US" sz="1500" kern="0" dirty="0">
                <a:solidFill>
                  <a:schemeClr val="tx2">
                    <a:lumMod val="75000"/>
                  </a:schemeClr>
                </a:solidFill>
              </a:rPr>
              <a:t>progress value="22" max="100</a:t>
            </a:r>
            <a:r>
              <a:rPr lang="en-US" sz="1500" kern="0" dirty="0" smtClean="0">
                <a:solidFill>
                  <a:schemeClr val="tx2">
                    <a:lumMod val="75000"/>
                  </a:schemeClr>
                </a:solidFill>
              </a:rPr>
              <a:t>"&gt;                 </a:t>
            </a:r>
          </a:p>
          <a:p>
            <a:pPr lvl="1">
              <a:lnSpc>
                <a:spcPct val="150000"/>
              </a:lnSpc>
              <a:buNone/>
            </a:pPr>
            <a:r>
              <a:rPr lang="en-US" sz="1500" kern="0" dirty="0" smtClean="0">
                <a:solidFill>
                  <a:schemeClr val="tx2">
                    <a:lumMod val="75000"/>
                  </a:schemeClr>
                </a:solidFill>
              </a:rPr>
              <a:t>&lt;/</a:t>
            </a:r>
            <a:r>
              <a:rPr lang="en-US" sz="1500" kern="0" dirty="0">
                <a:solidFill>
                  <a:schemeClr val="tx2">
                    <a:lumMod val="75000"/>
                  </a:schemeClr>
                </a:solidFill>
              </a:rPr>
              <a:t>progress&gt;</a:t>
            </a:r>
            <a:endParaRPr lang="en-IN" kern="0" dirty="0"/>
          </a:p>
        </p:txBody>
      </p:sp>
      <p:pic>
        <p:nvPicPr>
          <p:cNvPr id="34" name="Picture 33"/>
          <p:cNvPicPr>
            <a:picLocks noChangeAspect="1"/>
          </p:cNvPicPr>
          <p:nvPr/>
        </p:nvPicPr>
        <p:blipFill>
          <a:blip r:embed="rId2"/>
          <a:stretch>
            <a:fillRect/>
          </a:stretch>
        </p:blipFill>
        <p:spPr>
          <a:xfrm>
            <a:off x="4578126" y="4495800"/>
            <a:ext cx="3200400" cy="209550"/>
          </a:xfrm>
          <a:prstGeom prst="rect">
            <a:avLst/>
          </a:prstGeom>
        </p:spPr>
      </p:pic>
    </p:spTree>
    <p:extLst>
      <p:ext uri="{BB962C8B-B14F-4D97-AF65-F5344CB8AC3E}">
        <p14:creationId xmlns:p14="http://schemas.microsoft.com/office/powerpoint/2010/main" val="636279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31</a:t>
            </a:fld>
            <a:endParaRPr lang="en-US" dirty="0"/>
          </a:p>
        </p:txBody>
      </p:sp>
      <p:sp>
        <p:nvSpPr>
          <p:cNvPr id="3" name="Title 2"/>
          <p:cNvSpPr txBox="1">
            <a:spLocks/>
          </p:cNvSpPr>
          <p:nvPr/>
        </p:nvSpPr>
        <p:spPr>
          <a:xfrm>
            <a:off x="76200" y="133629"/>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Form Elements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5"/>
          <p:cNvSpPr txBox="1">
            <a:spLocks/>
          </p:cNvSpPr>
          <p:nvPr/>
        </p:nvSpPr>
        <p:spPr>
          <a:xfrm>
            <a:off x="250825" y="123456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buFont typeface="Wingdings" pitchFamily="2" charset="2"/>
              <a:buChar char="Ø"/>
            </a:pPr>
            <a:r>
              <a:rPr lang="en-US" sz="2800" kern="0" dirty="0">
                <a:solidFill>
                  <a:schemeClr val="accent6">
                    <a:lumMod val="75000"/>
                  </a:schemeClr>
                </a:solidFill>
              </a:rPr>
              <a:t>meter</a:t>
            </a:r>
          </a:p>
          <a:p>
            <a:pPr>
              <a:lnSpc>
                <a:spcPct val="150000"/>
              </a:lnSpc>
            </a:pPr>
            <a:r>
              <a:rPr lang="en-US" sz="1600" kern="0" dirty="0" smtClean="0">
                <a:solidFill>
                  <a:schemeClr val="tx1">
                    <a:lumMod val="85000"/>
                    <a:lumOff val="15000"/>
                  </a:schemeClr>
                </a:solidFill>
              </a:rPr>
              <a:t>                  The </a:t>
            </a:r>
            <a:r>
              <a:rPr lang="en-US" sz="1600" b="1" i="1" kern="0" dirty="0" smtClean="0">
                <a:solidFill>
                  <a:schemeClr val="tx1">
                    <a:lumMod val="85000"/>
                    <a:lumOff val="15000"/>
                  </a:schemeClr>
                </a:solidFill>
              </a:rPr>
              <a:t>meter element </a:t>
            </a:r>
            <a:r>
              <a:rPr lang="en-US" sz="1600" kern="0" dirty="0" smtClean="0">
                <a:solidFill>
                  <a:schemeClr val="tx1">
                    <a:lumMod val="85000"/>
                    <a:lumOff val="15000"/>
                  </a:schemeClr>
                </a:solidFill>
              </a:rPr>
              <a:t>represents a scalar measurement within a known range, or a fractional value; for example disk usage, the relevance of a query result, or the fraction of a voting population to have selected a particular candidate.</a:t>
            </a:r>
          </a:p>
          <a:p>
            <a:pPr>
              <a:lnSpc>
                <a:spcPct val="150000"/>
              </a:lnSpc>
            </a:pPr>
            <a:r>
              <a:rPr lang="en-US" sz="1600" kern="0" dirty="0" smtClean="0">
                <a:solidFill>
                  <a:schemeClr val="tx1">
                    <a:lumMod val="85000"/>
                    <a:lumOff val="15000"/>
                  </a:schemeClr>
                </a:solidFill>
              </a:rPr>
              <a:t>              </a:t>
            </a:r>
            <a:r>
              <a:rPr lang="en-US" sz="1600" i="1" kern="0" dirty="0" smtClean="0">
                <a:solidFill>
                  <a:schemeClr val="tx1">
                    <a:lumMod val="85000"/>
                    <a:lumOff val="15000"/>
                  </a:schemeClr>
                </a:solidFill>
              </a:rPr>
              <a:t>The emphasis of the spec definition is  “a scalar measurement within a known range”.</a:t>
            </a:r>
          </a:p>
          <a:p>
            <a:r>
              <a:rPr lang="en-US" sz="1600" kern="0" dirty="0" smtClean="0">
                <a:solidFill>
                  <a:schemeClr val="tx2">
                    <a:lumMod val="75000"/>
                  </a:schemeClr>
                </a:solidFill>
              </a:rPr>
              <a:t>                Ex:</a:t>
            </a:r>
            <a:r>
              <a:rPr lang="en-US" sz="1200" kern="0" dirty="0" smtClean="0">
                <a:solidFill>
                  <a:schemeClr val="tx2">
                    <a:lumMod val="75000"/>
                  </a:schemeClr>
                </a:solidFill>
              </a:rPr>
              <a:t>   </a:t>
            </a:r>
          </a:p>
          <a:p>
            <a:pPr lvl="2">
              <a:buFont typeface="Arial" charset="0"/>
              <a:buNone/>
            </a:pPr>
            <a:r>
              <a:rPr lang="en-US" sz="1400" kern="0" dirty="0" smtClean="0">
                <a:solidFill>
                  <a:schemeClr val="tx2">
                    <a:lumMod val="75000"/>
                  </a:schemeClr>
                </a:solidFill>
              </a:rPr>
              <a:t>&lt;meter min="0" max="100" value=“55"/&gt; 55 out of 100 &lt;/meter&gt;</a:t>
            </a:r>
          </a:p>
          <a:p>
            <a:pPr lvl="2">
              <a:buFont typeface="Arial" charset="0"/>
              <a:buNone/>
            </a:pPr>
            <a:endParaRPr lang="en-US" sz="1400" kern="0" dirty="0" smtClean="0">
              <a:solidFill>
                <a:schemeClr val="tx2">
                  <a:lumMod val="75000"/>
                </a:schemeClr>
              </a:solidFill>
            </a:endParaRPr>
          </a:p>
          <a:p>
            <a:pPr lvl="2">
              <a:buFont typeface="Arial" charset="0"/>
              <a:buNone/>
            </a:pPr>
            <a:r>
              <a:rPr lang="en-US" sz="1400" kern="0" dirty="0" smtClean="0">
                <a:solidFill>
                  <a:schemeClr val="tx2">
                    <a:lumMod val="75000"/>
                  </a:schemeClr>
                </a:solidFill>
              </a:rPr>
              <a:t>&lt;meter value="0.5" title="percentage"&gt;0.5 percentage &lt;/meter&gt;</a:t>
            </a:r>
          </a:p>
          <a:p>
            <a:pPr lvl="2">
              <a:buFont typeface="Arial" charset="0"/>
              <a:buNone/>
            </a:pPr>
            <a:endParaRPr lang="en-US" sz="1400" kern="0" dirty="0" smtClean="0">
              <a:solidFill>
                <a:schemeClr val="tx2">
                  <a:lumMod val="75000"/>
                </a:schemeClr>
              </a:solidFill>
            </a:endParaRPr>
          </a:p>
          <a:p>
            <a:pPr lvl="2">
              <a:buFont typeface="Arial" charset="0"/>
              <a:buNone/>
            </a:pPr>
            <a:r>
              <a:rPr lang="en-US" sz="1400" kern="0" dirty="0" smtClean="0">
                <a:solidFill>
                  <a:schemeClr val="tx2">
                    <a:lumMod val="75000"/>
                  </a:schemeClr>
                </a:solidFill>
              </a:rPr>
              <a:t>&lt;p&gt;Your score is: &lt;meter value="39" min="0" max="100" low="40" high="90" optimum="100"&gt;D Grade&lt;/meter&gt;&lt;/p&gt;</a:t>
            </a:r>
          </a:p>
          <a:p>
            <a:pPr lvl="3">
              <a:buFont typeface="Arial" charset="0"/>
              <a:buNone/>
            </a:pPr>
            <a:endParaRPr lang="en-US" sz="1200" kern="0" dirty="0" smtClean="0">
              <a:solidFill>
                <a:schemeClr val="tx2">
                  <a:lumMod val="75000"/>
                </a:schemeClr>
              </a:solidFill>
            </a:endParaRPr>
          </a:p>
          <a:p>
            <a:endParaRPr lang="en-US" sz="1200" kern="0" dirty="0" smtClean="0">
              <a:solidFill>
                <a:schemeClr val="tx2">
                  <a:lumMod val="75000"/>
                </a:schemeClr>
              </a:solidFill>
            </a:endParaRPr>
          </a:p>
          <a:p>
            <a:endParaRPr lang="en-US" sz="1200" kern="0" dirty="0">
              <a:solidFill>
                <a:schemeClr val="tx2">
                  <a:lumMod val="75000"/>
                </a:schemeClr>
              </a:solidFill>
            </a:endParaRPr>
          </a:p>
        </p:txBody>
      </p:sp>
      <p:pic>
        <p:nvPicPr>
          <p:cNvPr id="6" name="Picture 2"/>
          <p:cNvPicPr>
            <a:picLocks noChangeAspect="1" noChangeArrowheads="1"/>
          </p:cNvPicPr>
          <p:nvPr/>
        </p:nvPicPr>
        <p:blipFill>
          <a:blip r:embed="rId2"/>
          <a:srcRect/>
          <a:stretch>
            <a:fillRect/>
          </a:stretch>
        </p:blipFill>
        <p:spPr bwMode="auto">
          <a:xfrm>
            <a:off x="7832725" y="3932403"/>
            <a:ext cx="1104900" cy="333375"/>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7832725" y="4579439"/>
            <a:ext cx="1104900" cy="333375"/>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997125" y="5200799"/>
            <a:ext cx="1962150" cy="333375"/>
          </a:xfrm>
          <a:prstGeom prst="rect">
            <a:avLst/>
          </a:prstGeom>
          <a:noFill/>
          <a:ln w="9525">
            <a:noFill/>
            <a:miter lim="800000"/>
            <a:headEnd/>
            <a:tailEnd/>
          </a:ln>
          <a:effectLst/>
        </p:spPr>
      </p:pic>
    </p:spTree>
    <p:extLst>
      <p:ext uri="{BB962C8B-B14F-4D97-AF65-F5344CB8AC3E}">
        <p14:creationId xmlns:p14="http://schemas.microsoft.com/office/powerpoint/2010/main" val="579935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32</a:t>
            </a:fld>
            <a:endParaRPr lang="en-US" dirty="0"/>
          </a:p>
        </p:txBody>
      </p:sp>
      <p:sp>
        <p:nvSpPr>
          <p:cNvPr id="3" name="Title 2"/>
          <p:cNvSpPr txBox="1">
            <a:spLocks/>
          </p:cNvSpPr>
          <p:nvPr/>
        </p:nvSpPr>
        <p:spPr>
          <a:xfrm>
            <a:off x="109470" y="185248"/>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Browser support </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5" name="Picture 2"/>
          <p:cNvPicPr>
            <a:picLocks noChangeArrowheads="1"/>
          </p:cNvPicPr>
          <p:nvPr/>
        </p:nvPicPr>
        <p:blipFill>
          <a:blip r:embed="rId2"/>
          <a:srcRect/>
          <a:stretch>
            <a:fillRect/>
          </a:stretch>
        </p:blipFill>
        <p:spPr bwMode="auto">
          <a:xfrm>
            <a:off x="368462" y="1571612"/>
            <a:ext cx="7632538" cy="4295788"/>
          </a:xfrm>
          <a:prstGeom prst="rect">
            <a:avLst/>
          </a:prstGeom>
          <a:noFill/>
          <a:ln w="9525">
            <a:noFill/>
            <a:miter lim="800000"/>
            <a:headEnd/>
            <a:tailEnd/>
          </a:ln>
          <a:effectLst/>
        </p:spPr>
      </p:pic>
    </p:spTree>
    <p:extLst>
      <p:ext uri="{BB962C8B-B14F-4D97-AF65-F5344CB8AC3E}">
        <p14:creationId xmlns:p14="http://schemas.microsoft.com/office/powerpoint/2010/main" val="1895177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33</a:t>
            </a:fld>
            <a:endParaRPr lang="en-US" dirty="0"/>
          </a:p>
        </p:txBody>
      </p:sp>
      <p:sp>
        <p:nvSpPr>
          <p:cNvPr id="3" name="Title 2"/>
          <p:cNvSpPr txBox="1">
            <a:spLocks/>
          </p:cNvSpPr>
          <p:nvPr/>
        </p:nvSpPr>
        <p:spPr>
          <a:xfrm>
            <a:off x="76200" y="49985"/>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Browser support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6" name="Picture 2"/>
          <p:cNvPicPr>
            <a:picLocks noChangeAspect="1" noChangeArrowheads="1"/>
          </p:cNvPicPr>
          <p:nvPr/>
        </p:nvPicPr>
        <p:blipFill>
          <a:blip r:embed="rId2"/>
          <a:srcRect/>
          <a:stretch>
            <a:fillRect/>
          </a:stretch>
        </p:blipFill>
        <p:spPr bwMode="auto">
          <a:xfrm>
            <a:off x="214282" y="1785926"/>
            <a:ext cx="8067675" cy="2514600"/>
          </a:xfrm>
          <a:prstGeom prst="rect">
            <a:avLst/>
          </a:prstGeom>
          <a:noFill/>
          <a:ln w="9525">
            <a:noFill/>
            <a:miter lim="800000"/>
            <a:headEnd/>
            <a:tailEnd/>
          </a:ln>
          <a:effectLst/>
        </p:spPr>
      </p:pic>
    </p:spTree>
    <p:extLst>
      <p:ext uri="{BB962C8B-B14F-4D97-AF65-F5344CB8AC3E}">
        <p14:creationId xmlns:p14="http://schemas.microsoft.com/office/powerpoint/2010/main" val="42274883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34</a:t>
            </a:fld>
            <a:endParaRPr lang="en-US" dirty="0"/>
          </a:p>
        </p:txBody>
      </p:sp>
      <p:sp>
        <p:nvSpPr>
          <p:cNvPr id="3" name="Title 2"/>
          <p:cNvSpPr txBox="1">
            <a:spLocks/>
          </p:cNvSpPr>
          <p:nvPr/>
        </p:nvSpPr>
        <p:spPr>
          <a:xfrm>
            <a:off x="76200" y="152400"/>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Questions</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extLst>
      <p:ext uri="{BB962C8B-B14F-4D97-AF65-F5344CB8AC3E}">
        <p14:creationId xmlns:p14="http://schemas.microsoft.com/office/powerpoint/2010/main" val="3730874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35</a:t>
            </a:fld>
            <a:endParaRPr lang="en-US" dirty="0"/>
          </a:p>
        </p:txBody>
      </p:sp>
      <p:sp>
        <p:nvSpPr>
          <p:cNvPr id="3" name="Content Placeholder 1"/>
          <p:cNvSpPr txBox="1">
            <a:spLocks/>
          </p:cNvSpPr>
          <p:nvPr/>
        </p:nvSpPr>
        <p:spPr>
          <a:xfrm>
            <a:off x="228600" y="1758950"/>
            <a:ext cx="8686800" cy="38798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457200" indent="-457200">
              <a:buFont typeface="Arial" panose="020B0604020202020204" pitchFamily="34" charset="0"/>
              <a:buChar char="•"/>
            </a:pPr>
            <a:r>
              <a:rPr lang="en-US" sz="2800" kern="0" dirty="0" smtClean="0"/>
              <a:t>  List some of the Form attributes available as part of HTML5</a:t>
            </a:r>
          </a:p>
          <a:p>
            <a:endParaRPr lang="en-US" kern="0" dirty="0"/>
          </a:p>
        </p:txBody>
      </p:sp>
      <p:sp>
        <p:nvSpPr>
          <p:cNvPr id="4" name="Title 2"/>
          <p:cNvSpPr txBox="1">
            <a:spLocks/>
          </p:cNvSpPr>
          <p:nvPr/>
        </p:nvSpPr>
        <p:spPr>
          <a:xfrm>
            <a:off x="22225" y="4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Interactive Activity </a:t>
            </a:r>
            <a:endParaRPr lang="en-US" sz="3400" kern="0" dirty="0">
              <a:solidFill>
                <a:schemeClr val="tx2">
                  <a:lumMod val="75000"/>
                </a:schemeClr>
              </a:solidFill>
            </a:endParaRPr>
          </a:p>
        </p:txBody>
      </p:sp>
      <p:sp>
        <p:nvSpPr>
          <p:cNvPr id="5" name="Slide Number Placeholder 8"/>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400" dirty="0"/>
          </a:p>
        </p:txBody>
      </p:sp>
      <p:pic>
        <p:nvPicPr>
          <p:cNvPr id="6" name="Picture 2" descr="C:\Documents and Settings\148282\Desktop\interactive-Activity.png"/>
          <p:cNvPicPr>
            <a:picLocks noChangeAspect="1" noChangeArrowheads="1"/>
          </p:cNvPicPr>
          <p:nvPr/>
        </p:nvPicPr>
        <p:blipFill>
          <a:blip r:embed="rId2"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pic>
        <p:nvPicPr>
          <p:cNvPr id="7" name="Picture 4" descr="http://t2.gstatic.com/images?q=tbn:ANd9GcST9hxInjUKxr006etMfNn2MzdVfW8K76EEH_yEANq7fnQawe06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637143"/>
            <a:ext cx="1580130" cy="157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354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36</a:t>
            </a:fld>
            <a:endParaRPr lang="en-US" dirty="0"/>
          </a:p>
        </p:txBody>
      </p:sp>
      <p:sp>
        <p:nvSpPr>
          <p:cNvPr id="3" name="Rectangle 2"/>
          <p:cNvSpPr/>
          <p:nvPr/>
        </p:nvSpPr>
        <p:spPr>
          <a:xfrm>
            <a:off x="2286000" y="2390254"/>
            <a:ext cx="4572000" cy="2077492"/>
          </a:xfrm>
          <a:prstGeom prst="rect">
            <a:avLst/>
          </a:prstGeom>
        </p:spPr>
        <p:txBody>
          <a:bodyPr>
            <a:spAutoFit/>
          </a:bodyPr>
          <a:lstStyle/>
          <a:p>
            <a:pPr lvl="1">
              <a:lnSpc>
                <a:spcPct val="150000"/>
              </a:lnSpc>
              <a:buFont typeface="Wingdings" pitchFamily="2" charset="2"/>
              <a:buChar char="Ø"/>
            </a:pPr>
            <a:r>
              <a:rPr lang="en-IN" sz="2200" dirty="0">
                <a:solidFill>
                  <a:schemeClr val="accent6">
                    <a:lumMod val="75000"/>
                  </a:schemeClr>
                </a:solidFill>
              </a:rPr>
              <a:t>autocomplete</a:t>
            </a:r>
          </a:p>
          <a:p>
            <a:pPr lvl="1">
              <a:lnSpc>
                <a:spcPct val="150000"/>
              </a:lnSpc>
              <a:buFont typeface="Wingdings" pitchFamily="2" charset="2"/>
              <a:buChar char="Ø"/>
            </a:pPr>
            <a:r>
              <a:rPr lang="en-IN" sz="2200" dirty="0">
                <a:solidFill>
                  <a:schemeClr val="accent6">
                    <a:lumMod val="75000"/>
                  </a:schemeClr>
                </a:solidFill>
              </a:rPr>
              <a:t>autofocus</a:t>
            </a:r>
          </a:p>
          <a:p>
            <a:pPr lvl="1">
              <a:lnSpc>
                <a:spcPct val="150000"/>
              </a:lnSpc>
              <a:buFont typeface="Wingdings" pitchFamily="2" charset="2"/>
              <a:buChar char="Ø"/>
            </a:pPr>
            <a:r>
              <a:rPr lang="en-IN" sz="2200" dirty="0" err="1" smtClean="0">
                <a:solidFill>
                  <a:schemeClr val="accent6">
                    <a:lumMod val="75000"/>
                  </a:schemeClr>
                </a:solidFill>
              </a:rPr>
              <a:t>formaction</a:t>
            </a:r>
            <a:endParaRPr lang="en-IN" sz="2200" dirty="0" smtClean="0">
              <a:solidFill>
                <a:schemeClr val="accent6">
                  <a:lumMod val="75000"/>
                </a:schemeClr>
              </a:solidFill>
            </a:endParaRPr>
          </a:p>
          <a:p>
            <a:pPr lvl="1">
              <a:lnSpc>
                <a:spcPct val="150000"/>
              </a:lnSpc>
              <a:buFont typeface="Wingdings" pitchFamily="2" charset="2"/>
              <a:buChar char="Ø"/>
            </a:pPr>
            <a:r>
              <a:rPr lang="en-IN" sz="2000" dirty="0" smtClean="0">
                <a:solidFill>
                  <a:schemeClr val="accent6">
                    <a:lumMod val="75000"/>
                  </a:schemeClr>
                </a:solidFill>
              </a:rPr>
              <a:t>pattern</a:t>
            </a:r>
            <a:endParaRPr lang="en-IN" sz="2200" dirty="0">
              <a:solidFill>
                <a:schemeClr val="accent6">
                  <a:lumMod val="75000"/>
                </a:schemeClr>
              </a:solidFill>
            </a:endParaRPr>
          </a:p>
        </p:txBody>
      </p:sp>
      <p:sp>
        <p:nvSpPr>
          <p:cNvPr id="4" name="Title 2"/>
          <p:cNvSpPr txBox="1">
            <a:spLocks/>
          </p:cNvSpPr>
          <p:nvPr/>
        </p:nvSpPr>
        <p:spPr>
          <a:xfrm>
            <a:off x="22225" y="4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Interactive Activity </a:t>
            </a:r>
            <a:endParaRPr lang="en-US" sz="3400" kern="0" dirty="0">
              <a:solidFill>
                <a:schemeClr val="tx2">
                  <a:lumMod val="75000"/>
                </a:schemeClr>
              </a:solidFill>
            </a:endParaRPr>
          </a:p>
        </p:txBody>
      </p:sp>
    </p:spTree>
    <p:extLst>
      <p:ext uri="{BB962C8B-B14F-4D97-AF65-F5344CB8AC3E}">
        <p14:creationId xmlns:p14="http://schemas.microsoft.com/office/powerpoint/2010/main" val="74429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37</a:t>
            </a:fld>
            <a:endParaRPr lang="en-US" dirty="0"/>
          </a:p>
        </p:txBody>
      </p:sp>
      <p:sp>
        <p:nvSpPr>
          <p:cNvPr id="5" name="Rectangle 4"/>
          <p:cNvSpPr/>
          <p:nvPr/>
        </p:nvSpPr>
        <p:spPr>
          <a:xfrm>
            <a:off x="446155" y="1176930"/>
            <a:ext cx="3363845" cy="5278368"/>
          </a:xfrm>
          <a:prstGeom prst="rect">
            <a:avLst/>
          </a:prstGeom>
        </p:spPr>
        <p:txBody>
          <a:bodyPr wrap="square">
            <a:spAutoFit/>
          </a:bodyPr>
          <a:lstStyle/>
          <a:p>
            <a:r>
              <a:rPr lang="en-US" sz="1400" b="1" dirty="0"/>
              <a:t>Exercise </a:t>
            </a:r>
            <a:r>
              <a:rPr lang="en-US" sz="1400" b="1" dirty="0" smtClean="0"/>
              <a:t>1 </a:t>
            </a:r>
            <a:r>
              <a:rPr lang="en-US" sz="1400" b="1" dirty="0"/>
              <a:t>:</a:t>
            </a:r>
          </a:p>
          <a:p>
            <a:endParaRPr lang="en-US" sz="1100" b="1" dirty="0" smtClean="0"/>
          </a:p>
          <a:p>
            <a:pPr marL="228600" indent="-228600">
              <a:buAutoNum type="arabicPeriod"/>
            </a:pPr>
            <a:r>
              <a:rPr lang="en-US" sz="1100" dirty="0" smtClean="0"/>
              <a:t>Design </a:t>
            </a:r>
            <a:r>
              <a:rPr lang="en-US" sz="1100" dirty="0"/>
              <a:t>the form elements used to create the form </a:t>
            </a:r>
            <a:r>
              <a:rPr lang="en-US" sz="1100" dirty="0" smtClean="0"/>
              <a:t>as shown </a:t>
            </a:r>
          </a:p>
          <a:p>
            <a:pPr marL="228600" indent="-228600">
              <a:buAutoNum type="arabicPeriod"/>
            </a:pPr>
            <a:r>
              <a:rPr lang="en-US" sz="1100" dirty="0"/>
              <a:t> When creating the code for your form, you must use the HTML5 tags that are appropriate to replicate the form and fulfill all the specifications listed</a:t>
            </a:r>
            <a:r>
              <a:rPr lang="en-US" sz="1100" dirty="0" smtClean="0"/>
              <a:t>.</a:t>
            </a:r>
          </a:p>
          <a:p>
            <a:pPr marL="228600" indent="-228600">
              <a:buAutoNum type="arabicPeriod"/>
            </a:pPr>
            <a:r>
              <a:rPr lang="en-US" sz="1100" dirty="0"/>
              <a:t>Code the form with autocomplete </a:t>
            </a:r>
            <a:r>
              <a:rPr lang="en-US" sz="1100" dirty="0" smtClean="0"/>
              <a:t>active</a:t>
            </a:r>
          </a:p>
          <a:p>
            <a:pPr marL="228600" indent="-228600">
              <a:buAutoNum type="arabicPeriod"/>
            </a:pPr>
            <a:r>
              <a:rPr lang="en-US" sz="1100" dirty="0" smtClean="0"/>
              <a:t>In </a:t>
            </a:r>
            <a:r>
              <a:rPr lang="en-US" sz="1100" dirty="0"/>
              <a:t>Figure </a:t>
            </a:r>
            <a:r>
              <a:rPr lang="en-US" sz="1100" dirty="0" smtClean="0"/>
              <a:t>it </a:t>
            </a:r>
            <a:r>
              <a:rPr lang="en-US" sz="1100" dirty="0"/>
              <a:t>is easy to see that two field sets are used to create the main structure of the form. Your task is to create the field sets, including the names Customer Info and Books. Don't worry about the content fields for the moment</a:t>
            </a:r>
            <a:r>
              <a:rPr lang="en-US" sz="1100" dirty="0" smtClean="0"/>
              <a:t>.</a:t>
            </a:r>
          </a:p>
          <a:p>
            <a:pPr marL="228600" indent="-228600">
              <a:buAutoNum type="arabicPeriod"/>
            </a:pPr>
            <a:r>
              <a:rPr lang="en-US" sz="1100" dirty="0"/>
              <a:t>The Name field you create should have autofocus, placeholder text, and be required</a:t>
            </a:r>
            <a:r>
              <a:rPr lang="en-US" sz="1100" dirty="0" smtClean="0"/>
              <a:t>.</a:t>
            </a:r>
          </a:p>
          <a:p>
            <a:pPr marL="228600" indent="-228600">
              <a:buAutoNum type="arabicPeriod"/>
            </a:pPr>
            <a:r>
              <a:rPr lang="en-US" sz="1100" dirty="0"/>
              <a:t>The Telephone field should have placeholder text, a pattern to restrict </a:t>
            </a:r>
            <a:r>
              <a:rPr lang="en-US" sz="1100" dirty="0" smtClean="0"/>
              <a:t>entry as shown in image, </a:t>
            </a:r>
            <a:r>
              <a:rPr lang="en-US" sz="1100" dirty="0"/>
              <a:t>and be </a:t>
            </a:r>
            <a:r>
              <a:rPr lang="en-US" sz="1100" dirty="0" smtClean="0"/>
              <a:t>required</a:t>
            </a:r>
          </a:p>
          <a:p>
            <a:pPr marL="228600" indent="-228600">
              <a:buAutoNum type="arabicPeriod"/>
            </a:pPr>
            <a:r>
              <a:rPr lang="en-US" sz="1100" dirty="0"/>
              <a:t>The Email address field should have placeholder text and allow multiple entries. This field should also be </a:t>
            </a:r>
            <a:r>
              <a:rPr lang="en-US" sz="1100" dirty="0" smtClean="0"/>
              <a:t>required</a:t>
            </a:r>
          </a:p>
          <a:p>
            <a:pPr marL="228600" indent="-228600">
              <a:buAutoNum type="arabicPeriod"/>
            </a:pPr>
            <a:r>
              <a:rPr lang="en-US" sz="1100" dirty="0"/>
              <a:t>The Books field should have a data list. You can select the content you would like to list</a:t>
            </a:r>
            <a:r>
              <a:rPr lang="en-US" sz="1100" dirty="0" smtClean="0"/>
              <a:t>.</a:t>
            </a:r>
          </a:p>
          <a:p>
            <a:pPr marL="228600" indent="-228600">
              <a:buAutoNum type="arabicPeriod"/>
            </a:pPr>
            <a:r>
              <a:rPr lang="en-US" sz="1100" dirty="0"/>
              <a:t>The Quantity (Maximum 5) field should have a minimum value of 1 and a maximum value of 5.</a:t>
            </a:r>
          </a:p>
        </p:txBody>
      </p:sp>
      <p:pic>
        <p:nvPicPr>
          <p:cNvPr id="6" name="Picture 5"/>
          <p:cNvPicPr>
            <a:picLocks noChangeAspect="1"/>
          </p:cNvPicPr>
          <p:nvPr/>
        </p:nvPicPr>
        <p:blipFill>
          <a:blip r:embed="rId2"/>
          <a:stretch>
            <a:fillRect/>
          </a:stretch>
        </p:blipFill>
        <p:spPr>
          <a:xfrm>
            <a:off x="3810000" y="1973859"/>
            <a:ext cx="5257800" cy="2638425"/>
          </a:xfrm>
          <a:prstGeom prst="rect">
            <a:avLst/>
          </a:prstGeom>
        </p:spPr>
      </p:pic>
      <p:sp>
        <p:nvSpPr>
          <p:cNvPr id="7" name="Rectangle 6"/>
          <p:cNvSpPr/>
          <p:nvPr/>
        </p:nvSpPr>
        <p:spPr>
          <a:xfrm>
            <a:off x="250825" y="228600"/>
            <a:ext cx="5105400" cy="615553"/>
          </a:xfrm>
          <a:prstGeom prst="rect">
            <a:avLst/>
          </a:prstGeom>
        </p:spPr>
        <p:txBody>
          <a:bodyPr/>
          <a:lstStyle/>
          <a:p>
            <a:pPr eaLnBrk="0" fontAlgn="base" hangingPunct="0">
              <a:spcBef>
                <a:spcPct val="0"/>
              </a:spcBef>
              <a:spcAft>
                <a:spcPct val="0"/>
              </a:spcAft>
            </a:pPr>
            <a:r>
              <a:rPr lang="en-US" sz="3400" kern="0" dirty="0">
                <a:solidFill>
                  <a:schemeClr val="tx2">
                    <a:lumMod val="75000"/>
                  </a:schemeClr>
                </a:solidFill>
                <a:latin typeface="+mj-lt"/>
                <a:ea typeface="ＭＳ Ｐゴシック" charset="-128"/>
                <a:cs typeface="ＭＳ Ｐゴシック" charset="-128"/>
              </a:rPr>
              <a:t>Hands On Exercises</a:t>
            </a:r>
          </a:p>
        </p:txBody>
      </p:sp>
    </p:spTree>
    <p:extLst>
      <p:ext uri="{BB962C8B-B14F-4D97-AF65-F5344CB8AC3E}">
        <p14:creationId xmlns:p14="http://schemas.microsoft.com/office/powerpoint/2010/main" val="347173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38</a:t>
            </a:fld>
            <a:endParaRPr lang="en-US" dirty="0"/>
          </a:p>
        </p:txBody>
      </p:sp>
      <p:sp>
        <p:nvSpPr>
          <p:cNvPr id="3" name="Rectangle 2"/>
          <p:cNvSpPr/>
          <p:nvPr/>
        </p:nvSpPr>
        <p:spPr>
          <a:xfrm>
            <a:off x="250825" y="228600"/>
            <a:ext cx="5105400" cy="615553"/>
          </a:xfrm>
          <a:prstGeom prst="rect">
            <a:avLst/>
          </a:prstGeom>
        </p:spPr>
        <p:txBody>
          <a:bodyPr/>
          <a:lstStyle/>
          <a:p>
            <a:pPr eaLnBrk="0" fontAlgn="base" hangingPunct="0">
              <a:spcBef>
                <a:spcPct val="0"/>
              </a:spcBef>
              <a:spcAft>
                <a:spcPct val="0"/>
              </a:spcAft>
            </a:pPr>
            <a:r>
              <a:rPr lang="en-US" sz="2800" kern="0" dirty="0">
                <a:solidFill>
                  <a:schemeClr val="tx2">
                    <a:lumMod val="75000"/>
                  </a:schemeClr>
                </a:solidFill>
                <a:latin typeface="+mj-lt"/>
                <a:ea typeface="ＭＳ Ｐゴシック" charset="-128"/>
                <a:cs typeface="ＭＳ Ｐゴシック" charset="-128"/>
              </a:rPr>
              <a:t>Hands On Exercises (Contd.)</a:t>
            </a:r>
          </a:p>
          <a:p>
            <a:pPr eaLnBrk="0" fontAlgn="base" hangingPunct="0">
              <a:spcBef>
                <a:spcPct val="0"/>
              </a:spcBef>
              <a:spcAft>
                <a:spcPct val="0"/>
              </a:spcAft>
            </a:pPr>
            <a:endParaRPr lang="en-US" sz="3400" kern="0" dirty="0">
              <a:solidFill>
                <a:schemeClr val="tx2">
                  <a:lumMod val="75000"/>
                </a:schemeClr>
              </a:solidFill>
              <a:latin typeface="+mj-lt"/>
              <a:ea typeface="ＭＳ Ｐゴシック" charset="-128"/>
              <a:cs typeface="ＭＳ Ｐゴシック" charset="-128"/>
            </a:endParaRPr>
          </a:p>
        </p:txBody>
      </p:sp>
      <p:sp>
        <p:nvSpPr>
          <p:cNvPr id="4" name="Rectangle 3"/>
          <p:cNvSpPr/>
          <p:nvPr/>
        </p:nvSpPr>
        <p:spPr>
          <a:xfrm>
            <a:off x="517524" y="1905000"/>
            <a:ext cx="7026275" cy="646331"/>
          </a:xfrm>
          <a:prstGeom prst="rect">
            <a:avLst/>
          </a:prstGeom>
        </p:spPr>
        <p:txBody>
          <a:bodyPr wrap="square">
            <a:spAutoFit/>
          </a:bodyPr>
          <a:lstStyle/>
          <a:p>
            <a:r>
              <a:rPr lang="en-US" b="1" dirty="0"/>
              <a:t>Exercise </a:t>
            </a:r>
            <a:r>
              <a:rPr lang="en-US" b="1" dirty="0" smtClean="0"/>
              <a:t>2 </a:t>
            </a:r>
            <a:r>
              <a:rPr lang="en-US" b="1" dirty="0"/>
              <a:t>:</a:t>
            </a:r>
          </a:p>
          <a:p>
            <a:r>
              <a:rPr lang="en-US" dirty="0" smtClean="0"/>
              <a:t>Do </a:t>
            </a:r>
            <a:r>
              <a:rPr lang="en-US" dirty="0"/>
              <a:t>a simple form using </a:t>
            </a:r>
            <a:r>
              <a:rPr lang="en-US" dirty="0" err="1"/>
              <a:t>keygen</a:t>
            </a:r>
            <a:r>
              <a:rPr lang="en-US" dirty="0"/>
              <a:t> and output</a:t>
            </a:r>
          </a:p>
        </p:txBody>
      </p:sp>
    </p:spTree>
    <p:extLst>
      <p:ext uri="{BB962C8B-B14F-4D97-AF65-F5344CB8AC3E}">
        <p14:creationId xmlns:p14="http://schemas.microsoft.com/office/powerpoint/2010/main" val="963678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39</a:t>
            </a:fld>
            <a:endParaRPr lang="en-US" dirty="0"/>
          </a:p>
        </p:txBody>
      </p:sp>
      <p:sp>
        <p:nvSpPr>
          <p:cNvPr id="3" name="Rectangle 2"/>
          <p:cNvSpPr/>
          <p:nvPr/>
        </p:nvSpPr>
        <p:spPr>
          <a:xfrm>
            <a:off x="250825" y="381000"/>
            <a:ext cx="2230098" cy="523220"/>
          </a:xfrm>
          <a:prstGeom prst="rect">
            <a:avLst/>
          </a:prstGeom>
        </p:spPr>
        <p:txBody>
          <a:bodyPr/>
          <a:lstStyle/>
          <a:p>
            <a:pPr eaLnBrk="0" fontAlgn="base" hangingPunct="0">
              <a:spcBef>
                <a:spcPct val="0"/>
              </a:spcBef>
              <a:spcAft>
                <a:spcPct val="0"/>
              </a:spcAft>
            </a:pPr>
            <a:r>
              <a:rPr lang="en-US" sz="2800" kern="0" dirty="0">
                <a:solidFill>
                  <a:schemeClr val="tx2">
                    <a:lumMod val="75000"/>
                  </a:schemeClr>
                </a:solidFill>
                <a:latin typeface="+mj-lt"/>
                <a:ea typeface="ＭＳ Ｐゴシック" charset="-128"/>
                <a:cs typeface="ＭＳ Ｐゴシック" charset="-128"/>
              </a:rPr>
              <a:t>Case Study</a:t>
            </a:r>
          </a:p>
        </p:txBody>
      </p:sp>
      <p:sp>
        <p:nvSpPr>
          <p:cNvPr id="4" name="Rectangle 3"/>
          <p:cNvSpPr/>
          <p:nvPr/>
        </p:nvSpPr>
        <p:spPr>
          <a:xfrm>
            <a:off x="1524000" y="2590800"/>
            <a:ext cx="5105400" cy="707886"/>
          </a:xfrm>
          <a:prstGeom prst="rect">
            <a:avLst/>
          </a:prstGeom>
        </p:spPr>
        <p:txBody>
          <a:bodyPr wrap="square">
            <a:spAutoFit/>
          </a:bodyPr>
          <a:lstStyle/>
          <a:p>
            <a:r>
              <a:rPr lang="en-US" sz="2000" dirty="0"/>
              <a:t>Design the Sign Up form </a:t>
            </a:r>
            <a:r>
              <a:rPr lang="en-US" sz="2000" dirty="0" smtClean="0"/>
              <a:t>in the case study web application</a:t>
            </a:r>
            <a:endParaRPr lang="en-US" sz="2000" dirty="0"/>
          </a:p>
        </p:txBody>
      </p:sp>
    </p:spTree>
    <p:extLst>
      <p:ext uri="{BB962C8B-B14F-4D97-AF65-F5344CB8AC3E}">
        <p14:creationId xmlns:p14="http://schemas.microsoft.com/office/powerpoint/2010/main" val="7373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a:t>
            </a:fld>
            <a:endParaRPr lang="en-US" dirty="0"/>
          </a:p>
        </p:txBody>
      </p:sp>
      <p:sp>
        <p:nvSpPr>
          <p:cNvPr id="4" name="Title 2"/>
          <p:cNvSpPr txBox="1">
            <a:spLocks/>
          </p:cNvSpPr>
          <p:nvPr/>
        </p:nvSpPr>
        <p:spPr>
          <a:xfrm>
            <a:off x="22225" y="2286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solidFill>
                  <a:schemeClr val="tx2">
                    <a:lumMod val="75000"/>
                  </a:schemeClr>
                </a:solidFill>
              </a:rPr>
              <a:t>HTML5 Form Handling- </a:t>
            </a:r>
            <a:r>
              <a:rPr lang="en-US" kern="0" dirty="0" smtClean="0">
                <a:solidFill>
                  <a:schemeClr val="tx2">
                    <a:lumMod val="75000"/>
                  </a:schemeClr>
                </a:solidFill>
              </a:rPr>
              <a:t>Overview </a:t>
            </a:r>
            <a:r>
              <a:rPr lang="en-US" dirty="0"/>
              <a:t>(Contd.)</a:t>
            </a:r>
          </a:p>
          <a:p>
            <a:endParaRPr lang="en-US" sz="3400" kern="0" dirty="0">
              <a:solidFill>
                <a:schemeClr val="tx2">
                  <a:lumMod val="75000"/>
                </a:schemeClr>
              </a:solidFill>
            </a:endParaRPr>
          </a:p>
        </p:txBody>
      </p:sp>
      <p:pic>
        <p:nvPicPr>
          <p:cNvPr id="3" name="Picture 2"/>
          <p:cNvPicPr>
            <a:picLocks noChangeAspect="1"/>
          </p:cNvPicPr>
          <p:nvPr/>
        </p:nvPicPr>
        <p:blipFill>
          <a:blip r:embed="rId2"/>
          <a:stretch>
            <a:fillRect/>
          </a:stretch>
        </p:blipFill>
        <p:spPr>
          <a:xfrm>
            <a:off x="1638300" y="1600200"/>
            <a:ext cx="5867400" cy="4500562"/>
          </a:xfrm>
          <a:prstGeom prst="rect">
            <a:avLst/>
          </a:prstGeom>
        </p:spPr>
      </p:pic>
    </p:spTree>
    <p:extLst>
      <p:ext uri="{BB962C8B-B14F-4D97-AF65-F5344CB8AC3E}">
        <p14:creationId xmlns:p14="http://schemas.microsoft.com/office/powerpoint/2010/main" val="40633607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40</a:t>
            </a:fld>
            <a:endParaRPr lang="en-US" dirty="0"/>
          </a:p>
        </p:txBody>
      </p:sp>
      <p:sp>
        <p:nvSpPr>
          <p:cNvPr id="3" name="Rectangle 2"/>
          <p:cNvSpPr/>
          <p:nvPr/>
        </p:nvSpPr>
        <p:spPr>
          <a:xfrm>
            <a:off x="479425" y="304800"/>
            <a:ext cx="3539752" cy="523220"/>
          </a:xfrm>
          <a:prstGeom prst="rect">
            <a:avLst/>
          </a:prstGeom>
        </p:spPr>
        <p:txBody>
          <a:bodyPr/>
          <a:lstStyle/>
          <a:p>
            <a:pPr eaLnBrk="0" fontAlgn="base" hangingPunct="0">
              <a:spcBef>
                <a:spcPct val="0"/>
              </a:spcBef>
              <a:spcAft>
                <a:spcPct val="0"/>
              </a:spcAft>
            </a:pPr>
            <a:r>
              <a:rPr lang="en-US" sz="2800" kern="0" dirty="0">
                <a:solidFill>
                  <a:schemeClr val="tx2">
                    <a:lumMod val="75000"/>
                  </a:schemeClr>
                </a:solidFill>
                <a:latin typeface="+mj-lt"/>
                <a:ea typeface="ＭＳ Ｐゴシック" charset="-128"/>
                <a:cs typeface="ＭＳ Ｐゴシック" charset="-128"/>
              </a:rPr>
              <a:t>Scoring Parameter</a:t>
            </a:r>
          </a:p>
        </p:txBody>
      </p:sp>
      <p:sp>
        <p:nvSpPr>
          <p:cNvPr id="4" name="Rectangle 3"/>
          <p:cNvSpPr/>
          <p:nvPr/>
        </p:nvSpPr>
        <p:spPr>
          <a:xfrm>
            <a:off x="1447800" y="1752600"/>
            <a:ext cx="4572000" cy="2031325"/>
          </a:xfrm>
          <a:prstGeom prst="rect">
            <a:avLst/>
          </a:prstGeom>
        </p:spPr>
        <p:txBody>
          <a:bodyPr>
            <a:spAutoFit/>
          </a:bodyPr>
          <a:lstStyle/>
          <a:p>
            <a:pPr marL="342900" indent="-342900">
              <a:buAutoNum type="arabicPeriod"/>
            </a:pPr>
            <a:r>
              <a:rPr lang="en-US" dirty="0" smtClean="0"/>
              <a:t>Standards   </a:t>
            </a:r>
          </a:p>
          <a:p>
            <a:pPr marL="342900" indent="-342900">
              <a:buFontTx/>
              <a:buAutoNum type="arabicPeriod"/>
            </a:pPr>
            <a:r>
              <a:rPr lang="en-US" dirty="0"/>
              <a:t>Look and Feel</a:t>
            </a:r>
          </a:p>
          <a:p>
            <a:pPr marL="342900" indent="-342900">
              <a:buAutoNum type="arabicPeriod"/>
            </a:pPr>
            <a:r>
              <a:rPr lang="en-US" dirty="0"/>
              <a:t>Browser Compatibility (Chrome / Firefox</a:t>
            </a:r>
            <a:r>
              <a:rPr lang="en-US" dirty="0" smtClean="0"/>
              <a:t>)</a:t>
            </a:r>
          </a:p>
          <a:p>
            <a:pPr marL="342900" indent="-342900">
              <a:buAutoNum type="arabicPeriod"/>
            </a:pPr>
            <a:r>
              <a:rPr lang="en-US" dirty="0"/>
              <a:t>Readability &amp; </a:t>
            </a:r>
            <a:r>
              <a:rPr lang="en-US" dirty="0" smtClean="0"/>
              <a:t>Maintainability</a:t>
            </a:r>
          </a:p>
          <a:p>
            <a:pPr marL="342900" indent="-342900">
              <a:buAutoNum type="arabicPeriod"/>
            </a:pPr>
            <a:r>
              <a:rPr lang="en-US" dirty="0"/>
              <a:t>Completion of </a:t>
            </a:r>
            <a:r>
              <a:rPr lang="en-US" dirty="0" smtClean="0"/>
              <a:t>Functionality</a:t>
            </a:r>
          </a:p>
          <a:p>
            <a:pPr marL="342900" indent="-342900">
              <a:buAutoNum type="arabicPeriod"/>
            </a:pPr>
            <a:r>
              <a:rPr lang="en-US" dirty="0"/>
              <a:t>Out of the box thinking      </a:t>
            </a:r>
            <a:endParaRPr lang="en-US" dirty="0" smtClean="0"/>
          </a:p>
        </p:txBody>
      </p:sp>
    </p:spTree>
    <p:extLst>
      <p:ext uri="{BB962C8B-B14F-4D97-AF65-F5344CB8AC3E}">
        <p14:creationId xmlns:p14="http://schemas.microsoft.com/office/powerpoint/2010/main" val="1737430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3" name="Slide Number Placeholder 2"/>
          <p:cNvSpPr>
            <a:spLocks noGrp="1"/>
          </p:cNvSpPr>
          <p:nvPr>
            <p:ph type="sldNum" sz="quarter" idx="4294967295"/>
          </p:nvPr>
        </p:nvSpPr>
        <p:spPr>
          <a:xfrm>
            <a:off x="0" y="6442075"/>
            <a:ext cx="457200" cy="457200"/>
          </a:xfrm>
        </p:spPr>
        <p:txBody>
          <a:bodyPr/>
          <a:lstStyle/>
          <a:p>
            <a:pPr>
              <a:defRPr/>
            </a:pPr>
            <a:fld id="{6DF26410-A357-4AA5-84CF-5BEDE058038A}" type="slidenum">
              <a:rPr lang="en-US" smtClean="0"/>
              <a:pPr>
                <a:defRPr/>
              </a:pPr>
              <a:t>41</a:t>
            </a:fld>
            <a:endParaRPr lang="en-US" dirty="0"/>
          </a:p>
        </p:txBody>
      </p:sp>
    </p:spTree>
    <p:extLst>
      <p:ext uri="{BB962C8B-B14F-4D97-AF65-F5344CB8AC3E}">
        <p14:creationId xmlns:p14="http://schemas.microsoft.com/office/powerpoint/2010/main" val="3143451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5</a:t>
            </a:fld>
            <a:endParaRPr lang="en-US" dirty="0"/>
          </a:p>
        </p:txBody>
      </p:sp>
      <p:sp>
        <p:nvSpPr>
          <p:cNvPr id="3" name="Title 2"/>
          <p:cNvSpPr txBox="1">
            <a:spLocks/>
          </p:cNvSpPr>
          <p:nvPr/>
        </p:nvSpPr>
        <p:spPr>
          <a:xfrm>
            <a:off x="22225" y="35417"/>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solidFill>
                  <a:schemeClr val="tx2">
                    <a:lumMod val="75000"/>
                  </a:schemeClr>
                </a:solidFill>
              </a:rPr>
              <a:t>HTML5 Form Handling- </a:t>
            </a:r>
            <a:r>
              <a:rPr lang="en-US" kern="0" dirty="0" smtClean="0">
                <a:solidFill>
                  <a:schemeClr val="tx2">
                    <a:lumMod val="75000"/>
                  </a:schemeClr>
                </a:solidFill>
              </a:rPr>
              <a:t>Overview </a:t>
            </a:r>
            <a:r>
              <a:rPr lang="en-US" dirty="0"/>
              <a:t>(Contd.)</a:t>
            </a:r>
          </a:p>
          <a:p>
            <a:endParaRPr lang="en-US" sz="3400" kern="0" dirty="0">
              <a:solidFill>
                <a:schemeClr val="tx2">
                  <a:lumMod val="75000"/>
                </a:schemeClr>
              </a:solidFill>
            </a:endParaRPr>
          </a:p>
        </p:txBody>
      </p:sp>
      <p:pic>
        <p:nvPicPr>
          <p:cNvPr id="4" name="Picture 3"/>
          <p:cNvPicPr>
            <a:picLocks noChangeAspect="1"/>
          </p:cNvPicPr>
          <p:nvPr/>
        </p:nvPicPr>
        <p:blipFill>
          <a:blip r:embed="rId2"/>
          <a:stretch>
            <a:fillRect/>
          </a:stretch>
        </p:blipFill>
        <p:spPr>
          <a:xfrm>
            <a:off x="1176337" y="1295400"/>
            <a:ext cx="6791325" cy="4267200"/>
          </a:xfrm>
          <a:prstGeom prst="rect">
            <a:avLst/>
          </a:prstGeom>
        </p:spPr>
      </p:pic>
    </p:spTree>
    <p:extLst>
      <p:ext uri="{BB962C8B-B14F-4D97-AF65-F5344CB8AC3E}">
        <p14:creationId xmlns:p14="http://schemas.microsoft.com/office/powerpoint/2010/main" val="185715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6</a:t>
            </a:fld>
            <a:endParaRPr lang="en-US" dirty="0"/>
          </a:p>
        </p:txBody>
      </p:sp>
      <p:sp>
        <p:nvSpPr>
          <p:cNvPr id="3" name="Content Placeholder 4"/>
          <p:cNvSpPr txBox="1">
            <a:spLocks/>
          </p:cNvSpPr>
          <p:nvPr/>
        </p:nvSpPr>
        <p:spPr>
          <a:xfrm>
            <a:off x="227272" y="129540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buFont typeface="Wingdings" pitchFamily="2" charset="2"/>
              <a:buChar char="Ø"/>
            </a:pPr>
            <a:r>
              <a:rPr lang="en-US" sz="1800" kern="0" dirty="0" smtClean="0">
                <a:solidFill>
                  <a:srgbClr val="0070C0"/>
                </a:solidFill>
                <a:latin typeface="Calibri" panose="020F0502020204030204" pitchFamily="34" charset="0"/>
              </a:rPr>
              <a:t>HTML5 introduced many new form elements</a:t>
            </a:r>
            <a:r>
              <a:rPr lang="en-US" sz="1800" kern="0" dirty="0" smtClean="0">
                <a:latin typeface="Calibri" panose="020F0502020204030204" pitchFamily="34" charset="0"/>
              </a:rPr>
              <a:t>, input types, attributes and extra features to create an intuitive and usable forms consistent across web browser.</a:t>
            </a:r>
          </a:p>
          <a:p>
            <a:pPr>
              <a:lnSpc>
                <a:spcPct val="150000"/>
              </a:lnSpc>
              <a:buFont typeface="Wingdings" pitchFamily="2" charset="2"/>
              <a:buChar char="Ø"/>
            </a:pPr>
            <a:r>
              <a:rPr lang="en-US" sz="1800" kern="0" dirty="0" smtClean="0">
                <a:latin typeface="Calibri" panose="020F0502020204030204" pitchFamily="34" charset="0"/>
              </a:rPr>
              <a:t>Features like placeholder, required and pattern along with new </a:t>
            </a:r>
            <a:r>
              <a:rPr lang="en-US" sz="1800" kern="0" dirty="0" err="1" smtClean="0">
                <a:latin typeface="Calibri" panose="020F0502020204030204" pitchFamily="34" charset="0"/>
              </a:rPr>
              <a:t>psuedo</a:t>
            </a:r>
            <a:r>
              <a:rPr lang="en-US" sz="1800" kern="0" dirty="0" smtClean="0">
                <a:latin typeface="Calibri" panose="020F0502020204030204" pitchFamily="34" charset="0"/>
              </a:rPr>
              <a:t>-class selectors of input types makes the developer more productive  in making the responsive web form.</a:t>
            </a:r>
          </a:p>
          <a:p>
            <a:pPr>
              <a:lnSpc>
                <a:spcPct val="150000"/>
              </a:lnSpc>
              <a:buFont typeface="Wingdings" pitchFamily="2" charset="2"/>
              <a:buChar char="Ø"/>
            </a:pPr>
            <a:r>
              <a:rPr lang="en-US" sz="1800" kern="0" dirty="0" smtClean="0">
                <a:latin typeface="Calibri" panose="020F0502020204030204" pitchFamily="34" charset="0"/>
              </a:rPr>
              <a:t>Browser-based validation provides more advantage in saving time for maintaining consistency across different web browsers. </a:t>
            </a:r>
          </a:p>
          <a:p>
            <a:pPr>
              <a:lnSpc>
                <a:spcPct val="150000"/>
              </a:lnSpc>
              <a:buFont typeface="Wingdings" pitchFamily="2" charset="2"/>
              <a:buChar char="Ø"/>
            </a:pPr>
            <a:r>
              <a:rPr lang="en-US" sz="1800" kern="0" dirty="0" smtClean="0">
                <a:latin typeface="Calibri" panose="020F0502020204030204" pitchFamily="34" charset="0"/>
              </a:rPr>
              <a:t>Separate JS snippet is not required for validation – this significantly reduce page load time.	</a:t>
            </a:r>
          </a:p>
          <a:p>
            <a:pPr>
              <a:lnSpc>
                <a:spcPct val="150000"/>
              </a:lnSpc>
              <a:buFont typeface="Wingdings" pitchFamily="2" charset="2"/>
              <a:buChar char="Ø"/>
            </a:pPr>
            <a:r>
              <a:rPr lang="en-US" sz="1800" kern="0" dirty="0" smtClean="0">
                <a:solidFill>
                  <a:srgbClr val="0070C0"/>
                </a:solidFill>
                <a:latin typeface="Calibri" panose="020F0502020204030204" pitchFamily="34" charset="0"/>
              </a:rPr>
              <a:t>Note: the browser support for most of the Form Elements/ Input Type / Attributes are very less as of now. Refer the resources slide for more info. </a:t>
            </a:r>
          </a:p>
          <a:p>
            <a:pPr>
              <a:lnSpc>
                <a:spcPct val="150000"/>
              </a:lnSpc>
              <a:buFont typeface="Wingdings" pitchFamily="2" charset="2"/>
              <a:buChar char="Ø"/>
            </a:pPr>
            <a:endParaRPr lang="en-US" sz="1800" kern="0" dirty="0" smtClean="0">
              <a:latin typeface="Calibri" panose="020F0502020204030204" pitchFamily="34" charset="0"/>
            </a:endParaRPr>
          </a:p>
          <a:p>
            <a:pPr>
              <a:lnSpc>
                <a:spcPct val="150000"/>
              </a:lnSpc>
              <a:buFont typeface="Wingdings" pitchFamily="2" charset="2"/>
              <a:buChar char="Ø"/>
            </a:pPr>
            <a:endParaRPr lang="en-US" sz="1800" kern="0" dirty="0" smtClean="0">
              <a:latin typeface="Calibri" panose="020F0502020204030204" pitchFamily="34" charset="0"/>
            </a:endParaRPr>
          </a:p>
          <a:p>
            <a:pPr>
              <a:lnSpc>
                <a:spcPct val="150000"/>
              </a:lnSpc>
              <a:buFont typeface="Wingdings" pitchFamily="2" charset="2"/>
              <a:buChar char="Ø"/>
            </a:pPr>
            <a:endParaRPr lang="en-US" sz="1800" kern="0" dirty="0" smtClean="0">
              <a:latin typeface="Calibri" panose="020F0502020204030204" pitchFamily="34" charset="0"/>
            </a:endParaRPr>
          </a:p>
        </p:txBody>
      </p:sp>
      <p:sp>
        <p:nvSpPr>
          <p:cNvPr id="4" name="Title 2"/>
          <p:cNvSpPr txBox="1">
            <a:spLocks/>
          </p:cNvSpPr>
          <p:nvPr/>
        </p:nvSpPr>
        <p:spPr>
          <a:xfrm>
            <a:off x="58247"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a:solidFill>
                  <a:schemeClr val="tx2">
                    <a:lumMod val="75000"/>
                  </a:schemeClr>
                </a:solidFill>
              </a:rPr>
              <a:t>Forms Overview</a:t>
            </a:r>
          </a:p>
        </p:txBody>
      </p:sp>
    </p:spTree>
    <p:extLst>
      <p:ext uri="{BB962C8B-B14F-4D97-AF65-F5344CB8AC3E}">
        <p14:creationId xmlns:p14="http://schemas.microsoft.com/office/powerpoint/2010/main" val="3872366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7</a:t>
            </a:fld>
            <a:endParaRPr lang="en-US" dirty="0"/>
          </a:p>
        </p:txBody>
      </p:sp>
      <p:sp>
        <p:nvSpPr>
          <p:cNvPr id="3" name="Title 2"/>
          <p:cNvSpPr txBox="1">
            <a:spLocks/>
          </p:cNvSpPr>
          <p:nvPr/>
        </p:nvSpPr>
        <p:spPr>
          <a:xfrm>
            <a:off x="0" y="4482"/>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a:solidFill>
                  <a:schemeClr val="tx2">
                    <a:lumMod val="75000"/>
                  </a:schemeClr>
                </a:solidFill>
              </a:rPr>
              <a:t>New Input Types</a:t>
            </a:r>
          </a:p>
        </p:txBody>
      </p:sp>
      <p:sp>
        <p:nvSpPr>
          <p:cNvPr id="4" name="Content Placeholder 6"/>
          <p:cNvSpPr txBox="1">
            <a:spLocks/>
          </p:cNvSpPr>
          <p:nvPr/>
        </p:nvSpPr>
        <p:spPr>
          <a:xfrm>
            <a:off x="250825" y="1600200"/>
            <a:ext cx="4271962"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IN" sz="2000" kern="0" dirty="0" smtClean="0">
                <a:solidFill>
                  <a:schemeClr val="accent6">
                    <a:lumMod val="75000"/>
                  </a:schemeClr>
                </a:solidFill>
              </a:rPr>
              <a:t>&lt;input type="</a:t>
            </a:r>
            <a:r>
              <a:rPr lang="en-IN" sz="2000" b="1" kern="0" dirty="0" err="1" smtClean="0">
                <a:solidFill>
                  <a:schemeClr val="accent6">
                    <a:lumMod val="75000"/>
                  </a:schemeClr>
                </a:solidFill>
              </a:rPr>
              <a:t>color</a:t>
            </a:r>
            <a:r>
              <a:rPr lang="en-IN" sz="2000" kern="0" dirty="0" smtClean="0">
                <a:solidFill>
                  <a:schemeClr val="accent6">
                    <a:lumMod val="75000"/>
                  </a:schemeClr>
                </a:solidFill>
              </a:rPr>
              <a:t>"&gt;</a:t>
            </a:r>
          </a:p>
          <a:p>
            <a:pPr>
              <a:lnSpc>
                <a:spcPct val="150000"/>
              </a:lnSpc>
            </a:pPr>
            <a:r>
              <a:rPr lang="en-IN" sz="2000" kern="0" dirty="0" smtClean="0">
                <a:solidFill>
                  <a:schemeClr val="accent6">
                    <a:lumMod val="75000"/>
                  </a:schemeClr>
                </a:solidFill>
              </a:rPr>
              <a:t>&lt;input type="</a:t>
            </a:r>
            <a:r>
              <a:rPr lang="en-IN" sz="2000" b="1" kern="0" dirty="0" smtClean="0">
                <a:solidFill>
                  <a:schemeClr val="accent6">
                    <a:lumMod val="75000"/>
                  </a:schemeClr>
                </a:solidFill>
              </a:rPr>
              <a:t>date</a:t>
            </a:r>
            <a:r>
              <a:rPr lang="en-IN" sz="2000" kern="0" dirty="0" smtClean="0">
                <a:solidFill>
                  <a:schemeClr val="accent6">
                    <a:lumMod val="75000"/>
                  </a:schemeClr>
                </a:solidFill>
              </a:rPr>
              <a:t>"&gt;</a:t>
            </a:r>
          </a:p>
          <a:p>
            <a:pPr>
              <a:lnSpc>
                <a:spcPct val="150000"/>
              </a:lnSpc>
            </a:pPr>
            <a:r>
              <a:rPr lang="en-IN" sz="2000" kern="0" dirty="0" smtClean="0">
                <a:solidFill>
                  <a:schemeClr val="accent6">
                    <a:lumMod val="75000"/>
                  </a:schemeClr>
                </a:solidFill>
              </a:rPr>
              <a:t>&lt;input type="</a:t>
            </a:r>
            <a:r>
              <a:rPr lang="en-IN" sz="2000" b="1" kern="0" dirty="0" err="1" smtClean="0">
                <a:solidFill>
                  <a:schemeClr val="accent6">
                    <a:lumMod val="75000"/>
                  </a:schemeClr>
                </a:solidFill>
              </a:rPr>
              <a:t>datetime</a:t>
            </a:r>
            <a:r>
              <a:rPr lang="en-IN" sz="2000" kern="0" dirty="0" smtClean="0">
                <a:solidFill>
                  <a:schemeClr val="accent6">
                    <a:lumMod val="75000"/>
                  </a:schemeClr>
                </a:solidFill>
              </a:rPr>
              <a:t>"&gt;</a:t>
            </a:r>
          </a:p>
          <a:p>
            <a:pPr>
              <a:lnSpc>
                <a:spcPct val="150000"/>
              </a:lnSpc>
            </a:pPr>
            <a:r>
              <a:rPr lang="en-IN" sz="2000" kern="0" dirty="0" smtClean="0">
                <a:solidFill>
                  <a:schemeClr val="accent6">
                    <a:lumMod val="75000"/>
                  </a:schemeClr>
                </a:solidFill>
              </a:rPr>
              <a:t>&lt;input type="</a:t>
            </a:r>
            <a:r>
              <a:rPr lang="en-IN" sz="2000" b="1" kern="0" dirty="0" err="1" smtClean="0">
                <a:solidFill>
                  <a:schemeClr val="accent6">
                    <a:lumMod val="75000"/>
                  </a:schemeClr>
                </a:solidFill>
              </a:rPr>
              <a:t>datetime</a:t>
            </a:r>
            <a:r>
              <a:rPr lang="en-IN" sz="2000" b="1" kern="0" dirty="0" smtClean="0">
                <a:solidFill>
                  <a:schemeClr val="accent6">
                    <a:lumMod val="75000"/>
                  </a:schemeClr>
                </a:solidFill>
              </a:rPr>
              <a:t>-local</a:t>
            </a:r>
            <a:r>
              <a:rPr lang="en-IN" sz="2000" kern="0" dirty="0" smtClean="0">
                <a:solidFill>
                  <a:schemeClr val="accent6">
                    <a:lumMod val="75000"/>
                  </a:schemeClr>
                </a:solidFill>
              </a:rPr>
              <a:t>"&gt;</a:t>
            </a:r>
          </a:p>
          <a:p>
            <a:pPr>
              <a:lnSpc>
                <a:spcPct val="150000"/>
              </a:lnSpc>
            </a:pPr>
            <a:r>
              <a:rPr lang="en-IN" sz="2000" kern="0" dirty="0" smtClean="0">
                <a:solidFill>
                  <a:schemeClr val="accent6">
                    <a:lumMod val="75000"/>
                  </a:schemeClr>
                </a:solidFill>
              </a:rPr>
              <a:t>&lt;input type="</a:t>
            </a:r>
            <a:r>
              <a:rPr lang="en-IN" sz="2000" b="1" kern="0" dirty="0" smtClean="0">
                <a:solidFill>
                  <a:schemeClr val="accent6">
                    <a:lumMod val="75000"/>
                  </a:schemeClr>
                </a:solidFill>
              </a:rPr>
              <a:t>email</a:t>
            </a:r>
            <a:r>
              <a:rPr lang="en-IN" sz="2000" kern="0" dirty="0" smtClean="0">
                <a:solidFill>
                  <a:schemeClr val="accent6">
                    <a:lumMod val="75000"/>
                  </a:schemeClr>
                </a:solidFill>
              </a:rPr>
              <a:t>"&gt;</a:t>
            </a:r>
          </a:p>
          <a:p>
            <a:pPr>
              <a:lnSpc>
                <a:spcPct val="150000"/>
              </a:lnSpc>
            </a:pPr>
            <a:r>
              <a:rPr lang="en-IN" sz="2000" kern="0" dirty="0" smtClean="0">
                <a:solidFill>
                  <a:schemeClr val="accent6">
                    <a:lumMod val="75000"/>
                  </a:schemeClr>
                </a:solidFill>
              </a:rPr>
              <a:t>&lt;input type="</a:t>
            </a:r>
            <a:r>
              <a:rPr lang="en-IN" sz="2000" b="1" kern="0" dirty="0" smtClean="0">
                <a:solidFill>
                  <a:schemeClr val="accent6">
                    <a:lumMod val="75000"/>
                  </a:schemeClr>
                </a:solidFill>
              </a:rPr>
              <a:t>month</a:t>
            </a:r>
            <a:r>
              <a:rPr lang="en-IN" sz="2000" kern="0" dirty="0" smtClean="0">
                <a:solidFill>
                  <a:schemeClr val="accent6">
                    <a:lumMod val="75000"/>
                  </a:schemeClr>
                </a:solidFill>
              </a:rPr>
              <a:t>"&gt;</a:t>
            </a:r>
          </a:p>
          <a:p>
            <a:pPr>
              <a:lnSpc>
                <a:spcPct val="150000"/>
              </a:lnSpc>
            </a:pPr>
            <a:r>
              <a:rPr lang="en-IN" sz="2000" kern="0" dirty="0" smtClean="0">
                <a:solidFill>
                  <a:schemeClr val="accent6">
                    <a:lumMod val="75000"/>
                  </a:schemeClr>
                </a:solidFill>
              </a:rPr>
              <a:t>&lt;input type="</a:t>
            </a:r>
            <a:r>
              <a:rPr lang="en-IN" sz="2000" b="1" kern="0" dirty="0" smtClean="0">
                <a:solidFill>
                  <a:schemeClr val="accent6">
                    <a:lumMod val="75000"/>
                  </a:schemeClr>
                </a:solidFill>
              </a:rPr>
              <a:t>number</a:t>
            </a:r>
            <a:r>
              <a:rPr lang="en-IN" sz="2000" kern="0" dirty="0" smtClean="0">
                <a:solidFill>
                  <a:schemeClr val="accent6">
                    <a:lumMod val="75000"/>
                  </a:schemeClr>
                </a:solidFill>
              </a:rPr>
              <a:t>“&gt;</a:t>
            </a:r>
          </a:p>
          <a:p>
            <a:pPr>
              <a:lnSpc>
                <a:spcPct val="150000"/>
              </a:lnSpc>
            </a:pPr>
            <a:r>
              <a:rPr lang="en-IN" sz="2000" kern="0" dirty="0" smtClean="0">
                <a:solidFill>
                  <a:schemeClr val="accent6">
                    <a:lumMod val="75000"/>
                  </a:schemeClr>
                </a:solidFill>
              </a:rPr>
              <a:t>&lt;input type="</a:t>
            </a:r>
            <a:r>
              <a:rPr lang="en-IN" sz="2000" b="1" kern="0" dirty="0" smtClean="0">
                <a:solidFill>
                  <a:schemeClr val="accent6">
                    <a:lumMod val="75000"/>
                  </a:schemeClr>
                </a:solidFill>
              </a:rPr>
              <a:t>range</a:t>
            </a:r>
            <a:r>
              <a:rPr lang="en-IN" sz="2000" kern="0" dirty="0" smtClean="0">
                <a:solidFill>
                  <a:schemeClr val="accent6">
                    <a:lumMod val="75000"/>
                  </a:schemeClr>
                </a:solidFill>
              </a:rPr>
              <a:t>"&gt;</a:t>
            </a:r>
          </a:p>
          <a:p>
            <a:pPr>
              <a:lnSpc>
                <a:spcPct val="150000"/>
              </a:lnSpc>
            </a:pPr>
            <a:endParaRPr lang="en-IN" sz="2000" kern="0" dirty="0" smtClean="0">
              <a:solidFill>
                <a:schemeClr val="accent6">
                  <a:lumMod val="75000"/>
                </a:schemeClr>
              </a:solidFill>
            </a:endParaRPr>
          </a:p>
          <a:p>
            <a:pPr>
              <a:lnSpc>
                <a:spcPct val="150000"/>
              </a:lnSpc>
            </a:pPr>
            <a:endParaRPr lang="en-IN" sz="2000" kern="0" dirty="0">
              <a:solidFill>
                <a:schemeClr val="accent6">
                  <a:lumMod val="75000"/>
                </a:schemeClr>
              </a:solidFill>
            </a:endParaRPr>
          </a:p>
        </p:txBody>
      </p:sp>
      <p:sp>
        <p:nvSpPr>
          <p:cNvPr id="5" name="Content Placeholder 6"/>
          <p:cNvSpPr txBox="1">
            <a:spLocks/>
          </p:cNvSpPr>
          <p:nvPr/>
        </p:nvSpPr>
        <p:spPr bwMode="auto">
          <a:xfrm>
            <a:off x="4563906" y="1766048"/>
            <a:ext cx="4271962" cy="3676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IN" sz="2000" dirty="0" smtClean="0">
                <a:solidFill>
                  <a:schemeClr val="accent6">
                    <a:lumMod val="75000"/>
                  </a:schemeClr>
                </a:solidFill>
              </a:rPr>
              <a:t>&lt;input type="</a:t>
            </a:r>
            <a:r>
              <a:rPr lang="en-IN" sz="2000" b="1" dirty="0" smtClean="0">
                <a:solidFill>
                  <a:schemeClr val="accent6">
                    <a:lumMod val="75000"/>
                  </a:schemeClr>
                </a:solidFill>
              </a:rPr>
              <a:t>search</a:t>
            </a:r>
            <a:r>
              <a:rPr lang="en-IN" sz="2000" dirty="0" smtClean="0">
                <a:solidFill>
                  <a:schemeClr val="accent6">
                    <a:lumMod val="75000"/>
                  </a:schemeClr>
                </a:solidFill>
              </a:rPr>
              <a:t>"</a:t>
            </a:r>
          </a:p>
          <a:p>
            <a:r>
              <a:rPr lang="en-IN" sz="2000" dirty="0" smtClean="0">
                <a:solidFill>
                  <a:schemeClr val="accent6">
                    <a:lumMod val="75000"/>
                  </a:schemeClr>
                </a:solidFill>
              </a:rPr>
              <a:t>       results="5"</a:t>
            </a:r>
          </a:p>
          <a:p>
            <a:r>
              <a:rPr lang="en-IN" sz="2000" dirty="0" smtClean="0">
                <a:solidFill>
                  <a:schemeClr val="accent6">
                    <a:lumMod val="75000"/>
                  </a:schemeClr>
                </a:solidFill>
              </a:rPr>
              <a:t>       autosave="saved-searches"&gt;</a:t>
            </a:r>
            <a:br>
              <a:rPr lang="en-IN" sz="2000" dirty="0" smtClean="0">
                <a:solidFill>
                  <a:schemeClr val="accent6">
                    <a:lumMod val="75000"/>
                  </a:schemeClr>
                </a:solidFill>
              </a:rPr>
            </a:br>
            <a:endParaRPr lang="en-IN" sz="2000" dirty="0" smtClean="0">
              <a:solidFill>
                <a:schemeClr val="accent6">
                  <a:lumMod val="75000"/>
                </a:schemeClr>
              </a:solidFill>
            </a:endParaRPr>
          </a:p>
          <a:p>
            <a:r>
              <a:rPr lang="en-IN" sz="2000" dirty="0" smtClean="0">
                <a:solidFill>
                  <a:schemeClr val="accent6">
                    <a:lumMod val="75000"/>
                  </a:schemeClr>
                </a:solidFill>
              </a:rPr>
              <a:t>&lt;input type="</a:t>
            </a:r>
            <a:r>
              <a:rPr lang="en-IN" sz="2000" b="1" dirty="0" smtClean="0">
                <a:solidFill>
                  <a:schemeClr val="accent6">
                    <a:lumMod val="75000"/>
                  </a:schemeClr>
                </a:solidFill>
              </a:rPr>
              <a:t>tel</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time</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url</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week</a:t>
            </a:r>
            <a:r>
              <a:rPr lang="en-IN" sz="2000" dirty="0" smtClean="0">
                <a:solidFill>
                  <a:schemeClr val="accent6">
                    <a:lumMod val="75000"/>
                  </a:schemeClr>
                </a:solidFill>
              </a:rPr>
              <a:t>"&gt;</a:t>
            </a:r>
            <a:endParaRPr kumimoji="0" lang="en-IN" sz="2000" b="0" u="none" strike="noStrike" kern="1200" cap="none" spc="0" normalizeH="0" baseline="0" noProof="0" dirty="0">
              <a:ln>
                <a:noFill/>
              </a:ln>
              <a:solidFill>
                <a:schemeClr val="accent6">
                  <a:lumMod val="75000"/>
                </a:schemeClr>
              </a:solidFill>
              <a:effectLst/>
              <a:uLnTx/>
              <a:uFillTx/>
              <a:latin typeface="+mn-lt"/>
              <a:ea typeface="+mn-ea"/>
              <a:cs typeface="+mn-cs"/>
            </a:endParaRPr>
          </a:p>
        </p:txBody>
      </p:sp>
    </p:spTree>
    <p:extLst>
      <p:ext uri="{BB962C8B-B14F-4D97-AF65-F5344CB8AC3E}">
        <p14:creationId xmlns:p14="http://schemas.microsoft.com/office/powerpoint/2010/main" val="10670975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8</a:t>
            </a:fld>
            <a:endParaRPr lang="en-US" dirty="0"/>
          </a:p>
        </p:txBody>
      </p:sp>
      <p:sp>
        <p:nvSpPr>
          <p:cNvPr id="3" name="Title 2"/>
          <p:cNvSpPr txBox="1">
            <a:spLocks/>
          </p:cNvSpPr>
          <p:nvPr/>
        </p:nvSpPr>
        <p:spPr>
          <a:xfrm>
            <a:off x="76200" y="43277"/>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44386" y="1395845"/>
            <a:ext cx="4327614" cy="3785755"/>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color</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color INPUT tag provides the facility to get the color value from the user. The color type collects RGB color with 8-bit red, green and blue components through color well.  (Ex: #</a:t>
            </a:r>
            <a:r>
              <a:rPr lang="en-US" sz="1600" kern="0" dirty="0" err="1" smtClean="0">
                <a:solidFill>
                  <a:schemeClr val="tx1">
                    <a:lumMod val="85000"/>
                    <a:lumOff val="15000"/>
                  </a:schemeClr>
                </a:solidFill>
              </a:rPr>
              <a:t>cccccc</a:t>
            </a:r>
            <a:r>
              <a:rPr lang="en-US" sz="1600" kern="0" dirty="0" smtClean="0">
                <a:solidFill>
                  <a:schemeClr val="tx1">
                    <a:lumMod val="85000"/>
                    <a:lumOff val="15000"/>
                  </a:schemeClr>
                </a:solidFill>
              </a:rPr>
              <a:t>) </a:t>
            </a:r>
          </a:p>
          <a:p>
            <a:pPr algn="just"/>
            <a:endParaRPr lang="en-US" sz="1600" kern="0" dirty="0" smtClean="0">
              <a:solidFill>
                <a:schemeClr val="tx1">
                  <a:lumMod val="85000"/>
                  <a:lumOff val="15000"/>
                </a:schemeClr>
              </a:solidFill>
            </a:endParaRPr>
          </a:p>
          <a:p>
            <a:pPr algn="just"/>
            <a:r>
              <a:rPr lang="en-US" sz="1600" kern="0" dirty="0" smtClean="0">
                <a:solidFill>
                  <a:schemeClr val="tx1">
                    <a:lumMod val="85000"/>
                    <a:lumOff val="15000"/>
                  </a:schemeClr>
                </a:solidFill>
              </a:rPr>
              <a:t>Default selected color would be </a:t>
            </a:r>
            <a:r>
              <a:rPr lang="en-US" sz="1600" b="1" kern="0" dirty="0" smtClean="0">
                <a:solidFill>
                  <a:schemeClr val="tx1">
                    <a:lumMod val="85000"/>
                    <a:lumOff val="15000"/>
                  </a:schemeClr>
                </a:solidFill>
              </a:rPr>
              <a:t>Black.</a:t>
            </a:r>
          </a:p>
          <a:p>
            <a:pPr algn="just"/>
            <a:endParaRPr lang="en-US" sz="1600" b="1"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a:t>
            </a:r>
            <a:r>
              <a:rPr lang="en-US" sz="1600" b="1" kern="0" dirty="0" smtClean="0">
                <a:solidFill>
                  <a:schemeClr val="tx1">
                    <a:lumMod val="85000"/>
                    <a:lumOff val="15000"/>
                  </a:schemeClr>
                </a:solidFill>
              </a:rPr>
              <a:t>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type="color" id=" </a:t>
            </a:r>
            <a:r>
              <a:rPr lang="en-US" sz="1400" kern="0" dirty="0" err="1" smtClean="0">
                <a:solidFill>
                  <a:srgbClr val="0070C0"/>
                </a:solidFill>
              </a:rPr>
              <a:t>myIptTag</a:t>
            </a:r>
            <a:r>
              <a:rPr lang="en-US" sz="1400" kern="0" dirty="0" smtClean="0">
                <a:solidFill>
                  <a:srgbClr val="0070C0"/>
                </a:solidFill>
              </a:rPr>
              <a:t> " style="width: 100px;”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colorIpt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colorIpt.value</a:t>
            </a:r>
            <a:r>
              <a:rPr lang="en-US" sz="1400" kern="0" dirty="0" smtClean="0">
                <a:solidFill>
                  <a:schemeClr val="tx2">
                    <a:lumMod val="75000"/>
                  </a:schemeClr>
                </a:solidFill>
              </a:rPr>
              <a:t>)</a:t>
            </a:r>
            <a:endParaRPr lang="en-US" sz="1600" kern="0" dirty="0" smtClean="0">
              <a:solidFill>
                <a:schemeClr val="tx2">
                  <a:lumMod val="75000"/>
                </a:schemeClr>
              </a:solidFill>
            </a:endParaRPr>
          </a:p>
          <a:p>
            <a:pPr algn="just"/>
            <a:endParaRPr lang="en-US" sz="1600" b="1" kern="0" dirty="0">
              <a:solidFill>
                <a:schemeClr val="tx1">
                  <a:lumMod val="85000"/>
                  <a:lumOff val="15000"/>
                </a:schemeClr>
              </a:solidFill>
            </a:endParaRPr>
          </a:p>
        </p:txBody>
      </p:sp>
      <p:pic>
        <p:nvPicPr>
          <p:cNvPr id="6" name="Picture 3" descr="C:\Users\Nathan\Downloads\HTML5\1.png"/>
          <p:cNvPicPr>
            <a:picLocks noChangeAspect="1" noChangeArrowheads="1"/>
          </p:cNvPicPr>
          <p:nvPr/>
        </p:nvPicPr>
        <p:blipFill>
          <a:blip r:embed="rId2"/>
          <a:srcRect/>
          <a:stretch>
            <a:fillRect/>
          </a:stretch>
        </p:blipFill>
        <p:spPr bwMode="auto">
          <a:xfrm>
            <a:off x="4599904" y="1600200"/>
            <a:ext cx="4307518" cy="3286148"/>
          </a:xfrm>
          <a:prstGeom prst="rect">
            <a:avLst/>
          </a:prstGeom>
          <a:noFill/>
        </p:spPr>
      </p:pic>
    </p:spTree>
    <p:extLst>
      <p:ext uri="{BB962C8B-B14F-4D97-AF65-F5344CB8AC3E}">
        <p14:creationId xmlns:p14="http://schemas.microsoft.com/office/powerpoint/2010/main" val="4146334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9</a:t>
            </a:fld>
            <a:endParaRPr lang="en-US" dirty="0"/>
          </a:p>
        </p:txBody>
      </p:sp>
      <p:sp>
        <p:nvSpPr>
          <p:cNvPr id="3" name="Title 2"/>
          <p:cNvSpPr txBox="1">
            <a:spLocks/>
          </p:cNvSpPr>
          <p:nvPr/>
        </p:nvSpPr>
        <p:spPr>
          <a:xfrm>
            <a:off x="76200" y="158021"/>
            <a:ext cx="7543800" cy="1066800"/>
          </a:xfrm>
          <a:prstGeom prst="rect">
            <a:avLst/>
          </a:prstGeom>
        </p:spPr>
        <p:txBody>
          <a:bodyPr/>
          <a:lstStyle>
            <a:defPPr>
              <a:defRPr lang="en-US"/>
            </a:defPPr>
            <a:lvl1pPr eaLnBrk="0" fontAlgn="base" hangingPunct="0">
              <a:spcBef>
                <a:spcPct val="0"/>
              </a:spcBef>
              <a:spcAft>
                <a:spcPct val="0"/>
              </a:spcAft>
              <a:defRPr sz="3400" kern="0">
                <a:solidFill>
                  <a:schemeClr val="tx2">
                    <a:lumMod val="75000"/>
                  </a:schemeClr>
                </a:solidFill>
                <a:latin typeface="+mj-lt"/>
                <a:ea typeface="ＭＳ Ｐゴシック" charset="-128"/>
                <a:cs typeface="ＭＳ Ｐゴシック" charset="-128"/>
              </a:defRPr>
            </a:lvl1pPr>
            <a:lvl2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dirty="0"/>
              <a:t>New Input Types (Contd.)</a:t>
            </a:r>
          </a:p>
        </p:txBody>
      </p:sp>
      <p:sp>
        <p:nvSpPr>
          <p:cNvPr id="4" name="Slide Number Placeholder 3"/>
          <p:cNvSpPr txBox="1">
            <a:spLocks/>
          </p:cNvSpPr>
          <p:nvPr/>
        </p:nvSpPr>
        <p:spPr bwMode="auto">
          <a:xfrm>
            <a:off x="762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Content Placeholder 6"/>
          <p:cNvSpPr txBox="1">
            <a:spLocks/>
          </p:cNvSpPr>
          <p:nvPr/>
        </p:nvSpPr>
        <p:spPr>
          <a:xfrm>
            <a:off x="250825" y="1395828"/>
            <a:ext cx="4414838" cy="4275877"/>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solidFill>
                  <a:schemeClr val="accent6">
                    <a:lumMod val="75000"/>
                  </a:schemeClr>
                </a:solidFill>
              </a:rPr>
              <a:t>&lt;input type="</a:t>
            </a:r>
            <a:r>
              <a:rPr lang="en-US" sz="2000" b="1" kern="0" dirty="0" smtClean="0">
                <a:solidFill>
                  <a:schemeClr val="accent6">
                    <a:lumMod val="75000"/>
                  </a:schemeClr>
                </a:solidFill>
              </a:rPr>
              <a:t> date </a:t>
            </a:r>
            <a:r>
              <a:rPr lang="en-US" sz="2000" kern="0" dirty="0" smtClean="0">
                <a:solidFill>
                  <a:schemeClr val="accent6">
                    <a:lumMod val="75000"/>
                  </a:schemeClr>
                </a:solidFill>
              </a:rPr>
              <a:t>"&gt;</a:t>
            </a:r>
          </a:p>
          <a:p>
            <a:pPr algn="just"/>
            <a:r>
              <a:rPr lang="en-US" sz="1600" kern="0" dirty="0" smtClean="0">
                <a:solidFill>
                  <a:schemeClr val="tx1">
                    <a:lumMod val="85000"/>
                    <a:lumOff val="15000"/>
                  </a:schemeClr>
                </a:solidFill>
              </a:rPr>
              <a:t>The date INPUT tag provides the facility to get the required date value from the user. The date type collects </a:t>
            </a:r>
            <a:r>
              <a:rPr lang="en-US" sz="1600" i="1" kern="0" dirty="0" smtClean="0">
                <a:solidFill>
                  <a:schemeClr val="tx1">
                    <a:lumMod val="85000"/>
                    <a:lumOff val="15000"/>
                  </a:schemeClr>
                </a:solidFill>
              </a:rPr>
              <a:t>year, month and day</a:t>
            </a:r>
            <a:r>
              <a:rPr lang="en-US" sz="1600" kern="0" dirty="0" smtClean="0">
                <a:solidFill>
                  <a:schemeClr val="tx1">
                    <a:lumMod val="85000"/>
                    <a:lumOff val="15000"/>
                  </a:schemeClr>
                </a:solidFill>
              </a:rPr>
              <a:t> without any time zones.</a:t>
            </a:r>
          </a:p>
          <a:p>
            <a:pPr algn="just"/>
            <a:endParaRPr lang="en-US" sz="1600" kern="0" dirty="0" smtClean="0">
              <a:solidFill>
                <a:schemeClr val="tx1">
                  <a:lumMod val="85000"/>
                  <a:lumOff val="15000"/>
                </a:schemeClr>
              </a:solidFill>
            </a:endParaRPr>
          </a:p>
          <a:p>
            <a:pPr algn="just"/>
            <a:r>
              <a:rPr lang="en-US" sz="1600" kern="0" dirty="0" smtClean="0">
                <a:solidFill>
                  <a:schemeClr val="tx1">
                    <a:lumMod val="85000"/>
                    <a:lumOff val="15000"/>
                  </a:schemeClr>
                </a:solidFill>
              </a:rPr>
              <a:t>Default selected date would be </a:t>
            </a:r>
            <a:r>
              <a:rPr lang="en-US" sz="1600" b="1" kern="0" dirty="0" smtClean="0">
                <a:solidFill>
                  <a:schemeClr val="tx1">
                    <a:lumMod val="85000"/>
                    <a:lumOff val="15000"/>
                  </a:schemeClr>
                </a:solidFill>
              </a:rPr>
              <a:t>empty.</a:t>
            </a:r>
          </a:p>
          <a:p>
            <a:pPr algn="just"/>
            <a:endParaRPr lang="en-US" sz="1600" b="1" kern="0" dirty="0" smtClean="0">
              <a:solidFill>
                <a:schemeClr val="tx1">
                  <a:lumMod val="85000"/>
                  <a:lumOff val="15000"/>
                </a:schemeClr>
              </a:solidFill>
            </a:endParaRPr>
          </a:p>
          <a:p>
            <a:pPr algn="just"/>
            <a:r>
              <a:rPr lang="en-US" sz="1600" u="sng" kern="0" dirty="0" smtClean="0">
                <a:solidFill>
                  <a:schemeClr val="tx1">
                    <a:lumMod val="85000"/>
                    <a:lumOff val="15000"/>
                  </a:schemeClr>
                </a:solidFill>
              </a:rPr>
              <a:t>Example: </a:t>
            </a:r>
          </a:p>
          <a:p>
            <a:r>
              <a:rPr lang="en-US" sz="1600" b="1" kern="0" dirty="0" smtClean="0">
                <a:solidFill>
                  <a:srgbClr val="0070C0"/>
                </a:solidFill>
              </a:rPr>
              <a:t>      </a:t>
            </a:r>
            <a:r>
              <a:rPr lang="en-US" sz="1400" b="1" kern="0" dirty="0" smtClean="0">
                <a:solidFill>
                  <a:srgbClr val="0070C0"/>
                </a:solidFill>
              </a:rPr>
              <a:t> </a:t>
            </a:r>
            <a:r>
              <a:rPr lang="en-US" sz="1400" kern="0" dirty="0" smtClean="0">
                <a:solidFill>
                  <a:srgbClr val="0070C0"/>
                </a:solidFill>
              </a:rPr>
              <a:t>&lt;input type=“date" id=" </a:t>
            </a:r>
            <a:r>
              <a:rPr lang="en-US" sz="1400" kern="0" dirty="0" err="1" smtClean="0">
                <a:solidFill>
                  <a:srgbClr val="0070C0"/>
                </a:solidFill>
              </a:rPr>
              <a:t>myIptTag</a:t>
            </a:r>
            <a:r>
              <a:rPr lang="en-US" sz="1400" kern="0" dirty="0" smtClean="0">
                <a:solidFill>
                  <a:srgbClr val="0070C0"/>
                </a:solidFill>
              </a:rPr>
              <a:t> " style="width: 100px;” /&gt;</a:t>
            </a: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smtClean="0">
                <a:solidFill>
                  <a:schemeClr val="tx2">
                    <a:lumMod val="75000"/>
                  </a:schemeClr>
                </a:solidFill>
              </a:rPr>
              <a:t/>
            </a:r>
            <a:br>
              <a:rPr lang="en-US" sz="1400" kern="0" dirty="0" smtClean="0">
                <a:solidFill>
                  <a:schemeClr val="tx2">
                    <a:lumMod val="75000"/>
                  </a:schemeClr>
                </a:solidFill>
              </a:rPr>
            </a:br>
            <a:r>
              <a:rPr lang="en-US" sz="1400" kern="0" dirty="0" err="1" smtClean="0">
                <a:solidFill>
                  <a:schemeClr val="tx2">
                    <a:lumMod val="75000"/>
                  </a:schemeClr>
                </a:solidFill>
              </a:rPr>
              <a:t>var</a:t>
            </a:r>
            <a:r>
              <a:rPr lang="en-US" sz="1400" kern="0" dirty="0" smtClean="0">
                <a:solidFill>
                  <a:schemeClr val="tx2">
                    <a:lumMod val="75000"/>
                  </a:schemeClr>
                </a:solidFill>
              </a:rPr>
              <a:t> </a:t>
            </a:r>
            <a:r>
              <a:rPr lang="en-US" sz="1400" kern="0" dirty="0" err="1" smtClean="0">
                <a:solidFill>
                  <a:schemeClr val="tx2">
                    <a:lumMod val="75000"/>
                  </a:schemeClr>
                </a:solidFill>
              </a:rPr>
              <a:t>dateIpt</a:t>
            </a:r>
            <a:r>
              <a:rPr lang="en-US" sz="1400" kern="0" dirty="0" smtClean="0">
                <a:solidFill>
                  <a:schemeClr val="tx2">
                    <a:lumMod val="75000"/>
                  </a:schemeClr>
                </a:solidFill>
              </a:rPr>
              <a:t>= </a:t>
            </a:r>
            <a:r>
              <a:rPr lang="en-US" sz="1400" kern="0" dirty="0" err="1" smtClean="0">
                <a:solidFill>
                  <a:schemeClr val="tx2">
                    <a:lumMod val="75000"/>
                  </a:schemeClr>
                </a:solidFill>
              </a:rPr>
              <a:t>document.getElementById</a:t>
            </a:r>
            <a:r>
              <a:rPr lang="en-US" sz="1400" kern="0" dirty="0" smtClean="0">
                <a:solidFill>
                  <a:schemeClr val="tx2">
                    <a:lumMod val="75000"/>
                  </a:schemeClr>
                </a:solidFill>
              </a:rPr>
              <a:t>(‘</a:t>
            </a:r>
            <a:r>
              <a:rPr lang="en-US" sz="1400" kern="0" dirty="0" err="1" smtClean="0">
                <a:solidFill>
                  <a:schemeClr val="tx2">
                    <a:lumMod val="75000"/>
                  </a:schemeClr>
                </a:solidFill>
              </a:rPr>
              <a:t>myIptTag</a:t>
            </a:r>
            <a:r>
              <a:rPr lang="en-US" sz="1400" kern="0" dirty="0" smtClean="0">
                <a:solidFill>
                  <a:schemeClr val="tx2">
                    <a:lumMod val="75000"/>
                  </a:schemeClr>
                </a:solidFill>
              </a:rPr>
              <a:t> ');</a:t>
            </a:r>
          </a:p>
          <a:p>
            <a:r>
              <a:rPr lang="en-US" sz="1400" kern="0" dirty="0" smtClean="0">
                <a:solidFill>
                  <a:schemeClr val="tx2">
                    <a:lumMod val="75000"/>
                  </a:schemeClr>
                </a:solidFill>
              </a:rPr>
              <a:t>         alert(</a:t>
            </a:r>
            <a:r>
              <a:rPr lang="en-US" sz="1400" kern="0" dirty="0" err="1" smtClean="0">
                <a:solidFill>
                  <a:schemeClr val="tx2">
                    <a:lumMod val="75000"/>
                  </a:schemeClr>
                </a:solidFill>
              </a:rPr>
              <a:t>dateIpt.value</a:t>
            </a:r>
            <a:r>
              <a:rPr lang="en-US" sz="1400" kern="0" dirty="0" smtClean="0">
                <a:solidFill>
                  <a:schemeClr val="tx2">
                    <a:lumMod val="75000"/>
                  </a:schemeClr>
                </a:solidFill>
              </a:rPr>
              <a:t>)</a:t>
            </a:r>
          </a:p>
          <a:p>
            <a:pPr algn="just"/>
            <a:endParaRPr lang="en-US" sz="1600" b="1" kern="0" dirty="0">
              <a:solidFill>
                <a:schemeClr val="tx1">
                  <a:lumMod val="85000"/>
                  <a:lumOff val="15000"/>
                </a:schemeClr>
              </a:solidFill>
            </a:endParaRPr>
          </a:p>
        </p:txBody>
      </p:sp>
      <p:sp>
        <p:nvSpPr>
          <p:cNvPr id="6" name="TextBox 5"/>
          <p:cNvSpPr txBox="1"/>
          <p:nvPr/>
        </p:nvSpPr>
        <p:spPr>
          <a:xfrm>
            <a:off x="5857884" y="4786322"/>
            <a:ext cx="1645002" cy="307777"/>
          </a:xfrm>
          <a:prstGeom prst="rect">
            <a:avLst/>
          </a:prstGeom>
          <a:noFill/>
        </p:spPr>
        <p:txBody>
          <a:bodyPr wrap="none" rtlCol="0">
            <a:spAutoFit/>
          </a:bodyPr>
          <a:lstStyle/>
          <a:p>
            <a:r>
              <a:rPr lang="en-US" sz="1400" dirty="0" smtClean="0"/>
              <a:t>Date control– Win 7</a:t>
            </a:r>
            <a:endParaRPr lang="en-IN" sz="1400" dirty="0"/>
          </a:p>
        </p:txBody>
      </p:sp>
      <p:pic>
        <p:nvPicPr>
          <p:cNvPr id="7" name="Picture 2"/>
          <p:cNvPicPr>
            <a:picLocks noChangeAspect="1" noChangeArrowheads="1"/>
          </p:cNvPicPr>
          <p:nvPr/>
        </p:nvPicPr>
        <p:blipFill>
          <a:blip r:embed="rId2"/>
          <a:srcRect/>
          <a:stretch>
            <a:fillRect/>
          </a:stretch>
        </p:blipFill>
        <p:spPr bwMode="auto">
          <a:xfrm>
            <a:off x="5786446" y="2357430"/>
            <a:ext cx="2457450" cy="2352675"/>
          </a:xfrm>
          <a:prstGeom prst="rect">
            <a:avLst/>
          </a:prstGeom>
          <a:noFill/>
          <a:ln w="9525">
            <a:noFill/>
            <a:miter lim="800000"/>
            <a:headEnd/>
            <a:tailEnd/>
          </a:ln>
          <a:effectLst/>
        </p:spPr>
      </p:pic>
    </p:spTree>
    <p:extLst>
      <p:ext uri="{BB962C8B-B14F-4D97-AF65-F5344CB8AC3E}">
        <p14:creationId xmlns:p14="http://schemas.microsoft.com/office/powerpoint/2010/main" val="594567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3FFB9471549D4F9643476B7D3668E8" ma:contentTypeVersion="0" ma:contentTypeDescription="Create a new document." ma:contentTypeScope="" ma:versionID="c57cdd123dceec6c7ad8fca4611b14f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C39171-6545-4603-93DE-FF6EA4D55B87}"/>
</file>

<file path=customXml/itemProps2.xml><?xml version="1.0" encoding="utf-8"?>
<ds:datastoreItem xmlns:ds="http://schemas.openxmlformats.org/officeDocument/2006/customXml" ds:itemID="{09FC9EE1-3BAB-4354-8A50-3E166798EE3F}"/>
</file>

<file path=customXml/itemProps3.xml><?xml version="1.0" encoding="utf-8"?>
<ds:datastoreItem xmlns:ds="http://schemas.openxmlformats.org/officeDocument/2006/customXml" ds:itemID="{604EF9C5-92F1-4C84-9867-1A98070A7510}"/>
</file>

<file path=docProps/app.xml><?xml version="1.0" encoding="utf-8"?>
<Properties xmlns="http://schemas.openxmlformats.org/officeDocument/2006/extended-properties" xmlns:vt="http://schemas.openxmlformats.org/officeDocument/2006/docPropsVTypes">
  <TotalTime>24741</TotalTime>
  <Words>2236</Words>
  <Application>Microsoft Office PowerPoint</Application>
  <PresentationFormat>On-screen Show (4:3)</PresentationFormat>
  <Paragraphs>354</Paragraphs>
  <Slides>41</Slides>
  <Notes>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41</vt:i4>
      </vt:variant>
    </vt:vector>
  </HeadingPairs>
  <TitlesOfParts>
    <vt:vector size="53" baseType="lpstr">
      <vt:lpstr>ＭＳ Ｐゴシック</vt:lpstr>
      <vt:lpstr>Arial</vt:lpstr>
      <vt:lpstr>Arial Black</vt:lpstr>
      <vt:lpstr>Calibri</vt:lpstr>
      <vt:lpstr>Cambria</vt:lpstr>
      <vt:lpstr>Myriad Pro</vt:lpstr>
      <vt:lpstr>Verdana</vt:lpstr>
      <vt:lpstr>Wingdings</vt:lpstr>
      <vt:lpstr>1_Blank Presentation</vt:lpstr>
      <vt:lpstr>2_Blank Presentation</vt:lpstr>
      <vt:lpstr>4_Blank Presentation</vt:lpstr>
      <vt:lpstr>Package</vt:lpstr>
      <vt:lpstr>HTML5 &amp; CSS3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Customer Relationships (TCR) Account Planning Template</dc:title>
  <dc:creator>218240</dc:creator>
  <cp:lastModifiedBy>TS, Praveen (Cognizant)</cp:lastModifiedBy>
  <cp:revision>360</cp:revision>
  <cp:lastPrinted>2014-10-03T18:47:15Z</cp:lastPrinted>
  <dcterms:created xsi:type="dcterms:W3CDTF">2014-08-26T11:22:37Z</dcterms:created>
  <dcterms:modified xsi:type="dcterms:W3CDTF">2015-10-20T13:22:41Z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0x0101008D3FFB9471549D4F9643476B7D3668E8</vt:lpwstr>
  </property>
</Properties>
</file>