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diagrams/data2.xml" ContentType="application/vnd.openxmlformats-officedocument.drawingml.diagramData+xml"/>
  <Override PartName="/ppt/diagrams/data1.xml" ContentType="application/vnd.openxmlformats-officedocument.drawingml.diagramData+xml"/>
  <Override PartName="/ppt/slides/slide23.xml" ContentType="application/vnd.openxmlformats-officedocument.presentationml.slide+xml"/>
  <Override PartName="/ppt/slides/slide8.xml" ContentType="application/vnd.openxmlformats-officedocument.presentationml.slide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layout2.xml" ContentType="application/vnd.openxmlformats-officedocument.drawingml.diagramLayout+xml"/>
  <Override PartName="/ppt/diagrams/colors1.xml" ContentType="application/vnd.openxmlformats-officedocument.drawingml.diagramColors+xml"/>
  <Override PartName="/ppt/notesMasters/notesMaster1.xml" ContentType="application/vnd.openxmlformats-officedocument.presentationml.notesMaster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drawing1.xml" ContentType="application/vnd.ms-office.drawingml.diagramDrawing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  <p:sldMasterId id="2147483681" r:id="rId3"/>
  </p:sldMasterIdLst>
  <p:notesMasterIdLst>
    <p:notesMasterId r:id="rId27"/>
  </p:notesMasterIdLst>
  <p:sldIdLst>
    <p:sldId id="257" r:id="rId4"/>
    <p:sldId id="404" r:id="rId5"/>
    <p:sldId id="405" r:id="rId6"/>
    <p:sldId id="406" r:id="rId7"/>
    <p:sldId id="407" r:id="rId8"/>
    <p:sldId id="408" r:id="rId9"/>
    <p:sldId id="409" r:id="rId10"/>
    <p:sldId id="413" r:id="rId11"/>
    <p:sldId id="414" r:id="rId12"/>
    <p:sldId id="415" r:id="rId13"/>
    <p:sldId id="435" r:id="rId14"/>
    <p:sldId id="434" r:id="rId15"/>
    <p:sldId id="416" r:id="rId16"/>
    <p:sldId id="417" r:id="rId17"/>
    <p:sldId id="418" r:id="rId18"/>
    <p:sldId id="419" r:id="rId19"/>
    <p:sldId id="420" r:id="rId20"/>
    <p:sldId id="423" r:id="rId21"/>
    <p:sldId id="424" r:id="rId22"/>
    <p:sldId id="425" r:id="rId23"/>
    <p:sldId id="433" r:id="rId24"/>
    <p:sldId id="426" r:id="rId25"/>
    <p:sldId id="347" r:id="rId26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5" autoAdjust="0"/>
    <p:restoredTop sz="94660"/>
  </p:normalViewPr>
  <p:slideViewPr>
    <p:cSldViewPr>
      <p:cViewPr varScale="1">
        <p:scale>
          <a:sx n="75" d="100"/>
          <a:sy n="75" d="100"/>
        </p:scale>
        <p:origin x="-123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customXml" Target="../customXml/item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customXml" Target="../customXml/item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customXml" Target="../customXml/item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C33B46-296F-46DE-B480-31359D18EBF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2193FD-F6DF-4ECB-A806-3120A79E00CE}">
      <dgm:prSet phldrT="[Text]"/>
      <dgm:spPr/>
      <dgm:t>
        <a:bodyPr/>
        <a:lstStyle/>
        <a:p>
          <a:r>
            <a:rPr lang="en-US" b="1" dirty="0" smtClean="0">
              <a:solidFill>
                <a:schemeClr val="accent6"/>
              </a:solidFill>
            </a:rPr>
            <a:t>HyperText Markup Language (HTML)</a:t>
          </a:r>
          <a:r>
            <a:rPr lang="en-US" dirty="0" smtClean="0">
              <a:solidFill>
                <a:srgbClr val="0070C0"/>
              </a:solidFill>
            </a:rPr>
            <a:t> </a:t>
          </a:r>
          <a:r>
            <a:rPr lang="en-US" dirty="0" smtClean="0"/>
            <a:t>is the main markup language for web pages.</a:t>
          </a:r>
          <a:endParaRPr lang="en-US" dirty="0"/>
        </a:p>
      </dgm:t>
    </dgm:pt>
    <dgm:pt modelId="{4A06D3FC-2581-4802-AE0C-BD9B356D7171}" type="parTrans" cxnId="{38947F2A-9539-4620-B3D1-034838FA4AC9}">
      <dgm:prSet/>
      <dgm:spPr/>
      <dgm:t>
        <a:bodyPr/>
        <a:lstStyle/>
        <a:p>
          <a:endParaRPr lang="en-US"/>
        </a:p>
      </dgm:t>
    </dgm:pt>
    <dgm:pt modelId="{670220F1-8146-49AE-B5F1-6B2242FF0BE6}" type="sibTrans" cxnId="{38947F2A-9539-4620-B3D1-034838FA4AC9}">
      <dgm:prSet/>
      <dgm:spPr/>
      <dgm:t>
        <a:bodyPr/>
        <a:lstStyle/>
        <a:p>
          <a:endParaRPr lang="en-US" dirty="0"/>
        </a:p>
      </dgm:t>
    </dgm:pt>
    <dgm:pt modelId="{BF4A05F0-52D2-4015-88DD-2208CB6EEC9D}">
      <dgm:prSet/>
      <dgm:spPr/>
      <dgm:t>
        <a:bodyPr/>
        <a:lstStyle/>
        <a:p>
          <a:r>
            <a:rPr lang="en-US" dirty="0" smtClean="0"/>
            <a:t>HTML is written in the form of </a:t>
          </a:r>
          <a:r>
            <a:rPr lang="en-US" b="1" dirty="0" smtClean="0">
              <a:solidFill>
                <a:schemeClr val="accent6"/>
              </a:solidFill>
            </a:rPr>
            <a:t>HTML elements </a:t>
          </a:r>
          <a:r>
            <a:rPr lang="en-US" dirty="0" smtClean="0"/>
            <a:t>consisting of tags enclosed in angle brackets (like &lt;html&gt;), within the web page content.</a:t>
          </a:r>
        </a:p>
      </dgm:t>
    </dgm:pt>
    <dgm:pt modelId="{BA005F3F-BCD7-4027-9E74-8BE2B13D4D66}" type="parTrans" cxnId="{9651067E-5D9B-4BEA-9952-A97DBC387D35}">
      <dgm:prSet/>
      <dgm:spPr/>
      <dgm:t>
        <a:bodyPr/>
        <a:lstStyle/>
        <a:p>
          <a:endParaRPr lang="en-US"/>
        </a:p>
      </dgm:t>
    </dgm:pt>
    <dgm:pt modelId="{2B94D839-853A-4C97-A591-6F4E23B5757E}" type="sibTrans" cxnId="{9651067E-5D9B-4BEA-9952-A97DBC387D35}">
      <dgm:prSet/>
      <dgm:spPr/>
      <dgm:t>
        <a:bodyPr/>
        <a:lstStyle/>
        <a:p>
          <a:endParaRPr lang="en-US" dirty="0"/>
        </a:p>
      </dgm:t>
    </dgm:pt>
    <dgm:pt modelId="{D55D9F6B-E215-456D-AE65-7D27F3C6B6BA}">
      <dgm:prSet/>
      <dgm:spPr/>
      <dgm:t>
        <a:bodyPr/>
        <a:lstStyle/>
        <a:p>
          <a:r>
            <a:rPr lang="en-US" b="1" dirty="0" smtClean="0">
              <a:solidFill>
                <a:schemeClr val="accent6"/>
              </a:solidFill>
            </a:rPr>
            <a:t>HTML tags</a:t>
          </a:r>
          <a:r>
            <a:rPr lang="en-US" dirty="0" smtClean="0"/>
            <a:t> most commonly come in pairs like &lt;h1&gt; and &lt;/h1&gt;, although some tags, known as empty elements, are unpaired, for example &lt;img&gt;.</a:t>
          </a:r>
        </a:p>
      </dgm:t>
    </dgm:pt>
    <dgm:pt modelId="{19BF38E7-5B3C-41AC-B18E-92CF2F4C75FA}" type="parTrans" cxnId="{28A8358B-679F-4255-BEDD-DF908928A862}">
      <dgm:prSet/>
      <dgm:spPr/>
      <dgm:t>
        <a:bodyPr/>
        <a:lstStyle/>
        <a:p>
          <a:endParaRPr lang="en-US"/>
        </a:p>
      </dgm:t>
    </dgm:pt>
    <dgm:pt modelId="{FEE23350-0120-4168-B352-4E983C5E02D9}" type="sibTrans" cxnId="{28A8358B-679F-4255-BEDD-DF908928A862}">
      <dgm:prSet/>
      <dgm:spPr/>
      <dgm:t>
        <a:bodyPr/>
        <a:lstStyle/>
        <a:p>
          <a:endParaRPr lang="en-US"/>
        </a:p>
      </dgm:t>
    </dgm:pt>
    <dgm:pt modelId="{C522845E-09E0-482C-A97B-446FEDCF4427}">
      <dgm:prSet phldrT="[Text]"/>
      <dgm:spPr/>
      <dgm:t>
        <a:bodyPr/>
        <a:lstStyle/>
        <a:p>
          <a:r>
            <a:rPr lang="en-US" dirty="0" smtClean="0"/>
            <a:t>HTML elements are the basic building-blocks of WebPages.</a:t>
          </a:r>
          <a:endParaRPr lang="en-US" dirty="0"/>
        </a:p>
      </dgm:t>
    </dgm:pt>
    <dgm:pt modelId="{278B34AD-562A-4B69-B069-FBCAB73E0B40}" type="parTrans" cxnId="{EB0D0C15-D6D4-4698-B1BE-B38D5DF5AFC7}">
      <dgm:prSet/>
      <dgm:spPr/>
      <dgm:t>
        <a:bodyPr/>
        <a:lstStyle/>
        <a:p>
          <a:endParaRPr lang="en-US"/>
        </a:p>
      </dgm:t>
    </dgm:pt>
    <dgm:pt modelId="{66EE2088-03B5-40DC-93A9-11356BAB073C}" type="sibTrans" cxnId="{EB0D0C15-D6D4-4698-B1BE-B38D5DF5AFC7}">
      <dgm:prSet/>
      <dgm:spPr/>
      <dgm:t>
        <a:bodyPr/>
        <a:lstStyle/>
        <a:p>
          <a:endParaRPr lang="en-US" dirty="0"/>
        </a:p>
      </dgm:t>
    </dgm:pt>
    <dgm:pt modelId="{737D982F-D0A5-4D4C-B73A-EE266202FA6B}" type="pres">
      <dgm:prSet presAssocID="{3AC33B46-296F-46DE-B480-31359D18EBF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ED29142-DBC0-45D9-83D0-8D9B6BFCBE0F}" type="pres">
      <dgm:prSet presAssocID="{3AC33B46-296F-46DE-B480-31359D18EBF8}" presName="dummyMaxCanvas" presStyleCnt="0">
        <dgm:presLayoutVars/>
      </dgm:prSet>
      <dgm:spPr/>
    </dgm:pt>
    <dgm:pt modelId="{C280CE4A-414B-42B3-82D4-E46B5D90B4C6}" type="pres">
      <dgm:prSet presAssocID="{3AC33B46-296F-46DE-B480-31359D18EBF8}" presName="FourNodes_1" presStyleLbl="node1" presStyleIdx="0" presStyleCnt="4" custLinFactNeighborX="32" custLinFactNeighborY="-266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CA1D4-5F09-4FFB-BABF-32B9F3927AAB}" type="pres">
      <dgm:prSet presAssocID="{3AC33B46-296F-46DE-B480-31359D18EBF8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31CAC2-BF53-465D-B9A8-86FAF0BA3134}" type="pres">
      <dgm:prSet presAssocID="{3AC33B46-296F-46DE-B480-31359D18EBF8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CB8F3A-AA0E-473F-93D7-AB908A71835D}" type="pres">
      <dgm:prSet presAssocID="{3AC33B46-296F-46DE-B480-31359D18EBF8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E02D84-F2BE-4511-8FE0-F1435C7F9FE9}" type="pres">
      <dgm:prSet presAssocID="{3AC33B46-296F-46DE-B480-31359D18EBF8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199CD7-4936-4DD1-BD06-B3F2F0A0B5C4}" type="pres">
      <dgm:prSet presAssocID="{3AC33B46-296F-46DE-B480-31359D18EBF8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44A799-A416-48B5-ABC0-6F827F768CA1}" type="pres">
      <dgm:prSet presAssocID="{3AC33B46-296F-46DE-B480-31359D18EBF8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2C380F-5625-49C7-9E52-A9AAE54AAE37}" type="pres">
      <dgm:prSet presAssocID="{3AC33B46-296F-46DE-B480-31359D18EBF8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995F71-73F1-4A5F-8E2D-D11384D0622B}" type="pres">
      <dgm:prSet presAssocID="{3AC33B46-296F-46DE-B480-31359D18EBF8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4A91AD-4F6A-49CD-A8F1-625D75FE76A3}" type="pres">
      <dgm:prSet presAssocID="{3AC33B46-296F-46DE-B480-31359D18EBF8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C53285-DA26-45B4-9F5D-F432C66CE408}" type="pres">
      <dgm:prSet presAssocID="{3AC33B46-296F-46DE-B480-31359D18EBF8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1AF513-1F29-44AF-AF3D-F2BAFF349C3F}" type="presOf" srcId="{3AC33B46-296F-46DE-B480-31359D18EBF8}" destId="{737D982F-D0A5-4D4C-B73A-EE266202FA6B}" srcOrd="0" destOrd="0" presId="urn:microsoft.com/office/officeart/2005/8/layout/vProcess5"/>
    <dgm:cxn modelId="{050D5D84-4271-4A94-B326-BDA1B41442AC}" type="presOf" srcId="{BF4A05F0-52D2-4015-88DD-2208CB6EEC9D}" destId="{4331CAC2-BF53-465D-B9A8-86FAF0BA3134}" srcOrd="0" destOrd="0" presId="urn:microsoft.com/office/officeart/2005/8/layout/vProcess5"/>
    <dgm:cxn modelId="{AABDA29B-2899-4380-83AA-621D501633EB}" type="presOf" srcId="{66EE2088-03B5-40DC-93A9-11356BAB073C}" destId="{68199CD7-4936-4DD1-BD06-B3F2F0A0B5C4}" srcOrd="0" destOrd="0" presId="urn:microsoft.com/office/officeart/2005/8/layout/vProcess5"/>
    <dgm:cxn modelId="{D4F61C00-E191-42DA-882D-E1E7692052B4}" type="presOf" srcId="{C522845E-09E0-482C-A97B-446FEDCF4427}" destId="{20995F71-73F1-4A5F-8E2D-D11384D0622B}" srcOrd="1" destOrd="0" presId="urn:microsoft.com/office/officeart/2005/8/layout/vProcess5"/>
    <dgm:cxn modelId="{2E25EE3D-0A22-471B-A4FF-A4C689953D96}" type="presOf" srcId="{670220F1-8146-49AE-B5F1-6B2242FF0BE6}" destId="{EBE02D84-F2BE-4511-8FE0-F1435C7F9FE9}" srcOrd="0" destOrd="0" presId="urn:microsoft.com/office/officeart/2005/8/layout/vProcess5"/>
    <dgm:cxn modelId="{402AFAFE-6906-475A-A319-DAEB0A5BE56E}" type="presOf" srcId="{D55D9F6B-E215-456D-AE65-7D27F3C6B6BA}" destId="{59C53285-DA26-45B4-9F5D-F432C66CE408}" srcOrd="1" destOrd="0" presId="urn:microsoft.com/office/officeart/2005/8/layout/vProcess5"/>
    <dgm:cxn modelId="{9651067E-5D9B-4BEA-9952-A97DBC387D35}" srcId="{3AC33B46-296F-46DE-B480-31359D18EBF8}" destId="{BF4A05F0-52D2-4015-88DD-2208CB6EEC9D}" srcOrd="2" destOrd="0" parTransId="{BA005F3F-BCD7-4027-9E74-8BE2B13D4D66}" sibTransId="{2B94D839-853A-4C97-A591-6F4E23B5757E}"/>
    <dgm:cxn modelId="{38947F2A-9539-4620-B3D1-034838FA4AC9}" srcId="{3AC33B46-296F-46DE-B480-31359D18EBF8}" destId="{FD2193FD-F6DF-4ECB-A806-3120A79E00CE}" srcOrd="0" destOrd="0" parTransId="{4A06D3FC-2581-4802-AE0C-BD9B356D7171}" sibTransId="{670220F1-8146-49AE-B5F1-6B2242FF0BE6}"/>
    <dgm:cxn modelId="{EB0D0C15-D6D4-4698-B1BE-B38D5DF5AFC7}" srcId="{3AC33B46-296F-46DE-B480-31359D18EBF8}" destId="{C522845E-09E0-482C-A97B-446FEDCF4427}" srcOrd="1" destOrd="0" parTransId="{278B34AD-562A-4B69-B069-FBCAB73E0B40}" sibTransId="{66EE2088-03B5-40DC-93A9-11356BAB073C}"/>
    <dgm:cxn modelId="{29E7663E-4F41-4561-87AA-46609EBC80BF}" type="presOf" srcId="{C522845E-09E0-482C-A97B-446FEDCF4427}" destId="{665CA1D4-5F09-4FFB-BABF-32B9F3927AAB}" srcOrd="0" destOrd="0" presId="urn:microsoft.com/office/officeart/2005/8/layout/vProcess5"/>
    <dgm:cxn modelId="{06736270-0420-4C7B-A9DC-0712C7B542A5}" type="presOf" srcId="{FD2193FD-F6DF-4ECB-A806-3120A79E00CE}" destId="{942C380F-5625-49C7-9E52-A9AAE54AAE37}" srcOrd="1" destOrd="0" presId="urn:microsoft.com/office/officeart/2005/8/layout/vProcess5"/>
    <dgm:cxn modelId="{56DA4DB2-959A-45D7-A255-8F56BBABEF49}" type="presOf" srcId="{2B94D839-853A-4C97-A591-6F4E23B5757E}" destId="{9C44A799-A416-48B5-ABC0-6F827F768CA1}" srcOrd="0" destOrd="0" presId="urn:microsoft.com/office/officeart/2005/8/layout/vProcess5"/>
    <dgm:cxn modelId="{ACA8145D-D37D-4FCA-B352-4813A8ABC89F}" type="presOf" srcId="{FD2193FD-F6DF-4ECB-A806-3120A79E00CE}" destId="{C280CE4A-414B-42B3-82D4-E46B5D90B4C6}" srcOrd="0" destOrd="0" presId="urn:microsoft.com/office/officeart/2005/8/layout/vProcess5"/>
    <dgm:cxn modelId="{28A8358B-679F-4255-BEDD-DF908928A862}" srcId="{3AC33B46-296F-46DE-B480-31359D18EBF8}" destId="{D55D9F6B-E215-456D-AE65-7D27F3C6B6BA}" srcOrd="3" destOrd="0" parTransId="{19BF38E7-5B3C-41AC-B18E-92CF2F4C75FA}" sibTransId="{FEE23350-0120-4168-B352-4E983C5E02D9}"/>
    <dgm:cxn modelId="{141D7D78-14FD-4E58-8617-57C17938AA37}" type="presOf" srcId="{BF4A05F0-52D2-4015-88DD-2208CB6EEC9D}" destId="{C94A91AD-4F6A-49CD-A8F1-625D75FE76A3}" srcOrd="1" destOrd="0" presId="urn:microsoft.com/office/officeart/2005/8/layout/vProcess5"/>
    <dgm:cxn modelId="{55D913EC-EB5C-4FDD-97B1-CC001C768622}" type="presOf" srcId="{D55D9F6B-E215-456D-AE65-7D27F3C6B6BA}" destId="{1BCB8F3A-AA0E-473F-93D7-AB908A71835D}" srcOrd="0" destOrd="0" presId="urn:microsoft.com/office/officeart/2005/8/layout/vProcess5"/>
    <dgm:cxn modelId="{46D5100F-0A27-4CF4-B131-0A56BC65F1F3}" type="presParOf" srcId="{737D982F-D0A5-4D4C-B73A-EE266202FA6B}" destId="{CED29142-DBC0-45D9-83D0-8D9B6BFCBE0F}" srcOrd="0" destOrd="0" presId="urn:microsoft.com/office/officeart/2005/8/layout/vProcess5"/>
    <dgm:cxn modelId="{F20995B3-1793-4B63-A389-CD5F415E5A5D}" type="presParOf" srcId="{737D982F-D0A5-4D4C-B73A-EE266202FA6B}" destId="{C280CE4A-414B-42B3-82D4-E46B5D90B4C6}" srcOrd="1" destOrd="0" presId="urn:microsoft.com/office/officeart/2005/8/layout/vProcess5"/>
    <dgm:cxn modelId="{4ECB5233-214D-4D7A-B11A-5B97492B6D29}" type="presParOf" srcId="{737D982F-D0A5-4D4C-B73A-EE266202FA6B}" destId="{665CA1D4-5F09-4FFB-BABF-32B9F3927AAB}" srcOrd="2" destOrd="0" presId="urn:microsoft.com/office/officeart/2005/8/layout/vProcess5"/>
    <dgm:cxn modelId="{2C5203A1-56F6-42BC-BAC2-DC439134FFCE}" type="presParOf" srcId="{737D982F-D0A5-4D4C-B73A-EE266202FA6B}" destId="{4331CAC2-BF53-465D-B9A8-86FAF0BA3134}" srcOrd="3" destOrd="0" presId="urn:microsoft.com/office/officeart/2005/8/layout/vProcess5"/>
    <dgm:cxn modelId="{033CC964-2124-41FB-8BDE-32A40D4C62E9}" type="presParOf" srcId="{737D982F-D0A5-4D4C-B73A-EE266202FA6B}" destId="{1BCB8F3A-AA0E-473F-93D7-AB908A71835D}" srcOrd="4" destOrd="0" presId="urn:microsoft.com/office/officeart/2005/8/layout/vProcess5"/>
    <dgm:cxn modelId="{2E22CD7D-EF31-4A0A-AB60-8DB85759B8B8}" type="presParOf" srcId="{737D982F-D0A5-4D4C-B73A-EE266202FA6B}" destId="{EBE02D84-F2BE-4511-8FE0-F1435C7F9FE9}" srcOrd="5" destOrd="0" presId="urn:microsoft.com/office/officeart/2005/8/layout/vProcess5"/>
    <dgm:cxn modelId="{F5F420C1-0678-4D74-A22A-762B8F5F33FE}" type="presParOf" srcId="{737D982F-D0A5-4D4C-B73A-EE266202FA6B}" destId="{68199CD7-4936-4DD1-BD06-B3F2F0A0B5C4}" srcOrd="6" destOrd="0" presId="urn:microsoft.com/office/officeart/2005/8/layout/vProcess5"/>
    <dgm:cxn modelId="{2E887A6E-30BF-4D4B-80BD-363B82F460CF}" type="presParOf" srcId="{737D982F-D0A5-4D4C-B73A-EE266202FA6B}" destId="{9C44A799-A416-48B5-ABC0-6F827F768CA1}" srcOrd="7" destOrd="0" presId="urn:microsoft.com/office/officeart/2005/8/layout/vProcess5"/>
    <dgm:cxn modelId="{70364576-FC59-4B34-825B-5FBD9FA3C733}" type="presParOf" srcId="{737D982F-D0A5-4D4C-B73A-EE266202FA6B}" destId="{942C380F-5625-49C7-9E52-A9AAE54AAE37}" srcOrd="8" destOrd="0" presId="urn:microsoft.com/office/officeart/2005/8/layout/vProcess5"/>
    <dgm:cxn modelId="{EA1A63B3-1794-4009-BF65-41BD56AF4B1A}" type="presParOf" srcId="{737D982F-D0A5-4D4C-B73A-EE266202FA6B}" destId="{20995F71-73F1-4A5F-8E2D-D11384D0622B}" srcOrd="9" destOrd="0" presId="urn:microsoft.com/office/officeart/2005/8/layout/vProcess5"/>
    <dgm:cxn modelId="{C33D96A7-08CC-44F0-8459-2F48A653720A}" type="presParOf" srcId="{737D982F-D0A5-4D4C-B73A-EE266202FA6B}" destId="{C94A91AD-4F6A-49CD-A8F1-625D75FE76A3}" srcOrd="10" destOrd="0" presId="urn:microsoft.com/office/officeart/2005/8/layout/vProcess5"/>
    <dgm:cxn modelId="{C71EB6D7-5E92-4ABE-AF82-54166A356406}" type="presParOf" srcId="{737D982F-D0A5-4D4C-B73A-EE266202FA6B}" destId="{59C53285-DA26-45B4-9F5D-F432C66CE408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C33B46-296F-46DE-B480-31359D18EBF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8C3181-2A5D-432D-880F-57EE65D1E983}">
      <dgm:prSet/>
      <dgm:spPr/>
      <dgm:t>
        <a:bodyPr/>
        <a:lstStyle/>
        <a:p>
          <a:r>
            <a:rPr lang="en-US" b="1" dirty="0" smtClean="0">
              <a:solidFill>
                <a:schemeClr val="accent6"/>
              </a:solidFill>
            </a:rPr>
            <a:t>HTML allows images and objects</a:t>
          </a:r>
          <a:r>
            <a:rPr lang="en-US" dirty="0" smtClean="0"/>
            <a:t> to be embedded and can be used to create interactive forms</a:t>
          </a:r>
        </a:p>
      </dgm:t>
    </dgm:pt>
    <dgm:pt modelId="{EA07F502-4ABF-4B17-AAEB-DF0B09DE4003}" type="parTrans" cxnId="{5535851E-F074-4435-8DD9-390A93D9F2C2}">
      <dgm:prSet/>
      <dgm:spPr/>
      <dgm:t>
        <a:bodyPr/>
        <a:lstStyle/>
        <a:p>
          <a:endParaRPr lang="en-US"/>
        </a:p>
      </dgm:t>
    </dgm:pt>
    <dgm:pt modelId="{A8669C5C-8396-4F9E-96D8-B3B517057BB8}" type="sibTrans" cxnId="{5535851E-F074-4435-8DD9-390A93D9F2C2}">
      <dgm:prSet/>
      <dgm:spPr/>
      <dgm:t>
        <a:bodyPr/>
        <a:lstStyle/>
        <a:p>
          <a:endParaRPr lang="en-US" dirty="0"/>
        </a:p>
      </dgm:t>
    </dgm:pt>
    <dgm:pt modelId="{C0D81134-0424-440A-A0BA-637AA370CE46}">
      <dgm:prSet/>
      <dgm:spPr/>
      <dgm:t>
        <a:bodyPr/>
        <a:lstStyle/>
        <a:p>
          <a:r>
            <a:rPr lang="en-US" b="1" dirty="0" smtClean="0">
              <a:solidFill>
                <a:schemeClr val="accent6"/>
              </a:solidFill>
            </a:rPr>
            <a:t>Web browsers can also refer to Cascading Style Sheets (CSS)</a:t>
          </a:r>
          <a:r>
            <a:rPr lang="en-US" dirty="0" smtClean="0"/>
            <a:t> to define the appearance and layout of text and other material.</a:t>
          </a:r>
        </a:p>
      </dgm:t>
    </dgm:pt>
    <dgm:pt modelId="{7660B462-16AB-44A0-BECC-A2EB4EB7F9B9}" type="parTrans" cxnId="{EDC0C88D-7191-4EA4-B7C4-B35BB08D716E}">
      <dgm:prSet/>
      <dgm:spPr/>
      <dgm:t>
        <a:bodyPr/>
        <a:lstStyle/>
        <a:p>
          <a:endParaRPr lang="en-US"/>
        </a:p>
      </dgm:t>
    </dgm:pt>
    <dgm:pt modelId="{7C6816C8-BE22-4B72-80E8-6F9478A2A55F}" type="sibTrans" cxnId="{EDC0C88D-7191-4EA4-B7C4-B35BB08D716E}">
      <dgm:prSet/>
      <dgm:spPr/>
      <dgm:t>
        <a:bodyPr/>
        <a:lstStyle/>
        <a:p>
          <a:endParaRPr lang="en-US" dirty="0"/>
        </a:p>
      </dgm:t>
    </dgm:pt>
    <dgm:pt modelId="{C3A98FC9-D85C-4A36-91B6-7A601A448756}">
      <dgm:prSet/>
      <dgm:spPr/>
      <dgm:t>
        <a:bodyPr/>
        <a:lstStyle/>
        <a:p>
          <a:r>
            <a:rPr lang="en-US" b="1" dirty="0" smtClean="0">
              <a:solidFill>
                <a:schemeClr val="accent6"/>
              </a:solidFill>
            </a:rPr>
            <a:t>The W3C, maintains both the HTML and the CSS standards</a:t>
          </a:r>
        </a:p>
      </dgm:t>
    </dgm:pt>
    <dgm:pt modelId="{75EFC032-6A97-4235-BAE9-B5CE071EA60A}" type="parTrans" cxnId="{FE6F86C7-BB45-4B26-9B2C-746427A3B989}">
      <dgm:prSet/>
      <dgm:spPr/>
      <dgm:t>
        <a:bodyPr/>
        <a:lstStyle/>
        <a:p>
          <a:endParaRPr lang="en-US"/>
        </a:p>
      </dgm:t>
    </dgm:pt>
    <dgm:pt modelId="{870D1FF2-09C6-4BEC-A992-9AFDED3BCC04}" type="sibTrans" cxnId="{FE6F86C7-BB45-4B26-9B2C-746427A3B989}">
      <dgm:prSet/>
      <dgm:spPr/>
      <dgm:t>
        <a:bodyPr/>
        <a:lstStyle/>
        <a:p>
          <a:endParaRPr lang="en-US"/>
        </a:p>
      </dgm:t>
    </dgm:pt>
    <dgm:pt modelId="{58ADB688-2652-4AFB-A145-CFFFAE3BE73B}">
      <dgm:prSet/>
      <dgm:spPr/>
      <dgm:t>
        <a:bodyPr/>
        <a:lstStyle/>
        <a:p>
          <a:r>
            <a:rPr lang="en-US" b="1" dirty="0" smtClean="0">
              <a:solidFill>
                <a:schemeClr val="accent6"/>
              </a:solidFill>
            </a:rPr>
            <a:t>The purpose of a web browser</a:t>
          </a:r>
          <a:r>
            <a:rPr lang="en-US" dirty="0" smtClean="0"/>
            <a:t> is to read HTML documents and interpret the content of the page into visible or audible web pages.</a:t>
          </a:r>
        </a:p>
      </dgm:t>
    </dgm:pt>
    <dgm:pt modelId="{1A73D53F-29F2-446D-AF38-ABAB55D627A6}" type="parTrans" cxnId="{EF2A417F-3956-46C2-9849-D27AC83565F2}">
      <dgm:prSet/>
      <dgm:spPr/>
      <dgm:t>
        <a:bodyPr/>
        <a:lstStyle/>
        <a:p>
          <a:endParaRPr lang="en-US"/>
        </a:p>
      </dgm:t>
    </dgm:pt>
    <dgm:pt modelId="{B1826676-2F17-4168-9C6D-20A2D7B61919}" type="sibTrans" cxnId="{EF2A417F-3956-46C2-9849-D27AC83565F2}">
      <dgm:prSet/>
      <dgm:spPr/>
      <dgm:t>
        <a:bodyPr/>
        <a:lstStyle/>
        <a:p>
          <a:endParaRPr lang="en-US" dirty="0"/>
        </a:p>
      </dgm:t>
    </dgm:pt>
    <dgm:pt modelId="{737D982F-D0A5-4D4C-B73A-EE266202FA6B}" type="pres">
      <dgm:prSet presAssocID="{3AC33B46-296F-46DE-B480-31359D18EBF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ED29142-DBC0-45D9-83D0-8D9B6BFCBE0F}" type="pres">
      <dgm:prSet presAssocID="{3AC33B46-296F-46DE-B480-31359D18EBF8}" presName="dummyMaxCanvas" presStyleCnt="0">
        <dgm:presLayoutVars/>
      </dgm:prSet>
      <dgm:spPr/>
    </dgm:pt>
    <dgm:pt modelId="{55384425-0D20-4795-BDB3-2E08655CC13D}" type="pres">
      <dgm:prSet presAssocID="{3AC33B46-296F-46DE-B480-31359D18EBF8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4B86CE-A792-47EE-AF51-81BDB11CE8DB}" type="pres">
      <dgm:prSet presAssocID="{3AC33B46-296F-46DE-B480-31359D18EBF8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22348A-2F62-452C-9525-0AC5B39E3F72}" type="pres">
      <dgm:prSet presAssocID="{3AC33B46-296F-46DE-B480-31359D18EBF8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D9E893-A0E4-46CE-AC97-0628295D27C7}" type="pres">
      <dgm:prSet presAssocID="{3AC33B46-296F-46DE-B480-31359D18EBF8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1CB0D8-855B-475B-9891-02CBC7E0CB81}" type="pres">
      <dgm:prSet presAssocID="{3AC33B46-296F-46DE-B480-31359D18EBF8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48AE7B-690F-42A2-9944-2DB4D5D8FD04}" type="pres">
      <dgm:prSet presAssocID="{3AC33B46-296F-46DE-B480-31359D18EBF8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2F9A55-157C-43DB-9809-66268876E217}" type="pres">
      <dgm:prSet presAssocID="{3AC33B46-296F-46DE-B480-31359D18EBF8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95AE1E-AB21-42D3-9504-769938B19663}" type="pres">
      <dgm:prSet presAssocID="{3AC33B46-296F-46DE-B480-31359D18EBF8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753D8D-4EEE-4504-BB21-BBACB6FFF8BC}" type="pres">
      <dgm:prSet presAssocID="{3AC33B46-296F-46DE-B480-31359D18EBF8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C74125-33D8-4F1B-B435-863476DD8E2E}" type="pres">
      <dgm:prSet presAssocID="{3AC33B46-296F-46DE-B480-31359D18EBF8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D49E17-D7CC-4495-B75E-04BD9D1B446A}" type="pres">
      <dgm:prSet presAssocID="{3AC33B46-296F-46DE-B480-31359D18EBF8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06D238-A497-4129-BBC7-09510425BD79}" type="presOf" srcId="{58ADB688-2652-4AFB-A145-CFFFAE3BE73B}" destId="{B495AE1E-AB21-42D3-9504-769938B19663}" srcOrd="1" destOrd="0" presId="urn:microsoft.com/office/officeart/2005/8/layout/vProcess5"/>
    <dgm:cxn modelId="{522F9F44-4F89-4A16-8422-7A90CAD2A74D}" type="presOf" srcId="{6B8C3181-2A5D-432D-880F-57EE65D1E983}" destId="{75753D8D-4EEE-4504-BB21-BBACB6FFF8BC}" srcOrd="1" destOrd="0" presId="urn:microsoft.com/office/officeart/2005/8/layout/vProcess5"/>
    <dgm:cxn modelId="{E5E5605A-95D3-4C12-AC4A-09D9CBF65B5C}" type="presOf" srcId="{A8669C5C-8396-4F9E-96D8-B3B517057BB8}" destId="{C048AE7B-690F-42A2-9944-2DB4D5D8FD04}" srcOrd="0" destOrd="0" presId="urn:microsoft.com/office/officeart/2005/8/layout/vProcess5"/>
    <dgm:cxn modelId="{5901121C-4A67-48F8-96F1-701CBA88C46D}" type="presOf" srcId="{C0D81134-0424-440A-A0BA-637AA370CE46}" destId="{64C74125-33D8-4F1B-B435-863476DD8E2E}" srcOrd="1" destOrd="0" presId="urn:microsoft.com/office/officeart/2005/8/layout/vProcess5"/>
    <dgm:cxn modelId="{EF2A417F-3956-46C2-9849-D27AC83565F2}" srcId="{3AC33B46-296F-46DE-B480-31359D18EBF8}" destId="{58ADB688-2652-4AFB-A145-CFFFAE3BE73B}" srcOrd="0" destOrd="0" parTransId="{1A73D53F-29F2-446D-AF38-ABAB55D627A6}" sibTransId="{B1826676-2F17-4168-9C6D-20A2D7B61919}"/>
    <dgm:cxn modelId="{82647BD8-D53C-4323-8BD9-B53F20C8ACB3}" type="presOf" srcId="{7C6816C8-BE22-4B72-80E8-6F9478A2A55F}" destId="{5A2F9A55-157C-43DB-9809-66268876E217}" srcOrd="0" destOrd="0" presId="urn:microsoft.com/office/officeart/2005/8/layout/vProcess5"/>
    <dgm:cxn modelId="{5FAA1EF4-7626-46DD-9570-AB7B5AD7D070}" type="presOf" srcId="{B1826676-2F17-4168-9C6D-20A2D7B61919}" destId="{391CB0D8-855B-475B-9891-02CBC7E0CB81}" srcOrd="0" destOrd="0" presId="urn:microsoft.com/office/officeart/2005/8/layout/vProcess5"/>
    <dgm:cxn modelId="{FE6F86C7-BB45-4B26-9B2C-746427A3B989}" srcId="{3AC33B46-296F-46DE-B480-31359D18EBF8}" destId="{C3A98FC9-D85C-4A36-91B6-7A601A448756}" srcOrd="3" destOrd="0" parTransId="{75EFC032-6A97-4235-BAE9-B5CE071EA60A}" sibTransId="{870D1FF2-09C6-4BEC-A992-9AFDED3BCC04}"/>
    <dgm:cxn modelId="{5673BFCC-948D-42B9-A3A5-2525FA6A46DB}" type="presOf" srcId="{C3A98FC9-D85C-4A36-91B6-7A601A448756}" destId="{19D9E893-A0E4-46CE-AC97-0628295D27C7}" srcOrd="0" destOrd="0" presId="urn:microsoft.com/office/officeart/2005/8/layout/vProcess5"/>
    <dgm:cxn modelId="{5535851E-F074-4435-8DD9-390A93D9F2C2}" srcId="{3AC33B46-296F-46DE-B480-31359D18EBF8}" destId="{6B8C3181-2A5D-432D-880F-57EE65D1E983}" srcOrd="1" destOrd="0" parTransId="{EA07F502-4ABF-4B17-AAEB-DF0B09DE4003}" sibTransId="{A8669C5C-8396-4F9E-96D8-B3B517057BB8}"/>
    <dgm:cxn modelId="{82B4AE32-7917-4C52-827E-CEF435C5960B}" type="presOf" srcId="{6B8C3181-2A5D-432D-880F-57EE65D1E983}" destId="{3F4B86CE-A792-47EE-AF51-81BDB11CE8DB}" srcOrd="0" destOrd="0" presId="urn:microsoft.com/office/officeart/2005/8/layout/vProcess5"/>
    <dgm:cxn modelId="{87BC0CA6-5C69-4D72-B73F-C6F6ABED07E1}" type="presOf" srcId="{3AC33B46-296F-46DE-B480-31359D18EBF8}" destId="{737D982F-D0A5-4D4C-B73A-EE266202FA6B}" srcOrd="0" destOrd="0" presId="urn:microsoft.com/office/officeart/2005/8/layout/vProcess5"/>
    <dgm:cxn modelId="{EDC0C88D-7191-4EA4-B7C4-B35BB08D716E}" srcId="{3AC33B46-296F-46DE-B480-31359D18EBF8}" destId="{C0D81134-0424-440A-A0BA-637AA370CE46}" srcOrd="2" destOrd="0" parTransId="{7660B462-16AB-44A0-BECC-A2EB4EB7F9B9}" sibTransId="{7C6816C8-BE22-4B72-80E8-6F9478A2A55F}"/>
    <dgm:cxn modelId="{0C60EA54-D726-4BDD-A1A4-29690A471A30}" type="presOf" srcId="{C3A98FC9-D85C-4A36-91B6-7A601A448756}" destId="{D2D49E17-D7CC-4495-B75E-04BD9D1B446A}" srcOrd="1" destOrd="0" presId="urn:microsoft.com/office/officeart/2005/8/layout/vProcess5"/>
    <dgm:cxn modelId="{090FA450-F251-41FC-BDFF-C0FF87724E86}" type="presOf" srcId="{C0D81134-0424-440A-A0BA-637AA370CE46}" destId="{8D22348A-2F62-452C-9525-0AC5B39E3F72}" srcOrd="0" destOrd="0" presId="urn:microsoft.com/office/officeart/2005/8/layout/vProcess5"/>
    <dgm:cxn modelId="{628CB8CC-7C91-43D8-A7B8-1EFA2E792945}" type="presOf" srcId="{58ADB688-2652-4AFB-A145-CFFFAE3BE73B}" destId="{55384425-0D20-4795-BDB3-2E08655CC13D}" srcOrd="0" destOrd="0" presId="urn:microsoft.com/office/officeart/2005/8/layout/vProcess5"/>
    <dgm:cxn modelId="{E086C35C-7F45-4A28-8437-DE4B8CC76BAD}" type="presParOf" srcId="{737D982F-D0A5-4D4C-B73A-EE266202FA6B}" destId="{CED29142-DBC0-45D9-83D0-8D9B6BFCBE0F}" srcOrd="0" destOrd="0" presId="urn:microsoft.com/office/officeart/2005/8/layout/vProcess5"/>
    <dgm:cxn modelId="{64DFC4F4-00F8-4026-AC0D-EA273FFDDD6D}" type="presParOf" srcId="{737D982F-D0A5-4D4C-B73A-EE266202FA6B}" destId="{55384425-0D20-4795-BDB3-2E08655CC13D}" srcOrd="1" destOrd="0" presId="urn:microsoft.com/office/officeart/2005/8/layout/vProcess5"/>
    <dgm:cxn modelId="{2F9A2B38-B7FE-4A2A-8C6B-3FF69EF1E86C}" type="presParOf" srcId="{737D982F-D0A5-4D4C-B73A-EE266202FA6B}" destId="{3F4B86CE-A792-47EE-AF51-81BDB11CE8DB}" srcOrd="2" destOrd="0" presId="urn:microsoft.com/office/officeart/2005/8/layout/vProcess5"/>
    <dgm:cxn modelId="{E9ABAA9A-821B-49DA-9ADF-96F9BD2209C7}" type="presParOf" srcId="{737D982F-D0A5-4D4C-B73A-EE266202FA6B}" destId="{8D22348A-2F62-452C-9525-0AC5B39E3F72}" srcOrd="3" destOrd="0" presId="urn:microsoft.com/office/officeart/2005/8/layout/vProcess5"/>
    <dgm:cxn modelId="{C3F1D431-98FD-48E5-B390-29BDABD73C8F}" type="presParOf" srcId="{737D982F-D0A5-4D4C-B73A-EE266202FA6B}" destId="{19D9E893-A0E4-46CE-AC97-0628295D27C7}" srcOrd="4" destOrd="0" presId="urn:microsoft.com/office/officeart/2005/8/layout/vProcess5"/>
    <dgm:cxn modelId="{E1F103EC-6159-4286-AFD3-1DF35352965E}" type="presParOf" srcId="{737D982F-D0A5-4D4C-B73A-EE266202FA6B}" destId="{391CB0D8-855B-475B-9891-02CBC7E0CB81}" srcOrd="5" destOrd="0" presId="urn:microsoft.com/office/officeart/2005/8/layout/vProcess5"/>
    <dgm:cxn modelId="{34357B00-9264-4224-A30D-4C4C05F87464}" type="presParOf" srcId="{737D982F-D0A5-4D4C-B73A-EE266202FA6B}" destId="{C048AE7B-690F-42A2-9944-2DB4D5D8FD04}" srcOrd="6" destOrd="0" presId="urn:microsoft.com/office/officeart/2005/8/layout/vProcess5"/>
    <dgm:cxn modelId="{B22FCF09-7F6D-459E-B376-5D778DA31896}" type="presParOf" srcId="{737D982F-D0A5-4D4C-B73A-EE266202FA6B}" destId="{5A2F9A55-157C-43DB-9809-66268876E217}" srcOrd="7" destOrd="0" presId="urn:microsoft.com/office/officeart/2005/8/layout/vProcess5"/>
    <dgm:cxn modelId="{B5B50F5C-40EA-4B73-8439-50EBCBB5EC69}" type="presParOf" srcId="{737D982F-D0A5-4D4C-B73A-EE266202FA6B}" destId="{B495AE1E-AB21-42D3-9504-769938B19663}" srcOrd="8" destOrd="0" presId="urn:microsoft.com/office/officeart/2005/8/layout/vProcess5"/>
    <dgm:cxn modelId="{2A1527C0-22B1-40BA-B380-01EA56FCEA13}" type="presParOf" srcId="{737D982F-D0A5-4D4C-B73A-EE266202FA6B}" destId="{75753D8D-4EEE-4504-BB21-BBACB6FFF8BC}" srcOrd="9" destOrd="0" presId="urn:microsoft.com/office/officeart/2005/8/layout/vProcess5"/>
    <dgm:cxn modelId="{D905BBEE-0BE0-4CF8-91EF-F25D615E4423}" type="presParOf" srcId="{737D982F-D0A5-4D4C-B73A-EE266202FA6B}" destId="{64C74125-33D8-4F1B-B435-863476DD8E2E}" srcOrd="10" destOrd="0" presId="urn:microsoft.com/office/officeart/2005/8/layout/vProcess5"/>
    <dgm:cxn modelId="{F43EFB42-B509-446C-9632-1560845D1751}" type="presParOf" srcId="{737D982F-D0A5-4D4C-B73A-EE266202FA6B}" destId="{D2D49E17-D7CC-4495-B75E-04BD9D1B446A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0CE4A-414B-42B3-82D4-E46B5D90B4C6}">
      <dsp:nvSpPr>
        <dsp:cNvPr id="0" name=""/>
        <dsp:cNvSpPr/>
      </dsp:nvSpPr>
      <dsp:spPr>
        <a:xfrm>
          <a:off x="2223" y="0"/>
          <a:ext cx="6949440" cy="10882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accent6"/>
              </a:solidFill>
            </a:rPr>
            <a:t>HyperText Markup Language (HTML)</a:t>
          </a:r>
          <a:r>
            <a:rPr lang="en-US" sz="1600" kern="1200" dirty="0" smtClean="0">
              <a:solidFill>
                <a:srgbClr val="0070C0"/>
              </a:solidFill>
            </a:rPr>
            <a:t> </a:t>
          </a:r>
          <a:r>
            <a:rPr lang="en-US" sz="1600" kern="1200" dirty="0" smtClean="0"/>
            <a:t>is the main markup language for web pages.</a:t>
          </a:r>
          <a:endParaRPr lang="en-US" sz="1600" kern="1200" dirty="0"/>
        </a:p>
      </dsp:txBody>
      <dsp:txXfrm>
        <a:off x="34097" y="31874"/>
        <a:ext cx="5683161" cy="1024515"/>
      </dsp:txXfrm>
    </dsp:sp>
    <dsp:sp modelId="{665CA1D4-5F09-4FFB-BABF-32B9F3927AAB}">
      <dsp:nvSpPr>
        <dsp:cNvPr id="0" name=""/>
        <dsp:cNvSpPr/>
      </dsp:nvSpPr>
      <dsp:spPr>
        <a:xfrm>
          <a:off x="582015" y="1286129"/>
          <a:ext cx="6949440" cy="10882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HTML elements are the basic building-blocks of WebPages.</a:t>
          </a:r>
          <a:endParaRPr lang="en-US" sz="1600" kern="1200" dirty="0"/>
        </a:p>
      </dsp:txBody>
      <dsp:txXfrm>
        <a:off x="613889" y="1318003"/>
        <a:ext cx="5596305" cy="1024515"/>
      </dsp:txXfrm>
    </dsp:sp>
    <dsp:sp modelId="{4331CAC2-BF53-465D-B9A8-86FAF0BA3134}">
      <dsp:nvSpPr>
        <dsp:cNvPr id="0" name=""/>
        <dsp:cNvSpPr/>
      </dsp:nvSpPr>
      <dsp:spPr>
        <a:xfrm>
          <a:off x="1155344" y="2572258"/>
          <a:ext cx="6949440" cy="10882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HTML is written in the form of </a:t>
          </a:r>
          <a:r>
            <a:rPr lang="en-US" sz="1600" b="1" kern="1200" dirty="0" smtClean="0">
              <a:solidFill>
                <a:schemeClr val="accent6"/>
              </a:solidFill>
            </a:rPr>
            <a:t>HTML elements </a:t>
          </a:r>
          <a:r>
            <a:rPr lang="en-US" sz="1600" kern="1200" dirty="0" smtClean="0"/>
            <a:t>consisting of tags enclosed in angle brackets (like &lt;html&gt;), within the web page content.</a:t>
          </a:r>
        </a:p>
      </dsp:txBody>
      <dsp:txXfrm>
        <a:off x="1187218" y="2604132"/>
        <a:ext cx="5604992" cy="1024515"/>
      </dsp:txXfrm>
    </dsp:sp>
    <dsp:sp modelId="{1BCB8F3A-AA0E-473F-93D7-AB908A71835D}">
      <dsp:nvSpPr>
        <dsp:cNvPr id="0" name=""/>
        <dsp:cNvSpPr/>
      </dsp:nvSpPr>
      <dsp:spPr>
        <a:xfrm>
          <a:off x="1737359" y="3858387"/>
          <a:ext cx="6949440" cy="10882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accent6"/>
              </a:solidFill>
            </a:rPr>
            <a:t>HTML tags</a:t>
          </a:r>
          <a:r>
            <a:rPr lang="en-US" sz="1600" kern="1200" dirty="0" smtClean="0"/>
            <a:t> most commonly come in pairs like &lt;h1&gt; and &lt;/h1&gt;, although some tags, known as empty elements, are unpaired, for example &lt;img&gt;.</a:t>
          </a:r>
        </a:p>
      </dsp:txBody>
      <dsp:txXfrm>
        <a:off x="1769233" y="3890261"/>
        <a:ext cx="5596305" cy="1024515"/>
      </dsp:txXfrm>
    </dsp:sp>
    <dsp:sp modelId="{EBE02D84-F2BE-4511-8FE0-F1435C7F9FE9}">
      <dsp:nvSpPr>
        <dsp:cNvPr id="0" name=""/>
        <dsp:cNvSpPr/>
      </dsp:nvSpPr>
      <dsp:spPr>
        <a:xfrm>
          <a:off x="6242069" y="833510"/>
          <a:ext cx="707370" cy="70737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/>
        </a:p>
      </dsp:txBody>
      <dsp:txXfrm>
        <a:off x="6401227" y="833510"/>
        <a:ext cx="389054" cy="532296"/>
      </dsp:txXfrm>
    </dsp:sp>
    <dsp:sp modelId="{68199CD7-4936-4DD1-BD06-B3F2F0A0B5C4}">
      <dsp:nvSpPr>
        <dsp:cNvPr id="0" name=""/>
        <dsp:cNvSpPr/>
      </dsp:nvSpPr>
      <dsp:spPr>
        <a:xfrm>
          <a:off x="6824084" y="2119639"/>
          <a:ext cx="707370" cy="70737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/>
        </a:p>
      </dsp:txBody>
      <dsp:txXfrm>
        <a:off x="6983242" y="2119639"/>
        <a:ext cx="389054" cy="532296"/>
      </dsp:txXfrm>
    </dsp:sp>
    <dsp:sp modelId="{9C44A799-A416-48B5-ABC0-6F827F768CA1}">
      <dsp:nvSpPr>
        <dsp:cNvPr id="0" name=""/>
        <dsp:cNvSpPr/>
      </dsp:nvSpPr>
      <dsp:spPr>
        <a:xfrm>
          <a:off x="7397413" y="3405768"/>
          <a:ext cx="707370" cy="70737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/>
        </a:p>
      </dsp:txBody>
      <dsp:txXfrm>
        <a:off x="7556571" y="3405768"/>
        <a:ext cx="389054" cy="5322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384425-0D20-4795-BDB3-2E08655CC13D}">
      <dsp:nvSpPr>
        <dsp:cNvPr id="0" name=""/>
        <dsp:cNvSpPr/>
      </dsp:nvSpPr>
      <dsp:spPr>
        <a:xfrm>
          <a:off x="0" y="0"/>
          <a:ext cx="6949440" cy="10882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6"/>
              </a:solidFill>
            </a:rPr>
            <a:t>The purpose of a web browser</a:t>
          </a:r>
          <a:r>
            <a:rPr lang="en-US" sz="1800" kern="1200" dirty="0" smtClean="0"/>
            <a:t> is to read HTML documents and interpret the content of the page into visible or audible web pages.</a:t>
          </a:r>
        </a:p>
      </dsp:txBody>
      <dsp:txXfrm>
        <a:off x="31874" y="31874"/>
        <a:ext cx="5683161" cy="1024515"/>
      </dsp:txXfrm>
    </dsp:sp>
    <dsp:sp modelId="{3F4B86CE-A792-47EE-AF51-81BDB11CE8DB}">
      <dsp:nvSpPr>
        <dsp:cNvPr id="0" name=""/>
        <dsp:cNvSpPr/>
      </dsp:nvSpPr>
      <dsp:spPr>
        <a:xfrm>
          <a:off x="582015" y="1286129"/>
          <a:ext cx="6949440" cy="10882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6"/>
              </a:solidFill>
            </a:rPr>
            <a:t>HTML allows images and objects</a:t>
          </a:r>
          <a:r>
            <a:rPr lang="en-US" sz="1800" kern="1200" dirty="0" smtClean="0"/>
            <a:t> to be embedded and can be used to create interactive forms</a:t>
          </a:r>
        </a:p>
      </dsp:txBody>
      <dsp:txXfrm>
        <a:off x="613889" y="1318003"/>
        <a:ext cx="5596305" cy="1024515"/>
      </dsp:txXfrm>
    </dsp:sp>
    <dsp:sp modelId="{8D22348A-2F62-452C-9525-0AC5B39E3F72}">
      <dsp:nvSpPr>
        <dsp:cNvPr id="0" name=""/>
        <dsp:cNvSpPr/>
      </dsp:nvSpPr>
      <dsp:spPr>
        <a:xfrm>
          <a:off x="1155344" y="2572258"/>
          <a:ext cx="6949440" cy="10882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6"/>
              </a:solidFill>
            </a:rPr>
            <a:t>Web browsers can also refer to Cascading Style Sheets (CSS)</a:t>
          </a:r>
          <a:r>
            <a:rPr lang="en-US" sz="1800" kern="1200" dirty="0" smtClean="0"/>
            <a:t> to define the appearance and layout of text and other material.</a:t>
          </a:r>
        </a:p>
      </dsp:txBody>
      <dsp:txXfrm>
        <a:off x="1187218" y="2604132"/>
        <a:ext cx="5604992" cy="1024515"/>
      </dsp:txXfrm>
    </dsp:sp>
    <dsp:sp modelId="{19D9E893-A0E4-46CE-AC97-0628295D27C7}">
      <dsp:nvSpPr>
        <dsp:cNvPr id="0" name=""/>
        <dsp:cNvSpPr/>
      </dsp:nvSpPr>
      <dsp:spPr>
        <a:xfrm>
          <a:off x="1737359" y="3858387"/>
          <a:ext cx="6949440" cy="10882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6"/>
              </a:solidFill>
            </a:rPr>
            <a:t>The W3C, maintains both the HTML and the CSS standards</a:t>
          </a:r>
        </a:p>
      </dsp:txBody>
      <dsp:txXfrm>
        <a:off x="1769233" y="3890261"/>
        <a:ext cx="5596305" cy="1024515"/>
      </dsp:txXfrm>
    </dsp:sp>
    <dsp:sp modelId="{391CB0D8-855B-475B-9891-02CBC7E0CB81}">
      <dsp:nvSpPr>
        <dsp:cNvPr id="0" name=""/>
        <dsp:cNvSpPr/>
      </dsp:nvSpPr>
      <dsp:spPr>
        <a:xfrm>
          <a:off x="6242069" y="833510"/>
          <a:ext cx="707370" cy="70737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/>
        </a:p>
      </dsp:txBody>
      <dsp:txXfrm>
        <a:off x="6401227" y="833510"/>
        <a:ext cx="389054" cy="532296"/>
      </dsp:txXfrm>
    </dsp:sp>
    <dsp:sp modelId="{C048AE7B-690F-42A2-9944-2DB4D5D8FD04}">
      <dsp:nvSpPr>
        <dsp:cNvPr id="0" name=""/>
        <dsp:cNvSpPr/>
      </dsp:nvSpPr>
      <dsp:spPr>
        <a:xfrm>
          <a:off x="6824084" y="2119639"/>
          <a:ext cx="707370" cy="70737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/>
        </a:p>
      </dsp:txBody>
      <dsp:txXfrm>
        <a:off x="6983242" y="2119639"/>
        <a:ext cx="389054" cy="532296"/>
      </dsp:txXfrm>
    </dsp:sp>
    <dsp:sp modelId="{5A2F9A55-157C-43DB-9809-66268876E217}">
      <dsp:nvSpPr>
        <dsp:cNvPr id="0" name=""/>
        <dsp:cNvSpPr/>
      </dsp:nvSpPr>
      <dsp:spPr>
        <a:xfrm>
          <a:off x="7397413" y="3405768"/>
          <a:ext cx="707370" cy="70737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/>
        </a:p>
      </dsp:txBody>
      <dsp:txXfrm>
        <a:off x="7556571" y="3405768"/>
        <a:ext cx="389054" cy="532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7AEAC0B0-25A0-4449-8D5C-4BE9DE90F0E5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701675"/>
            <a:ext cx="4683125" cy="3511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447461"/>
            <a:ext cx="5661660" cy="4213384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440B476F-0743-4167-A939-ECD46CA6A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5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4E4D5B-B525-4614-809B-4ACDB435B9A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642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62000" y="1752600"/>
            <a:ext cx="5867400" cy="990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4294967295"/>
          </p:nvPr>
        </p:nvSpPr>
        <p:spPr>
          <a:xfrm>
            <a:off x="762000" y="3108151"/>
            <a:ext cx="3962400" cy="5494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57308" y="6151648"/>
            <a:ext cx="2103008" cy="45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645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4288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115728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pic>
        <p:nvPicPr>
          <p:cNvPr id="4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104063" y="6275388"/>
            <a:ext cx="19637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182563" y="6376988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ct val="1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000000"/>
                </a:solidFill>
                <a:ea typeface="ＭＳ Ｐゴシック" pitchFamily="34" charset="-128"/>
              </a:rPr>
              <a:t>      </a:t>
            </a:r>
            <a:r>
              <a:rPr lang="en-US" sz="800" b="1" dirty="0">
                <a:solidFill>
                  <a:srgbClr val="000000"/>
                </a:solidFill>
                <a:ea typeface="ＭＳ Ｐゴシック" pitchFamily="34" charset="-128"/>
              </a:rPr>
              <a:t>|  </a:t>
            </a:r>
            <a:r>
              <a:rPr lang="en-US" sz="800" dirty="0">
                <a:solidFill>
                  <a:srgbClr val="000000"/>
                </a:solidFill>
                <a:ea typeface="ＭＳ Ｐゴシック" pitchFamily="34" charset="-128"/>
              </a:rPr>
              <a:t>©</a:t>
            </a:r>
            <a:r>
              <a:rPr lang="en-US" sz="800" dirty="0" smtClean="0">
                <a:solidFill>
                  <a:srgbClr val="000000"/>
                </a:solidFill>
                <a:ea typeface="ＭＳ Ｐゴシック" pitchFamily="34" charset="-128"/>
              </a:rPr>
              <a:t>2015, </a:t>
            </a:r>
            <a:r>
              <a:rPr lang="en-US" sz="800" dirty="0">
                <a:solidFill>
                  <a:srgbClr val="000000"/>
                </a:solidFill>
                <a:ea typeface="ＭＳ Ｐゴシック" pitchFamily="34" charset="-128"/>
              </a:rPr>
              <a:t>Cognizant 	</a:t>
            </a:r>
            <a:endParaRPr lang="en-US" sz="900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2225" y="6496050"/>
            <a:ext cx="457200" cy="457200"/>
          </a:xfrm>
        </p:spPr>
        <p:txBody>
          <a:bodyPr/>
          <a:lstStyle>
            <a:lvl1pPr>
              <a:defRPr sz="1200">
                <a:solidFill>
                  <a:srgbClr val="6DB23F"/>
                </a:solidFill>
              </a:defRPr>
            </a:lvl1pPr>
          </a:lstStyle>
          <a:p>
            <a:pPr>
              <a:defRPr/>
            </a:pPr>
            <a:fld id="{27D3B53E-6BE9-400F-87E1-62AD724EA9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46726" y="6376988"/>
            <a:ext cx="1783614" cy="38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698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4288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115728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pic>
        <p:nvPicPr>
          <p:cNvPr id="4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104063" y="6248400"/>
            <a:ext cx="19637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 Same Side Corner Rectangle 4"/>
          <p:cNvSpPr/>
          <p:nvPr userDrawn="1"/>
        </p:nvSpPr>
        <p:spPr bwMode="auto">
          <a:xfrm rot="5400000">
            <a:off x="2514600" y="-103187"/>
            <a:ext cx="2362200" cy="7391400"/>
          </a:xfrm>
          <a:prstGeom prst="round2SameRect">
            <a:avLst/>
          </a:prstGeom>
          <a:solidFill>
            <a:srgbClr val="55B73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srgbClr val="000000"/>
              </a:solidFill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6" name="Rectangle 33"/>
          <p:cNvSpPr>
            <a:spLocks noChangeArrowheads="1"/>
          </p:cNvSpPr>
          <p:nvPr userDrawn="1"/>
        </p:nvSpPr>
        <p:spPr bwMode="auto">
          <a:xfrm>
            <a:off x="182563" y="6376988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ct val="1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000000"/>
                </a:solidFill>
                <a:ea typeface="ＭＳ Ｐゴシック" pitchFamily="34" charset="-128"/>
              </a:rPr>
              <a:t>      </a:t>
            </a:r>
            <a:r>
              <a:rPr lang="en-US" sz="800" b="1" dirty="0">
                <a:solidFill>
                  <a:srgbClr val="000000"/>
                </a:solidFill>
                <a:ea typeface="ＭＳ Ｐゴシック" pitchFamily="34" charset="-128"/>
              </a:rPr>
              <a:t>|  </a:t>
            </a:r>
            <a:r>
              <a:rPr lang="en-US" sz="800" dirty="0">
                <a:solidFill>
                  <a:srgbClr val="000000"/>
                </a:solidFill>
                <a:ea typeface="ＭＳ Ｐゴシック" pitchFamily="34" charset="-128"/>
              </a:rPr>
              <a:t>©</a:t>
            </a:r>
            <a:r>
              <a:rPr lang="en-US" sz="800" dirty="0" smtClean="0">
                <a:solidFill>
                  <a:srgbClr val="000000"/>
                </a:solidFill>
                <a:ea typeface="ＭＳ Ｐゴシック" pitchFamily="34" charset="-128"/>
              </a:rPr>
              <a:t>2015, </a:t>
            </a:r>
            <a:r>
              <a:rPr lang="en-US" sz="800" dirty="0">
                <a:solidFill>
                  <a:srgbClr val="000000"/>
                </a:solidFill>
                <a:ea typeface="ＭＳ Ｐゴシック" pitchFamily="34" charset="-128"/>
              </a:rPr>
              <a:t>Cognizant 	</a:t>
            </a:r>
            <a:endParaRPr lang="en-US" sz="900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2225" y="6442075"/>
            <a:ext cx="457200" cy="457200"/>
          </a:xfrm>
        </p:spPr>
        <p:txBody>
          <a:bodyPr/>
          <a:lstStyle>
            <a:lvl1pPr>
              <a:defRPr sz="1200">
                <a:solidFill>
                  <a:srgbClr val="6DB23F"/>
                </a:solidFill>
              </a:defRPr>
            </a:lvl1pPr>
          </a:lstStyle>
          <a:p>
            <a:pPr>
              <a:defRPr/>
            </a:pPr>
            <a:fld id="{607F4E7B-88D1-4BDC-8D33-4139AB0FC4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298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39122572"/>
      </p:ext>
    </p:extLst>
  </p:cSld>
  <p:clrMapOvr>
    <a:masterClrMapping/>
  </p:clrMapOvr>
  <p:transition/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62000" y="1752600"/>
            <a:ext cx="5867400" cy="990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4294967295"/>
          </p:nvPr>
        </p:nvSpPr>
        <p:spPr>
          <a:xfrm>
            <a:off x="762000" y="3108151"/>
            <a:ext cx="3962400" cy="5494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466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72845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5995988"/>
            <a:ext cx="91440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3"/>
          <p:cNvSpPr>
            <a:spLocks noChangeArrowheads="1"/>
          </p:cNvSpPr>
          <p:nvPr userDrawn="1"/>
        </p:nvSpPr>
        <p:spPr bwMode="auto">
          <a:xfrm>
            <a:off x="182563" y="6376988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ct val="1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000000"/>
                </a:solidFill>
                <a:ea typeface="ＭＳ Ｐゴシック" pitchFamily="34" charset="-128"/>
              </a:rPr>
              <a:t>      </a:t>
            </a:r>
            <a:r>
              <a:rPr lang="en-US" sz="800" b="1" dirty="0">
                <a:solidFill>
                  <a:srgbClr val="000000"/>
                </a:solidFill>
                <a:ea typeface="ＭＳ Ｐゴシック" pitchFamily="34" charset="-128"/>
              </a:rPr>
              <a:t>|  </a:t>
            </a:r>
            <a:r>
              <a:rPr lang="en-US" sz="800" dirty="0">
                <a:solidFill>
                  <a:srgbClr val="000000"/>
                </a:solidFill>
                <a:ea typeface="ＭＳ Ｐゴシック" pitchFamily="34" charset="-128"/>
              </a:rPr>
              <a:t>©</a:t>
            </a:r>
            <a:r>
              <a:rPr lang="en-US" sz="800" dirty="0" smtClean="0">
                <a:solidFill>
                  <a:srgbClr val="000000"/>
                </a:solidFill>
                <a:ea typeface="ＭＳ Ｐゴシック" pitchFamily="34" charset="-128"/>
              </a:rPr>
              <a:t>2015, </a:t>
            </a:r>
            <a:r>
              <a:rPr lang="en-US" sz="800" dirty="0">
                <a:solidFill>
                  <a:srgbClr val="000000"/>
                </a:solidFill>
                <a:ea typeface="ＭＳ Ｐゴシック" pitchFamily="34" charset="-128"/>
              </a:rPr>
              <a:t>Cognizant 	</a:t>
            </a:r>
            <a:endParaRPr lang="en-US" sz="900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pic>
        <p:nvPicPr>
          <p:cNvPr id="5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104063" y="6262688"/>
            <a:ext cx="19637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 userDrawn="1"/>
        </p:nvSpPr>
        <p:spPr bwMode="auto">
          <a:xfrm rot="10800000">
            <a:off x="0" y="14288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cxnSp>
        <p:nvCxnSpPr>
          <p:cNvPr id="7" name="Straight Connector 9"/>
          <p:cNvCxnSpPr>
            <a:cxnSpLocks noChangeShapeType="1"/>
          </p:cNvCxnSpPr>
          <p:nvPr userDrawn="1"/>
        </p:nvCxnSpPr>
        <p:spPr bwMode="auto">
          <a:xfrm>
            <a:off x="152400" y="242888"/>
            <a:ext cx="8763000" cy="1587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</p:spPr>
      </p:cxn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52400" y="242248"/>
            <a:ext cx="8610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2225" y="6442075"/>
            <a:ext cx="457200" cy="457200"/>
          </a:xfrm>
        </p:spPr>
        <p:txBody>
          <a:bodyPr/>
          <a:lstStyle>
            <a:lvl1pPr>
              <a:defRPr sz="1200">
                <a:solidFill>
                  <a:srgbClr val="6DB23F"/>
                </a:solidFill>
              </a:defRPr>
            </a:lvl1pPr>
          </a:lstStyle>
          <a:p>
            <a:pPr>
              <a:defRPr/>
            </a:pPr>
            <a:fld id="{6DF26410-A357-4AA5-84CF-5BEDE05803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46726" y="6376988"/>
            <a:ext cx="1783614" cy="38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215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4288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115728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pic>
        <p:nvPicPr>
          <p:cNvPr id="4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104063" y="6275388"/>
            <a:ext cx="19637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182563" y="6376988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ct val="1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000000"/>
                </a:solidFill>
                <a:ea typeface="ＭＳ Ｐゴシック" pitchFamily="34" charset="-128"/>
              </a:rPr>
              <a:t>      </a:t>
            </a:r>
            <a:r>
              <a:rPr lang="en-US" sz="800" b="1" dirty="0">
                <a:solidFill>
                  <a:srgbClr val="000000"/>
                </a:solidFill>
                <a:ea typeface="ＭＳ Ｐゴシック" pitchFamily="34" charset="-128"/>
              </a:rPr>
              <a:t>|  </a:t>
            </a:r>
            <a:r>
              <a:rPr lang="en-US" sz="800" dirty="0">
                <a:solidFill>
                  <a:srgbClr val="000000"/>
                </a:solidFill>
                <a:ea typeface="ＭＳ Ｐゴシック" pitchFamily="34" charset="-128"/>
              </a:rPr>
              <a:t>©</a:t>
            </a:r>
            <a:r>
              <a:rPr lang="en-US" sz="800" dirty="0" smtClean="0">
                <a:solidFill>
                  <a:srgbClr val="000000"/>
                </a:solidFill>
                <a:ea typeface="ＭＳ Ｐゴシック" pitchFamily="34" charset="-128"/>
              </a:rPr>
              <a:t>2015, </a:t>
            </a:r>
            <a:r>
              <a:rPr lang="en-US" sz="800" dirty="0">
                <a:solidFill>
                  <a:srgbClr val="000000"/>
                </a:solidFill>
                <a:ea typeface="ＭＳ Ｐゴシック" pitchFamily="34" charset="-128"/>
              </a:rPr>
              <a:t>Cognizant 	</a:t>
            </a:r>
            <a:endParaRPr lang="en-US" sz="900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2225" y="6496050"/>
            <a:ext cx="457200" cy="457200"/>
          </a:xfrm>
        </p:spPr>
        <p:txBody>
          <a:bodyPr/>
          <a:lstStyle>
            <a:lvl1pPr>
              <a:defRPr sz="1200">
                <a:solidFill>
                  <a:srgbClr val="6DB23F"/>
                </a:solidFill>
              </a:defRPr>
            </a:lvl1pPr>
          </a:lstStyle>
          <a:p>
            <a:pPr>
              <a:defRPr/>
            </a:pPr>
            <a:fld id="{27D3B53E-6BE9-400F-87E1-62AD724EA9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46726" y="6376988"/>
            <a:ext cx="1783614" cy="38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446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4288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115728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pic>
        <p:nvPicPr>
          <p:cNvPr id="4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104063" y="6248400"/>
            <a:ext cx="19637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 Same Side Corner Rectangle 4"/>
          <p:cNvSpPr/>
          <p:nvPr userDrawn="1"/>
        </p:nvSpPr>
        <p:spPr bwMode="auto">
          <a:xfrm rot="5400000">
            <a:off x="2514600" y="-103187"/>
            <a:ext cx="2362200" cy="7391400"/>
          </a:xfrm>
          <a:prstGeom prst="round2SameRect">
            <a:avLst/>
          </a:prstGeom>
          <a:solidFill>
            <a:srgbClr val="55B73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srgbClr val="000000"/>
              </a:solidFill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6" name="Rectangle 33"/>
          <p:cNvSpPr>
            <a:spLocks noChangeArrowheads="1"/>
          </p:cNvSpPr>
          <p:nvPr userDrawn="1"/>
        </p:nvSpPr>
        <p:spPr bwMode="auto">
          <a:xfrm>
            <a:off x="182563" y="6376988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ct val="1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000000"/>
                </a:solidFill>
                <a:ea typeface="ＭＳ Ｐゴシック" pitchFamily="34" charset="-128"/>
              </a:rPr>
              <a:t>      </a:t>
            </a:r>
            <a:r>
              <a:rPr lang="en-US" sz="800" b="1" dirty="0">
                <a:solidFill>
                  <a:srgbClr val="000000"/>
                </a:solidFill>
                <a:ea typeface="ＭＳ Ｐゴシック" pitchFamily="34" charset="-128"/>
              </a:rPr>
              <a:t>|  </a:t>
            </a:r>
            <a:r>
              <a:rPr lang="en-US" sz="800" dirty="0">
                <a:solidFill>
                  <a:srgbClr val="000000"/>
                </a:solidFill>
                <a:ea typeface="ＭＳ Ｐゴシック" pitchFamily="34" charset="-128"/>
              </a:rPr>
              <a:t>©</a:t>
            </a:r>
            <a:r>
              <a:rPr lang="en-US" sz="800" dirty="0" smtClean="0">
                <a:solidFill>
                  <a:srgbClr val="000000"/>
                </a:solidFill>
                <a:ea typeface="ＭＳ Ｐゴシック" pitchFamily="34" charset="-128"/>
              </a:rPr>
              <a:t>2015, </a:t>
            </a:r>
            <a:r>
              <a:rPr lang="en-US" sz="800" dirty="0">
                <a:solidFill>
                  <a:srgbClr val="000000"/>
                </a:solidFill>
                <a:ea typeface="ＭＳ Ｐゴシック" pitchFamily="34" charset="-128"/>
              </a:rPr>
              <a:t>Cognizant 	</a:t>
            </a:r>
            <a:endParaRPr lang="en-US" sz="900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2225" y="6442075"/>
            <a:ext cx="457200" cy="457200"/>
          </a:xfrm>
        </p:spPr>
        <p:txBody>
          <a:bodyPr/>
          <a:lstStyle>
            <a:lvl1pPr>
              <a:defRPr sz="1200">
                <a:solidFill>
                  <a:srgbClr val="6DB23F"/>
                </a:solidFill>
              </a:defRPr>
            </a:lvl1pPr>
          </a:lstStyle>
          <a:p>
            <a:pPr>
              <a:defRPr/>
            </a:pPr>
            <a:fld id="{607F4E7B-88D1-4BDC-8D33-4139AB0FC4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46726" y="6376988"/>
            <a:ext cx="1783614" cy="38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391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75905263"/>
      </p:ext>
    </p:extLst>
  </p:cSld>
  <p:clrMapOvr>
    <a:masterClrMapping/>
  </p:clrMapOvr>
  <p:transition/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4269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5995988"/>
            <a:ext cx="91440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3"/>
          <p:cNvSpPr>
            <a:spLocks noChangeArrowheads="1"/>
          </p:cNvSpPr>
          <p:nvPr userDrawn="1"/>
        </p:nvSpPr>
        <p:spPr bwMode="auto">
          <a:xfrm>
            <a:off x="182563" y="6376988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ct val="1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000000"/>
                </a:solidFill>
                <a:ea typeface="ＭＳ Ｐゴシック" pitchFamily="34" charset="-128"/>
              </a:rPr>
              <a:t>      </a:t>
            </a:r>
            <a:r>
              <a:rPr lang="en-US" sz="800" b="1" dirty="0">
                <a:solidFill>
                  <a:srgbClr val="000000"/>
                </a:solidFill>
                <a:ea typeface="ＭＳ Ｐゴシック" pitchFamily="34" charset="-128"/>
              </a:rPr>
              <a:t>|  </a:t>
            </a:r>
            <a:r>
              <a:rPr lang="en-US" sz="800" dirty="0">
                <a:solidFill>
                  <a:srgbClr val="000000"/>
                </a:solidFill>
                <a:ea typeface="ＭＳ Ｐゴシック" pitchFamily="34" charset="-128"/>
              </a:rPr>
              <a:t>©</a:t>
            </a:r>
            <a:r>
              <a:rPr lang="en-US" sz="800" dirty="0" smtClean="0">
                <a:solidFill>
                  <a:srgbClr val="000000"/>
                </a:solidFill>
                <a:ea typeface="ＭＳ Ｐゴシック" pitchFamily="34" charset="-128"/>
              </a:rPr>
              <a:t>2015, </a:t>
            </a:r>
            <a:r>
              <a:rPr lang="en-US" sz="800" dirty="0">
                <a:solidFill>
                  <a:srgbClr val="000000"/>
                </a:solidFill>
                <a:ea typeface="ＭＳ Ｐゴシック" pitchFamily="34" charset="-128"/>
              </a:rPr>
              <a:t>Cognizant 	</a:t>
            </a:r>
            <a:endParaRPr lang="en-US" sz="900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pic>
        <p:nvPicPr>
          <p:cNvPr id="5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104063" y="6262688"/>
            <a:ext cx="19637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 userDrawn="1"/>
        </p:nvSpPr>
        <p:spPr bwMode="auto">
          <a:xfrm rot="10800000">
            <a:off x="0" y="14288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cxnSp>
        <p:nvCxnSpPr>
          <p:cNvPr id="7" name="Straight Connector 9"/>
          <p:cNvCxnSpPr>
            <a:cxnSpLocks noChangeShapeType="1"/>
          </p:cNvCxnSpPr>
          <p:nvPr userDrawn="1"/>
        </p:nvCxnSpPr>
        <p:spPr bwMode="auto">
          <a:xfrm>
            <a:off x="152400" y="242888"/>
            <a:ext cx="8763000" cy="1587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</p:spPr>
      </p:cxn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52400" y="242248"/>
            <a:ext cx="8610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2225" y="6442075"/>
            <a:ext cx="457200" cy="457200"/>
          </a:xfrm>
        </p:spPr>
        <p:txBody>
          <a:bodyPr/>
          <a:lstStyle>
            <a:lvl1pPr>
              <a:defRPr sz="1200">
                <a:solidFill>
                  <a:srgbClr val="6DB23F"/>
                </a:solidFill>
              </a:defRPr>
            </a:lvl1pPr>
          </a:lstStyle>
          <a:p>
            <a:pPr>
              <a:defRPr/>
            </a:pPr>
            <a:fld id="{6DF26410-A357-4AA5-84CF-5BEDE05803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46726" y="6376988"/>
            <a:ext cx="1783614" cy="38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269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4288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115728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pic>
        <p:nvPicPr>
          <p:cNvPr id="4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104063" y="6275388"/>
            <a:ext cx="19637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182563" y="6376988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ct val="1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000000"/>
                </a:solidFill>
                <a:ea typeface="ＭＳ Ｐゴシック" pitchFamily="34" charset="-128"/>
              </a:rPr>
              <a:t>      </a:t>
            </a:r>
            <a:r>
              <a:rPr lang="en-US" sz="800" b="1" dirty="0">
                <a:solidFill>
                  <a:srgbClr val="000000"/>
                </a:solidFill>
                <a:ea typeface="ＭＳ Ｐゴシック" pitchFamily="34" charset="-128"/>
              </a:rPr>
              <a:t>|  </a:t>
            </a:r>
            <a:r>
              <a:rPr lang="en-US" sz="800" dirty="0">
                <a:solidFill>
                  <a:srgbClr val="000000"/>
                </a:solidFill>
                <a:ea typeface="ＭＳ Ｐゴシック" pitchFamily="34" charset="-128"/>
              </a:rPr>
              <a:t>©</a:t>
            </a:r>
            <a:r>
              <a:rPr lang="en-US" sz="800" dirty="0" smtClean="0">
                <a:solidFill>
                  <a:srgbClr val="000000"/>
                </a:solidFill>
                <a:ea typeface="ＭＳ Ｐゴシック" pitchFamily="34" charset="-128"/>
              </a:rPr>
              <a:t>2015, </a:t>
            </a:r>
            <a:r>
              <a:rPr lang="en-US" sz="800" dirty="0">
                <a:solidFill>
                  <a:srgbClr val="000000"/>
                </a:solidFill>
                <a:ea typeface="ＭＳ Ｐゴシック" pitchFamily="34" charset="-128"/>
              </a:rPr>
              <a:t>Cognizant 	</a:t>
            </a:r>
            <a:endParaRPr lang="en-US" sz="900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2225" y="6496050"/>
            <a:ext cx="457200" cy="457200"/>
          </a:xfrm>
        </p:spPr>
        <p:txBody>
          <a:bodyPr/>
          <a:lstStyle>
            <a:lvl1pPr>
              <a:defRPr sz="1200">
                <a:solidFill>
                  <a:srgbClr val="6DB23F"/>
                </a:solidFill>
              </a:defRPr>
            </a:lvl1pPr>
          </a:lstStyle>
          <a:p>
            <a:pPr>
              <a:defRPr/>
            </a:pPr>
            <a:fld id="{27D3B53E-6BE9-400F-87E1-62AD724EA9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46726" y="6376988"/>
            <a:ext cx="1783614" cy="38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322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4288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115728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pic>
        <p:nvPicPr>
          <p:cNvPr id="4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104063" y="6248400"/>
            <a:ext cx="19637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 Same Side Corner Rectangle 4"/>
          <p:cNvSpPr/>
          <p:nvPr userDrawn="1"/>
        </p:nvSpPr>
        <p:spPr bwMode="auto">
          <a:xfrm rot="5400000">
            <a:off x="2514600" y="-103187"/>
            <a:ext cx="2362200" cy="7391400"/>
          </a:xfrm>
          <a:prstGeom prst="round2SameRect">
            <a:avLst/>
          </a:prstGeom>
          <a:solidFill>
            <a:srgbClr val="55B73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srgbClr val="000000"/>
              </a:solidFill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6" name="Rectangle 33"/>
          <p:cNvSpPr>
            <a:spLocks noChangeArrowheads="1"/>
          </p:cNvSpPr>
          <p:nvPr userDrawn="1"/>
        </p:nvSpPr>
        <p:spPr bwMode="auto">
          <a:xfrm>
            <a:off x="182563" y="6376988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ct val="1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000000"/>
                </a:solidFill>
                <a:ea typeface="ＭＳ Ｐゴシック" pitchFamily="34" charset="-128"/>
              </a:rPr>
              <a:t>      </a:t>
            </a:r>
            <a:r>
              <a:rPr lang="en-US" sz="800" b="1" dirty="0">
                <a:solidFill>
                  <a:srgbClr val="000000"/>
                </a:solidFill>
                <a:ea typeface="ＭＳ Ｐゴシック" pitchFamily="34" charset="-128"/>
              </a:rPr>
              <a:t>|  </a:t>
            </a:r>
            <a:r>
              <a:rPr lang="en-US" sz="800" dirty="0" smtClean="0">
                <a:solidFill>
                  <a:srgbClr val="000000"/>
                </a:solidFill>
                <a:ea typeface="ＭＳ Ｐゴシック" pitchFamily="34" charset="-128"/>
              </a:rPr>
              <a:t>©2015, </a:t>
            </a:r>
            <a:r>
              <a:rPr lang="en-US" sz="800" dirty="0">
                <a:solidFill>
                  <a:srgbClr val="000000"/>
                </a:solidFill>
                <a:ea typeface="ＭＳ Ｐゴシック" pitchFamily="34" charset="-128"/>
              </a:rPr>
              <a:t>Cognizant 	</a:t>
            </a:r>
            <a:endParaRPr lang="en-US" sz="900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2225" y="6442075"/>
            <a:ext cx="457200" cy="457200"/>
          </a:xfrm>
        </p:spPr>
        <p:txBody>
          <a:bodyPr/>
          <a:lstStyle>
            <a:lvl1pPr>
              <a:defRPr sz="1200">
                <a:solidFill>
                  <a:srgbClr val="6DB23F"/>
                </a:solidFill>
              </a:defRPr>
            </a:lvl1pPr>
          </a:lstStyle>
          <a:p>
            <a:pPr>
              <a:defRPr/>
            </a:pPr>
            <a:fld id="{607F4E7B-88D1-4BDC-8D33-4139AB0FC4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46726" y="6376988"/>
            <a:ext cx="1783614" cy="38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688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3321552"/>
      </p:ext>
    </p:extLst>
  </p:cSld>
  <p:clrMapOvr>
    <a:masterClrMapping/>
  </p:clrMapOvr>
  <p:transition/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62000" y="1752600"/>
            <a:ext cx="5867400" cy="990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4294967295"/>
          </p:nvPr>
        </p:nvSpPr>
        <p:spPr>
          <a:xfrm>
            <a:off x="762000" y="3108151"/>
            <a:ext cx="3962400" cy="5494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753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54380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5995988"/>
            <a:ext cx="91440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3"/>
          <p:cNvSpPr>
            <a:spLocks noChangeArrowheads="1"/>
          </p:cNvSpPr>
          <p:nvPr userDrawn="1"/>
        </p:nvSpPr>
        <p:spPr bwMode="auto">
          <a:xfrm>
            <a:off x="182563" y="6376988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ct val="1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000000"/>
                </a:solidFill>
                <a:ea typeface="ＭＳ Ｐゴシック" pitchFamily="34" charset="-128"/>
              </a:rPr>
              <a:t>      </a:t>
            </a:r>
            <a:r>
              <a:rPr lang="en-US" sz="800" b="1" dirty="0">
                <a:solidFill>
                  <a:srgbClr val="000000"/>
                </a:solidFill>
                <a:ea typeface="ＭＳ Ｐゴシック" pitchFamily="34" charset="-128"/>
              </a:rPr>
              <a:t>|  </a:t>
            </a:r>
            <a:r>
              <a:rPr lang="en-US" sz="800" dirty="0">
                <a:solidFill>
                  <a:srgbClr val="000000"/>
                </a:solidFill>
                <a:ea typeface="ＭＳ Ｐゴシック" pitchFamily="34" charset="-128"/>
              </a:rPr>
              <a:t>©</a:t>
            </a:r>
            <a:r>
              <a:rPr lang="en-US" sz="800" dirty="0" smtClean="0">
                <a:solidFill>
                  <a:srgbClr val="000000"/>
                </a:solidFill>
                <a:ea typeface="ＭＳ Ｐゴシック" pitchFamily="34" charset="-128"/>
              </a:rPr>
              <a:t>2015, </a:t>
            </a:r>
            <a:r>
              <a:rPr lang="en-US" sz="800" dirty="0">
                <a:solidFill>
                  <a:srgbClr val="000000"/>
                </a:solidFill>
                <a:ea typeface="ＭＳ Ｐゴシック" pitchFamily="34" charset="-128"/>
              </a:rPr>
              <a:t>Cognizant 	</a:t>
            </a:r>
            <a:endParaRPr lang="en-US" sz="900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pic>
        <p:nvPicPr>
          <p:cNvPr id="5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104063" y="6262688"/>
            <a:ext cx="19637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 userDrawn="1"/>
        </p:nvSpPr>
        <p:spPr bwMode="auto">
          <a:xfrm rot="10800000">
            <a:off x="0" y="14288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cxnSp>
        <p:nvCxnSpPr>
          <p:cNvPr id="7" name="Straight Connector 9"/>
          <p:cNvCxnSpPr>
            <a:cxnSpLocks noChangeShapeType="1"/>
          </p:cNvCxnSpPr>
          <p:nvPr userDrawn="1"/>
        </p:nvCxnSpPr>
        <p:spPr bwMode="auto">
          <a:xfrm>
            <a:off x="152400" y="242888"/>
            <a:ext cx="8763000" cy="1587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</p:spPr>
      </p:cxn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52400" y="242248"/>
            <a:ext cx="8610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2225" y="6442075"/>
            <a:ext cx="457200" cy="457200"/>
          </a:xfrm>
        </p:spPr>
        <p:txBody>
          <a:bodyPr/>
          <a:lstStyle>
            <a:lvl1pPr>
              <a:defRPr sz="1200">
                <a:solidFill>
                  <a:srgbClr val="6DB23F"/>
                </a:solidFill>
              </a:defRPr>
            </a:lvl1pPr>
          </a:lstStyle>
          <a:p>
            <a:pPr>
              <a:defRPr/>
            </a:pPr>
            <a:fld id="{6DF26410-A357-4AA5-84CF-5BEDE05803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46726" y="6376988"/>
            <a:ext cx="1783614" cy="38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82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457200"/>
            <a:ext cx="8839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600200"/>
            <a:ext cx="8839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553200"/>
            <a:ext cx="4572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10000"/>
              </a:lnSpc>
              <a:defRPr sz="1000" b="0">
                <a:solidFill>
                  <a:srgbClr val="55B738"/>
                </a:solidFill>
                <a:latin typeface="Arial Black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49C810-C500-4A61-87D0-6ED2E9A2A5A7}" type="slidenum">
              <a:rPr lang="en-US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06766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9pPr>
    </p:titleStyle>
    <p:bodyStyle>
      <a:lvl1pPr marL="228600" indent="-228600" algn="l" rtl="0" eaLnBrk="0" fontAlgn="base" hangingPunct="0">
        <a:spcBef>
          <a:spcPct val="20000"/>
        </a:spcBef>
        <a:spcAft>
          <a:spcPct val="0"/>
        </a:spcAft>
        <a:buClr>
          <a:srgbClr val="6DB33F"/>
        </a:buClr>
        <a:buFont typeface="Wingdings" pitchFamily="2" charset="2"/>
        <a:tabLst>
          <a:tab pos="1022350" algn="l"/>
        </a:tabLst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15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tabLst>
          <a:tab pos="1022350" algn="l"/>
        </a:tabLst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tabLst>
          <a:tab pos="1022350" algn="l"/>
        </a:tabLst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573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tabLst>
          <a:tab pos="1022350" algn="l"/>
        </a:tabLst>
        <a:defRPr>
          <a:solidFill>
            <a:schemeClr val="tx1"/>
          </a:solidFill>
          <a:latin typeface="+mn-lt"/>
          <a:ea typeface="ＭＳ Ｐゴシック" charset="-128"/>
        </a:defRPr>
      </a:lvl4pPr>
      <a:lvl5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tabLst>
          <a:tab pos="1022350" algn="l"/>
        </a:tabLst>
        <a:defRPr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457200"/>
            <a:ext cx="8839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600200"/>
            <a:ext cx="8839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553200"/>
            <a:ext cx="4572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10000"/>
              </a:lnSpc>
              <a:defRPr sz="1000" b="0">
                <a:solidFill>
                  <a:srgbClr val="55B738"/>
                </a:solidFill>
                <a:latin typeface="Arial Black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49C810-C500-4A61-87D0-6ED2E9A2A5A7}" type="slidenum">
              <a:rPr lang="en-US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0866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9pPr>
    </p:titleStyle>
    <p:bodyStyle>
      <a:lvl1pPr marL="228600" indent="-228600" algn="l" rtl="0" eaLnBrk="0" fontAlgn="base" hangingPunct="0">
        <a:spcBef>
          <a:spcPct val="20000"/>
        </a:spcBef>
        <a:spcAft>
          <a:spcPct val="0"/>
        </a:spcAft>
        <a:buClr>
          <a:srgbClr val="6DB33F"/>
        </a:buClr>
        <a:buFont typeface="Wingdings" pitchFamily="2" charset="2"/>
        <a:tabLst>
          <a:tab pos="1022350" algn="l"/>
        </a:tabLst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15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tabLst>
          <a:tab pos="1022350" algn="l"/>
        </a:tabLst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tabLst>
          <a:tab pos="1022350" algn="l"/>
        </a:tabLst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573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tabLst>
          <a:tab pos="1022350" algn="l"/>
        </a:tabLst>
        <a:defRPr>
          <a:solidFill>
            <a:schemeClr val="tx1"/>
          </a:solidFill>
          <a:latin typeface="+mn-lt"/>
          <a:ea typeface="ＭＳ Ｐゴシック" charset="-128"/>
        </a:defRPr>
      </a:lvl4pPr>
      <a:lvl5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tabLst>
          <a:tab pos="1022350" algn="l"/>
        </a:tabLst>
        <a:defRPr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457200"/>
            <a:ext cx="8839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600200"/>
            <a:ext cx="8839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553200"/>
            <a:ext cx="4572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10000"/>
              </a:lnSpc>
              <a:defRPr sz="1000" b="0">
                <a:solidFill>
                  <a:srgbClr val="55B738"/>
                </a:solidFill>
                <a:latin typeface="Arial Black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49C810-C500-4A61-87D0-6ED2E9A2A5A7}" type="slidenum">
              <a:rPr lang="en-US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3851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9pPr>
    </p:titleStyle>
    <p:bodyStyle>
      <a:lvl1pPr marL="228600" indent="-228600" algn="l" rtl="0" eaLnBrk="0" fontAlgn="base" hangingPunct="0">
        <a:spcBef>
          <a:spcPct val="20000"/>
        </a:spcBef>
        <a:spcAft>
          <a:spcPct val="0"/>
        </a:spcAft>
        <a:buClr>
          <a:srgbClr val="6DB33F"/>
        </a:buClr>
        <a:buFont typeface="Wingdings" pitchFamily="2" charset="2"/>
        <a:tabLst>
          <a:tab pos="1022350" algn="l"/>
        </a:tabLst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15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tabLst>
          <a:tab pos="1022350" algn="l"/>
        </a:tabLst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tabLst>
          <a:tab pos="1022350" algn="l"/>
        </a:tabLst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573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tabLst>
          <a:tab pos="1022350" algn="l"/>
        </a:tabLst>
        <a:defRPr>
          <a:solidFill>
            <a:schemeClr val="tx1"/>
          </a:solidFill>
          <a:latin typeface="+mn-lt"/>
          <a:ea typeface="ＭＳ Ｐゴシック" charset="-128"/>
        </a:defRPr>
      </a:lvl4pPr>
      <a:lvl5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tabLst>
          <a:tab pos="1022350" algn="l"/>
        </a:tabLst>
        <a:defRPr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html5_canvas.asp" TargetMode="External"/><Relationship Id="rId2" Type="http://schemas.openxmlformats.org/officeDocument/2006/relationships/hyperlink" Target="http://www.w3schools.com/html/tryit.asp?filename=tryhtml5_audio_all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://www.w3schools.com/tags/tag_details.asp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html/tryit.asp?filename=tryhtml5_video" TargetMode="Externa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48000" y="3132212"/>
            <a:ext cx="3962400" cy="549275"/>
          </a:xfrm>
        </p:spPr>
        <p:txBody>
          <a:bodyPr/>
          <a:lstStyle/>
          <a:p>
            <a:pPr marL="342900" lvl="1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dirty="0" smtClean="0">
                <a:latin typeface="Cambria" pitchFamily="18" charset="0"/>
              </a:rPr>
              <a:t>HTML 5 Introduction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636912"/>
            <a:ext cx="8634536" cy="990600"/>
          </a:xfrm>
        </p:spPr>
        <p:txBody>
          <a:bodyPr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 smtClean="0">
                <a:solidFill>
                  <a:schemeClr val="accent4">
                    <a:lumMod val="75000"/>
                  </a:schemeClr>
                </a:solidFill>
                <a:latin typeface="Myriad Pro" pitchFamily="34" charset="0"/>
                <a:cs typeface="Arial" pitchFamily="34" charset="0"/>
              </a:rPr>
              <a:t>Web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  <a:latin typeface="Myriad Pro" pitchFamily="34" charset="0"/>
                <a:cs typeface="Arial" pitchFamily="34" charset="0"/>
              </a:rPr>
              <a:t>development using HTML5 &amp; CSS3</a:t>
            </a:r>
            <a:br>
              <a:rPr lang="en-US" sz="2200" b="1" dirty="0">
                <a:solidFill>
                  <a:schemeClr val="accent4">
                    <a:lumMod val="75000"/>
                  </a:schemeClr>
                </a:solidFill>
                <a:latin typeface="Myriad Pro" pitchFamily="34" charset="0"/>
                <a:cs typeface="Arial" pitchFamily="34" charset="0"/>
              </a:rPr>
            </a:br>
            <a:endParaRPr lang="en-US" sz="2200" b="1" dirty="0">
              <a:solidFill>
                <a:schemeClr val="accent4">
                  <a:lumMod val="75000"/>
                </a:schemeClr>
              </a:solidFill>
              <a:latin typeface="Myriad Pro" pitchFamily="34" charset="0"/>
              <a:cs typeface="Arial" pitchFamily="34" charset="0"/>
            </a:endParaRPr>
          </a:p>
        </p:txBody>
      </p:sp>
      <p:pic>
        <p:nvPicPr>
          <p:cNvPr id="11266" name="Picture 5" descr="cog_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248" y="116632"/>
            <a:ext cx="2443208" cy="2503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382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D3B53E-6BE9-400F-87E1-62AD724EA9D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1385" y="251436"/>
            <a:ext cx="6475615" cy="1066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9pPr>
          </a:lstStyle>
          <a:p>
            <a:r>
              <a:rPr lang="en-US" sz="3400" kern="0" dirty="0" smtClean="0">
                <a:solidFill>
                  <a:schemeClr val="tx2">
                    <a:lumMod val="75000"/>
                  </a:schemeClr>
                </a:solidFill>
              </a:rPr>
              <a:t>HTML5 Semantic Elements</a:t>
            </a:r>
            <a:endParaRPr lang="en-US" sz="3400" kern="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400" kern="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1600200" y="0"/>
            <a:ext cx="7543800" cy="1066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9pPr>
          </a:lstStyle>
          <a:p>
            <a:endParaRPr lang="en-US" kern="0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152400" y="6427787"/>
            <a:ext cx="457200" cy="27781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0" latinLnBrk="0" hangingPunct="0">
              <a:lnSpc>
                <a:spcPct val="110000"/>
              </a:lnSpc>
              <a:defRPr sz="1200" b="0" kern="1200">
                <a:solidFill>
                  <a:srgbClr val="6DB23F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152400" y="1135063"/>
            <a:ext cx="8686800" cy="44100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DB33F"/>
              </a:buClr>
              <a:buFont typeface="Wingdings" pitchFamily="2" charset="2"/>
              <a:tabLst>
                <a:tab pos="1022350" algn="l"/>
              </a:tabLst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715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•"/>
              <a:tabLst>
                <a:tab pos="1022350" algn="l"/>
              </a:tabLst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14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•"/>
              <a:tabLst>
                <a:tab pos="1022350" algn="l"/>
              </a:tabLs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573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•"/>
              <a:tabLst>
                <a:tab pos="1022350" algn="l"/>
              </a:tabLst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•"/>
              <a:tabLst>
                <a:tab pos="1022350" algn="l"/>
              </a:tabLst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Semantics is the study of the meanings of words and phrases in language.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Semantic elements are elements with a meaning.</a:t>
            </a:r>
          </a:p>
          <a:p>
            <a:pPr marL="0" indent="0"/>
            <a:endParaRPr lang="en-US" sz="1800" kern="0" dirty="0" smtClean="0"/>
          </a:p>
          <a:p>
            <a:r>
              <a:rPr lang="en-US" sz="1800" kern="0" dirty="0" smtClean="0">
                <a:solidFill>
                  <a:srgbClr val="0070C0"/>
                </a:solidFill>
              </a:rPr>
              <a:t>What are Semantic Elements? </a:t>
            </a:r>
            <a:endParaRPr lang="en-US" sz="1800" dirty="0" smtClean="0"/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 semantic element clearly describes its meaning to both the browser and the developer.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Examples of </a:t>
            </a:r>
            <a:r>
              <a:rPr lang="en-US" sz="1800" b="1" dirty="0"/>
              <a:t>non-semantic</a:t>
            </a:r>
            <a:r>
              <a:rPr lang="en-US" sz="1800" dirty="0"/>
              <a:t> elements: &lt;div&gt; and &lt;span&gt; - Tells nothing about its content.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Examples of </a:t>
            </a:r>
            <a:r>
              <a:rPr lang="en-US" sz="1800" b="1" dirty="0"/>
              <a:t>semantic</a:t>
            </a:r>
            <a:r>
              <a:rPr lang="en-US" sz="1800" dirty="0"/>
              <a:t> elements: &lt;form&gt;, &lt;table&gt;, and &lt;</a:t>
            </a:r>
            <a:r>
              <a:rPr lang="en-US" sz="1800" dirty="0" err="1"/>
              <a:t>img</a:t>
            </a:r>
            <a:r>
              <a:rPr lang="en-US" sz="1800" dirty="0"/>
              <a:t>&gt; - Clearly defines its content.</a:t>
            </a:r>
          </a:p>
          <a:p>
            <a:pPr marL="0" indent="0"/>
            <a:endParaRPr lang="en-US" sz="1800" kern="0" dirty="0" smtClean="0"/>
          </a:p>
        </p:txBody>
      </p:sp>
    </p:spTree>
    <p:extLst>
      <p:ext uri="{BB962C8B-B14F-4D97-AF65-F5344CB8AC3E}">
        <p14:creationId xmlns:p14="http://schemas.microsoft.com/office/powerpoint/2010/main" val="210978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D3B53E-6BE9-400F-87E1-62AD724EA9D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200" y="304800"/>
            <a:ext cx="72362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kern="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kern="0" dirty="0" smtClean="0">
                <a:solidFill>
                  <a:schemeClr val="tx2">
                    <a:lumMod val="75000"/>
                  </a:schemeClr>
                </a:solidFill>
              </a:rPr>
              <a:t>ew Semantic Elements in HTML5</a:t>
            </a:r>
            <a:endParaRPr lang="en-US" sz="3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" y="1213008"/>
            <a:ext cx="8915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web sites contain HTML code like: </a:t>
            </a:r>
            <a:r>
              <a:rPr lang="en-US" dirty="0" smtClean="0"/>
              <a:t>&lt;</a:t>
            </a:r>
            <a:r>
              <a:rPr lang="en-US" dirty="0"/>
              <a:t>div id="</a:t>
            </a:r>
            <a:r>
              <a:rPr lang="en-US" dirty="0" err="1"/>
              <a:t>nav</a:t>
            </a:r>
            <a:r>
              <a:rPr lang="en-US" dirty="0"/>
              <a:t>"&gt; &lt;div class="header"&gt; &lt;div id="</a:t>
            </a:r>
            <a:r>
              <a:rPr lang="en-US" dirty="0" smtClean="0"/>
              <a:t>footer"&gt;</a:t>
            </a:r>
            <a:r>
              <a:rPr lang="en-US" dirty="0"/>
              <a:t> </a:t>
            </a:r>
            <a:r>
              <a:rPr lang="en-US" dirty="0" smtClean="0"/>
              <a:t>to </a:t>
            </a:r>
            <a:r>
              <a:rPr lang="en-US" dirty="0"/>
              <a:t>indicate navigation, header, and footer.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HTML5 offers new semantic elements to define different parts of a web page:  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2400" y="2690336"/>
            <a:ext cx="2438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&lt;</a:t>
            </a:r>
            <a:r>
              <a:rPr lang="en-US" dirty="0"/>
              <a:t>aside</a:t>
            </a:r>
            <a:r>
              <a:rPr lang="en-US" dirty="0" smtClean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&lt;</a:t>
            </a:r>
            <a:r>
              <a:rPr lang="en-US" dirty="0"/>
              <a:t>a</a:t>
            </a:r>
            <a:r>
              <a:rPr lang="en-US" dirty="0" smtClean="0"/>
              <a:t>rticle&gt;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&lt;details&gt;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</a:t>
            </a:r>
            <a:r>
              <a:rPr lang="en-US" dirty="0" err="1"/>
              <a:t>figcaption</a:t>
            </a:r>
            <a:r>
              <a:rPr lang="en-US" dirty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&lt;figure&gt;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&lt;footer&gt;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&lt;header&gt;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&lt;main&gt;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&lt;mark&gt;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</a:t>
            </a:r>
            <a:r>
              <a:rPr lang="en-US" dirty="0" err="1"/>
              <a:t>nav</a:t>
            </a:r>
            <a:r>
              <a:rPr lang="en-US" dirty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&lt;section&gt;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&lt;summary&gt;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&lt;time&gt;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677636"/>
            <a:ext cx="4572000" cy="3411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9424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D3B53E-6BE9-400F-87E1-62AD724EA9D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1385" y="251436"/>
            <a:ext cx="7543800" cy="1066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9pPr>
          </a:lstStyle>
          <a:p>
            <a:r>
              <a:rPr lang="en-US" sz="3400" kern="0" dirty="0" smtClean="0">
                <a:solidFill>
                  <a:schemeClr val="tx2">
                    <a:lumMod val="75000"/>
                  </a:schemeClr>
                </a:solidFill>
              </a:rPr>
              <a:t>New </a:t>
            </a:r>
            <a:r>
              <a:rPr lang="en-US" sz="3400" kern="0" dirty="0">
                <a:solidFill>
                  <a:schemeClr val="tx2">
                    <a:lumMod val="75000"/>
                  </a:schemeClr>
                </a:solidFill>
              </a:rPr>
              <a:t>Tags in HTML5</a:t>
            </a:r>
          </a:p>
          <a:p>
            <a:endParaRPr lang="en-US" sz="3400" kern="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1600200" y="0"/>
            <a:ext cx="7543800" cy="1066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9pPr>
          </a:lstStyle>
          <a:p>
            <a:endParaRPr lang="en-US" kern="0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152400" y="6427787"/>
            <a:ext cx="457200" cy="27781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0" latinLnBrk="0" hangingPunct="0">
              <a:lnSpc>
                <a:spcPct val="110000"/>
              </a:lnSpc>
              <a:defRPr sz="1200" b="0" kern="1200">
                <a:solidFill>
                  <a:srgbClr val="6DB23F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867786"/>
              </p:ext>
            </p:extLst>
          </p:nvPr>
        </p:nvGraphicFramePr>
        <p:xfrm>
          <a:off x="152400" y="2128367"/>
          <a:ext cx="8839200" cy="4085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7543800"/>
              </a:tblGrid>
              <a:tr h="381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Tags (Elements)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62" marR="48162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Description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62" marR="48162" marT="0" marB="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52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&lt;article&gt;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62" marR="48162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Represents an independent piece of content of a document, such as a blog entry or newspaper article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62" marR="48162" marT="0" marB="0" anchor="b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52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&lt;aside &gt;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62" marR="48162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Represents a piece of content that is only slightly related to the rest of the page.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62" marR="48162" marT="0" marB="0" anchor="b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52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hlinkClick r:id="rId2"/>
                        </a:rPr>
                        <a:t>&lt;audio&gt;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62" marR="48162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Defines an audio file.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62" marR="48162" marT="0" marB="0" anchor="b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52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hlinkClick r:id="rId3"/>
                        </a:rPr>
                        <a:t>&lt;canvas&gt;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62" marR="48162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This is used for rendering dynamic bitmap graphics on the fly, such as graphs or games.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62" marR="48162" marT="0" marB="0" anchor="b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52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&lt;command&gt;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62" marR="48162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Represents a command the user can invoke.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62" marR="48162" marT="0" marB="0" anchor="b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52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&lt;datalist&gt;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62" marR="48162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Together with the a new list attribute for input can be used to make </a:t>
                      </a:r>
                      <a:r>
                        <a:rPr lang="en-US" sz="1400" dirty="0" smtClean="0"/>
                        <a:t>combo boxes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62" marR="48162" marT="0" marB="0" anchor="b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52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&lt;</a:t>
                      </a:r>
                      <a:r>
                        <a:rPr lang="en-US" sz="1400" dirty="0">
                          <a:hlinkClick r:id="rId4"/>
                        </a:rPr>
                        <a:t>details</a:t>
                      </a:r>
                      <a:r>
                        <a:rPr lang="en-US" sz="1400" dirty="0"/>
                        <a:t>&gt;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62" marR="48162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Represents additional information or controls which the user can obtain on demand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62" marR="48162" marT="0" marB="0" anchor="b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52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&lt;embed&gt;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62" marR="48162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Defines external interactive content or </a:t>
                      </a:r>
                      <a:r>
                        <a:rPr lang="en-US" sz="1400" dirty="0" smtClean="0"/>
                        <a:t>plug-in.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62" marR="48162" marT="0" marB="0" anchor="b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52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&lt;figure&gt;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62" marR="48162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Represents a piece of self-contained flow </a:t>
                      </a:r>
                      <a:r>
                        <a:rPr lang="en-US" sz="1400" dirty="0" smtClean="0"/>
                        <a:t>content.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62" marR="48162" marT="0" marB="0" anchor="b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0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&lt;footer&gt;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62" marR="48162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Represents a footer for a section and can contain information about the author, copyright </a:t>
                      </a:r>
                      <a:r>
                        <a:rPr lang="en-US" sz="1400" dirty="0" smtClean="0"/>
                        <a:t>information.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62" marR="48162" marT="0" marB="0" anchor="b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Content Placeholder 4"/>
          <p:cNvSpPr txBox="1">
            <a:spLocks/>
          </p:cNvSpPr>
          <p:nvPr/>
        </p:nvSpPr>
        <p:spPr>
          <a:xfrm>
            <a:off x="152400" y="1135063"/>
            <a:ext cx="8686800" cy="44100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DB33F"/>
              </a:buClr>
              <a:buFont typeface="Wingdings" pitchFamily="2" charset="2"/>
              <a:tabLst>
                <a:tab pos="1022350" algn="l"/>
              </a:tabLst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715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•"/>
              <a:tabLst>
                <a:tab pos="1022350" algn="l"/>
              </a:tabLst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14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•"/>
              <a:tabLst>
                <a:tab pos="1022350" algn="l"/>
              </a:tabLs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573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•"/>
              <a:tabLst>
                <a:tab pos="1022350" algn="l"/>
              </a:tabLst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•"/>
              <a:tabLst>
                <a:tab pos="1022350" algn="l"/>
              </a:tabLst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0" dirty="0" smtClean="0"/>
              <a:t>HTML5 includes new elements for better structure, better form handling, drawing, and for media content.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0" dirty="0" smtClean="0"/>
              <a:t>HTML5 introduces 28 new elements.</a:t>
            </a:r>
          </a:p>
        </p:txBody>
      </p:sp>
    </p:spTree>
    <p:extLst>
      <p:ext uri="{BB962C8B-B14F-4D97-AF65-F5344CB8AC3E}">
        <p14:creationId xmlns:p14="http://schemas.microsoft.com/office/powerpoint/2010/main" val="242310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D3B53E-6BE9-400F-87E1-62AD724EA9D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1385" y="251436"/>
            <a:ext cx="7543800" cy="1066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9pPr>
          </a:lstStyle>
          <a:p>
            <a:r>
              <a:rPr lang="en-US" sz="3400" kern="0" dirty="0" smtClean="0">
                <a:solidFill>
                  <a:schemeClr val="tx2">
                    <a:lumMod val="75000"/>
                  </a:schemeClr>
                </a:solidFill>
              </a:rPr>
              <a:t>New </a:t>
            </a:r>
            <a:r>
              <a:rPr lang="en-US" sz="3400" kern="0" dirty="0">
                <a:solidFill>
                  <a:schemeClr val="tx2">
                    <a:lumMod val="75000"/>
                  </a:schemeClr>
                </a:solidFill>
              </a:rPr>
              <a:t>Tags in HTML5 (</a:t>
            </a:r>
            <a:r>
              <a:rPr lang="en-US" sz="3400" kern="0" dirty="0" err="1">
                <a:solidFill>
                  <a:schemeClr val="tx2">
                    <a:lumMod val="75000"/>
                  </a:schemeClr>
                </a:solidFill>
              </a:rPr>
              <a:t>Contn</a:t>
            </a:r>
            <a:r>
              <a:rPr lang="en-US" sz="3400" kern="0" dirty="0">
                <a:solidFill>
                  <a:schemeClr val="tx2">
                    <a:lumMod val="75000"/>
                  </a:schemeClr>
                </a:solidFill>
              </a:rPr>
              <a:t>…)</a:t>
            </a:r>
          </a:p>
          <a:p>
            <a:endParaRPr lang="en-US" sz="3400" kern="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1600200" y="0"/>
            <a:ext cx="7543800" cy="1066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9pPr>
          </a:lstStyle>
          <a:p>
            <a:endParaRPr lang="en-US" kern="0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152400" y="6427787"/>
            <a:ext cx="457200" cy="27781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0" latinLnBrk="0" hangingPunct="0">
              <a:lnSpc>
                <a:spcPct val="110000"/>
              </a:lnSpc>
              <a:defRPr sz="1200" b="0" kern="1200">
                <a:solidFill>
                  <a:srgbClr val="6DB23F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600501"/>
              </p:ext>
            </p:extLst>
          </p:nvPr>
        </p:nvGraphicFramePr>
        <p:xfrm>
          <a:off x="152400" y="1325163"/>
          <a:ext cx="8839200" cy="4831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7543800"/>
              </a:tblGrid>
              <a:tr h="381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Tags (Elements)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</a:rPr>
                        <a:t>Description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&lt;header&gt;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Represents a group of introductory or navigational aids.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&lt;hgroup&gt;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Represents the header of a section.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&lt;keygen&gt;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Represents control for key pair generation.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52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&lt;mark&gt;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Represents a run of text in one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document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highlighted for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reference, relevance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in another context.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52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&lt;meter&gt;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Represents a measurement, such as disk usage.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52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&lt;nav&gt;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Represents a section of the document intended for navigation.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52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&lt;output&gt;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Represents some type of output, such as from a calculation done through scripting.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52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&lt;progress&gt;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Represents a completion of a task, such as downloading or when performing a series of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operations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52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&lt;ruby&gt;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Together with &lt;rt&gt; and &lt;rp&gt; allow for marking up ruby annotations.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09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&lt;section&gt;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Represents a generic document or application section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52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&lt;time&gt;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Represents a date and/or time.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52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  <a:hlinkClick r:id="rId2"/>
                        </a:rPr>
                        <a:t>&lt;video&gt;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Defines a video file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.               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0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&lt;wbr&gt;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Represents a line break opportunity.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213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D3B53E-6BE9-400F-87E1-62AD724EA9D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1385" y="251436"/>
            <a:ext cx="7543800" cy="1066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9pPr>
          </a:lstStyle>
          <a:p>
            <a:r>
              <a:rPr lang="en-US" sz="3400" kern="0" dirty="0" smtClean="0">
                <a:solidFill>
                  <a:schemeClr val="tx2">
                    <a:lumMod val="75000"/>
                  </a:schemeClr>
                </a:solidFill>
              </a:rPr>
              <a:t>Deprecated </a:t>
            </a:r>
            <a:r>
              <a:rPr lang="en-US" sz="3400" kern="0" dirty="0">
                <a:solidFill>
                  <a:schemeClr val="tx2">
                    <a:lumMod val="75000"/>
                  </a:schemeClr>
                </a:solidFill>
              </a:rPr>
              <a:t>Tags in HTML5</a:t>
            </a:r>
          </a:p>
          <a:p>
            <a:endParaRPr lang="en-US" sz="3400" kern="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228600" y="1609725"/>
            <a:ext cx="8686800" cy="494665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DB33F"/>
              </a:buClr>
              <a:buFont typeface="Wingdings" pitchFamily="2" charset="2"/>
              <a:tabLst>
                <a:tab pos="1022350" algn="l"/>
              </a:tabLst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715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•"/>
              <a:tabLst>
                <a:tab pos="1022350" algn="l"/>
              </a:tabLst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14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•"/>
              <a:tabLst>
                <a:tab pos="1022350" algn="l"/>
              </a:tabLs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573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•"/>
              <a:tabLst>
                <a:tab pos="1022350" algn="l"/>
              </a:tabLst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•"/>
              <a:tabLst>
                <a:tab pos="1022350" algn="l"/>
              </a:tabLst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/>
            <a:endParaRPr lang="en-US" sz="1800" kern="0" smtClean="0"/>
          </a:p>
          <a:p>
            <a:pPr marL="0" indent="0"/>
            <a:endParaRPr lang="en-US" sz="1800" kern="0" smtClean="0"/>
          </a:p>
          <a:p>
            <a:pPr marL="0" indent="0"/>
            <a:endParaRPr lang="en-US" sz="1800" kern="0" dirty="0" smtClean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600200" y="0"/>
            <a:ext cx="7543800" cy="1066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9pPr>
          </a:lstStyle>
          <a:p>
            <a:endParaRPr lang="en-US" kern="0" dirty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152400" y="6427787"/>
            <a:ext cx="457200" cy="27781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0" latinLnBrk="0" hangingPunct="0">
              <a:lnSpc>
                <a:spcPct val="110000"/>
              </a:lnSpc>
              <a:defRPr sz="1200" b="0" kern="1200">
                <a:solidFill>
                  <a:srgbClr val="6DB23F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5855502"/>
              </p:ext>
            </p:extLst>
          </p:nvPr>
        </p:nvGraphicFramePr>
        <p:xfrm>
          <a:off x="595745" y="1945785"/>
          <a:ext cx="8290500" cy="4336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9442"/>
                <a:gridCol w="3079863"/>
                <a:gridCol w="3601195"/>
              </a:tblGrid>
              <a:tr h="4319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Tags (Elements)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Description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HTML5 Alternatives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56752">
                <a:tc>
                  <a:txBody>
                    <a:bodyPr/>
                    <a:lstStyle/>
                    <a:p>
                      <a:pPr marL="0" marR="0" lv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&lt;acronym&gt;</a:t>
                      </a: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Defines an acronym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lv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&lt;abbr&gt;</a:t>
                      </a:r>
                    </a:p>
                  </a:txBody>
                  <a:tcPr marL="68580" marR="68580" marT="0" marB="0" anchor="b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67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&lt;applet&gt; 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Defines an applet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&lt;object&gt;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319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&lt;basefont&gt;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Defines an base font for the page.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CSS property -&gt; font-family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67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&lt;big&gt;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Defines big text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CSS property -&gt; font-size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67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&lt;center&gt;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Defines centered text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CSS property -&gt; text-align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67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&lt;dir&gt;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Defines a directory list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&lt;ul&gt;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67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&lt;font&gt;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Defines text font, size, and color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CSS property -&gt; font-family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67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&lt;frame&gt; 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Defines a frame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&lt;object&gt;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67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&lt;frameset&gt; 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Defines a set of frames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&lt;object&gt;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67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&lt;isindex&gt; 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Defines a single-line input field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Indexing </a:t>
                      </a:r>
                      <a:r>
                        <a:rPr lang="en-US" sz="1400" dirty="0"/>
                        <a:t>with severside script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67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&lt;noframes&gt;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Defines a noframe section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No Alternative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67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&lt;s&gt; , &lt;strike&gt;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Defines strikethrough text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CSS property -&gt; text-decoration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319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&lt;tt&gt;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Defines teletype text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CSS property -&gt; font-family:'monospace'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59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&lt;u&gt; 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Defines underlined text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CSS property -&gt; text-decoration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152400" y="1126340"/>
            <a:ext cx="8763000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600" dirty="0" smtClean="0"/>
              <a:t>Some of the HTML elements are deprecated in HTML5 and their function is better handled by the alternatives available in HTML5.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600" dirty="0" smtClean="0"/>
              <a:t>Deprecated Tags are listed Below:</a:t>
            </a:r>
          </a:p>
        </p:txBody>
      </p:sp>
    </p:spTree>
    <p:extLst>
      <p:ext uri="{BB962C8B-B14F-4D97-AF65-F5344CB8AC3E}">
        <p14:creationId xmlns:p14="http://schemas.microsoft.com/office/powerpoint/2010/main" val="323084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D3B53E-6BE9-400F-87E1-62AD724EA9D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1385" y="251436"/>
            <a:ext cx="7543800" cy="1066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9pPr>
          </a:lstStyle>
          <a:p>
            <a:r>
              <a:rPr lang="en-US" sz="3400" kern="0" dirty="0" smtClean="0">
                <a:solidFill>
                  <a:schemeClr val="tx2">
                    <a:lumMod val="75000"/>
                  </a:schemeClr>
                </a:solidFill>
              </a:rPr>
              <a:t>New </a:t>
            </a:r>
            <a:r>
              <a:rPr lang="en-US" sz="3400" kern="0" dirty="0">
                <a:solidFill>
                  <a:schemeClr val="tx2">
                    <a:lumMod val="75000"/>
                  </a:schemeClr>
                </a:solidFill>
              </a:rPr>
              <a:t>Global Attributes in HTML5</a:t>
            </a:r>
          </a:p>
          <a:p>
            <a:endParaRPr lang="en-US" sz="3400" kern="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1600200" y="0"/>
            <a:ext cx="7543800" cy="1066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9pPr>
          </a:lstStyle>
          <a:p>
            <a:endParaRPr lang="en-US" kern="0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152400" y="6427787"/>
            <a:ext cx="457200" cy="27781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0" latinLnBrk="0" hangingPunct="0">
              <a:lnSpc>
                <a:spcPct val="110000"/>
              </a:lnSpc>
              <a:defRPr sz="1200" b="0" kern="1200">
                <a:solidFill>
                  <a:srgbClr val="6DB23F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87036" y="1155845"/>
            <a:ext cx="8686800" cy="44100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DB33F"/>
              </a:buClr>
              <a:buFont typeface="Wingdings" pitchFamily="2" charset="2"/>
              <a:tabLst>
                <a:tab pos="1022350" algn="l"/>
              </a:tabLst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715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•"/>
              <a:tabLst>
                <a:tab pos="1022350" algn="l"/>
              </a:tabLst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14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•"/>
              <a:tabLst>
                <a:tab pos="1022350" algn="l"/>
              </a:tabLs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573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•"/>
              <a:tabLst>
                <a:tab pos="1022350" algn="l"/>
              </a:tabLst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•"/>
              <a:tabLst>
                <a:tab pos="1022350" algn="l"/>
              </a:tabLst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200" kern="0" dirty="0" smtClean="0"/>
              <a:t>Elements may contain attributes that are used to set various properties of an element. </a:t>
            </a:r>
          </a:p>
          <a:p>
            <a:r>
              <a:rPr lang="en-US" sz="1200" kern="0" dirty="0" smtClean="0"/>
              <a:t>Some attributes are defined globally and can be used on any element, while others are defined for specific elements only. </a:t>
            </a:r>
          </a:p>
          <a:p>
            <a:r>
              <a:rPr lang="en-US" sz="1200" kern="0" dirty="0" smtClean="0"/>
              <a:t>The  following global attributes are supported by almost all the HTML 5 tags</a:t>
            </a:r>
            <a:r>
              <a:rPr lang="en-US" sz="1600" kern="0" dirty="0" smtClean="0"/>
              <a:t>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5976"/>
              </p:ext>
            </p:extLst>
          </p:nvPr>
        </p:nvGraphicFramePr>
        <p:xfrm>
          <a:off x="250825" y="2057396"/>
          <a:ext cx="8686800" cy="4118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631"/>
                <a:gridCol w="1290998"/>
                <a:gridCol w="6099171"/>
              </a:tblGrid>
              <a:tr h="3117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Attribute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8" marR="4912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Options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8" marR="49128" marT="0" marB="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Function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8" marR="49128" marT="0" marB="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117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accesskey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8" marR="4912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User Defined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8" marR="4912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Specifies a keyboard shortcut to access an element.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8" marR="49128" marT="0" marB="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117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contenteditable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8" marR="4912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true, false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8" marR="4912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Specifies if the user can edit the element's content or not.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8" marR="49128" marT="0" marB="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117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contextmenu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8" marR="4912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Menu id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8" marR="4912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Specifies the context menu for an element.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8" marR="49128" marT="0" marB="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117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data-XXXX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8" marR="4912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User Defined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8" marR="4912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Custom attributes. Authors </a:t>
                      </a:r>
                      <a:r>
                        <a:rPr lang="en-US" sz="1400" dirty="0" smtClean="0"/>
                        <a:t>define </a:t>
                      </a:r>
                      <a:r>
                        <a:rPr lang="en-US" sz="1400" dirty="0"/>
                        <a:t>their own attributes. Must start with "data-".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8" marR="49128" marT="0" marB="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117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draggable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8" marR="4912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true,false, auto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8" marR="4912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Specifies whether or not a user is allowed to drag an element.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8" marR="49128" marT="0" marB="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117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hidden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8" marR="4912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hidden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8" marR="4912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Specifies whether element should be visible or not.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8" marR="49128" marT="0" marB="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117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item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8" marR="4912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List of elements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8" marR="4912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Used to group elements.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8" marR="49128" marT="0" marB="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117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itemprop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8" marR="4912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List of items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8" marR="4912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Used to group items.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8" marR="49128" marT="0" marB="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117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spellcheck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8" marR="4912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true, false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8" marR="4912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Specifies if the element must have it's spelling or grammar checked.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8" marR="49128" marT="0" marB="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117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subject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8" marR="4912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User define id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8" marR="49128" marT="0" marB="0"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Specifies the element's corresponding item.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8" marR="49128" marT="0" marB="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66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D3B53E-6BE9-400F-87E1-62AD724EA9D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1385" y="251436"/>
            <a:ext cx="7543800" cy="1066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9pPr>
          </a:lstStyle>
          <a:p>
            <a:r>
              <a:rPr lang="en-US" sz="3400" kern="0" dirty="0" smtClean="0">
                <a:solidFill>
                  <a:schemeClr val="tx2">
                    <a:lumMod val="75000"/>
                  </a:schemeClr>
                </a:solidFill>
              </a:rPr>
              <a:t>Deprecated </a:t>
            </a:r>
            <a:r>
              <a:rPr lang="en-US" sz="3400" kern="0" dirty="0">
                <a:solidFill>
                  <a:schemeClr val="tx2">
                    <a:lumMod val="75000"/>
                  </a:schemeClr>
                </a:solidFill>
              </a:rPr>
              <a:t>Attributes in HTML5</a:t>
            </a:r>
          </a:p>
          <a:p>
            <a:endParaRPr lang="en-US" sz="3400" kern="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228600" y="1609725"/>
            <a:ext cx="8686800" cy="494665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DB33F"/>
              </a:buClr>
              <a:buFont typeface="Wingdings" pitchFamily="2" charset="2"/>
              <a:tabLst>
                <a:tab pos="1022350" algn="l"/>
              </a:tabLst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715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•"/>
              <a:tabLst>
                <a:tab pos="1022350" algn="l"/>
              </a:tabLst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14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•"/>
              <a:tabLst>
                <a:tab pos="1022350" algn="l"/>
              </a:tabLs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573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•"/>
              <a:tabLst>
                <a:tab pos="1022350" algn="l"/>
              </a:tabLst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•"/>
              <a:tabLst>
                <a:tab pos="1022350" algn="l"/>
              </a:tabLst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/>
            <a:endParaRPr lang="en-US" sz="1800" kern="0" smtClean="0"/>
          </a:p>
          <a:p>
            <a:pPr marL="0" indent="0"/>
            <a:endParaRPr lang="en-US" sz="1800" kern="0" smtClean="0"/>
          </a:p>
          <a:p>
            <a:pPr marL="0" indent="0"/>
            <a:endParaRPr lang="en-US" sz="1800" kern="0" dirty="0" smtClean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600200" y="0"/>
            <a:ext cx="7543800" cy="1066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9pPr>
          </a:lstStyle>
          <a:p>
            <a:endParaRPr lang="en-US" kern="0" dirty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152400" y="6427787"/>
            <a:ext cx="457200" cy="27781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0" latinLnBrk="0" hangingPunct="0">
              <a:lnSpc>
                <a:spcPct val="110000"/>
              </a:lnSpc>
              <a:defRPr sz="1200" b="0" kern="1200">
                <a:solidFill>
                  <a:srgbClr val="6DB23F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6448131"/>
              </p:ext>
            </p:extLst>
          </p:nvPr>
        </p:nvGraphicFramePr>
        <p:xfrm>
          <a:off x="692727" y="2316075"/>
          <a:ext cx="3429000" cy="3937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45"/>
                <a:gridCol w="1777555"/>
              </a:tblGrid>
              <a:tr h="3407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Removed Attributes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From the Elements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53616">
                <a:tc>
                  <a:txBody>
                    <a:bodyPr/>
                    <a:lstStyle/>
                    <a:p>
                      <a:pPr marL="0" marR="0" lv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</a:t>
                      </a: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link, a</a:t>
                      </a:r>
                    </a:p>
                  </a:txBody>
                  <a:tcPr marL="68580" marR="68580" marT="0" marB="0" anchor="b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36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charset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200" dirty="0" smtClean="0"/>
                        <a:t>link, a</a:t>
                      </a:r>
                      <a:endParaRPr lang="en-US" sz="1400" b="0" i="0" u="none" strike="noStrike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36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shape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200" dirty="0" smtClean="0"/>
                        <a:t>a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36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coords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a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36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longdesc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img and iframe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36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target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link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36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nohref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area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36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profile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head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36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version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html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36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name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img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36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scheme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meta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36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archive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object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36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classid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object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codebase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object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13855" y="1135063"/>
            <a:ext cx="8763000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dirty="0" smtClean="0"/>
              <a:t>Some of the HTML elements  attributes are deprecated in HTML5 and their function is better handled by the CSS properties available in HTML5.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dirty="0" smtClean="0"/>
              <a:t>Deprecated Attributes are listed Below:</a:t>
            </a:r>
          </a:p>
        </p:txBody>
      </p:sp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129124"/>
              </p:ext>
            </p:extLst>
          </p:nvPr>
        </p:nvGraphicFramePr>
        <p:xfrm>
          <a:off x="5181600" y="1941768"/>
          <a:ext cx="3429000" cy="4150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45"/>
                <a:gridCol w="1777555"/>
              </a:tblGrid>
              <a:tr h="3407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Removed Attributes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From the Elements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53616">
                <a:tc>
                  <a:txBody>
                    <a:bodyPr/>
                    <a:lstStyle/>
                    <a:p>
                      <a:pPr marL="0" marR="0" lv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codetype</a:t>
                      </a: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</a:p>
                  </a:txBody>
                  <a:tcPr marL="68580" marR="68580" marT="0" marB="0" anchor="b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36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declare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200" dirty="0" smtClean="0"/>
                        <a:t>object</a:t>
                      </a:r>
                      <a:endParaRPr lang="en-US" sz="1400" b="0" i="0" u="none" strike="noStrike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36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standby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200" dirty="0" smtClean="0"/>
                        <a:t>object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36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valuetype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param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36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type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param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36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axis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td and tr</a:t>
                      </a:r>
                      <a:endParaRPr lang="en-US" sz="1400" b="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36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abbr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td and tr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36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scope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td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36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alink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body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36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link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body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36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vlink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body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36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text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body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36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background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body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bgcolor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table, tr, td, th &amp;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body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611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D3B53E-6BE9-400F-87E1-62AD724EA9D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1385" y="251436"/>
            <a:ext cx="7543800" cy="1066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9pPr>
          </a:lstStyle>
          <a:p>
            <a:r>
              <a:rPr lang="en-US" sz="3400" kern="0" dirty="0" smtClean="0">
                <a:solidFill>
                  <a:schemeClr val="tx2">
                    <a:lumMod val="75000"/>
                  </a:schemeClr>
                </a:solidFill>
              </a:rPr>
              <a:t>Deprecated </a:t>
            </a:r>
            <a:r>
              <a:rPr lang="en-US" sz="3400" kern="0" dirty="0">
                <a:solidFill>
                  <a:schemeClr val="tx2">
                    <a:lumMod val="75000"/>
                  </a:schemeClr>
                </a:solidFill>
              </a:rPr>
              <a:t>Attributes (</a:t>
            </a:r>
            <a:r>
              <a:rPr lang="en-US" sz="3400" kern="0" dirty="0" err="1">
                <a:solidFill>
                  <a:schemeClr val="tx2">
                    <a:lumMod val="75000"/>
                  </a:schemeClr>
                </a:solidFill>
              </a:rPr>
              <a:t>Contn</a:t>
            </a:r>
            <a:r>
              <a:rPr lang="en-US" sz="3400" kern="0" dirty="0">
                <a:solidFill>
                  <a:schemeClr val="tx2">
                    <a:lumMod val="75000"/>
                  </a:schemeClr>
                </a:solidFill>
              </a:rPr>
              <a:t>…)</a:t>
            </a:r>
          </a:p>
          <a:p>
            <a:endParaRPr lang="en-US" sz="3400" kern="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228600" y="1609725"/>
            <a:ext cx="8686800" cy="494665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DB33F"/>
              </a:buClr>
              <a:buFont typeface="Wingdings" pitchFamily="2" charset="2"/>
              <a:tabLst>
                <a:tab pos="1022350" algn="l"/>
              </a:tabLst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715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•"/>
              <a:tabLst>
                <a:tab pos="1022350" algn="l"/>
              </a:tabLst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14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•"/>
              <a:tabLst>
                <a:tab pos="1022350" algn="l"/>
              </a:tabLs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573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•"/>
              <a:tabLst>
                <a:tab pos="1022350" algn="l"/>
              </a:tabLst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•"/>
              <a:tabLst>
                <a:tab pos="1022350" algn="l"/>
              </a:tabLst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/>
            <a:endParaRPr lang="en-US" sz="1800" kern="0" smtClean="0"/>
          </a:p>
          <a:p>
            <a:pPr marL="0" indent="0"/>
            <a:endParaRPr lang="en-US" sz="1800" kern="0" smtClean="0"/>
          </a:p>
          <a:p>
            <a:pPr marL="0" indent="0"/>
            <a:endParaRPr lang="en-US" sz="1800" kern="0" dirty="0" smtClean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600200" y="0"/>
            <a:ext cx="7543800" cy="1066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9pPr>
          </a:lstStyle>
          <a:p>
            <a:endParaRPr lang="en-US" kern="0" dirty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152400" y="6427787"/>
            <a:ext cx="457200" cy="27781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0" latinLnBrk="0" hangingPunct="0">
              <a:lnSpc>
                <a:spcPct val="110000"/>
              </a:lnSpc>
              <a:defRPr sz="1200" b="0" kern="1200">
                <a:solidFill>
                  <a:srgbClr val="6DB23F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1718302"/>
              </p:ext>
            </p:extLst>
          </p:nvPr>
        </p:nvGraphicFramePr>
        <p:xfrm>
          <a:off x="228600" y="1318236"/>
          <a:ext cx="5144193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8600"/>
                <a:gridCol w="3485593"/>
              </a:tblGrid>
              <a:tr h="31653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Removed Attributes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From the Elements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58267">
                <a:tc>
                  <a:txBody>
                    <a:bodyPr/>
                    <a:lstStyle/>
                    <a:p>
                      <a:pPr marL="0" marR="0" lv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border</a:t>
                      </a: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link, a</a:t>
                      </a:r>
                    </a:p>
                  </a:txBody>
                  <a:tcPr marL="68580" marR="68580" marT="0" marB="0" anchor="b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82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cellpadding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200" dirty="0" smtClean="0"/>
                        <a:t>link, a</a:t>
                      </a:r>
                      <a:endParaRPr lang="en-US" sz="1400" b="0" i="0" u="none" strike="noStrike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82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cellspacing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200" dirty="0" smtClean="0"/>
                        <a:t>a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82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char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a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82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charoff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img and iframe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82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clear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link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82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compact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area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82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frame 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head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82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frameborder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html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82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hspace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img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82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vspace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meta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82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marginheight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object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82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marginwidth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object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82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noshade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object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82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+mn-lt"/>
                          <a:ea typeface="Calibri"/>
                          <a:cs typeface="Times New Roman"/>
                        </a:rPr>
                        <a:t>nowrap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+mn-lt"/>
                          <a:ea typeface="Calibri"/>
                          <a:cs typeface="Times New Roman"/>
                        </a:rPr>
                        <a:t>td and th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82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+mn-lt"/>
                          <a:ea typeface="Calibri"/>
                          <a:cs typeface="Times New Roman"/>
                        </a:rPr>
                        <a:t>rules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+mn-lt"/>
                          <a:ea typeface="Calibri"/>
                          <a:cs typeface="Times New Roman"/>
                        </a:rPr>
                        <a:t>table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82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+mn-lt"/>
                          <a:ea typeface="Calibri"/>
                          <a:cs typeface="Times New Roman"/>
                        </a:rPr>
                        <a:t>scrolling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+mn-lt"/>
                          <a:ea typeface="Calibri"/>
                          <a:cs typeface="Times New Roman"/>
                        </a:rPr>
                        <a:t>iframe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82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+mn-lt"/>
                          <a:ea typeface="Calibri"/>
                          <a:cs typeface="Times New Roman"/>
                        </a:rPr>
                        <a:t>size 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+mn-lt"/>
                          <a:ea typeface="Calibri"/>
                          <a:cs typeface="Times New Roman"/>
                        </a:rPr>
                        <a:t>hr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82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+mn-lt"/>
                          <a:ea typeface="Calibri"/>
                          <a:cs typeface="Times New Roman"/>
                        </a:rPr>
                        <a:t>type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+mn-lt"/>
                          <a:ea typeface="Calibri"/>
                          <a:cs typeface="Times New Roman"/>
                        </a:rPr>
                        <a:t>li, ol and ul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543126"/>
              </p:ext>
            </p:extLst>
          </p:nvPr>
        </p:nvGraphicFramePr>
        <p:xfrm>
          <a:off x="5448992" y="1318235"/>
          <a:ext cx="3672782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608"/>
                <a:gridCol w="2035174"/>
              </a:tblGrid>
              <a:tr h="66296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Removed Attributes</a:t>
                      </a:r>
                      <a:endParaRPr lang="en-US" sz="14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From the Elements</a:t>
                      </a:r>
                      <a:endParaRPr lang="en-US" sz="1400" dirty="0"/>
                    </a:p>
                  </a:txBody>
                  <a:tcPr/>
                </a:tc>
              </a:tr>
              <a:tr h="3733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Calibri"/>
                          <a:ea typeface="Calibri"/>
                          <a:cs typeface="Times New Roman"/>
                        </a:rPr>
                        <a:t>Align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+mn-lt"/>
                          <a:ea typeface="Calibri"/>
                          <a:cs typeface="Times New Roman"/>
                        </a:rPr>
                        <a:t>All available HTML elements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600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+mn-lt"/>
                          <a:ea typeface="Calibri"/>
                          <a:cs typeface="Times New Roman"/>
                        </a:rPr>
                        <a:t>Valign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+mn-lt"/>
                          <a:ea typeface="Calibri"/>
                          <a:cs typeface="Times New Roman"/>
                        </a:rPr>
                        <a:t>col, colgroup, tbody, td, tfoot, th, thead and tr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733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+mn-lt"/>
                          <a:ea typeface="Calibri"/>
                          <a:cs typeface="Times New Roman"/>
                        </a:rPr>
                        <a:t>Width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+mn-lt"/>
                          <a:ea typeface="Calibri"/>
                          <a:cs typeface="Times New Roman"/>
                        </a:rPr>
                        <a:t>hr, table, td, th, col, colgroup and pre</a:t>
                      </a:r>
                      <a:endParaRPr lang="en-U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19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D3B53E-6BE9-400F-87E1-62AD724EA9D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1385" y="251436"/>
            <a:ext cx="7543800" cy="1066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9pPr>
          </a:lstStyle>
          <a:p>
            <a:r>
              <a:rPr lang="en-US" sz="3400" kern="0" dirty="0" smtClean="0">
                <a:solidFill>
                  <a:schemeClr val="tx2">
                    <a:lumMod val="75000"/>
                  </a:schemeClr>
                </a:solidFill>
              </a:rPr>
              <a:t>Advantages </a:t>
            </a:r>
            <a:r>
              <a:rPr lang="en-US" sz="3400" kern="0" dirty="0">
                <a:solidFill>
                  <a:schemeClr val="tx2">
                    <a:lumMod val="75000"/>
                  </a:schemeClr>
                </a:solidFill>
              </a:rPr>
              <a:t>of HTML5</a:t>
            </a:r>
          </a:p>
          <a:p>
            <a:endParaRPr lang="en-US" sz="3400" kern="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533400" y="1304381"/>
            <a:ext cx="8686800" cy="487680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DB33F"/>
              </a:buClr>
              <a:buFont typeface="Wingdings" pitchFamily="2" charset="2"/>
              <a:tabLst>
                <a:tab pos="1022350" algn="l"/>
              </a:tabLst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715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•"/>
              <a:tabLst>
                <a:tab pos="1022350" algn="l"/>
              </a:tabLst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14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•"/>
              <a:tabLst>
                <a:tab pos="1022350" algn="l"/>
              </a:tabLs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573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•"/>
              <a:tabLst>
                <a:tab pos="1022350" algn="l"/>
              </a:tabLst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•"/>
              <a:tabLst>
                <a:tab pos="1022350" algn="l"/>
              </a:tabLst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kern="0" dirty="0" smtClean="0"/>
              <a:t>More descriptive semantics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kern="0" dirty="0" smtClean="0"/>
              <a:t>Cleaner markup / Improved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kern="0" dirty="0" smtClean="0"/>
              <a:t>Richer Media Elements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kern="0" dirty="0" smtClean="0"/>
              <a:t>Audio and Video Playback without any Plug-in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kern="0" dirty="0" smtClean="0"/>
              <a:t>Local Data Storage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kern="0" dirty="0" smtClean="0"/>
              <a:t>Offline Application cache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kern="0" dirty="0" smtClean="0"/>
              <a:t>Client-side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kern="0" dirty="0" err="1" smtClean="0"/>
              <a:t>Geolocation</a:t>
            </a:r>
            <a:r>
              <a:rPr lang="en-US" sz="1800" kern="0" dirty="0" smtClean="0"/>
              <a:t> support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kern="0" dirty="0" smtClean="0"/>
              <a:t>Reduces Development Costs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kern="0" dirty="0" smtClean="0"/>
              <a:t>Great for Mobile Devices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kern="0" dirty="0" smtClean="0"/>
              <a:t>Improved Accessibility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kern="0" dirty="0" smtClean="0"/>
              <a:t>Enhanced New Forms Features  with in build validation</a:t>
            </a: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600200" y="0"/>
            <a:ext cx="7543800" cy="1066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9pPr>
          </a:lstStyle>
          <a:p>
            <a:endParaRPr lang="en-US" kern="0" dirty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152400" y="6427787"/>
            <a:ext cx="457200" cy="27781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0" latinLnBrk="0" hangingPunct="0">
              <a:lnSpc>
                <a:spcPct val="110000"/>
              </a:lnSpc>
              <a:defRPr sz="1200" b="0" kern="1200">
                <a:solidFill>
                  <a:srgbClr val="6DB23F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45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D3B53E-6BE9-400F-87E1-62AD724EA9D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1385" y="251436"/>
            <a:ext cx="7543800" cy="1066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9pPr>
          </a:lstStyle>
          <a:p>
            <a:r>
              <a:rPr lang="en-US" sz="3400" kern="0" dirty="0" smtClean="0">
                <a:solidFill>
                  <a:schemeClr val="tx2">
                    <a:lumMod val="75000"/>
                  </a:schemeClr>
                </a:solidFill>
              </a:rPr>
              <a:t>Disadvantages </a:t>
            </a:r>
            <a:r>
              <a:rPr lang="en-US" sz="3400" kern="0" dirty="0">
                <a:solidFill>
                  <a:schemeClr val="tx2">
                    <a:lumMod val="75000"/>
                  </a:schemeClr>
                </a:solidFill>
              </a:rPr>
              <a:t>of HTML5</a:t>
            </a:r>
          </a:p>
          <a:p>
            <a:endParaRPr lang="en-US" sz="3400" kern="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228600" y="1524000"/>
            <a:ext cx="8686800" cy="472440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DB33F"/>
              </a:buClr>
              <a:buFont typeface="Wingdings" pitchFamily="2" charset="2"/>
              <a:tabLst>
                <a:tab pos="1022350" algn="l"/>
              </a:tabLst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715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•"/>
              <a:tabLst>
                <a:tab pos="1022350" algn="l"/>
              </a:tabLst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14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•"/>
              <a:tabLst>
                <a:tab pos="1022350" algn="l"/>
              </a:tabLs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573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•"/>
              <a:tabLst>
                <a:tab pos="1022350" algn="l"/>
              </a:tabLst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•"/>
              <a:tabLst>
                <a:tab pos="1022350" algn="l"/>
              </a:tabLst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kern="0" dirty="0" smtClean="0"/>
              <a:t>HTML5 is not yet an official standard.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kern="0" dirty="0" smtClean="0"/>
              <a:t>HTML5 is still a work in progress, so technically, any of the elements could change at any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kern="0" dirty="0" smtClean="0"/>
              <a:t>HTML5 is not expected to be completed for several years, which complicates things further.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kern="0" dirty="0" smtClean="0"/>
              <a:t>No browsers have full HTML5 support.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kern="0" dirty="0" smtClean="0"/>
              <a:t>HTML5 rich media has to be compressed in multiple formats in order to be compatible with most browsers.</a:t>
            </a: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600200" y="0"/>
            <a:ext cx="7543800" cy="1066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9pPr>
          </a:lstStyle>
          <a:p>
            <a:endParaRPr lang="en-US" kern="0" dirty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152400" y="6427787"/>
            <a:ext cx="457200" cy="27781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0" latinLnBrk="0" hangingPunct="0">
              <a:lnSpc>
                <a:spcPct val="110000"/>
              </a:lnSpc>
              <a:defRPr sz="1200" b="0" kern="1200">
                <a:solidFill>
                  <a:srgbClr val="6DB23F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64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D3B53E-6BE9-400F-87E1-62AD724EA9D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1385" y="251436"/>
            <a:ext cx="7543800" cy="1066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9pPr>
          </a:lstStyle>
          <a:p>
            <a:r>
              <a:rPr lang="en-US" sz="3400" kern="0" dirty="0" smtClean="0">
                <a:solidFill>
                  <a:schemeClr val="tx2">
                    <a:lumMod val="75000"/>
                  </a:schemeClr>
                </a:solidFill>
              </a:rPr>
              <a:t>HTML5 </a:t>
            </a:r>
            <a:r>
              <a:rPr lang="en-US" sz="3400" kern="0" dirty="0">
                <a:solidFill>
                  <a:schemeClr val="tx2">
                    <a:lumMod val="75000"/>
                  </a:schemeClr>
                </a:solidFill>
              </a:rPr>
              <a:t>Introduction - Overview</a:t>
            </a:r>
          </a:p>
          <a:p>
            <a:endParaRPr lang="en-US" sz="3400" kern="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176134" y="1182382"/>
            <a:ext cx="8686800" cy="494665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DB33F"/>
              </a:buClr>
              <a:buFont typeface="Wingdings" pitchFamily="2" charset="2"/>
              <a:tabLst>
                <a:tab pos="1022350" algn="l"/>
              </a:tabLst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715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•"/>
              <a:tabLst>
                <a:tab pos="1022350" algn="l"/>
              </a:tabLst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14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•"/>
              <a:tabLst>
                <a:tab pos="1022350" algn="l"/>
              </a:tabLs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573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•"/>
              <a:tabLst>
                <a:tab pos="1022350" algn="l"/>
              </a:tabLst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•"/>
              <a:tabLst>
                <a:tab pos="1022350" algn="l"/>
              </a:tabLst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000" kern="0" dirty="0" smtClean="0"/>
              <a:t>Introduction:</a:t>
            </a:r>
          </a:p>
          <a:p>
            <a:pPr lvl="1">
              <a:buFont typeface="Calibri" pitchFamily="34" charset="0"/>
              <a:buChar char="–"/>
            </a:pPr>
            <a:r>
              <a:rPr lang="en-US" sz="1800" kern="0" dirty="0" smtClean="0"/>
              <a:t>HTML5 is the next major revision of the HTML standard superseding HTML 4.01, XHTML 1.0, and XHTML 1.1. and it is a standard for structuring and presenting content on the World Wide Web.</a:t>
            </a:r>
          </a:p>
          <a:p>
            <a:pPr lvl="1">
              <a:buFont typeface="Calibri" pitchFamily="34" charset="0"/>
              <a:buChar char="–"/>
            </a:pPr>
            <a:r>
              <a:rPr lang="en-US" sz="1800" kern="0" dirty="0" smtClean="0"/>
              <a:t>The new standard incorporates features like </a:t>
            </a:r>
            <a:r>
              <a:rPr lang="en-US" sz="1800" b="1" kern="0" dirty="0" smtClean="0"/>
              <a:t>Audio &amp; Video </a:t>
            </a:r>
            <a:r>
              <a:rPr lang="en-US" sz="1800" kern="0" dirty="0" smtClean="0"/>
              <a:t>playback, </a:t>
            </a:r>
            <a:r>
              <a:rPr lang="en-US" sz="1800" b="1" kern="0" dirty="0" smtClean="0"/>
              <a:t>drag &amp; drop,</a:t>
            </a:r>
            <a:r>
              <a:rPr lang="en-US" sz="1800" kern="0" dirty="0" smtClean="0"/>
              <a:t> </a:t>
            </a:r>
            <a:r>
              <a:rPr lang="en-US" sz="1800" b="1" kern="0" dirty="0" smtClean="0"/>
              <a:t>Geolocation , Local &amp; Session Storage </a:t>
            </a:r>
            <a:r>
              <a:rPr lang="en-US" sz="1800" kern="0" dirty="0" smtClean="0"/>
              <a:t>and</a:t>
            </a:r>
            <a:r>
              <a:rPr lang="en-US" sz="1800" b="1" kern="0" dirty="0" smtClean="0"/>
              <a:t> Canvas </a:t>
            </a:r>
            <a:r>
              <a:rPr lang="en-US" sz="1800" kern="0" dirty="0" smtClean="0"/>
              <a:t>that have been previously dependent on third-party browser plug-ins such as Adobe Flash, etc…</a:t>
            </a:r>
          </a:p>
          <a:p>
            <a:pPr lvl="1">
              <a:buFont typeface="Calibri" pitchFamily="34" charset="0"/>
              <a:buChar char="–"/>
            </a:pPr>
            <a:r>
              <a:rPr lang="en-US" sz="1800" kern="0" dirty="0" smtClean="0"/>
              <a:t>The latest browsers all support many HTML5 features and functionality.</a:t>
            </a:r>
          </a:p>
          <a:p>
            <a:pPr lvl="1">
              <a:buFont typeface="Calibri" pitchFamily="34" charset="0"/>
              <a:buChar char="–"/>
            </a:pPr>
            <a:r>
              <a:rPr lang="en-US" sz="1800" kern="0" dirty="0" smtClean="0"/>
              <a:t>The mobile web browsers that come pre-installed on iPhones, iPads, and Android phones all have excellent support for HTML5.</a:t>
            </a:r>
          </a:p>
          <a:p>
            <a:pPr lvl="1">
              <a:buFont typeface="Calibri" pitchFamily="34" charset="0"/>
              <a:buChar char="–"/>
            </a:pPr>
            <a:r>
              <a:rPr lang="en-US" sz="1800" kern="0" dirty="0" smtClean="0"/>
              <a:t>Highly Recommended to detect support for individual HTML5 features using a few lines of JavaScript before attempting to use them in applications.</a:t>
            </a: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600200" y="0"/>
            <a:ext cx="7543800" cy="1066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9pPr>
          </a:lstStyle>
          <a:p>
            <a:endParaRPr lang="en-US" kern="0" dirty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152400" y="6427787"/>
            <a:ext cx="457200" cy="27781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0" latinLnBrk="0" hangingPunct="0">
              <a:lnSpc>
                <a:spcPct val="110000"/>
              </a:lnSpc>
              <a:defRPr sz="1200" b="0" kern="1200">
                <a:solidFill>
                  <a:srgbClr val="6DB23F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20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D3B53E-6BE9-400F-87E1-62AD724EA9D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1385" y="251436"/>
            <a:ext cx="7543800" cy="1066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9pPr>
          </a:lstStyle>
          <a:p>
            <a:r>
              <a:rPr lang="en-US" sz="3400" kern="0" dirty="0" smtClean="0">
                <a:solidFill>
                  <a:schemeClr val="tx2">
                    <a:lumMod val="75000"/>
                  </a:schemeClr>
                </a:solidFill>
              </a:rPr>
              <a:t>Future </a:t>
            </a:r>
            <a:r>
              <a:rPr lang="en-US" sz="3400" kern="0" dirty="0">
                <a:solidFill>
                  <a:schemeClr val="tx2">
                    <a:lumMod val="75000"/>
                  </a:schemeClr>
                </a:solidFill>
              </a:rPr>
              <a:t>of HTML5</a:t>
            </a:r>
          </a:p>
          <a:p>
            <a:endParaRPr lang="en-US" sz="3400" kern="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250825" y="1318236"/>
            <a:ext cx="8686800" cy="472440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DB33F"/>
              </a:buClr>
              <a:buFont typeface="Wingdings" pitchFamily="2" charset="2"/>
              <a:tabLst>
                <a:tab pos="1022350" algn="l"/>
              </a:tabLst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715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•"/>
              <a:tabLst>
                <a:tab pos="1022350" algn="l"/>
              </a:tabLst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14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•"/>
              <a:tabLst>
                <a:tab pos="1022350" algn="l"/>
              </a:tabLs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573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•"/>
              <a:tabLst>
                <a:tab pos="1022350" algn="l"/>
              </a:tabLst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•"/>
              <a:tabLst>
                <a:tab pos="1022350" algn="l"/>
              </a:tabLst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kern="0" dirty="0" smtClean="0"/>
              <a:t>Web Developer survey reveals ,  organizations planning for many HTML5 features projects in the upcoming years.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kern="0" dirty="0" smtClean="0"/>
              <a:t>HTML5 is  not that one, but a group of technologies. Hence developers have a tremendous amount of choice regarding what they use and what they don’t use”.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kern="0" dirty="0" smtClean="0"/>
              <a:t>Implementation of HTML5 Local Storage, Multimedia capabilities, advanced graphics capabilities and 3D effects were the most popular choices, and still looking forward for more growth in these areas.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kern="0" dirty="0" smtClean="0"/>
              <a:t>HTML5 Multimedia is currently the only way to deliver web-based video content on </a:t>
            </a:r>
            <a:r>
              <a:rPr lang="en-US" sz="1800" kern="0" dirty="0" err="1" smtClean="0"/>
              <a:t>iOS</a:t>
            </a:r>
            <a:r>
              <a:rPr lang="en-US" sz="1800" kern="0" dirty="0" smtClean="0"/>
              <a:t> devices.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kern="0" dirty="0" smtClean="0"/>
              <a:t>The power of HTML5 being ready for prime-time can be seen in Microsoft’s choice to utilize it in Windows 8. Windows 8 will feature native applications built with HTML5 technologies.</a:t>
            </a: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600200" y="0"/>
            <a:ext cx="7543800" cy="1066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9pPr>
          </a:lstStyle>
          <a:p>
            <a:endParaRPr lang="en-US" kern="0" dirty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152400" y="6427787"/>
            <a:ext cx="457200" cy="27781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0" latinLnBrk="0" hangingPunct="0">
              <a:lnSpc>
                <a:spcPct val="110000"/>
              </a:lnSpc>
              <a:defRPr sz="1200" b="0" kern="1200">
                <a:solidFill>
                  <a:srgbClr val="6DB23F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35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D3B53E-6BE9-400F-87E1-62AD724EA9D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76200" y="152400"/>
            <a:ext cx="7543800" cy="1066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3400" kern="0">
                <a:solidFill>
                  <a:schemeClr val="tx2">
                    <a:lumMod val="75000"/>
                  </a:schemeClr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9pPr>
          </a:lstStyle>
          <a:p>
            <a:r>
              <a:rPr lang="en-US" dirty="0"/>
              <a:t>Questions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76200" y="6427787"/>
            <a:ext cx="457200" cy="27781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0" latinLnBrk="0" hangingPunct="0">
              <a:lnSpc>
                <a:spcPct val="110000"/>
              </a:lnSpc>
              <a:defRPr sz="1200" b="0" kern="1200">
                <a:solidFill>
                  <a:srgbClr val="6DB23F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54366" y="2924502"/>
            <a:ext cx="1023938" cy="10239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1596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D3B53E-6BE9-400F-87E1-62AD724EA9D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1385" y="251436"/>
            <a:ext cx="7543800" cy="1066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9pPr>
          </a:lstStyle>
          <a:p>
            <a:endParaRPr lang="en-US" sz="3400" kern="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400" kern="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228600" y="1609725"/>
            <a:ext cx="8686800" cy="494665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DB33F"/>
              </a:buClr>
              <a:buFont typeface="Wingdings" pitchFamily="2" charset="2"/>
              <a:tabLst>
                <a:tab pos="1022350" algn="l"/>
              </a:tabLst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715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•"/>
              <a:tabLst>
                <a:tab pos="1022350" algn="l"/>
              </a:tabLst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14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•"/>
              <a:tabLst>
                <a:tab pos="1022350" algn="l"/>
              </a:tabLs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573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•"/>
              <a:tabLst>
                <a:tab pos="1022350" algn="l"/>
              </a:tabLst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•"/>
              <a:tabLst>
                <a:tab pos="1022350" algn="l"/>
              </a:tabLst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sz="2000" kern="0" dirty="0" smtClean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600200" y="0"/>
            <a:ext cx="7543800" cy="1066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9pPr>
          </a:lstStyle>
          <a:p>
            <a:endParaRPr lang="en-US" kern="0" dirty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152400" y="6427787"/>
            <a:ext cx="457200" cy="27781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0" latinLnBrk="0" hangingPunct="0">
              <a:lnSpc>
                <a:spcPct val="110000"/>
              </a:lnSpc>
              <a:defRPr sz="1200" b="0" kern="1200">
                <a:solidFill>
                  <a:srgbClr val="6DB23F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Picture 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24825" y="76200"/>
            <a:ext cx="1004888" cy="1055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52400" y="1307297"/>
            <a:ext cx="52591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Design a </a:t>
            </a:r>
            <a:r>
              <a:rPr lang="en-US" dirty="0"/>
              <a:t>W</a:t>
            </a:r>
            <a:r>
              <a:rPr lang="en-US" dirty="0" smtClean="0"/>
              <a:t>eb page using Html5 tags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9600" y="234712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kern="0" dirty="0">
                <a:solidFill>
                  <a:schemeClr val="tx2">
                    <a:lumMod val="75000"/>
                  </a:schemeClr>
                </a:solidFill>
                <a:ea typeface="ＭＳ Ｐゴシック" charset="-128"/>
                <a:cs typeface="ＭＳ Ｐゴシック" charset="-128"/>
              </a:rPr>
              <a:t>Hands On Exercises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kern="0" dirty="0">
              <a:solidFill>
                <a:schemeClr val="tx2">
                  <a:lumMod val="75000"/>
                </a:schemeClr>
              </a:solidFill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828801"/>
            <a:ext cx="8991600" cy="383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98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442075"/>
            <a:ext cx="457200" cy="457200"/>
          </a:xfrm>
        </p:spPr>
        <p:txBody>
          <a:bodyPr/>
          <a:lstStyle/>
          <a:p>
            <a:pPr>
              <a:defRPr/>
            </a:pPr>
            <a:fld id="{6DF26410-A357-4AA5-84CF-5BEDE058038A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45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D3B53E-6BE9-400F-87E1-62AD724EA9D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1385" y="251436"/>
            <a:ext cx="7543800" cy="1066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9pPr>
          </a:lstStyle>
          <a:p>
            <a:r>
              <a:rPr lang="en-US" sz="3400" kern="0" dirty="0" smtClean="0">
                <a:solidFill>
                  <a:schemeClr val="tx2">
                    <a:lumMod val="75000"/>
                  </a:schemeClr>
                </a:solidFill>
              </a:rPr>
              <a:t>HTML5 </a:t>
            </a:r>
            <a:r>
              <a:rPr lang="en-US" sz="3400" kern="0" dirty="0">
                <a:solidFill>
                  <a:schemeClr val="tx2">
                    <a:lumMod val="75000"/>
                  </a:schemeClr>
                </a:solidFill>
              </a:rPr>
              <a:t>Introduction - Objectives</a:t>
            </a:r>
          </a:p>
          <a:p>
            <a:endParaRPr lang="en-US" sz="3400" kern="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250825" y="1462399"/>
            <a:ext cx="8686800" cy="494665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DB33F"/>
              </a:buClr>
              <a:buFont typeface="Wingdings" pitchFamily="2" charset="2"/>
              <a:tabLst>
                <a:tab pos="1022350" algn="l"/>
              </a:tabLst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715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•"/>
              <a:tabLst>
                <a:tab pos="1022350" algn="l"/>
              </a:tabLst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14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•"/>
              <a:tabLst>
                <a:tab pos="1022350" algn="l"/>
              </a:tabLs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573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•"/>
              <a:tabLst>
                <a:tab pos="1022350" algn="l"/>
              </a:tabLst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•"/>
              <a:tabLst>
                <a:tab pos="1022350" algn="l"/>
              </a:tabLst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800" b="1" kern="0" dirty="0" smtClean="0"/>
              <a:t>Objective:</a:t>
            </a:r>
          </a:p>
          <a:p>
            <a:r>
              <a:rPr lang="en-US" sz="1800" kern="0" dirty="0" smtClean="0"/>
              <a:t>After completing this chapter you will be able to understand :</a:t>
            </a:r>
          </a:p>
          <a:p>
            <a:pPr lvl="1"/>
            <a:r>
              <a:rPr lang="en-US" sz="1800" kern="0" dirty="0" smtClean="0"/>
              <a:t>What is HTML and Drawbacks in HTML4.0</a:t>
            </a:r>
          </a:p>
          <a:p>
            <a:pPr lvl="1"/>
            <a:r>
              <a:rPr lang="en-US" sz="1800" kern="0" dirty="0" smtClean="0"/>
              <a:t>What is HTML5  and Why HTML5</a:t>
            </a:r>
            <a:r>
              <a:rPr lang="en-US" sz="1800" kern="0" dirty="0" smtClean="0"/>
              <a:t>?</a:t>
            </a:r>
            <a:endParaRPr lang="en-US" sz="1800" kern="0" dirty="0" smtClean="0"/>
          </a:p>
          <a:p>
            <a:pPr lvl="1"/>
            <a:r>
              <a:rPr lang="en-US" sz="1800" kern="0" dirty="0" smtClean="0"/>
              <a:t>Understanding Browser Support</a:t>
            </a:r>
          </a:p>
          <a:p>
            <a:pPr lvl="1"/>
            <a:r>
              <a:rPr lang="en-US" sz="1800" kern="0" dirty="0" smtClean="0"/>
              <a:t>The </a:t>
            </a:r>
            <a:r>
              <a:rPr lang="en-US" sz="1800" kern="0" dirty="0" err="1" smtClean="0"/>
              <a:t>Doctype</a:t>
            </a:r>
            <a:endParaRPr lang="en-US" sz="1800" kern="0" dirty="0" smtClean="0"/>
          </a:p>
          <a:p>
            <a:pPr lvl="1"/>
            <a:r>
              <a:rPr lang="en-US" sz="1800" kern="0" dirty="0"/>
              <a:t>HTML5 Semantic </a:t>
            </a:r>
            <a:r>
              <a:rPr lang="en-US" sz="1800" kern="0" dirty="0" smtClean="0"/>
              <a:t>Elements</a:t>
            </a:r>
          </a:p>
          <a:p>
            <a:pPr lvl="1"/>
            <a:r>
              <a:rPr lang="en-US" sz="1800" kern="0" dirty="0"/>
              <a:t>New Semantic Elements in </a:t>
            </a:r>
            <a:r>
              <a:rPr lang="en-US" sz="1800" kern="0" dirty="0" smtClean="0"/>
              <a:t>HTML5</a:t>
            </a:r>
            <a:endParaRPr lang="en-US" sz="1800" kern="0" dirty="0" smtClean="0"/>
          </a:p>
          <a:p>
            <a:pPr lvl="1"/>
            <a:r>
              <a:rPr lang="en-US" sz="1800" kern="0" dirty="0" smtClean="0"/>
              <a:t>New Tags &amp; Deprecated Tags in HTML5</a:t>
            </a:r>
          </a:p>
          <a:p>
            <a:pPr lvl="1"/>
            <a:r>
              <a:rPr lang="en-US" sz="1800" kern="0" dirty="0" smtClean="0"/>
              <a:t>Additional Attributes &amp; Deprecated Attributes in HTML5</a:t>
            </a:r>
          </a:p>
          <a:p>
            <a:pPr lvl="1"/>
            <a:r>
              <a:rPr lang="en-US" sz="1800" kern="0" dirty="0" smtClean="0"/>
              <a:t>Semantic Markup</a:t>
            </a:r>
          </a:p>
          <a:p>
            <a:pPr lvl="1"/>
            <a:r>
              <a:rPr lang="en-US" sz="1800" kern="0" dirty="0" smtClean="0"/>
              <a:t>Legacy Browser Support</a:t>
            </a:r>
          </a:p>
          <a:p>
            <a:pPr lvl="1"/>
            <a:r>
              <a:rPr lang="en-US" sz="1800" kern="0" dirty="0" smtClean="0"/>
              <a:t>Advantages &amp; Disadvantages</a:t>
            </a:r>
          </a:p>
          <a:p>
            <a:pPr lvl="1"/>
            <a:r>
              <a:rPr lang="en-US" sz="1800" kern="0" dirty="0" smtClean="0"/>
              <a:t>Future of HTML5</a:t>
            </a:r>
            <a:endParaRPr lang="en-US" sz="1800" kern="0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524000" y="0"/>
            <a:ext cx="7772400" cy="1066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9pPr>
          </a:lstStyle>
          <a:p>
            <a:endParaRPr lang="en-US" kern="0" dirty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152400" y="6427787"/>
            <a:ext cx="457200" cy="27781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0" latinLnBrk="0" hangingPunct="0">
              <a:lnSpc>
                <a:spcPct val="110000"/>
              </a:lnSpc>
              <a:defRPr sz="1200" b="0" kern="1200">
                <a:solidFill>
                  <a:srgbClr val="6DB23F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76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D3B53E-6BE9-400F-87E1-62AD724EA9D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1385" y="251436"/>
            <a:ext cx="7543800" cy="1066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9pPr>
          </a:lstStyle>
          <a:p>
            <a:r>
              <a:rPr lang="en-US" sz="3400" kern="0" dirty="0" smtClean="0">
                <a:solidFill>
                  <a:schemeClr val="tx2">
                    <a:lumMod val="75000"/>
                  </a:schemeClr>
                </a:solidFill>
              </a:rPr>
              <a:t>What </a:t>
            </a:r>
            <a:r>
              <a:rPr lang="en-US" sz="3400" kern="0" dirty="0">
                <a:solidFill>
                  <a:schemeClr val="tx2">
                    <a:lumMod val="75000"/>
                  </a:schemeClr>
                </a:solidFill>
              </a:rPr>
              <a:t>is HTML?</a:t>
            </a:r>
          </a:p>
          <a:p>
            <a:endParaRPr lang="en-US" sz="3400" kern="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1600200" y="0"/>
            <a:ext cx="7543800" cy="1066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9pPr>
          </a:lstStyle>
          <a:p>
            <a:endParaRPr lang="en-US" kern="0" dirty="0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025655"/>
              </p:ext>
            </p:extLst>
          </p:nvPr>
        </p:nvGraphicFramePr>
        <p:xfrm>
          <a:off x="22225" y="1293669"/>
          <a:ext cx="8686800" cy="4946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571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D3B53E-6BE9-400F-87E1-62AD724EA9D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1385" y="251436"/>
            <a:ext cx="7543800" cy="1066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9pPr>
          </a:lstStyle>
          <a:p>
            <a:r>
              <a:rPr lang="en-US" sz="3400" kern="0" dirty="0" smtClean="0">
                <a:solidFill>
                  <a:schemeClr val="tx2">
                    <a:lumMod val="75000"/>
                  </a:schemeClr>
                </a:solidFill>
              </a:rPr>
              <a:t>What </a:t>
            </a:r>
            <a:r>
              <a:rPr lang="en-US" sz="3400" kern="0" dirty="0">
                <a:solidFill>
                  <a:schemeClr val="tx2">
                    <a:lumMod val="75000"/>
                  </a:schemeClr>
                </a:solidFill>
              </a:rPr>
              <a:t>is HTML? (Contd.)</a:t>
            </a:r>
          </a:p>
          <a:p>
            <a:endParaRPr lang="en-US" sz="3400" kern="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1600200" y="0"/>
            <a:ext cx="7543800" cy="1066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9pPr>
          </a:lstStyle>
          <a:p>
            <a:endParaRPr lang="en-US" kern="0" dirty="0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9641348"/>
              </p:ext>
            </p:extLst>
          </p:nvPr>
        </p:nvGraphicFramePr>
        <p:xfrm>
          <a:off x="22225" y="1203164"/>
          <a:ext cx="8686800" cy="4946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065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D3B53E-6BE9-400F-87E1-62AD724EA9D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1385" y="251436"/>
            <a:ext cx="7543800" cy="1066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9pPr>
          </a:lstStyle>
          <a:p>
            <a:r>
              <a:rPr lang="en-US" sz="3400" kern="0" dirty="0" smtClean="0">
                <a:solidFill>
                  <a:schemeClr val="tx2">
                    <a:lumMod val="75000"/>
                  </a:schemeClr>
                </a:solidFill>
              </a:rPr>
              <a:t>Drawbacks </a:t>
            </a:r>
            <a:r>
              <a:rPr lang="en-US" sz="3400" kern="0" dirty="0">
                <a:solidFill>
                  <a:schemeClr val="tx2">
                    <a:lumMod val="75000"/>
                  </a:schemeClr>
                </a:solidFill>
              </a:rPr>
              <a:t>in HTML4.0</a:t>
            </a:r>
          </a:p>
          <a:p>
            <a:endParaRPr lang="en-US" sz="3400" kern="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236970" y="1182382"/>
            <a:ext cx="8686800" cy="494665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DB33F"/>
              </a:buClr>
              <a:buFont typeface="Wingdings" pitchFamily="2" charset="2"/>
              <a:tabLst>
                <a:tab pos="1022350" algn="l"/>
              </a:tabLst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715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•"/>
              <a:tabLst>
                <a:tab pos="1022350" algn="l"/>
              </a:tabLst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14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•"/>
              <a:tabLst>
                <a:tab pos="1022350" algn="l"/>
              </a:tabLs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573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•"/>
              <a:tabLst>
                <a:tab pos="1022350" algn="l"/>
              </a:tabLst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•"/>
              <a:tabLst>
                <a:tab pos="1022350" algn="l"/>
              </a:tabLst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kern="0" dirty="0" smtClean="0">
                <a:solidFill>
                  <a:srgbClr val="0070C0"/>
                </a:solidFill>
              </a:rPr>
              <a:t>HTML4.0 depends on third party plug-ins</a:t>
            </a:r>
            <a:r>
              <a:rPr lang="en-US" sz="1800" kern="0" dirty="0" smtClean="0"/>
              <a:t> for implementing most of the basic needs of a standard web application.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kern="0" dirty="0" err="1" smtClean="0">
                <a:solidFill>
                  <a:srgbClr val="0070C0"/>
                </a:solidFill>
              </a:rPr>
              <a:t>Doctype</a:t>
            </a:r>
            <a:r>
              <a:rPr lang="en-US" sz="1800" kern="0" dirty="0" smtClean="0">
                <a:solidFill>
                  <a:srgbClr val="0070C0"/>
                </a:solidFill>
              </a:rPr>
              <a:t> usage </a:t>
            </a:r>
            <a:r>
              <a:rPr lang="en-US" sz="1800" kern="0" dirty="0" smtClean="0"/>
              <a:t>is specific to the type of document, hence through knowledge on the </a:t>
            </a:r>
            <a:r>
              <a:rPr lang="en-US" sz="1800" kern="0" dirty="0" err="1" smtClean="0"/>
              <a:t>Doctype</a:t>
            </a:r>
            <a:r>
              <a:rPr lang="en-US" sz="1800" kern="0" dirty="0" smtClean="0"/>
              <a:t> is required for handling the same.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kern="0" dirty="0" smtClean="0">
                <a:solidFill>
                  <a:srgbClr val="0070C0"/>
                </a:solidFill>
              </a:rPr>
              <a:t>No direct support </a:t>
            </a:r>
            <a:r>
              <a:rPr lang="en-US" sz="1800" kern="0" dirty="0" smtClean="0"/>
              <a:t>for the following basic functionality or features required for a typical web application.</a:t>
            </a:r>
          </a:p>
          <a:p>
            <a:pPr lvl="1"/>
            <a:r>
              <a:rPr lang="en-US" sz="1800" kern="0" dirty="0" smtClean="0"/>
              <a:t>Audio &amp; video playback.</a:t>
            </a:r>
          </a:p>
          <a:p>
            <a:pPr lvl="1"/>
            <a:r>
              <a:rPr lang="en-US" sz="1800" kern="0" dirty="0" smtClean="0"/>
              <a:t>Graphical drawings.</a:t>
            </a:r>
          </a:p>
          <a:p>
            <a:pPr lvl="1"/>
            <a:r>
              <a:rPr lang="en-US" sz="1800" kern="0" dirty="0" smtClean="0"/>
              <a:t>local or session storage features.</a:t>
            </a:r>
          </a:p>
          <a:p>
            <a:pPr lvl="1"/>
            <a:r>
              <a:rPr lang="en-US" sz="1800" kern="0" dirty="0" smtClean="0"/>
              <a:t>offline usage applications</a:t>
            </a:r>
          </a:p>
          <a:p>
            <a:pPr lvl="1"/>
            <a:r>
              <a:rPr lang="en-US" sz="1800" kern="0" dirty="0" err="1" smtClean="0"/>
              <a:t>Geolocation</a:t>
            </a:r>
            <a:r>
              <a:rPr lang="en-US" sz="1800" kern="0" dirty="0" smtClean="0"/>
              <a:t> features.</a:t>
            </a:r>
          </a:p>
          <a:p>
            <a:pPr lvl="1"/>
            <a:r>
              <a:rPr lang="en-US" sz="1800" kern="0" dirty="0" smtClean="0"/>
              <a:t>Client side form validations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kern="0" dirty="0" smtClean="0">
                <a:solidFill>
                  <a:srgbClr val="0070C0"/>
                </a:solidFill>
              </a:rPr>
              <a:t>Event handling is very limited</a:t>
            </a:r>
            <a:r>
              <a:rPr lang="en-US" sz="1800" kern="0" dirty="0" smtClean="0"/>
              <a:t>, normally required high coding for handling most of the events like offline, drag &amp; drop, print, etc…</a:t>
            </a: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600200" y="0"/>
            <a:ext cx="7543800" cy="1066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9pPr>
          </a:lstStyle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77958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D3B53E-6BE9-400F-87E1-62AD724EA9D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1385" y="251436"/>
            <a:ext cx="7543800" cy="1066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9pPr>
          </a:lstStyle>
          <a:p>
            <a:r>
              <a:rPr lang="en-US" sz="3400" kern="0" dirty="0" smtClean="0">
                <a:solidFill>
                  <a:schemeClr val="tx2">
                    <a:lumMod val="75000"/>
                  </a:schemeClr>
                </a:solidFill>
              </a:rPr>
              <a:t>What </a:t>
            </a:r>
            <a:r>
              <a:rPr lang="en-US" sz="3400" kern="0" dirty="0">
                <a:solidFill>
                  <a:schemeClr val="tx2">
                    <a:lumMod val="75000"/>
                  </a:schemeClr>
                </a:solidFill>
              </a:rPr>
              <a:t>is </a:t>
            </a:r>
            <a:r>
              <a:rPr lang="en-US" sz="3400" kern="0" dirty="0" smtClean="0">
                <a:solidFill>
                  <a:schemeClr val="tx2">
                    <a:lumMod val="75000"/>
                  </a:schemeClr>
                </a:solidFill>
              </a:rPr>
              <a:t>HTML</a:t>
            </a:r>
            <a:r>
              <a:rPr lang="en-US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en-US" sz="3400" kern="0" dirty="0" smtClean="0">
                <a:solidFill>
                  <a:schemeClr val="tx2">
                    <a:lumMod val="75000"/>
                  </a:schemeClr>
                </a:solidFill>
              </a:rPr>
              <a:t>?</a:t>
            </a:r>
            <a:endParaRPr lang="en-US" sz="3400" kern="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400" kern="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22225" y="1203164"/>
            <a:ext cx="8686800" cy="494665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DB33F"/>
              </a:buClr>
              <a:buFont typeface="Wingdings" pitchFamily="2" charset="2"/>
              <a:tabLst>
                <a:tab pos="1022350" algn="l"/>
              </a:tabLst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715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•"/>
              <a:tabLst>
                <a:tab pos="1022350" algn="l"/>
              </a:tabLst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14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•"/>
              <a:tabLst>
                <a:tab pos="1022350" algn="l"/>
              </a:tabLs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573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•"/>
              <a:tabLst>
                <a:tab pos="1022350" algn="l"/>
              </a:tabLst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•"/>
              <a:tabLst>
                <a:tab pos="1022350" algn="l"/>
              </a:tabLst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kern="0" dirty="0" smtClean="0">
                <a:solidFill>
                  <a:srgbClr val="0070C0"/>
                </a:solidFill>
              </a:rPr>
              <a:t>Successor of HTML 4.01 and XHTML 1.1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kern="0" dirty="0" smtClean="0"/>
              <a:t> It comes with new tags, features and APIs.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kern="0" dirty="0" smtClean="0">
                <a:solidFill>
                  <a:srgbClr val="0070C0"/>
                </a:solidFill>
              </a:rPr>
              <a:t> New features includes: </a:t>
            </a:r>
          </a:p>
          <a:p>
            <a:pPr lvl="1"/>
            <a:r>
              <a:rPr lang="en-US" sz="1800" kern="0" dirty="0" smtClean="0"/>
              <a:t>New structural elements (&lt;header&gt;, &lt;footer&gt;, &lt;nav&gt; and more) </a:t>
            </a:r>
          </a:p>
          <a:p>
            <a:pPr lvl="1"/>
            <a:r>
              <a:rPr lang="en-US" sz="1800" kern="0" dirty="0" smtClean="0"/>
              <a:t>Markups are redefined and more expressive.(ex: header, footer, aside.)</a:t>
            </a:r>
          </a:p>
          <a:p>
            <a:pPr lvl="1"/>
            <a:r>
              <a:rPr lang="en-US" sz="1800" kern="0" dirty="0" smtClean="0"/>
              <a:t>Forms 2.0 and client-side validation </a:t>
            </a:r>
          </a:p>
          <a:p>
            <a:pPr lvl="1"/>
            <a:r>
              <a:rPr lang="en-US" sz="1800" kern="0" dirty="0" smtClean="0"/>
              <a:t>Native browser support for audio and video (&lt;video&gt;, &lt;audio&gt;) </a:t>
            </a:r>
          </a:p>
          <a:p>
            <a:pPr lvl="1"/>
            <a:r>
              <a:rPr lang="en-US" sz="1800" kern="0" dirty="0" smtClean="0"/>
              <a:t>Canvas API and SVG </a:t>
            </a:r>
          </a:p>
          <a:p>
            <a:pPr lvl="1"/>
            <a:r>
              <a:rPr lang="en-US" sz="1800" kern="0" dirty="0" smtClean="0"/>
              <a:t>Web storage </a:t>
            </a:r>
          </a:p>
          <a:p>
            <a:pPr lvl="1"/>
            <a:r>
              <a:rPr lang="en-US" sz="1800" kern="0" dirty="0" smtClean="0"/>
              <a:t>Offline applications </a:t>
            </a:r>
          </a:p>
          <a:p>
            <a:pPr lvl="1"/>
            <a:r>
              <a:rPr lang="en-US" sz="1800" kern="0" dirty="0" smtClean="0"/>
              <a:t>Geolocation </a:t>
            </a:r>
          </a:p>
          <a:p>
            <a:pPr lvl="1"/>
            <a:r>
              <a:rPr lang="en-US" sz="1800" kern="0" dirty="0" smtClean="0"/>
              <a:t>Drag &amp; Drop </a:t>
            </a:r>
          </a:p>
          <a:p>
            <a:pPr lvl="1"/>
            <a:r>
              <a:rPr lang="en-US" sz="1800" kern="0" dirty="0" smtClean="0"/>
              <a:t>Web Workers </a:t>
            </a:r>
          </a:p>
          <a:p>
            <a:pPr lvl="1"/>
            <a:r>
              <a:rPr lang="en-US" sz="1800" kern="0" dirty="0" smtClean="0"/>
              <a:t>New communications API (Server Sent Events, Web Sockets, …) </a:t>
            </a: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600200" y="0"/>
            <a:ext cx="7543800" cy="1066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9pPr>
          </a:lstStyle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97461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D3B53E-6BE9-400F-87E1-62AD724EA9D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1385" y="251436"/>
            <a:ext cx="7543800" cy="1066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9pPr>
          </a:lstStyle>
          <a:p>
            <a:r>
              <a:rPr lang="en-US" sz="3400" kern="0" dirty="0" smtClean="0">
                <a:solidFill>
                  <a:schemeClr val="tx2">
                    <a:lumMod val="75000"/>
                  </a:schemeClr>
                </a:solidFill>
              </a:rPr>
              <a:t>Understanding </a:t>
            </a:r>
            <a:r>
              <a:rPr lang="en-US" sz="3400" kern="0" dirty="0">
                <a:solidFill>
                  <a:schemeClr val="tx2">
                    <a:lumMod val="75000"/>
                  </a:schemeClr>
                </a:solidFill>
              </a:rPr>
              <a:t>Browser Support</a:t>
            </a:r>
          </a:p>
          <a:p>
            <a:endParaRPr lang="en-US" sz="3400" kern="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145473" y="1318236"/>
            <a:ext cx="8686800" cy="50196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DB33F"/>
              </a:buClr>
              <a:buFont typeface="Wingdings" pitchFamily="2" charset="2"/>
              <a:tabLst>
                <a:tab pos="1022350" algn="l"/>
              </a:tabLst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715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•"/>
              <a:tabLst>
                <a:tab pos="1022350" algn="l"/>
              </a:tabLst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14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•"/>
              <a:tabLst>
                <a:tab pos="1022350" algn="l"/>
              </a:tabLs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573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•"/>
              <a:tabLst>
                <a:tab pos="1022350" algn="l"/>
              </a:tabLst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•"/>
              <a:tabLst>
                <a:tab pos="1022350" algn="l"/>
              </a:tabLst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342900">
              <a:buFont typeface="Arial" panose="020B0604020202020204" pitchFamily="34" charset="0"/>
              <a:buChar char="•"/>
            </a:pPr>
            <a:r>
              <a:rPr lang="en-US" sz="1800" kern="0" dirty="0" smtClean="0">
                <a:solidFill>
                  <a:srgbClr val="0070C0"/>
                </a:solidFill>
              </a:rPr>
              <a:t>HTML5 is not yet an official standard</a:t>
            </a:r>
            <a:r>
              <a:rPr lang="en-US" sz="1800" kern="0" dirty="0" smtClean="0"/>
              <a:t>, and no browsers have full HTML5 support.</a:t>
            </a:r>
          </a:p>
          <a:p>
            <a:pPr marL="285750" indent="-342900">
              <a:buFont typeface="Arial" panose="020B0604020202020204" pitchFamily="34" charset="0"/>
              <a:buChar char="•"/>
            </a:pPr>
            <a:r>
              <a:rPr lang="en-US" sz="1800" kern="0" dirty="0" smtClean="0">
                <a:solidFill>
                  <a:srgbClr val="0070C0"/>
                </a:solidFill>
              </a:rPr>
              <a:t>The latest versions</a:t>
            </a:r>
            <a:r>
              <a:rPr lang="en-US" sz="1800" kern="0" dirty="0" smtClean="0"/>
              <a:t> of Apple Safari, Google Chrome, Mozilla Firefox, Opera and Internet Explorer 9.0 all support many HTML5 features and functionality.</a:t>
            </a:r>
          </a:p>
          <a:p>
            <a:pPr marL="285750" indent="-342900">
              <a:buFont typeface="Arial" panose="020B0604020202020204" pitchFamily="34" charset="0"/>
              <a:buChar char="•"/>
            </a:pPr>
            <a:r>
              <a:rPr lang="en-US" sz="1800" kern="0" dirty="0" smtClean="0"/>
              <a:t>Legacy browsers and all latest browsers do not implement the same features and sometimes partially, hence want to test features and provide alternatives.</a:t>
            </a:r>
          </a:p>
          <a:p>
            <a:pPr marL="285750" indent="-342900">
              <a:buFont typeface="Arial" panose="020B0604020202020204" pitchFamily="34" charset="0"/>
              <a:buChar char="•"/>
            </a:pPr>
            <a:r>
              <a:rPr lang="en-US" sz="1800" kern="0" dirty="0" smtClean="0">
                <a:solidFill>
                  <a:srgbClr val="0070C0"/>
                </a:solidFill>
              </a:rPr>
              <a:t>HTML5 has a lot of potential for creating mobile web applications</a:t>
            </a:r>
          </a:p>
          <a:p>
            <a:pPr marL="285750" indent="-342900">
              <a:buFont typeface="Arial" panose="020B0604020202020204" pitchFamily="34" charset="0"/>
              <a:buChar char="•"/>
            </a:pPr>
            <a:r>
              <a:rPr lang="en-US" sz="1800" kern="0" dirty="0" smtClean="0"/>
              <a:t>The mobile web browsers that come pre-installed on iPhones, iPads, and Android phones all have excellent support for HTML5.</a:t>
            </a:r>
          </a:p>
          <a:p>
            <a:pPr marL="342900" lvl="1">
              <a:buFont typeface="Arial" pitchFamily="34" charset="0"/>
              <a:buChar char="•"/>
            </a:pPr>
            <a:r>
              <a:rPr lang="en-US" sz="1800" kern="0" dirty="0" smtClean="0"/>
              <a:t>Highly Recommended to detect support for individual HTML5 features in browsers using a few lines of JavaScript before attempting to use them in applications.</a:t>
            </a:r>
          </a:p>
          <a:p>
            <a:pPr indent="-285750"/>
            <a:endParaRPr lang="en-US" sz="8800" kern="0" dirty="0" smtClean="0"/>
          </a:p>
          <a:p>
            <a:pPr marL="514350" indent="-457200"/>
            <a:endParaRPr lang="en-US" sz="8200" kern="0" dirty="0" smtClean="0"/>
          </a:p>
          <a:p>
            <a:pPr marL="57150" indent="0"/>
            <a:endParaRPr lang="en-US" sz="8000" kern="0" dirty="0" smtClean="0"/>
          </a:p>
          <a:p>
            <a:pPr indent="-285750"/>
            <a:endParaRPr lang="en-US" sz="8000" kern="0" dirty="0" smtClean="0"/>
          </a:p>
          <a:p>
            <a:pPr indent="-285750"/>
            <a:endParaRPr lang="en-US" sz="1800" kern="0" dirty="0" smtClean="0"/>
          </a:p>
          <a:p>
            <a:endParaRPr lang="en-US" sz="1800" kern="0" dirty="0" smtClean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600200" y="0"/>
            <a:ext cx="7543800" cy="1066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9pPr>
          </a:lstStyle>
          <a:p>
            <a:endParaRPr lang="en-US" kern="0" dirty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152400" y="6427787"/>
            <a:ext cx="457200" cy="27781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0" latinLnBrk="0" hangingPunct="0">
              <a:lnSpc>
                <a:spcPct val="110000"/>
              </a:lnSpc>
              <a:defRPr sz="1200" b="0" kern="1200">
                <a:solidFill>
                  <a:srgbClr val="6DB23F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02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D3B53E-6BE9-400F-87E1-62AD724EA9D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1385" y="306854"/>
            <a:ext cx="7543800" cy="1066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9pPr>
          </a:lstStyle>
          <a:p>
            <a:r>
              <a:rPr lang="en-US" sz="3400" kern="0" dirty="0" smtClean="0">
                <a:solidFill>
                  <a:schemeClr val="tx2">
                    <a:lumMod val="75000"/>
                  </a:schemeClr>
                </a:solidFill>
              </a:rPr>
              <a:t>The </a:t>
            </a:r>
            <a:r>
              <a:rPr lang="en-US" sz="3400" kern="0" dirty="0">
                <a:solidFill>
                  <a:schemeClr val="tx2">
                    <a:lumMod val="75000"/>
                  </a:schemeClr>
                </a:solidFill>
              </a:rPr>
              <a:t>DOCTYPE</a:t>
            </a:r>
          </a:p>
          <a:p>
            <a:endParaRPr lang="en-US" sz="3400" kern="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152400" y="1232460"/>
            <a:ext cx="8686800" cy="47910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DB33F"/>
              </a:buClr>
              <a:buFont typeface="Wingdings" pitchFamily="2" charset="2"/>
              <a:tabLst>
                <a:tab pos="1022350" algn="l"/>
              </a:tabLst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715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•"/>
              <a:tabLst>
                <a:tab pos="1022350" algn="l"/>
              </a:tabLst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14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•"/>
              <a:tabLst>
                <a:tab pos="1022350" algn="l"/>
              </a:tabLs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573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•"/>
              <a:tabLst>
                <a:tab pos="1022350" algn="l"/>
              </a:tabLst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•"/>
              <a:tabLst>
                <a:tab pos="1022350" algn="l"/>
              </a:tabLst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342900">
              <a:buFont typeface="Arial" panose="020B0604020202020204" pitchFamily="34" charset="0"/>
              <a:buChar char="•"/>
            </a:pPr>
            <a:r>
              <a:rPr lang="en-US" sz="2000" kern="0" dirty="0" smtClean="0"/>
              <a:t>An HTML page first starts with the DOCTYPE declaration – Document </a:t>
            </a:r>
          </a:p>
          <a:p>
            <a:pPr marL="285750" indent="-342900">
              <a:buFont typeface="Arial" panose="020B0604020202020204" pitchFamily="34" charset="0"/>
              <a:buChar char="•"/>
            </a:pPr>
            <a:r>
              <a:rPr lang="en-US" sz="2000" kern="0" dirty="0" smtClean="0"/>
              <a:t>DOCTYPE tells the browser, what type of document it is looking at.</a:t>
            </a:r>
          </a:p>
          <a:p>
            <a:pPr marL="0" indent="0"/>
            <a:endParaRPr lang="en-US" b="1" kern="0" dirty="0" smtClean="0"/>
          </a:p>
          <a:p>
            <a:pPr marL="0" indent="0"/>
            <a:endParaRPr lang="en-US" kern="0" dirty="0" smtClean="0"/>
          </a:p>
          <a:p>
            <a:pPr marL="0" indent="0"/>
            <a:endParaRPr lang="en-US" kern="0" dirty="0" smtClean="0"/>
          </a:p>
          <a:p>
            <a:pPr marL="0" indent="0"/>
            <a:endParaRPr lang="en-US" kern="0" dirty="0" smtClean="0"/>
          </a:p>
          <a:p>
            <a:pPr marL="0" indent="0"/>
            <a:endParaRPr lang="en-US" kern="0" dirty="0" smtClean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600200" y="0"/>
            <a:ext cx="7543800" cy="1066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9pPr>
          </a:lstStyle>
          <a:p>
            <a:endParaRPr lang="en-US" kern="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3962400"/>
            <a:ext cx="8382000" cy="6858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&lt;!DOCTYPE html PUBLIC "-//W3C//DTD XHTML 1.0 Strict//EN"</a:t>
            </a:r>
          </a:p>
          <a:p>
            <a:pPr algn="ctr"/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"http://www.w3.org/TR/xhtml1/DTD/xhtml1-strict.dtd"&gt;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81000" y="3048000"/>
            <a:ext cx="8382000" cy="6858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&lt;!DOCTYPE HTML PUBLIC "-//W3C//DTD HTML 4.01 Transitional//EN"</a:t>
            </a:r>
          </a:p>
          <a:p>
            <a:pPr algn="ctr"/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"http://www.w3.org/TR/html4/loose.dtd"&gt;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533400" y="2590800"/>
            <a:ext cx="2130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HTML 4.0 DOCTYPEs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4888468"/>
            <a:ext cx="2038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HTML 5.0 DOCTYPE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57200" y="5334000"/>
            <a:ext cx="8382000" cy="6858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&lt;!DOCTYPE HTML&gt;</a:t>
            </a:r>
            <a:endParaRPr lang="en-US" sz="16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56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ank Presentation">
  <a:themeElements>
    <a:clrScheme name="Blank Presentation 2">
      <a:dk1>
        <a:srgbClr val="000000"/>
      </a:dk1>
      <a:lt1>
        <a:srgbClr val="FFFFFF"/>
      </a:lt1>
      <a:dk2>
        <a:srgbClr val="3E9AC0"/>
      </a:dk2>
      <a:lt2>
        <a:srgbClr val="ADAFB2"/>
      </a:lt2>
      <a:accent1>
        <a:srgbClr val="63AFE5"/>
      </a:accent1>
      <a:accent2>
        <a:srgbClr val="134575"/>
      </a:accent2>
      <a:accent3>
        <a:srgbClr val="FFFFFF"/>
      </a:accent3>
      <a:accent4>
        <a:srgbClr val="000000"/>
      </a:accent4>
      <a:accent5>
        <a:srgbClr val="B7D4F0"/>
      </a:accent5>
      <a:accent6>
        <a:srgbClr val="103E69"/>
      </a:accent6>
      <a:hlink>
        <a:srgbClr val="1E7226"/>
      </a:hlink>
      <a:folHlink>
        <a:srgbClr val="99CC00"/>
      </a:folHlink>
    </a:clrScheme>
    <a:fontScheme name="1_Blank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2" charset="0"/>
            <a:ea typeface="ＭＳ Ｐゴシック" pitchFamily="-12" charset="-128"/>
            <a:cs typeface="ＭＳ Ｐゴシック" pitchFamily="-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2" charset="0"/>
            <a:ea typeface="ＭＳ Ｐゴシック" pitchFamily="-12" charset="-128"/>
            <a:cs typeface="ＭＳ Ｐゴシック" pitchFamily="-12" charset="-128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 rtlCol="0">
        <a:prstTxWarp prst="textNoShape">
          <a:avLst/>
        </a:prstTxWarp>
        <a:spAutoFit/>
      </a:bodyPr>
      <a:lstStyle>
        <a:defPPr eaLnBrk="0" hangingPunct="0">
          <a:defRPr b="0" dirty="0" err="1" smtClean="0">
            <a:latin typeface="Verdana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3E9AC0"/>
        </a:dk2>
        <a:lt2>
          <a:srgbClr val="ADAFB2"/>
        </a:lt2>
        <a:accent1>
          <a:srgbClr val="63AFE5"/>
        </a:accent1>
        <a:accent2>
          <a:srgbClr val="134575"/>
        </a:accent2>
        <a:accent3>
          <a:srgbClr val="FFFFFF"/>
        </a:accent3>
        <a:accent4>
          <a:srgbClr val="000000"/>
        </a:accent4>
        <a:accent5>
          <a:srgbClr val="B7D4F0"/>
        </a:accent5>
        <a:accent6>
          <a:srgbClr val="103E69"/>
        </a:accent6>
        <a:hlink>
          <a:srgbClr val="1E7226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Blank Presentation">
  <a:themeElements>
    <a:clrScheme name="Blank Presentation 2">
      <a:dk1>
        <a:srgbClr val="000000"/>
      </a:dk1>
      <a:lt1>
        <a:srgbClr val="FFFFFF"/>
      </a:lt1>
      <a:dk2>
        <a:srgbClr val="3E9AC0"/>
      </a:dk2>
      <a:lt2>
        <a:srgbClr val="ADAFB2"/>
      </a:lt2>
      <a:accent1>
        <a:srgbClr val="63AFE5"/>
      </a:accent1>
      <a:accent2>
        <a:srgbClr val="134575"/>
      </a:accent2>
      <a:accent3>
        <a:srgbClr val="FFFFFF"/>
      </a:accent3>
      <a:accent4>
        <a:srgbClr val="000000"/>
      </a:accent4>
      <a:accent5>
        <a:srgbClr val="B7D4F0"/>
      </a:accent5>
      <a:accent6>
        <a:srgbClr val="103E69"/>
      </a:accent6>
      <a:hlink>
        <a:srgbClr val="1E7226"/>
      </a:hlink>
      <a:folHlink>
        <a:srgbClr val="99CC00"/>
      </a:folHlink>
    </a:clrScheme>
    <a:fontScheme name="1_Blank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2" charset="0"/>
            <a:ea typeface="ＭＳ Ｐゴシック" pitchFamily="-12" charset="-128"/>
            <a:cs typeface="ＭＳ Ｐゴシック" pitchFamily="-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2" charset="0"/>
            <a:ea typeface="ＭＳ Ｐゴシック" pitchFamily="-12" charset="-128"/>
            <a:cs typeface="ＭＳ Ｐゴシック" pitchFamily="-12" charset="-128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 rtlCol="0">
        <a:prstTxWarp prst="textNoShape">
          <a:avLst/>
        </a:prstTxWarp>
        <a:spAutoFit/>
      </a:bodyPr>
      <a:lstStyle>
        <a:defPPr eaLnBrk="0" hangingPunct="0">
          <a:defRPr b="0" dirty="0" err="1" smtClean="0">
            <a:latin typeface="Verdana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3E9AC0"/>
        </a:dk2>
        <a:lt2>
          <a:srgbClr val="ADAFB2"/>
        </a:lt2>
        <a:accent1>
          <a:srgbClr val="63AFE5"/>
        </a:accent1>
        <a:accent2>
          <a:srgbClr val="134575"/>
        </a:accent2>
        <a:accent3>
          <a:srgbClr val="FFFFFF"/>
        </a:accent3>
        <a:accent4>
          <a:srgbClr val="000000"/>
        </a:accent4>
        <a:accent5>
          <a:srgbClr val="B7D4F0"/>
        </a:accent5>
        <a:accent6>
          <a:srgbClr val="103E69"/>
        </a:accent6>
        <a:hlink>
          <a:srgbClr val="1E7226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Blank Presentation">
  <a:themeElements>
    <a:clrScheme name="Blank Presentation 2">
      <a:dk1>
        <a:srgbClr val="000000"/>
      </a:dk1>
      <a:lt1>
        <a:srgbClr val="FFFFFF"/>
      </a:lt1>
      <a:dk2>
        <a:srgbClr val="3E9AC0"/>
      </a:dk2>
      <a:lt2>
        <a:srgbClr val="ADAFB2"/>
      </a:lt2>
      <a:accent1>
        <a:srgbClr val="63AFE5"/>
      </a:accent1>
      <a:accent2>
        <a:srgbClr val="134575"/>
      </a:accent2>
      <a:accent3>
        <a:srgbClr val="FFFFFF"/>
      </a:accent3>
      <a:accent4>
        <a:srgbClr val="000000"/>
      </a:accent4>
      <a:accent5>
        <a:srgbClr val="B7D4F0"/>
      </a:accent5>
      <a:accent6>
        <a:srgbClr val="103E69"/>
      </a:accent6>
      <a:hlink>
        <a:srgbClr val="1E7226"/>
      </a:hlink>
      <a:folHlink>
        <a:srgbClr val="99CC00"/>
      </a:folHlink>
    </a:clrScheme>
    <a:fontScheme name="1_Blank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2" charset="0"/>
            <a:ea typeface="ＭＳ Ｐゴシック" pitchFamily="-12" charset="-128"/>
            <a:cs typeface="ＭＳ Ｐゴシック" pitchFamily="-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2" charset="0"/>
            <a:ea typeface="ＭＳ Ｐゴシック" pitchFamily="-12" charset="-128"/>
            <a:cs typeface="ＭＳ Ｐゴシック" pitchFamily="-12" charset="-128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 rtlCol="0">
        <a:prstTxWarp prst="textNoShape">
          <a:avLst/>
        </a:prstTxWarp>
        <a:spAutoFit/>
      </a:bodyPr>
      <a:lstStyle>
        <a:defPPr eaLnBrk="0" hangingPunct="0">
          <a:defRPr b="0" dirty="0" err="1" smtClean="0">
            <a:latin typeface="Verdana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3E9AC0"/>
        </a:dk2>
        <a:lt2>
          <a:srgbClr val="ADAFB2"/>
        </a:lt2>
        <a:accent1>
          <a:srgbClr val="63AFE5"/>
        </a:accent1>
        <a:accent2>
          <a:srgbClr val="134575"/>
        </a:accent2>
        <a:accent3>
          <a:srgbClr val="FFFFFF"/>
        </a:accent3>
        <a:accent4>
          <a:srgbClr val="000000"/>
        </a:accent4>
        <a:accent5>
          <a:srgbClr val="B7D4F0"/>
        </a:accent5>
        <a:accent6>
          <a:srgbClr val="103E69"/>
        </a:accent6>
        <a:hlink>
          <a:srgbClr val="1E7226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3FFB9471549D4F9643476B7D3668E8" ma:contentTypeVersion="0" ma:contentTypeDescription="Create a new document." ma:contentTypeScope="" ma:versionID="c57cdd123dceec6c7ad8fca4611b14f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297259F-8A05-43D3-9445-2A84E3D06CF8}"/>
</file>

<file path=customXml/itemProps2.xml><?xml version="1.0" encoding="utf-8"?>
<ds:datastoreItem xmlns:ds="http://schemas.openxmlformats.org/officeDocument/2006/customXml" ds:itemID="{BB267414-47E5-47FC-8052-A3C80817AEEE}"/>
</file>

<file path=customXml/itemProps3.xml><?xml version="1.0" encoding="utf-8"?>
<ds:datastoreItem xmlns:ds="http://schemas.openxmlformats.org/officeDocument/2006/customXml" ds:itemID="{51B48A62-C5D8-43B6-9DEB-317345E8DB04}"/>
</file>

<file path=docProps/app.xml><?xml version="1.0" encoding="utf-8"?>
<Properties xmlns="http://schemas.openxmlformats.org/officeDocument/2006/extended-properties" xmlns:vt="http://schemas.openxmlformats.org/officeDocument/2006/docPropsVTypes">
  <TotalTime>30065</TotalTime>
  <Words>2205</Words>
  <Application>Microsoft Office PowerPoint</Application>
  <PresentationFormat>On-screen Show (4:3)</PresentationFormat>
  <Paragraphs>415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1_Blank Presentation</vt:lpstr>
      <vt:lpstr>2_Blank Presentation</vt:lpstr>
      <vt:lpstr>4_Blank Presentation</vt:lpstr>
      <vt:lpstr>Web development using HTML5 &amp; CSS3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Cognizant Technology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Transforming Customer Relationships (TCR) Account Planning Template</dc:title>
  <dc:creator>218240</dc:creator>
  <cp:lastModifiedBy>Mohamed Subair </cp:lastModifiedBy>
  <cp:revision>395</cp:revision>
  <cp:lastPrinted>2014-10-03T18:47:15Z</cp:lastPrinted>
  <dcterms:created xsi:type="dcterms:W3CDTF">2014-08-26T11:22:37Z</dcterms:created>
  <dcterms:modified xsi:type="dcterms:W3CDTF">2015-11-02T09:24:44Z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0x0101008D3FFB9471549D4F9643476B7D3668E8</vt:lpwstr>
  </property>
</Properties>
</file>