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5" r:id="rId7"/>
    <p:sldId id="260" r:id="rId8"/>
    <p:sldId id="261"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990" y="31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convolutional-neural-network-cnn-in-machine-learning/"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kaggle.com/datasets/techsash/waste-classification-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022139"/>
          </a:xfrm>
          <a:prstGeom prst="rect">
            <a:avLst/>
          </a:prstGeom>
          <a:noFill/>
        </p:spPr>
        <p:txBody>
          <a:bodyPr wrap="square" rtlCol="0">
            <a:spAutoFit/>
          </a:bodyPr>
          <a:lstStyle/>
          <a:p>
            <a:pPr algn="r" eaLnBrk="1" hangingPunct="1">
              <a:lnSpc>
                <a:spcPts val="3550"/>
              </a:lnSpc>
            </a:pPr>
            <a:r>
              <a:rPr lang="en-US" altLang="en-US" sz="3600" b="1" dirty="0">
                <a:solidFill>
                  <a:srgbClr val="FFFFFF"/>
                </a:solidFill>
                <a:latin typeface="Candara" panose="020E0502030303020204" pitchFamily="34" charset="0"/>
              </a:rPr>
              <a:t>CNN MODEL -Waste Image Classification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9" name="TextBox 8">
            <a:extLst>
              <a:ext uri="{FF2B5EF4-FFF2-40B4-BE49-F238E27FC236}">
                <a16:creationId xmlns:a16="http://schemas.microsoft.com/office/drawing/2014/main" id="{8F9E697B-1622-CE12-9179-CE8A59FDE832}"/>
              </a:ext>
            </a:extLst>
          </p:cNvPr>
          <p:cNvSpPr txBox="1"/>
          <p:nvPr/>
        </p:nvSpPr>
        <p:spPr>
          <a:xfrm>
            <a:off x="5466991" y="4835469"/>
            <a:ext cx="6154946" cy="400110"/>
          </a:xfrm>
          <a:prstGeom prst="rect">
            <a:avLst/>
          </a:prstGeom>
          <a:noFill/>
        </p:spPr>
        <p:txBody>
          <a:bodyPr wrap="square">
            <a:spAutoFit/>
          </a:bodyPr>
          <a:lstStyle/>
          <a:p>
            <a:pPr eaLnBrk="1" hangingPunct="1"/>
            <a:r>
              <a:rPr lang="en-US" altLang="en-US" sz="2000" b="1" dirty="0">
                <a:solidFill>
                  <a:srgbClr val="FFFFFF"/>
                </a:solidFill>
                <a:latin typeface="Tahoma" panose="020B0604030504040204" pitchFamily="34" charset="0"/>
              </a:rPr>
              <a:t>Prasanna patil - 7</a:t>
            </a:r>
            <a:r>
              <a:rPr lang="en-US" altLang="en-US" sz="2000" b="1" baseline="30000" dirty="0">
                <a:solidFill>
                  <a:srgbClr val="FFFFFF"/>
                </a:solidFill>
                <a:latin typeface="Tahoma" panose="020B0604030504040204" pitchFamily="34" charset="0"/>
              </a:rPr>
              <a:t>th</a:t>
            </a:r>
            <a:r>
              <a:rPr lang="en-US" altLang="en-US" sz="2000" b="1" dirty="0">
                <a:solidFill>
                  <a:srgbClr val="FFFFFF"/>
                </a:solidFill>
                <a:latin typeface="Tahoma" panose="020B0604030504040204" pitchFamily="34" charset="0"/>
              </a:rPr>
              <a:t> Feb 2025</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2">
            <a:extLst>
              <a:ext uri="{FF2B5EF4-FFF2-40B4-BE49-F238E27FC236}">
                <a16:creationId xmlns:a16="http://schemas.microsoft.com/office/drawing/2014/main" id="{FD80648A-1055-CB5E-7E89-CBFD95D0D385}"/>
              </a:ext>
            </a:extLst>
          </p:cNvPr>
          <p:cNvSpPr>
            <a:spLocks noChangeArrowheads="1"/>
          </p:cNvSpPr>
          <p:nvPr/>
        </p:nvSpPr>
        <p:spPr bwMode="auto">
          <a:xfrm>
            <a:off x="231775" y="1914525"/>
            <a:ext cx="19986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3775"/>
              </a:spcAft>
            </a:pPr>
            <a:r>
              <a:rPr lang="en-US" altLang="en-US" sz="1500" b="1" dirty="0">
                <a:solidFill>
                  <a:srgbClr val="213162"/>
                </a:solidFill>
                <a:latin typeface="Tahoma" panose="020B0604030504040204" pitchFamily="34" charset="0"/>
              </a:rPr>
              <a:t>Learning Objectives</a:t>
            </a:r>
          </a:p>
        </p:txBody>
      </p:sp>
      <p:sp>
        <p:nvSpPr>
          <p:cNvPr id="9" name="Rectangle 3">
            <a:extLst>
              <a:ext uri="{FF2B5EF4-FFF2-40B4-BE49-F238E27FC236}">
                <a16:creationId xmlns:a16="http://schemas.microsoft.com/office/drawing/2014/main" id="{B807421D-A2C0-3EAD-074A-034764327AE3}"/>
              </a:ext>
            </a:extLst>
          </p:cNvPr>
          <p:cNvSpPr>
            <a:spLocks noChangeArrowheads="1"/>
          </p:cNvSpPr>
          <p:nvPr/>
        </p:nvSpPr>
        <p:spPr bwMode="auto">
          <a:xfrm>
            <a:off x="782638" y="2752725"/>
            <a:ext cx="4332287"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825"/>
              </a:lnSpc>
              <a:spcBef>
                <a:spcPts val="3775"/>
              </a:spcBef>
              <a:spcAft>
                <a:spcPts val="1050"/>
              </a:spcAft>
            </a:pPr>
            <a:r>
              <a:rPr lang="en-US" altLang="en-US" sz="1300" b="1" dirty="0">
                <a:latin typeface="Arial" panose="020B0604020202020204" pitchFamily="34" charset="0"/>
              </a:rPr>
              <a:t>CNN is supervised learning technique for finding patterns in images to classify and recognize objects, classes and categories. CNN architecture has three layers Convolution layers, Rectified linear unit, and Pooling layers. CNN also use to classify audio, time series and signal data.</a:t>
            </a:r>
          </a:p>
          <a:p>
            <a:pPr algn="just" eaLnBrk="1" hangingPunct="1">
              <a:lnSpc>
                <a:spcPts val="1563"/>
              </a:lnSpc>
            </a:pPr>
            <a:r>
              <a:rPr lang="en-US" altLang="en-US" sz="1300" b="1" dirty="0">
                <a:latin typeface="Arial" panose="020B0604020202020204" pitchFamily="34" charset="0"/>
              </a:rPr>
              <a:t>•    Understanding CNN architecture and its layers.</a:t>
            </a:r>
          </a:p>
          <a:p>
            <a:pPr eaLnBrk="1" hangingPunct="1">
              <a:lnSpc>
                <a:spcPts val="1563"/>
              </a:lnSpc>
            </a:pPr>
            <a:r>
              <a:rPr lang="en-US" altLang="en-US" sz="1300" b="1" dirty="0">
                <a:latin typeface="Arial" panose="020B0604020202020204" pitchFamily="34" charset="0"/>
              </a:rPr>
              <a:t>•    Learning how CNNs classify images, audio, and time-series data.</a:t>
            </a:r>
          </a:p>
          <a:p>
            <a:pPr algn="just" eaLnBrk="1" hangingPunct="1">
              <a:lnSpc>
                <a:spcPts val="1563"/>
              </a:lnSpc>
            </a:pPr>
            <a:r>
              <a:rPr lang="en-US" altLang="en-US" sz="1300" b="1" dirty="0">
                <a:latin typeface="Arial" panose="020B0604020202020204" pitchFamily="34" charset="0"/>
              </a:rPr>
              <a:t>•    Exploring tools and technologies used in CNN.</a:t>
            </a:r>
          </a:p>
          <a:p>
            <a:pPr algn="just" eaLnBrk="1" hangingPunct="1">
              <a:lnSpc>
                <a:spcPts val="1563"/>
              </a:lnSpc>
              <a:spcAft>
                <a:spcPts val="3775"/>
              </a:spcAft>
            </a:pPr>
            <a:r>
              <a:rPr lang="en-US" altLang="en-US" sz="1300" b="1" dirty="0">
                <a:latin typeface="Arial" panose="020B0604020202020204" pitchFamily="34" charset="0"/>
              </a:rPr>
              <a:t>•    Implementing a CNN model for image classification.</a:t>
            </a:r>
          </a:p>
        </p:txBody>
      </p:sp>
      <p:sp>
        <p:nvSpPr>
          <p:cNvPr id="10" name="Rectangle 4">
            <a:extLst>
              <a:ext uri="{FF2B5EF4-FFF2-40B4-BE49-F238E27FC236}">
                <a16:creationId xmlns:a16="http://schemas.microsoft.com/office/drawing/2014/main" id="{3551205B-2323-843F-C33D-FC3764A240CF}"/>
              </a:ext>
            </a:extLst>
          </p:cNvPr>
          <p:cNvSpPr>
            <a:spLocks noChangeArrowheads="1"/>
          </p:cNvSpPr>
          <p:nvPr/>
        </p:nvSpPr>
        <p:spPr bwMode="auto">
          <a:xfrm>
            <a:off x="231775" y="6171724"/>
            <a:ext cx="58308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3775"/>
              </a:spcBef>
              <a:spcAft>
                <a:spcPts val="1050"/>
              </a:spcAft>
            </a:pPr>
            <a:r>
              <a:rPr lang="en-US" altLang="en-US" sz="900" b="1" dirty="0">
                <a:latin typeface="Tahoma" panose="020B0604030504040204" pitchFamily="34" charset="0"/>
              </a:rPr>
              <a:t>Source : </a:t>
            </a:r>
            <a:r>
              <a:rPr lang="en-US" altLang="en-US" sz="900" b="1" dirty="0">
                <a:latin typeface="Tahoma" panose="020B0604030504040204" pitchFamily="34" charset="0"/>
                <a:hlinkClick r:id="rId3"/>
              </a:rPr>
              <a:t>https://www.geeksforgeeks.org/convolutional-neural-network-cnn-in-machine-learning/</a:t>
            </a:r>
          </a:p>
        </p:txBody>
      </p:sp>
      <p:sp>
        <p:nvSpPr>
          <p:cNvPr id="11" name="Rectangle 6">
            <a:extLst>
              <a:ext uri="{FF2B5EF4-FFF2-40B4-BE49-F238E27FC236}">
                <a16:creationId xmlns:a16="http://schemas.microsoft.com/office/drawing/2014/main" id="{4FE1923B-533E-5EAF-EAC1-E50FFC46096C}"/>
              </a:ext>
            </a:extLst>
          </p:cNvPr>
          <p:cNvSpPr>
            <a:spLocks noChangeArrowheads="1"/>
          </p:cNvSpPr>
          <p:nvPr/>
        </p:nvSpPr>
        <p:spPr bwMode="auto">
          <a:xfrm>
            <a:off x="231775" y="6440488"/>
            <a:ext cx="4737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050"/>
              </a:spcBef>
            </a:pPr>
            <a:r>
              <a:rPr lang="en-US" altLang="en-US" sz="900" b="1">
                <a:latin typeface="Tahoma" panose="020B0604030504040204" pitchFamily="34" charset="0"/>
              </a:rPr>
              <a:t>Data set: </a:t>
            </a:r>
            <a:r>
              <a:rPr lang="en-US" altLang="en-US" sz="900" b="1">
                <a:latin typeface="Tahoma" panose="020B0604030504040204" pitchFamily="34" charset="0"/>
                <a:hlinkClick r:id="rId4"/>
              </a:rPr>
              <a:t>https://www.kaggle.com/datasets/techsash/waste-classification-data</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040BCC-BAC6-BE14-A0C2-78468401420F}"/>
              </a:ext>
            </a:extLst>
          </p:cNvPr>
          <p:cNvSpPr>
            <a:spLocks noChangeArrowheads="1"/>
          </p:cNvSpPr>
          <p:nvPr/>
        </p:nvSpPr>
        <p:spPr bwMode="auto">
          <a:xfrm>
            <a:off x="652463" y="2730500"/>
            <a:ext cx="8494712"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963"/>
              </a:lnSpc>
            </a:pPr>
            <a:r>
              <a:rPr lang="en-US" altLang="en-US" sz="1600">
                <a:latin typeface="Tahoma" panose="020B0604030504040204" pitchFamily="34" charset="0"/>
              </a:rPr>
              <a:t>• </a:t>
            </a:r>
            <a:r>
              <a:rPr lang="en-US" altLang="en-US" sz="1500" b="1">
                <a:latin typeface="Tahoma" panose="020B0604030504040204" pitchFamily="34" charset="0"/>
              </a:rPr>
              <a:t>CNN </a:t>
            </a:r>
            <a:r>
              <a:rPr lang="en-US" altLang="en-US" sz="1600">
                <a:latin typeface="Tahoma" panose="020B0604030504040204" pitchFamily="34" charset="0"/>
              </a:rPr>
              <a:t>is a </a:t>
            </a:r>
            <a:r>
              <a:rPr lang="en-US" altLang="en-US" sz="1500" b="1">
                <a:latin typeface="Tahoma" panose="020B0604030504040204" pitchFamily="34" charset="0"/>
              </a:rPr>
              <a:t>supervised learning technique </a:t>
            </a:r>
            <a:r>
              <a:rPr lang="en-US" altLang="en-US" sz="1600">
                <a:latin typeface="Tahoma" panose="020B0604030504040204" pitchFamily="34" charset="0"/>
              </a:rPr>
              <a:t>used to recognize and classify objects in images.</a:t>
            </a:r>
          </a:p>
        </p:txBody>
      </p:sp>
      <p:sp>
        <p:nvSpPr>
          <p:cNvPr id="4" name="Rectangle 5">
            <a:extLst>
              <a:ext uri="{FF2B5EF4-FFF2-40B4-BE49-F238E27FC236}">
                <a16:creationId xmlns:a16="http://schemas.microsoft.com/office/drawing/2014/main" id="{A1C96D09-CDFE-3AF4-49D2-8E691767527F}"/>
              </a:ext>
            </a:extLst>
          </p:cNvPr>
          <p:cNvSpPr>
            <a:spLocks noChangeArrowheads="1"/>
          </p:cNvSpPr>
          <p:nvPr/>
        </p:nvSpPr>
        <p:spPr bwMode="auto">
          <a:xfrm>
            <a:off x="652463" y="3233738"/>
            <a:ext cx="429418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963"/>
              </a:lnSpc>
            </a:pPr>
            <a:r>
              <a:rPr lang="en-US" altLang="en-US" sz="1600">
                <a:latin typeface="Tahoma" panose="020B0604030504040204" pitchFamily="34" charset="0"/>
              </a:rPr>
              <a:t>• The architecture consists of three main layers:</a:t>
            </a:r>
          </a:p>
        </p:txBody>
      </p:sp>
      <p:sp>
        <p:nvSpPr>
          <p:cNvPr id="5" name="Rectangle 6">
            <a:extLst>
              <a:ext uri="{FF2B5EF4-FFF2-40B4-BE49-F238E27FC236}">
                <a16:creationId xmlns:a16="http://schemas.microsoft.com/office/drawing/2014/main" id="{B859A7CD-78AD-1E80-C310-09A7DCB81B71}"/>
              </a:ext>
            </a:extLst>
          </p:cNvPr>
          <p:cNvSpPr>
            <a:spLocks noChangeArrowheads="1"/>
          </p:cNvSpPr>
          <p:nvPr/>
        </p:nvSpPr>
        <p:spPr bwMode="auto">
          <a:xfrm>
            <a:off x="652463" y="3736975"/>
            <a:ext cx="50927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963"/>
              </a:lnSpc>
            </a:pPr>
            <a:r>
              <a:rPr lang="en-US" altLang="en-US" sz="1600">
                <a:latin typeface="Tahoma" panose="020B0604030504040204" pitchFamily="34" charset="0"/>
              </a:rPr>
              <a:t>• </a:t>
            </a:r>
            <a:r>
              <a:rPr lang="en-US" altLang="en-US" sz="1500" b="1">
                <a:latin typeface="Tahoma" panose="020B0604030504040204" pitchFamily="34" charset="0"/>
              </a:rPr>
              <a:t>Convolutional Layers </a:t>
            </a:r>
            <a:r>
              <a:rPr lang="en-US" altLang="en-US" sz="1600">
                <a:latin typeface="Tahoma" panose="020B0604030504040204" pitchFamily="34" charset="0"/>
              </a:rPr>
              <a:t>- Extract features from images.</a:t>
            </a:r>
          </a:p>
        </p:txBody>
      </p:sp>
      <p:sp>
        <p:nvSpPr>
          <p:cNvPr id="6" name="Rectangle 7">
            <a:extLst>
              <a:ext uri="{FF2B5EF4-FFF2-40B4-BE49-F238E27FC236}">
                <a16:creationId xmlns:a16="http://schemas.microsoft.com/office/drawing/2014/main" id="{78894C2C-FE17-DBD6-90D9-3914226C01D0}"/>
              </a:ext>
            </a:extLst>
          </p:cNvPr>
          <p:cNvSpPr>
            <a:spLocks noChangeArrowheads="1"/>
          </p:cNvSpPr>
          <p:nvPr/>
        </p:nvSpPr>
        <p:spPr bwMode="auto">
          <a:xfrm>
            <a:off x="652463" y="4240213"/>
            <a:ext cx="474186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963"/>
              </a:lnSpc>
            </a:pPr>
            <a:r>
              <a:rPr lang="en-US" altLang="en-US" sz="1600">
                <a:latin typeface="Tahoma" panose="020B0604030504040204" pitchFamily="34" charset="0"/>
              </a:rPr>
              <a:t>• </a:t>
            </a:r>
            <a:r>
              <a:rPr lang="en-US" altLang="en-US" sz="1500" b="1">
                <a:latin typeface="Tahoma" panose="020B0604030504040204" pitchFamily="34" charset="0"/>
              </a:rPr>
              <a:t>ReLU Activation Layers </a:t>
            </a:r>
            <a:r>
              <a:rPr lang="en-US" altLang="en-US" sz="1600">
                <a:latin typeface="Tahoma" panose="020B0604030504040204" pitchFamily="34" charset="0"/>
              </a:rPr>
              <a:t>- Introduce non-linearity.</a:t>
            </a:r>
          </a:p>
        </p:txBody>
      </p:sp>
      <p:sp>
        <p:nvSpPr>
          <p:cNvPr id="7" name="Rectangle 8">
            <a:extLst>
              <a:ext uri="{FF2B5EF4-FFF2-40B4-BE49-F238E27FC236}">
                <a16:creationId xmlns:a16="http://schemas.microsoft.com/office/drawing/2014/main" id="{073844AD-AA70-A898-6974-A1DB5B4D6997}"/>
              </a:ext>
            </a:extLst>
          </p:cNvPr>
          <p:cNvSpPr>
            <a:spLocks noChangeArrowheads="1"/>
          </p:cNvSpPr>
          <p:nvPr/>
        </p:nvSpPr>
        <p:spPr bwMode="auto">
          <a:xfrm>
            <a:off x="652463" y="4743450"/>
            <a:ext cx="7440612"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3963"/>
              </a:lnSpc>
            </a:pPr>
            <a:r>
              <a:rPr lang="en-US" altLang="en-US" sz="1600">
                <a:latin typeface="Tahoma" panose="020B0604030504040204" pitchFamily="34" charset="0"/>
              </a:rPr>
              <a:t>• </a:t>
            </a:r>
            <a:r>
              <a:rPr lang="en-US" altLang="en-US" sz="1500" b="1">
                <a:latin typeface="Tahoma" panose="020B0604030504040204" pitchFamily="34" charset="0"/>
              </a:rPr>
              <a:t>Pooling Layers </a:t>
            </a:r>
            <a:r>
              <a:rPr lang="en-US" altLang="en-US" sz="1600">
                <a:latin typeface="Tahoma" panose="020B0604030504040204" pitchFamily="34" charset="0"/>
              </a:rPr>
              <a:t>- Reduce spatial dimensions while retaining important features.</a:t>
            </a:r>
          </a:p>
        </p:txBody>
      </p:sp>
      <p:sp>
        <p:nvSpPr>
          <p:cNvPr id="8" name="Rectangle 9">
            <a:extLst>
              <a:ext uri="{FF2B5EF4-FFF2-40B4-BE49-F238E27FC236}">
                <a16:creationId xmlns:a16="http://schemas.microsoft.com/office/drawing/2014/main" id="{3F0F6446-8BF3-5E18-6F11-1610B85F0AB9}"/>
              </a:ext>
            </a:extLst>
          </p:cNvPr>
          <p:cNvSpPr>
            <a:spLocks noChangeArrowheads="1"/>
          </p:cNvSpPr>
          <p:nvPr/>
        </p:nvSpPr>
        <p:spPr bwMode="auto">
          <a:xfrm>
            <a:off x="652463" y="5245100"/>
            <a:ext cx="78549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963"/>
              </a:lnSpc>
            </a:pPr>
            <a:r>
              <a:rPr lang="en-US" altLang="en-US" sz="1600">
                <a:latin typeface="Tahoma" panose="020B0604030504040204" pitchFamily="34" charset="0"/>
              </a:rPr>
              <a:t>• CNNs are also applied in </a:t>
            </a:r>
            <a:r>
              <a:rPr lang="en-US" altLang="en-US" sz="1500" b="1">
                <a:latin typeface="Tahoma" panose="020B0604030504040204" pitchFamily="34" charset="0"/>
              </a:rPr>
              <a:t>audio processing, time-series analysis, and signal data classification</a:t>
            </a:r>
          </a:p>
        </p:txBody>
      </p:sp>
      <p:sp>
        <p:nvSpPr>
          <p:cNvPr id="9" name="Rectangle 10">
            <a:extLst>
              <a:ext uri="{FF2B5EF4-FFF2-40B4-BE49-F238E27FC236}">
                <a16:creationId xmlns:a16="http://schemas.microsoft.com/office/drawing/2014/main" id="{4384568D-0079-4061-A134-9321A6AD6CE6}"/>
              </a:ext>
            </a:extLst>
          </p:cNvPr>
          <p:cNvSpPr>
            <a:spLocks noChangeArrowheads="1"/>
          </p:cNvSpPr>
          <p:nvPr/>
        </p:nvSpPr>
        <p:spPr bwMode="auto">
          <a:xfrm>
            <a:off x="473075" y="1944688"/>
            <a:ext cx="696913"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700" b="1">
                <a:solidFill>
                  <a:srgbClr val="213162"/>
                </a:solidFill>
                <a:latin typeface="Tahoma" panose="020B0604030504040204" pitchFamily="34" charset="0"/>
              </a:rPr>
              <a:t>Goals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1A860C-B796-7B45-63FC-AAD4EF7801DC}"/>
              </a:ext>
            </a:extLst>
          </p:cNvPr>
          <p:cNvSpPr>
            <a:spLocks noChangeArrowheads="1"/>
          </p:cNvSpPr>
          <p:nvPr/>
        </p:nvSpPr>
        <p:spPr bwMode="auto">
          <a:xfrm>
            <a:off x="253851" y="1103312"/>
            <a:ext cx="27495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3988"/>
              </a:spcAft>
            </a:pPr>
            <a:r>
              <a:rPr lang="en-US" altLang="en-US" sz="1300" b="1" dirty="0">
                <a:solidFill>
                  <a:srgbClr val="213162"/>
                </a:solidFill>
                <a:latin typeface="Tahoma" panose="020B0604030504040204" pitchFamily="34" charset="0"/>
              </a:rPr>
              <a:t>T</a:t>
            </a:r>
            <a:r>
              <a:rPr lang="en-US" altLang="en-US" sz="1500" b="1" dirty="0">
                <a:solidFill>
                  <a:srgbClr val="213162"/>
                </a:solidFill>
                <a:latin typeface="Tahoma" panose="020B0604030504040204" pitchFamily="34" charset="0"/>
              </a:rPr>
              <a:t>ools and Technology used</a:t>
            </a:r>
          </a:p>
        </p:txBody>
      </p:sp>
      <p:sp>
        <p:nvSpPr>
          <p:cNvPr id="3" name="Rectangle 3">
            <a:extLst>
              <a:ext uri="{FF2B5EF4-FFF2-40B4-BE49-F238E27FC236}">
                <a16:creationId xmlns:a16="http://schemas.microsoft.com/office/drawing/2014/main" id="{4D022ED1-5995-35B7-2476-24884C5096E0}"/>
              </a:ext>
            </a:extLst>
          </p:cNvPr>
          <p:cNvSpPr>
            <a:spLocks noChangeArrowheads="1"/>
          </p:cNvSpPr>
          <p:nvPr/>
        </p:nvSpPr>
        <p:spPr bwMode="auto">
          <a:xfrm>
            <a:off x="801014" y="1646238"/>
            <a:ext cx="320651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3988"/>
              </a:spcBef>
              <a:spcAft>
                <a:spcPts val="1888"/>
              </a:spcAft>
            </a:pPr>
            <a:r>
              <a:rPr lang="en-US" altLang="en-US" sz="1300" b="1" dirty="0">
                <a:latin typeface="Tahoma" panose="020B0604030504040204" pitchFamily="34" charset="0"/>
              </a:rPr>
              <a:t>•    Programming Language: Python</a:t>
            </a:r>
          </a:p>
          <a:p>
            <a:pPr algn="just" eaLnBrk="1" hangingPunct="1">
              <a:spcAft>
                <a:spcPts val="1888"/>
              </a:spcAft>
            </a:pPr>
            <a:r>
              <a:rPr lang="en-US" altLang="en-US" sz="1300" b="1" dirty="0">
                <a:latin typeface="Tahoma" panose="020B0604030504040204" pitchFamily="34" charset="0"/>
              </a:rPr>
              <a:t>•    Libraries &amp; Frameworks:</a:t>
            </a:r>
          </a:p>
        </p:txBody>
      </p:sp>
      <p:sp>
        <p:nvSpPr>
          <p:cNvPr id="4" name="Rectangle 4">
            <a:extLst>
              <a:ext uri="{FF2B5EF4-FFF2-40B4-BE49-F238E27FC236}">
                <a16:creationId xmlns:a16="http://schemas.microsoft.com/office/drawing/2014/main" id="{63658DE2-5F3D-3D35-54EC-346316D1568E}"/>
              </a:ext>
            </a:extLst>
          </p:cNvPr>
          <p:cNvSpPr>
            <a:spLocks noChangeArrowheads="1"/>
          </p:cNvSpPr>
          <p:nvPr/>
        </p:nvSpPr>
        <p:spPr bwMode="auto">
          <a:xfrm>
            <a:off x="1055687" y="2440767"/>
            <a:ext cx="3475038"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588"/>
              </a:lnSpc>
              <a:spcBef>
                <a:spcPts val="1888"/>
              </a:spcBef>
            </a:pPr>
            <a:r>
              <a:rPr lang="en-US" altLang="en-US" sz="1200" dirty="0">
                <a:latin typeface="Tahoma" panose="020B0604030504040204" pitchFamily="34" charset="0"/>
              </a:rPr>
              <a:t>■    TensorFlow / </a:t>
            </a:r>
            <a:r>
              <a:rPr lang="en-US" altLang="en-US" sz="1200" dirty="0" err="1">
                <a:latin typeface="Tahoma" panose="020B0604030504040204" pitchFamily="34" charset="0"/>
              </a:rPr>
              <a:t>PyTorch</a:t>
            </a:r>
            <a:endParaRPr lang="en-US" altLang="en-US" sz="1200" dirty="0">
              <a:latin typeface="Tahoma" panose="020B0604030504040204" pitchFamily="34" charset="0"/>
            </a:endParaRPr>
          </a:p>
          <a:p>
            <a:pPr algn="just" eaLnBrk="1" hangingPunct="1">
              <a:lnSpc>
                <a:spcPts val="1588"/>
              </a:lnSpc>
            </a:pPr>
            <a:r>
              <a:rPr lang="en-US" altLang="en-US" sz="1200" dirty="0">
                <a:latin typeface="Tahoma" panose="020B0604030504040204" pitchFamily="34" charset="0"/>
              </a:rPr>
              <a:t>■    OpenCV for image processing</a:t>
            </a:r>
          </a:p>
          <a:p>
            <a:pPr algn="just" eaLnBrk="1" hangingPunct="1">
              <a:lnSpc>
                <a:spcPts val="1588"/>
              </a:lnSpc>
              <a:spcAft>
                <a:spcPts val="1475"/>
              </a:spcAft>
            </a:pPr>
            <a:r>
              <a:rPr lang="en-US" altLang="en-US" sz="1200" dirty="0">
                <a:latin typeface="Tahoma" panose="020B0604030504040204" pitchFamily="34" charset="0"/>
              </a:rPr>
              <a:t>■    Matplotlib &amp; Seaborn for visualization</a:t>
            </a:r>
          </a:p>
          <a:p>
            <a:pPr algn="just" eaLnBrk="1" hangingPunct="1">
              <a:spcAft>
                <a:spcPts val="1888"/>
              </a:spcAft>
            </a:pPr>
            <a:r>
              <a:rPr lang="en-US" altLang="en-US" sz="1300" b="1" dirty="0">
                <a:latin typeface="Tahoma" panose="020B0604030504040204" pitchFamily="34" charset="0"/>
              </a:rPr>
              <a:t>• Hardware Requirements:</a:t>
            </a:r>
          </a:p>
        </p:txBody>
      </p:sp>
      <p:sp>
        <p:nvSpPr>
          <p:cNvPr id="5" name="Rectangle 5">
            <a:extLst>
              <a:ext uri="{FF2B5EF4-FFF2-40B4-BE49-F238E27FC236}">
                <a16:creationId xmlns:a16="http://schemas.microsoft.com/office/drawing/2014/main" id="{260A1B7E-9BC4-6BD6-0253-B965CDA62EA3}"/>
              </a:ext>
            </a:extLst>
          </p:cNvPr>
          <p:cNvSpPr>
            <a:spLocks noChangeArrowheads="1"/>
          </p:cNvSpPr>
          <p:nvPr/>
        </p:nvSpPr>
        <p:spPr bwMode="auto">
          <a:xfrm>
            <a:off x="1227467" y="3444845"/>
            <a:ext cx="4252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888"/>
              </a:spcBef>
              <a:spcAft>
                <a:spcPts val="213"/>
              </a:spcAft>
            </a:pPr>
            <a:r>
              <a:rPr lang="en-US" altLang="en-US" sz="1200" dirty="0">
                <a:latin typeface="Tahoma" panose="020B0604030504040204" pitchFamily="34" charset="0"/>
              </a:rPr>
              <a:t>•    GPU acceleration (Kaggle Cloud Resources - Free Tier)</a:t>
            </a:r>
          </a:p>
          <a:p>
            <a:pPr algn="just" eaLnBrk="1" hangingPunct="1"/>
            <a:r>
              <a:rPr lang="en-US" altLang="en-US" sz="1200" dirty="0">
                <a:latin typeface="Tahoma" panose="020B0604030504040204" pitchFamily="34" charset="0"/>
              </a:rPr>
              <a:t>•    Cloud computing platforms (</a:t>
            </a:r>
            <a:r>
              <a:rPr lang="en-US" altLang="en-US" sz="1200" dirty="0" err="1">
                <a:latin typeface="Tahoma" panose="020B0604030504040204" pitchFamily="34" charset="0"/>
              </a:rPr>
              <a:t>Streamlit</a:t>
            </a:r>
            <a:r>
              <a:rPr lang="en-US" altLang="en-US" sz="1200" dirty="0">
                <a:latin typeface="Tahoma" panose="020B0604030504040204" pitchFamily="34" charset="0"/>
              </a:rPr>
              <a:t>)</a:t>
            </a:r>
          </a:p>
        </p:txBody>
      </p:sp>
    </p:spTree>
    <p:extLst>
      <p:ext uri="{BB962C8B-B14F-4D97-AF65-F5344CB8AC3E}">
        <p14:creationId xmlns:p14="http://schemas.microsoft.com/office/powerpoint/2010/main" val="2415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AC7895-D7D6-FFCA-E99A-435E966A993A}"/>
              </a:ext>
            </a:extLst>
          </p:cNvPr>
          <p:cNvSpPr>
            <a:spLocks noChangeArrowheads="1"/>
          </p:cNvSpPr>
          <p:nvPr/>
        </p:nvSpPr>
        <p:spPr bwMode="auto">
          <a:xfrm>
            <a:off x="284163" y="982664"/>
            <a:ext cx="809942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1475"/>
              </a:spcAft>
            </a:pPr>
            <a:r>
              <a:rPr lang="en-US" altLang="en-US" sz="1500" b="1" dirty="0">
                <a:solidFill>
                  <a:srgbClr val="213162"/>
                </a:solidFill>
                <a:latin typeface="Tahoma" panose="020B0604030504040204" pitchFamily="34" charset="0"/>
              </a:rPr>
              <a:t>Methodology</a:t>
            </a:r>
          </a:p>
          <a:p>
            <a:pPr algn="just" eaLnBrk="1" hangingPunct="1">
              <a:spcAft>
                <a:spcPts val="213"/>
              </a:spcAft>
            </a:pPr>
            <a:endParaRPr lang="en-US" altLang="en-US" sz="1200" dirty="0">
              <a:latin typeface="Tahoma" panose="020B0604030504040204" pitchFamily="34" charset="0"/>
            </a:endParaRPr>
          </a:p>
        </p:txBody>
      </p:sp>
      <p:pic>
        <p:nvPicPr>
          <p:cNvPr id="14" name="Picture 13">
            <a:extLst>
              <a:ext uri="{FF2B5EF4-FFF2-40B4-BE49-F238E27FC236}">
                <a16:creationId xmlns:a16="http://schemas.microsoft.com/office/drawing/2014/main" id="{F7ECCED6-623E-70D2-84C4-294D91A37E7D}"/>
              </a:ext>
            </a:extLst>
          </p:cNvPr>
          <p:cNvPicPr>
            <a:picLocks noChangeAspect="1"/>
          </p:cNvPicPr>
          <p:nvPr/>
        </p:nvPicPr>
        <p:blipFill>
          <a:blip r:embed="rId2"/>
          <a:stretch>
            <a:fillRect/>
          </a:stretch>
        </p:blipFill>
        <p:spPr>
          <a:xfrm>
            <a:off x="284163" y="1331588"/>
            <a:ext cx="9387840" cy="4436364"/>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73254E2-D8F2-EF8E-6926-3364202FF230}"/>
              </a:ext>
            </a:extLst>
          </p:cNvPr>
          <p:cNvSpPr txBox="1"/>
          <p:nvPr/>
        </p:nvSpPr>
        <p:spPr>
          <a:xfrm>
            <a:off x="103105" y="1153201"/>
            <a:ext cx="8329695" cy="1885131"/>
          </a:xfrm>
          <a:prstGeom prst="rect">
            <a:avLst/>
          </a:prstGeom>
          <a:noFill/>
        </p:spPr>
        <p:txBody>
          <a:bodyPr wrap="square" rtlCol="0">
            <a:spAutoFit/>
          </a:bodyPr>
          <a:lstStyle/>
          <a:p>
            <a:pPr marL="342900" marR="0" lvl="0" indent="-342900">
              <a:spcBef>
                <a:spcPts val="0"/>
              </a:spcBef>
              <a:spcAft>
                <a:spcPts val="0"/>
              </a:spcAft>
              <a:buFont typeface="+mj-lt"/>
              <a:buAutoNum type="arabicPeriod"/>
              <a:tabLst>
                <a:tab pos="754380" algn="l"/>
              </a:tabLst>
            </a:pPr>
            <a:r>
              <a:rPr lang="en-US" sz="1450" b="1" spc="0" dirty="0">
                <a:effectLst/>
                <a:latin typeface="Arial" panose="020B0604020202020204" pitchFamily="34" charset="0"/>
                <a:ea typeface="Arial" panose="020B0604020202020204" pitchFamily="34" charset="0"/>
              </a:rPr>
              <a:t>Build</a:t>
            </a:r>
            <a:r>
              <a:rPr lang="en-US" sz="1450" b="1" spc="60" dirty="0">
                <a:effectLst/>
                <a:latin typeface="Arial" panose="020B0604020202020204" pitchFamily="34" charset="0"/>
                <a:ea typeface="Arial" panose="020B0604020202020204" pitchFamily="34" charset="0"/>
              </a:rPr>
              <a:t> </a:t>
            </a:r>
            <a:r>
              <a:rPr lang="en-US" sz="1450" b="1" spc="0" dirty="0">
                <a:effectLst/>
                <a:latin typeface="Arial" panose="020B0604020202020204" pitchFamily="34" charset="0"/>
                <a:ea typeface="Arial" panose="020B0604020202020204" pitchFamily="34" charset="0"/>
              </a:rPr>
              <a:t>CNN</a:t>
            </a:r>
            <a:r>
              <a:rPr lang="en-US" sz="1450" b="1" spc="60" dirty="0">
                <a:effectLst/>
                <a:latin typeface="Arial" panose="020B0604020202020204" pitchFamily="34" charset="0"/>
                <a:ea typeface="Arial" panose="020B0604020202020204" pitchFamily="34" charset="0"/>
              </a:rPr>
              <a:t> </a:t>
            </a:r>
            <a:r>
              <a:rPr lang="en-US" sz="1450" b="1" spc="-20" dirty="0">
                <a:effectLst/>
                <a:latin typeface="Arial" panose="020B0604020202020204" pitchFamily="34" charset="0"/>
                <a:ea typeface="Arial" panose="020B0604020202020204" pitchFamily="34" charset="0"/>
              </a:rPr>
              <a:t>Model</a:t>
            </a:r>
            <a:endParaRPr lang="en-US" sz="1450" b="1" spc="0" dirty="0">
              <a:effectLst/>
              <a:latin typeface="Arial" panose="020B0604020202020204" pitchFamily="34" charset="0"/>
              <a:ea typeface="Arial" panose="020B0604020202020204" pitchFamily="34" charset="0"/>
            </a:endParaRPr>
          </a:p>
          <a:p>
            <a:pPr marL="742950" marR="0" lvl="1" indent="-285750">
              <a:spcBef>
                <a:spcPts val="15"/>
              </a:spcBef>
              <a:spcAft>
                <a:spcPts val="0"/>
              </a:spcAft>
              <a:buFont typeface="Tahoma" panose="020B0604030504040204" pitchFamily="34" charset="0"/>
              <a:buChar char="•"/>
              <a:tabLst>
                <a:tab pos="603250" algn="l"/>
              </a:tabLst>
            </a:pPr>
            <a:r>
              <a:rPr lang="en-US" sz="1300" spc="-5" dirty="0">
                <a:effectLst/>
                <a:latin typeface="Tahoma" panose="020B0604030504040204" pitchFamily="34" charset="0"/>
                <a:ea typeface="Tahoma" panose="020B0604030504040204" pitchFamily="34" charset="0"/>
              </a:rPr>
              <a:t>Design</a:t>
            </a:r>
            <a:r>
              <a:rPr lang="en-US" sz="1300" spc="15"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a</a:t>
            </a:r>
            <a:r>
              <a:rPr lang="en-US" sz="1300" spc="5"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model</a:t>
            </a:r>
            <a:r>
              <a:rPr lang="en-US" sz="1300" spc="10"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with</a:t>
            </a:r>
            <a:r>
              <a:rPr lang="en-US" sz="1300" spc="50"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convolutional</a:t>
            </a:r>
            <a:r>
              <a:rPr lang="en-US" sz="1300" spc="10"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layers</a:t>
            </a:r>
            <a:r>
              <a:rPr lang="en-US" sz="1300" spc="40"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to</a:t>
            </a:r>
            <a:r>
              <a:rPr lang="en-US" sz="1300" spc="15"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extract</a:t>
            </a:r>
            <a:r>
              <a:rPr lang="en-US" sz="1300" spc="30"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features</a:t>
            </a:r>
            <a:r>
              <a:rPr lang="en-US" sz="1300" spc="15"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and</a:t>
            </a:r>
            <a:r>
              <a:rPr lang="en-US" sz="1300" spc="15"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dense</a:t>
            </a:r>
            <a:r>
              <a:rPr lang="en-US" sz="1300" spc="15"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layers</a:t>
            </a:r>
            <a:r>
              <a:rPr lang="en-US" sz="1300" spc="40" dirty="0">
                <a:effectLst/>
                <a:latin typeface="Tahoma" panose="020B0604030504040204" pitchFamily="34" charset="0"/>
                <a:ea typeface="Tahoma" panose="020B0604030504040204" pitchFamily="34" charset="0"/>
              </a:rPr>
              <a:t> </a:t>
            </a:r>
            <a:r>
              <a:rPr lang="en-US" sz="1300" spc="-5" dirty="0">
                <a:effectLst/>
                <a:latin typeface="Tahoma" panose="020B0604030504040204" pitchFamily="34" charset="0"/>
                <a:ea typeface="Tahoma" panose="020B0604030504040204" pitchFamily="34" charset="0"/>
              </a:rPr>
              <a:t>for</a:t>
            </a:r>
            <a:r>
              <a:rPr lang="en-US" sz="1300" spc="25" dirty="0">
                <a:effectLst/>
                <a:latin typeface="Tahoma" panose="020B0604030504040204" pitchFamily="34" charset="0"/>
                <a:ea typeface="Tahoma" panose="020B0604030504040204" pitchFamily="34" charset="0"/>
              </a:rPr>
              <a:t> </a:t>
            </a:r>
            <a:r>
              <a:rPr lang="en-US" sz="1300" spc="-10" dirty="0">
                <a:effectLst/>
                <a:latin typeface="Tahoma" panose="020B0604030504040204" pitchFamily="34" charset="0"/>
                <a:ea typeface="Tahoma" panose="020B0604030504040204" pitchFamily="34" charset="0"/>
              </a:rPr>
              <a:t>classification:</a:t>
            </a:r>
          </a:p>
          <a:p>
            <a:pPr marL="457200" lvl="8">
              <a:spcBef>
                <a:spcPts val="15"/>
              </a:spcBef>
              <a:tabLst>
                <a:tab pos="603250" algn="l"/>
              </a:tabLst>
            </a:pPr>
            <a:r>
              <a:rPr lang="en-US" sz="1200" dirty="0">
                <a:effectLst/>
                <a:latin typeface="Tahoma" panose="020B0604030504040204" pitchFamily="34" charset="0"/>
                <a:ea typeface="Tahoma" panose="020B0604030504040204" pitchFamily="34" charset="0"/>
              </a:rPr>
              <a:t>model</a:t>
            </a:r>
            <a:r>
              <a:rPr lang="en-US" sz="1200" spc="-95" dirty="0">
                <a:effectLst/>
                <a:latin typeface="Tahoma" panose="020B0604030504040204" pitchFamily="34" charset="0"/>
                <a:ea typeface="Tahoma" panose="020B0604030504040204" pitchFamily="34" charset="0"/>
              </a:rPr>
              <a:t> </a:t>
            </a:r>
            <a:r>
              <a:rPr lang="en-US" sz="1200" dirty="0">
                <a:effectLst/>
                <a:latin typeface="Tahoma" panose="020B0604030504040204" pitchFamily="34" charset="0"/>
                <a:ea typeface="Tahoma" panose="020B0604030504040204" pitchFamily="34" charset="0"/>
              </a:rPr>
              <a:t>=</a:t>
            </a:r>
            <a:r>
              <a:rPr lang="en-US" sz="1200" spc="-100" dirty="0">
                <a:effectLst/>
                <a:latin typeface="Tahoma" panose="020B0604030504040204" pitchFamily="34" charset="0"/>
                <a:ea typeface="Tahoma" panose="020B0604030504040204" pitchFamily="34" charset="0"/>
              </a:rPr>
              <a:t> </a:t>
            </a:r>
            <a:r>
              <a:rPr lang="en-US" sz="1200" spc="-10" dirty="0">
                <a:effectLst/>
                <a:latin typeface="Tahoma" panose="020B0604030504040204" pitchFamily="34" charset="0"/>
                <a:ea typeface="Tahoma" panose="020B0604030504040204" pitchFamily="34" charset="0"/>
              </a:rPr>
              <a:t>Sequential()</a:t>
            </a:r>
            <a:endParaRPr lang="en-US" sz="1200" dirty="0">
              <a:effectLst/>
              <a:latin typeface="Tahoma" panose="020B0604030504040204" pitchFamily="34" charset="0"/>
              <a:ea typeface="Tahoma" panose="020B0604030504040204" pitchFamily="34" charset="0"/>
            </a:endParaRPr>
          </a:p>
          <a:p>
            <a:pPr marL="457200" lvl="8">
              <a:spcBef>
                <a:spcPts val="15"/>
              </a:spcBef>
              <a:tabLst>
                <a:tab pos="603250" algn="l"/>
              </a:tabLst>
            </a:pPr>
            <a:r>
              <a:rPr lang="en-US" sz="1100" spc="-5" dirty="0" err="1">
                <a:effectLst/>
                <a:latin typeface="Tahoma" panose="020B0604030504040204" pitchFamily="34" charset="0"/>
                <a:ea typeface="Tahoma" panose="020B0604030504040204" pitchFamily="34" charset="0"/>
              </a:rPr>
              <a:t>model.add</a:t>
            </a:r>
            <a:r>
              <a:rPr lang="en-US" sz="1100" spc="-5" dirty="0">
                <a:effectLst/>
                <a:latin typeface="Tahoma" panose="020B0604030504040204" pitchFamily="34" charset="0"/>
                <a:ea typeface="Tahoma" panose="020B0604030504040204" pitchFamily="34" charset="0"/>
              </a:rPr>
              <a:t>(Conv2D(32, (3, 3), activation='</a:t>
            </a:r>
            <a:r>
              <a:rPr lang="en-US" sz="1100" spc="-5" dirty="0" err="1">
                <a:effectLst/>
                <a:latin typeface="Tahoma" panose="020B0604030504040204" pitchFamily="34" charset="0"/>
                <a:ea typeface="Tahoma" panose="020B0604030504040204" pitchFamily="34" charset="0"/>
              </a:rPr>
              <a:t>relu</a:t>
            </a:r>
            <a:r>
              <a:rPr lang="en-US" sz="1100" spc="-5" dirty="0">
                <a:effectLst/>
                <a:latin typeface="Tahoma" panose="020B0604030504040204" pitchFamily="34" charset="0"/>
                <a:ea typeface="Tahoma" panose="020B0604030504040204" pitchFamily="34" charset="0"/>
              </a:rPr>
              <a:t>', </a:t>
            </a:r>
            <a:r>
              <a:rPr lang="en-US" sz="1100" spc="-5" dirty="0" err="1">
                <a:effectLst/>
                <a:latin typeface="Tahoma" panose="020B0604030504040204" pitchFamily="34" charset="0"/>
                <a:ea typeface="Tahoma" panose="020B0604030504040204" pitchFamily="34" charset="0"/>
              </a:rPr>
              <a:t>input_shape</a:t>
            </a:r>
            <a:r>
              <a:rPr lang="en-US" sz="1100" spc="-5" dirty="0">
                <a:effectLst/>
                <a:latin typeface="Tahoma" panose="020B0604030504040204" pitchFamily="34" charset="0"/>
                <a:ea typeface="Tahoma" panose="020B0604030504040204" pitchFamily="34" charset="0"/>
              </a:rPr>
              <a:t>=(224, 224, 3)))</a:t>
            </a:r>
          </a:p>
          <a:p>
            <a:pPr marL="457200" lvl="8">
              <a:spcBef>
                <a:spcPts val="15"/>
              </a:spcBef>
              <a:tabLst>
                <a:tab pos="603250" algn="l"/>
              </a:tabLst>
            </a:pPr>
            <a:r>
              <a:rPr lang="en-US" sz="1100" spc="-5" dirty="0">
                <a:effectLst/>
                <a:latin typeface="Tahoma" panose="020B0604030504040204" pitchFamily="34" charset="0"/>
                <a:ea typeface="Tahoma" panose="020B0604030504040204" pitchFamily="34" charset="0"/>
              </a:rPr>
              <a:t>	</a:t>
            </a:r>
            <a:r>
              <a:rPr lang="en-US" sz="1100" spc="-5" dirty="0" err="1">
                <a:effectLst/>
                <a:latin typeface="Tahoma" panose="020B0604030504040204" pitchFamily="34" charset="0"/>
                <a:ea typeface="Tahoma" panose="020B0604030504040204" pitchFamily="34" charset="0"/>
              </a:rPr>
              <a:t>model.add</a:t>
            </a:r>
            <a:r>
              <a:rPr lang="en-US" sz="1100" spc="-5" dirty="0">
                <a:effectLst/>
                <a:latin typeface="Tahoma" panose="020B0604030504040204" pitchFamily="34" charset="0"/>
                <a:ea typeface="Tahoma" panose="020B0604030504040204" pitchFamily="34" charset="0"/>
              </a:rPr>
              <a:t>(MaxPooling2D((2, 2)))</a:t>
            </a:r>
          </a:p>
          <a:p>
            <a:pPr marL="457200" lvl="8">
              <a:spcBef>
                <a:spcPts val="15"/>
              </a:spcBef>
              <a:tabLst>
                <a:tab pos="603250" algn="l"/>
              </a:tabLst>
            </a:pPr>
            <a:r>
              <a:rPr lang="en-US" sz="1100" spc="-5" dirty="0">
                <a:effectLst/>
                <a:latin typeface="Tahoma" panose="020B0604030504040204" pitchFamily="34" charset="0"/>
                <a:ea typeface="Tahoma" panose="020B0604030504040204" pitchFamily="34" charset="0"/>
              </a:rPr>
              <a:t>	</a:t>
            </a:r>
            <a:r>
              <a:rPr lang="en-US" sz="1100" spc="-5" dirty="0" err="1">
                <a:effectLst/>
                <a:latin typeface="Tahoma" panose="020B0604030504040204" pitchFamily="34" charset="0"/>
                <a:ea typeface="Tahoma" panose="020B0604030504040204" pitchFamily="34" charset="0"/>
              </a:rPr>
              <a:t>model.add</a:t>
            </a:r>
            <a:r>
              <a:rPr lang="en-US" sz="1100" spc="-5" dirty="0">
                <a:effectLst/>
                <a:latin typeface="Tahoma" panose="020B0604030504040204" pitchFamily="34" charset="0"/>
                <a:ea typeface="Tahoma" panose="020B0604030504040204" pitchFamily="34" charset="0"/>
              </a:rPr>
              <a:t>(Flatten())</a:t>
            </a:r>
          </a:p>
          <a:p>
            <a:pPr marL="457200" lvl="8">
              <a:spcBef>
                <a:spcPts val="15"/>
              </a:spcBef>
              <a:tabLst>
                <a:tab pos="603250" algn="l"/>
              </a:tabLst>
            </a:pPr>
            <a:r>
              <a:rPr lang="en-US" sz="1100" spc="-5" dirty="0">
                <a:effectLst/>
                <a:latin typeface="Tahoma" panose="020B0604030504040204" pitchFamily="34" charset="0"/>
                <a:ea typeface="Tahoma" panose="020B0604030504040204" pitchFamily="34" charset="0"/>
              </a:rPr>
              <a:t>	</a:t>
            </a:r>
            <a:r>
              <a:rPr lang="en-US" sz="1100" spc="-5" dirty="0" err="1">
                <a:effectLst/>
                <a:latin typeface="Tahoma" panose="020B0604030504040204" pitchFamily="34" charset="0"/>
                <a:ea typeface="Tahoma" panose="020B0604030504040204" pitchFamily="34" charset="0"/>
              </a:rPr>
              <a:t>model.add</a:t>
            </a:r>
            <a:r>
              <a:rPr lang="en-US" sz="1100" spc="-5" dirty="0">
                <a:effectLst/>
                <a:latin typeface="Tahoma" panose="020B0604030504040204" pitchFamily="34" charset="0"/>
                <a:ea typeface="Tahoma" panose="020B0604030504040204" pitchFamily="34" charset="0"/>
              </a:rPr>
              <a:t>(Dense(128, activation='</a:t>
            </a:r>
            <a:r>
              <a:rPr lang="en-US" sz="1100" spc="-5" dirty="0" err="1">
                <a:effectLst/>
                <a:latin typeface="Tahoma" panose="020B0604030504040204" pitchFamily="34" charset="0"/>
                <a:ea typeface="Tahoma" panose="020B0604030504040204" pitchFamily="34" charset="0"/>
              </a:rPr>
              <a:t>relu</a:t>
            </a:r>
            <a:r>
              <a:rPr lang="en-US" sz="1100" spc="-5" dirty="0">
                <a:effectLst/>
                <a:latin typeface="Tahoma" panose="020B0604030504040204" pitchFamily="34" charset="0"/>
                <a:ea typeface="Tahoma" panose="020B0604030504040204" pitchFamily="34" charset="0"/>
              </a:rPr>
              <a:t>’))</a:t>
            </a:r>
          </a:p>
          <a:p>
            <a:pPr marL="457200" lvl="8">
              <a:spcBef>
                <a:spcPts val="15"/>
              </a:spcBef>
              <a:tabLst>
                <a:tab pos="603250" algn="l"/>
              </a:tabLst>
            </a:pPr>
            <a:r>
              <a:rPr lang="en-US" sz="1100" spc="-5" dirty="0">
                <a:effectLst/>
                <a:latin typeface="Tahoma" panose="020B0604030504040204" pitchFamily="34" charset="0"/>
                <a:ea typeface="Tahoma" panose="020B0604030504040204" pitchFamily="34" charset="0"/>
              </a:rPr>
              <a:t>	</a:t>
            </a:r>
            <a:r>
              <a:rPr lang="en-US" sz="1100" spc="-5" dirty="0" err="1">
                <a:effectLst/>
                <a:latin typeface="Tahoma" panose="020B0604030504040204" pitchFamily="34" charset="0"/>
                <a:ea typeface="Tahoma" panose="020B0604030504040204" pitchFamily="34" charset="0"/>
              </a:rPr>
              <a:t>model.add</a:t>
            </a:r>
            <a:r>
              <a:rPr lang="en-US" sz="1100" spc="-5" dirty="0">
                <a:effectLst/>
                <a:latin typeface="Tahoma" panose="020B0604030504040204" pitchFamily="34" charset="0"/>
                <a:ea typeface="Tahoma" panose="020B0604030504040204" pitchFamily="34" charset="0"/>
              </a:rPr>
              <a:t>(Dense(</a:t>
            </a:r>
            <a:r>
              <a:rPr lang="en-US" sz="1100" spc="-5" dirty="0" err="1">
                <a:effectLst/>
                <a:latin typeface="Tahoma" panose="020B0604030504040204" pitchFamily="34" charset="0"/>
                <a:ea typeface="Tahoma" panose="020B0604030504040204" pitchFamily="34" charset="0"/>
              </a:rPr>
              <a:t>num_classes</a:t>
            </a:r>
            <a:r>
              <a:rPr lang="en-US" sz="1100" spc="-5" dirty="0">
                <a:effectLst/>
                <a:latin typeface="Tahoma" panose="020B0604030504040204" pitchFamily="34" charset="0"/>
                <a:ea typeface="Tahoma" panose="020B0604030504040204" pitchFamily="34" charset="0"/>
              </a:rPr>
              <a:t>, activation='</a:t>
            </a:r>
            <a:r>
              <a:rPr lang="en-US" sz="1100" spc="-5" dirty="0" err="1">
                <a:effectLst/>
                <a:latin typeface="Tahoma" panose="020B0604030504040204" pitchFamily="34" charset="0"/>
                <a:ea typeface="Tahoma" panose="020B0604030504040204" pitchFamily="34" charset="0"/>
              </a:rPr>
              <a:t>softmax</a:t>
            </a:r>
            <a:r>
              <a:rPr lang="en-US" sz="1100" spc="-5" dirty="0">
                <a:effectLst/>
                <a:latin typeface="Tahoma" panose="020B0604030504040204" pitchFamily="34" charset="0"/>
                <a:ea typeface="Tahoma" panose="020B0604030504040204" pitchFamily="34" charset="0"/>
              </a:rPr>
              <a:t>’))</a:t>
            </a:r>
          </a:p>
          <a:p>
            <a:pPr marL="457200" lvl="8">
              <a:spcBef>
                <a:spcPts val="15"/>
              </a:spcBef>
              <a:tabLst>
                <a:tab pos="603250" algn="l"/>
              </a:tabLst>
            </a:pPr>
            <a:endParaRPr lang="en-US" sz="1100" spc="-5" dirty="0">
              <a:effectLst/>
              <a:latin typeface="Tahoma" panose="020B0604030504040204" pitchFamily="34" charset="0"/>
              <a:ea typeface="Tahoma" panose="020B0604030504040204" pitchFamily="34" charset="0"/>
            </a:endParaRPr>
          </a:p>
          <a:p>
            <a:pPr marL="742950" marR="0" lvl="1" indent="-285750">
              <a:spcBef>
                <a:spcPts val="15"/>
              </a:spcBef>
              <a:spcAft>
                <a:spcPts val="0"/>
              </a:spcAft>
              <a:buFont typeface="Tahoma" panose="020B0604030504040204" pitchFamily="34" charset="0"/>
              <a:buChar char="•"/>
              <a:tabLst>
                <a:tab pos="603250" algn="l"/>
              </a:tabLst>
            </a:pPr>
            <a:endParaRPr lang="en-US" sz="1100" spc="-5" dirty="0">
              <a:effectLst/>
              <a:latin typeface="Tahoma" panose="020B0604030504040204" pitchFamily="34" charset="0"/>
              <a:ea typeface="Tahoma" panose="020B0604030504040204" pitchFamily="34" charset="0"/>
            </a:endParaRPr>
          </a:p>
        </p:txBody>
      </p:sp>
      <p:pic>
        <p:nvPicPr>
          <p:cNvPr id="26" name="Picture 25">
            <a:extLst>
              <a:ext uri="{FF2B5EF4-FFF2-40B4-BE49-F238E27FC236}">
                <a16:creationId xmlns:a16="http://schemas.microsoft.com/office/drawing/2014/main" id="{01BC1C8D-854D-4B69-B49E-A3A20DE5E491}"/>
              </a:ext>
            </a:extLst>
          </p:cNvPr>
          <p:cNvPicPr>
            <a:picLocks noChangeAspect="1"/>
          </p:cNvPicPr>
          <p:nvPr/>
        </p:nvPicPr>
        <p:blipFill>
          <a:blip r:embed="rId2"/>
          <a:stretch>
            <a:fillRect/>
          </a:stretch>
        </p:blipFill>
        <p:spPr>
          <a:xfrm>
            <a:off x="-312420" y="2742819"/>
            <a:ext cx="9387840" cy="1543812"/>
          </a:xfrm>
          <a:prstGeom prst="rect">
            <a:avLst/>
          </a:prstGeom>
        </p:spPr>
      </p:pic>
    </p:spTree>
    <p:extLst>
      <p:ext uri="{BB962C8B-B14F-4D97-AF65-F5344CB8AC3E}">
        <p14:creationId xmlns:p14="http://schemas.microsoft.com/office/powerpoint/2010/main" val="123433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pic>
        <p:nvPicPr>
          <p:cNvPr id="6" name="Picture 5">
            <a:extLst>
              <a:ext uri="{FF2B5EF4-FFF2-40B4-BE49-F238E27FC236}">
                <a16:creationId xmlns:a16="http://schemas.microsoft.com/office/drawing/2014/main" id="{863528CD-986B-BBC8-7AC6-CDD5BC8EC1C2}"/>
              </a:ext>
            </a:extLst>
          </p:cNvPr>
          <p:cNvPicPr>
            <a:picLocks noChangeAspect="1"/>
          </p:cNvPicPr>
          <p:nvPr/>
        </p:nvPicPr>
        <p:blipFill>
          <a:blip r:embed="rId2"/>
          <a:stretch>
            <a:fillRect/>
          </a:stretch>
        </p:blipFill>
        <p:spPr>
          <a:xfrm>
            <a:off x="42655" y="1599819"/>
            <a:ext cx="11876127" cy="1953006"/>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2606F70C-043E-C27D-9882-85F9A85EF8BE}"/>
              </a:ext>
            </a:extLst>
          </p:cNvPr>
          <p:cNvSpPr txBox="1"/>
          <p:nvPr/>
        </p:nvSpPr>
        <p:spPr>
          <a:xfrm>
            <a:off x="256968" y="1578342"/>
            <a:ext cx="6100762" cy="3272691"/>
          </a:xfrm>
          <a:prstGeom prst="rect">
            <a:avLst/>
          </a:prstGeom>
          <a:noFill/>
        </p:spPr>
        <p:txBody>
          <a:bodyPr wrap="square">
            <a:spAutoFit/>
          </a:bodyPr>
          <a:lstStyle/>
          <a:p>
            <a:pPr marL="742950" marR="0" lvl="1" indent="-285750">
              <a:spcBef>
                <a:spcPts val="0"/>
              </a:spcBef>
              <a:spcAft>
                <a:spcPts val="0"/>
              </a:spcAft>
              <a:buFont typeface="Tahoma" panose="020B0604030504040204" pitchFamily="34" charset="0"/>
              <a:buChar char="•"/>
              <a:tabLst>
                <a:tab pos="419735" algn="l"/>
              </a:tabLst>
            </a:pPr>
            <a:r>
              <a:rPr lang="en-US" sz="2000" spc="-5" dirty="0">
                <a:effectLst/>
                <a:latin typeface="Tahoma" panose="020B0604030504040204" pitchFamily="34" charset="0"/>
                <a:ea typeface="Tahoma" panose="020B0604030504040204" pitchFamily="34" charset="0"/>
              </a:rPr>
              <a:t>CNN</a:t>
            </a:r>
            <a:r>
              <a:rPr lang="en-US" sz="2000" spc="-25"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models</a:t>
            </a:r>
            <a:r>
              <a:rPr lang="en-US" sz="2000" spc="-60"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use:</a:t>
            </a:r>
            <a:r>
              <a:rPr lang="en-US" sz="2000" spc="-45" dirty="0">
                <a:effectLst/>
                <a:latin typeface="Tahoma" panose="020B0604030504040204" pitchFamily="34" charset="0"/>
                <a:ea typeface="Tahoma" panose="020B0604030504040204" pitchFamily="34" charset="0"/>
              </a:rPr>
              <a:t> </a:t>
            </a:r>
            <a:r>
              <a:rPr lang="en-US" sz="2000" b="1" spc="-5" dirty="0">
                <a:effectLst/>
                <a:latin typeface="Arial" panose="020B0604020202020204" pitchFamily="34" charset="0"/>
                <a:ea typeface="Tahoma" panose="020B0604030504040204" pitchFamily="34" charset="0"/>
                <a:cs typeface="Tahoma" panose="020B0604030504040204" pitchFamily="34" charset="0"/>
              </a:rPr>
              <a:t>Convolutional</a:t>
            </a:r>
            <a:r>
              <a:rPr lang="en-US" sz="2000" b="1" spc="80" dirty="0">
                <a:effectLst/>
                <a:latin typeface="Arial" panose="020B0604020202020204" pitchFamily="34" charset="0"/>
                <a:ea typeface="Tahoma" panose="020B0604030504040204" pitchFamily="34" charset="0"/>
                <a:cs typeface="Tahoma" panose="020B0604030504040204" pitchFamily="34" charset="0"/>
              </a:rPr>
              <a:t> </a:t>
            </a:r>
            <a:r>
              <a:rPr lang="en-US" sz="2000" b="1" spc="-5" dirty="0">
                <a:effectLst/>
                <a:latin typeface="Arial" panose="020B0604020202020204" pitchFamily="34" charset="0"/>
                <a:ea typeface="Tahoma" panose="020B0604030504040204" pitchFamily="34" charset="0"/>
                <a:cs typeface="Tahoma" panose="020B0604030504040204" pitchFamily="34" charset="0"/>
              </a:rPr>
              <a:t>layers</a:t>
            </a:r>
            <a:r>
              <a:rPr lang="en-US" sz="2000" b="1" spc="35" dirty="0">
                <a:effectLst/>
                <a:latin typeface="Arial" panose="020B0604020202020204" pitchFamily="34" charset="0"/>
                <a:ea typeface="Tahoma" panose="020B0604030504040204" pitchFamily="34" charset="0"/>
                <a:cs typeface="Tahoma" panose="020B0604030504040204" pitchFamily="34" charset="0"/>
              </a:rPr>
              <a:t> </a:t>
            </a:r>
            <a:r>
              <a:rPr lang="en-US" sz="2000" spc="-5" dirty="0">
                <a:effectLst/>
                <a:latin typeface="Tahoma" panose="020B0604030504040204" pitchFamily="34" charset="0"/>
                <a:ea typeface="Tahoma" panose="020B0604030504040204" pitchFamily="34" charset="0"/>
              </a:rPr>
              <a:t>to</a:t>
            </a:r>
            <a:r>
              <a:rPr lang="en-US" sz="2000" spc="-30"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detect</a:t>
            </a:r>
            <a:r>
              <a:rPr lang="en-US" sz="2000" spc="-35"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image</a:t>
            </a:r>
            <a:r>
              <a:rPr lang="en-US" sz="2000" spc="-50" dirty="0">
                <a:effectLst/>
                <a:latin typeface="Tahoma" panose="020B0604030504040204" pitchFamily="34" charset="0"/>
                <a:ea typeface="Tahoma" panose="020B0604030504040204" pitchFamily="34" charset="0"/>
              </a:rPr>
              <a:t> </a:t>
            </a:r>
            <a:r>
              <a:rPr lang="en-US" sz="2000" spc="-10" dirty="0">
                <a:effectLst/>
                <a:latin typeface="Tahoma" panose="020B0604030504040204" pitchFamily="34" charset="0"/>
                <a:ea typeface="Tahoma" panose="020B0604030504040204" pitchFamily="34" charset="0"/>
              </a:rPr>
              <a:t>features.</a:t>
            </a:r>
            <a:endParaRPr lang="en-US" sz="1200" spc="-5" dirty="0">
              <a:effectLst/>
              <a:latin typeface="Tahoma" panose="020B0604030504040204" pitchFamily="34" charset="0"/>
              <a:ea typeface="Tahoma" panose="020B0604030504040204" pitchFamily="34" charset="0"/>
            </a:endParaRPr>
          </a:p>
          <a:p>
            <a:pPr marL="742950" marR="0" lvl="1" indent="-285750">
              <a:spcBef>
                <a:spcPts val="1960"/>
              </a:spcBef>
              <a:spcAft>
                <a:spcPts val="0"/>
              </a:spcAft>
              <a:buFont typeface="Tahoma" panose="020B0604030504040204" pitchFamily="34" charset="0"/>
              <a:buChar char="•"/>
              <a:tabLst>
                <a:tab pos="420370" algn="l"/>
              </a:tabLst>
            </a:pPr>
            <a:r>
              <a:rPr lang="en-US" sz="2000" b="1" spc="-5" dirty="0">
                <a:effectLst/>
                <a:latin typeface="Arial" panose="020B0604020202020204" pitchFamily="34" charset="0"/>
                <a:ea typeface="Tahoma" panose="020B0604030504040204" pitchFamily="34" charset="0"/>
                <a:cs typeface="Tahoma" panose="020B0604030504040204" pitchFamily="34" charset="0"/>
              </a:rPr>
              <a:t>Pooling</a:t>
            </a:r>
            <a:r>
              <a:rPr lang="en-US" sz="2000" b="1" spc="10" dirty="0">
                <a:effectLst/>
                <a:latin typeface="Arial" panose="020B0604020202020204" pitchFamily="34" charset="0"/>
                <a:ea typeface="Tahoma" panose="020B0604030504040204" pitchFamily="34" charset="0"/>
                <a:cs typeface="Tahoma" panose="020B0604030504040204" pitchFamily="34" charset="0"/>
              </a:rPr>
              <a:t> </a:t>
            </a:r>
            <a:r>
              <a:rPr lang="en-US" sz="2000" b="1" spc="-5" dirty="0">
                <a:effectLst/>
                <a:latin typeface="Arial" panose="020B0604020202020204" pitchFamily="34" charset="0"/>
                <a:ea typeface="Tahoma" panose="020B0604030504040204" pitchFamily="34" charset="0"/>
                <a:cs typeface="Tahoma" panose="020B0604030504040204" pitchFamily="34" charset="0"/>
              </a:rPr>
              <a:t>layers</a:t>
            </a:r>
            <a:r>
              <a:rPr lang="en-US" sz="2000" b="1" spc="-15" dirty="0">
                <a:effectLst/>
                <a:latin typeface="Arial" panose="020B0604020202020204" pitchFamily="34" charset="0"/>
                <a:ea typeface="Tahoma" panose="020B0604030504040204" pitchFamily="34" charset="0"/>
                <a:cs typeface="Tahoma" panose="020B0604030504040204" pitchFamily="34" charset="0"/>
              </a:rPr>
              <a:t> </a:t>
            </a:r>
            <a:r>
              <a:rPr lang="en-US" sz="2000" spc="-5" dirty="0">
                <a:effectLst/>
                <a:latin typeface="Tahoma" panose="020B0604030504040204" pitchFamily="34" charset="0"/>
                <a:ea typeface="Tahoma" panose="020B0604030504040204" pitchFamily="34" charset="0"/>
              </a:rPr>
              <a:t>to</a:t>
            </a:r>
            <a:r>
              <a:rPr lang="en-US" sz="2000" spc="-70"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reduce</a:t>
            </a:r>
            <a:r>
              <a:rPr lang="en-US" sz="2000" spc="-90"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spatial</a:t>
            </a:r>
            <a:r>
              <a:rPr lang="en-US" sz="2000" spc="-65" dirty="0">
                <a:effectLst/>
                <a:latin typeface="Tahoma" panose="020B0604030504040204" pitchFamily="34" charset="0"/>
                <a:ea typeface="Tahoma" panose="020B0604030504040204" pitchFamily="34" charset="0"/>
              </a:rPr>
              <a:t> </a:t>
            </a:r>
            <a:r>
              <a:rPr lang="en-US" sz="2000" spc="-10" dirty="0">
                <a:effectLst/>
                <a:latin typeface="Tahoma" panose="020B0604030504040204" pitchFamily="34" charset="0"/>
                <a:ea typeface="Tahoma" panose="020B0604030504040204" pitchFamily="34" charset="0"/>
              </a:rPr>
              <a:t>dimensions.</a:t>
            </a:r>
            <a:endParaRPr lang="en-US" sz="1200" spc="-5" dirty="0">
              <a:effectLst/>
              <a:latin typeface="Tahoma" panose="020B0604030504040204" pitchFamily="34" charset="0"/>
              <a:ea typeface="Tahoma" panose="020B0604030504040204" pitchFamily="34" charset="0"/>
            </a:endParaRPr>
          </a:p>
          <a:p>
            <a:pPr marL="742950" marR="0" lvl="1" indent="-285750">
              <a:spcBef>
                <a:spcPts val="1960"/>
              </a:spcBef>
              <a:spcAft>
                <a:spcPts val="0"/>
              </a:spcAft>
              <a:buFont typeface="Tahoma" panose="020B0604030504040204" pitchFamily="34" charset="0"/>
              <a:buChar char="•"/>
              <a:tabLst>
                <a:tab pos="420370" algn="l"/>
              </a:tabLst>
            </a:pPr>
            <a:r>
              <a:rPr lang="en-US" sz="2000" b="1" spc="-5" dirty="0">
                <a:effectLst/>
                <a:latin typeface="Arial" panose="020B0604020202020204" pitchFamily="34" charset="0"/>
                <a:ea typeface="Tahoma" panose="020B0604030504040204" pitchFamily="34" charset="0"/>
                <a:cs typeface="Tahoma" panose="020B0604030504040204" pitchFamily="34" charset="0"/>
              </a:rPr>
              <a:t>Fully</a:t>
            </a:r>
            <a:r>
              <a:rPr lang="en-US" sz="2000" b="1" spc="-10" dirty="0">
                <a:effectLst/>
                <a:latin typeface="Arial" panose="020B0604020202020204" pitchFamily="34" charset="0"/>
                <a:ea typeface="Tahoma" panose="020B0604030504040204" pitchFamily="34" charset="0"/>
                <a:cs typeface="Tahoma" panose="020B0604030504040204" pitchFamily="34" charset="0"/>
              </a:rPr>
              <a:t> </a:t>
            </a:r>
            <a:r>
              <a:rPr lang="en-US" sz="2000" b="1" spc="-5" dirty="0">
                <a:effectLst/>
                <a:latin typeface="Arial" panose="020B0604020202020204" pitchFamily="34" charset="0"/>
                <a:ea typeface="Tahoma" panose="020B0604030504040204" pitchFamily="34" charset="0"/>
                <a:cs typeface="Tahoma" panose="020B0604030504040204" pitchFamily="34" charset="0"/>
              </a:rPr>
              <a:t>connected</a:t>
            </a:r>
            <a:r>
              <a:rPr lang="en-US" sz="2000" b="1" spc="-35" dirty="0">
                <a:effectLst/>
                <a:latin typeface="Arial" panose="020B0604020202020204" pitchFamily="34" charset="0"/>
                <a:ea typeface="Tahoma" panose="020B0604030504040204" pitchFamily="34" charset="0"/>
                <a:cs typeface="Tahoma" panose="020B0604030504040204" pitchFamily="34" charset="0"/>
              </a:rPr>
              <a:t> </a:t>
            </a:r>
            <a:r>
              <a:rPr lang="en-US" sz="2000" b="1" spc="-5" dirty="0">
                <a:effectLst/>
                <a:latin typeface="Arial" panose="020B0604020202020204" pitchFamily="34" charset="0"/>
                <a:ea typeface="Tahoma" panose="020B0604030504040204" pitchFamily="34" charset="0"/>
                <a:cs typeface="Tahoma" panose="020B0604030504040204" pitchFamily="34" charset="0"/>
              </a:rPr>
              <a:t>layers</a:t>
            </a:r>
            <a:r>
              <a:rPr lang="en-US" sz="2000" b="1" spc="-15" dirty="0">
                <a:effectLst/>
                <a:latin typeface="Arial" panose="020B0604020202020204" pitchFamily="34" charset="0"/>
                <a:ea typeface="Tahoma" panose="020B0604030504040204" pitchFamily="34" charset="0"/>
                <a:cs typeface="Tahoma" panose="020B0604030504040204" pitchFamily="34" charset="0"/>
              </a:rPr>
              <a:t> </a:t>
            </a:r>
            <a:r>
              <a:rPr lang="en-US" sz="2000" spc="-5" dirty="0">
                <a:effectLst/>
                <a:latin typeface="Tahoma" panose="020B0604030504040204" pitchFamily="34" charset="0"/>
                <a:ea typeface="Tahoma" panose="020B0604030504040204" pitchFamily="34" charset="0"/>
              </a:rPr>
              <a:t>to</a:t>
            </a:r>
            <a:r>
              <a:rPr lang="en-US" sz="2000" spc="-65"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classify</a:t>
            </a:r>
            <a:r>
              <a:rPr lang="en-US" sz="2000" spc="-55" dirty="0">
                <a:effectLst/>
                <a:latin typeface="Tahoma" panose="020B0604030504040204" pitchFamily="34" charset="0"/>
                <a:ea typeface="Tahoma" panose="020B0604030504040204" pitchFamily="34" charset="0"/>
              </a:rPr>
              <a:t> </a:t>
            </a:r>
            <a:r>
              <a:rPr lang="en-US" sz="2000" spc="-10" dirty="0">
                <a:effectLst/>
                <a:latin typeface="Tahoma" panose="020B0604030504040204" pitchFamily="34" charset="0"/>
                <a:ea typeface="Tahoma" panose="020B0604030504040204" pitchFamily="34" charset="0"/>
              </a:rPr>
              <a:t>images.</a:t>
            </a:r>
            <a:endParaRPr lang="en-US" sz="1200" spc="-5" dirty="0">
              <a:effectLst/>
              <a:latin typeface="Tahoma" panose="020B0604030504040204" pitchFamily="34" charset="0"/>
              <a:ea typeface="Tahoma" panose="020B0604030504040204" pitchFamily="34" charset="0"/>
            </a:endParaRPr>
          </a:p>
          <a:p>
            <a:pPr marL="742950" marR="0" lvl="1" indent="-285750">
              <a:spcBef>
                <a:spcPts val="1955"/>
              </a:spcBef>
              <a:spcAft>
                <a:spcPts val="0"/>
              </a:spcAft>
              <a:buFont typeface="Tahoma" panose="020B0604030504040204" pitchFamily="34" charset="0"/>
              <a:buChar char="•"/>
              <a:tabLst>
                <a:tab pos="420370" algn="l"/>
              </a:tabLst>
            </a:pPr>
            <a:r>
              <a:rPr lang="en-US" sz="2000" b="1" spc="-5" dirty="0">
                <a:effectLst/>
                <a:latin typeface="Arial" panose="020B0604020202020204" pitchFamily="34" charset="0"/>
                <a:ea typeface="Tahoma" panose="020B0604030504040204" pitchFamily="34" charset="0"/>
                <a:cs typeface="Tahoma" panose="020B0604030504040204" pitchFamily="34" charset="0"/>
              </a:rPr>
              <a:t>Regularization</a:t>
            </a:r>
            <a:r>
              <a:rPr lang="en-US" sz="2000" b="1" spc="-95" dirty="0">
                <a:effectLst/>
                <a:latin typeface="Arial" panose="020B0604020202020204" pitchFamily="34" charset="0"/>
                <a:ea typeface="Tahoma" panose="020B0604030504040204" pitchFamily="34" charset="0"/>
                <a:cs typeface="Tahoma" panose="020B0604030504040204" pitchFamily="34" charset="0"/>
              </a:rPr>
              <a:t> </a:t>
            </a:r>
            <a:r>
              <a:rPr lang="en-US" sz="2000" b="1" spc="-5" dirty="0">
                <a:effectLst/>
                <a:latin typeface="Arial" panose="020B0604020202020204" pitchFamily="34" charset="0"/>
                <a:ea typeface="Tahoma" panose="020B0604030504040204" pitchFamily="34" charset="0"/>
                <a:cs typeface="Tahoma" panose="020B0604030504040204" pitchFamily="34" charset="0"/>
              </a:rPr>
              <a:t>techniques</a:t>
            </a:r>
            <a:r>
              <a:rPr lang="en-US" sz="2000" b="1" spc="-70" dirty="0">
                <a:effectLst/>
                <a:latin typeface="Arial" panose="020B0604020202020204" pitchFamily="34" charset="0"/>
                <a:ea typeface="Tahoma" panose="020B0604030504040204" pitchFamily="34" charset="0"/>
                <a:cs typeface="Tahoma" panose="020B0604030504040204" pitchFamily="34" charset="0"/>
              </a:rPr>
              <a:t> </a:t>
            </a:r>
            <a:r>
              <a:rPr lang="en-US" sz="2000" spc="-5" dirty="0">
                <a:effectLst/>
                <a:latin typeface="Tahoma" panose="020B0604030504040204" pitchFamily="34" charset="0"/>
                <a:ea typeface="Tahoma" panose="020B0604030504040204" pitchFamily="34" charset="0"/>
              </a:rPr>
              <a:t>to</a:t>
            </a:r>
            <a:r>
              <a:rPr lang="en-US" sz="2000" spc="-125"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prevent</a:t>
            </a:r>
            <a:r>
              <a:rPr lang="en-US" sz="2000" spc="-130" dirty="0">
                <a:effectLst/>
                <a:latin typeface="Tahoma" panose="020B0604030504040204" pitchFamily="34" charset="0"/>
                <a:ea typeface="Tahoma" panose="020B0604030504040204" pitchFamily="34" charset="0"/>
              </a:rPr>
              <a:t> </a:t>
            </a:r>
            <a:r>
              <a:rPr lang="en-US" sz="2000" spc="-10" dirty="0">
                <a:effectLst/>
                <a:latin typeface="Tahoma" panose="020B0604030504040204" pitchFamily="34" charset="0"/>
                <a:ea typeface="Tahoma" panose="020B0604030504040204" pitchFamily="34" charset="0"/>
              </a:rPr>
              <a:t>overfitting.</a:t>
            </a:r>
            <a:endParaRPr lang="en-US" sz="1200" spc="-5" dirty="0">
              <a:effectLst/>
              <a:latin typeface="Tahoma" panose="020B0604030504040204" pitchFamily="34" charset="0"/>
              <a:ea typeface="Tahoma" panose="020B0604030504040204" pitchFamily="34" charset="0"/>
            </a:endParaRPr>
          </a:p>
          <a:p>
            <a:pPr marL="742950" marR="0" lvl="1" indent="-285750">
              <a:spcBef>
                <a:spcPts val="1960"/>
              </a:spcBef>
              <a:spcAft>
                <a:spcPts val="0"/>
              </a:spcAft>
              <a:buFont typeface="Tahoma" panose="020B0604030504040204" pitchFamily="34" charset="0"/>
              <a:buChar char="•"/>
              <a:tabLst>
                <a:tab pos="420370" algn="l"/>
              </a:tabLst>
            </a:pPr>
            <a:r>
              <a:rPr lang="en-US" sz="2000" b="1" spc="-5" dirty="0">
                <a:effectLst/>
                <a:latin typeface="Arial" panose="020B0604020202020204" pitchFamily="34" charset="0"/>
                <a:ea typeface="Tahoma" panose="020B0604030504040204" pitchFamily="34" charset="0"/>
                <a:cs typeface="Tahoma" panose="020B0604030504040204" pitchFamily="34" charset="0"/>
              </a:rPr>
              <a:t>Optimization</a:t>
            </a:r>
            <a:r>
              <a:rPr lang="en-US" sz="2000" b="1" spc="-20" dirty="0">
                <a:effectLst/>
                <a:latin typeface="Arial" panose="020B0604020202020204" pitchFamily="34" charset="0"/>
                <a:ea typeface="Tahoma" panose="020B0604030504040204" pitchFamily="34" charset="0"/>
                <a:cs typeface="Tahoma" panose="020B0604030504040204" pitchFamily="34" charset="0"/>
              </a:rPr>
              <a:t> </a:t>
            </a:r>
            <a:r>
              <a:rPr lang="en-US" sz="2000" b="1" spc="-5" dirty="0">
                <a:effectLst/>
                <a:latin typeface="Arial" panose="020B0604020202020204" pitchFamily="34" charset="0"/>
                <a:ea typeface="Tahoma" panose="020B0604030504040204" pitchFamily="34" charset="0"/>
                <a:cs typeface="Tahoma" panose="020B0604030504040204" pitchFamily="34" charset="0"/>
              </a:rPr>
              <a:t>algorithms</a:t>
            </a:r>
            <a:r>
              <a:rPr lang="en-US" sz="2000" b="1" spc="-25" dirty="0">
                <a:effectLst/>
                <a:latin typeface="Arial" panose="020B0604020202020204" pitchFamily="34" charset="0"/>
                <a:ea typeface="Tahoma" panose="020B0604030504040204" pitchFamily="34" charset="0"/>
                <a:cs typeface="Tahoma" panose="020B0604030504040204" pitchFamily="34" charset="0"/>
              </a:rPr>
              <a:t> </a:t>
            </a:r>
            <a:r>
              <a:rPr lang="en-US" sz="2000" spc="-5" dirty="0">
                <a:effectLst/>
                <a:latin typeface="Tahoma" panose="020B0604030504040204" pitchFamily="34" charset="0"/>
                <a:ea typeface="Tahoma" panose="020B0604030504040204" pitchFamily="34" charset="0"/>
              </a:rPr>
              <a:t>like</a:t>
            </a:r>
            <a:r>
              <a:rPr lang="en-US" sz="2000" spc="-65"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Adam</a:t>
            </a:r>
            <a:r>
              <a:rPr lang="en-US" sz="2000" spc="-60" dirty="0">
                <a:effectLst/>
                <a:latin typeface="Tahoma" panose="020B0604030504040204" pitchFamily="34" charset="0"/>
                <a:ea typeface="Tahoma" panose="020B0604030504040204" pitchFamily="34" charset="0"/>
              </a:rPr>
              <a:t> </a:t>
            </a:r>
            <a:r>
              <a:rPr lang="en-US" sz="2000" spc="-5" dirty="0">
                <a:effectLst/>
                <a:latin typeface="Tahoma" panose="020B0604030504040204" pitchFamily="34" charset="0"/>
                <a:ea typeface="Tahoma" panose="020B0604030504040204" pitchFamily="34" charset="0"/>
              </a:rPr>
              <a:t>or</a:t>
            </a:r>
            <a:r>
              <a:rPr lang="en-US" sz="2000" spc="-75" dirty="0">
                <a:effectLst/>
                <a:latin typeface="Tahoma" panose="020B0604030504040204" pitchFamily="34" charset="0"/>
                <a:ea typeface="Tahoma" panose="020B0604030504040204" pitchFamily="34" charset="0"/>
              </a:rPr>
              <a:t> </a:t>
            </a:r>
            <a:r>
              <a:rPr lang="en-US" sz="2000" spc="-25" dirty="0">
                <a:effectLst/>
                <a:latin typeface="Tahoma" panose="020B0604030504040204" pitchFamily="34" charset="0"/>
                <a:ea typeface="Tahoma" panose="020B0604030504040204" pitchFamily="34" charset="0"/>
              </a:rPr>
              <a:t>SGD</a:t>
            </a:r>
            <a:endParaRPr lang="en-US" sz="1200" spc="-5" dirty="0">
              <a:effectLst/>
              <a:latin typeface="Tahoma" panose="020B0604030504040204" pitchFamily="34" charset="0"/>
              <a:ea typeface="Tahoma" panose="020B0604030504040204" pitchFamily="34" charset="0"/>
            </a:endParaRP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E38B79C3-90BD-2CFC-9D96-3318CD7E0A0C}"/>
              </a:ext>
            </a:extLst>
          </p:cNvPr>
          <p:cNvSpPr txBox="1"/>
          <p:nvPr/>
        </p:nvSpPr>
        <p:spPr>
          <a:xfrm>
            <a:off x="-130969" y="988151"/>
            <a:ext cx="6100762" cy="3944670"/>
          </a:xfrm>
          <a:prstGeom prst="rect">
            <a:avLst/>
          </a:prstGeom>
          <a:noFill/>
        </p:spPr>
        <p:txBody>
          <a:bodyPr wrap="square">
            <a:spAutoFit/>
          </a:bodyPr>
          <a:lstStyle/>
          <a:p>
            <a:pPr marL="199390" marR="0">
              <a:spcBef>
                <a:spcPts val="0"/>
              </a:spcBef>
              <a:spcAft>
                <a:spcPts val="0"/>
              </a:spcAft>
            </a:pPr>
            <a:endParaRPr lang="en-US" sz="1650" b="1" kern="0" dirty="0">
              <a:effectLst/>
              <a:latin typeface="Arial" panose="020B0604020202020204" pitchFamily="34" charset="0"/>
              <a:ea typeface="Arial" panose="020B0604020202020204" pitchFamily="34" charset="0"/>
            </a:endParaRPr>
          </a:p>
          <a:p>
            <a:pPr marL="0" marR="0">
              <a:spcBef>
                <a:spcPts val="0"/>
              </a:spcBef>
              <a:spcAft>
                <a:spcPts val="0"/>
              </a:spcAft>
            </a:pPr>
            <a:r>
              <a:rPr lang="en-US" sz="1650" b="1" dirty="0">
                <a:effectLst/>
                <a:latin typeface="Arial" panose="020B0604020202020204" pitchFamily="34" charset="0"/>
                <a:ea typeface="Tahoma" panose="020B0604030504040204" pitchFamily="34" charset="0"/>
                <a:cs typeface="Tahoma" panose="020B0604030504040204" pitchFamily="34" charset="0"/>
              </a:rPr>
              <a:t> </a:t>
            </a:r>
            <a:endParaRPr lang="en-US" sz="1300" dirty="0">
              <a:effectLst/>
              <a:latin typeface="Tahoma" panose="020B0604030504040204" pitchFamily="34" charset="0"/>
              <a:ea typeface="Tahoma" panose="020B0604030504040204" pitchFamily="34" charset="0"/>
            </a:endParaRPr>
          </a:p>
          <a:p>
            <a:pPr marL="0" marR="0">
              <a:spcBef>
                <a:spcPts val="530"/>
              </a:spcBef>
              <a:spcAft>
                <a:spcPts val="0"/>
              </a:spcAft>
            </a:pPr>
            <a:r>
              <a:rPr lang="en-US" sz="1650" b="1" dirty="0">
                <a:effectLst/>
                <a:latin typeface="Arial" panose="020B0604020202020204" pitchFamily="34" charset="0"/>
                <a:ea typeface="Tahoma" panose="020B0604030504040204" pitchFamily="34" charset="0"/>
                <a:cs typeface="Tahoma" panose="020B0604030504040204" pitchFamily="34" charset="0"/>
              </a:rPr>
              <a:t> </a:t>
            </a:r>
            <a:endParaRPr lang="en-US" sz="1300" dirty="0">
              <a:effectLst/>
              <a:latin typeface="Tahoma" panose="020B0604030504040204" pitchFamily="34" charset="0"/>
              <a:ea typeface="Tahoma" panose="020B0604030504040204" pitchFamily="34" charset="0"/>
            </a:endParaRPr>
          </a:p>
          <a:p>
            <a:pPr marL="1143000" marR="0" lvl="2" indent="-228600">
              <a:spcBef>
                <a:spcPts val="5"/>
              </a:spcBef>
              <a:spcAft>
                <a:spcPts val="0"/>
              </a:spcAft>
              <a:buSzPts val="1500"/>
              <a:buFont typeface="Tahoma" panose="020B0604030504040204" pitchFamily="34" charset="0"/>
              <a:buChar char="•"/>
              <a:tabLst>
                <a:tab pos="467995" algn="l"/>
              </a:tabLst>
            </a:pPr>
            <a:r>
              <a:rPr lang="en-US" sz="1500" spc="0" dirty="0">
                <a:effectLst/>
                <a:latin typeface="Tahoma" panose="020B0604030504040204" pitchFamily="34" charset="0"/>
                <a:ea typeface="Tahoma" panose="020B0604030504040204" pitchFamily="34" charset="0"/>
              </a:rPr>
              <a:t>CNNs</a:t>
            </a:r>
            <a:r>
              <a:rPr lang="en-US" sz="1500" spc="145" dirty="0">
                <a:effectLst/>
                <a:latin typeface="Tahoma" panose="020B0604030504040204" pitchFamily="34" charset="0"/>
                <a:ea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revolutionized</a:t>
            </a:r>
            <a:r>
              <a:rPr lang="en-US" sz="1500" b="1" spc="180" dirty="0">
                <a:effectLst/>
                <a:latin typeface="Arial" panose="020B0604020202020204" pitchFamily="34" charset="0"/>
                <a:ea typeface="Tahoma" panose="020B0604030504040204" pitchFamily="34" charset="0"/>
                <a:cs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computer</a:t>
            </a:r>
            <a:r>
              <a:rPr lang="en-US" sz="1500" b="1" spc="165" dirty="0">
                <a:effectLst/>
                <a:latin typeface="Arial" panose="020B0604020202020204" pitchFamily="34" charset="0"/>
                <a:ea typeface="Tahoma" panose="020B0604030504040204" pitchFamily="34" charset="0"/>
                <a:cs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vision</a:t>
            </a:r>
            <a:r>
              <a:rPr lang="en-US" sz="1500" b="1" spc="190" dirty="0">
                <a:effectLst/>
                <a:latin typeface="Arial" panose="020B0604020202020204" pitchFamily="34" charset="0"/>
                <a:ea typeface="Tahoma" panose="020B0604030504040204" pitchFamily="34" charset="0"/>
                <a:cs typeface="Tahoma" panose="020B0604030504040204" pitchFamily="34" charset="0"/>
              </a:rPr>
              <a:t> </a:t>
            </a:r>
            <a:r>
              <a:rPr lang="en-US" sz="1500" spc="0" dirty="0">
                <a:effectLst/>
                <a:latin typeface="Tahoma" panose="020B0604030504040204" pitchFamily="34" charset="0"/>
                <a:ea typeface="Tahoma" panose="020B0604030504040204" pitchFamily="34" charset="0"/>
              </a:rPr>
              <a:t>and</a:t>
            </a:r>
            <a:r>
              <a:rPr lang="en-US" sz="1500" spc="120" dirty="0">
                <a:effectLst/>
                <a:latin typeface="Tahoma" panose="020B0604030504040204" pitchFamily="34" charset="0"/>
                <a:ea typeface="Tahoma" panose="020B0604030504040204" pitchFamily="34" charset="0"/>
              </a:rPr>
              <a:t> </a:t>
            </a:r>
            <a:r>
              <a:rPr lang="en-US" sz="1500" spc="0" dirty="0">
                <a:effectLst/>
                <a:latin typeface="Tahoma" panose="020B0604030504040204" pitchFamily="34" charset="0"/>
                <a:ea typeface="Tahoma" panose="020B0604030504040204" pitchFamily="34" charset="0"/>
              </a:rPr>
              <a:t>are</a:t>
            </a:r>
            <a:r>
              <a:rPr lang="en-US" sz="1500" spc="100" dirty="0">
                <a:effectLst/>
                <a:latin typeface="Tahoma" panose="020B0604030504040204" pitchFamily="34" charset="0"/>
                <a:ea typeface="Tahoma" panose="020B0604030504040204" pitchFamily="34" charset="0"/>
              </a:rPr>
              <a:t> </a:t>
            </a:r>
            <a:r>
              <a:rPr lang="en-US" sz="1500" spc="0" dirty="0">
                <a:effectLst/>
                <a:latin typeface="Tahoma" panose="020B0604030504040204" pitchFamily="34" charset="0"/>
                <a:ea typeface="Tahoma" panose="020B0604030504040204" pitchFamily="34" charset="0"/>
              </a:rPr>
              <a:t>widely</a:t>
            </a:r>
            <a:r>
              <a:rPr lang="en-US" sz="1500" spc="130" dirty="0">
                <a:effectLst/>
                <a:latin typeface="Tahoma" panose="020B0604030504040204" pitchFamily="34" charset="0"/>
                <a:ea typeface="Tahoma" panose="020B0604030504040204" pitchFamily="34" charset="0"/>
              </a:rPr>
              <a:t> </a:t>
            </a:r>
            <a:r>
              <a:rPr lang="en-US" sz="1500" spc="0" dirty="0">
                <a:effectLst/>
                <a:latin typeface="Tahoma" panose="020B0604030504040204" pitchFamily="34" charset="0"/>
                <a:ea typeface="Tahoma" panose="020B0604030504040204" pitchFamily="34" charset="0"/>
              </a:rPr>
              <a:t>used</a:t>
            </a:r>
            <a:r>
              <a:rPr lang="en-US" sz="1500" spc="140" dirty="0">
                <a:effectLst/>
                <a:latin typeface="Tahoma" panose="020B0604030504040204" pitchFamily="34" charset="0"/>
                <a:ea typeface="Tahoma" panose="020B0604030504040204" pitchFamily="34" charset="0"/>
              </a:rPr>
              <a:t> </a:t>
            </a:r>
            <a:r>
              <a:rPr lang="en-US" sz="1500" spc="-25" dirty="0">
                <a:effectLst/>
                <a:latin typeface="Tahoma" panose="020B0604030504040204" pitchFamily="34" charset="0"/>
                <a:ea typeface="Tahoma" panose="020B0604030504040204" pitchFamily="34" charset="0"/>
              </a:rPr>
              <a:t>in:</a:t>
            </a:r>
            <a:endParaRPr lang="en-US" sz="1100" spc="0" dirty="0">
              <a:effectLst/>
              <a:latin typeface="Tahoma" panose="020B0604030504040204" pitchFamily="34" charset="0"/>
              <a:ea typeface="Tahoma" panose="020B0604030504040204" pitchFamily="34" charset="0"/>
            </a:endParaRPr>
          </a:p>
          <a:p>
            <a:pPr marL="1600200" marR="0" lvl="3" indent="-228600">
              <a:spcBef>
                <a:spcPts val="30"/>
              </a:spcBef>
              <a:spcAft>
                <a:spcPts val="0"/>
              </a:spcAft>
              <a:buSzPts val="1500"/>
              <a:buFont typeface="Tahoma" panose="020B0604030504040204" pitchFamily="34" charset="0"/>
              <a:buChar char="•"/>
              <a:tabLst>
                <a:tab pos="958215" algn="l"/>
              </a:tabLst>
            </a:pPr>
            <a:r>
              <a:rPr lang="en-US" sz="1500" b="1" spc="0" dirty="0">
                <a:effectLst/>
                <a:latin typeface="Arial" panose="020B0604020202020204" pitchFamily="34" charset="0"/>
                <a:ea typeface="Tahoma" panose="020B0604030504040204" pitchFamily="34" charset="0"/>
                <a:cs typeface="Tahoma" panose="020B0604030504040204" pitchFamily="34" charset="0"/>
              </a:rPr>
              <a:t>Object</a:t>
            </a:r>
            <a:r>
              <a:rPr lang="en-US" sz="1500" b="1" spc="85" dirty="0">
                <a:effectLst/>
                <a:latin typeface="Arial" panose="020B0604020202020204" pitchFamily="34" charset="0"/>
                <a:ea typeface="Tahoma" panose="020B0604030504040204" pitchFamily="34" charset="0"/>
                <a:cs typeface="Tahoma" panose="020B0604030504040204" pitchFamily="34" charset="0"/>
              </a:rPr>
              <a:t> </a:t>
            </a:r>
            <a:r>
              <a:rPr lang="en-US" sz="1500" b="1" spc="-10" dirty="0">
                <a:effectLst/>
                <a:latin typeface="Arial" panose="020B0604020202020204" pitchFamily="34" charset="0"/>
                <a:ea typeface="Tahoma" panose="020B0604030504040204" pitchFamily="34" charset="0"/>
                <a:cs typeface="Tahoma" panose="020B0604030504040204" pitchFamily="34" charset="0"/>
              </a:rPr>
              <a:t>Recognition</a:t>
            </a:r>
            <a:endParaRPr lang="en-US" sz="1100" spc="0" dirty="0">
              <a:effectLst/>
              <a:latin typeface="Tahoma" panose="020B0604030504040204" pitchFamily="34" charset="0"/>
              <a:ea typeface="Tahoma" panose="020B0604030504040204" pitchFamily="34" charset="0"/>
            </a:endParaRPr>
          </a:p>
          <a:p>
            <a:pPr marL="1600200" marR="0" lvl="3" indent="-228600">
              <a:spcBef>
                <a:spcPts val="25"/>
              </a:spcBef>
              <a:spcAft>
                <a:spcPts val="0"/>
              </a:spcAft>
              <a:buSzPts val="1500"/>
              <a:buFont typeface="Tahoma" panose="020B0604030504040204" pitchFamily="34" charset="0"/>
              <a:buChar char="•"/>
              <a:tabLst>
                <a:tab pos="958215" algn="l"/>
              </a:tabLst>
            </a:pPr>
            <a:r>
              <a:rPr lang="en-US" sz="1500" b="1" spc="0" dirty="0">
                <a:effectLst/>
                <a:latin typeface="Arial" panose="020B0604020202020204" pitchFamily="34" charset="0"/>
                <a:ea typeface="Tahoma" panose="020B0604030504040204" pitchFamily="34" charset="0"/>
                <a:cs typeface="Tahoma" panose="020B0604030504040204" pitchFamily="34" charset="0"/>
              </a:rPr>
              <a:t>Medical</a:t>
            </a:r>
            <a:r>
              <a:rPr lang="en-US" sz="1500" b="1" spc="80" dirty="0">
                <a:effectLst/>
                <a:latin typeface="Arial" panose="020B0604020202020204" pitchFamily="34" charset="0"/>
                <a:ea typeface="Tahoma" panose="020B0604030504040204" pitchFamily="34" charset="0"/>
                <a:cs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Image</a:t>
            </a:r>
            <a:r>
              <a:rPr lang="en-US" sz="1500" b="1" spc="105" dirty="0">
                <a:effectLst/>
                <a:latin typeface="Arial" panose="020B0604020202020204" pitchFamily="34" charset="0"/>
                <a:ea typeface="Tahoma" panose="020B0604030504040204" pitchFamily="34" charset="0"/>
                <a:cs typeface="Tahoma" panose="020B0604030504040204" pitchFamily="34" charset="0"/>
              </a:rPr>
              <a:t> </a:t>
            </a:r>
            <a:r>
              <a:rPr lang="en-US" sz="1500" b="1" spc="-10" dirty="0">
                <a:effectLst/>
                <a:latin typeface="Arial" panose="020B0604020202020204" pitchFamily="34" charset="0"/>
                <a:ea typeface="Tahoma" panose="020B0604030504040204" pitchFamily="34" charset="0"/>
                <a:cs typeface="Tahoma" panose="020B0604030504040204" pitchFamily="34" charset="0"/>
              </a:rPr>
              <a:t>Analysis</a:t>
            </a:r>
            <a:endParaRPr lang="en-US" sz="1100" spc="0" dirty="0">
              <a:effectLst/>
              <a:latin typeface="Tahoma" panose="020B0604030504040204" pitchFamily="34" charset="0"/>
              <a:ea typeface="Tahoma" panose="020B0604030504040204" pitchFamily="34" charset="0"/>
            </a:endParaRPr>
          </a:p>
          <a:p>
            <a:pPr marL="1600200" marR="0" lvl="3" indent="-228600">
              <a:spcBef>
                <a:spcPts val="30"/>
              </a:spcBef>
              <a:spcAft>
                <a:spcPts val="0"/>
              </a:spcAft>
              <a:buSzPts val="1500"/>
              <a:buFont typeface="Tahoma" panose="020B0604030504040204" pitchFamily="34" charset="0"/>
              <a:buChar char="•"/>
              <a:tabLst>
                <a:tab pos="958215" algn="l"/>
              </a:tabLst>
            </a:pPr>
            <a:r>
              <a:rPr lang="en-US" sz="1500" b="1" spc="0" dirty="0">
                <a:effectLst/>
                <a:latin typeface="Arial" panose="020B0604020202020204" pitchFamily="34" charset="0"/>
                <a:ea typeface="Tahoma" panose="020B0604030504040204" pitchFamily="34" charset="0"/>
                <a:cs typeface="Tahoma" panose="020B0604030504040204" pitchFamily="34" charset="0"/>
              </a:rPr>
              <a:t>Facial</a:t>
            </a:r>
            <a:r>
              <a:rPr lang="en-US" sz="1500" b="1" spc="80" dirty="0">
                <a:effectLst/>
                <a:latin typeface="Arial" panose="020B0604020202020204" pitchFamily="34" charset="0"/>
                <a:ea typeface="Tahoma" panose="020B0604030504040204" pitchFamily="34" charset="0"/>
                <a:cs typeface="Tahoma" panose="020B0604030504040204" pitchFamily="34" charset="0"/>
              </a:rPr>
              <a:t> </a:t>
            </a:r>
            <a:r>
              <a:rPr lang="en-US" sz="1500" b="1" spc="-10" dirty="0">
                <a:effectLst/>
                <a:latin typeface="Arial" panose="020B0604020202020204" pitchFamily="34" charset="0"/>
                <a:ea typeface="Tahoma" panose="020B0604030504040204" pitchFamily="34" charset="0"/>
                <a:cs typeface="Tahoma" panose="020B0604030504040204" pitchFamily="34" charset="0"/>
              </a:rPr>
              <a:t>Recognition</a:t>
            </a:r>
            <a:endParaRPr lang="en-US" sz="1100" spc="0" dirty="0">
              <a:effectLst/>
              <a:latin typeface="Tahoma" panose="020B0604030504040204" pitchFamily="34" charset="0"/>
              <a:ea typeface="Tahoma" panose="020B0604030504040204" pitchFamily="34" charset="0"/>
            </a:endParaRPr>
          </a:p>
          <a:p>
            <a:pPr marL="1600200" marR="0" lvl="3" indent="-228600">
              <a:spcBef>
                <a:spcPts val="30"/>
              </a:spcBef>
              <a:spcAft>
                <a:spcPts val="0"/>
              </a:spcAft>
              <a:buSzPts val="1500"/>
              <a:buFont typeface="Tahoma" panose="020B0604030504040204" pitchFamily="34" charset="0"/>
              <a:buChar char="•"/>
              <a:tabLst>
                <a:tab pos="958215" algn="l"/>
              </a:tabLst>
            </a:pPr>
            <a:r>
              <a:rPr lang="en-US" sz="1500" b="1" spc="0" dirty="0">
                <a:effectLst/>
                <a:latin typeface="Arial" panose="020B0604020202020204" pitchFamily="34" charset="0"/>
                <a:ea typeface="Tahoma" panose="020B0604030504040204" pitchFamily="34" charset="0"/>
                <a:cs typeface="Tahoma" panose="020B0604030504040204" pitchFamily="34" charset="0"/>
              </a:rPr>
              <a:t>Art</a:t>
            </a:r>
            <a:r>
              <a:rPr lang="en-US" sz="1500" b="1" spc="75" dirty="0">
                <a:effectLst/>
                <a:latin typeface="Arial" panose="020B0604020202020204" pitchFamily="34" charset="0"/>
                <a:ea typeface="Tahoma" panose="020B0604030504040204" pitchFamily="34" charset="0"/>
                <a:cs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&amp;</a:t>
            </a:r>
            <a:r>
              <a:rPr lang="en-US" sz="1500" b="1" spc="30" dirty="0">
                <a:effectLst/>
                <a:latin typeface="Arial" panose="020B0604020202020204" pitchFamily="34" charset="0"/>
                <a:ea typeface="Tahoma" panose="020B0604030504040204" pitchFamily="34" charset="0"/>
                <a:cs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Style</a:t>
            </a:r>
            <a:r>
              <a:rPr lang="en-US" sz="1500" b="1" spc="55" dirty="0">
                <a:effectLst/>
                <a:latin typeface="Arial" panose="020B0604020202020204" pitchFamily="34" charset="0"/>
                <a:ea typeface="Tahoma" panose="020B0604030504040204" pitchFamily="34" charset="0"/>
                <a:cs typeface="Tahoma" panose="020B0604030504040204" pitchFamily="34" charset="0"/>
              </a:rPr>
              <a:t> </a:t>
            </a:r>
            <a:r>
              <a:rPr lang="en-US" sz="1500" b="1" spc="-10" dirty="0">
                <a:effectLst/>
                <a:latin typeface="Arial" panose="020B0604020202020204" pitchFamily="34" charset="0"/>
                <a:ea typeface="Tahoma" panose="020B0604030504040204" pitchFamily="34" charset="0"/>
                <a:cs typeface="Tahoma" panose="020B0604030504040204" pitchFamily="34" charset="0"/>
              </a:rPr>
              <a:t>Transfer</a:t>
            </a:r>
            <a:endParaRPr lang="en-US" sz="1100" spc="0" dirty="0">
              <a:effectLst/>
              <a:latin typeface="Tahoma" panose="020B0604030504040204" pitchFamily="34" charset="0"/>
              <a:ea typeface="Tahoma" panose="020B0604030504040204" pitchFamily="34" charset="0"/>
            </a:endParaRPr>
          </a:p>
          <a:p>
            <a:pPr marL="0" marR="0">
              <a:spcBef>
                <a:spcPts val="150"/>
              </a:spcBef>
              <a:spcAft>
                <a:spcPts val="0"/>
              </a:spcAft>
            </a:pPr>
            <a:r>
              <a:rPr lang="en-US" sz="1500" b="1" dirty="0">
                <a:effectLst/>
                <a:latin typeface="Arial" panose="020B0604020202020204" pitchFamily="34" charset="0"/>
                <a:ea typeface="Tahoma" panose="020B0604030504040204" pitchFamily="34" charset="0"/>
                <a:cs typeface="Tahoma" panose="020B0604030504040204" pitchFamily="34" charset="0"/>
              </a:rPr>
              <a:t> </a:t>
            </a:r>
            <a:endParaRPr lang="en-US" sz="1300" dirty="0">
              <a:effectLst/>
              <a:latin typeface="Tahoma" panose="020B0604030504040204" pitchFamily="34" charset="0"/>
              <a:ea typeface="Tahoma" panose="020B0604030504040204" pitchFamily="34" charset="0"/>
            </a:endParaRPr>
          </a:p>
          <a:p>
            <a:pPr marL="1143000" marR="0" lvl="2" indent="-228600">
              <a:spcBef>
                <a:spcPts val="5"/>
              </a:spcBef>
              <a:spcAft>
                <a:spcPts val="0"/>
              </a:spcAft>
              <a:buSzPts val="1500"/>
              <a:buFont typeface="Tahoma" panose="020B0604030504040204" pitchFamily="34" charset="0"/>
              <a:buChar char="•"/>
              <a:tabLst>
                <a:tab pos="466725" algn="l"/>
              </a:tabLst>
            </a:pPr>
            <a:r>
              <a:rPr lang="en-US" sz="1500" b="1" spc="0" dirty="0">
                <a:effectLst/>
                <a:latin typeface="Arial" panose="020B0604020202020204" pitchFamily="34" charset="0"/>
                <a:ea typeface="Tahoma" panose="020B0604030504040204" pitchFamily="34" charset="0"/>
                <a:cs typeface="Tahoma" panose="020B0604030504040204" pitchFamily="34" charset="0"/>
              </a:rPr>
              <a:t>Future</a:t>
            </a:r>
            <a:r>
              <a:rPr lang="en-US" sz="1500" b="1" spc="85" dirty="0">
                <a:effectLst/>
                <a:latin typeface="Arial" panose="020B0604020202020204" pitchFamily="34" charset="0"/>
                <a:ea typeface="Tahoma" panose="020B0604030504040204" pitchFamily="34" charset="0"/>
                <a:cs typeface="Tahoma" panose="020B0604030504040204" pitchFamily="34" charset="0"/>
              </a:rPr>
              <a:t> </a:t>
            </a:r>
            <a:r>
              <a:rPr lang="en-US" sz="1500" b="1" spc="-10" dirty="0">
                <a:effectLst/>
                <a:latin typeface="Arial" panose="020B0604020202020204" pitchFamily="34" charset="0"/>
                <a:ea typeface="Tahoma" panose="020B0604030504040204" pitchFamily="34" charset="0"/>
                <a:cs typeface="Tahoma" panose="020B0604030504040204" pitchFamily="34" charset="0"/>
              </a:rPr>
              <a:t>Enhancements:</a:t>
            </a:r>
            <a:endParaRPr lang="en-US" sz="1100" spc="0" dirty="0">
              <a:effectLst/>
              <a:latin typeface="Tahoma" panose="020B0604030504040204" pitchFamily="34" charset="0"/>
              <a:ea typeface="Tahoma" panose="020B0604030504040204" pitchFamily="34" charset="0"/>
            </a:endParaRPr>
          </a:p>
          <a:p>
            <a:pPr marL="1600200" marR="0" lvl="3" indent="-228600">
              <a:spcBef>
                <a:spcPts val="30"/>
              </a:spcBef>
              <a:spcAft>
                <a:spcPts val="0"/>
              </a:spcAft>
              <a:buSzPts val="1500"/>
              <a:buFont typeface="Tahoma" panose="020B0604030504040204" pitchFamily="34" charset="0"/>
              <a:buChar char="•"/>
              <a:tabLst>
                <a:tab pos="957580" algn="l"/>
              </a:tabLst>
            </a:pPr>
            <a:r>
              <a:rPr lang="en-US" sz="1500" spc="0" dirty="0">
                <a:effectLst/>
                <a:latin typeface="Tahoma" panose="020B0604030504040204" pitchFamily="34" charset="0"/>
                <a:ea typeface="Tahoma" panose="020B0604030504040204" pitchFamily="34" charset="0"/>
              </a:rPr>
              <a:t>Adding</a:t>
            </a:r>
            <a:r>
              <a:rPr lang="en-US" sz="1500" spc="65" dirty="0">
                <a:effectLst/>
                <a:latin typeface="Tahoma" panose="020B0604030504040204" pitchFamily="34" charset="0"/>
                <a:ea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attention</a:t>
            </a:r>
            <a:r>
              <a:rPr lang="en-US" sz="1500" b="1" spc="65" dirty="0">
                <a:effectLst/>
                <a:latin typeface="Arial" panose="020B0604020202020204" pitchFamily="34" charset="0"/>
                <a:ea typeface="Tahoma" panose="020B0604030504040204" pitchFamily="34" charset="0"/>
                <a:cs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mechanisms</a:t>
            </a:r>
            <a:r>
              <a:rPr lang="en-US" sz="1500" b="1" spc="115" dirty="0">
                <a:effectLst/>
                <a:latin typeface="Arial" panose="020B0604020202020204" pitchFamily="34" charset="0"/>
                <a:ea typeface="Tahoma" panose="020B0604030504040204" pitchFamily="34" charset="0"/>
                <a:cs typeface="Tahoma" panose="020B0604030504040204" pitchFamily="34" charset="0"/>
              </a:rPr>
              <a:t> </a:t>
            </a:r>
            <a:r>
              <a:rPr lang="en-US" sz="1500" spc="0" dirty="0">
                <a:effectLst/>
                <a:latin typeface="Tahoma" panose="020B0604030504040204" pitchFamily="34" charset="0"/>
                <a:ea typeface="Tahoma" panose="020B0604030504040204" pitchFamily="34" charset="0"/>
              </a:rPr>
              <a:t>for</a:t>
            </a:r>
            <a:r>
              <a:rPr lang="en-US" sz="1500" spc="10" dirty="0">
                <a:effectLst/>
                <a:latin typeface="Tahoma" panose="020B0604030504040204" pitchFamily="34" charset="0"/>
                <a:ea typeface="Tahoma" panose="020B0604030504040204" pitchFamily="34" charset="0"/>
              </a:rPr>
              <a:t> </a:t>
            </a:r>
            <a:r>
              <a:rPr lang="en-US" sz="1500" spc="0" dirty="0">
                <a:effectLst/>
                <a:latin typeface="Tahoma" panose="020B0604030504040204" pitchFamily="34" charset="0"/>
                <a:ea typeface="Tahoma" panose="020B0604030504040204" pitchFamily="34" charset="0"/>
              </a:rPr>
              <a:t>better</a:t>
            </a:r>
            <a:r>
              <a:rPr lang="en-US" sz="1500" spc="30" dirty="0">
                <a:effectLst/>
                <a:latin typeface="Tahoma" panose="020B0604030504040204" pitchFamily="34" charset="0"/>
                <a:ea typeface="Tahoma" panose="020B0604030504040204" pitchFamily="34" charset="0"/>
              </a:rPr>
              <a:t> </a:t>
            </a:r>
            <a:r>
              <a:rPr lang="en-US" sz="1500" spc="-10" dirty="0">
                <a:effectLst/>
                <a:latin typeface="Tahoma" panose="020B0604030504040204" pitchFamily="34" charset="0"/>
                <a:ea typeface="Tahoma" panose="020B0604030504040204" pitchFamily="34" charset="0"/>
              </a:rPr>
              <a:t>accuracy.</a:t>
            </a:r>
            <a:endParaRPr lang="en-US" sz="1100" spc="0" dirty="0">
              <a:effectLst/>
              <a:latin typeface="Tahoma" panose="020B0604030504040204" pitchFamily="34" charset="0"/>
              <a:ea typeface="Tahoma" panose="020B0604030504040204" pitchFamily="34" charset="0"/>
            </a:endParaRPr>
          </a:p>
          <a:p>
            <a:pPr marL="1600200" marR="0" lvl="3" indent="-228600">
              <a:spcBef>
                <a:spcPts val="25"/>
              </a:spcBef>
              <a:spcAft>
                <a:spcPts val="0"/>
              </a:spcAft>
              <a:buSzPts val="1500"/>
              <a:buFont typeface="Tahoma" panose="020B0604030504040204" pitchFamily="34" charset="0"/>
              <a:buChar char="•"/>
              <a:tabLst>
                <a:tab pos="957580" algn="l"/>
              </a:tabLst>
            </a:pPr>
            <a:r>
              <a:rPr lang="en-US" sz="1500" spc="0" dirty="0">
                <a:effectLst/>
                <a:latin typeface="Tahoma" panose="020B0604030504040204" pitchFamily="34" charset="0"/>
                <a:ea typeface="Tahoma" panose="020B0604030504040204" pitchFamily="34" charset="0"/>
              </a:rPr>
              <a:t>Implementing</a:t>
            </a:r>
            <a:r>
              <a:rPr lang="en-US" sz="1500" spc="40" dirty="0">
                <a:effectLst/>
                <a:latin typeface="Tahoma" panose="020B0604030504040204" pitchFamily="34" charset="0"/>
                <a:ea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self-supervised</a:t>
            </a:r>
            <a:r>
              <a:rPr lang="en-US" sz="1500" b="1" spc="135" dirty="0">
                <a:effectLst/>
                <a:latin typeface="Arial" panose="020B0604020202020204" pitchFamily="34" charset="0"/>
                <a:ea typeface="Tahoma" panose="020B0604030504040204" pitchFamily="34" charset="0"/>
                <a:cs typeface="Tahoma" panose="020B0604030504040204" pitchFamily="34" charset="0"/>
              </a:rPr>
              <a:t> </a:t>
            </a:r>
            <a:r>
              <a:rPr lang="en-US" sz="1500" b="1" spc="-10" dirty="0">
                <a:effectLst/>
                <a:latin typeface="Arial" panose="020B0604020202020204" pitchFamily="34" charset="0"/>
                <a:ea typeface="Tahoma" panose="020B0604030504040204" pitchFamily="34" charset="0"/>
                <a:cs typeface="Tahoma" panose="020B0604030504040204" pitchFamily="34" charset="0"/>
              </a:rPr>
              <a:t>learning</a:t>
            </a:r>
            <a:r>
              <a:rPr lang="en-US" sz="1500" spc="-10" dirty="0">
                <a:effectLst/>
                <a:latin typeface="Tahoma" panose="020B0604030504040204" pitchFamily="34" charset="0"/>
                <a:ea typeface="Tahoma" panose="020B0604030504040204" pitchFamily="34" charset="0"/>
              </a:rPr>
              <a:t>.</a:t>
            </a:r>
            <a:endParaRPr lang="en-US" sz="1100" spc="0" dirty="0">
              <a:effectLst/>
              <a:latin typeface="Tahoma" panose="020B0604030504040204" pitchFamily="34" charset="0"/>
              <a:ea typeface="Tahoma" panose="020B0604030504040204" pitchFamily="34" charset="0"/>
            </a:endParaRPr>
          </a:p>
          <a:p>
            <a:pPr marL="1600200" marR="0" lvl="3" indent="-228600">
              <a:spcBef>
                <a:spcPts val="30"/>
              </a:spcBef>
              <a:spcAft>
                <a:spcPts val="0"/>
              </a:spcAft>
              <a:buSzPts val="1500"/>
              <a:buFont typeface="Tahoma" panose="020B0604030504040204" pitchFamily="34" charset="0"/>
              <a:buChar char="•"/>
              <a:tabLst>
                <a:tab pos="957580" algn="l"/>
              </a:tabLst>
            </a:pPr>
            <a:r>
              <a:rPr lang="en-US" sz="1500" spc="0" dirty="0">
                <a:effectLst/>
                <a:latin typeface="Tahoma" panose="020B0604030504040204" pitchFamily="34" charset="0"/>
                <a:ea typeface="Tahoma" panose="020B0604030504040204" pitchFamily="34" charset="0"/>
              </a:rPr>
              <a:t>Using</a:t>
            </a:r>
            <a:r>
              <a:rPr lang="en-US" sz="1500" spc="90" dirty="0">
                <a:effectLst/>
                <a:latin typeface="Tahoma" panose="020B0604030504040204" pitchFamily="34" charset="0"/>
                <a:ea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transfer</a:t>
            </a:r>
            <a:r>
              <a:rPr lang="en-US" sz="1500" b="1" spc="120" dirty="0">
                <a:effectLst/>
                <a:latin typeface="Arial" panose="020B0604020202020204" pitchFamily="34" charset="0"/>
                <a:ea typeface="Tahoma" panose="020B0604030504040204" pitchFamily="34" charset="0"/>
                <a:cs typeface="Tahoma" panose="020B0604030504040204" pitchFamily="34" charset="0"/>
              </a:rPr>
              <a:t> </a:t>
            </a:r>
            <a:r>
              <a:rPr lang="en-US" sz="1500" b="1" spc="0" dirty="0">
                <a:effectLst/>
                <a:latin typeface="Arial" panose="020B0604020202020204" pitchFamily="34" charset="0"/>
                <a:ea typeface="Tahoma" panose="020B0604030504040204" pitchFamily="34" charset="0"/>
                <a:cs typeface="Tahoma" panose="020B0604030504040204" pitchFamily="34" charset="0"/>
              </a:rPr>
              <a:t>learning</a:t>
            </a:r>
            <a:r>
              <a:rPr lang="en-US" sz="1500" b="1" spc="85" dirty="0">
                <a:effectLst/>
                <a:latin typeface="Arial" panose="020B0604020202020204" pitchFamily="34" charset="0"/>
                <a:ea typeface="Tahoma" panose="020B0604030504040204" pitchFamily="34" charset="0"/>
                <a:cs typeface="Tahoma" panose="020B0604030504040204" pitchFamily="34" charset="0"/>
              </a:rPr>
              <a:t> </a:t>
            </a:r>
            <a:r>
              <a:rPr lang="en-US" sz="1500" spc="0" dirty="0">
                <a:effectLst/>
                <a:latin typeface="Tahoma" panose="020B0604030504040204" pitchFamily="34" charset="0"/>
                <a:ea typeface="Tahoma" panose="020B0604030504040204" pitchFamily="34" charset="0"/>
              </a:rPr>
              <a:t>for</a:t>
            </a:r>
            <a:r>
              <a:rPr lang="en-US" sz="1500" spc="65" dirty="0">
                <a:effectLst/>
                <a:latin typeface="Tahoma" panose="020B0604030504040204" pitchFamily="34" charset="0"/>
                <a:ea typeface="Tahoma" panose="020B0604030504040204" pitchFamily="34" charset="0"/>
              </a:rPr>
              <a:t> </a:t>
            </a:r>
            <a:r>
              <a:rPr lang="en-US" sz="1500" spc="0" dirty="0">
                <a:effectLst/>
                <a:latin typeface="Tahoma" panose="020B0604030504040204" pitchFamily="34" charset="0"/>
                <a:ea typeface="Tahoma" panose="020B0604030504040204" pitchFamily="34" charset="0"/>
              </a:rPr>
              <a:t>improved</a:t>
            </a:r>
            <a:r>
              <a:rPr lang="en-US" sz="1500" spc="60" dirty="0">
                <a:effectLst/>
                <a:latin typeface="Tahoma" panose="020B0604030504040204" pitchFamily="34" charset="0"/>
                <a:ea typeface="Tahoma" panose="020B0604030504040204" pitchFamily="34" charset="0"/>
              </a:rPr>
              <a:t> </a:t>
            </a:r>
            <a:r>
              <a:rPr lang="en-US" sz="1500" spc="-10" dirty="0">
                <a:effectLst/>
                <a:latin typeface="Tahoma" panose="020B0604030504040204" pitchFamily="34" charset="0"/>
                <a:ea typeface="Tahoma" panose="020B0604030504040204" pitchFamily="34" charset="0"/>
              </a:rPr>
              <a:t>performance.</a:t>
            </a:r>
            <a:endParaRPr lang="en-US" sz="1100" spc="0" dirty="0">
              <a:effectLst/>
              <a:latin typeface="Tahoma" panose="020B0604030504040204" pitchFamily="34" charset="0"/>
              <a:ea typeface="Tahoma" panose="020B0604030504040204" pitchFamily="34"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TotalTime>
  <Words>440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Tahoma</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prasanna patil</cp:lastModifiedBy>
  <cp:revision>4</cp:revision>
  <dcterms:created xsi:type="dcterms:W3CDTF">2024-12-31T09:40:01Z</dcterms:created>
  <dcterms:modified xsi:type="dcterms:W3CDTF">2025-02-10T17:14:35Z</dcterms:modified>
</cp:coreProperties>
</file>