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8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6" r:id="rId22"/>
    <p:sldId id="288" r:id="rId23"/>
    <p:sldId id="375" r:id="rId24"/>
    <p:sldId id="290" r:id="rId25"/>
    <p:sldId id="293" r:id="rId26"/>
    <p:sldId id="291" r:id="rId27"/>
    <p:sldId id="271" r:id="rId28"/>
    <p:sldId id="275" r:id="rId29"/>
    <p:sldId id="276" r:id="rId30"/>
    <p:sldId id="383" r:id="rId31"/>
    <p:sldId id="294" r:id="rId32"/>
    <p:sldId id="295" r:id="rId33"/>
    <p:sldId id="327" r:id="rId34"/>
    <p:sldId id="328" r:id="rId35"/>
    <p:sldId id="329" r:id="rId36"/>
    <p:sldId id="330" r:id="rId37"/>
    <p:sldId id="339" r:id="rId38"/>
    <p:sldId id="331" r:id="rId39"/>
    <p:sldId id="332" r:id="rId40"/>
    <p:sldId id="333" r:id="rId41"/>
    <p:sldId id="312" r:id="rId42"/>
    <p:sldId id="376" r:id="rId43"/>
    <p:sldId id="377" r:id="rId44"/>
    <p:sldId id="378" r:id="rId45"/>
    <p:sldId id="297" r:id="rId46"/>
    <p:sldId id="298" r:id="rId47"/>
    <p:sldId id="299" r:id="rId48"/>
    <p:sldId id="300" r:id="rId49"/>
    <p:sldId id="301" r:id="rId50"/>
    <p:sldId id="381" r:id="rId51"/>
    <p:sldId id="304" r:id="rId52"/>
    <p:sldId id="373" r:id="rId53"/>
    <p:sldId id="305" r:id="rId54"/>
    <p:sldId id="306" r:id="rId55"/>
    <p:sldId id="307" r:id="rId56"/>
    <p:sldId id="308" r:id="rId57"/>
    <p:sldId id="309" r:id="rId58"/>
    <p:sldId id="382" r:id="rId59"/>
    <p:sldId id="310" r:id="rId60"/>
    <p:sldId id="311" r:id="rId61"/>
    <p:sldId id="346" r:id="rId62"/>
    <p:sldId id="368" r:id="rId63"/>
    <p:sldId id="370" r:id="rId64"/>
    <p:sldId id="371" r:id="rId65"/>
    <p:sldId id="364" r:id="rId66"/>
    <p:sldId id="365" r:id="rId67"/>
    <p:sldId id="369" r:id="rId68"/>
    <p:sldId id="366" r:id="rId69"/>
    <p:sldId id="334" r:id="rId70"/>
    <p:sldId id="344" r:id="rId71"/>
    <p:sldId id="345" r:id="rId72"/>
    <p:sldId id="343" r:id="rId73"/>
    <p:sldId id="335" r:id="rId74"/>
    <p:sldId id="336" r:id="rId75"/>
    <p:sldId id="337" r:id="rId76"/>
    <p:sldId id="338" r:id="rId77"/>
    <p:sldId id="340" r:id="rId78"/>
    <p:sldId id="341" r:id="rId79"/>
    <p:sldId id="342" r:id="rId80"/>
    <p:sldId id="317" r:id="rId81"/>
    <p:sldId id="318" r:id="rId82"/>
    <p:sldId id="319" r:id="rId83"/>
    <p:sldId id="320" r:id="rId84"/>
    <p:sldId id="321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BB7AA8-0B13-584F-A70B-740CBD3B7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FEECA2-AA56-F945-953A-CB3A17E41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B286D7-475A-CF45-92D4-4D1408678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3FEC6-0028-9649-A4B8-06C543A7B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11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86748-EF19-D647-B371-0F50B787C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7135D-66C2-5247-9001-84B5AE1A0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3D2E5-06A6-D541-B30D-15BB0A619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B99F3-20E7-A64C-8430-ECBA0C7AF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CEE9-920D-6F4A-B31C-6D97DC98F4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F4A8-1ADD-F143-9958-26C3D056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man.1.in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pwd.1.inc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ls.1.in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wc.1.in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grep.1.inc" TargetMode="External"/><Relationship Id="rId2" Type="http://schemas.openxmlformats.org/officeDocument/2006/relationships/hyperlink" Target="http://linux.com.hk/man/showman.cgi?manpath=/man/man1/ps.1.i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.com.hk/man/showman.cgi?manpath=/man/man1/wc.1.in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cd.1.inc" TargetMode="External"/><Relationship Id="rId2" Type="http://schemas.openxmlformats.org/officeDocument/2006/relationships/hyperlink" Target="http://linux.com.hk/man/showman.cgi?manpath=/man/man1/pwd.1.i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.com.hk/man/showman.cgi?manpath=/man/man1/ls.1.in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mv.1.inc" TargetMode="External"/><Relationship Id="rId2" Type="http://schemas.openxmlformats.org/officeDocument/2006/relationships/hyperlink" Target="http://linux.com.hk/man/showman.cgi?manpath=/man/man1/cp.1.i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com.hk/man/showman.cgi?manpath=/man/man1/mkdir.1.inc" TargetMode="External"/><Relationship Id="rId4" Type="http://schemas.openxmlformats.org/officeDocument/2006/relationships/hyperlink" Target="http://linux.com.hk/man/showman.cgi?manpath=/man/man1/rm.1.inc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whoami.1.inc" TargetMode="External"/><Relationship Id="rId2" Type="http://schemas.openxmlformats.org/officeDocument/2006/relationships/hyperlink" Target="http://linux.com.hk/man/showman.cgi?manpath=/man/man1/who.1.in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.com.hk/man/showman.cgi?manpath=/man/man1/echo.1.inc" TargetMode="External"/><Relationship Id="rId5" Type="http://schemas.openxmlformats.org/officeDocument/2006/relationships/slide" Target="slide69.xml"/><Relationship Id="rId4" Type="http://schemas.openxmlformats.org/officeDocument/2006/relationships/hyperlink" Target="http://linux.com.hk/man/showman.cgi?manpath=/man/man1/ps.1.inc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ar.1.inc" TargetMode="External"/><Relationship Id="rId2" Type="http://schemas.openxmlformats.org/officeDocument/2006/relationships/hyperlink" Target="http://linux.com.hk/man/showman.cgi?manpath=/man/man1/alias.1.in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chown.1.inc" TargetMode="External"/><Relationship Id="rId2" Type="http://schemas.openxmlformats.org/officeDocument/2006/relationships/hyperlink" Target="http://linux.com.hk/man/showman.cgi?manpath=/man/man1/awk.1.in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find.1.inc" TargetMode="External"/><Relationship Id="rId2" Type="http://schemas.openxmlformats.org/officeDocument/2006/relationships/hyperlink" Target="http://linux.com.hk/man/showman.cgi?manpath=/man/man1/diff.1.in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find.1.inc" TargetMode="External"/><Relationship Id="rId2" Type="http://schemas.openxmlformats.org/officeDocument/2006/relationships/hyperlink" Target="http://linux.com.hk/man/showman.cgi?manpath=/man/man1/grep.1.i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.com.hk/man/showman.cgi?manpath=/man/man1/xargs.1.in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hyperlink" Target="http://linux.com.hk/man/showman.cgi?manpath=/man/man1/kill.1.inc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make.1.inc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find.1.inc" TargetMode="External"/><Relationship Id="rId2" Type="http://schemas.openxmlformats.org/officeDocument/2006/relationships/hyperlink" Target="http://linux.com.hk/man/showman.cgi?manpath=/man/man1/sed.1.i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com.hk/man/showman.cgi?manpath=/man/man1/grep.1.inc" TargetMode="External"/><Relationship Id="rId4" Type="http://schemas.openxmlformats.org/officeDocument/2006/relationships/hyperlink" Target="http://linux.com.hk/man/showman.cgi?manpath=/man/man1/xargs.1.in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tar.1.in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tcsh.1.inc" TargetMode="External"/><Relationship Id="rId2" Type="http://schemas.openxmlformats.org/officeDocument/2006/relationships/hyperlink" Target="http://linux.com.hk/man/showman.cgi?manpath=/man/man1/bash.1.inc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chsh.1.inc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echo.1.inc" TargetMode="External"/><Relationship Id="rId2" Type="http://schemas.openxmlformats.org/officeDocument/2006/relationships/hyperlink" Target="http://linux.com.hk/man/showman.cgi?manpath=/man/man1/cat.1.inc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su.1.inc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uname.1.inc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umask.1.inc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chmod.1.inc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ln.1.inc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link.com/hessling/THE/index.html" TargetMode="External"/><Relationship Id="rId2" Type="http://schemas.openxmlformats.org/officeDocument/2006/relationships/hyperlink" Target="http://www.eos.ncsu.edu/software/pd/v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p.pt/computing/services/systems/unix/editors/textedit.htm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mount.1.in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om.hk/man/showman.cgi?manpath=/man/man1/jobs.1.inc" TargetMode="External"/><Relationship Id="rId2" Type="http://schemas.openxmlformats.org/officeDocument/2006/relationships/hyperlink" Target="http://linux.com.hk/man/showman.cgi?manpath=/man/man1/ps.1.i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.com.hk/man/showman.cgi?manpath=/man/man1/kill.1.inc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com.hk/man/showman.cgi?manpath=/man/man1/su.1.inc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25380" y="1810875"/>
            <a:ext cx="8693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Module – 1</a:t>
            </a:r>
          </a:p>
          <a:p>
            <a:pPr algn="ctr"/>
            <a:r>
              <a:rPr lang="en-US" sz="6600" b="1" dirty="0"/>
              <a:t>Introduction to Linux &amp; Shell Scripting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6267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uylinux.com/wp-content/uploads/2009/04/logos-distros.jpg">
            <a:extLst>
              <a:ext uri="{FF2B5EF4-FFF2-40B4-BE49-F238E27FC236}">
                <a16:creationId xmlns:a16="http://schemas.microsoft.com/office/drawing/2014/main" id="{A9FC45BC-1294-004F-8956-DB0DEE01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7" y="1786942"/>
            <a:ext cx="74009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86629-8C8A-A54F-A728-52FFC574752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Linux Has Many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954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686629-8C8A-A54F-A728-52FFC574752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Linux File System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AD41563-B905-0B4E-9B52-C951282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*Nix (Unix or Linux) file system is a hierarchical directory structure</a:t>
            </a:r>
          </a:p>
          <a:p>
            <a:r>
              <a:rPr lang="en-US" dirty="0"/>
              <a:t>The structure resembles an upside down tree</a:t>
            </a:r>
          </a:p>
          <a:p>
            <a:r>
              <a:rPr lang="en-US" dirty="0"/>
              <a:t>Directories are collections of files and other directories. The structure is recursive with many levels.</a:t>
            </a:r>
          </a:p>
          <a:p>
            <a:r>
              <a:rPr lang="en-US" dirty="0"/>
              <a:t>Every directory has a parent except for the root directory.</a:t>
            </a:r>
          </a:p>
          <a:p>
            <a:r>
              <a:rPr lang="en-US" dirty="0"/>
              <a:t>Many directories have children directories.</a:t>
            </a:r>
          </a:p>
          <a:p>
            <a:r>
              <a:rPr lang="en-US" dirty="0"/>
              <a:t>Unlike Windows, with multiple drives and multiple file systems, a *Nix system only has ONE file system.</a:t>
            </a:r>
          </a:p>
          <a:p>
            <a:r>
              <a:rPr lang="en-US" dirty="0"/>
              <a:t>The Linux Standard Base (LSB) specifies the structure of a Linux file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686629-8C8A-A54F-A728-52FFC574752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Linux File System</a:t>
            </a: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E7388C22-7517-CF48-B152-6495452C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3" y="836675"/>
            <a:ext cx="8489627" cy="54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0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636090D-2FF7-414A-989A-AB486CAB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 need help?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394A007-3AA6-7F43-B8EF-64CD1355E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Linux equivalent of HELP is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man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(manual)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man -k &lt;keyword&gt;</a:t>
            </a:r>
            <a:r>
              <a:rPr lang="en-US" altLang="en-US"/>
              <a:t> to find all commands with that keyword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man &lt;command&gt;</a:t>
            </a:r>
            <a:r>
              <a:rPr lang="en-US" altLang="en-US"/>
              <a:t> to display help for that command</a:t>
            </a:r>
          </a:p>
          <a:p>
            <a:pPr lvl="2"/>
            <a:r>
              <a:rPr lang="en-US" altLang="en-US"/>
              <a:t>Output is presented a page at a time. Use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 for to scroll backward, </a:t>
            </a:r>
            <a:r>
              <a:rPr lang="en-US" altLang="en-US">
                <a:latin typeface="Courier New" panose="02070309020205020404" pitchFamily="49" charset="0"/>
              </a:rPr>
              <a:t>f</a:t>
            </a:r>
            <a:r>
              <a:rPr lang="en-US" altLang="en-US"/>
              <a:t> or a space to scroll forward and </a:t>
            </a:r>
            <a:r>
              <a:rPr lang="en-US" altLang="en-US">
                <a:latin typeface="Courier New" panose="02070309020205020404" pitchFamily="49" charset="0"/>
              </a:rPr>
              <a:t>q</a:t>
            </a:r>
            <a:r>
              <a:rPr lang="en-US" altLang="en-US"/>
              <a:t> to quit</a:t>
            </a:r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6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A6BBF37-44B4-C04D-B704-56AEA95D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Linux System</a:t>
            </a:r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4A4D47EA-A2C4-C545-866B-2D60F74F52B8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3451225" y="2525713"/>
          <a:ext cx="8151813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97942400" imgH="50063400" progId="Word.Document.8">
                  <p:embed/>
                </p:oleObj>
              </mc:Choice>
              <mc:Fallback>
                <p:oleObj name="Document" r:id="rId3" imgW="97942400" imgH="50063400" progId="Word.Document.8">
                  <p:embed/>
                  <p:pic>
                    <p:nvPicPr>
                      <p:cNvPr id="22530" name="Object 4">
                        <a:extLst>
                          <a:ext uri="{FF2B5EF4-FFF2-40B4-BE49-F238E27FC236}">
                            <a16:creationId xmlns:a16="http://schemas.microsoft.com/office/drawing/2014/main" id="{4A4D47EA-A2C4-C545-866B-2D60F74F5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525713"/>
                        <a:ext cx="8151813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5">
            <a:extLst>
              <a:ext uri="{FF2B5EF4-FFF2-40B4-BE49-F238E27FC236}">
                <a16:creationId xmlns:a16="http://schemas.microsoft.com/office/drawing/2014/main" id="{DFDEEB74-92DA-BD45-9034-DB58A921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3352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kumimoji="0" lang="en-US" altLang="en-US" sz="1400">
                <a:latin typeface="Times New Roman" panose="02020603050405020304" pitchFamily="18" charset="0"/>
              </a:rPr>
              <a:t>User commands includes executable programs and scripts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Line 7">
            <a:extLst>
              <a:ext uri="{FF2B5EF4-FFF2-40B4-BE49-F238E27FC236}">
                <a16:creationId xmlns:a16="http://schemas.microsoft.com/office/drawing/2014/main" id="{AE53B108-162B-DE49-B716-47DFB414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81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8">
            <a:extLst>
              <a:ext uri="{FF2B5EF4-FFF2-40B4-BE49-F238E27FC236}">
                <a16:creationId xmlns:a16="http://schemas.microsoft.com/office/drawing/2014/main" id="{BDF6AB70-C86A-604F-A460-F77A40B8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31242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kumimoji="0" lang="en-US" altLang="en-US" sz="1400">
                <a:latin typeface="Times New Roman" panose="02020603050405020304" pitchFamily="18" charset="0"/>
              </a:rPr>
              <a:t>The shell interprets user commands. It is responsible for finding the commands and starting their execution. Several different shells are available. Bash is popular,</a:t>
            </a:r>
          </a:p>
        </p:txBody>
      </p:sp>
      <p:sp>
        <p:nvSpPr>
          <p:cNvPr id="22534" name="Text Box 9">
            <a:extLst>
              <a:ext uri="{FF2B5EF4-FFF2-40B4-BE49-F238E27FC236}">
                <a16:creationId xmlns:a16="http://schemas.microsoft.com/office/drawing/2014/main" id="{AD2F37D9-5666-1F4A-91C1-E40314D9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3429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kumimoji="0" lang="en-US" altLang="en-US" sz="1400">
                <a:latin typeface="Times New Roman" panose="02020603050405020304" pitchFamily="18" charset="0"/>
              </a:rPr>
              <a:t>The kernel manages the hardware resources for the rest of the system.</a:t>
            </a:r>
          </a:p>
        </p:txBody>
      </p:sp>
      <p:sp>
        <p:nvSpPr>
          <p:cNvPr id="22535" name="Line 10">
            <a:extLst>
              <a:ext uri="{FF2B5EF4-FFF2-40B4-BE49-F238E27FC236}">
                <a16:creationId xmlns:a16="http://schemas.microsoft.com/office/drawing/2014/main" id="{7F891A83-8B81-014E-940C-6D4200134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1">
            <a:extLst>
              <a:ext uri="{FF2B5EF4-FFF2-40B4-BE49-F238E27FC236}">
                <a16:creationId xmlns:a16="http://schemas.microsoft.com/office/drawing/2014/main" id="{0C1B5068-A9B6-7D4D-97E2-35625B44F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CB2F2EF5-8C5C-164F-8ADC-B1FBF5095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File System Basics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7768E56-F45A-CE44-99D7-42DF5BFC30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3886200" cy="4419600"/>
          </a:xfrm>
        </p:spPr>
        <p:txBody>
          <a:bodyPr/>
          <a:lstStyle/>
          <a:p>
            <a:r>
              <a:rPr lang="en-US" altLang="en-US" sz="2800"/>
              <a:t>Linux files are stored in a single rooted, hierarchical file system</a:t>
            </a:r>
          </a:p>
          <a:p>
            <a:pPr lvl="1"/>
            <a:r>
              <a:rPr lang="en-US" altLang="en-US" sz="2400"/>
              <a:t>Data files are stored in directories (folders)</a:t>
            </a:r>
          </a:p>
          <a:p>
            <a:pPr lvl="1"/>
            <a:r>
              <a:rPr lang="en-US" altLang="en-US" sz="2400"/>
              <a:t>Directories may be nested as deep as needed</a:t>
            </a:r>
          </a:p>
        </p:txBody>
      </p:sp>
      <p:sp>
        <p:nvSpPr>
          <p:cNvPr id="23555" name="Line 21">
            <a:extLst>
              <a:ext uri="{FF2B5EF4-FFF2-40B4-BE49-F238E27FC236}">
                <a16:creationId xmlns:a16="http://schemas.microsoft.com/office/drawing/2014/main" id="{854C031D-42C5-2340-A49F-D8C6D04C5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352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22">
            <a:extLst>
              <a:ext uri="{FF2B5EF4-FFF2-40B4-BE49-F238E27FC236}">
                <a16:creationId xmlns:a16="http://schemas.microsoft.com/office/drawing/2014/main" id="{1E2EA518-B783-4D43-B225-6C1D48AAF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7" name="Group 59">
            <a:extLst>
              <a:ext uri="{FF2B5EF4-FFF2-40B4-BE49-F238E27FC236}">
                <a16:creationId xmlns:a16="http://schemas.microsoft.com/office/drawing/2014/main" id="{6C52AFF4-3E36-1749-B972-4F0AD81A1D8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05000"/>
            <a:ext cx="5486400" cy="4764088"/>
            <a:chOff x="2064" y="1200"/>
            <a:chExt cx="3456" cy="3001"/>
          </a:xfrm>
        </p:grpSpPr>
        <p:grpSp>
          <p:nvGrpSpPr>
            <p:cNvPr id="23558" name="Group 58">
              <a:extLst>
                <a:ext uri="{FF2B5EF4-FFF2-40B4-BE49-F238E27FC236}">
                  <a16:creationId xmlns:a16="http://schemas.microsoft.com/office/drawing/2014/main" id="{5B0622AF-BEFD-2445-9AD8-285D2EBFA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200"/>
              <a:ext cx="3456" cy="3001"/>
              <a:chOff x="2064" y="1200"/>
              <a:chExt cx="3456" cy="3001"/>
            </a:xfrm>
          </p:grpSpPr>
          <p:sp>
            <p:nvSpPr>
              <p:cNvPr id="23561" name="Rectangle 5">
                <a:extLst>
                  <a:ext uri="{FF2B5EF4-FFF2-40B4-BE49-F238E27FC236}">
                    <a16:creationId xmlns:a16="http://schemas.microsoft.com/office/drawing/2014/main" id="{96170CF2-7277-224A-8ABB-969EE0E5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200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2" name="Rectangle 6">
                <a:extLst>
                  <a:ext uri="{FF2B5EF4-FFF2-40B4-BE49-F238E27FC236}">
                    <a16:creationId xmlns:a16="http://schemas.microsoft.com/office/drawing/2014/main" id="{202C3E86-5451-EE40-8BB3-76C5645BC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3" name="Rectangle 7">
                <a:extLst>
                  <a:ext uri="{FF2B5EF4-FFF2-40B4-BE49-F238E27FC236}">
                    <a16:creationId xmlns:a16="http://schemas.microsoft.com/office/drawing/2014/main" id="{09E8133E-4D98-E848-A871-33FF247E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4" name="Rectangle 8">
                <a:extLst>
                  <a:ext uri="{FF2B5EF4-FFF2-40B4-BE49-F238E27FC236}">
                    <a16:creationId xmlns:a16="http://schemas.microsoft.com/office/drawing/2014/main" id="{99B7BCAF-28B5-CA41-AD3E-9C5DEC10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5" name="Rectangle 9">
                <a:extLst>
                  <a:ext uri="{FF2B5EF4-FFF2-40B4-BE49-F238E27FC236}">
                    <a16:creationId xmlns:a16="http://schemas.microsoft.com/office/drawing/2014/main" id="{7BE5F88C-83FF-5340-BAFA-BA600CE15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352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6" name="Rectangle 10">
                <a:extLst>
                  <a:ext uri="{FF2B5EF4-FFF2-40B4-BE49-F238E27FC236}">
                    <a16:creationId xmlns:a16="http://schemas.microsoft.com/office/drawing/2014/main" id="{85BC0733-9639-7643-9307-BA9C9B57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7" name="Rectangle 11">
                <a:extLst>
                  <a:ext uri="{FF2B5EF4-FFF2-40B4-BE49-F238E27FC236}">
                    <a16:creationId xmlns:a16="http://schemas.microsoft.com/office/drawing/2014/main" id="{C3069048-C95F-474C-A9E8-E21C1106B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8" name="Rectangle 12">
                <a:extLst>
                  <a:ext uri="{FF2B5EF4-FFF2-40B4-BE49-F238E27FC236}">
                    <a16:creationId xmlns:a16="http://schemas.microsoft.com/office/drawing/2014/main" id="{C689EAC4-F358-2E46-B421-4E774380B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9" name="Rectangle 13">
                <a:extLst>
                  <a:ext uri="{FF2B5EF4-FFF2-40B4-BE49-F238E27FC236}">
                    <a16:creationId xmlns:a16="http://schemas.microsoft.com/office/drawing/2014/main" id="{6A65D1F6-0E5C-514D-8A13-8223878E2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0" name="Rectangle 16">
                <a:extLst>
                  <a:ext uri="{FF2B5EF4-FFF2-40B4-BE49-F238E27FC236}">
                    <a16:creationId xmlns:a16="http://schemas.microsoft.com/office/drawing/2014/main" id="{283B1975-329F-7F40-8170-60D7D11A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96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1" name="Rectangle 17">
                <a:extLst>
                  <a:ext uri="{FF2B5EF4-FFF2-40B4-BE49-F238E27FC236}">
                    <a16:creationId xmlns:a16="http://schemas.microsoft.com/office/drawing/2014/main" id="{45749B17-466A-174B-A4A7-97F18120B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696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2" name="Line 18">
                <a:extLst>
                  <a:ext uri="{FF2B5EF4-FFF2-40B4-BE49-F238E27FC236}">
                    <a16:creationId xmlns:a16="http://schemas.microsoft.com/office/drawing/2014/main" id="{3CC112C2-A97B-9049-8D66-75BDB2409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19">
                <a:extLst>
                  <a:ext uri="{FF2B5EF4-FFF2-40B4-BE49-F238E27FC236}">
                    <a16:creationId xmlns:a16="http://schemas.microsoft.com/office/drawing/2014/main" id="{9A910431-3B5F-7149-BF5C-962CF834F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488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0">
                <a:extLst>
                  <a:ext uri="{FF2B5EF4-FFF2-40B4-BE49-F238E27FC236}">
                    <a16:creationId xmlns:a16="http://schemas.microsoft.com/office/drawing/2014/main" id="{EB903297-84AC-BF42-BF8B-CEEA67F58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88C0F9B0-116E-454D-8F6A-24749F411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11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Freeform 24">
                <a:extLst>
                  <a:ext uri="{FF2B5EF4-FFF2-40B4-BE49-F238E27FC236}">
                    <a16:creationId xmlns:a16="http://schemas.microsoft.com/office/drawing/2014/main" id="{7403962F-30E0-584E-A42D-489464EF1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880"/>
                <a:ext cx="1104" cy="192"/>
              </a:xfrm>
              <a:custGeom>
                <a:avLst/>
                <a:gdLst>
                  <a:gd name="T0" fmla="*/ 0 w 1104"/>
                  <a:gd name="T1" fmla="*/ 192 h 192"/>
                  <a:gd name="T2" fmla="*/ 1 w 1104"/>
                  <a:gd name="T3" fmla="*/ 3 h 192"/>
                  <a:gd name="T4" fmla="*/ 1104 w 1104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192">
                    <a:moveTo>
                      <a:pt x="0" y="192"/>
                    </a:moveTo>
                    <a:lnTo>
                      <a:pt x="1" y="3"/>
                    </a:lnTo>
                    <a:lnTo>
                      <a:pt x="110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Freeform 25">
                <a:extLst>
                  <a:ext uri="{FF2B5EF4-FFF2-40B4-BE49-F238E27FC236}">
                    <a16:creationId xmlns:a16="http://schemas.microsoft.com/office/drawing/2014/main" id="{45DBC708-E99A-8047-B094-4673D0316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880"/>
                <a:ext cx="768" cy="192"/>
              </a:xfrm>
              <a:custGeom>
                <a:avLst/>
                <a:gdLst>
                  <a:gd name="T0" fmla="*/ 0 w 768"/>
                  <a:gd name="T1" fmla="*/ 0 h 192"/>
                  <a:gd name="T2" fmla="*/ 767 w 768"/>
                  <a:gd name="T3" fmla="*/ 3 h 192"/>
                  <a:gd name="T4" fmla="*/ 768 w 76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92">
                    <a:moveTo>
                      <a:pt x="0" y="0"/>
                    </a:moveTo>
                    <a:lnTo>
                      <a:pt x="767" y="3"/>
                    </a:lnTo>
                    <a:lnTo>
                      <a:pt x="768" y="19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23B8E71C-BA3A-C844-B8AF-C6217A5E8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28">
                <a:extLst>
                  <a:ext uri="{FF2B5EF4-FFF2-40B4-BE49-F238E27FC236}">
                    <a16:creationId xmlns:a16="http://schemas.microsoft.com/office/drawing/2014/main" id="{12638282-00CF-3942-86AD-8BBE0EBCC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9">
                <a:extLst>
                  <a:ext uri="{FF2B5EF4-FFF2-40B4-BE49-F238E27FC236}">
                    <a16:creationId xmlns:a16="http://schemas.microsoft.com/office/drawing/2014/main" id="{D9573F8E-28C2-D04D-B416-C07FFDA84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WordArt 30">
                <a:extLst>
                  <a:ext uri="{FF2B5EF4-FFF2-40B4-BE49-F238E27FC236}">
                    <a16:creationId xmlns:a16="http://schemas.microsoft.com/office/drawing/2014/main" id="{1C5C0182-1503-4C4F-B8C3-369953D59D80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368" y="1248"/>
                <a:ext cx="6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/</a:t>
                </a:r>
              </a:p>
            </p:txBody>
          </p:sp>
          <p:sp>
            <p:nvSpPr>
              <p:cNvPr id="23582" name="WordArt 31">
                <a:extLst>
                  <a:ext uri="{FF2B5EF4-FFF2-40B4-BE49-F238E27FC236}">
                    <a16:creationId xmlns:a16="http://schemas.microsoft.com/office/drawing/2014/main" id="{9E1A07EC-0107-4F49-9799-22A69BDB5DD4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1872"/>
                <a:ext cx="306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etc</a:t>
                </a:r>
              </a:p>
            </p:txBody>
          </p:sp>
          <p:sp>
            <p:nvSpPr>
              <p:cNvPr id="23583" name="WordArt 32">
                <a:extLst>
                  <a:ext uri="{FF2B5EF4-FFF2-40B4-BE49-F238E27FC236}">
                    <a16:creationId xmlns:a16="http://schemas.microsoft.com/office/drawing/2014/main" id="{5B305605-B3F4-F947-BD8A-B3952273CF48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128" y="1872"/>
                <a:ext cx="516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home</a:t>
                </a:r>
              </a:p>
            </p:txBody>
          </p:sp>
          <p:sp>
            <p:nvSpPr>
              <p:cNvPr id="23584" name="WordArt 33">
                <a:extLst>
                  <a:ext uri="{FF2B5EF4-FFF2-40B4-BE49-F238E27FC236}">
                    <a16:creationId xmlns:a16="http://schemas.microsoft.com/office/drawing/2014/main" id="{DE6EA88B-908F-9B44-B57F-CB7480AD7DA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5088" y="1872"/>
                <a:ext cx="312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usr</a:t>
                </a:r>
              </a:p>
            </p:txBody>
          </p:sp>
          <p:sp>
            <p:nvSpPr>
              <p:cNvPr id="23585" name="WordArt 34">
                <a:extLst>
                  <a:ext uri="{FF2B5EF4-FFF2-40B4-BE49-F238E27FC236}">
                    <a16:creationId xmlns:a16="http://schemas.microsoft.com/office/drawing/2014/main" id="{012D6C99-5FDC-DC4F-A509-4DE1FA120C99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2400"/>
                <a:ext cx="486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4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passwd</a:t>
                </a:r>
              </a:p>
            </p:txBody>
          </p:sp>
          <p:sp>
            <p:nvSpPr>
              <p:cNvPr id="23586" name="WordArt 35">
                <a:extLst>
                  <a:ext uri="{FF2B5EF4-FFF2-40B4-BE49-F238E27FC236}">
                    <a16:creationId xmlns:a16="http://schemas.microsoft.com/office/drawing/2014/main" id="{B16B4DA1-14E6-AD4E-9B77-6F470307931F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552" y="2400"/>
                <a:ext cx="396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4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inittab</a:t>
                </a:r>
              </a:p>
            </p:txBody>
          </p:sp>
          <p:sp>
            <p:nvSpPr>
              <p:cNvPr id="23587" name="WordArt 36">
                <a:extLst>
                  <a:ext uri="{FF2B5EF4-FFF2-40B4-BE49-F238E27FC236}">
                    <a16:creationId xmlns:a16="http://schemas.microsoft.com/office/drawing/2014/main" id="{6A4B82DE-E3B3-114E-9414-62C137477B0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078" y="3132"/>
                <a:ext cx="378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neale</a:t>
                </a:r>
              </a:p>
            </p:txBody>
          </p:sp>
          <p:sp>
            <p:nvSpPr>
              <p:cNvPr id="23588" name="WordArt 37">
                <a:extLst>
                  <a:ext uri="{FF2B5EF4-FFF2-40B4-BE49-F238E27FC236}">
                    <a16:creationId xmlns:a16="http://schemas.microsoft.com/office/drawing/2014/main" id="{8893F9FF-5976-C64B-86A7-2F0EBD230596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032" y="3132"/>
                <a:ext cx="450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scully</a:t>
                </a:r>
              </a:p>
            </p:txBody>
          </p:sp>
          <p:sp>
            <p:nvSpPr>
              <p:cNvPr id="23589" name="WordArt 38">
                <a:extLst>
                  <a:ext uri="{FF2B5EF4-FFF2-40B4-BE49-F238E27FC236}">
                    <a16:creationId xmlns:a16="http://schemas.microsoft.com/office/drawing/2014/main" id="{5256E787-FC18-1D45-BB76-7D3420C8EB66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944" y="3132"/>
                <a:ext cx="432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marty</a:t>
                </a:r>
              </a:p>
            </p:txBody>
          </p:sp>
          <p:sp>
            <p:nvSpPr>
              <p:cNvPr id="23590" name="WordArt 39">
                <a:extLst>
                  <a:ext uri="{FF2B5EF4-FFF2-40B4-BE49-F238E27FC236}">
                    <a16:creationId xmlns:a16="http://schemas.microsoft.com/office/drawing/2014/main" id="{2948D99A-18E3-BB47-80A2-632AB3C6D8E4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2831" y="3756"/>
                <a:ext cx="96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a</a:t>
                </a:r>
              </a:p>
            </p:txBody>
          </p:sp>
          <p:sp>
            <p:nvSpPr>
              <p:cNvPr id="23591" name="WordArt 40">
                <a:extLst>
                  <a:ext uri="{FF2B5EF4-FFF2-40B4-BE49-F238E27FC236}">
                    <a16:creationId xmlns:a16="http://schemas.microsoft.com/office/drawing/2014/main" id="{ABE2F866-9903-1041-8805-D4DD1E24439A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522" y="3756"/>
                <a:ext cx="96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1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604020202020204" pitchFamily="34" charset="0"/>
                    <a:cs typeface="Arial Black" panose="020B0604020202020204" pitchFamily="34" charset="0"/>
                  </a:rPr>
                  <a:t>b</a:t>
                </a:r>
              </a:p>
            </p:txBody>
          </p:sp>
          <p:sp>
            <p:nvSpPr>
              <p:cNvPr id="23592" name="Text Box 41">
                <a:extLst>
                  <a:ext uri="{FF2B5EF4-FFF2-40B4-BE49-F238E27FC236}">
                    <a16:creationId xmlns:a16="http://schemas.microsoft.com/office/drawing/2014/main" id="{94FE1EC6-EC9C-1345-819B-DDC136A63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7" y="1248"/>
                <a:ext cx="8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kumimoji="0" lang="en-US" altLang="en-US" sz="1400">
                    <a:latin typeface="Times New Roman" panose="02020603050405020304" pitchFamily="18" charset="0"/>
                  </a:rPr>
                  <a:t>Directories</a:t>
                </a:r>
              </a:p>
            </p:txBody>
          </p:sp>
          <p:sp>
            <p:nvSpPr>
              <p:cNvPr id="23593" name="Line 42">
                <a:extLst>
                  <a:ext uri="{FF2B5EF4-FFF2-40B4-BE49-F238E27FC236}">
                    <a16:creationId xmlns:a16="http://schemas.microsoft.com/office/drawing/2014/main" id="{C8C2A14F-7BAB-544B-8510-5E72D45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43">
                <a:extLst>
                  <a:ext uri="{FF2B5EF4-FFF2-40B4-BE49-F238E27FC236}">
                    <a16:creationId xmlns:a16="http://schemas.microsoft.com/office/drawing/2014/main" id="{E5E32BA1-6477-9F4A-BD9C-3B223D5C6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4">
                <a:extLst>
                  <a:ext uri="{FF2B5EF4-FFF2-40B4-BE49-F238E27FC236}">
                    <a16:creationId xmlns:a16="http://schemas.microsoft.com/office/drawing/2014/main" id="{B6BC1A0F-C06F-8645-8BD8-76A92C98C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86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kumimoji="0" lang="en-US" altLang="en-US" sz="1400">
                    <a:latin typeface="Times New Roman" panose="02020603050405020304" pitchFamily="18" charset="0"/>
                  </a:rPr>
                  <a:t>User home directories</a:t>
                </a:r>
              </a:p>
            </p:txBody>
          </p:sp>
          <p:sp>
            <p:nvSpPr>
              <p:cNvPr id="23596" name="Line 45">
                <a:extLst>
                  <a:ext uri="{FF2B5EF4-FFF2-40B4-BE49-F238E27FC236}">
                    <a16:creationId xmlns:a16="http://schemas.microsoft.com/office/drawing/2014/main" id="{015D8E73-4BF0-344B-AEA4-2071CB5B7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2841"/>
                <a:ext cx="237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Text Box 48">
                <a:extLst>
                  <a:ext uri="{FF2B5EF4-FFF2-40B4-BE49-F238E27FC236}">
                    <a16:creationId xmlns:a16="http://schemas.microsoft.com/office/drawing/2014/main" id="{7AC0F43C-8447-D149-AD86-6EE5B7E49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3834"/>
                <a:ext cx="7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500"/>
                  </a:spcAft>
                  <a:buClr>
                    <a:schemeClr val="accent2"/>
                  </a:buClr>
                  <a:buFont typeface="Symbol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kumimoji="0" lang="en-US" altLang="en-US" sz="1400">
                    <a:latin typeface="Times New Roman" panose="02020603050405020304" pitchFamily="18" charset="0"/>
                  </a:rPr>
                  <a:t>Data files</a:t>
                </a:r>
              </a:p>
            </p:txBody>
          </p:sp>
          <p:sp>
            <p:nvSpPr>
              <p:cNvPr id="23598" name="Freeform 50">
                <a:extLst>
                  <a:ext uri="{FF2B5EF4-FFF2-40B4-BE49-F238E27FC236}">
                    <a16:creationId xmlns:a16="http://schemas.microsoft.com/office/drawing/2014/main" id="{4AE6D657-ABC1-5245-9A1E-0F9DDEF9A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4068"/>
                <a:ext cx="1620" cy="133"/>
              </a:xfrm>
              <a:custGeom>
                <a:avLst/>
                <a:gdLst>
                  <a:gd name="T0" fmla="*/ 1620 w 1620"/>
                  <a:gd name="T1" fmla="*/ 0 h 133"/>
                  <a:gd name="T2" fmla="*/ 1620 w 1620"/>
                  <a:gd name="T3" fmla="*/ 133 h 133"/>
                  <a:gd name="T4" fmla="*/ 0 w 1620"/>
                  <a:gd name="T5" fmla="*/ 133 h 133"/>
                  <a:gd name="T6" fmla="*/ 0 w 1620"/>
                  <a:gd name="T7" fmla="*/ 1 h 1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20" h="133">
                    <a:moveTo>
                      <a:pt x="1620" y="0"/>
                    </a:moveTo>
                    <a:lnTo>
                      <a:pt x="1620" y="133"/>
                    </a:lnTo>
                    <a:lnTo>
                      <a:pt x="0" y="133"/>
                    </a:lnTo>
                    <a:lnTo>
                      <a:pt x="0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Line 51">
                <a:extLst>
                  <a:ext uri="{FF2B5EF4-FFF2-40B4-BE49-F238E27FC236}">
                    <a16:creationId xmlns:a16="http://schemas.microsoft.com/office/drawing/2014/main" id="{4A880F57-E070-074E-B33E-DA4DE5537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6" y="3936"/>
                <a:ext cx="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59" name="Text Box 56">
              <a:extLst>
                <a:ext uri="{FF2B5EF4-FFF2-40B4-BE49-F238E27FC236}">
                  <a16:creationId xmlns:a16="http://schemas.microsoft.com/office/drawing/2014/main" id="{4881CBDF-38EB-7F41-B61B-4E347113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1239"/>
              <a:ext cx="29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root</a:t>
              </a:r>
              <a:endParaRPr lang="en-US" altLang="en-US"/>
            </a:p>
          </p:txBody>
        </p:sp>
        <p:sp>
          <p:nvSpPr>
            <p:cNvPr id="23560" name="Line 57">
              <a:extLst>
                <a:ext uri="{FF2B5EF4-FFF2-40B4-BE49-F238E27FC236}">
                  <a16:creationId xmlns:a16="http://schemas.microsoft.com/office/drawing/2014/main" id="{1A4669FE-5F75-9547-B269-5F8298A01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4" y="1354"/>
              <a:ext cx="2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18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183EBFA-5537-E246-B77A-50B37512F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Files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AB1EBE0-DB1C-9549-9076-DCA218B5C3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Files are named by</a:t>
            </a:r>
          </a:p>
          <a:p>
            <a:pPr lvl="1"/>
            <a:r>
              <a:rPr lang="en-US" altLang="en-US" sz="2400"/>
              <a:t>naming each containing directory</a:t>
            </a:r>
          </a:p>
          <a:p>
            <a:pPr lvl="1"/>
            <a:r>
              <a:rPr lang="en-US" altLang="en-US" sz="2400"/>
              <a:t>starting at the root</a:t>
            </a:r>
          </a:p>
          <a:p>
            <a:r>
              <a:rPr lang="en-US" altLang="en-US" sz="2800"/>
              <a:t>This is known as the </a:t>
            </a:r>
            <a:r>
              <a:rPr lang="en-US" altLang="en-US" sz="2800" i="1"/>
              <a:t>pathname</a:t>
            </a:r>
            <a:endParaRPr lang="en-US" altLang="en-US" sz="2800"/>
          </a:p>
        </p:txBody>
      </p:sp>
      <p:grpSp>
        <p:nvGrpSpPr>
          <p:cNvPr id="24579" name="Group 49">
            <a:extLst>
              <a:ext uri="{FF2B5EF4-FFF2-40B4-BE49-F238E27FC236}">
                <a16:creationId xmlns:a16="http://schemas.microsoft.com/office/drawing/2014/main" id="{89870EBD-D9A6-0944-8E11-1A05E0505BA1}"/>
              </a:ext>
            </a:extLst>
          </p:cNvPr>
          <p:cNvGrpSpPr>
            <a:grpSpLocks/>
          </p:cNvGrpSpPr>
          <p:nvPr/>
        </p:nvGrpSpPr>
        <p:grpSpPr bwMode="auto">
          <a:xfrm>
            <a:off x="3178175" y="1905000"/>
            <a:ext cx="5584825" cy="4486275"/>
            <a:chOff x="2002" y="1200"/>
            <a:chExt cx="3518" cy="2826"/>
          </a:xfrm>
        </p:grpSpPr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E05BD4C8-19D7-0A4F-BB50-67802F1FF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00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3" name="Rectangle 7">
              <a:extLst>
                <a:ext uri="{FF2B5EF4-FFF2-40B4-BE49-F238E27FC236}">
                  <a16:creationId xmlns:a16="http://schemas.microsoft.com/office/drawing/2014/main" id="{6207A9DB-FE71-804A-8FE2-D07C57A5C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4" name="Rectangle 8">
              <a:extLst>
                <a:ext uri="{FF2B5EF4-FFF2-40B4-BE49-F238E27FC236}">
                  <a16:creationId xmlns:a16="http://schemas.microsoft.com/office/drawing/2014/main" id="{1F2C4AF7-DD4E-CC4B-A3A7-F3E5B393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5" name="Rectangle 9">
              <a:extLst>
                <a:ext uri="{FF2B5EF4-FFF2-40B4-BE49-F238E27FC236}">
                  <a16:creationId xmlns:a16="http://schemas.microsoft.com/office/drawing/2014/main" id="{14427CA1-808D-0148-96D6-513D98F9D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8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Rectangle 10">
              <a:extLst>
                <a:ext uri="{FF2B5EF4-FFF2-40B4-BE49-F238E27FC236}">
                  <a16:creationId xmlns:a16="http://schemas.microsoft.com/office/drawing/2014/main" id="{0D93A9A9-6C0E-8B42-8F0E-78E3EDF8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2C88D980-74CF-3945-B692-6FAAADED5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5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35EAE693-9EA3-7E47-86D8-550DADC6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B32E2E94-A787-5B41-A5ED-F5A32F1F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7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5024933A-F61B-8243-BA74-D36FC9D5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7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A101B53D-73F6-8F4E-A3A2-973D5EC1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EE2D99A0-8B47-F64D-A200-7108AC0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EDB53370-A65D-EE4E-A9F6-0F241245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D7ADE26E-C9A3-EE45-8009-4B53FEBA7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57B6F05E-43E4-424D-B3D1-62FAF8B9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0">
              <a:extLst>
                <a:ext uri="{FF2B5EF4-FFF2-40B4-BE49-F238E27FC236}">
                  <a16:creationId xmlns:a16="http://schemas.microsoft.com/office/drawing/2014/main" id="{D730A2A0-24FD-7A48-82DD-BA0395CD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Freeform 21">
              <a:extLst>
                <a:ext uri="{FF2B5EF4-FFF2-40B4-BE49-F238E27FC236}">
                  <a16:creationId xmlns:a16="http://schemas.microsoft.com/office/drawing/2014/main" id="{FFA0DD9B-5F0B-954A-91F9-9CF18733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880"/>
              <a:ext cx="1104" cy="192"/>
            </a:xfrm>
            <a:custGeom>
              <a:avLst/>
              <a:gdLst>
                <a:gd name="T0" fmla="*/ 0 w 1104"/>
                <a:gd name="T1" fmla="*/ 192 h 192"/>
                <a:gd name="T2" fmla="*/ 1 w 1104"/>
                <a:gd name="T3" fmla="*/ 3 h 192"/>
                <a:gd name="T4" fmla="*/ 1104 w 110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192">
                  <a:moveTo>
                    <a:pt x="0" y="192"/>
                  </a:moveTo>
                  <a:lnTo>
                    <a:pt x="1" y="3"/>
                  </a:lnTo>
                  <a:lnTo>
                    <a:pt x="110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Freeform 22">
              <a:extLst>
                <a:ext uri="{FF2B5EF4-FFF2-40B4-BE49-F238E27FC236}">
                  <a16:creationId xmlns:a16="http://schemas.microsoft.com/office/drawing/2014/main" id="{F162AAC5-25CD-E64C-A73A-4CDE0A84A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880"/>
              <a:ext cx="768" cy="192"/>
            </a:xfrm>
            <a:custGeom>
              <a:avLst/>
              <a:gdLst>
                <a:gd name="T0" fmla="*/ 0 w 768"/>
                <a:gd name="T1" fmla="*/ 0 h 192"/>
                <a:gd name="T2" fmla="*/ 767 w 768"/>
                <a:gd name="T3" fmla="*/ 3 h 192"/>
                <a:gd name="T4" fmla="*/ 768 w 768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192">
                  <a:moveTo>
                    <a:pt x="0" y="0"/>
                  </a:moveTo>
                  <a:lnTo>
                    <a:pt x="767" y="3"/>
                  </a:lnTo>
                  <a:lnTo>
                    <a:pt x="76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3">
              <a:extLst>
                <a:ext uri="{FF2B5EF4-FFF2-40B4-BE49-F238E27FC236}">
                  <a16:creationId xmlns:a16="http://schemas.microsoft.com/office/drawing/2014/main" id="{88A6337F-B263-9D40-9B41-579BECA45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36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481B6BDF-DD45-354E-9BAB-55320EB1C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6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25">
              <a:extLst>
                <a:ext uri="{FF2B5EF4-FFF2-40B4-BE49-F238E27FC236}">
                  <a16:creationId xmlns:a16="http://schemas.microsoft.com/office/drawing/2014/main" id="{D84053A8-6164-EF48-985A-0C7A81622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WordArt 26">
              <a:extLst>
                <a:ext uri="{FF2B5EF4-FFF2-40B4-BE49-F238E27FC236}">
                  <a16:creationId xmlns:a16="http://schemas.microsoft.com/office/drawing/2014/main" id="{CC886543-0EA6-6A4E-AFF6-B4A7E5B03B3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368" y="1248"/>
              <a:ext cx="6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/</a:t>
              </a:r>
            </a:p>
          </p:txBody>
        </p:sp>
        <p:sp>
          <p:nvSpPr>
            <p:cNvPr id="24603" name="WordArt 27">
              <a:extLst>
                <a:ext uri="{FF2B5EF4-FFF2-40B4-BE49-F238E27FC236}">
                  <a16:creationId xmlns:a16="http://schemas.microsoft.com/office/drawing/2014/main" id="{007D5565-7521-DE47-8638-0AE79FF937A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216" y="1872"/>
              <a:ext cx="30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etc</a:t>
              </a:r>
            </a:p>
          </p:txBody>
        </p:sp>
        <p:sp>
          <p:nvSpPr>
            <p:cNvPr id="24604" name="WordArt 28">
              <a:extLst>
                <a:ext uri="{FF2B5EF4-FFF2-40B4-BE49-F238E27FC236}">
                  <a16:creationId xmlns:a16="http://schemas.microsoft.com/office/drawing/2014/main" id="{BA0C59A5-D406-D741-8A33-60EFB16A82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128" y="1872"/>
              <a:ext cx="51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home</a:t>
              </a:r>
            </a:p>
          </p:txBody>
        </p:sp>
        <p:sp>
          <p:nvSpPr>
            <p:cNvPr id="24605" name="WordArt 29">
              <a:extLst>
                <a:ext uri="{FF2B5EF4-FFF2-40B4-BE49-F238E27FC236}">
                  <a16:creationId xmlns:a16="http://schemas.microsoft.com/office/drawing/2014/main" id="{A23EED49-76A1-EF43-8457-39C474D5AF8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5088" y="1872"/>
              <a:ext cx="312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usr</a:t>
              </a:r>
            </a:p>
          </p:txBody>
        </p:sp>
        <p:sp>
          <p:nvSpPr>
            <p:cNvPr id="24606" name="WordArt 30">
              <a:extLst>
                <a:ext uri="{FF2B5EF4-FFF2-40B4-BE49-F238E27FC236}">
                  <a16:creationId xmlns:a16="http://schemas.microsoft.com/office/drawing/2014/main" id="{893A0615-F620-F940-A817-4F72D54B939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784" y="2400"/>
              <a:ext cx="48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passwd</a:t>
              </a:r>
            </a:p>
          </p:txBody>
        </p:sp>
        <p:sp>
          <p:nvSpPr>
            <p:cNvPr id="24607" name="WordArt 31">
              <a:extLst>
                <a:ext uri="{FF2B5EF4-FFF2-40B4-BE49-F238E27FC236}">
                  <a16:creationId xmlns:a16="http://schemas.microsoft.com/office/drawing/2014/main" id="{933942D1-9200-FD4B-A0F9-44C4E92066A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52" y="2400"/>
              <a:ext cx="39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inittab</a:t>
              </a:r>
            </a:p>
          </p:txBody>
        </p:sp>
        <p:sp>
          <p:nvSpPr>
            <p:cNvPr id="24608" name="WordArt 32">
              <a:extLst>
                <a:ext uri="{FF2B5EF4-FFF2-40B4-BE49-F238E27FC236}">
                  <a16:creationId xmlns:a16="http://schemas.microsoft.com/office/drawing/2014/main" id="{D3264500-770E-A341-99D2-C19108EE0ED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078" y="3132"/>
              <a:ext cx="378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neale</a:t>
              </a:r>
            </a:p>
          </p:txBody>
        </p:sp>
        <p:sp>
          <p:nvSpPr>
            <p:cNvPr id="24609" name="WordArt 33">
              <a:extLst>
                <a:ext uri="{FF2B5EF4-FFF2-40B4-BE49-F238E27FC236}">
                  <a16:creationId xmlns:a16="http://schemas.microsoft.com/office/drawing/2014/main" id="{0392CC4D-3DE5-7346-A1FC-46CC2A2FE44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032" y="3132"/>
              <a:ext cx="450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scully</a:t>
              </a:r>
            </a:p>
          </p:txBody>
        </p:sp>
        <p:sp>
          <p:nvSpPr>
            <p:cNvPr id="24610" name="WordArt 34">
              <a:extLst>
                <a:ext uri="{FF2B5EF4-FFF2-40B4-BE49-F238E27FC236}">
                  <a16:creationId xmlns:a16="http://schemas.microsoft.com/office/drawing/2014/main" id="{24A864A1-0807-344B-9514-16F035182F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944" y="3132"/>
              <a:ext cx="432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marty</a:t>
              </a:r>
            </a:p>
          </p:txBody>
        </p:sp>
        <p:sp>
          <p:nvSpPr>
            <p:cNvPr id="24611" name="WordArt 35">
              <a:extLst>
                <a:ext uri="{FF2B5EF4-FFF2-40B4-BE49-F238E27FC236}">
                  <a16:creationId xmlns:a16="http://schemas.microsoft.com/office/drawing/2014/main" id="{0DAEF925-7684-354C-BE76-2EECEC22AFD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31" y="3756"/>
              <a:ext cx="96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</a:t>
              </a:r>
            </a:p>
          </p:txBody>
        </p:sp>
        <p:sp>
          <p:nvSpPr>
            <p:cNvPr id="24612" name="WordArt 36">
              <a:extLst>
                <a:ext uri="{FF2B5EF4-FFF2-40B4-BE49-F238E27FC236}">
                  <a16:creationId xmlns:a16="http://schemas.microsoft.com/office/drawing/2014/main" id="{E6595C9B-0963-A94B-9D7A-C647494BE94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22" y="3756"/>
              <a:ext cx="96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b</a:t>
              </a:r>
            </a:p>
          </p:txBody>
        </p:sp>
        <p:sp>
          <p:nvSpPr>
            <p:cNvPr id="24613" name="Text Box 40">
              <a:extLst>
                <a:ext uri="{FF2B5EF4-FFF2-40B4-BE49-F238E27FC236}">
                  <a16:creationId xmlns:a16="http://schemas.microsoft.com/office/drawing/2014/main" id="{C67CCE30-9C8F-EB49-9AA6-DB375ACC5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742"/>
              <a:ext cx="8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400">
                  <a:latin typeface="Courier New" panose="02070309020205020404" pitchFamily="49" charset="0"/>
                </a:rPr>
                <a:t>/etc/passwd</a:t>
              </a: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4614" name="Line 41">
              <a:extLst>
                <a:ext uri="{FF2B5EF4-FFF2-40B4-BE49-F238E27FC236}">
                  <a16:creationId xmlns:a16="http://schemas.microsoft.com/office/drawing/2014/main" id="{C2B8100E-EF32-B54C-B67A-B6CBA1DEA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" y="2689"/>
              <a:ext cx="229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Text Box 42">
              <a:extLst>
                <a:ext uri="{FF2B5EF4-FFF2-40B4-BE49-F238E27FC236}">
                  <a16:creationId xmlns:a16="http://schemas.microsoft.com/office/drawing/2014/main" id="{79579A13-B2BC-BD4C-B350-185BCF41D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3834"/>
              <a:ext cx="10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400">
                  <a:latin typeface="Courier New" panose="02070309020205020404" pitchFamily="49" charset="0"/>
                </a:rPr>
                <a:t>/home/neale/b</a:t>
              </a: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4616" name="Line 44">
              <a:extLst>
                <a:ext uri="{FF2B5EF4-FFF2-40B4-BE49-F238E27FC236}">
                  <a16:creationId xmlns:a16="http://schemas.microsoft.com/office/drawing/2014/main" id="{CB2190FA-5150-FB47-A8BC-7E256DC64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6" y="393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0" name="Line 46">
            <a:extLst>
              <a:ext uri="{FF2B5EF4-FFF2-40B4-BE49-F238E27FC236}">
                <a16:creationId xmlns:a16="http://schemas.microsoft.com/office/drawing/2014/main" id="{09B939F0-289E-A34D-8493-986D9FB9C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1713" y="3352800"/>
            <a:ext cx="531812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47">
            <a:extLst>
              <a:ext uri="{FF2B5EF4-FFF2-40B4-BE49-F238E27FC236}">
                <a16:creationId xmlns:a16="http://schemas.microsoft.com/office/drawing/2014/main" id="{E0AC9C9F-0297-7E40-98F1-0EA1F5669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3352800"/>
            <a:ext cx="593725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13A3E52-84D7-954A-8BC1-9BFC154C0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Current Directory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E094332-400C-DC4D-8AE7-3E0AC5C4A2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725" y="1804988"/>
            <a:ext cx="4013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One directory is designated the </a:t>
            </a:r>
            <a:r>
              <a:rPr lang="en-US" altLang="en-US" sz="2800" i="1"/>
              <a:t>current working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if you omit the leading </a:t>
            </a:r>
            <a:r>
              <a:rPr lang="en-US" altLang="en-US" sz="2400">
                <a:latin typeface="Courier New" panose="02070309020205020404" pitchFamily="49" charset="0"/>
              </a:rPr>
              <a:t>/</a:t>
            </a:r>
            <a:r>
              <a:rPr lang="en-US" altLang="en-US" sz="2400"/>
              <a:t> then path name is relative to the current working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</a:t>
            </a:r>
            <a:r>
              <a:rPr lang="en-US" altLang="en-US" sz="2400">
                <a:latin typeface="Courier New" panose="02070309020205020404" pitchFamily="49" charset="0"/>
                <a:hlinkClick r:id="rId2"/>
              </a:rPr>
              <a:t>pwd</a:t>
            </a:r>
            <a:r>
              <a:rPr lang="en-US" altLang="en-US" sz="2400"/>
              <a:t> to find out where you are</a:t>
            </a:r>
          </a:p>
        </p:txBody>
      </p:sp>
      <p:sp>
        <p:nvSpPr>
          <p:cNvPr id="25603" name="Line 42">
            <a:extLst>
              <a:ext uri="{FF2B5EF4-FFF2-40B4-BE49-F238E27FC236}">
                <a16:creationId xmlns:a16="http://schemas.microsoft.com/office/drawing/2014/main" id="{A8A6B427-57DC-6D4E-9F90-92ACBADBA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9488" y="3067050"/>
            <a:ext cx="557212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3">
            <a:extLst>
              <a:ext uri="{FF2B5EF4-FFF2-40B4-BE49-F238E27FC236}">
                <a16:creationId xmlns:a16="http://schemas.microsoft.com/office/drawing/2014/main" id="{D8BDE3FC-474A-3D49-B059-4C3192EAF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3054350"/>
            <a:ext cx="6191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5" name="Group 59">
            <a:extLst>
              <a:ext uri="{FF2B5EF4-FFF2-40B4-BE49-F238E27FC236}">
                <a16:creationId xmlns:a16="http://schemas.microsoft.com/office/drawing/2014/main" id="{BF331EF3-B92D-814F-97B2-43CF053681E2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606550"/>
            <a:ext cx="6426200" cy="4419600"/>
            <a:chOff x="1481" y="1012"/>
            <a:chExt cx="4048" cy="2784"/>
          </a:xfrm>
        </p:grpSpPr>
        <p:sp>
          <p:nvSpPr>
            <p:cNvPr id="25612" name="Rectangle 7">
              <a:extLst>
                <a:ext uri="{FF2B5EF4-FFF2-40B4-BE49-F238E27FC236}">
                  <a16:creationId xmlns:a16="http://schemas.microsoft.com/office/drawing/2014/main" id="{9A2835C1-66A0-F549-9BA0-4C2DDD84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101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3" name="Rectangle 8">
              <a:extLst>
                <a:ext uri="{FF2B5EF4-FFF2-40B4-BE49-F238E27FC236}">
                  <a16:creationId xmlns:a16="http://schemas.microsoft.com/office/drawing/2014/main" id="{7F99004E-7D16-B84F-BBDF-060ABEA7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163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4" name="Rectangle 9">
              <a:extLst>
                <a:ext uri="{FF2B5EF4-FFF2-40B4-BE49-F238E27FC236}">
                  <a16:creationId xmlns:a16="http://schemas.microsoft.com/office/drawing/2014/main" id="{14A6CBD9-5964-1342-8B73-B3F5758A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163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5" name="Rectangle 10">
              <a:extLst>
                <a:ext uri="{FF2B5EF4-FFF2-40B4-BE49-F238E27FC236}">
                  <a16:creationId xmlns:a16="http://schemas.microsoft.com/office/drawing/2014/main" id="{2F99F02A-70BF-124C-9676-33EA33E24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63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6" name="Rectangle 11">
              <a:extLst>
                <a:ext uri="{FF2B5EF4-FFF2-40B4-BE49-F238E27FC236}">
                  <a16:creationId xmlns:a16="http://schemas.microsoft.com/office/drawing/2014/main" id="{1C02E81F-E3C3-A04B-A7E1-5BF900A78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16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7" name="Rectangle 12">
              <a:extLst>
                <a:ext uri="{FF2B5EF4-FFF2-40B4-BE49-F238E27FC236}">
                  <a16:creationId xmlns:a16="http://schemas.microsoft.com/office/drawing/2014/main" id="{5E5C6BFC-B2E7-E144-94F2-326B348E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216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Rectangle 13">
              <a:extLst>
                <a:ext uri="{FF2B5EF4-FFF2-40B4-BE49-F238E27FC236}">
                  <a16:creationId xmlns:a16="http://schemas.microsoft.com/office/drawing/2014/main" id="{FC0C820A-A4C1-7240-A461-3AE7CC09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88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9" name="Rectangle 14">
              <a:extLst>
                <a:ext uri="{FF2B5EF4-FFF2-40B4-BE49-F238E27FC236}">
                  <a16:creationId xmlns:a16="http://schemas.microsoft.com/office/drawing/2014/main" id="{1567AAC4-F71B-8644-AECB-50FE81F91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88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0" name="Rectangle 15">
              <a:extLst>
                <a:ext uri="{FF2B5EF4-FFF2-40B4-BE49-F238E27FC236}">
                  <a16:creationId xmlns:a16="http://schemas.microsoft.com/office/drawing/2014/main" id="{25BC367A-A109-504F-91B7-3B749590D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288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1" name="Rectangle 16">
              <a:extLst>
                <a:ext uri="{FF2B5EF4-FFF2-40B4-BE49-F238E27FC236}">
                  <a16:creationId xmlns:a16="http://schemas.microsoft.com/office/drawing/2014/main" id="{23CDA389-8396-0C46-9188-08CB5DE8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508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2" name="Rectangle 17">
              <a:extLst>
                <a:ext uri="{FF2B5EF4-FFF2-40B4-BE49-F238E27FC236}">
                  <a16:creationId xmlns:a16="http://schemas.microsoft.com/office/drawing/2014/main" id="{9E0503B8-2C91-6544-80CE-5C43EFD0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508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3" name="Line 18">
              <a:extLst>
                <a:ext uri="{FF2B5EF4-FFF2-40B4-BE49-F238E27FC236}">
                  <a16:creationId xmlns:a16="http://schemas.microsoft.com/office/drawing/2014/main" id="{51012A1E-F101-A344-BCFC-5D9E836C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3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19">
              <a:extLst>
                <a:ext uri="{FF2B5EF4-FFF2-40B4-BE49-F238E27FC236}">
                  <a16:creationId xmlns:a16="http://schemas.microsoft.com/office/drawing/2014/main" id="{14BF58E1-8CBB-AF40-8F5D-EB4878B7D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1" y="130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0">
              <a:extLst>
                <a:ext uri="{FF2B5EF4-FFF2-40B4-BE49-F238E27FC236}">
                  <a16:creationId xmlns:a16="http://schemas.microsoft.com/office/drawing/2014/main" id="{23927A6C-0504-3B43-B370-378507DED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300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1">
              <a:extLst>
                <a:ext uri="{FF2B5EF4-FFF2-40B4-BE49-F238E27FC236}">
                  <a16:creationId xmlns:a16="http://schemas.microsoft.com/office/drawing/2014/main" id="{53544C6B-A461-3649-B728-E85DB802D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9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Freeform 22">
              <a:extLst>
                <a:ext uri="{FF2B5EF4-FFF2-40B4-BE49-F238E27FC236}">
                  <a16:creationId xmlns:a16="http://schemas.microsoft.com/office/drawing/2014/main" id="{C2BA9687-7E4B-A842-A45F-884F9D0F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" y="2692"/>
              <a:ext cx="1104" cy="192"/>
            </a:xfrm>
            <a:custGeom>
              <a:avLst/>
              <a:gdLst>
                <a:gd name="T0" fmla="*/ 0 w 1104"/>
                <a:gd name="T1" fmla="*/ 192 h 192"/>
                <a:gd name="T2" fmla="*/ 1 w 1104"/>
                <a:gd name="T3" fmla="*/ 3 h 192"/>
                <a:gd name="T4" fmla="*/ 1104 w 110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192">
                  <a:moveTo>
                    <a:pt x="0" y="192"/>
                  </a:moveTo>
                  <a:lnTo>
                    <a:pt x="1" y="3"/>
                  </a:lnTo>
                  <a:lnTo>
                    <a:pt x="110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Freeform 23">
              <a:extLst>
                <a:ext uri="{FF2B5EF4-FFF2-40B4-BE49-F238E27FC236}">
                  <a16:creationId xmlns:a16="http://schemas.microsoft.com/office/drawing/2014/main" id="{C77E68C6-4694-6B4B-A96B-405DAED9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692"/>
              <a:ext cx="768" cy="192"/>
            </a:xfrm>
            <a:custGeom>
              <a:avLst/>
              <a:gdLst>
                <a:gd name="T0" fmla="*/ 0 w 768"/>
                <a:gd name="T1" fmla="*/ 0 h 192"/>
                <a:gd name="T2" fmla="*/ 767 w 768"/>
                <a:gd name="T3" fmla="*/ 3 h 192"/>
                <a:gd name="T4" fmla="*/ 768 w 768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192">
                  <a:moveTo>
                    <a:pt x="0" y="0"/>
                  </a:moveTo>
                  <a:lnTo>
                    <a:pt x="767" y="3"/>
                  </a:lnTo>
                  <a:lnTo>
                    <a:pt x="76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4">
              <a:extLst>
                <a:ext uri="{FF2B5EF4-FFF2-40B4-BE49-F238E27FC236}">
                  <a16:creationId xmlns:a16="http://schemas.microsoft.com/office/drawing/2014/main" id="{1A344604-D994-0C44-A590-04E1B832F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" y="31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>
              <a:extLst>
                <a:ext uri="{FF2B5EF4-FFF2-40B4-BE49-F238E27FC236}">
                  <a16:creationId xmlns:a16="http://schemas.microsoft.com/office/drawing/2014/main" id="{8532BC21-451C-BB42-A67C-8B4D152F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317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6">
              <a:extLst>
                <a:ext uri="{FF2B5EF4-FFF2-40B4-BE49-F238E27FC236}">
                  <a16:creationId xmlns:a16="http://schemas.microsoft.com/office/drawing/2014/main" id="{11B73C93-8344-D945-A371-1BF9983C4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1" y="26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WordArt 27">
              <a:extLst>
                <a:ext uri="{FF2B5EF4-FFF2-40B4-BE49-F238E27FC236}">
                  <a16:creationId xmlns:a16="http://schemas.microsoft.com/office/drawing/2014/main" id="{B8D039A0-AF67-CC49-951F-C512DC1F3E4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377" y="1060"/>
              <a:ext cx="6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/</a:t>
              </a:r>
            </a:p>
          </p:txBody>
        </p:sp>
        <p:sp>
          <p:nvSpPr>
            <p:cNvPr id="25633" name="WordArt 28">
              <a:extLst>
                <a:ext uri="{FF2B5EF4-FFF2-40B4-BE49-F238E27FC236}">
                  <a16:creationId xmlns:a16="http://schemas.microsoft.com/office/drawing/2014/main" id="{AE49191E-D560-814A-9B9F-985F4A80180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225" y="1684"/>
              <a:ext cx="30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etc</a:t>
              </a:r>
            </a:p>
          </p:txBody>
        </p:sp>
        <p:sp>
          <p:nvSpPr>
            <p:cNvPr id="25634" name="WordArt 29">
              <a:extLst>
                <a:ext uri="{FF2B5EF4-FFF2-40B4-BE49-F238E27FC236}">
                  <a16:creationId xmlns:a16="http://schemas.microsoft.com/office/drawing/2014/main" id="{429B8725-BD28-6B43-A4FE-C8B2247745F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137" y="1684"/>
              <a:ext cx="51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home</a:t>
              </a:r>
            </a:p>
          </p:txBody>
        </p:sp>
        <p:sp>
          <p:nvSpPr>
            <p:cNvPr id="25635" name="WordArt 30">
              <a:extLst>
                <a:ext uri="{FF2B5EF4-FFF2-40B4-BE49-F238E27FC236}">
                  <a16:creationId xmlns:a16="http://schemas.microsoft.com/office/drawing/2014/main" id="{C6749C8F-7BFE-5942-9CBC-7DACE526BF6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5097" y="1684"/>
              <a:ext cx="312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usr</a:t>
              </a:r>
            </a:p>
          </p:txBody>
        </p:sp>
        <p:sp>
          <p:nvSpPr>
            <p:cNvPr id="25636" name="WordArt 31">
              <a:extLst>
                <a:ext uri="{FF2B5EF4-FFF2-40B4-BE49-F238E27FC236}">
                  <a16:creationId xmlns:a16="http://schemas.microsoft.com/office/drawing/2014/main" id="{0652E94E-CF16-8F47-8688-35823956FB8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793" y="2212"/>
              <a:ext cx="48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passwd</a:t>
              </a:r>
            </a:p>
          </p:txBody>
        </p:sp>
        <p:sp>
          <p:nvSpPr>
            <p:cNvPr id="25637" name="WordArt 32">
              <a:extLst>
                <a:ext uri="{FF2B5EF4-FFF2-40B4-BE49-F238E27FC236}">
                  <a16:creationId xmlns:a16="http://schemas.microsoft.com/office/drawing/2014/main" id="{15DB1762-70E9-E54A-B7C9-40E74DC998E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61" y="2212"/>
              <a:ext cx="39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inittab</a:t>
              </a:r>
            </a:p>
          </p:txBody>
        </p:sp>
        <p:sp>
          <p:nvSpPr>
            <p:cNvPr id="25638" name="WordArt 33">
              <a:extLst>
                <a:ext uri="{FF2B5EF4-FFF2-40B4-BE49-F238E27FC236}">
                  <a16:creationId xmlns:a16="http://schemas.microsoft.com/office/drawing/2014/main" id="{B7849441-ADCD-0B4C-AE20-7925705E088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087" y="2944"/>
              <a:ext cx="378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neale</a:t>
              </a:r>
            </a:p>
          </p:txBody>
        </p:sp>
        <p:sp>
          <p:nvSpPr>
            <p:cNvPr id="25639" name="WordArt 34">
              <a:extLst>
                <a:ext uri="{FF2B5EF4-FFF2-40B4-BE49-F238E27FC236}">
                  <a16:creationId xmlns:a16="http://schemas.microsoft.com/office/drawing/2014/main" id="{65201684-E48A-9540-BA08-44FFD6FE57B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041" y="2944"/>
              <a:ext cx="450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scully</a:t>
              </a:r>
            </a:p>
          </p:txBody>
        </p:sp>
        <p:sp>
          <p:nvSpPr>
            <p:cNvPr id="25640" name="WordArt 35">
              <a:extLst>
                <a:ext uri="{FF2B5EF4-FFF2-40B4-BE49-F238E27FC236}">
                  <a16:creationId xmlns:a16="http://schemas.microsoft.com/office/drawing/2014/main" id="{AABC1656-3137-044E-9261-A9D50FBA09C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953" y="2944"/>
              <a:ext cx="432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marty</a:t>
              </a:r>
            </a:p>
          </p:txBody>
        </p:sp>
        <p:sp>
          <p:nvSpPr>
            <p:cNvPr id="25641" name="WordArt 36">
              <a:extLst>
                <a:ext uri="{FF2B5EF4-FFF2-40B4-BE49-F238E27FC236}">
                  <a16:creationId xmlns:a16="http://schemas.microsoft.com/office/drawing/2014/main" id="{85F91EDD-69F6-DF4C-81AD-8CCB21F909D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40" y="3568"/>
              <a:ext cx="96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</a:t>
              </a:r>
            </a:p>
          </p:txBody>
        </p:sp>
        <p:sp>
          <p:nvSpPr>
            <p:cNvPr id="25642" name="WordArt 37">
              <a:extLst>
                <a:ext uri="{FF2B5EF4-FFF2-40B4-BE49-F238E27FC236}">
                  <a16:creationId xmlns:a16="http://schemas.microsoft.com/office/drawing/2014/main" id="{C79D604F-78E6-AC44-89E1-14D4F6EE19B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468" y="3552"/>
              <a:ext cx="28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doc</a:t>
              </a:r>
            </a:p>
          </p:txBody>
        </p:sp>
        <p:sp>
          <p:nvSpPr>
            <p:cNvPr id="25643" name="Text Box 38">
              <a:extLst>
                <a:ext uri="{FF2B5EF4-FFF2-40B4-BE49-F238E27FC236}">
                  <a16:creationId xmlns:a16="http://schemas.microsoft.com/office/drawing/2014/main" id="{220BE516-15B2-2441-9CBF-2E2457FC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435"/>
              <a:ext cx="8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400">
                  <a:latin typeface="Times New Roman" panose="02020603050405020304" pitchFamily="18" charset="0"/>
                </a:rPr>
                <a:t>Current working directory</a:t>
              </a:r>
            </a:p>
          </p:txBody>
        </p:sp>
        <p:sp>
          <p:nvSpPr>
            <p:cNvPr id="25644" name="Line 39">
              <a:extLst>
                <a:ext uri="{FF2B5EF4-FFF2-40B4-BE49-F238E27FC236}">
                  <a16:creationId xmlns:a16="http://schemas.microsoft.com/office/drawing/2014/main" id="{C5CD6F27-E6AA-6A43-85EC-C13EED5EA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3102"/>
              <a:ext cx="564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Rectangle 46">
            <a:extLst>
              <a:ext uri="{FF2B5EF4-FFF2-40B4-BE49-F238E27FC236}">
                <a16:creationId xmlns:a16="http://schemas.microsoft.com/office/drawing/2014/main" id="{C6CBEBAC-3FDC-3E4A-9CCD-54B67AAF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6240463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Line 47">
            <a:extLst>
              <a:ext uri="{FF2B5EF4-FFF2-40B4-BE49-F238E27FC236}">
                <a16:creationId xmlns:a16="http://schemas.microsoft.com/office/drawing/2014/main" id="{322F7D90-61AB-DD4B-A40C-B491C30C67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7225" y="6008688"/>
            <a:ext cx="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WordArt 48">
            <a:extLst>
              <a:ext uri="{FF2B5EF4-FFF2-40B4-BE49-F238E27FC236}">
                <a16:creationId xmlns:a16="http://schemas.microsoft.com/office/drawing/2014/main" id="{D6D214A6-367E-CC44-920A-E401C8A939D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56225" y="6335713"/>
            <a:ext cx="714375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letter</a:t>
            </a:r>
          </a:p>
        </p:txBody>
      </p:sp>
      <p:sp>
        <p:nvSpPr>
          <p:cNvPr id="25609" name="Text Box 56">
            <a:extLst>
              <a:ext uri="{FF2B5EF4-FFF2-40B4-BE49-F238E27FC236}">
                <a16:creationId xmlns:a16="http://schemas.microsoft.com/office/drawing/2014/main" id="{15A44578-20F3-2F4B-861F-52817D5F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889625"/>
            <a:ext cx="25479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37160" bIns="91440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3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doc/letter</a:t>
            </a:r>
          </a:p>
          <a:p>
            <a:pPr algn="l">
              <a:lnSpc>
                <a:spcPct val="3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./doc/letter</a:t>
            </a:r>
          </a:p>
          <a:p>
            <a:pPr algn="l">
              <a:lnSpc>
                <a:spcPct val="3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/home/neale/doc/letter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5610" name="Line 57">
            <a:extLst>
              <a:ext uri="{FF2B5EF4-FFF2-40B4-BE49-F238E27FC236}">
                <a16:creationId xmlns:a16="http://schemas.microsoft.com/office/drawing/2014/main" id="{3945B9FC-9CA9-B64F-AA2D-9CDD7AD23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6813" y="6383338"/>
            <a:ext cx="1730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58">
            <a:extLst>
              <a:ext uri="{FF2B5EF4-FFF2-40B4-BE49-F238E27FC236}">
                <a16:creationId xmlns:a16="http://schemas.microsoft.com/office/drawing/2014/main" id="{E0F9370A-13A6-E641-8989-BD5F717B2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250" y="6281738"/>
            <a:ext cx="231775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083E3D2-D5F0-7B45-83C4-CA6B258A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Special File Names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81CEDDC-1623-1142-A94C-4DA3E27F6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file names are special: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/</a:t>
            </a:r>
            <a:r>
              <a:rPr lang="en-US" altLang="en-US" sz="2000"/>
              <a:t>    The root directory (not to be confused with the root user)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.</a:t>
            </a:r>
            <a:r>
              <a:rPr lang="en-US" altLang="en-US" sz="2000"/>
              <a:t>    The current directory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.. </a:t>
            </a:r>
            <a:r>
              <a:rPr lang="en-US" altLang="en-US" sz="2000"/>
              <a:t>The parent (previous) directory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~</a:t>
            </a:r>
            <a:r>
              <a:rPr lang="en-US" altLang="en-US" sz="2000"/>
              <a:t>    My home directory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./a       </a:t>
            </a:r>
            <a:r>
              <a:rPr lang="en-US" altLang="en-US" sz="2000"/>
              <a:t> same as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endParaRPr lang="en-US" altLang="en-US" sz="2000"/>
          </a:p>
          <a:p>
            <a:pPr lvl="1"/>
            <a:r>
              <a:rPr lang="en-US" altLang="en-US" sz="2000">
                <a:latin typeface="Courier New" panose="02070309020205020404" pitchFamily="49" charset="0"/>
              </a:rPr>
              <a:t>../jane/x</a:t>
            </a:r>
            <a:r>
              <a:rPr lang="en-US" altLang="en-US" sz="2000"/>
              <a:t>   go up one level then look in directory </a:t>
            </a:r>
            <a:r>
              <a:rPr lang="en-US" altLang="en-US" sz="2000">
                <a:latin typeface="Courier New" panose="02070309020205020404" pitchFamily="49" charset="0"/>
              </a:rPr>
              <a:t>jane</a:t>
            </a:r>
            <a:r>
              <a:rPr lang="en-US" altLang="en-US" sz="2000"/>
              <a:t> for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6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8A65FA0-FF65-4A49-9914-E2227CDB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Files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B0EAD9B0-E8FF-A643-93E1-AB9A96E9C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/home</a:t>
            </a:r>
            <a:r>
              <a:rPr lang="en-US" altLang="en-US" sz="2800"/>
              <a:t> - all users’ home directories are stored here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/bin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/usr/bin</a:t>
            </a:r>
            <a:r>
              <a:rPr lang="en-US" altLang="en-US" sz="2800"/>
              <a:t> - system commands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/sbin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/usr/sbin</a:t>
            </a:r>
            <a:r>
              <a:rPr lang="en-US" altLang="en-US" sz="2800"/>
              <a:t> - commands used by sysadmins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/etc</a:t>
            </a:r>
            <a:r>
              <a:rPr lang="en-US" altLang="en-US" sz="2800"/>
              <a:t> - all sorts of configuration files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/var</a:t>
            </a:r>
            <a:r>
              <a:rPr lang="en-US" altLang="en-US" sz="2800"/>
              <a:t> - logs, spool directories etc.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/dev</a:t>
            </a:r>
            <a:r>
              <a:rPr lang="en-US" altLang="en-US" sz="2800"/>
              <a:t> - device files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/proc</a:t>
            </a:r>
            <a:r>
              <a:rPr lang="en-US" altLang="en-US" sz="2800"/>
              <a:t> - special system files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0C4B-6455-7B44-BD18-F673942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4B2E3-187E-A442-86A5-9BA0BD803916}"/>
              </a:ext>
            </a:extLst>
          </p:cNvPr>
          <p:cNvSpPr/>
          <p:nvPr/>
        </p:nvSpPr>
        <p:spPr>
          <a:xfrm>
            <a:off x="628650" y="1458869"/>
            <a:ext cx="7575192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Introduction to Linux</a:t>
            </a:r>
          </a:p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Brief history about Linux</a:t>
            </a:r>
          </a:p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Linux File System</a:t>
            </a:r>
          </a:p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Common Linux Commands</a:t>
            </a:r>
          </a:p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Demo</a:t>
            </a:r>
          </a:p>
          <a:p>
            <a:pPr marL="457200" indent="-457200">
              <a:spcAft>
                <a:spcPts val="3000"/>
              </a:spcAft>
              <a:buFont typeface="Wingdings" pitchFamily="2" charset="2"/>
              <a:buChar char="Ø"/>
            </a:pPr>
            <a:r>
              <a:rPr lang="en-IN" sz="2400" dirty="0">
                <a:latin typeface="Helvetica" pitchFamily="2" charset="0"/>
              </a:rPr>
              <a:t>Tomorrow’s plan &amp; pre-requisites</a:t>
            </a:r>
          </a:p>
        </p:txBody>
      </p:sp>
    </p:spTree>
    <p:extLst>
      <p:ext uri="{BB962C8B-B14F-4D97-AF65-F5344CB8AC3E}">
        <p14:creationId xmlns:p14="http://schemas.microsoft.com/office/powerpoint/2010/main" val="62742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6503513E-B999-B14C-85CD-9927BFB40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Command Basics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DF85908-4271-A74B-9BFF-F447A1A99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execute a command, type its name and arguments at the command line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C22AFD34-562F-2341-98AA-1AFC7300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363913"/>
            <a:ext cx="24796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800" dirty="0">
                <a:latin typeface="Courier New" panose="02070309020205020404" pitchFamily="49" charset="0"/>
              </a:rPr>
              <a:t>ls -l /</a:t>
            </a:r>
            <a:r>
              <a:rPr kumimoji="0" lang="en-US" altLang="en-US" sz="2800" dirty="0" err="1">
                <a:latin typeface="Courier New" panose="02070309020205020404" pitchFamily="49" charset="0"/>
              </a:rPr>
              <a:t>etc</a:t>
            </a:r>
            <a:endParaRPr kumimoji="0"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325A613B-E24B-6747-9C09-B4CE6340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330700"/>
            <a:ext cx="1693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Command name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639BF4DA-1948-4E44-8CA4-DDBD3E3E4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6913" y="3848100"/>
            <a:ext cx="1187450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65D9E274-1F5F-5E4B-B7B4-FD442B2CB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4622800"/>
            <a:ext cx="976312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Options</a:t>
            </a:r>
          </a:p>
          <a:p>
            <a:pPr>
              <a:lnSpc>
                <a:spcPct val="7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(flags)</a:t>
            </a:r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0814D32A-954D-DE49-A943-7AFC1CDC9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6525" y="3848100"/>
            <a:ext cx="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9">
            <a:extLst>
              <a:ext uri="{FF2B5EF4-FFF2-40B4-BE49-F238E27FC236}">
                <a16:creationId xmlns:a16="http://schemas.microsoft.com/office/drawing/2014/main" id="{2E70CA48-383E-134B-A03C-C5728BC4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354513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Arguments</a:t>
            </a:r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46FC9F0B-E747-F642-99FC-A34C08B2F8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86325" y="3859213"/>
            <a:ext cx="10509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CE15C50-7088-6E46-887B-3170D068D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Files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0D3C3F9-8A6F-0D46-8FAA-535B47ADB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UNIX concept of “standard files”</a:t>
            </a:r>
          </a:p>
          <a:p>
            <a:pPr lvl="1"/>
            <a:r>
              <a:rPr lang="en-US" altLang="en-US"/>
              <a:t>standard input (where a command gets its input) - default is the terminal</a:t>
            </a:r>
          </a:p>
          <a:p>
            <a:pPr lvl="1"/>
            <a:r>
              <a:rPr lang="en-US" altLang="en-US"/>
              <a:t>standard output (where a command writes it output) - default is the terminal</a:t>
            </a:r>
          </a:p>
          <a:p>
            <a:pPr lvl="1"/>
            <a:r>
              <a:rPr lang="en-US" altLang="en-US"/>
              <a:t>standard error (where a command writes error messages) - default is the terminal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7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5F5CB818-E06E-BA45-BFF8-02BBF7BDE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Redirecting Output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A683468E-7AF9-FB47-9511-1A2764717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output of a command may be sent (piped) to a file: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E37BCB98-1EE3-8C4E-9DFF-2E8A3AC50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3055938"/>
            <a:ext cx="275748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>
                <a:latin typeface="Courier New" panose="02070309020205020404" pitchFamily="49" charset="0"/>
                <a:hlinkClick r:id="rId2"/>
              </a:rPr>
              <a:t>ls</a:t>
            </a:r>
            <a:r>
              <a:rPr kumimoji="0" lang="en-US" altLang="en-US">
                <a:latin typeface="Courier New" panose="02070309020205020404" pitchFamily="49" charset="0"/>
              </a:rPr>
              <a:t> -l &gt;output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18955C41-67F9-0F47-AE30-993C1DF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698875"/>
            <a:ext cx="2116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“&gt;” is used to specify the output file</a:t>
            </a:r>
          </a:p>
        </p:txBody>
      </p:sp>
      <p:sp>
        <p:nvSpPr>
          <p:cNvPr id="30725" name="Freeform 7">
            <a:extLst>
              <a:ext uri="{FF2B5EF4-FFF2-40B4-BE49-F238E27FC236}">
                <a16:creationId xmlns:a16="http://schemas.microsoft.com/office/drawing/2014/main" id="{9CEEC76B-DBA5-DA47-A40D-1583AE0FD6A2}"/>
              </a:ext>
            </a:extLst>
          </p:cNvPr>
          <p:cNvSpPr>
            <a:spLocks/>
          </p:cNvSpPr>
          <p:nvPr/>
        </p:nvSpPr>
        <p:spPr bwMode="auto">
          <a:xfrm>
            <a:off x="3587750" y="3379788"/>
            <a:ext cx="2041525" cy="519112"/>
          </a:xfrm>
          <a:custGeom>
            <a:avLst/>
            <a:gdLst>
              <a:gd name="T0" fmla="*/ 2041525 w 1286"/>
              <a:gd name="T1" fmla="*/ 519112 h 281"/>
              <a:gd name="T2" fmla="*/ 0 w 1286"/>
              <a:gd name="T3" fmla="*/ 517265 h 281"/>
              <a:gd name="T4" fmla="*/ 0 w 1286"/>
              <a:gd name="T5" fmla="*/ 0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6" h="281">
                <a:moveTo>
                  <a:pt x="1286" y="281"/>
                </a:moveTo>
                <a:lnTo>
                  <a:pt x="0" y="2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>
            <a:extLst>
              <a:ext uri="{FF2B5EF4-FFF2-40B4-BE49-F238E27FC236}">
                <a16:creationId xmlns:a16="http://schemas.microsoft.com/office/drawing/2014/main" id="{69B58B19-A8D2-A546-B117-C865173D2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Redirecting Input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3D9F28BB-E85A-3D49-839B-698576889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input of a command may come (be piped) from a file:</a:t>
            </a:r>
          </a:p>
        </p:txBody>
      </p:sp>
      <p:grpSp>
        <p:nvGrpSpPr>
          <p:cNvPr id="31747" name="Group 1028">
            <a:extLst>
              <a:ext uri="{FF2B5EF4-FFF2-40B4-BE49-F238E27FC236}">
                <a16:creationId xmlns:a16="http://schemas.microsoft.com/office/drawing/2014/main" id="{E5BF9B5F-3D5F-2143-9EE7-1A92E7F24B21}"/>
              </a:ext>
            </a:extLst>
          </p:cNvPr>
          <p:cNvGrpSpPr>
            <a:grpSpLocks/>
          </p:cNvGrpSpPr>
          <p:nvPr/>
        </p:nvGrpSpPr>
        <p:grpSpPr bwMode="auto">
          <a:xfrm>
            <a:off x="2314575" y="3055938"/>
            <a:ext cx="5430838" cy="1211262"/>
            <a:chOff x="1458" y="1925"/>
            <a:chExt cx="3421" cy="763"/>
          </a:xfrm>
        </p:grpSpPr>
        <p:sp>
          <p:nvSpPr>
            <p:cNvPr id="31748" name="Text Box 1029">
              <a:extLst>
                <a:ext uri="{FF2B5EF4-FFF2-40B4-BE49-F238E27FC236}">
                  <a16:creationId xmlns:a16="http://schemas.microsoft.com/office/drawing/2014/main" id="{AA1C862B-8FEA-914B-9114-BEF7264AC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1925"/>
              <a:ext cx="1737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>
                  <a:latin typeface="Courier New" panose="02070309020205020404" pitchFamily="49" charset="0"/>
                  <a:hlinkClick r:id="rId2"/>
                </a:rPr>
                <a:t>wc</a:t>
              </a:r>
              <a:r>
                <a:rPr kumimoji="0" lang="en-US" altLang="en-US">
                  <a:latin typeface="Courier New" panose="02070309020205020404" pitchFamily="49" charset="0"/>
                </a:rPr>
                <a:t> &lt;input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49" name="Text Box 1030">
              <a:extLst>
                <a:ext uri="{FF2B5EF4-FFF2-40B4-BE49-F238E27FC236}">
                  <a16:creationId xmlns:a16="http://schemas.microsoft.com/office/drawing/2014/main" id="{ABC69FB5-F83D-8B43-AB6A-01008A8B0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322"/>
              <a:ext cx="133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600">
                  <a:latin typeface="Times New Roman" panose="02020603050405020304" pitchFamily="18" charset="0"/>
                </a:rPr>
                <a:t>“&lt;” is used to specify the input file</a:t>
              </a: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1750" name="Freeform 1031">
              <a:extLst>
                <a:ext uri="{FF2B5EF4-FFF2-40B4-BE49-F238E27FC236}">
                  <a16:creationId xmlns:a16="http://schemas.microsoft.com/office/drawing/2014/main" id="{7E661FFA-EE17-0A49-B325-BDD8EB22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2122"/>
              <a:ext cx="1606" cy="327"/>
            </a:xfrm>
            <a:custGeom>
              <a:avLst/>
              <a:gdLst>
                <a:gd name="T0" fmla="*/ 1606 w 1286"/>
                <a:gd name="T1" fmla="*/ 327 h 281"/>
                <a:gd name="T2" fmla="*/ 0 w 1286"/>
                <a:gd name="T3" fmla="*/ 326 h 281"/>
                <a:gd name="T4" fmla="*/ 0 w 1286"/>
                <a:gd name="T5" fmla="*/ 0 h 2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6" h="281">
                  <a:moveTo>
                    <a:pt x="1286" y="281"/>
                  </a:moveTo>
                  <a:lnTo>
                    <a:pt x="0" y="2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86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85722E8-F5FF-4545-A46B-A9C710341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commands with Pipes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65CE7893-4872-4A42-A98C-68CB13239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as powerful as CMS Pipes but the same principle</a:t>
            </a:r>
          </a:p>
          <a:p>
            <a:r>
              <a:rPr lang="en-US" altLang="en-US"/>
              <a:t>The output of one command can become the input of another:</a:t>
            </a:r>
          </a:p>
          <a:p>
            <a:endParaRPr lang="en-US" altLang="en-US"/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F4287FC6-69BF-8D48-A562-6C6D5A773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318000"/>
            <a:ext cx="434181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  <a:hlinkClick r:id="rId2"/>
              </a:rPr>
              <a:t>ps</a:t>
            </a:r>
            <a:r>
              <a:rPr kumimoji="0" lang="en-US" altLang="en-US" sz="1800">
                <a:latin typeface="Courier New" panose="02070309020205020404" pitchFamily="49" charset="0"/>
              </a:rPr>
              <a:t> aux | </a:t>
            </a:r>
            <a:r>
              <a:rPr kumimoji="0" lang="en-US" altLang="en-US" sz="1800">
                <a:latin typeface="Courier New" panose="02070309020205020404" pitchFamily="49" charset="0"/>
                <a:hlinkClick r:id="rId3"/>
              </a:rPr>
              <a:t>grep</a:t>
            </a:r>
            <a:r>
              <a:rPr kumimoji="0" lang="en-US" altLang="en-US" sz="1800">
                <a:latin typeface="Courier New" panose="02070309020205020404" pitchFamily="49" charset="0"/>
              </a:rPr>
              <a:t> netscape | </a:t>
            </a:r>
            <a:r>
              <a:rPr kumimoji="0" lang="en-US" altLang="en-US" sz="1800">
                <a:latin typeface="Courier New" panose="02070309020205020404" pitchFamily="49" charset="0"/>
                <a:hlinkClick r:id="rId4"/>
              </a:rPr>
              <a:t>wc</a:t>
            </a:r>
            <a:r>
              <a:rPr kumimoji="0" lang="en-US" altLang="en-US" sz="1800">
                <a:latin typeface="Courier New" panose="02070309020205020404" pitchFamily="49" charset="0"/>
              </a:rPr>
              <a:t> -l</a:t>
            </a: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C3DBC003-4760-B346-80C2-50744B6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5060950"/>
            <a:ext cx="243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The output of the </a:t>
            </a:r>
            <a:r>
              <a:rPr kumimoji="0" lang="en-US" altLang="en-US" sz="1800">
                <a:latin typeface="Courier New" panose="02070309020205020404" pitchFamily="49" charset="0"/>
              </a:rPr>
              <a:t>ps</a:t>
            </a:r>
            <a:r>
              <a:rPr kumimoji="0" lang="en-US" altLang="en-US" sz="1800">
                <a:latin typeface="Times New Roman" panose="02020603050405020304" pitchFamily="18" charset="0"/>
              </a:rPr>
              <a:t> command is sent to </a:t>
            </a:r>
            <a:r>
              <a:rPr kumimoji="0" lang="en-US" altLang="en-US" sz="1800">
                <a:latin typeface="Courier New" panose="02070309020205020404" pitchFamily="49" charset="0"/>
              </a:rPr>
              <a:t>grep</a:t>
            </a: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2773" name="Line 6">
            <a:extLst>
              <a:ext uri="{FF2B5EF4-FFF2-40B4-BE49-F238E27FC236}">
                <a16:creationId xmlns:a16="http://schemas.microsoft.com/office/drawing/2014/main" id="{E91224D6-5091-BA49-B408-6DE015155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7150" y="4602163"/>
            <a:ext cx="334963" cy="66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7">
            <a:extLst>
              <a:ext uri="{FF2B5EF4-FFF2-40B4-BE49-F238E27FC236}">
                <a16:creationId xmlns:a16="http://schemas.microsoft.com/office/drawing/2014/main" id="{0AF9965E-6023-8848-8EC2-46164B278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5753100"/>
            <a:ext cx="394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grep</a:t>
            </a:r>
            <a:r>
              <a:rPr kumimoji="0" lang="en-US" altLang="en-US" sz="1800">
                <a:latin typeface="Times New Roman" panose="02020603050405020304" pitchFamily="18" charset="0"/>
              </a:rPr>
              <a:t> takes input and searches for “netscape” passing these lines to wc</a:t>
            </a: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BCAEAA5E-6E59-124E-A286-280CFF9C2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1825" y="4502150"/>
            <a:ext cx="0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9">
            <a:extLst>
              <a:ext uri="{FF2B5EF4-FFF2-40B4-BE49-F238E27FC236}">
                <a16:creationId xmlns:a16="http://schemas.microsoft.com/office/drawing/2014/main" id="{B5E813D3-C462-6646-AD45-69828F44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960938"/>
            <a:ext cx="2584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wc</a:t>
            </a:r>
            <a:r>
              <a:rPr kumimoji="0" lang="en-US" altLang="en-US" sz="1800">
                <a:latin typeface="Times New Roman" panose="02020603050405020304" pitchFamily="18" charset="0"/>
              </a:rPr>
              <a:t> takes this input and counts the lines its output going to the console</a:t>
            </a:r>
          </a:p>
        </p:txBody>
      </p:sp>
      <p:sp>
        <p:nvSpPr>
          <p:cNvPr id="32777" name="Line 11">
            <a:extLst>
              <a:ext uri="{FF2B5EF4-FFF2-40B4-BE49-F238E27FC236}">
                <a16:creationId xmlns:a16="http://schemas.microsoft.com/office/drawing/2014/main" id="{B50CD761-D9B1-A343-89E3-45873661D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8738" y="4589463"/>
            <a:ext cx="35877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C7C85E4B-026B-BD46-88BF-C1D11FD4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587750"/>
            <a:ext cx="2697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Like CMS Pipes, “|” is used to separate stages</a:t>
            </a:r>
          </a:p>
        </p:txBody>
      </p:sp>
      <p:sp>
        <p:nvSpPr>
          <p:cNvPr id="32779" name="Line 13">
            <a:extLst>
              <a:ext uri="{FF2B5EF4-FFF2-40B4-BE49-F238E27FC236}">
                <a16:creationId xmlns:a16="http://schemas.microsoft.com/office/drawing/2014/main" id="{871D218E-1849-5C46-8E34-5C9A14982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1525" y="3910013"/>
            <a:ext cx="32067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7FE74FF-A5CD-A24C-A89E-DE938968D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Options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27F76C1-BFA3-D54E-8D8D-08184D2BD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Command options allow you to control a command to a certain degree</a:t>
            </a:r>
          </a:p>
          <a:p>
            <a:r>
              <a:rPr lang="en-US" altLang="en-US"/>
              <a:t>Conventions:</a:t>
            </a:r>
          </a:p>
          <a:p>
            <a:pPr lvl="1"/>
            <a:r>
              <a:rPr lang="en-US" altLang="en-US"/>
              <a:t>Usually being with a single dash and are a single letter (“</a:t>
            </a:r>
            <a:r>
              <a:rPr lang="en-US" altLang="en-US">
                <a:latin typeface="Courier New" panose="02070309020205020404" pitchFamily="49" charset="0"/>
              </a:rPr>
              <a:t>-l</a:t>
            </a:r>
            <a:r>
              <a:rPr lang="en-US" altLang="en-US"/>
              <a:t>”)</a:t>
            </a:r>
          </a:p>
          <a:p>
            <a:pPr lvl="1"/>
            <a:r>
              <a:rPr lang="en-US" altLang="en-US"/>
              <a:t>Sometimes have double dashes followed by a keyword (“</a:t>
            </a:r>
            <a:r>
              <a:rPr lang="en-US" altLang="en-US">
                <a:latin typeface="Courier New" panose="02070309020205020404" pitchFamily="49" charset="0"/>
              </a:rPr>
              <a:t>--help</a:t>
            </a:r>
            <a:r>
              <a:rPr lang="en-US" altLang="en-US"/>
              <a:t>”)</a:t>
            </a:r>
          </a:p>
          <a:p>
            <a:pPr lvl="1"/>
            <a:r>
              <a:rPr lang="en-US" altLang="en-US"/>
              <a:t>Sometimes follow no pattern at all</a:t>
            </a:r>
          </a:p>
        </p:txBody>
      </p:sp>
    </p:spTree>
    <p:extLst>
      <p:ext uri="{BB962C8B-B14F-4D97-AF65-F5344CB8AC3E}">
        <p14:creationId xmlns:p14="http://schemas.microsoft.com/office/powerpoint/2010/main" val="308912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4531EA12-BD03-9544-B26C-6DD0B7C1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Commands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EAEE42E-47D3-954E-8515-45F9D101A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  <a:hlinkClick r:id="rId2"/>
              </a:rPr>
              <a:t>pwd</a:t>
            </a:r>
            <a:r>
              <a:rPr lang="en-US" altLang="en-US" sz="2800"/>
              <a:t> - print (display) the working directory</a:t>
            </a:r>
          </a:p>
          <a:p>
            <a:r>
              <a:rPr lang="en-US" altLang="en-US" sz="2800">
                <a:latin typeface="Courier New" panose="02070309020205020404" pitchFamily="49" charset="0"/>
                <a:hlinkClick r:id="rId3"/>
              </a:rPr>
              <a:t>cd</a:t>
            </a:r>
            <a:r>
              <a:rPr lang="en-US" altLang="en-US" sz="2800"/>
              <a:t> </a:t>
            </a:r>
            <a:r>
              <a:rPr lang="en-US" altLang="en-US" sz="2800" i="1"/>
              <a:t>&lt;</a:t>
            </a:r>
            <a:r>
              <a:rPr lang="en-US" altLang="en-US" sz="2800" i="1">
                <a:latin typeface="Courier New" panose="02070309020205020404" pitchFamily="49" charset="0"/>
              </a:rPr>
              <a:t>dir&gt;</a:t>
            </a:r>
            <a:r>
              <a:rPr lang="en-US" altLang="en-US" sz="2800"/>
              <a:t> - change the current working directory to </a:t>
            </a:r>
            <a:r>
              <a:rPr lang="en-US" altLang="en-US" sz="2800" i="1"/>
              <a:t>dir</a:t>
            </a:r>
            <a:endParaRPr lang="en-US" altLang="en-US" sz="2800"/>
          </a:p>
          <a:p>
            <a:r>
              <a:rPr lang="en-US" altLang="en-US" sz="2800">
                <a:latin typeface="Courier New" panose="02070309020205020404" pitchFamily="49" charset="0"/>
                <a:hlinkClick r:id="rId4"/>
              </a:rPr>
              <a:t>ls</a:t>
            </a:r>
            <a:r>
              <a:rPr lang="en-US" altLang="en-US" sz="2800"/>
              <a:t> - list the files in the current working directory</a:t>
            </a:r>
          </a:p>
          <a:p>
            <a:r>
              <a:rPr lang="en-US" altLang="en-US" sz="2800">
                <a:latin typeface="Courier New" panose="02070309020205020404" pitchFamily="49" charset="0"/>
                <a:hlinkClick r:id="rId4"/>
              </a:rPr>
              <a:t>ls</a:t>
            </a:r>
            <a:r>
              <a:rPr lang="en-US" altLang="en-US" sz="2800">
                <a:latin typeface="Courier New" panose="02070309020205020404" pitchFamily="49" charset="0"/>
              </a:rPr>
              <a:t> -l</a:t>
            </a:r>
            <a:r>
              <a:rPr lang="en-US" altLang="en-US" sz="2800"/>
              <a:t> - list the files in the current working directory in long format</a:t>
            </a:r>
          </a:p>
        </p:txBody>
      </p:sp>
    </p:spTree>
    <p:extLst>
      <p:ext uri="{BB962C8B-B14F-4D97-AF65-F5344CB8AC3E}">
        <p14:creationId xmlns:p14="http://schemas.microsoft.com/office/powerpoint/2010/main" val="1637020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D36E6A4-9E72-9542-932A-E5547C812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Some important commands in Linux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55C8F3EA-B9A7-AC4B-BF3D-F08D60B2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7620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ls</a:t>
            </a:r>
            <a:r>
              <a:rPr lang="en-US" altLang="en-US" sz="2000" dirty="0">
                <a:latin typeface="Garamond" panose="02020404030301010803" pitchFamily="18" charset="0"/>
              </a:rPr>
              <a:t>, Give a listing of the current directory. Try also </a:t>
            </a:r>
            <a:r>
              <a:rPr lang="en-US" altLang="en-US" sz="2000" dirty="0">
                <a:latin typeface="Courier New" panose="02070309020205020404" pitchFamily="49" charset="0"/>
              </a:rPr>
              <a:t>ls -l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cp</a:t>
            </a:r>
            <a:r>
              <a:rPr lang="en-US" altLang="en-US" sz="2000" dirty="0">
                <a:latin typeface="Garamond" panose="02020404030301010803" pitchFamily="18" charset="0"/>
              </a:rPr>
              <a:t>, Copy file from source to destination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mv</a:t>
            </a:r>
            <a:r>
              <a:rPr lang="en-US" altLang="en-US" sz="2000" dirty="0">
                <a:latin typeface="Garamond" panose="02020404030301010803" pitchFamily="18" charset="0"/>
              </a:rPr>
              <a:t>, Move file from source to destination. If both are the same directory, the file is renamed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vi</a:t>
            </a:r>
            <a:r>
              <a:rPr lang="en-US" altLang="en-US" sz="2000" dirty="0">
                <a:latin typeface="Garamond" panose="02020404030301010803" pitchFamily="18" charset="0"/>
              </a:rPr>
              <a:t>, Edit a file. </a:t>
            </a:r>
            <a:r>
              <a:rPr lang="en-US" altLang="en-US" sz="2000" dirty="0">
                <a:latin typeface="Courier New" panose="02070309020205020404" pitchFamily="49" charset="0"/>
              </a:rPr>
              <a:t>vi</a:t>
            </a:r>
            <a:r>
              <a:rPr lang="en-US" altLang="en-US" sz="2000" dirty="0">
                <a:latin typeface="Garamond" panose="02020404030301010803" pitchFamily="18" charset="0"/>
              </a:rPr>
              <a:t> is one of the most powerful text editors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>
                <a:latin typeface="Courier New" panose="02070309020205020404" pitchFamily="49" charset="0"/>
              </a:rPr>
              <a:t>chmod</a:t>
            </a:r>
            <a:r>
              <a:rPr lang="en-US" altLang="en-US" sz="2000" dirty="0">
                <a:latin typeface="Garamond" panose="02020404030301010803" pitchFamily="18" charset="0"/>
              </a:rPr>
              <a:t>, Change file permissions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>
                <a:latin typeface="Courier New" panose="02070309020205020404" pitchFamily="49" charset="0"/>
              </a:rPr>
              <a:t>mkdir</a:t>
            </a:r>
            <a:r>
              <a:rPr lang="en-US" altLang="en-US" sz="2000" dirty="0">
                <a:latin typeface="Garamond" panose="02020404030301010803" pitchFamily="18" charset="0"/>
              </a:rPr>
              <a:t>,</a:t>
            </a:r>
            <a:r>
              <a:rPr lang="en-US" altLang="en-US" sz="2000" b="1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rmdir</a:t>
            </a:r>
            <a:r>
              <a:rPr lang="en-US" altLang="en-US" sz="2000" b="1" dirty="0">
                <a:latin typeface="Garamond" panose="02020404030301010803" pitchFamily="18" charset="0"/>
              </a:rPr>
              <a:t> </a:t>
            </a:r>
            <a:r>
              <a:rPr lang="en-US" altLang="en-US" sz="2000" dirty="0">
                <a:latin typeface="Garamond" panose="02020404030301010803" pitchFamily="18" charset="0"/>
              </a:rPr>
              <a:t>Make/Remove a directory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Courier New" panose="02070309020205020404" pitchFamily="49" charset="0"/>
              </a:rPr>
              <a:t>cd</a:t>
            </a:r>
            <a:r>
              <a:rPr lang="en-US" altLang="en-US" sz="2000" dirty="0">
                <a:latin typeface="Garamond" panose="02020404030301010803" pitchFamily="18" charset="0"/>
              </a:rPr>
              <a:t>, Change directory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Courier New" panose="02070309020205020404" pitchFamily="49" charset="0"/>
              </a:rPr>
              <a:t>rm</a:t>
            </a:r>
            <a:r>
              <a:rPr lang="en-US" altLang="en-US" sz="2000" dirty="0">
                <a:latin typeface="Garamond" panose="02020404030301010803" pitchFamily="18" charset="0"/>
              </a:rPr>
              <a:t>, Remove a file. Can also remove directory tree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man ls</a:t>
            </a:r>
            <a:r>
              <a:rPr lang="en-US" altLang="en-US" sz="2000" dirty="0">
                <a:latin typeface="Garamond" panose="02020404030301010803" pitchFamily="18" charset="0"/>
              </a:rPr>
              <a:t>, Get help for </a:t>
            </a:r>
            <a:r>
              <a:rPr lang="en-US" altLang="en-US" sz="2000" dirty="0">
                <a:latin typeface="Courier New" panose="02070309020205020404" pitchFamily="49" charset="0"/>
              </a:rPr>
              <a:t>ls</a:t>
            </a:r>
            <a:r>
              <a:rPr lang="en-US" altLang="en-US" sz="2000" dirty="0">
                <a:latin typeface="Garamond" panose="02020404030301010803" pitchFamily="18" charset="0"/>
              </a:rPr>
              <a:t>. All commands have help</a:t>
            </a:r>
          </a:p>
        </p:txBody>
      </p:sp>
    </p:spTree>
    <p:extLst>
      <p:ext uri="{BB962C8B-B14F-4D97-AF65-F5344CB8AC3E}">
        <p14:creationId xmlns:p14="http://schemas.microsoft.com/office/powerpoint/2010/main" val="12999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 advAuto="3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F32CB-F672-234A-827A-691DE8849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Networking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15C9DC2-D058-7943-ACA4-6C048BE7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telnet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 dirty="0"/>
              <a:t>Log into a remote host machine.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ping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 dirty="0"/>
              <a:t>See if a remote host is up.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ftp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 dirty="0"/>
              <a:t>Transfer files using the File Transfer Protocol.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who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 dirty="0"/>
              <a:t>See who else is logged in.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b="1" dirty="0"/>
              <a:t>talk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 dirty="0"/>
              <a:t>Talk to someone else who is current logged in. </a:t>
            </a:r>
          </a:p>
        </p:txBody>
      </p:sp>
    </p:spTree>
    <p:extLst>
      <p:ext uri="{BB962C8B-B14F-4D97-AF65-F5344CB8AC3E}">
        <p14:creationId xmlns:p14="http://schemas.microsoft.com/office/powerpoint/2010/main" val="140933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35F11C-CD4E-E948-8550-145E3EB2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Manipulating Files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D28CA5-0F68-DD48-B185-240BCFFE8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49107"/>
            <a:ext cx="78867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cat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Concatenate program. Can be used to concatenate multiple files together into a single file, or, much more frequently, to send the contents of a file to the terminal for viewing.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more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Scroll through a file page by page. Very useful when viewing large files. Works even with files that are too big to be opened by a text editor.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less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A version of </a:t>
            </a:r>
            <a:r>
              <a:rPr lang="en-US" altLang="en-US" sz="1200" b="1" dirty="0"/>
              <a:t>more</a:t>
            </a:r>
            <a:r>
              <a:rPr lang="en-US" altLang="en-US" sz="1200" dirty="0"/>
              <a:t> with more features.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head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View the head (top) of a file. You can control how many lines to view.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tail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View the tail (bottom) of a file. You can control how many lines to view. You can also use </a:t>
            </a:r>
            <a:r>
              <a:rPr lang="en-US" altLang="en-US" sz="1200" b="1" dirty="0"/>
              <a:t>tail</a:t>
            </a:r>
            <a:r>
              <a:rPr lang="en-US" altLang="en-US" sz="1200" dirty="0"/>
              <a:t> to view a growing file.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err="1"/>
              <a:t>wc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Count words, lines and/or characters in one or more files.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tr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Substitute one character for another. Also useful for deleting characters.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sort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Sort the lines in a file alphabetically or numerically.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 err="1"/>
              <a:t>uniq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Remove duplicated lines in a file.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b="1" dirty="0"/>
              <a:t>cut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Remove sections from each line of a file or files. </a:t>
            </a:r>
          </a:p>
        </p:txBody>
      </p:sp>
    </p:spTree>
    <p:extLst>
      <p:ext uri="{BB962C8B-B14F-4D97-AF65-F5344CB8AC3E}">
        <p14:creationId xmlns:p14="http://schemas.microsoft.com/office/powerpoint/2010/main" val="25433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Operating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470078" y="1012954"/>
            <a:ext cx="84421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>
                <a:latin typeface="Helvetica" pitchFamily="2" charset="0"/>
              </a:rPr>
              <a:t>Software</a:t>
            </a:r>
          </a:p>
          <a:p>
            <a:r>
              <a:rPr lang="en-IN" sz="2800" dirty="0">
                <a:latin typeface="Helvetica" pitchFamily="2" charset="0"/>
              </a:rPr>
              <a:t>– Collection of instructions that control the tasks a</a:t>
            </a:r>
          </a:p>
          <a:p>
            <a:r>
              <a:rPr lang="en-IN" sz="2800" dirty="0">
                <a:latin typeface="Helvetica" pitchFamily="2" charset="0"/>
              </a:rPr>
              <a:t>computer performs</a:t>
            </a:r>
          </a:p>
          <a:p>
            <a:r>
              <a:rPr lang="en-IN" sz="2800" dirty="0">
                <a:latin typeface="Helvetica" pitchFamily="2" charset="0"/>
              </a:rPr>
              <a:t>– Can be changed without disassembling the</a:t>
            </a:r>
          </a:p>
          <a:p>
            <a:r>
              <a:rPr lang="en-IN" sz="2800" dirty="0">
                <a:latin typeface="Helvetica" pitchFamily="2" charset="0"/>
              </a:rPr>
              <a:t>computer and rewiring</a:t>
            </a:r>
          </a:p>
          <a:p>
            <a:endParaRPr lang="en-IN" sz="2800" dirty="0">
              <a:latin typeface="Helvetica" pitchFamily="2" charset="0"/>
            </a:endParaRPr>
          </a:p>
          <a:p>
            <a:r>
              <a:rPr lang="en-IN" sz="2800" u="sng" dirty="0">
                <a:latin typeface="Helvetica" pitchFamily="2" charset="0"/>
              </a:rPr>
              <a:t>Application</a:t>
            </a:r>
          </a:p>
          <a:p>
            <a:r>
              <a:rPr lang="en-IN" sz="2800" dirty="0">
                <a:latin typeface="Helvetica" pitchFamily="2" charset="0"/>
              </a:rPr>
              <a:t>– Software program that provides service for</a:t>
            </a:r>
          </a:p>
          <a:p>
            <a:r>
              <a:rPr lang="en-IN" sz="2800" dirty="0">
                <a:latin typeface="Helvetica" pitchFamily="2" charset="0"/>
              </a:rPr>
              <a:t>computer user</a:t>
            </a:r>
          </a:p>
          <a:p>
            <a:r>
              <a:rPr lang="en-IN" sz="2800" dirty="0">
                <a:latin typeface="Helvetica" pitchFamily="2" charset="0"/>
              </a:rPr>
              <a:t>– Cannot act without “permission” from</a:t>
            </a:r>
          </a:p>
          <a:p>
            <a:r>
              <a:rPr lang="en-IN" sz="2800" dirty="0">
                <a:latin typeface="Helvetica" pitchFamily="2" charset="0"/>
              </a:rPr>
              <a:t>operating </a:t>
            </a:r>
            <a:r>
              <a:rPr lang="en-IN" sz="2800" dirty="0" err="1">
                <a:latin typeface="Helvetica" pitchFamily="2" charset="0"/>
              </a:rPr>
              <a:t>systemx</a:t>
            </a:r>
            <a:endParaRPr lang="en-IN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6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35F11C-CD4E-E948-8550-145E3EB2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Manipulating Files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D28CA5-0F68-DD48-B185-240BCFFE8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/>
              <a:t>fold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Wrap each input line to fit in a specified width.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/>
              <a:t>grep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Filter a file for lines matching a specified pattern. Can also be reversed to print out lines that don't match the specified pattern.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err="1"/>
              <a:t>gzip</a:t>
            </a:r>
            <a:r>
              <a:rPr lang="en-US" altLang="en-US" sz="1600" b="1" dirty="0"/>
              <a:t> (</a:t>
            </a:r>
            <a:r>
              <a:rPr lang="en-US" altLang="en-US" sz="1600" b="1" dirty="0" err="1"/>
              <a:t>gunzip</a:t>
            </a:r>
            <a:r>
              <a:rPr lang="en-US" altLang="en-US" sz="1600" b="1" dirty="0"/>
              <a:t>)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Compress (</a:t>
            </a:r>
            <a:r>
              <a:rPr lang="en-US" altLang="en-US" sz="1600" dirty="0" err="1"/>
              <a:t>uncompress</a:t>
            </a:r>
            <a:r>
              <a:rPr lang="en-US" altLang="en-US" sz="1600" dirty="0"/>
              <a:t>) a file.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/>
              <a:t>tar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Archive or unarchive an entire directory into a single file.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err="1"/>
              <a:t>pico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Run the </a:t>
            </a:r>
            <a:r>
              <a:rPr lang="en-US" altLang="en-US" sz="1600" dirty="0" err="1"/>
              <a:t>pico</a:t>
            </a:r>
            <a:r>
              <a:rPr lang="en-US" altLang="en-US" sz="1600" dirty="0"/>
              <a:t> text editor (good for beginners).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/>
              <a:t>emacs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Run the Emacs text editor (good for experts).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25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98999BE-07D2-B74E-BC4F-B12957F5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Commands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51E4AB8A-72F4-1349-8FEA-BF8F27AFB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87513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2"/>
              </a:rPr>
              <a:t>cp</a:t>
            </a:r>
            <a:r>
              <a:rPr lang="en-US" altLang="en-US" sz="2800"/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&lt;fromfile&gt; &lt;tofile&gt;</a:t>
            </a:r>
            <a:endParaRPr lang="en-US" altLang="en-US" sz="2800" i="1"/>
          </a:p>
          <a:p>
            <a:pPr lvl="1">
              <a:lnSpc>
                <a:spcPct val="90000"/>
              </a:lnSpc>
            </a:pPr>
            <a:r>
              <a:rPr lang="en-US" altLang="en-US" sz="2400"/>
              <a:t>Copy from the &lt;fromfile&gt; to the &lt;tofile&gt;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3"/>
              </a:rPr>
              <a:t>mv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&lt;fromfile&gt; &lt;tofile&gt;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Move/rename the &lt;fromfile&gt; to the &lt;tofile&gt;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4"/>
              </a:rPr>
              <a:t>rm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&lt;file&gt;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Remove the file named &lt;file&gt;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5"/>
              </a:rPr>
              <a:t>mkdir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&lt;newdir&gt;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Make a new directory called &lt;newdir&gt;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5"/>
              </a:rPr>
              <a:t>rmdir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&lt;dir&gt;</a:t>
            </a:r>
            <a:endParaRPr lang="en-US" altLang="en-US" sz="2800" i="1"/>
          </a:p>
          <a:p>
            <a:pPr lvl="1">
              <a:lnSpc>
                <a:spcPct val="90000"/>
              </a:lnSpc>
            </a:pPr>
            <a:r>
              <a:rPr lang="en-US" altLang="en-US" sz="2400"/>
              <a:t>Remove an (empty) directory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38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36BA065-6E3A-A640-A075-A7E62B294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7998952-E3B8-F347-ADF3-4CACBDE44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2"/>
              </a:rPr>
              <a:t>who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List who is currently logged on to the system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3"/>
              </a:rPr>
              <a:t>whoami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Report what user you are logged on as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4"/>
              </a:rPr>
              <a:t>ps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List your </a:t>
            </a:r>
            <a:r>
              <a:rPr lang="en-US" altLang="en-US" sz="2400">
                <a:hlinkClick r:id="rId5" action="ppaction://hlinksldjump"/>
              </a:rPr>
              <a:t>processes</a:t>
            </a:r>
            <a:r>
              <a:rPr lang="en-US" altLang="en-US" sz="2400"/>
              <a:t> on the system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4"/>
              </a:rPr>
              <a:t>ps</a:t>
            </a:r>
            <a:r>
              <a:rPr lang="en-US" altLang="en-US" sz="2800">
                <a:latin typeface="Courier New" panose="02070309020205020404" pitchFamily="49" charset="0"/>
              </a:rPr>
              <a:t> aux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List all the processes on the system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  <a:hlinkClick r:id="rId6"/>
              </a:rPr>
              <a:t>echo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“A string to be echoed”</a:t>
            </a:r>
            <a:endParaRPr lang="en-US" altLang="en-US" sz="2800" i="1"/>
          </a:p>
          <a:p>
            <a:pPr lvl="1">
              <a:lnSpc>
                <a:spcPct val="90000"/>
              </a:lnSpc>
            </a:pPr>
            <a:r>
              <a:rPr lang="en-US" altLang="en-US" sz="2400"/>
              <a:t>Echo a string (or list of arguments) to the terminal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46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FA8FE53-824A-664E-9990-9DD78B41D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4D88047-F955-7F44-B9B4-076417BC0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hlinkClick r:id="rId2"/>
              </a:rPr>
              <a:t>alias</a:t>
            </a:r>
            <a:r>
              <a:rPr lang="en-US" altLang="en-US"/>
              <a:t> - used to tailor commands: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alias erase=rm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alias grep=”grep -i”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hlinkClick r:id="rId3"/>
              </a:rPr>
              <a:t>ar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- Maintain archive libraries: a collection of files (usually object files which may be linked to a program, like a CMS TXTLIB)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421EE590-CC7E-3B4C-A913-81D71E71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5199063"/>
            <a:ext cx="7040563" cy="696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ar -t libgdbm.a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__.SYMDEF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dbmopen.o</a:t>
            </a:r>
          </a:p>
        </p:txBody>
      </p:sp>
    </p:spTree>
    <p:extLst>
      <p:ext uri="{BB962C8B-B14F-4D97-AF65-F5344CB8AC3E}">
        <p14:creationId xmlns:p14="http://schemas.microsoft.com/office/powerpoint/2010/main" val="204410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38AA5B1-27C7-7441-94B3-8D8478CB4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BF91A00-E477-2842-95CF-A410474EC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hlinkClick r:id="rId2"/>
              </a:rPr>
              <a:t>awk</a:t>
            </a:r>
            <a:r>
              <a:rPr lang="en-US" altLang="en-US" b="1" i="1"/>
              <a:t> - </a:t>
            </a:r>
            <a:r>
              <a:rPr lang="en-US" altLang="en-US"/>
              <a:t>a file processing language that is well suited to data manipulation and retrieval of information from text files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hlinkClick r:id="rId3"/>
              </a:rPr>
              <a:t>chown</a:t>
            </a:r>
            <a:r>
              <a:rPr lang="en-US" altLang="en-US" b="1" i="1"/>
              <a:t> - </a:t>
            </a:r>
            <a:r>
              <a:rPr lang="en-US" altLang="en-US"/>
              <a:t>sets the user ID (UID) to owner for the files and directories named by pathname arguments. This command is useful when from test to production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C4C5987A-8200-1341-937B-4D5D0CD8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81613"/>
            <a:ext cx="742791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buFont typeface="Symbol" pitchFamily="2" charset="2"/>
              <a:buChar char=" "/>
            </a:pPr>
            <a:r>
              <a:rPr kumimoji="0" lang="en-US" altLang="en-US">
                <a:latin typeface="Courier New" panose="02070309020205020404" pitchFamily="49" charset="0"/>
              </a:rPr>
              <a:t>chown -R apache:httpd /usr/local/apache</a:t>
            </a:r>
            <a:endParaRPr kumimoji="0" lang="en-US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5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3A5689B-2B86-0E4D-8B0C-8EF6C4F7C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7CE62B2-F298-2D46-8E1D-0E472649F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hlinkClick r:id="rId2"/>
              </a:rPr>
              <a:t>diff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- attempts to determine the minimal set of changes needed to convert a file specified by the first argument into the file specified by the second argument</a:t>
            </a:r>
          </a:p>
          <a:p>
            <a:r>
              <a:rPr lang="en-US" altLang="en-US">
                <a:latin typeface="Courier New" panose="02070309020205020404" pitchFamily="49" charset="0"/>
                <a:hlinkClick r:id="rId3"/>
              </a:rPr>
              <a:t>find</a:t>
            </a:r>
            <a:r>
              <a:rPr lang="en-US" altLang="en-US"/>
              <a:t> -</a:t>
            </a:r>
            <a:r>
              <a:rPr lang="en-US" altLang="en-US" b="1" i="1"/>
              <a:t> </a:t>
            </a:r>
            <a:r>
              <a:rPr lang="en-US" altLang="en-US"/>
              <a:t>Searches a given file hierarchy specified by path, finding files that match the criteria given by expression</a:t>
            </a:r>
          </a:p>
        </p:txBody>
      </p:sp>
    </p:spTree>
    <p:extLst>
      <p:ext uri="{BB962C8B-B14F-4D97-AF65-F5344CB8AC3E}">
        <p14:creationId xmlns:p14="http://schemas.microsoft.com/office/powerpoint/2010/main" val="425998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FF9AA58-F74F-D547-9DEB-B1DCD4FD9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08DB9021-F102-5D41-8BCE-378C0BF26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hlinkClick r:id="rId2"/>
              </a:rPr>
              <a:t>grep</a:t>
            </a:r>
            <a:r>
              <a:rPr lang="en-US" altLang="en-US">
                <a:latin typeface="Helvetica-BoldOblique" pitchFamily="2" charset="0"/>
              </a:rPr>
              <a:t> </a:t>
            </a:r>
            <a:r>
              <a:rPr lang="en-US" altLang="en-US"/>
              <a:t>-</a:t>
            </a:r>
            <a:r>
              <a:rPr lang="en-US" altLang="en-US" b="1" i="1"/>
              <a:t> </a:t>
            </a:r>
            <a:r>
              <a:rPr lang="en-US" altLang="en-US"/>
              <a:t>Searches files for one or more pattern arguments. It does plain string, basic regular expression, and extended regular expression searching</a:t>
            </a:r>
            <a:endParaRPr lang="en-US" altLang="en-US">
              <a:latin typeface="Helvetica" pitchFamily="2" charset="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5A8CF83C-BA89-4746-8FF4-57FC3E2B9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221163"/>
            <a:ext cx="796766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buFont typeface="Symbol" pitchFamily="2" charset="2"/>
              <a:buChar char=" "/>
            </a:pPr>
            <a:r>
              <a:rPr kumimoji="0" lang="en-US" altLang="en-US">
                <a:latin typeface="Courier New" panose="02070309020205020404" pitchFamily="49" charset="0"/>
                <a:hlinkClick r:id="rId3"/>
              </a:rPr>
              <a:t>find</a:t>
            </a:r>
            <a:r>
              <a:rPr kumimoji="0" lang="en-US" altLang="en-US">
                <a:latin typeface="Courier New" panose="02070309020205020404" pitchFamily="49" charset="0"/>
              </a:rPr>
              <a:t> ./ -name "*.c" | </a:t>
            </a:r>
            <a:r>
              <a:rPr kumimoji="0" lang="en-US" altLang="en-US">
                <a:latin typeface="Courier New" panose="02070309020205020404" pitchFamily="49" charset="0"/>
                <a:hlinkClick r:id="rId4"/>
              </a:rPr>
              <a:t>xargs</a:t>
            </a:r>
            <a:r>
              <a:rPr kumimoji="0" lang="en-US" altLang="en-US">
                <a:latin typeface="Courier New" panose="02070309020205020404" pitchFamily="49" charset="0"/>
              </a:rPr>
              <a:t> </a:t>
            </a:r>
            <a:r>
              <a:rPr kumimoji="0" lang="en-US" altLang="en-US">
                <a:latin typeface="Courier New" panose="02070309020205020404" pitchFamily="49" charset="0"/>
                <a:hlinkClick r:id="rId2"/>
              </a:rPr>
              <a:t>grep</a:t>
            </a:r>
            <a:r>
              <a:rPr kumimoji="0" lang="en-US" altLang="en-US">
                <a:latin typeface="Courier New" panose="02070309020205020404" pitchFamily="49" charset="0"/>
              </a:rPr>
              <a:t> -i "fork"</a:t>
            </a:r>
            <a:endParaRPr kumimoji="0" lang="en-US" altLang="en-US">
              <a:latin typeface="Courier" pitchFamily="2" charset="0"/>
            </a:endParaRPr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156AAD9A-B381-8C40-8F7B-3524295F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03788"/>
            <a:ext cx="7945437" cy="97631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anchor="ctr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en-US" sz="1400"/>
              <a:t>In this example, we look for files with an extension “c” (that is, C source files). The filenames we </a:t>
            </a:r>
          </a:p>
          <a:p>
            <a:pPr algn="l">
              <a:lnSpc>
                <a:spcPct val="10000"/>
              </a:lnSpc>
            </a:pPr>
            <a:r>
              <a:rPr lang="en-US" altLang="en-US" sz="1400"/>
              <a:t>find are passed to the xargs command which takes these names and constructs a command line </a:t>
            </a:r>
          </a:p>
          <a:p>
            <a:pPr algn="l">
              <a:lnSpc>
                <a:spcPct val="10000"/>
              </a:lnSpc>
            </a:pPr>
            <a:r>
              <a:rPr lang="en-US" altLang="en-US" sz="1400"/>
              <a:t>of the form: </a:t>
            </a:r>
            <a:r>
              <a:rPr lang="en-US" altLang="en-US" sz="1400">
                <a:latin typeface="Courier New" panose="02070309020205020404" pitchFamily="49" charset="0"/>
              </a:rPr>
              <a:t>grep -i fork </a:t>
            </a:r>
            <a:r>
              <a:rPr lang="en-US" altLang="en-US" sz="1400" i="1">
                <a:latin typeface="Courier New" panose="02070309020205020404" pitchFamily="49" charset="0"/>
              </a:rPr>
              <a:t>&lt;file.1&gt;…&lt;file.n&gt;</a:t>
            </a:r>
            <a:r>
              <a:rPr lang="en-US" altLang="en-US" sz="1400">
                <a:latin typeface="Courier New" panose="02070309020205020404" pitchFamily="49" charset="0"/>
              </a:rPr>
              <a:t>. </a:t>
            </a:r>
            <a:r>
              <a:rPr lang="en-US" altLang="en-US" sz="1400"/>
              <a:t>This command will search the files for the</a:t>
            </a:r>
          </a:p>
          <a:p>
            <a:pPr algn="l">
              <a:lnSpc>
                <a:spcPct val="10000"/>
              </a:lnSpc>
            </a:pPr>
            <a:r>
              <a:rPr lang="en-US" altLang="en-US" sz="1400"/>
              <a:t>occurrence of the string “fork”. The “</a:t>
            </a:r>
            <a:r>
              <a:rPr lang="en-US" altLang="en-US" sz="1400">
                <a:latin typeface="Courier New" panose="02070309020205020404" pitchFamily="49" charset="0"/>
              </a:rPr>
              <a:t>-i</a:t>
            </a:r>
            <a:r>
              <a:rPr lang="en-US" altLang="en-US" sz="1400"/>
              <a:t>” flag makes the search case insensitve.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84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>
            <a:extLst>
              <a:ext uri="{FF2B5EF4-FFF2-40B4-BE49-F238E27FC236}">
                <a16:creationId xmlns:a16="http://schemas.microsoft.com/office/drawing/2014/main" id="{7570ECF9-D2AB-5842-A046-540F1898D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41986" name="Rectangle 1027">
            <a:extLst>
              <a:ext uri="{FF2B5EF4-FFF2-40B4-BE49-F238E27FC236}">
                <a16:creationId xmlns:a16="http://schemas.microsoft.com/office/drawing/2014/main" id="{5E065050-FB0C-0D46-9559-20D05CC7A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hlinkClick r:id="rId2"/>
              </a:rPr>
              <a:t>kill</a:t>
            </a:r>
            <a:r>
              <a:rPr lang="en-US" altLang="en-US"/>
              <a:t> - sends a signal to a </a:t>
            </a:r>
            <a:r>
              <a:rPr lang="en-US" altLang="en-US">
                <a:hlinkClick r:id="rId3" action="ppaction://hlinksldjump"/>
              </a:rPr>
              <a:t>process</a:t>
            </a:r>
            <a:r>
              <a:rPr lang="en-US" altLang="en-US"/>
              <a:t> or </a:t>
            </a:r>
            <a:r>
              <a:rPr lang="en-US" altLang="en-US">
                <a:hlinkClick r:id="rId4" action="ppaction://hlinksldjump"/>
              </a:rPr>
              <a:t>process group</a:t>
            </a:r>
          </a:p>
          <a:p>
            <a:r>
              <a:rPr lang="en-US" altLang="en-US"/>
              <a:t>You can only kill your own processes unless you are root</a:t>
            </a:r>
            <a:endParaRPr lang="en-US" altLang="en-US" sz="4000"/>
          </a:p>
        </p:txBody>
      </p:sp>
      <p:sp>
        <p:nvSpPr>
          <p:cNvPr id="41987" name="Text Box 1028">
            <a:extLst>
              <a:ext uri="{FF2B5EF4-FFF2-40B4-BE49-F238E27FC236}">
                <a16:creationId xmlns:a16="http://schemas.microsoft.com/office/drawing/2014/main" id="{36A0315F-4A76-3644-896E-CB9CC4F6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059238"/>
            <a:ext cx="8281987" cy="1484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UID        PID  PPID  C STIME TTY          TIME CMD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root      6715  6692  2 14:34 ttyp0    00:00:00 sleep 10h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root      6716  6692  0 14:34 ttyp0    00:00:00 ps -ef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[root@penguinvm log]# kill 6715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[1]+  Terminated              sleep 10h</a:t>
            </a:r>
          </a:p>
        </p:txBody>
      </p:sp>
    </p:spTree>
    <p:extLst>
      <p:ext uri="{BB962C8B-B14F-4D97-AF65-F5344CB8AC3E}">
        <p14:creationId xmlns:p14="http://schemas.microsoft.com/office/powerpoint/2010/main" val="399779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87A3903-40BB-624D-AFEB-3F50E6657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65D400D-C886-9740-BF16-8C82A080D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10575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2"/>
              </a:rPr>
              <a:t>make</a:t>
            </a:r>
            <a:r>
              <a:rPr lang="en-US" altLang="en-US"/>
              <a:t> - helps you manage projects containing a set of interdependent files (e.g. a program with many source and object files; a document built from source files; macro files)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make</a:t>
            </a:r>
            <a:r>
              <a:rPr lang="en-US" altLang="en-US"/>
              <a:t> keeps all such files up to date with one another: If one file changes, </a:t>
            </a:r>
            <a:r>
              <a:rPr lang="en-US" altLang="en-US">
                <a:latin typeface="Courier New" panose="02070309020205020404" pitchFamily="49" charset="0"/>
              </a:rPr>
              <a:t>make</a:t>
            </a:r>
            <a:r>
              <a:rPr lang="en-US" altLang="en-US"/>
              <a:t> updates all the other files that depend on the changed file</a:t>
            </a:r>
          </a:p>
          <a:p>
            <a:pPr>
              <a:lnSpc>
                <a:spcPct val="80000"/>
              </a:lnSpc>
            </a:pPr>
            <a:r>
              <a:rPr lang="en-US" altLang="en-US"/>
              <a:t>Roughly the equivalent of VMFBLD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57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2FAA44C-B2E6-D643-91F7-3967EB275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36CFEDA-20F2-B942-8DDB-7CDF1853D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01063" cy="417195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hlinkClick r:id="rId2"/>
              </a:rPr>
              <a:t>sed</a:t>
            </a:r>
            <a:r>
              <a:rPr lang="en-US" altLang="en-US" dirty="0"/>
              <a:t> -</a:t>
            </a:r>
            <a:r>
              <a:rPr lang="en-US" altLang="en-US" b="1" i="1" dirty="0"/>
              <a:t> </a:t>
            </a:r>
            <a:r>
              <a:rPr lang="en-US" altLang="en-US" dirty="0"/>
              <a:t>applies a set of editing subcommands contained in a script to each argument input file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527FC838-8730-CA4C-B795-132E298EF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656013"/>
            <a:ext cx="8304213" cy="449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buFont typeface="Symbol" pitchFamily="2" charset="2"/>
              <a:buChar char=" "/>
            </a:pPr>
            <a:r>
              <a:rPr kumimoji="0" lang="en-US" altLang="en-US" sz="1800">
                <a:latin typeface="Courier New" panose="02070309020205020404" pitchFamily="49" charset="0"/>
                <a:hlinkClick r:id="rId3"/>
              </a:rPr>
              <a:t>find</a:t>
            </a:r>
            <a:r>
              <a:rPr kumimoji="0" lang="en-US" altLang="en-US" sz="1800">
                <a:latin typeface="Courier New" panose="02070309020205020404" pitchFamily="49" charset="0"/>
              </a:rPr>
              <a:t> ./ -name "*.c,v" | </a:t>
            </a:r>
            <a:r>
              <a:rPr kumimoji="0" lang="en-US" altLang="en-US" sz="1800">
                <a:latin typeface="Courier New" panose="02070309020205020404" pitchFamily="49" charset="0"/>
                <a:hlinkClick r:id="rId2"/>
              </a:rPr>
              <a:t>sed</a:t>
            </a:r>
            <a:r>
              <a:rPr kumimoji="0" lang="en-US" altLang="en-US" sz="1800">
                <a:latin typeface="Courier New" panose="02070309020205020404" pitchFamily="49" charset="0"/>
              </a:rPr>
              <a:t> ’s/,v//g’ | </a:t>
            </a:r>
            <a:r>
              <a:rPr kumimoji="0" lang="en-US" altLang="en-US" sz="1800">
                <a:latin typeface="Courier New" panose="02070309020205020404" pitchFamily="49" charset="0"/>
                <a:hlinkClick r:id="rId4"/>
              </a:rPr>
              <a:t>xargs</a:t>
            </a:r>
            <a:r>
              <a:rPr kumimoji="0" lang="en-US" altLang="en-US" sz="1800">
                <a:latin typeface="Courier New" panose="02070309020205020404" pitchFamily="49" charset="0"/>
              </a:rPr>
              <a:t> </a:t>
            </a:r>
            <a:r>
              <a:rPr kumimoji="0" lang="en-US" altLang="en-US" sz="1800">
                <a:latin typeface="Courier New" panose="02070309020205020404" pitchFamily="49" charset="0"/>
                <a:hlinkClick r:id="rId5"/>
              </a:rPr>
              <a:t>grep</a:t>
            </a:r>
            <a:r>
              <a:rPr kumimoji="0" lang="en-US" altLang="en-US" sz="1800">
                <a:latin typeface="Courier New" panose="02070309020205020404" pitchFamily="49" charset="0"/>
              </a:rPr>
              <a:t> "PATH"</a:t>
            </a:r>
            <a:endParaRPr kumimoji="0" lang="en-US" altLang="en-US">
              <a:latin typeface="Courier" pitchFamily="2" charset="0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F5C62DC4-B9B5-9844-8B38-055BA744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4413250"/>
            <a:ext cx="8289925" cy="1079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/>
              <a:t>This </a:t>
            </a:r>
            <a:r>
              <a:rPr kumimoji="0" lang="en-US" altLang="en-US" sz="1600">
                <a:latin typeface="Courier New" panose="02070309020205020404" pitchFamily="49" charset="0"/>
              </a:rPr>
              <a:t>find</a:t>
            </a:r>
            <a:r>
              <a:rPr kumimoji="0" lang="en-US" altLang="en-US" sz="1600"/>
              <a:t>s all files in the current and subsequent directories with an extension of c,v. </a:t>
            </a:r>
            <a:r>
              <a:rPr kumimoji="0" lang="en-US" altLang="en-US" sz="1600">
                <a:latin typeface="Courier New" panose="02070309020205020404" pitchFamily="49" charset="0"/>
              </a:rPr>
              <a:t>sed</a:t>
            </a:r>
            <a:r>
              <a:rPr kumimoji="0" lang="en-US" altLang="en-US" sz="1600"/>
              <a:t> then strips the ,v off the results of the find command.  </a:t>
            </a:r>
            <a:r>
              <a:rPr kumimoji="0" lang="en-US" altLang="en-US" sz="1600">
                <a:latin typeface="Courier New" panose="02070309020205020404" pitchFamily="49" charset="0"/>
              </a:rPr>
              <a:t>xargs</a:t>
            </a:r>
            <a:r>
              <a:rPr kumimoji="0" lang="en-US" altLang="en-US" sz="1600"/>
              <a:t> then uses the results of </a:t>
            </a:r>
            <a:r>
              <a:rPr kumimoji="0" lang="en-US" altLang="en-US" sz="1600">
                <a:latin typeface="Courier New" panose="02070309020205020404" pitchFamily="49" charset="0"/>
              </a:rPr>
              <a:t>sed</a:t>
            </a:r>
            <a:r>
              <a:rPr kumimoji="0" lang="en-US" altLang="en-US" sz="1600"/>
              <a:t> and builds a </a:t>
            </a:r>
            <a:r>
              <a:rPr kumimoji="0" lang="en-US" altLang="en-US" sz="1600">
                <a:latin typeface="Courier New" panose="02070309020205020404" pitchFamily="49" charset="0"/>
              </a:rPr>
              <a:t>grep</a:t>
            </a:r>
            <a:r>
              <a:rPr kumimoji="0" lang="en-US" altLang="en-US" sz="1600"/>
              <a:t> command which searches for occurrences of the word PATH in the C source files.</a:t>
            </a:r>
            <a:endParaRPr kumimoji="0"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Operating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470078" y="1012954"/>
            <a:ext cx="844210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/>
              <a:t>Operating system (OS)</a:t>
            </a:r>
          </a:p>
          <a:p>
            <a:endParaRPr lang="en-IN" sz="3200" dirty="0"/>
          </a:p>
          <a:p>
            <a:r>
              <a:rPr lang="en-IN" sz="3200" dirty="0"/>
              <a:t>– Software that helps other programs control</a:t>
            </a:r>
          </a:p>
          <a:p>
            <a:r>
              <a:rPr lang="en-IN" sz="3200" dirty="0"/>
              <a:t>computer hardware and interact with users</a:t>
            </a:r>
          </a:p>
          <a:p>
            <a:r>
              <a:rPr lang="en-IN" sz="3200" dirty="0"/>
              <a:t>– All computers need an OS</a:t>
            </a:r>
          </a:p>
          <a:p>
            <a:r>
              <a:rPr lang="en-IN" sz="3200" dirty="0"/>
              <a:t>– Popular OSes include Windows, Linux, Mac OSX</a:t>
            </a:r>
          </a:p>
          <a:p>
            <a:endParaRPr lang="en-IN" sz="44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AB905-4F25-E44B-98FE-B6510031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2" y="4913329"/>
            <a:ext cx="2376604" cy="61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937CE-4809-2247-8F19-6906E81F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28" y="4398979"/>
            <a:ext cx="1375089" cy="1591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7BF21-F962-B94C-96FB-4C6F46755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42" y="4285309"/>
            <a:ext cx="1339314" cy="14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>
            <a:extLst>
              <a:ext uri="{FF2B5EF4-FFF2-40B4-BE49-F238E27FC236}">
                <a16:creationId xmlns:a16="http://schemas.microsoft.com/office/drawing/2014/main" id="{33945FB2-F0FA-B140-B771-AFB8BAA4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Commands</a:t>
            </a:r>
          </a:p>
        </p:txBody>
      </p:sp>
      <p:sp>
        <p:nvSpPr>
          <p:cNvPr id="45058" name="Rectangle 1027">
            <a:extLst>
              <a:ext uri="{FF2B5EF4-FFF2-40B4-BE49-F238E27FC236}">
                <a16:creationId xmlns:a16="http://schemas.microsoft.com/office/drawing/2014/main" id="{A39C7837-DC28-9A45-891B-8167D447D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hlinkClick r:id="rId2"/>
              </a:rPr>
              <a:t>tar</a:t>
            </a:r>
            <a:r>
              <a:rPr lang="en-US" altLang="en-US"/>
              <a:t> - manipulates archives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archive is a single file that contains the complete contents of a set of other files; an archive preserves the directory  hierarchy that contained the original files. Similary to a VMARC file</a:t>
            </a:r>
          </a:p>
        </p:txBody>
      </p:sp>
      <p:sp>
        <p:nvSpPr>
          <p:cNvPr id="45059" name="Text Box 1028">
            <a:extLst>
              <a:ext uri="{FF2B5EF4-FFF2-40B4-BE49-F238E27FC236}">
                <a16:creationId xmlns:a16="http://schemas.microsoft.com/office/drawing/2014/main" id="{0DA8C507-CA86-6F46-95EF-568569C6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389438"/>
            <a:ext cx="7877175" cy="1758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tar -tzf imap-4.7.tar.gz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imap-4.7/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imap-4.7/src/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imap-4.7/src/c-client/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imap-4.7/src/c-client/env.h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imap-4.7/src/c-client/fs.h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B9DE066-7C4B-C84D-B1D6-57AEF66D6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CCF76BC-FAD1-8843-8080-39C75E846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interface between the Linux system and the user</a:t>
            </a:r>
          </a:p>
          <a:p>
            <a:r>
              <a:rPr lang="en-US" altLang="en-US"/>
              <a:t>Used to call commands and programs</a:t>
            </a:r>
          </a:p>
          <a:p>
            <a:r>
              <a:rPr lang="en-US" altLang="en-US"/>
              <a:t>An interpreter</a:t>
            </a:r>
          </a:p>
          <a:p>
            <a:r>
              <a:rPr lang="en-US" altLang="en-US"/>
              <a:t>Powerful programming language</a:t>
            </a:r>
          </a:p>
          <a:p>
            <a:pPr lvl="1"/>
            <a:r>
              <a:rPr lang="en-US" altLang="en-US"/>
              <a:t>“Shell scripts” = .bat .cmd EXEC REXX</a:t>
            </a:r>
          </a:p>
          <a:p>
            <a:r>
              <a:rPr lang="en-US" altLang="en-US"/>
              <a:t>Many available (bsh; ksh; csh; </a:t>
            </a:r>
            <a:r>
              <a:rPr lang="en-US" altLang="en-US">
                <a:hlinkClick r:id="rId2"/>
              </a:rPr>
              <a:t>bash</a:t>
            </a:r>
            <a:r>
              <a:rPr lang="en-US" altLang="en-US"/>
              <a:t>; </a:t>
            </a:r>
            <a:r>
              <a:rPr lang="en-US" altLang="en-US">
                <a:hlinkClick r:id="rId3"/>
              </a:rPr>
              <a:t>tcsh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533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E8E82AC-C73E-B04F-8A4F-A37D5C997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93075" cy="1143000"/>
          </a:xfrm>
        </p:spPr>
        <p:txBody>
          <a:bodyPr/>
          <a:lstStyle/>
          <a:p>
            <a:r>
              <a:rPr lang="en-US" altLang="en-US"/>
              <a:t>Another definition of a Shell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5D95E50-7C47-164F-B06A-E50404F18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A shell is any program that takes input from the user, translates it into instructions that the operating system can understand, and conveys the operating system's output back to the user.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3200"/>
              <a:t>i.e. Any User Interface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3200"/>
              <a:t>Character Based v Graphics Based</a:t>
            </a:r>
            <a:r>
              <a:rPr lang="en-US" altLang="en-US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/>
          </a:p>
          <a:p>
            <a:pPr lvl="2">
              <a:spcBef>
                <a:spcPts val="500"/>
              </a:spcBef>
              <a:spcAft>
                <a:spcPts val="500"/>
              </a:spcAft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94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0F67878-FE4B-CB4D-8FC2-E16D339BF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Why Do I Care About The Shell?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F7CA3C2-BCD2-6447-B382-0AB082691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Shell is Not Integral Part of OS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/>
              <a:t>UNIX Among First to Separate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/>
              <a:t>Compare to MS-DOS, Mac, Win95, VM/CMS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/>
              <a:t>GUI is NOT Required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/>
              <a:t>Default Shell Can Be Configured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800">
                <a:latin typeface="Courier New" panose="02070309020205020404" pitchFamily="49" charset="0"/>
                <a:hlinkClick r:id="rId2"/>
              </a:rPr>
              <a:t>chsh</a:t>
            </a:r>
            <a:r>
              <a:rPr lang="en-US" altLang="en-US" sz="1800">
                <a:latin typeface="Courier New" panose="02070309020205020404" pitchFamily="49" charset="0"/>
              </a:rPr>
              <a:t> -s /bin/bash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1800">
                <a:latin typeface="Courier New" panose="02070309020205020404" pitchFamily="49" charset="0"/>
              </a:rPr>
              <a:t>/etc/passwd</a:t>
            </a:r>
            <a:r>
              <a:rPr lang="en-US" altLang="en-US" sz="1800"/>
              <a:t>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/>
              <a:t>Helps To Customize Environment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52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C43ABC08-D5E4-6B40-8F2D-71B26C64E1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178800" cy="27844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#!/bin/bash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while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true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do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cat</a:t>
            </a:r>
            <a:r>
              <a:rPr lang="en-US" altLang="en-US">
                <a:latin typeface="Courier New" panose="02070309020205020404" pitchFamily="49" charset="0"/>
              </a:rPr>
              <a:t> somefile &gt; /dev/null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</a:t>
            </a:r>
            <a:r>
              <a:rPr lang="en-US" altLang="en-US">
                <a:latin typeface="Courier New" panose="02070309020205020404" pitchFamily="49" charset="0"/>
                <a:hlinkClick r:id="rId3"/>
              </a:rPr>
              <a:t>echo</a:t>
            </a:r>
            <a:r>
              <a:rPr lang="en-US" altLang="en-US">
                <a:latin typeface="Courier New" panose="02070309020205020404" pitchFamily="49" charset="0"/>
              </a:rPr>
              <a:t> .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done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  <p:sp>
        <p:nvSpPr>
          <p:cNvPr id="49154" name="Rectangle 4">
            <a:extLst>
              <a:ext uri="{FF2B5EF4-FFF2-40B4-BE49-F238E27FC236}">
                <a16:creationId xmlns:a16="http://schemas.microsoft.com/office/drawing/2014/main" id="{1E5DE930-D753-AD42-B2EE-EF0E8C20A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 Scripts</a:t>
            </a: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0DBBF051-B54B-A748-B048-95A84D98B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937125"/>
            <a:ext cx="3616325" cy="10779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/* */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do forever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   ‘PIPE &lt; SOME FILE | hole’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   say ‘.’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24154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8658DBC-D4D0-9040-A389-68506B0CE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Users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342B7F4D-351E-4B48-81FB-7A729FB05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  <a:hlinkClick r:id="rId2"/>
              </a:rPr>
              <a:t>su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i="1">
                <a:latin typeface="Courier New" panose="02070309020205020404" pitchFamily="49" charset="0"/>
              </a:rPr>
              <a:t>&lt;accountname&gt;</a:t>
            </a:r>
            <a:endParaRPr lang="en-US" altLang="en-US" sz="2800"/>
          </a:p>
          <a:p>
            <a:pPr lvl="1"/>
            <a:r>
              <a:rPr lang="en-US" altLang="en-US" sz="2400"/>
              <a:t>switch user accounts. You will be prompted for a password. When this command completes, you will be logged into the new account. Type </a:t>
            </a:r>
            <a:r>
              <a:rPr lang="en-US" altLang="en-US" sz="2400">
                <a:latin typeface="Courier New" panose="02070309020205020404" pitchFamily="49" charset="0"/>
              </a:rPr>
              <a:t>exit</a:t>
            </a:r>
            <a:r>
              <a:rPr lang="en-US" altLang="en-US" sz="2400"/>
              <a:t> to return to the previous account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su</a:t>
            </a:r>
            <a:endParaRPr lang="en-US" altLang="en-US" sz="2800"/>
          </a:p>
          <a:p>
            <a:pPr lvl="1"/>
            <a:r>
              <a:rPr lang="en-US" altLang="en-US" sz="2400"/>
              <a:t>Switch to the root user account. Do not do this lightly</a:t>
            </a:r>
          </a:p>
          <a:p>
            <a:pPr>
              <a:lnSpc>
                <a:spcPct val="110000"/>
              </a:lnSpc>
              <a:buFont typeface="Monotype Sorts" pitchFamily="2" charset="2"/>
              <a:buChar char=" "/>
            </a:pPr>
            <a:r>
              <a:rPr lang="en-US" altLang="en-US" sz="2000" b="1"/>
              <a:t>Note: </a:t>
            </a:r>
            <a:r>
              <a:rPr lang="en-US" altLang="en-US" sz="2000"/>
              <a:t>The root user does not need to enter a password when switching users. It may become any user desired. This is part of the power of the root account.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69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804173A1-5810-1048-8FEA-C88CFE7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Variables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5BD8D7C-48B1-1D48-AD15-763B7256A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03400"/>
            <a:ext cx="8491538" cy="4375150"/>
          </a:xfrm>
        </p:spPr>
        <p:txBody>
          <a:bodyPr/>
          <a:lstStyle/>
          <a:p>
            <a:r>
              <a:rPr lang="en-US" altLang="en-US"/>
              <a:t>Environment variables are global settings that control the function of the shell and other Linux programs. They are sometimes referred to global shell variables.</a:t>
            </a:r>
          </a:p>
          <a:p>
            <a:r>
              <a:rPr lang="en-US" altLang="en-US"/>
              <a:t>Setting: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VAR=/home/fred/doc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export TERM=ansi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SYSTEMNAME=`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uname</a:t>
            </a:r>
            <a:r>
              <a:rPr lang="en-US" altLang="en-US">
                <a:latin typeface="Courier New" panose="02070309020205020404" pitchFamily="49" charset="0"/>
              </a:rPr>
              <a:t> -n`</a:t>
            </a:r>
          </a:p>
          <a:p>
            <a:pPr>
              <a:lnSpc>
                <a:spcPct val="80000"/>
              </a:lnSpc>
            </a:pPr>
            <a:r>
              <a:rPr lang="en-US" altLang="en-US"/>
              <a:t>Similar to GLOBALV SET … in CMS</a:t>
            </a:r>
          </a:p>
        </p:txBody>
      </p:sp>
    </p:spTree>
    <p:extLst>
      <p:ext uri="{BB962C8B-B14F-4D97-AF65-F5344CB8AC3E}">
        <p14:creationId xmlns:p14="http://schemas.microsoft.com/office/powerpoint/2010/main" val="3317843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83850CE5-3C69-7845-B1C2-BB4507B8D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Variables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455536D8-1431-6843-A72E-9BE2A3B91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1885950"/>
            <a:ext cx="897255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Using Environment Variables: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latin typeface="Courier New" panose="02070309020205020404" pitchFamily="49" charset="0"/>
              </a:rPr>
              <a:t>echo $VAR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latin typeface="Courier New" panose="02070309020205020404" pitchFamily="49" charset="0"/>
              </a:rPr>
              <a:t>cd $VAR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latin typeface="Courier New" panose="02070309020205020404" pitchFamily="49" charset="0"/>
              </a:rPr>
              <a:t>cd $HOME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latin typeface="Courier New" panose="02070309020205020404" pitchFamily="49" charset="0"/>
              </a:rPr>
              <a:t>echo “You are running on $SYSTEMNAME”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Displaying - use the following commands: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set </a:t>
            </a:r>
            <a:r>
              <a:rPr lang="en-US" altLang="en-US"/>
              <a:t>(displays local &amp; env. Vars)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export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Vars can be retrieved by a script or a program</a:t>
            </a:r>
          </a:p>
        </p:txBody>
      </p:sp>
    </p:spTree>
    <p:extLst>
      <p:ext uri="{BB962C8B-B14F-4D97-AF65-F5344CB8AC3E}">
        <p14:creationId xmlns:p14="http://schemas.microsoft.com/office/powerpoint/2010/main" val="3510162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9B738D12-E53D-7B48-8199-BF16929A4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Environment Variables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D0475E1-5D94-0243-B5EA-040F0B2AC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HOME</a:t>
            </a:r>
          </a:p>
          <a:p>
            <a:pPr lvl="1"/>
            <a:r>
              <a:rPr lang="en-US" altLang="en-US" sz="2400"/>
              <a:t>Your home directory (often be abbreviated as “</a:t>
            </a:r>
            <a:r>
              <a:rPr lang="en-US" altLang="en-US" sz="2400">
                <a:latin typeface="Courier New" panose="02070309020205020404" pitchFamily="49" charset="0"/>
              </a:rPr>
              <a:t>~</a:t>
            </a:r>
            <a:r>
              <a:rPr lang="en-US" altLang="en-US" sz="2400"/>
              <a:t>”)</a:t>
            </a:r>
          </a:p>
          <a:p>
            <a:r>
              <a:rPr lang="en-US" altLang="en-US" sz="2800"/>
              <a:t>TERM</a:t>
            </a:r>
          </a:p>
          <a:p>
            <a:pPr lvl="1"/>
            <a:r>
              <a:rPr lang="en-US" altLang="en-US" sz="2400"/>
              <a:t>The type of terminal you are running (for example vt100, xterm, and ansi)</a:t>
            </a:r>
          </a:p>
          <a:p>
            <a:r>
              <a:rPr lang="en-US" altLang="en-US" sz="2800"/>
              <a:t>PWD</a:t>
            </a:r>
          </a:p>
          <a:p>
            <a:pPr lvl="1"/>
            <a:r>
              <a:rPr lang="en-US" altLang="en-US" sz="2400"/>
              <a:t>Current working directory</a:t>
            </a:r>
          </a:p>
          <a:p>
            <a:r>
              <a:rPr lang="en-US" altLang="en-US" sz="2800"/>
              <a:t>PATH</a:t>
            </a:r>
          </a:p>
          <a:p>
            <a:pPr lvl="1"/>
            <a:r>
              <a:rPr lang="en-US" altLang="en-US" sz="2400"/>
              <a:t>List of directories to search for commands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740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9D6B4D2-2894-FE48-965D-1A2711D60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93088" cy="1143000"/>
          </a:xfrm>
        </p:spPr>
        <p:txBody>
          <a:bodyPr/>
          <a:lstStyle/>
          <a:p>
            <a:r>
              <a:rPr lang="en-US" altLang="en-US"/>
              <a:t>PATH Environment Variable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08143D84-86DD-A048-977E-218325BFB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725" y="1885950"/>
            <a:ext cx="8709025" cy="4171950"/>
          </a:xfrm>
        </p:spPr>
        <p:txBody>
          <a:bodyPr/>
          <a:lstStyle/>
          <a:p>
            <a:r>
              <a:rPr lang="en-US" altLang="en-US"/>
              <a:t>Controls where commands are found</a:t>
            </a:r>
          </a:p>
          <a:p>
            <a:pPr lvl="1"/>
            <a:r>
              <a:rPr lang="en-US" altLang="en-US"/>
              <a:t>PATH is a list of directory pathnames separated by colons. For example:</a:t>
            </a:r>
          </a:p>
          <a:p>
            <a:pPr lvl="1">
              <a:buFont typeface="Monotype Sorts" pitchFamily="2" charset="2"/>
              <a:buChar char=" "/>
            </a:pPr>
            <a:r>
              <a:rPr lang="en-US" altLang="en-US">
                <a:latin typeface="Courier New" panose="02070309020205020404" pitchFamily="49" charset="0"/>
              </a:rPr>
              <a:t>PATH=/bin:/usr/bin:/usr/X11R6/bin:/usr/local/bin:/home/scully/bin</a:t>
            </a:r>
            <a:endParaRPr lang="en-US" altLang="en-US"/>
          </a:p>
          <a:p>
            <a:pPr lvl="1"/>
            <a:r>
              <a:rPr lang="en-US" altLang="en-US"/>
              <a:t>If  a command does not contain a slash, the shell tries finding the command in each directory in PATH. The first match is the command that will run</a:t>
            </a:r>
          </a:p>
        </p:txBody>
      </p:sp>
    </p:spTree>
    <p:extLst>
      <p:ext uri="{BB962C8B-B14F-4D97-AF65-F5344CB8AC3E}">
        <p14:creationId xmlns:p14="http://schemas.microsoft.com/office/powerpoint/2010/main" val="70602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1A62B5D6-A83D-C543-89D9-1D5437E19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3505200" cy="6671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5E20D-8C5A-254B-8660-ABC6B5F5D36A}"/>
              </a:ext>
            </a:extLst>
          </p:cNvPr>
          <p:cNvSpPr txBox="1"/>
          <p:nvPr/>
        </p:nvSpPr>
        <p:spPr>
          <a:xfrm>
            <a:off x="218941" y="128789"/>
            <a:ext cx="2846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Linux?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EB287F71-2FC5-D340-BBAB-F554951461C4}"/>
              </a:ext>
            </a:extLst>
          </p:cNvPr>
          <p:cNvSpPr txBox="1">
            <a:spLocks/>
          </p:cNvSpPr>
          <p:nvPr/>
        </p:nvSpPr>
        <p:spPr>
          <a:xfrm>
            <a:off x="495300" y="2971800"/>
            <a:ext cx="3124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It’s an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22184B8-363F-D04C-AB68-BB3E6F730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66100" cy="1143000"/>
          </a:xfrm>
        </p:spPr>
        <p:txBody>
          <a:bodyPr/>
          <a:lstStyle/>
          <a:p>
            <a:r>
              <a:rPr lang="en-US" altLang="en-US"/>
              <a:t>PATH Environment Variable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F0DB5A2-F36F-2148-A0F3-E50F6DEA0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 to setting the CMS search order</a:t>
            </a:r>
          </a:p>
          <a:p>
            <a:r>
              <a:rPr lang="en-US" altLang="en-US"/>
              <a:t>Usually set in </a:t>
            </a:r>
            <a:r>
              <a:rPr lang="en-US" altLang="en-US">
                <a:latin typeface="Courier New" panose="02070309020205020404" pitchFamily="49" charset="0"/>
              </a:rPr>
              <a:t>/etc/profile </a:t>
            </a:r>
            <a:r>
              <a:rPr lang="en-US" altLang="en-US"/>
              <a:t>(like the SYSPROF EXEC)</a:t>
            </a:r>
          </a:p>
          <a:p>
            <a:r>
              <a:rPr lang="en-US" altLang="en-US"/>
              <a:t>Often modified in </a:t>
            </a:r>
            <a:r>
              <a:rPr lang="en-US" altLang="en-US">
                <a:latin typeface="Courier New" panose="02070309020205020404" pitchFamily="49" charset="0"/>
              </a:rPr>
              <a:t>~/.profile</a:t>
            </a:r>
            <a:r>
              <a:rPr lang="en-US" altLang="en-US"/>
              <a:t> (like the PROFILE EXEC)</a:t>
            </a:r>
          </a:p>
        </p:txBody>
      </p:sp>
    </p:spTree>
    <p:extLst>
      <p:ext uri="{BB962C8B-B14F-4D97-AF65-F5344CB8AC3E}">
        <p14:creationId xmlns:p14="http://schemas.microsoft.com/office/powerpoint/2010/main" val="2613290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50835558-E61A-5142-A75D-5FBCFCF5B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297EA9E1-334D-BE45-B8AF-EA0C78BE9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file </a:t>
            </a:r>
          </a:p>
          <a:p>
            <a:pPr lvl="1"/>
            <a:r>
              <a:rPr lang="en-US" altLang="en-US"/>
              <a:t>Is owned by someone </a:t>
            </a:r>
          </a:p>
          <a:p>
            <a:pPr lvl="1"/>
            <a:r>
              <a:rPr lang="en-US" altLang="en-US"/>
              <a:t>Belongs to a group </a:t>
            </a:r>
          </a:p>
          <a:p>
            <a:pPr lvl="1"/>
            <a:r>
              <a:rPr lang="en-US" altLang="en-US"/>
              <a:t>Has certain access permissions for owner, group, and others</a:t>
            </a:r>
          </a:p>
          <a:p>
            <a:pPr lvl="1"/>
            <a:r>
              <a:rPr lang="en-US" altLang="en-US"/>
              <a:t>Default permissions determined by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umask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98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8BFCAE8A-F911-E84D-A3D4-63B49827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	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6CA8230-FE46-7D4C-B302-AD0B91F7C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user: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Has a uid (login name), gid (login group) and membership of a "groups" list: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The </a:t>
            </a:r>
            <a:r>
              <a:rPr lang="en-US" altLang="en-US" i="1"/>
              <a:t>uid</a:t>
            </a:r>
            <a:r>
              <a:rPr lang="en-US" altLang="en-US"/>
              <a:t> is who you are (name and number)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The </a:t>
            </a:r>
            <a:r>
              <a:rPr lang="en-US" altLang="en-US" i="1"/>
              <a:t>gid</a:t>
            </a:r>
            <a:r>
              <a:rPr lang="en-US" altLang="en-US"/>
              <a:t> is your initial “login group” you normally belong to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The </a:t>
            </a:r>
            <a:r>
              <a:rPr lang="en-US" altLang="en-US" i="1"/>
              <a:t>groups list</a:t>
            </a:r>
            <a:r>
              <a:rPr lang="en-US" altLang="en-US"/>
              <a:t> is the file groups you can access via group permissions</a:t>
            </a:r>
          </a:p>
        </p:txBody>
      </p:sp>
    </p:spTree>
    <p:extLst>
      <p:ext uri="{BB962C8B-B14F-4D97-AF65-F5344CB8AC3E}">
        <p14:creationId xmlns:p14="http://schemas.microsoft.com/office/powerpoint/2010/main" val="428567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5448F76F-9C90-8E46-A9BF-AB4CE9540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3CE942F8-93BE-B34C-8D2E-F3D203927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Linux provides three kinds of permissions:</a:t>
            </a:r>
          </a:p>
          <a:p>
            <a:pPr lvl="1"/>
            <a:r>
              <a:rPr lang="en-US" altLang="en-US"/>
              <a:t>Read - users with read permission may read the file or list the directory</a:t>
            </a:r>
          </a:p>
          <a:p>
            <a:pPr lvl="1"/>
            <a:r>
              <a:rPr lang="en-US" altLang="en-US"/>
              <a:t>Write - users with write permission may write to the file or new files to the directory</a:t>
            </a:r>
          </a:p>
          <a:p>
            <a:pPr lvl="1"/>
            <a:r>
              <a:rPr lang="en-US" altLang="en-US"/>
              <a:t>Execute - users with execute permission may execute the file or lookup a specific file within a directory</a:t>
            </a:r>
          </a:p>
        </p:txBody>
      </p:sp>
    </p:spTree>
    <p:extLst>
      <p:ext uri="{BB962C8B-B14F-4D97-AF65-F5344CB8AC3E}">
        <p14:creationId xmlns:p14="http://schemas.microsoft.com/office/powerpoint/2010/main" val="2159146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B83FCC0-7D2B-E848-9115-4A4FE4DAA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B91099B0-D098-1D47-93A0-163D87DB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long version of a file listing (</a:t>
            </a:r>
            <a:r>
              <a:rPr lang="en-US" altLang="en-US">
                <a:latin typeface="Courier New" panose="02070309020205020404" pitchFamily="49" charset="0"/>
              </a:rPr>
              <a:t>ls -l</a:t>
            </a:r>
            <a:r>
              <a:rPr lang="en-US" altLang="en-US"/>
              <a:t>) will display the file permissions: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0693C3CD-8141-1442-BBAA-7647FEFAC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327400"/>
            <a:ext cx="8078788" cy="1333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-rwxrwxr-x   1 rvdheij  rvdheij      5224 Dec 30 03:22 hello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-rw-rw-r--   1 rvdheij  rvdheij       221 Dec 30 03:59 hello.c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-rw-rw-r--   1 rvdheij  rvdheij      1514 Dec 30 03:59 hello.s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drwxrwxr-x   7 rvdheij  rvdheij      1024 Dec 31 14:52 posixuft</a:t>
            </a:r>
            <a:endParaRPr kumimoji="0" lang="en-US" altLang="en-US" sz="120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ABD7D6D4-98AD-B343-997A-EBFC1ACF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997450"/>
            <a:ext cx="131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Permissions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21224DF4-A508-B741-ABB0-941BF459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569118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Owner</a:t>
            </a:r>
          </a:p>
        </p:txBody>
      </p:sp>
      <p:sp>
        <p:nvSpPr>
          <p:cNvPr id="59398" name="Text Box 7">
            <a:extLst>
              <a:ext uri="{FF2B5EF4-FFF2-40B4-BE49-F238E27FC236}">
                <a16:creationId xmlns:a16="http://schemas.microsoft.com/office/drawing/2014/main" id="{65022C07-A0DC-D148-894A-8B496C84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98475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Group</a:t>
            </a:r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A913E9E3-6449-C640-839D-8BDE2F316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8575" y="446563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9">
            <a:extLst>
              <a:ext uri="{FF2B5EF4-FFF2-40B4-BE49-F238E27FC236}">
                <a16:creationId xmlns:a16="http://schemas.microsoft.com/office/drawing/2014/main" id="{894BE0EC-8AD2-3044-AC2E-95703016A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975" y="4465638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0">
            <a:extLst>
              <a:ext uri="{FF2B5EF4-FFF2-40B4-BE49-F238E27FC236}">
                <a16:creationId xmlns:a16="http://schemas.microsoft.com/office/drawing/2014/main" id="{45497696-0A27-C642-8081-86F0C5256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44545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5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F3AA102-8E76-C246-A24F-A104D2D58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66138" cy="1143000"/>
          </a:xfrm>
        </p:spPr>
        <p:txBody>
          <a:bodyPr/>
          <a:lstStyle/>
          <a:p>
            <a:r>
              <a:rPr lang="en-US" altLang="en-US"/>
              <a:t>Interpreting File Permissions</a:t>
            </a:r>
          </a:p>
        </p:txBody>
      </p:sp>
      <p:sp>
        <p:nvSpPr>
          <p:cNvPr id="60418" name="Text Box 4">
            <a:extLst>
              <a:ext uri="{FF2B5EF4-FFF2-40B4-BE49-F238E27FC236}">
                <a16:creationId xmlns:a16="http://schemas.microsoft.com/office/drawing/2014/main" id="{CAFB6ACA-7C04-5248-9DF3-A9BE4208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2865438"/>
            <a:ext cx="3052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3200" b="1">
                <a:latin typeface="Courier New" panose="02070309020205020404" pitchFamily="49" charset="0"/>
              </a:rPr>
              <a:t>-rwxrwxrwx</a:t>
            </a:r>
            <a:endParaRPr kumimoji="0" lang="en-US" altLang="en-US">
              <a:latin typeface="Courier New" panose="02070309020205020404" pitchFamily="49" charset="0"/>
            </a:endParaRPr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FB088FEC-2F96-3648-9C4F-10F90B9F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3451225"/>
            <a:ext cx="40941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Other permissions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Group permissions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Owner permissions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Directory flag (d=directory; l=link)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Freeform 6">
            <a:extLst>
              <a:ext uri="{FF2B5EF4-FFF2-40B4-BE49-F238E27FC236}">
                <a16:creationId xmlns:a16="http://schemas.microsoft.com/office/drawing/2014/main" id="{1638F7A6-B461-CF4E-9578-B029E3DE8E69}"/>
              </a:ext>
            </a:extLst>
          </p:cNvPr>
          <p:cNvSpPr>
            <a:spLocks/>
          </p:cNvSpPr>
          <p:nvPr/>
        </p:nvSpPr>
        <p:spPr bwMode="auto">
          <a:xfrm>
            <a:off x="1176338" y="3228975"/>
            <a:ext cx="3427412" cy="1793875"/>
          </a:xfrm>
          <a:custGeom>
            <a:avLst/>
            <a:gdLst>
              <a:gd name="T0" fmla="*/ 3427412 w 2159"/>
              <a:gd name="T1" fmla="*/ 1793875 h 1130"/>
              <a:gd name="T2" fmla="*/ 1012825 w 2159"/>
              <a:gd name="T3" fmla="*/ 1793875 h 1130"/>
              <a:gd name="T4" fmla="*/ 0 w 2159"/>
              <a:gd name="T5" fmla="*/ 0 h 11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" h="1130">
                <a:moveTo>
                  <a:pt x="2159" y="1130"/>
                </a:moveTo>
                <a:lnTo>
                  <a:pt x="638" y="1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Freeform 7">
            <a:extLst>
              <a:ext uri="{FF2B5EF4-FFF2-40B4-BE49-F238E27FC236}">
                <a16:creationId xmlns:a16="http://schemas.microsoft.com/office/drawing/2014/main" id="{4F0CEA4F-77C9-8A41-A62D-01D434986199}"/>
              </a:ext>
            </a:extLst>
          </p:cNvPr>
          <p:cNvSpPr>
            <a:spLocks/>
          </p:cNvSpPr>
          <p:nvPr/>
        </p:nvSpPr>
        <p:spPr bwMode="auto">
          <a:xfrm>
            <a:off x="1411288" y="3340100"/>
            <a:ext cx="3192462" cy="1225550"/>
          </a:xfrm>
          <a:custGeom>
            <a:avLst/>
            <a:gdLst>
              <a:gd name="T0" fmla="*/ 3192462 w 2011"/>
              <a:gd name="T1" fmla="*/ 1225550 h 772"/>
              <a:gd name="T2" fmla="*/ 1384300 w 2011"/>
              <a:gd name="T3" fmla="*/ 1225550 h 772"/>
              <a:gd name="T4" fmla="*/ 617537 w 2011"/>
              <a:gd name="T5" fmla="*/ 0 h 772"/>
              <a:gd name="T6" fmla="*/ 0 w 2011"/>
              <a:gd name="T7" fmla="*/ 0 h 7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1" h="772">
                <a:moveTo>
                  <a:pt x="2011" y="772"/>
                </a:moveTo>
                <a:lnTo>
                  <a:pt x="872" y="772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Freeform 8">
            <a:extLst>
              <a:ext uri="{FF2B5EF4-FFF2-40B4-BE49-F238E27FC236}">
                <a16:creationId xmlns:a16="http://schemas.microsoft.com/office/drawing/2014/main" id="{C3A39BD7-0637-6641-8AD9-A8BF23CF3240}"/>
              </a:ext>
            </a:extLst>
          </p:cNvPr>
          <p:cNvSpPr>
            <a:spLocks/>
          </p:cNvSpPr>
          <p:nvPr/>
        </p:nvSpPr>
        <p:spPr bwMode="auto">
          <a:xfrm>
            <a:off x="2201863" y="3352800"/>
            <a:ext cx="2387600" cy="766763"/>
          </a:xfrm>
          <a:custGeom>
            <a:avLst/>
            <a:gdLst>
              <a:gd name="T0" fmla="*/ 0 w 1504"/>
              <a:gd name="T1" fmla="*/ 0 h 483"/>
              <a:gd name="T2" fmla="*/ 569913 w 1504"/>
              <a:gd name="T3" fmla="*/ 0 h 483"/>
              <a:gd name="T4" fmla="*/ 1089025 w 1504"/>
              <a:gd name="T5" fmla="*/ 766763 h 483"/>
              <a:gd name="T6" fmla="*/ 2387600 w 1504"/>
              <a:gd name="T7" fmla="*/ 766763 h 4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4" h="483">
                <a:moveTo>
                  <a:pt x="0" y="0"/>
                </a:moveTo>
                <a:lnTo>
                  <a:pt x="359" y="0"/>
                </a:lnTo>
                <a:lnTo>
                  <a:pt x="686" y="483"/>
                </a:lnTo>
                <a:lnTo>
                  <a:pt x="1504" y="48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Freeform 9">
            <a:extLst>
              <a:ext uri="{FF2B5EF4-FFF2-40B4-BE49-F238E27FC236}">
                <a16:creationId xmlns:a16="http://schemas.microsoft.com/office/drawing/2014/main" id="{3F3E7093-40BA-F048-BC50-7BCE86FE9ABF}"/>
              </a:ext>
            </a:extLst>
          </p:cNvPr>
          <p:cNvSpPr>
            <a:spLocks/>
          </p:cNvSpPr>
          <p:nvPr/>
        </p:nvSpPr>
        <p:spPr bwMode="auto">
          <a:xfrm>
            <a:off x="2944813" y="3352800"/>
            <a:ext cx="1657350" cy="322263"/>
          </a:xfrm>
          <a:custGeom>
            <a:avLst/>
            <a:gdLst>
              <a:gd name="T0" fmla="*/ 0 w 1044"/>
              <a:gd name="T1" fmla="*/ 0 h 203"/>
              <a:gd name="T2" fmla="*/ 555625 w 1044"/>
              <a:gd name="T3" fmla="*/ 0 h 203"/>
              <a:gd name="T4" fmla="*/ 790575 w 1044"/>
              <a:gd name="T5" fmla="*/ 322263 h 203"/>
              <a:gd name="T6" fmla="*/ 1657350 w 1044"/>
              <a:gd name="T7" fmla="*/ 322263 h 2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4" h="203">
                <a:moveTo>
                  <a:pt x="0" y="0"/>
                </a:moveTo>
                <a:lnTo>
                  <a:pt x="350" y="0"/>
                </a:lnTo>
                <a:lnTo>
                  <a:pt x="498" y="203"/>
                </a:lnTo>
                <a:lnTo>
                  <a:pt x="1044" y="20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5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2EA16759-A29D-0D4D-9771-1A96CC262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File Permissions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482BC44B-6E8F-0B46-89A8-B3CF06485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chmod</a:t>
            </a:r>
            <a:r>
              <a:rPr lang="en-US" altLang="en-US"/>
              <a:t> command to change file permissions</a:t>
            </a:r>
          </a:p>
          <a:p>
            <a:pPr lvl="1"/>
            <a:r>
              <a:rPr lang="en-US" altLang="en-US"/>
              <a:t>The permissions are encoded as an octal number</a:t>
            </a:r>
          </a:p>
        </p:txBody>
      </p:sp>
      <p:sp>
        <p:nvSpPr>
          <p:cNvPr id="61443" name="Text Box 5">
            <a:extLst>
              <a:ext uri="{FF2B5EF4-FFF2-40B4-BE49-F238E27FC236}">
                <a16:creationId xmlns:a16="http://schemas.microsoft.com/office/drawing/2014/main" id="{9ED15F52-E3B7-1F47-9825-FE11680D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230688"/>
            <a:ext cx="7594600" cy="1700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755 file  # Owner=rwx Group=r-x Other=r-x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500 file2 # Owner=r-x Group=--- Other=---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644 file3 # Owner=rw- Group=r-- Other=r--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endParaRPr kumimoji="0" lang="en-US" altLang="en-US" sz="1600">
              <a:latin typeface="Courier New" panose="02070309020205020404" pitchFamily="49" charset="0"/>
            </a:endParaRP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+x  file  # Add execute permission to file for all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o-r file  # Remove read permission for others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chmod a+w file  # Add write permission for everyone</a:t>
            </a:r>
          </a:p>
        </p:txBody>
      </p:sp>
    </p:spTree>
    <p:extLst>
      <p:ext uri="{BB962C8B-B14F-4D97-AF65-F5344CB8AC3E}">
        <p14:creationId xmlns:p14="http://schemas.microsoft.com/office/powerpoint/2010/main" val="1819092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A75FD6D6-9539-914E-947B-4D3DA50E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Links?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DE8C839-2B0A-5D41-B217-F4F5AEB80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Links are references to files (aliases)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forms: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Symbolic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point to files on different physical devices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Delete of original leaves link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Delete of link leaves original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be created for directories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using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ln</a:t>
            </a:r>
            <a:r>
              <a:rPr lang="en-US" altLang="en-US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037704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3676A2C6-F081-5149-98A1-1E2F9580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Editors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02278C43-94F1-DB4C-BA77-28F95F343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1885950"/>
            <a:ext cx="8783638" cy="4171950"/>
          </a:xfrm>
        </p:spPr>
        <p:txBody>
          <a:bodyPr/>
          <a:lstStyle/>
          <a:p>
            <a:r>
              <a:rPr lang="en-US" altLang="en-US"/>
              <a:t>People are fanatical about their editor</a:t>
            </a:r>
          </a:p>
          <a:p>
            <a:r>
              <a:rPr lang="en-US" altLang="en-US"/>
              <a:t>Several choices available: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	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2"/>
              </a:rPr>
              <a:t>vi</a:t>
            </a:r>
            <a:r>
              <a:rPr lang="en-US" altLang="en-US"/>
              <a:t>		Standard UNIX editor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3"/>
              </a:rPr>
              <a:t>the</a:t>
            </a: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/>
              <a:t>XEDIT-like editor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4"/>
              </a:rPr>
              <a:t>xedit		</a:t>
            </a:r>
            <a:r>
              <a:rPr lang="en-US" altLang="en-US"/>
              <a:t>X windows text editor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4"/>
              </a:rPr>
              <a:t>emacs		</a:t>
            </a:r>
            <a:r>
              <a:rPr lang="en-US" altLang="en-US"/>
              <a:t>Extensible, Customizable Self-				Documenting Display Editor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4"/>
              </a:rPr>
              <a:t>pico		</a:t>
            </a:r>
            <a:r>
              <a:rPr lang="en-US" altLang="en-US"/>
              <a:t>Simple display-oriented text editor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  <a:hlinkClick r:id="rId4"/>
              </a:rPr>
              <a:t>nedit		</a:t>
            </a:r>
            <a:r>
              <a:rPr lang="en-US" altLang="en-US"/>
              <a:t>X windows Motif text editor</a:t>
            </a:r>
          </a:p>
        </p:txBody>
      </p:sp>
    </p:spTree>
    <p:extLst>
      <p:ext uri="{BB962C8B-B14F-4D97-AF65-F5344CB8AC3E}">
        <p14:creationId xmlns:p14="http://schemas.microsoft.com/office/powerpoint/2010/main" val="965143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38CE8ABE-8C5F-5B4D-B26E-BD5BE9EE4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Device Handling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E169DA7-65BB-104C-AF8A-41BD39919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26463" cy="4171950"/>
          </a:xfrm>
        </p:spPr>
        <p:txBody>
          <a:bodyPr/>
          <a:lstStyle/>
          <a:p>
            <a:r>
              <a:rPr lang="en-US" altLang="en-US"/>
              <a:t>Devices are the way linux talks to the world</a:t>
            </a:r>
          </a:p>
          <a:p>
            <a:r>
              <a:rPr lang="en-US" altLang="en-US"/>
              <a:t>Devices are special files in the </a:t>
            </a:r>
            <a:r>
              <a:rPr lang="en-US" altLang="en-US">
                <a:latin typeface="Courier New" panose="02070309020205020404" pitchFamily="49" charset="0"/>
              </a:rPr>
              <a:t>/dev</a:t>
            </a:r>
            <a:r>
              <a:rPr lang="en-US" altLang="en-US"/>
              <a:t> directory (try </a:t>
            </a:r>
            <a:r>
              <a:rPr lang="en-US" altLang="en-US">
                <a:latin typeface="Courier New" panose="02070309020205020404" pitchFamily="49" charset="0"/>
              </a:rPr>
              <a:t>ls /dev</a:t>
            </a:r>
            <a:r>
              <a:rPr lang="en-US" altLang="en-US"/>
              <a:t>)</a:t>
            </a:r>
          </a:p>
        </p:txBody>
      </p:sp>
      <p:sp>
        <p:nvSpPr>
          <p:cNvPr id="64515" name="Text Box 4">
            <a:extLst>
              <a:ext uri="{FF2B5EF4-FFF2-40B4-BE49-F238E27FC236}">
                <a16:creationId xmlns:a16="http://schemas.microsoft.com/office/drawing/2014/main" id="{94BE9E0A-904C-534C-8ECF-5BC129E22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535363"/>
            <a:ext cx="7496175" cy="2551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/dev/tty</a:t>
            </a:r>
            <a:r>
              <a:rPr kumimoji="0" lang="en-US" altLang="en-US" sz="1800" i="1">
                <a:latin typeface="Courier New" panose="02070309020205020404" pitchFamily="49" charset="0"/>
              </a:rPr>
              <a:t>x		</a:t>
            </a:r>
            <a:r>
              <a:rPr kumimoji="0" lang="en-US" altLang="en-US" sz="1800">
                <a:latin typeface="Courier New" panose="02070309020205020404" pitchFamily="49" charset="0"/>
              </a:rPr>
              <a:t>TTY devices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/dev/hdb		IDE hard drive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/dev/hdb1		Partition 1 on the IDE hard drive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/dev/mnda		VM Minidisk 		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/dev/dda		Channel Attached DASD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/dev/dda1		Partition 1 on DASD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/dev/null		The null device (“hole”)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/dev/zero		An endless stream of zeroes</a:t>
            </a:r>
          </a:p>
          <a:p>
            <a:pPr algn="l">
              <a:lnSpc>
                <a:spcPct val="5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800">
                <a:latin typeface="Courier New" panose="02070309020205020404" pitchFamily="49" charset="0"/>
              </a:rPr>
              <a:t>/dev/mouse		Link to mouse (not /390)</a:t>
            </a:r>
          </a:p>
        </p:txBody>
      </p:sp>
    </p:spTree>
    <p:extLst>
      <p:ext uri="{BB962C8B-B14F-4D97-AF65-F5344CB8AC3E}">
        <p14:creationId xmlns:p14="http://schemas.microsoft.com/office/powerpoint/2010/main" val="29203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Operating System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531252" y="1154622"/>
            <a:ext cx="806861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Initialize computer hardware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Allocate system resources to programs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Keep track of multiple programs running at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same time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Provide organized method for all programs to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use system devices</a:t>
            </a:r>
          </a:p>
        </p:txBody>
      </p:sp>
    </p:spTree>
    <p:extLst>
      <p:ext uri="{BB962C8B-B14F-4D97-AF65-F5344CB8AC3E}">
        <p14:creationId xmlns:p14="http://schemas.microsoft.com/office/powerpoint/2010/main" val="1604631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F0D3221F-FAD7-6241-9390-C17C1EDD2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Devices and Drivers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E3411023-61BF-0144-9FDE-5404F5ACD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/dev</a:t>
            </a:r>
            <a:r>
              <a:rPr lang="en-US" altLang="en-US"/>
              <a:t> file has a major and minor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Major defines the device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Minor defines device within that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Drivers register a device type</a:t>
            </a:r>
          </a:p>
        </p:txBody>
      </p:sp>
      <p:sp>
        <p:nvSpPr>
          <p:cNvPr id="65539" name="Text Box 4">
            <a:extLst>
              <a:ext uri="{FF2B5EF4-FFF2-40B4-BE49-F238E27FC236}">
                <a16:creationId xmlns:a16="http://schemas.microsoft.com/office/drawing/2014/main" id="{F2321E13-1CAA-3047-9349-C267C467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281488"/>
            <a:ext cx="8066087" cy="661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137160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6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brw-r--r--   1 root     root      64,   0 Jun  1  1999 /dev/mnda</a:t>
            </a:r>
          </a:p>
          <a:p>
            <a:pPr algn="l">
              <a:lnSpc>
                <a:spcPct val="6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crw-r--r--   1 root     root       5,   0 Jan  5 09:18 /dev/tty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0" name="Text Box 5">
            <a:extLst>
              <a:ext uri="{FF2B5EF4-FFF2-40B4-BE49-F238E27FC236}">
                <a16:creationId xmlns:a16="http://schemas.microsoft.com/office/drawing/2014/main" id="{99A5AB4B-0A1F-0C49-A3FE-7D8E76C7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430838"/>
            <a:ext cx="134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Major no.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1" name="Line 6">
            <a:extLst>
              <a:ext uri="{FF2B5EF4-FFF2-40B4-BE49-F238E27FC236}">
                <a16:creationId xmlns:a16="http://schemas.microsoft.com/office/drawing/2014/main" id="{C5F38990-71E0-5047-B90A-A4118507E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8338" y="4689475"/>
            <a:ext cx="284162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Text Box 7">
            <a:extLst>
              <a:ext uri="{FF2B5EF4-FFF2-40B4-BE49-F238E27FC236}">
                <a16:creationId xmlns:a16="http://schemas.microsoft.com/office/drawing/2014/main" id="{82A18C39-40B5-3E4B-A896-46ECA284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5405438"/>
            <a:ext cx="1309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Minor no.</a:t>
            </a:r>
          </a:p>
        </p:txBody>
      </p:sp>
      <p:sp>
        <p:nvSpPr>
          <p:cNvPr id="65543" name="Line 9">
            <a:extLst>
              <a:ext uri="{FF2B5EF4-FFF2-40B4-BE49-F238E27FC236}">
                <a16:creationId xmlns:a16="http://schemas.microsoft.com/office/drawing/2014/main" id="{851C34F0-6B4B-9640-81B8-30AD5FEB27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1175" y="4776788"/>
            <a:ext cx="581025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Text Box 10">
            <a:extLst>
              <a:ext uri="{FF2B5EF4-FFF2-40B4-BE49-F238E27FC236}">
                <a16:creationId xmlns:a16="http://schemas.microsoft.com/office/drawing/2014/main" id="{34B92B78-A9B6-3045-AAFE-5B575E0C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5316538"/>
            <a:ext cx="1768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91440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3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Device Type: </a:t>
            </a:r>
          </a:p>
          <a:p>
            <a:pPr algn="l">
              <a:lnSpc>
                <a:spcPct val="3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b</a:t>
            </a:r>
            <a:r>
              <a:rPr kumimoji="0" lang="en-US" altLang="en-US" sz="2000">
                <a:latin typeface="Times New Roman" panose="02020603050405020304" pitchFamily="18" charset="0"/>
              </a:rPr>
              <a:t> - block</a:t>
            </a:r>
          </a:p>
          <a:p>
            <a:pPr algn="l">
              <a:lnSpc>
                <a:spcPct val="30000"/>
              </a:lnSpc>
              <a:spcAft>
                <a:spcPct val="0"/>
              </a:spcAft>
              <a:buClrTx/>
              <a:buFontTx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c</a:t>
            </a:r>
            <a:r>
              <a:rPr kumimoji="0" lang="en-US" altLang="en-US" sz="2000">
                <a:latin typeface="Times New Roman" panose="02020603050405020304" pitchFamily="18" charset="0"/>
              </a:rPr>
              <a:t> - character</a:t>
            </a:r>
            <a:endParaRPr kumimoji="0"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5545" name="Line 12">
            <a:extLst>
              <a:ext uri="{FF2B5EF4-FFF2-40B4-BE49-F238E27FC236}">
                <a16:creationId xmlns:a16="http://schemas.microsoft.com/office/drawing/2014/main" id="{AB116AF8-CD6E-B343-AAA0-A630DA2636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450" y="4849813"/>
            <a:ext cx="48260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CB9FA3D3-9730-9B45-911E-D23D6E266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Files - /proc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85080BA2-8AA3-3744-BFB3-5D801FD4E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Information about internal Linux processes are accessible to users via the </a:t>
            </a:r>
            <a:r>
              <a:rPr lang="en-US" altLang="en-US">
                <a:latin typeface="Courier New" panose="02070309020205020404" pitchFamily="49" charset="0"/>
              </a:rPr>
              <a:t>/proc</a:t>
            </a:r>
            <a:r>
              <a:rPr lang="en-US" altLang="en-US"/>
              <a:t> file system (in memory)</a:t>
            </a:r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37C73956-3941-3840-8424-201D5F0E9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3308350"/>
          <a:ext cx="62039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3" imgW="75590400" imgH="16433800" progId="Word.Document.8">
                  <p:embed/>
                </p:oleObj>
              </mc:Choice>
              <mc:Fallback>
                <p:oleObj name="Document" r:id="rId3" imgW="75590400" imgH="16433800" progId="Word.Document.8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37C73956-3941-3840-8424-201D5F0E9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308350"/>
                        <a:ext cx="62039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5">
            <a:extLst>
              <a:ext uri="{FF2B5EF4-FFF2-40B4-BE49-F238E27FC236}">
                <a16:creationId xmlns:a16="http://schemas.microsoft.com/office/drawing/2014/main" id="{5A3B8414-5CAA-6142-82A6-2C2B1AA7D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654550"/>
            <a:ext cx="8270875" cy="1333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cat /proc/cpuinfo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vendor_id       : IBM/S390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# processors    :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bogomips per cpu: 86.83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processor 0: version = FF, identification = 045226, machine = 9672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144CFC9D-0C24-B749-9383-E2D7D77DF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667B835C-A131-2C4B-A5F3-BC2F12F6F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Linux supports many different types</a:t>
            </a:r>
          </a:p>
          <a:p>
            <a:r>
              <a:rPr lang="en-US" altLang="en-US"/>
              <a:t>Most commonly, ext2fs</a:t>
            </a:r>
          </a:p>
          <a:p>
            <a:pPr lvl="1"/>
            <a:r>
              <a:rPr lang="en-US" altLang="en-US"/>
              <a:t>Filenames of 255 characters</a:t>
            </a:r>
          </a:p>
          <a:p>
            <a:pPr lvl="1"/>
            <a:r>
              <a:rPr lang="en-US" altLang="en-US"/>
              <a:t>File sizes up to 2GB </a:t>
            </a:r>
          </a:p>
          <a:p>
            <a:pPr lvl="1"/>
            <a:r>
              <a:rPr lang="en-US" altLang="en-US"/>
              <a:t>Theoretical limit 4TB</a:t>
            </a:r>
          </a:p>
          <a:p>
            <a:r>
              <a:rPr lang="en-US" altLang="en-US"/>
              <a:t>Derived from extfs</a:t>
            </a:r>
          </a:p>
          <a:p>
            <a:r>
              <a:rPr lang="en-US" altLang="en-US"/>
              <a:t>Highly reliable and high performer</a:t>
            </a:r>
          </a:p>
        </p:txBody>
      </p:sp>
    </p:spTree>
    <p:extLst>
      <p:ext uri="{BB962C8B-B14F-4D97-AF65-F5344CB8AC3E}">
        <p14:creationId xmlns:p14="http://schemas.microsoft.com/office/powerpoint/2010/main" val="408636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0AC8D721-3D3D-A144-853E-D790AE136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Systems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834879D0-C4EA-7541-BF46-051E07677C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Other file systems:</a:t>
            </a:r>
          </a:p>
          <a:p>
            <a:pPr lvl="1"/>
            <a:r>
              <a:rPr lang="en-US" altLang="en-US" sz="2400"/>
              <a:t>sysv 	- SCO/Xenix	</a:t>
            </a:r>
          </a:p>
          <a:p>
            <a:pPr lvl="1"/>
            <a:r>
              <a:rPr lang="en-US" altLang="en-US" sz="2400"/>
              <a:t>ufs	- SunOS/BSD</a:t>
            </a:r>
          </a:p>
          <a:p>
            <a:pPr lvl="1"/>
            <a:r>
              <a:rPr lang="en-US" altLang="en-US" sz="2400"/>
              <a:t>vfat	- Win9x</a:t>
            </a:r>
          </a:p>
          <a:p>
            <a:pPr lvl="1"/>
            <a:r>
              <a:rPr lang="en-US" altLang="en-US" sz="2400"/>
              <a:t>msdos	- MS-DOS/Win</a:t>
            </a:r>
          </a:p>
          <a:p>
            <a:pPr lvl="1"/>
            <a:r>
              <a:rPr lang="en-US" altLang="en-US" sz="2400"/>
              <a:t>umsdos	- Linux/DOS</a:t>
            </a:r>
          </a:p>
          <a:p>
            <a:pPr lvl="1"/>
            <a:r>
              <a:rPr lang="en-US" altLang="en-US" sz="2400"/>
              <a:t>ntfs	- WinNT (r/o)</a:t>
            </a:r>
          </a:p>
          <a:p>
            <a:pPr lvl="1"/>
            <a:r>
              <a:rPr lang="en-US" altLang="en-US" sz="2400"/>
              <a:t>hpfs	- OS/2 (r/o)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E6C59F05-DE51-5344-A693-88770A0015B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Other File systems:</a:t>
            </a:r>
          </a:p>
          <a:p>
            <a:pPr lvl="1"/>
            <a:r>
              <a:rPr lang="en-US" altLang="en-US" sz="2400"/>
              <a:t>iso9660 (CD-ROM)</a:t>
            </a:r>
          </a:p>
          <a:p>
            <a:pPr lvl="1"/>
            <a:r>
              <a:rPr lang="en-US" altLang="en-US" sz="2400"/>
              <a:t>nfs	- NFS</a:t>
            </a:r>
          </a:p>
          <a:p>
            <a:pPr lvl="1"/>
            <a:r>
              <a:rPr lang="en-US" altLang="en-US" sz="2400"/>
              <a:t>coda	- NFS-like</a:t>
            </a:r>
          </a:p>
          <a:p>
            <a:pPr lvl="1"/>
            <a:r>
              <a:rPr lang="en-US" altLang="en-US" sz="2400"/>
              <a:t>ncp	- Novell</a:t>
            </a:r>
          </a:p>
          <a:p>
            <a:pPr lvl="1"/>
            <a:r>
              <a:rPr lang="en-US" altLang="en-US" sz="2400"/>
              <a:t>smb	- LANManager 		  etc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95739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C1EC9CB1-DAE5-7541-B3B4-15AEBBDB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307799B9-CEDC-C443-A0D5-606F88FBC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hlinkClick r:id="rId2"/>
              </a:rPr>
              <a:t>mount</a:t>
            </a:r>
            <a:endParaRPr lang="en-US" altLang="en-US"/>
          </a:p>
          <a:p>
            <a:pPr lvl="1"/>
            <a:r>
              <a:rPr lang="en-US" altLang="en-US"/>
              <a:t>Mounts a file system that lives on a device to the main file tree</a:t>
            </a:r>
          </a:p>
          <a:p>
            <a:pPr lvl="1"/>
            <a:r>
              <a:rPr lang="en-US" altLang="en-US"/>
              <a:t>Start at Root file system </a:t>
            </a:r>
          </a:p>
          <a:p>
            <a:pPr lvl="2"/>
            <a:r>
              <a:rPr lang="en-US" altLang="en-US"/>
              <a:t>Mount to root</a:t>
            </a:r>
          </a:p>
          <a:p>
            <a:pPr lvl="2"/>
            <a:r>
              <a:rPr lang="en-US" altLang="en-US"/>
              <a:t>Mount to points currently mounted to root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/etc/fstab</a:t>
            </a:r>
            <a:r>
              <a:rPr lang="en-US" altLang="en-US"/>
              <a:t> used to establish boot time mounting</a:t>
            </a:r>
          </a:p>
        </p:txBody>
      </p:sp>
    </p:spTree>
    <p:extLst>
      <p:ext uri="{BB962C8B-B14F-4D97-AF65-F5344CB8AC3E}">
        <p14:creationId xmlns:p14="http://schemas.microsoft.com/office/powerpoint/2010/main" val="2783717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>
            <a:extLst>
              <a:ext uri="{FF2B5EF4-FFF2-40B4-BE49-F238E27FC236}">
                <a16:creationId xmlns:a16="http://schemas.microsoft.com/office/drawing/2014/main" id="{D1FAEA38-9FAF-9D4B-B4D8-3F82618BF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File System</a:t>
            </a:r>
          </a:p>
        </p:txBody>
      </p:sp>
      <p:sp>
        <p:nvSpPr>
          <p:cNvPr id="70658" name="Rectangle 1027">
            <a:extLst>
              <a:ext uri="{FF2B5EF4-FFF2-40B4-BE49-F238E27FC236}">
                <a16:creationId xmlns:a16="http://schemas.microsoft.com/office/drawing/2014/main" id="{E64C6936-D7A5-2D48-B35E-1C60A28E6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VFS is designed to present a consistent view of data as stored on hardware</a:t>
            </a:r>
          </a:p>
          <a:p>
            <a:r>
              <a:rPr lang="en-US" altLang="en-US"/>
              <a:t>Almost all hardware devices are represented using a generic interface </a:t>
            </a:r>
          </a:p>
          <a:p>
            <a:r>
              <a:rPr lang="en-US" altLang="en-US"/>
              <a:t>VFS goes further, allowing the sysadmin to mount any of a set of logical file systems on any physical device </a:t>
            </a:r>
          </a:p>
        </p:txBody>
      </p:sp>
    </p:spTree>
    <p:extLst>
      <p:ext uri="{BB962C8B-B14F-4D97-AF65-F5344CB8AC3E}">
        <p14:creationId xmlns:p14="http://schemas.microsoft.com/office/powerpoint/2010/main" val="837366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6">
            <a:extLst>
              <a:ext uri="{FF2B5EF4-FFF2-40B4-BE49-F238E27FC236}">
                <a16:creationId xmlns:a16="http://schemas.microsoft.com/office/drawing/2014/main" id="{F696EAE9-F4DC-6B4D-AFCC-8780EA3B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File System</a:t>
            </a:r>
          </a:p>
        </p:txBody>
      </p:sp>
      <p:sp>
        <p:nvSpPr>
          <p:cNvPr id="71682" name="Rectangle 1027">
            <a:extLst>
              <a:ext uri="{FF2B5EF4-FFF2-40B4-BE49-F238E27FC236}">
                <a16:creationId xmlns:a16="http://schemas.microsoft.com/office/drawing/2014/main" id="{DA102C0C-A62B-AB44-AB1F-93300D83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3863"/>
            <a:ext cx="8178800" cy="4468812"/>
          </a:xfrm>
        </p:spPr>
        <p:txBody>
          <a:bodyPr/>
          <a:lstStyle/>
          <a:p>
            <a:r>
              <a:rPr lang="en-US" altLang="en-US"/>
              <a:t>Logical file systems promote compatibility with other operating system standards  permitting developers to implement file systems with different policies </a:t>
            </a:r>
          </a:p>
          <a:p>
            <a:r>
              <a:rPr lang="en-US" altLang="en-US"/>
              <a:t>VFS abstracts details of physical device and logical file system allowing processes to access files using a common interface, without knowing what physical or logical system the file resides on</a:t>
            </a:r>
          </a:p>
        </p:txBody>
      </p:sp>
    </p:spTree>
    <p:extLst>
      <p:ext uri="{BB962C8B-B14F-4D97-AF65-F5344CB8AC3E}">
        <p14:creationId xmlns:p14="http://schemas.microsoft.com/office/powerpoint/2010/main" val="3032655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89D4805C-328E-ED45-BE84-102E6ACE2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File System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F50381F0-0FB4-6548-9D6F-2336D6E53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Analogous to CMS:</a:t>
            </a:r>
          </a:p>
          <a:p>
            <a:pPr lvl="1"/>
            <a:r>
              <a:rPr lang="en-US" altLang="en-US"/>
              <a:t>SFS</a:t>
            </a:r>
          </a:p>
          <a:p>
            <a:pPr lvl="1"/>
            <a:r>
              <a:rPr lang="en-US" altLang="en-US"/>
              <a:t>Minidisks</a:t>
            </a:r>
          </a:p>
          <a:p>
            <a:r>
              <a:rPr lang="en-US" altLang="en-US"/>
              <a:t>Two different designs</a:t>
            </a:r>
          </a:p>
          <a:p>
            <a:r>
              <a:rPr lang="en-US" altLang="en-US"/>
              <a:t>Common/transparent access</a:t>
            </a:r>
          </a:p>
        </p:txBody>
      </p:sp>
    </p:spTree>
    <p:extLst>
      <p:ext uri="{BB962C8B-B14F-4D97-AF65-F5344CB8AC3E}">
        <p14:creationId xmlns:p14="http://schemas.microsoft.com/office/powerpoint/2010/main" val="3656653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028">
            <a:extLst>
              <a:ext uri="{FF2B5EF4-FFF2-40B4-BE49-F238E27FC236}">
                <a16:creationId xmlns:a16="http://schemas.microsoft.com/office/drawing/2014/main" id="{236C9543-C591-6640-BB1C-6D4AC3C2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615950"/>
            <a:ext cx="7469188" cy="5881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0294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6">
            <a:extLst>
              <a:ext uri="{FF2B5EF4-FFF2-40B4-BE49-F238E27FC236}">
                <a16:creationId xmlns:a16="http://schemas.microsoft.com/office/drawing/2014/main" id="{85AB89A0-CD77-8A46-A6C7-64FD3BDD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sp>
        <p:nvSpPr>
          <p:cNvPr id="74754" name="Rectangle 1027">
            <a:extLst>
              <a:ext uri="{FF2B5EF4-FFF2-40B4-BE49-F238E27FC236}">
                <a16:creationId xmlns:a16="http://schemas.microsoft.com/office/drawing/2014/main" id="{1F31BF81-A978-FB40-A307-EC7AC54F8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Processes are created in a hierarchical structure whose depth is limited only by the virtual memory available to the virtual machine </a:t>
            </a:r>
          </a:p>
          <a:p>
            <a:r>
              <a:rPr lang="en-US" altLang="en-US" sz="2400"/>
              <a:t>A process may control the execution of any of its descendants by suspending or resuming it, altering its relative priority, or even terminating it </a:t>
            </a:r>
          </a:p>
          <a:p>
            <a:r>
              <a:rPr lang="en-US" altLang="en-US" sz="2400"/>
              <a:t>Termination of a process by default causes termination of all its descendants; termination of the root process causes termination of the session</a:t>
            </a:r>
          </a:p>
          <a:p>
            <a:r>
              <a:rPr lang="en-US" altLang="en-US" sz="2400"/>
              <a:t>Linux assigns a </a:t>
            </a:r>
            <a:r>
              <a:rPr lang="en-US" altLang="en-US" sz="2400" i="1"/>
              <a:t>process ID </a:t>
            </a:r>
            <a:r>
              <a:rPr lang="en-US" altLang="en-US" sz="2400"/>
              <a:t>(PID) to the process</a:t>
            </a:r>
            <a:endParaRPr lang="en-US" altLang="en-US" sz="24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Before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531252" y="1154622"/>
            <a:ext cx="80686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• In 80’s, Microsoft’s DOS was the dominated OS</a:t>
            </a:r>
          </a:p>
          <a:p>
            <a:r>
              <a:rPr lang="en-IN" sz="2800" dirty="0"/>
              <a:t>for PC</a:t>
            </a:r>
          </a:p>
          <a:p>
            <a:r>
              <a:rPr lang="en-IN" sz="2800" dirty="0"/>
              <a:t>• Apple MAC was better, but expensive</a:t>
            </a:r>
          </a:p>
          <a:p>
            <a:r>
              <a:rPr lang="en-IN" sz="2800" dirty="0"/>
              <a:t>• UNIX was much better, but much, much more</a:t>
            </a:r>
          </a:p>
          <a:p>
            <a:r>
              <a:rPr lang="en-IN" sz="2800" dirty="0"/>
              <a:t>expensive. Only for minicomputer for</a:t>
            </a:r>
          </a:p>
          <a:p>
            <a:r>
              <a:rPr lang="en-IN" sz="2800" dirty="0"/>
              <a:t>commercial applications</a:t>
            </a:r>
          </a:p>
          <a:p>
            <a:r>
              <a:rPr lang="en-IN" sz="2800" dirty="0"/>
              <a:t>• People was looking for a UNIX based system,</a:t>
            </a:r>
          </a:p>
          <a:p>
            <a:r>
              <a:rPr lang="en-IN" sz="2800" dirty="0"/>
              <a:t>which is cheaper and can run on PC</a:t>
            </a:r>
          </a:p>
          <a:p>
            <a:r>
              <a:rPr lang="en-IN" sz="2800" dirty="0"/>
              <a:t>• Both DOS, MAC and UNIX were proprietary, i.e.,</a:t>
            </a:r>
          </a:p>
          <a:p>
            <a:r>
              <a:rPr lang="en-IN" sz="2800" dirty="0"/>
              <a:t>the source code of their kernel is protected</a:t>
            </a:r>
          </a:p>
          <a:p>
            <a:r>
              <a:rPr lang="en-IN" sz="2800" dirty="0"/>
              <a:t>• No modification is possible without paying high</a:t>
            </a:r>
          </a:p>
          <a:p>
            <a:r>
              <a:rPr lang="en-IN" sz="2800" dirty="0"/>
              <a:t>license fees</a:t>
            </a:r>
          </a:p>
        </p:txBody>
      </p:sp>
    </p:spTree>
    <p:extLst>
      <p:ext uri="{BB962C8B-B14F-4D97-AF65-F5344CB8AC3E}">
        <p14:creationId xmlns:p14="http://schemas.microsoft.com/office/powerpoint/2010/main" val="27795804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5C778F4A-C887-5A4F-BEC9-408E202C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6F80C798-6156-4641-8678-566515DCF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Foreground</a:t>
            </a:r>
          </a:p>
          <a:p>
            <a:pPr lvl="1"/>
            <a:r>
              <a:rPr lang="en-US" altLang="en-US" sz="2400"/>
              <a:t>When a command is executed from the prompt and runs to completion at which time the prompt returns is said to run in the foreground</a:t>
            </a:r>
          </a:p>
          <a:p>
            <a:r>
              <a:rPr lang="en-US" altLang="en-US" sz="2800"/>
              <a:t>Background</a:t>
            </a:r>
          </a:p>
          <a:p>
            <a:pPr lvl="1"/>
            <a:r>
              <a:rPr lang="en-US" altLang="en-US" sz="2400"/>
              <a:t>When a command is executed from the prompt with the token “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” at the end of the command line, the prompt immediately returns while the command continues is said to run in the background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519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A9767EE-0C00-F94D-AE48-605507BD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BB2A762D-779F-1C46-AC81-E17DB8826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Daemons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Background processes for system administration are referred to as “daemons”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These processes are usually started during the boot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processes are not assigned any terminals</a:t>
            </a:r>
          </a:p>
        </p:txBody>
      </p:sp>
      <p:sp>
        <p:nvSpPr>
          <p:cNvPr id="76803" name="Text Box 4">
            <a:extLst>
              <a:ext uri="{FF2B5EF4-FFF2-40B4-BE49-F238E27FC236}">
                <a16:creationId xmlns:a16="http://schemas.microsoft.com/office/drawing/2014/main" id="{46CA8463-EE84-E34E-AB80-21689A42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4656138"/>
            <a:ext cx="7537450" cy="139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kumimoji="0" lang="en-US" altLang="en-US" sz="1600">
                <a:latin typeface="Courier New" panose="02070309020205020404" pitchFamily="49" charset="0"/>
              </a:rPr>
              <a:t>UID        PID  PPID  C STIME TTY          TIME CMD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root         5     1  0  1999 ?        00:00:14 [kswapd]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bin        254     1  0  1999 ?        00:00:00 [portmap]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root       307     1  0  1999 ?        00:00:23 syslogd -m 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600">
                <a:latin typeface="Courier New" panose="02070309020205020404" pitchFamily="49" charset="0"/>
              </a:rPr>
              <a:t>root       350     1  0  1999 ?        00:00:34 httpd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7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254446D6-2224-454F-9837-59C6C21EB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grpSp>
        <p:nvGrpSpPr>
          <p:cNvPr id="77826" name="Group 23">
            <a:extLst>
              <a:ext uri="{FF2B5EF4-FFF2-40B4-BE49-F238E27FC236}">
                <a16:creationId xmlns:a16="http://schemas.microsoft.com/office/drawing/2014/main" id="{8E1D5A9D-3A24-0240-8743-79C9A812D686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981200"/>
            <a:ext cx="8382000" cy="3260725"/>
            <a:chOff x="178" y="1248"/>
            <a:chExt cx="5280" cy="2054"/>
          </a:xfrm>
        </p:grpSpPr>
        <p:sp>
          <p:nvSpPr>
            <p:cNvPr id="77827" name="Text Box 3">
              <a:extLst>
                <a:ext uri="{FF2B5EF4-FFF2-40B4-BE49-F238E27FC236}">
                  <a16:creationId xmlns:a16="http://schemas.microsoft.com/office/drawing/2014/main" id="{E79D5708-E087-5147-9512-11AD2877A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1881"/>
              <a:ext cx="5085" cy="9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800">
                  <a:latin typeface="Courier New" panose="02070309020205020404" pitchFamily="49" charset="0"/>
                </a:rPr>
                <a:t>[root@penguinvm log]# sleep 10h &amp;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800">
                  <a:latin typeface="Courier New" panose="02070309020205020404" pitchFamily="49" charset="0"/>
                </a:rPr>
                <a:t>[1] 6718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800">
                  <a:latin typeface="Courier New" panose="02070309020205020404" pitchFamily="49" charset="0"/>
                </a:rPr>
                <a:t>[root@penguinvm log]# ps -ef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800">
                  <a:latin typeface="Courier New" panose="02070309020205020404" pitchFamily="49" charset="0"/>
                </a:rPr>
                <a:t>UID        PID  PPID  C STIME TTY          TIME CMD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0" lang="en-US" altLang="en-US" sz="1800">
                  <a:latin typeface="Courier New" panose="02070309020205020404" pitchFamily="49" charset="0"/>
                </a:rPr>
                <a:t>root      6718  6692  0 14:49 ttyp0    00:00:00 sleep 10h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7828" name="Text Box 4">
              <a:extLst>
                <a:ext uri="{FF2B5EF4-FFF2-40B4-BE49-F238E27FC236}">
                  <a16:creationId xmlns:a16="http://schemas.microsoft.com/office/drawing/2014/main" id="{4EBAD3D8-1C74-6441-A3B1-900D6BA2C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248"/>
              <a:ext cx="1572" cy="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>
                  <a:latin typeface="Courier New" panose="02070309020205020404" pitchFamily="49" charset="0"/>
                </a:rPr>
                <a:t>&amp;</a:t>
              </a:r>
              <a:r>
                <a:rPr lang="en-US" altLang="en-US" sz="1600">
                  <a:latin typeface="Times New Roman" panose="02020603050405020304" pitchFamily="18" charset="0"/>
                </a:rPr>
                <a:t> causes process to be run in “background”</a:t>
              </a:r>
              <a:endParaRPr lang="en-US" altLang="en-US"/>
            </a:p>
          </p:txBody>
        </p:sp>
        <p:sp>
          <p:nvSpPr>
            <p:cNvPr id="77829" name="Line 6">
              <a:extLst>
                <a:ext uri="{FF2B5EF4-FFF2-40B4-BE49-F238E27FC236}">
                  <a16:creationId xmlns:a16="http://schemas.microsoft.com/office/drawing/2014/main" id="{999903F5-6FC1-D74C-A951-F2EC08158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0" y="1435"/>
              <a:ext cx="202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0" name="Text Box 7">
              <a:extLst>
                <a:ext uri="{FF2B5EF4-FFF2-40B4-BE49-F238E27FC236}">
                  <a16:creationId xmlns:a16="http://schemas.microsoft.com/office/drawing/2014/main" id="{41C6DC1E-555F-444C-ABB8-1BEAD290A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3024"/>
              <a:ext cx="754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>
                  <a:latin typeface="Times New Roman" panose="02020603050405020304" pitchFamily="18" charset="0"/>
                </a:rPr>
                <a:t>Job Number</a:t>
              </a:r>
            </a:p>
          </p:txBody>
        </p:sp>
        <p:sp>
          <p:nvSpPr>
            <p:cNvPr id="77831" name="Freeform 8">
              <a:extLst>
                <a:ext uri="{FF2B5EF4-FFF2-40B4-BE49-F238E27FC236}">
                  <a16:creationId xmlns:a16="http://schemas.microsoft.com/office/drawing/2014/main" id="{74DEBC83-C7B5-AF4A-8FF7-38AEBDADF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" y="2157"/>
              <a:ext cx="268" cy="990"/>
            </a:xfrm>
            <a:custGeom>
              <a:avLst/>
              <a:gdLst>
                <a:gd name="T0" fmla="*/ 171 w 268"/>
                <a:gd name="T1" fmla="*/ 990 h 990"/>
                <a:gd name="T2" fmla="*/ 0 w 268"/>
                <a:gd name="T3" fmla="*/ 989 h 990"/>
                <a:gd name="T4" fmla="*/ 0 w 268"/>
                <a:gd name="T5" fmla="*/ 0 h 990"/>
                <a:gd name="T6" fmla="*/ 268 w 268"/>
                <a:gd name="T7" fmla="*/ 1 h 9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" h="990">
                  <a:moveTo>
                    <a:pt x="171" y="990"/>
                  </a:moveTo>
                  <a:lnTo>
                    <a:pt x="0" y="989"/>
                  </a:lnTo>
                  <a:lnTo>
                    <a:pt x="0" y="0"/>
                  </a:lnTo>
                  <a:lnTo>
                    <a:pt x="268" y="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Text Box 9">
              <a:extLst>
                <a:ext uri="{FF2B5EF4-FFF2-40B4-BE49-F238E27FC236}">
                  <a16:creationId xmlns:a16="http://schemas.microsoft.com/office/drawing/2014/main" id="{3785A13E-7AAB-2444-B355-31CF51370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3032"/>
              <a:ext cx="1005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>
                  <a:latin typeface="Times New Roman" panose="02020603050405020304" pitchFamily="18" charset="0"/>
                </a:rPr>
                <a:t>Process ID (ID)</a:t>
              </a:r>
            </a:p>
          </p:txBody>
        </p:sp>
        <p:sp>
          <p:nvSpPr>
            <p:cNvPr id="77833" name="Freeform 12">
              <a:extLst>
                <a:ext uri="{FF2B5EF4-FFF2-40B4-BE49-F238E27FC236}">
                  <a16:creationId xmlns:a16="http://schemas.microsoft.com/office/drawing/2014/main" id="{43AB5445-294B-FF42-950C-B6C5CAB9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165"/>
              <a:ext cx="617" cy="868"/>
            </a:xfrm>
            <a:custGeom>
              <a:avLst/>
              <a:gdLst>
                <a:gd name="T0" fmla="*/ 617 w 617"/>
                <a:gd name="T1" fmla="*/ 868 h 868"/>
                <a:gd name="T2" fmla="*/ 616 w 617"/>
                <a:gd name="T3" fmla="*/ 0 h 868"/>
                <a:gd name="T4" fmla="*/ 0 w 617"/>
                <a:gd name="T5" fmla="*/ 1 h 8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7" h="868">
                  <a:moveTo>
                    <a:pt x="617" y="868"/>
                  </a:moveTo>
                  <a:lnTo>
                    <a:pt x="616" y="0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Text Box 14">
              <a:extLst>
                <a:ext uri="{FF2B5EF4-FFF2-40B4-BE49-F238E27FC236}">
                  <a16:creationId xmlns:a16="http://schemas.microsoft.com/office/drawing/2014/main" id="{1238FF90-1FF6-8E48-AFFE-CB80B9B9C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3044"/>
              <a:ext cx="1041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500"/>
                </a:spcAft>
                <a:buClr>
                  <a:schemeClr val="accent2"/>
                </a:buClr>
                <a:buFont typeface="Symbol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Parent Process ID</a:t>
              </a:r>
            </a:p>
          </p:txBody>
        </p:sp>
        <p:sp>
          <p:nvSpPr>
            <p:cNvPr id="77835" name="Freeform 15">
              <a:extLst>
                <a:ext uri="{FF2B5EF4-FFF2-40B4-BE49-F238E27FC236}">
                  <a16:creationId xmlns:a16="http://schemas.microsoft.com/office/drawing/2014/main" id="{B7822A78-3C04-C247-B19E-1E78D34F4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692"/>
              <a:ext cx="778" cy="348"/>
            </a:xfrm>
            <a:custGeom>
              <a:avLst/>
              <a:gdLst>
                <a:gd name="T0" fmla="*/ 778 w 794"/>
                <a:gd name="T1" fmla="*/ 348 h 324"/>
                <a:gd name="T2" fmla="*/ 778 w 794"/>
                <a:gd name="T3" fmla="*/ 244 h 324"/>
                <a:gd name="T4" fmla="*/ 87 w 794"/>
                <a:gd name="T5" fmla="*/ 244 h 324"/>
                <a:gd name="T6" fmla="*/ 87 w 794"/>
                <a:gd name="T7" fmla="*/ 0 h 324"/>
                <a:gd name="T8" fmla="*/ 0 w 794"/>
                <a:gd name="T9" fmla="*/ 9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4" h="324">
                  <a:moveTo>
                    <a:pt x="794" y="324"/>
                  </a:moveTo>
                  <a:lnTo>
                    <a:pt x="794" y="227"/>
                  </a:lnTo>
                  <a:lnTo>
                    <a:pt x="89" y="227"/>
                  </a:lnTo>
                  <a:lnTo>
                    <a:pt x="89" y="0"/>
                  </a:lnTo>
                  <a:lnTo>
                    <a:pt x="0" y="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836" name="Line 21">
              <a:extLst>
                <a:ext uri="{FF2B5EF4-FFF2-40B4-BE49-F238E27FC236}">
                  <a16:creationId xmlns:a16="http://schemas.microsoft.com/office/drawing/2014/main" id="{7F174009-E5AA-1B4A-9BA4-3BE6FF803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269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628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DAC09C34-D35E-5949-B81B-204F25A00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- UID &amp; GID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54F1C5-6490-754F-9ACC-8E8DBCEE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Real UID</a:t>
            </a:r>
            <a:r>
              <a:rPr lang="en-US" altLang="en-US" b="1"/>
              <a:t> </a:t>
            </a:r>
          </a:p>
          <a:p>
            <a:pPr lvl="1"/>
            <a:r>
              <a:rPr lang="en-US" altLang="en-US"/>
              <a:t>At process creation, the real UID identifies the user who has created the process</a:t>
            </a:r>
            <a:endParaRPr lang="en-US" altLang="en-US" sz="2400"/>
          </a:p>
          <a:p>
            <a:r>
              <a:rPr lang="en-US" altLang="en-US"/>
              <a:t>Real GID</a:t>
            </a:r>
            <a:endParaRPr lang="en-US" altLang="en-US" b="1"/>
          </a:p>
          <a:p>
            <a:pPr lvl="1"/>
            <a:r>
              <a:rPr lang="en-US" altLang="en-US"/>
              <a:t>At process creation, the real GID identifies the current connect group of the user for which the process was created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37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98FCD4C5-30EC-B941-B7A3-07A4394AD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- UID &amp; GID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B8ABD150-78F5-5B47-8DA0-59E9D2CA9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Effective UID</a:t>
            </a:r>
            <a:endParaRPr lang="en-US" altLang="en-US" sz="2800" b="1"/>
          </a:p>
          <a:p>
            <a:pPr lvl="1">
              <a:lnSpc>
                <a:spcPct val="90000"/>
              </a:lnSpc>
            </a:pPr>
            <a:r>
              <a:rPr lang="en-US" altLang="en-US" sz="2400"/>
              <a:t>The effective UID is used to determine owner access privileges of a process.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Normally the same as the real UID. It is possible for a program to have a special flag set that, when this program is executed, changes the effective UID of the process to the UID of the owner of the program.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program with this special flag set is said to be a set-user-ID program (SUID). This feature provides additional permissions to users</a:t>
            </a:r>
            <a:r>
              <a:rPr lang="en-US" altLang="en-US"/>
              <a:t> </a:t>
            </a:r>
            <a:r>
              <a:rPr lang="en-US" altLang="en-US" sz="2400"/>
              <a:t>while the SUID program is being executed.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30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F72D3862-0956-8A48-B7DD-2CC7EDE6D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- UID &amp; GID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9DB9F942-CBFF-854E-849A-23F2011E6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706563"/>
            <a:ext cx="8178800" cy="4416425"/>
          </a:xfrm>
        </p:spPr>
        <p:txBody>
          <a:bodyPr/>
          <a:lstStyle/>
          <a:p>
            <a:r>
              <a:rPr lang="en-US" altLang="en-US"/>
              <a:t>Effective GID</a:t>
            </a:r>
            <a:endParaRPr lang="en-US" altLang="en-US" b="1"/>
          </a:p>
          <a:p>
            <a:pPr lvl="1">
              <a:lnSpc>
                <a:spcPct val="90000"/>
              </a:lnSpc>
            </a:pPr>
            <a:r>
              <a:rPr lang="en-US" altLang="en-US" sz="2400"/>
              <a:t>Each process also has an effective group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effective GID is used to determine group access privileges of a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Normally the same as the real GID. A program can have a special flag set that, when this program is executed, changes the effective GID of the process to the GID of the owner of this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program with this special flag set is said to be a set-group-ID program (SGID). Like the SUID feature, this provides additional permission to users while the set-group-ID program is being executed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80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D269F065-9E62-E741-B760-69FA13E9A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58163" cy="1143000"/>
          </a:xfrm>
        </p:spPr>
        <p:txBody>
          <a:bodyPr/>
          <a:lstStyle/>
          <a:p>
            <a:r>
              <a:rPr lang="en-US" altLang="en-US"/>
              <a:t>Processes - Process Groups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192D9FF6-A323-6143-A93C-B3A0DB820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process belongs to a process group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process group </a:t>
            </a:r>
            <a:r>
              <a:rPr lang="en-US" altLang="en-US" sz="2400"/>
              <a:t>is a collection of one or more processes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process group has a unique process group ID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is possible to send a signal to every process in the group just by sending the signal to the process group leader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time the shell creates a process to run an application, the process is placed into a new process group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an application spawns new processes, these are members of the same process group as the parent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42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F3B123F6-CCB3-5F44-AA55-DC72F9844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07363" cy="1143000"/>
          </a:xfrm>
        </p:spPr>
        <p:txBody>
          <a:bodyPr/>
          <a:lstStyle/>
          <a:p>
            <a:r>
              <a:rPr lang="en-US" altLang="en-US"/>
              <a:t>Processes - PID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DF96680D-251B-AE4A-8B90-8B62244AC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2763"/>
            <a:ext cx="8178800" cy="4249737"/>
          </a:xfrm>
        </p:spPr>
        <p:txBody>
          <a:bodyPr/>
          <a:lstStyle/>
          <a:p>
            <a:r>
              <a:rPr lang="en-US" altLang="en-US"/>
              <a:t>PID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ID is a unique identifier assigned to a process while it runs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time you run a process, it has a different PID (it takes a long time for a PID to be reused by the system)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You can use the PID to track the status of a process with the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ps</a:t>
            </a:r>
            <a:r>
              <a:rPr lang="en-US" altLang="en-US"/>
              <a:t> command or the </a:t>
            </a:r>
            <a:r>
              <a:rPr lang="en-US" altLang="en-US">
                <a:latin typeface="Courier New" panose="02070309020205020404" pitchFamily="49" charset="0"/>
                <a:hlinkClick r:id="rId3"/>
              </a:rPr>
              <a:t>jobs</a:t>
            </a:r>
            <a:r>
              <a:rPr lang="en-US" altLang="en-US"/>
              <a:t> command, or to end a process with the </a:t>
            </a:r>
            <a:r>
              <a:rPr lang="en-US" altLang="en-US">
                <a:latin typeface="Courier New" panose="02070309020205020404" pitchFamily="49" charset="0"/>
                <a:hlinkClick r:id="rId4"/>
              </a:rPr>
              <a:t>kill</a:t>
            </a:r>
            <a:r>
              <a:rPr lang="en-US" altLang="en-US"/>
              <a:t> command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34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026">
            <a:extLst>
              <a:ext uri="{FF2B5EF4-FFF2-40B4-BE49-F238E27FC236}">
                <a16:creationId xmlns:a16="http://schemas.microsoft.com/office/drawing/2014/main" id="{0F67BDA2-DFBD-7946-A6BA-51B32977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- PGID</a:t>
            </a:r>
          </a:p>
        </p:txBody>
      </p:sp>
      <p:sp>
        <p:nvSpPr>
          <p:cNvPr id="83970" name="Rectangle 1027">
            <a:extLst>
              <a:ext uri="{FF2B5EF4-FFF2-40B4-BE49-F238E27FC236}">
                <a16:creationId xmlns:a16="http://schemas.microsoft.com/office/drawing/2014/main" id="{434E8F47-E5DC-C447-99E1-D90EA6968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PGID </a:t>
            </a:r>
          </a:p>
          <a:p>
            <a:pPr lvl="1"/>
            <a:r>
              <a:rPr lang="en-US" altLang="en-US"/>
              <a:t>Each process in a process group shares a process group ID (PGID), which is the same as the PID of the first process in the process group</a:t>
            </a:r>
          </a:p>
          <a:p>
            <a:pPr lvl="1"/>
            <a:r>
              <a:rPr lang="en-US" altLang="en-US"/>
              <a:t>This ID is used for signaling-related processes</a:t>
            </a:r>
          </a:p>
          <a:p>
            <a:pPr lvl="1"/>
            <a:r>
              <a:rPr lang="en-US" altLang="en-US"/>
              <a:t>If a command starts just one process, its PID and PGID are the same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0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026">
            <a:extLst>
              <a:ext uri="{FF2B5EF4-FFF2-40B4-BE49-F238E27FC236}">
                <a16:creationId xmlns:a16="http://schemas.microsoft.com/office/drawing/2014/main" id="{9A003A3B-49F4-8D4D-8051-4A4CB9E3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- PPID</a:t>
            </a:r>
          </a:p>
        </p:txBody>
      </p:sp>
      <p:sp>
        <p:nvSpPr>
          <p:cNvPr id="84994" name="Rectangle 1027">
            <a:extLst>
              <a:ext uri="{FF2B5EF4-FFF2-40B4-BE49-F238E27FC236}">
                <a16:creationId xmlns:a16="http://schemas.microsoft.com/office/drawing/2014/main" id="{1E850FBA-CDB8-BE49-A6FB-DC7ACA239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PPID </a:t>
            </a:r>
          </a:p>
          <a:p>
            <a:pPr lvl="1"/>
            <a:r>
              <a:rPr lang="en-US" altLang="en-US"/>
              <a:t>A process that creates a new process is called a </a:t>
            </a:r>
            <a:r>
              <a:rPr lang="en-US" altLang="en-US" i="1"/>
              <a:t>parent process</a:t>
            </a:r>
            <a:r>
              <a:rPr lang="en-US" altLang="en-US"/>
              <a:t>; the new process is called a </a:t>
            </a:r>
            <a:r>
              <a:rPr lang="en-US" altLang="en-US" i="1"/>
              <a:t>child process </a:t>
            </a:r>
            <a:endParaRPr lang="en-US" altLang="en-US"/>
          </a:p>
          <a:p>
            <a:pPr lvl="1"/>
            <a:r>
              <a:rPr lang="en-US" altLang="en-US"/>
              <a:t>The parent process (PPID) becomes associated with the new child process when it is created</a:t>
            </a:r>
          </a:p>
          <a:p>
            <a:pPr lvl="1"/>
            <a:r>
              <a:rPr lang="en-US" altLang="en-US"/>
              <a:t>The PPID is not used for job control</a:t>
            </a:r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4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Linux Arrived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259186" y="1064470"/>
            <a:ext cx="86127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• Inspired by the UNIX OS, the Linux kernel was</a:t>
            </a:r>
          </a:p>
          <a:p>
            <a:r>
              <a:rPr lang="en-IN" sz="3200" dirty="0"/>
              <a:t>developed as a clone of UNIX</a:t>
            </a:r>
          </a:p>
          <a:p>
            <a:r>
              <a:rPr lang="en-IN" sz="3200" dirty="0"/>
              <a:t>• GNU was started in 1984 with a mission to</a:t>
            </a:r>
          </a:p>
          <a:p>
            <a:r>
              <a:rPr lang="en-IN" sz="3200" dirty="0"/>
              <a:t>develop a free UNIX-like OS</a:t>
            </a:r>
          </a:p>
          <a:p>
            <a:r>
              <a:rPr lang="en-IN" sz="3200" dirty="0"/>
              <a:t>• Linux was the best fit as the kernel for the GNU</a:t>
            </a:r>
          </a:p>
          <a:p>
            <a:r>
              <a:rPr lang="en-IN" sz="3200" dirty="0"/>
              <a:t>Project</a:t>
            </a:r>
          </a:p>
          <a:p>
            <a:r>
              <a:rPr lang="en-IN" sz="3200" dirty="0"/>
              <a:t>• Linux kernel was passed onto many interested</a:t>
            </a:r>
          </a:p>
          <a:p>
            <a:r>
              <a:rPr lang="en-IN" sz="3200" dirty="0"/>
              <a:t>developers throughout the Internet</a:t>
            </a:r>
          </a:p>
          <a:p>
            <a:r>
              <a:rPr lang="en-IN" sz="3200" dirty="0"/>
              <a:t>• Linux today is a result of efforts of Linus Torvalds</a:t>
            </a:r>
          </a:p>
          <a:p>
            <a:r>
              <a:rPr lang="en-IN" sz="3200" dirty="0"/>
              <a:t>and thousands of individuals, in 1991</a:t>
            </a:r>
          </a:p>
        </p:txBody>
      </p:sp>
    </p:spTree>
    <p:extLst>
      <p:ext uri="{BB962C8B-B14F-4D97-AF65-F5344CB8AC3E}">
        <p14:creationId xmlns:p14="http://schemas.microsoft.com/office/powerpoint/2010/main" val="39359472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D5173398-A394-904B-8BC6-801B64158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Guidelines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124E2CE1-0E8F-234A-B771-6A73538CA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Take Care With Passwords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good ones (motherhood statement)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Don't Use Real Words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Make Sure They Are Not Easily Guessed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Combinations Of Upper and Lower Case, Numbers, Punctuation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One Method: Take first letter of a sentence or book title, insert numbers and punctuation. </a:t>
            </a:r>
          </a:p>
        </p:txBody>
      </p:sp>
    </p:spTree>
    <p:extLst>
      <p:ext uri="{BB962C8B-B14F-4D97-AF65-F5344CB8AC3E}">
        <p14:creationId xmlns:p14="http://schemas.microsoft.com/office/powerpoint/2010/main" val="3831256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E49BAF1A-AE3B-7041-B733-965ABCA6E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Guidelines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5DA54DF8-2824-9E48-8BD0-7238D8D2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Take care of passwords (continued)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Shadow Passwords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Allows encrypted passwords to be in a file that is not world readable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Password Aging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Requires shadow passwords </a:t>
            </a:r>
          </a:p>
        </p:txBody>
      </p:sp>
    </p:spTree>
    <p:extLst>
      <p:ext uri="{BB962C8B-B14F-4D97-AF65-F5344CB8AC3E}">
        <p14:creationId xmlns:p14="http://schemas.microsoft.com/office/powerpoint/2010/main" val="40525938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4CAAC06-7120-C442-AC6F-9EB6D9B56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Guidelines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1F3A755E-E34F-A446-9515-F5D718627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Restrict Superuser Access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Restrict where root can log in from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>
                <a:latin typeface="Courier New" panose="02070309020205020404" pitchFamily="49" charset="0"/>
              </a:rPr>
              <a:t>/etc/securetty</a:t>
            </a:r>
            <a:r>
              <a:rPr lang="en-US" altLang="en-US"/>
              <a:t> restricts root access to devices listed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wheel group to restrict who can </a:t>
            </a:r>
            <a:r>
              <a:rPr lang="en-US" altLang="en-US">
                <a:latin typeface="Courier New" panose="02070309020205020404" pitchFamily="49" charset="0"/>
                <a:hlinkClick r:id="rId2"/>
              </a:rPr>
              <a:t>su</a:t>
            </a:r>
            <a:r>
              <a:rPr lang="en-US" altLang="en-US"/>
              <a:t> to root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Put users who can </a:t>
            </a:r>
            <a:r>
              <a:rPr lang="en-US" altLang="en-US">
                <a:latin typeface="Courier New" panose="02070309020205020404" pitchFamily="49" charset="0"/>
              </a:rPr>
              <a:t>su</a:t>
            </a:r>
            <a:r>
              <a:rPr lang="en-US" altLang="en-US"/>
              <a:t> to root in wheel group in </a:t>
            </a:r>
            <a:r>
              <a:rPr lang="en-US" altLang="en-US">
                <a:latin typeface="Courier New" panose="02070309020205020404" pitchFamily="49" charset="0"/>
              </a:rPr>
              <a:t>/etc/group</a:t>
            </a:r>
            <a:r>
              <a:rPr lang="en-US" altLang="en-US"/>
              <a:t> file. 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36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7CA0E1EF-FC6B-E947-A6CB-0001C13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Guidelines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B5FAADDF-D67C-F24F-A131-D183E3FE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24025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Use groups to allow access to files that must be shared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Otherwise users will set world permission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Be careful with SUID and SGID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Avoid setting executables to SUID root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Wrap SUID root wrapper around programs if they must be run SUID root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Create special accounts for programs that must run with higher permissions</a:t>
            </a:r>
          </a:p>
        </p:txBody>
      </p:sp>
    </p:spTree>
    <p:extLst>
      <p:ext uri="{BB962C8B-B14F-4D97-AF65-F5344CB8AC3E}">
        <p14:creationId xmlns:p14="http://schemas.microsoft.com/office/powerpoint/2010/main" val="187608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>
            <a:extLst>
              <a:ext uri="{FF2B5EF4-FFF2-40B4-BE49-F238E27FC236}">
                <a16:creationId xmlns:a16="http://schemas.microsoft.com/office/drawing/2014/main" id="{F7169953-BBA9-6544-ABF2-1942B1F63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- Important Files</a:t>
            </a:r>
          </a:p>
        </p:txBody>
      </p:sp>
      <p:sp>
        <p:nvSpPr>
          <p:cNvPr id="90114" name="Text Box 6">
            <a:extLst>
              <a:ext uri="{FF2B5EF4-FFF2-40B4-BE49-F238E27FC236}">
                <a16:creationId xmlns:a16="http://schemas.microsoft.com/office/drawing/2014/main" id="{F7E599F4-648F-614E-9DCC-E8DA7A46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413000"/>
            <a:ext cx="8780463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>
            <a:spAutoFit/>
          </a:bodyPr>
          <a:lstStyle>
            <a:lvl1pPr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500"/>
              </a:spcAft>
              <a:buClr>
                <a:schemeClr val="accent2"/>
              </a:buClr>
              <a:buFont typeface="Symbol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/etc/passwd - password file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/etc/shpasswd - shadow password file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/etc/group -lists groups and users contained in groups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/etc/services - lists network services and their ports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/etc/ftpusers - contains list of accounts that cannot use ftp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/etc/hosts.equiv - generic list of remote users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~/.rhosts - list of remote users for a specific account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/etc/hosts - host definition list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/etc/hosts.lpd - hosts who can use remote printing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/etc/hosts.allow - lists services that remote users are allowed to use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/etc/hosts.deny - lists services tthat remote users are not allowed to use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/etc/nologin - no login message that also disables logins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/etc/securetty - lists legal terminals for root to login from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/etc/exports - lists locations that can be remotely accessed via NFS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/etc/syslog.conf - configures the syslog facility</a:t>
            </a:r>
          </a:p>
          <a:p>
            <a:pPr algn="l">
              <a:lnSpc>
                <a:spcPct val="40000"/>
              </a:lnSpc>
              <a:spcBef>
                <a:spcPts val="500"/>
              </a:spcBef>
              <a:buClrTx/>
              <a:buFontTx/>
              <a:buNone/>
            </a:pPr>
            <a:r>
              <a:rPr kumimoji="0" lang="en-US" altLang="en-US" sz="1500">
                <a:latin typeface="Courier New" panose="02070309020205020404" pitchFamily="49" charset="0"/>
              </a:rPr>
              <a:t>/etc/inetd.conf - configures inetd</a:t>
            </a:r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2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B6C7-D451-B745-8AC3-E3FC1D950F6F}"/>
              </a:ext>
            </a:extLst>
          </p:cNvPr>
          <p:cNvSpPr txBox="1"/>
          <p:nvPr/>
        </p:nvSpPr>
        <p:spPr>
          <a:xfrm>
            <a:off x="218941" y="128789"/>
            <a:ext cx="86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Linux Arrived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E782-6059-0E44-99A0-A1944600BA64}"/>
              </a:ext>
            </a:extLst>
          </p:cNvPr>
          <p:cNvSpPr/>
          <p:nvPr/>
        </p:nvSpPr>
        <p:spPr>
          <a:xfrm>
            <a:off x="259186" y="1064470"/>
            <a:ext cx="86127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• Linux is basically a kernel, it was combined with</a:t>
            </a:r>
          </a:p>
          <a:p>
            <a:r>
              <a:rPr lang="en-IN" sz="3200" dirty="0"/>
              <a:t>the various software and compilers from GNU</a:t>
            </a:r>
          </a:p>
          <a:p>
            <a:r>
              <a:rPr lang="en-IN" sz="3200" dirty="0"/>
              <a:t>Project to form an OS, called GNU/Linux</a:t>
            </a:r>
          </a:p>
          <a:p>
            <a:r>
              <a:rPr lang="en-IN" sz="3200" dirty="0"/>
              <a:t>• Linux is a full-fledged OS available in the form of</a:t>
            </a:r>
          </a:p>
          <a:p>
            <a:r>
              <a:rPr lang="en-IN" sz="3200" dirty="0"/>
              <a:t>various Linux Distributions</a:t>
            </a:r>
          </a:p>
          <a:p>
            <a:r>
              <a:rPr lang="en-IN" sz="3200" dirty="0"/>
              <a:t>• RedHat, Fedora, CentOS, </a:t>
            </a:r>
            <a:r>
              <a:rPr lang="en-IN" sz="3200" dirty="0" err="1"/>
              <a:t>SuSE</a:t>
            </a:r>
            <a:r>
              <a:rPr lang="en-IN" sz="3200" dirty="0"/>
              <a:t>, Ubuntu, Debian are examples of Linux distros</a:t>
            </a:r>
          </a:p>
          <a:p>
            <a:r>
              <a:rPr lang="en-IN" sz="3200" dirty="0"/>
              <a:t>• Linux is supported by big names as Amazon, IBM, Google, Sun, Novell, Oracle, HP, Dell,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65067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5080</Words>
  <Application>Microsoft Macintosh PowerPoint</Application>
  <PresentationFormat>On-screen Show (4:3)</PresentationFormat>
  <Paragraphs>647</Paragraphs>
  <Slides>84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0" baseType="lpstr">
      <vt:lpstr>Arial</vt:lpstr>
      <vt:lpstr>Arial Black</vt:lpstr>
      <vt:lpstr>Calibri</vt:lpstr>
      <vt:lpstr>Calibri Light</vt:lpstr>
      <vt:lpstr>Courier</vt:lpstr>
      <vt:lpstr>Courier New</vt:lpstr>
      <vt:lpstr>Garamond</vt:lpstr>
      <vt:lpstr>Helvetica</vt:lpstr>
      <vt:lpstr>Helvetica-BoldOblique</vt:lpstr>
      <vt:lpstr>Monotype Sorts</vt:lpstr>
      <vt:lpstr>Symbol</vt:lpstr>
      <vt:lpstr>Tahoma</vt:lpstr>
      <vt:lpstr>Times New Roman</vt:lpstr>
      <vt:lpstr>Wingdings</vt:lpstr>
      <vt:lpstr>Office Theme</vt:lpstr>
      <vt:lpstr>Document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need help?</vt:lpstr>
      <vt:lpstr>The Linux System</vt:lpstr>
      <vt:lpstr>Linux File System Basics</vt:lpstr>
      <vt:lpstr>Naming Files</vt:lpstr>
      <vt:lpstr>The Current Directory</vt:lpstr>
      <vt:lpstr>Some Special File Names</vt:lpstr>
      <vt:lpstr>Special Files</vt:lpstr>
      <vt:lpstr>Linux Command Basics</vt:lpstr>
      <vt:lpstr>Standard Files</vt:lpstr>
      <vt:lpstr>Redirecting Output</vt:lpstr>
      <vt:lpstr>Redirecting Input</vt:lpstr>
      <vt:lpstr>Connecting commands with Pipes</vt:lpstr>
      <vt:lpstr>Command Options</vt:lpstr>
      <vt:lpstr>Common Commands</vt:lpstr>
      <vt:lpstr>Some important commands in Linux</vt:lpstr>
      <vt:lpstr>Networking</vt:lpstr>
      <vt:lpstr>Manipulating Files</vt:lpstr>
      <vt:lpstr>Manipulating Files</vt:lpstr>
      <vt:lpstr>File Commands</vt:lpstr>
      <vt:lpstr>More Commands</vt:lpstr>
      <vt:lpstr>More Commands</vt:lpstr>
      <vt:lpstr>More Commands</vt:lpstr>
      <vt:lpstr>More Commands</vt:lpstr>
      <vt:lpstr>More Commands</vt:lpstr>
      <vt:lpstr>More Commands</vt:lpstr>
      <vt:lpstr>More Commands</vt:lpstr>
      <vt:lpstr>More Commands</vt:lpstr>
      <vt:lpstr>More Commands</vt:lpstr>
      <vt:lpstr>Shells</vt:lpstr>
      <vt:lpstr>Another definition of a Shell</vt:lpstr>
      <vt:lpstr>Why Do I Care About The Shell?</vt:lpstr>
      <vt:lpstr>Shell Scripts</vt:lpstr>
      <vt:lpstr>Switching Users</vt:lpstr>
      <vt:lpstr>Environment Variables</vt:lpstr>
      <vt:lpstr>Environment Variables</vt:lpstr>
      <vt:lpstr>Some Important Environment Variables</vt:lpstr>
      <vt:lpstr>PATH Environment Variable</vt:lpstr>
      <vt:lpstr>PATH Environment Variable</vt:lpstr>
      <vt:lpstr>File Permissions</vt:lpstr>
      <vt:lpstr>File Permissions </vt:lpstr>
      <vt:lpstr>File Permissions</vt:lpstr>
      <vt:lpstr>File Permissions</vt:lpstr>
      <vt:lpstr>Interpreting File Permissions</vt:lpstr>
      <vt:lpstr>Changing File Permissions</vt:lpstr>
      <vt:lpstr>Links?</vt:lpstr>
      <vt:lpstr>Editors</vt:lpstr>
      <vt:lpstr>Linux Device Handling</vt:lpstr>
      <vt:lpstr>Devices and Drivers</vt:lpstr>
      <vt:lpstr>Special Files - /proc</vt:lpstr>
      <vt:lpstr>File Systems</vt:lpstr>
      <vt:lpstr>File Systems</vt:lpstr>
      <vt:lpstr>File Systems</vt:lpstr>
      <vt:lpstr>Virtual File System</vt:lpstr>
      <vt:lpstr>Virtual File System</vt:lpstr>
      <vt:lpstr>Virtual File System</vt:lpstr>
      <vt:lpstr>PowerPoint Presentation</vt:lpstr>
      <vt:lpstr>Processes</vt:lpstr>
      <vt:lpstr>Processes</vt:lpstr>
      <vt:lpstr>Processes</vt:lpstr>
      <vt:lpstr>Processes</vt:lpstr>
      <vt:lpstr>Processes - UID &amp; GID</vt:lpstr>
      <vt:lpstr>Processes - UID &amp; GID</vt:lpstr>
      <vt:lpstr>Processes - UID &amp; GID</vt:lpstr>
      <vt:lpstr>Processes - Process Groups</vt:lpstr>
      <vt:lpstr>Processes - PID</vt:lpstr>
      <vt:lpstr>Processes - PGID</vt:lpstr>
      <vt:lpstr>Processes - PPID</vt:lpstr>
      <vt:lpstr>Security Guidelines</vt:lpstr>
      <vt:lpstr>Security Guidelines</vt:lpstr>
      <vt:lpstr>Security Guidelines</vt:lpstr>
      <vt:lpstr>Security Guidelines</vt:lpstr>
      <vt:lpstr>Security - Important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Raman Sridhar</dc:creator>
  <cp:lastModifiedBy>Prasanna Raman Sridhar</cp:lastModifiedBy>
  <cp:revision>11</cp:revision>
  <dcterms:created xsi:type="dcterms:W3CDTF">2020-10-04T15:29:32Z</dcterms:created>
  <dcterms:modified xsi:type="dcterms:W3CDTF">2020-10-05T05:33:10Z</dcterms:modified>
</cp:coreProperties>
</file>