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1E8C4F-746B-46A7-80AC-C9DC454D18F0}">
  <a:tblStyle styleId="{081E8C4F-746B-46A7-80AC-C9DC454D1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9c11e7a9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459c11e7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9c11e7a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459c11e7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9c11e7a9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459c11e7a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9c11e7a9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459c11e7a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a19923a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a19923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Beer from the menu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 Bean Prices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a145586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a14558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Beer from the menu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 Bean Prices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a145586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a14558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Beer from the menu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 Bean Prices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a145586a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5a145586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 order to redefine our brand image, we need to increase sales for profitable products such as coffee beans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9c11e7a9_0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459c11e7a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 order to redefine our brand image, we need to increase sales for profitable products such as coffee beans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9c11e7a9_0_3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459c11e7a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a145586a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a14558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Beer from the menu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 Bean Prices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9c11e7a9_0_4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9c11e7a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9fa3959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9fa395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have customer centric offers, we need to analyse our customer base - CLUSTERING - defining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2 customer </a:t>
            </a:r>
            <a:r>
              <a:rPr lang="en"/>
              <a:t>segments are our most valuable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1" y="1546700"/>
            <a:ext cx="79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295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012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3" name="Google Shape;63;p1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>
            <a:stCxn id="16" idx="6"/>
          </p:cNvCxnSpPr>
          <p:nvPr/>
        </p:nvCxnSpPr>
        <p:spPr>
          <a:xfrm>
            <a:off x="1223375" y="1131717"/>
            <a:ext cx="792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9973" y="52650"/>
            <a:ext cx="1964004" cy="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>
            <a:stCxn id="37" idx="1"/>
          </p:cNvCxnSpPr>
          <p:nvPr/>
        </p:nvCxnSpPr>
        <p:spPr>
          <a:xfrm flipH="1" rot="10800000">
            <a:off x="1381250" y="1131768"/>
            <a:ext cx="7762800" cy="8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/>
          <p:nvPr/>
        </p:nvSpPr>
        <p:spPr>
          <a:xfrm>
            <a:off x="10460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7" name="Google Shape;57;p1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www.sla.ny.gov/system/fi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996621" y="1546700"/>
            <a:ext cx="79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</a:rPr>
              <a:t>Revenue Improvement Recommendations</a:t>
            </a:r>
            <a:endParaRPr sz="3000">
              <a:highlight>
                <a:schemeClr val="lt1"/>
              </a:highlight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>
                <a:highlight>
                  <a:schemeClr val="lt1"/>
                </a:highlight>
              </a:rPr>
              <a:t>Central Perk</a:t>
            </a:r>
            <a:endParaRPr sz="3000">
              <a:highlight>
                <a:schemeClr val="lt1"/>
              </a:highlight>
            </a:endParaRPr>
          </a:p>
        </p:txBody>
      </p:sp>
      <p:grpSp>
        <p:nvGrpSpPr>
          <p:cNvPr id="71" name="Google Shape;71;p12"/>
          <p:cNvGrpSpPr/>
          <p:nvPr/>
        </p:nvGrpSpPr>
        <p:grpSpPr>
          <a:xfrm>
            <a:off x="1299178" y="3130422"/>
            <a:ext cx="215966" cy="342399"/>
            <a:chOff x="6718575" y="2318625"/>
            <a:chExt cx="256950" cy="407375"/>
          </a:xfrm>
        </p:grpSpPr>
        <p:sp>
          <p:nvSpPr>
            <p:cNvPr id="72" name="Google Shape;72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2"/>
          <p:cNvSpPr txBox="1"/>
          <p:nvPr/>
        </p:nvSpPr>
        <p:spPr>
          <a:xfrm>
            <a:off x="6358225" y="3549025"/>
            <a:ext cx="21558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Jordan Boonstra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Deeksha Jha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Henrik Kowalkowski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Mao Mao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Prasanna Rajendran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Madhur Toshniwal</a:t>
            </a:r>
            <a:endParaRPr sz="155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79700" y="3813300"/>
            <a:ext cx="2155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Section 2 Group 3</a:t>
            </a:r>
            <a:endParaRPr b="1" i="0" sz="1800" u="none" cap="none" strike="noStrike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88" y="457200"/>
            <a:ext cx="3025624" cy="12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Offering a lunch punch card on food items will help improve afternoon sales</a:t>
            </a:r>
            <a:endParaRPr/>
          </a:p>
        </p:txBody>
      </p:sp>
      <p:grpSp>
        <p:nvGrpSpPr>
          <p:cNvPr id="242" name="Google Shape;242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Google Shape;243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1"/>
          <p:cNvSpPr txBox="1"/>
          <p:nvPr>
            <p:ph idx="4294967295" type="body"/>
          </p:nvPr>
        </p:nvSpPr>
        <p:spPr>
          <a:xfrm>
            <a:off x="5156125" y="4166875"/>
            <a:ext cx="3484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Afternoon’s have less sales than mornings</a:t>
            </a:r>
            <a:r>
              <a:rPr lang="en" sz="1400"/>
              <a:t> </a:t>
            </a:r>
            <a:endParaRPr sz="1400"/>
          </a:p>
        </p:txBody>
      </p:sp>
      <p:sp>
        <p:nvSpPr>
          <p:cNvPr id="249" name="Google Shape;249;p21"/>
          <p:cNvSpPr txBox="1"/>
          <p:nvPr>
            <p:ph idx="4294967295" type="body"/>
          </p:nvPr>
        </p:nvSpPr>
        <p:spPr>
          <a:xfrm>
            <a:off x="852300" y="4166875"/>
            <a:ext cx="3302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Food is the second most bought item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475" y="1500125"/>
            <a:ext cx="4190654" cy="25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75" y="1500125"/>
            <a:ext cx="3829926" cy="2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883425" y="106475"/>
            <a:ext cx="6651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Customizing punch cards according to seasonal demand can increase chances of adoption</a:t>
            </a:r>
            <a:endParaRPr/>
          </a:p>
        </p:txBody>
      </p:sp>
      <p:grpSp>
        <p:nvGrpSpPr>
          <p:cNvPr id="257" name="Google Shape;257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8" name="Google Shape;258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2"/>
          <p:cNvSpPr txBox="1"/>
          <p:nvPr>
            <p:ph idx="4294967295" type="body"/>
          </p:nvPr>
        </p:nvSpPr>
        <p:spPr>
          <a:xfrm>
            <a:off x="5254675" y="3550125"/>
            <a:ext cx="35448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Punch card discount: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 Winter (Nov - Feb)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Every 6th item is free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Summer (Mar - Oct)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Every 8th Item is free</a:t>
            </a:r>
            <a:endParaRPr sz="1400"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675" y="1317325"/>
            <a:ext cx="2581401" cy="223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5" name="Google Shape;265;p22"/>
          <p:cNvSpPr txBox="1"/>
          <p:nvPr>
            <p:ph idx="4294967295" type="body"/>
          </p:nvPr>
        </p:nvSpPr>
        <p:spPr>
          <a:xfrm>
            <a:off x="617325" y="4076725"/>
            <a:ext cx="4075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Winter months have lower transactions</a:t>
            </a:r>
            <a:endParaRPr sz="1400"/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00" y="1762150"/>
            <a:ext cx="4066237" cy="2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Discounts </a:t>
            </a:r>
            <a:r>
              <a:rPr lang="en"/>
              <a:t>on Tea and Non-Caffeinated drinks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 evenings are likely to increase sales</a:t>
            </a:r>
            <a:endParaRPr/>
          </a:p>
        </p:txBody>
      </p:sp>
      <p:grpSp>
        <p:nvGrpSpPr>
          <p:cNvPr id="272" name="Google Shape;272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73" name="Google Shape;273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3"/>
          <p:cNvSpPr txBox="1"/>
          <p:nvPr>
            <p:ph idx="4294967295" type="body"/>
          </p:nvPr>
        </p:nvSpPr>
        <p:spPr>
          <a:xfrm>
            <a:off x="5033699" y="4019975"/>
            <a:ext cx="4019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Sales for tea and non-caffeinated drinks rise during the evening hours</a:t>
            </a:r>
            <a:endParaRPr sz="1400"/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62" y="1437300"/>
            <a:ext cx="4019167" cy="2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1437300"/>
            <a:ext cx="4184891" cy="2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>
            <p:ph idx="4294967295" type="body"/>
          </p:nvPr>
        </p:nvSpPr>
        <p:spPr>
          <a:xfrm>
            <a:off x="916450" y="4019975"/>
            <a:ext cx="3604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We expect the customers to respond to the discounts especially the “Evening” segment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83425" y="106475"/>
            <a:ext cx="6729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Discounts on second item can increase the basket size of high value customers</a:t>
            </a:r>
            <a:endParaRPr/>
          </a:p>
        </p:txBody>
      </p:sp>
      <p:grpSp>
        <p:nvGrpSpPr>
          <p:cNvPr id="287" name="Google Shape;287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8" name="Google Shape;288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4"/>
          <p:cNvSpPr txBox="1"/>
          <p:nvPr>
            <p:ph idx="4294967295" type="body"/>
          </p:nvPr>
        </p:nvSpPr>
        <p:spPr>
          <a:xfrm>
            <a:off x="5997875" y="2253925"/>
            <a:ext cx="2993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We can leverage our high valued customers to normalize the revenue during afternoon and evening hours</a:t>
            </a:r>
            <a:endParaRPr sz="1400"/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50" y="1657125"/>
            <a:ext cx="5534501" cy="27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10075" y="1374100"/>
            <a:ext cx="9144000" cy="3936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2" name="Google Shape;302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5"/>
          <p:cNvSpPr txBox="1"/>
          <p:nvPr/>
        </p:nvSpPr>
        <p:spPr>
          <a:xfrm>
            <a:off x="5499350" y="1304400"/>
            <a:ext cx="3226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REDEFINING THE BRAND </a:t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7" name="Google Shape;307;p25"/>
          <p:cNvGrpSpPr/>
          <p:nvPr/>
        </p:nvGrpSpPr>
        <p:grpSpPr>
          <a:xfrm>
            <a:off x="950873" y="1304400"/>
            <a:ext cx="3223288" cy="3382625"/>
            <a:chOff x="946251" y="1304400"/>
            <a:chExt cx="3078300" cy="3382625"/>
          </a:xfrm>
        </p:grpSpPr>
        <p:sp>
          <p:nvSpPr>
            <p:cNvPr id="308" name="Google Shape;308;p25"/>
            <p:cNvSpPr txBox="1"/>
            <p:nvPr/>
          </p:nvSpPr>
          <p:spPr>
            <a:xfrm>
              <a:off x="946251" y="1304400"/>
              <a:ext cx="3078300" cy="4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DEMAND NORMALIZATION</a:t>
              </a:r>
              <a:endParaRPr b="0" i="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1177773" y="1917325"/>
              <a:ext cx="2617200" cy="11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Storewide Discounts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Season based punch cards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Evening offers on Tea and Non-Caffeinated drinks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1164570" y="3107225"/>
              <a:ext cx="2553300" cy="15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Member specific Discounts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Evening &amp; Afternoon Combo offers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1" name="Google Shape;311;p25"/>
          <p:cNvCxnSpPr>
            <a:stCxn id="299" idx="0"/>
          </p:cNvCxnSpPr>
          <p:nvPr/>
        </p:nvCxnSpPr>
        <p:spPr>
          <a:xfrm flipH="1">
            <a:off x="4571575" y="1374100"/>
            <a:ext cx="10500" cy="3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2" name="Google Shape;312;p25"/>
          <p:cNvSpPr txBox="1"/>
          <p:nvPr/>
        </p:nvSpPr>
        <p:spPr>
          <a:xfrm>
            <a:off x="5723775" y="1984000"/>
            <a:ext cx="27405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Discounts on Beans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- 10% discounts on items in Beans category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5723775" y="3107225"/>
            <a:ext cx="2673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non profitable items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Cut down on Beer items</a:t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4674500" y="1891875"/>
            <a:ext cx="959987" cy="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13051" l="0" r="0" t="0"/>
          <a:stretch/>
        </p:blipFill>
        <p:spPr>
          <a:xfrm>
            <a:off x="195150" y="3200300"/>
            <a:ext cx="823566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 rotWithShape="1">
          <a:blip r:embed="rId5">
            <a:alphaModFix/>
          </a:blip>
          <a:srcRect b="12520" l="0" r="0" t="-12520"/>
          <a:stretch/>
        </p:blipFill>
        <p:spPr>
          <a:xfrm>
            <a:off x="264225" y="1774250"/>
            <a:ext cx="740100" cy="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 rotWithShape="1">
          <a:blip r:embed="rId6">
            <a:alphaModFix/>
          </a:blip>
          <a:srcRect b="14354" l="0" r="0" t="0"/>
          <a:stretch/>
        </p:blipFill>
        <p:spPr>
          <a:xfrm>
            <a:off x="4763800" y="3107225"/>
            <a:ext cx="959975" cy="82215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profits by normalizing demand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refining the brand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2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lang="en" sz="6000"/>
              <a:t>Thank you</a:t>
            </a:r>
            <a:r>
              <a:rPr b="1" i="0" lang="en" sz="6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!</a:t>
            </a:r>
            <a:endParaRPr b="1" i="0" sz="60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 flipH="1" rot="10800000">
            <a:off x="6516350" y="1428775"/>
            <a:ext cx="2627700" cy="9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51" y="1900150"/>
            <a:ext cx="3362499" cy="1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10075" y="1374100"/>
            <a:ext cx="9144000" cy="3936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enerate profits by normalizing demand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refining the brand 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1" name="Google Shape;91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5499350" y="1304400"/>
            <a:ext cx="3226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DEMAND NORMALIZATION</a:t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6" name="Google Shape;96;p13"/>
          <p:cNvGrpSpPr/>
          <p:nvPr/>
        </p:nvGrpSpPr>
        <p:grpSpPr>
          <a:xfrm>
            <a:off x="950873" y="1304400"/>
            <a:ext cx="3223288" cy="3382625"/>
            <a:chOff x="946251" y="1304400"/>
            <a:chExt cx="3078300" cy="3382625"/>
          </a:xfrm>
        </p:grpSpPr>
        <p:sp>
          <p:nvSpPr>
            <p:cNvPr id="97" name="Google Shape;97;p13"/>
            <p:cNvSpPr txBox="1"/>
            <p:nvPr/>
          </p:nvSpPr>
          <p:spPr>
            <a:xfrm>
              <a:off x="946251" y="1304400"/>
              <a:ext cx="3078300" cy="4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REFINING THE BRAND 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1177773" y="1917325"/>
              <a:ext cx="2617200" cy="11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Discounts on Beans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- 10% discounts on items in Beans category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1164570" y="3107225"/>
              <a:ext cx="2553300" cy="15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 non profitable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Remove Beer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13"/>
          <p:cNvCxnSpPr>
            <a:stCxn id="87" idx="0"/>
          </p:cNvCxnSpPr>
          <p:nvPr/>
        </p:nvCxnSpPr>
        <p:spPr>
          <a:xfrm flipH="1">
            <a:off x="4571575" y="1374100"/>
            <a:ext cx="10500" cy="3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/>
        </p:nvSpPr>
        <p:spPr>
          <a:xfrm>
            <a:off x="5723775" y="2136400"/>
            <a:ext cx="27405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Storewide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Season based punch cards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offers on Tea and Non-Caffeinated drinks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723775" y="3107225"/>
            <a:ext cx="26736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Member specific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&amp; Afternoon Combo offers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195150" y="1907425"/>
            <a:ext cx="959987" cy="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b="13051" l="0" r="0" t="0"/>
          <a:stretch/>
        </p:blipFill>
        <p:spPr>
          <a:xfrm>
            <a:off x="4782875" y="3248725"/>
            <a:ext cx="823566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5">
            <a:alphaModFix/>
          </a:blip>
          <a:srcRect b="12520" l="0" r="0" t="-12520"/>
          <a:stretch/>
        </p:blipFill>
        <p:spPr>
          <a:xfrm>
            <a:off x="4782875" y="1927500"/>
            <a:ext cx="740100" cy="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6">
            <a:alphaModFix/>
          </a:blip>
          <a:srcRect b="14354" l="0" r="0" t="0"/>
          <a:stretch/>
        </p:blipFill>
        <p:spPr>
          <a:xfrm>
            <a:off x="171100" y="3043300"/>
            <a:ext cx="959975" cy="82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89875" y="1851300"/>
            <a:ext cx="4389300" cy="235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0075" y="1374100"/>
            <a:ext cx="9144000" cy="3936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5" name="Google Shape;115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5499350" y="1304400"/>
            <a:ext cx="3226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DEMAND NORMALIZATION</a:t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0" name="Google Shape;120;p14"/>
          <p:cNvGrpSpPr/>
          <p:nvPr/>
        </p:nvGrpSpPr>
        <p:grpSpPr>
          <a:xfrm>
            <a:off x="950873" y="1304400"/>
            <a:ext cx="3223288" cy="3382625"/>
            <a:chOff x="946251" y="1304400"/>
            <a:chExt cx="3078300" cy="3382625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946251" y="1304400"/>
              <a:ext cx="3078300" cy="4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REFINING THE BRAND 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177773" y="1917325"/>
              <a:ext cx="2617200" cy="11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Discounts on Beans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- 10% discounts on items in Beans category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1164570" y="3107225"/>
              <a:ext cx="2553300" cy="15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 non profitable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Remove Beer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" name="Google Shape;124;p14"/>
          <p:cNvCxnSpPr>
            <a:stCxn id="112" idx="0"/>
          </p:cNvCxnSpPr>
          <p:nvPr/>
        </p:nvCxnSpPr>
        <p:spPr>
          <a:xfrm flipH="1">
            <a:off x="4571575" y="1374100"/>
            <a:ext cx="10500" cy="3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/>
        </p:nvSpPr>
        <p:spPr>
          <a:xfrm>
            <a:off x="5723775" y="2136400"/>
            <a:ext cx="27405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Storewide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Season based punch cards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offers on Tea and Non-Caffeinated drinks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723775" y="3107225"/>
            <a:ext cx="26736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Member specific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&amp; Afternoon Combo offers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195150" y="1907425"/>
            <a:ext cx="959987" cy="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 b="13051" l="0" r="0" t="0"/>
          <a:stretch/>
        </p:blipFill>
        <p:spPr>
          <a:xfrm>
            <a:off x="4782875" y="3248725"/>
            <a:ext cx="823566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5">
            <a:alphaModFix/>
          </a:blip>
          <a:srcRect b="12520" l="0" r="0" t="-12520"/>
          <a:stretch/>
        </p:blipFill>
        <p:spPr>
          <a:xfrm>
            <a:off x="4782875" y="1927500"/>
            <a:ext cx="740100" cy="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6">
            <a:alphaModFix/>
          </a:blip>
          <a:srcRect b="14354" l="0" r="0" t="0"/>
          <a:stretch/>
        </p:blipFill>
        <p:spPr>
          <a:xfrm>
            <a:off x="171100" y="3043300"/>
            <a:ext cx="959975" cy="82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profits by normalizing demand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refining the brand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4294967295" type="body"/>
          </p:nvPr>
        </p:nvSpPr>
        <p:spPr>
          <a:xfrm>
            <a:off x="5848975" y="2072350"/>
            <a:ext cx="30897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400"/>
              <a:t>Coffee Beans: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Fits brand image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Highest $ profit margin category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Serves our coffee-loving customers</a:t>
            </a:r>
            <a:endParaRPr sz="1400"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10% discounts on Beans to increase sales and fit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brand image</a:t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9" name="Google Shape;139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477850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717313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985163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455675"/>
            <a:ext cx="4701477" cy="3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5848975" y="2072350"/>
            <a:ext cx="30897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400"/>
              <a:t>Coffee Beans: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Fits brand image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Highest $ profit margin category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Serves our coffee-loving customers</a:t>
            </a:r>
            <a:endParaRPr sz="14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10% discount</a:t>
            </a:r>
            <a:r>
              <a:rPr lang="en"/>
              <a:t>s</a:t>
            </a:r>
            <a:r>
              <a:rPr lang="en"/>
              <a:t> on Beans to </a:t>
            </a:r>
            <a:r>
              <a:rPr lang="en"/>
              <a:t>increase</a:t>
            </a:r>
            <a:r>
              <a:rPr lang="en"/>
              <a:t> sales</a:t>
            </a:r>
            <a:r>
              <a:rPr lang="en"/>
              <a:t> and fit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brand image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5" name="Google Shape;155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477850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717313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5433725" y="2985163"/>
            <a:ext cx="415250" cy="3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75" y="1435350"/>
            <a:ext cx="4861251" cy="32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4294967295" type="body"/>
          </p:nvPr>
        </p:nvSpPr>
        <p:spPr>
          <a:xfrm>
            <a:off x="1044925" y="4122225"/>
            <a:ext cx="34254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Beer is not a profitable category </a:t>
            </a:r>
            <a:endParaRPr sz="1400"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Central Perk should r</a:t>
            </a:r>
            <a:r>
              <a:rPr lang="en"/>
              <a:t>emove beers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as they generate a negative margin</a:t>
            </a:r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1" name="Google Shape;171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7"/>
          <p:cNvSpPr txBox="1"/>
          <p:nvPr>
            <p:ph idx="4294967295" type="body"/>
          </p:nvPr>
        </p:nvSpPr>
        <p:spPr>
          <a:xfrm>
            <a:off x="4719750" y="4122225"/>
            <a:ext cx="4486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The proportion of members that buy beer is less than that of non-members</a:t>
            </a:r>
            <a:endParaRPr sz="1400"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88" y="1729825"/>
            <a:ext cx="3767328" cy="2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516" y="1233575"/>
            <a:ext cx="4450084" cy="27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90000" y="4806875"/>
            <a:ext cx="7344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Prices</a:t>
            </a:r>
            <a:r>
              <a:rPr lang="en" sz="900"/>
              <a:t> 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for a liquor license in New York City</a:t>
            </a:r>
            <a:r>
              <a:rPr lang="en" sz="900"/>
              <a:t> 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9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https://www.sla.ny.gov/system/files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4661875" y="1851300"/>
            <a:ext cx="4389300" cy="235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0075" y="1374100"/>
            <a:ext cx="9144000" cy="3936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8" name="Google Shape;188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5499350" y="1304400"/>
            <a:ext cx="3226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DEMAND NORMALIZATION</a:t>
            </a:r>
            <a:endParaRPr b="0" i="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3" name="Google Shape;193;p18"/>
          <p:cNvGrpSpPr/>
          <p:nvPr/>
        </p:nvGrpSpPr>
        <p:grpSpPr>
          <a:xfrm>
            <a:off x="950873" y="1304400"/>
            <a:ext cx="3223288" cy="3382625"/>
            <a:chOff x="946251" y="1304400"/>
            <a:chExt cx="3078300" cy="3382625"/>
          </a:xfrm>
        </p:grpSpPr>
        <p:sp>
          <p:nvSpPr>
            <p:cNvPr id="194" name="Google Shape;194;p18"/>
            <p:cNvSpPr txBox="1"/>
            <p:nvPr/>
          </p:nvSpPr>
          <p:spPr>
            <a:xfrm>
              <a:off x="946251" y="1304400"/>
              <a:ext cx="3078300" cy="4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REFINING THE BRAND 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1177773" y="1917325"/>
              <a:ext cx="2617200" cy="11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Discounts on Beans</a:t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- 10% discounts on items in Beans category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1164570" y="3107225"/>
              <a:ext cx="2553300" cy="15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 non profitable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Remove Beer items</a:t>
              </a:r>
              <a:endParaRPr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" name="Google Shape;197;p18"/>
          <p:cNvCxnSpPr>
            <a:stCxn id="185" idx="0"/>
          </p:cNvCxnSpPr>
          <p:nvPr/>
        </p:nvCxnSpPr>
        <p:spPr>
          <a:xfrm flipH="1">
            <a:off x="4571575" y="1374100"/>
            <a:ext cx="10500" cy="3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8" name="Google Shape;198;p18"/>
          <p:cNvSpPr txBox="1"/>
          <p:nvPr/>
        </p:nvSpPr>
        <p:spPr>
          <a:xfrm>
            <a:off x="5723775" y="2136400"/>
            <a:ext cx="27405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Storewide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Season based punch cards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offers on Tea and Non-Caffeinated drinks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5723775" y="3107225"/>
            <a:ext cx="26736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Member specific Discounts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Evening &amp; Afternoon Combo offers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14339" l="0" r="0" t="0"/>
          <a:stretch/>
        </p:blipFill>
        <p:spPr>
          <a:xfrm>
            <a:off x="195150" y="1907425"/>
            <a:ext cx="959987" cy="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4">
            <a:alphaModFix/>
          </a:blip>
          <a:srcRect b="13051" l="0" r="0" t="0"/>
          <a:stretch/>
        </p:blipFill>
        <p:spPr>
          <a:xfrm>
            <a:off x="4782875" y="3248725"/>
            <a:ext cx="823566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5">
            <a:alphaModFix/>
          </a:blip>
          <a:srcRect b="12520" l="0" r="0" t="-12520"/>
          <a:stretch/>
        </p:blipFill>
        <p:spPr>
          <a:xfrm>
            <a:off x="4782875" y="1927500"/>
            <a:ext cx="740100" cy="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6">
            <a:alphaModFix/>
          </a:blip>
          <a:srcRect b="14354" l="0" r="0" t="0"/>
          <a:stretch/>
        </p:blipFill>
        <p:spPr>
          <a:xfrm>
            <a:off x="171100" y="3043300"/>
            <a:ext cx="959975" cy="82215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profits by normalizing demand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refining the brand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customer segments primarily visit the shop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lang="en"/>
              <a:t>specific</a:t>
            </a:r>
            <a:r>
              <a:rPr lang="en"/>
              <a:t> times of the day</a:t>
            </a:r>
            <a:endParaRPr/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2" name="Google Shape;212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5269400" y="1625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6400800" y="2160600"/>
            <a:ext cx="26910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Morning focus: 2 &amp; 3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Afternoon </a:t>
            </a: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focus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: 6 &amp; 7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Evening </a:t>
            </a: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focus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: 5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7466036" y="16251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7670211" y="16251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898811" y="16251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796075"/>
            <a:ext cx="6163025" cy="2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883425" y="106475"/>
            <a:ext cx="7243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Different customer segments will help define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storewide and customer centric promotions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9" name="Google Shape;229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0"/>
          <p:cNvSpPr txBox="1"/>
          <p:nvPr/>
        </p:nvSpPr>
        <p:spPr>
          <a:xfrm>
            <a:off x="5805500" y="1260275"/>
            <a:ext cx="2979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Segments 1 &amp; 4 are our most valued customers</a:t>
            </a:r>
            <a:endParaRPr b="1"/>
          </a:p>
        </p:txBody>
      </p:sp>
      <p:graphicFrame>
        <p:nvGraphicFramePr>
          <p:cNvPr id="234" name="Google Shape;234;p20"/>
          <p:cNvGraphicFramePr/>
          <p:nvPr/>
        </p:nvGraphicFramePr>
        <p:xfrm>
          <a:off x="5883925" y="28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{081E8C4F-746B-46A7-80AC-C9DC454D18F0}</a:tableStyleId>
              </a:tblPr>
              <a:tblGrid>
                <a:gridCol w="1153450"/>
                <a:gridCol w="950525"/>
                <a:gridCol w="983275"/>
              </a:tblGrid>
              <a:tr h="39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Segment 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Segment 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Size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0.18%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2.69%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Transactions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10%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27%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20"/>
          <p:cNvSpPr txBox="1"/>
          <p:nvPr/>
        </p:nvSpPr>
        <p:spPr>
          <a:xfrm>
            <a:off x="5807725" y="2459150"/>
            <a:ext cx="224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High value customers:</a:t>
            </a:r>
            <a:endParaRPr b="1"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1504450"/>
            <a:ext cx="4620105" cy="2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