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Arvo"/>
      <p:regular r:id="rId27"/>
      <p:bold r:id="rId28"/>
      <p:italic r:id="rId29"/>
      <p:boldItalic r:id="rId30"/>
    </p:embeddedFont>
    <p:embeddedFont>
      <p:font typeface="Roboto Condensed"/>
      <p:regular r:id="rId31"/>
      <p:bold r:id="rId32"/>
      <p:italic r:id="rId33"/>
      <p:boldItalic r:id="rId34"/>
    </p:embeddedFont>
    <p:embeddedFont>
      <p:font typeface="Roboto Condensed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rvo-bold.fntdata"/><Relationship Id="rId27" Type="http://schemas.openxmlformats.org/officeDocument/2006/relationships/font" Target="fonts/Arv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v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Condensed-regular.fntdata"/><Relationship Id="rId30" Type="http://schemas.openxmlformats.org/officeDocument/2006/relationships/font" Target="fonts/Arvo-boldItalic.fntdata"/><Relationship Id="rId11" Type="http://schemas.openxmlformats.org/officeDocument/2006/relationships/slide" Target="slides/slide5.xml"/><Relationship Id="rId33" Type="http://schemas.openxmlformats.org/officeDocument/2006/relationships/font" Target="fonts/RobotoCondensed-italic.fntdata"/><Relationship Id="rId10" Type="http://schemas.openxmlformats.org/officeDocument/2006/relationships/slide" Target="slides/slide4.xml"/><Relationship Id="rId32" Type="http://schemas.openxmlformats.org/officeDocument/2006/relationships/font" Target="fonts/RobotoCondensed-bold.fntdata"/><Relationship Id="rId13" Type="http://schemas.openxmlformats.org/officeDocument/2006/relationships/slide" Target="slides/slide7.xml"/><Relationship Id="rId35" Type="http://schemas.openxmlformats.org/officeDocument/2006/relationships/font" Target="fonts/RobotoCondensedLight-regular.fntdata"/><Relationship Id="rId12" Type="http://schemas.openxmlformats.org/officeDocument/2006/relationships/slide" Target="slides/slide6.xml"/><Relationship Id="rId34" Type="http://schemas.openxmlformats.org/officeDocument/2006/relationships/font" Target="fonts/RobotoCondensed-boldItalic.fntdata"/><Relationship Id="rId15" Type="http://schemas.openxmlformats.org/officeDocument/2006/relationships/slide" Target="slides/slide9.xml"/><Relationship Id="rId37" Type="http://schemas.openxmlformats.org/officeDocument/2006/relationships/font" Target="fonts/RobotoCondensedLight-italic.fntdata"/><Relationship Id="rId14" Type="http://schemas.openxmlformats.org/officeDocument/2006/relationships/slide" Target="slides/slide8.xml"/><Relationship Id="rId36" Type="http://schemas.openxmlformats.org/officeDocument/2006/relationships/font" Target="fonts/RobotoCondensedLigh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Condensed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27b0480c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7b0480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293c2a8b5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293c2a8b5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app purchases -&gt; sustained success -&gt; gets players to stay with app and stay connected with new content</a:t>
            </a:r>
            <a:endParaRPr/>
          </a:p>
          <a:p>
            <a:pPr indent="0" lvl="0" marL="0" rtl="0" algn="l">
              <a:spcBef>
                <a:spcPts val="0"/>
              </a:spcBef>
              <a:spcAft>
                <a:spcPts val="0"/>
              </a:spcAft>
              <a:buNone/>
            </a:pPr>
            <a:r>
              <a:rPr lang="en"/>
              <a:t>And revenue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28992e7c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28992e7c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4293c2a8b5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293c2a8b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https://netwallcraft.com/maps-of-us-outline-blue-png-clipart-state-map/maps-of-us-outline-blue-png-clipart-state-map-save-maps-us-outline-blue-of-maps-of-us-outline-blue-png-clipart-state-map-new-maps-of-maps-of-us-outline-blue-png-clipart-state-map/</a:t>
            </a:r>
            <a:endParaRPr/>
          </a:p>
          <a:p>
            <a:pPr indent="0" lvl="0" marL="0" rtl="0" algn="l">
              <a:spcBef>
                <a:spcPts val="0"/>
              </a:spcBef>
              <a:spcAft>
                <a:spcPts val="0"/>
              </a:spcAft>
              <a:buNone/>
            </a:pPr>
            <a:r>
              <a:rPr lang="en"/>
              <a:t>https://commons.wikimedia.org/wiki/File:China-outline.svg</a:t>
            </a:r>
            <a:endParaRPr/>
          </a:p>
          <a:p>
            <a:pPr indent="0" lvl="0" marL="0" rtl="0" algn="l">
              <a:spcBef>
                <a:spcPts val="0"/>
              </a:spcBef>
              <a:spcAft>
                <a:spcPts val="0"/>
              </a:spcAft>
              <a:buNone/>
            </a:pPr>
            <a:r>
              <a:rPr lang="en"/>
              <a:t>https://www.vpndate.com/change-google-play-store-country-region-download-free-apps/</a:t>
            </a:r>
            <a:endParaRPr/>
          </a:p>
          <a:p>
            <a:pPr indent="0" lvl="0" marL="0" rtl="0" algn="l">
              <a:spcBef>
                <a:spcPts val="0"/>
              </a:spcBef>
              <a:spcAft>
                <a:spcPts val="0"/>
              </a:spcAft>
              <a:buNone/>
            </a:pPr>
            <a:r>
              <a:rPr lang="en"/>
              <a:t>https://developer.apple.com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28992e7c8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28992e7c8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 got cut off</a:t>
            </a:r>
            <a:endParaRPr/>
          </a:p>
          <a:p>
            <a:pPr indent="0" lvl="0" marL="0" rtl="0" algn="l">
              <a:spcBef>
                <a:spcPts val="0"/>
              </a:spcBef>
              <a:spcAft>
                <a:spcPts val="0"/>
              </a:spcAft>
              <a:buNone/>
            </a:pPr>
            <a:r>
              <a:rPr lang="en"/>
              <a:t>Device, app store, region - one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4293c2a8b5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293c2a8b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wrap up, our app should be a game because games are the most common app type among the top-25 rankings, and they have the highest positive reaction in </a:t>
            </a:r>
            <a:r>
              <a:rPr lang="en"/>
              <a:t>terms</a:t>
            </a:r>
            <a:r>
              <a:rPr lang="en"/>
              <a:t> of rating. Our app should be free game because free games are interacted with by users more than paid games, and they are easier to break into the market with. The app should also contain in-app ads and in-app purchases because neither measure hurts the app in terms of our success metrics, and ads provide revenue while purchases provide both revenue and </a:t>
            </a:r>
            <a:r>
              <a:rPr lang="en"/>
              <a:t>reciprocated</a:t>
            </a:r>
            <a:r>
              <a:rPr lang="en"/>
              <a:t> interaction by the developers to the users.</a:t>
            </a:r>
            <a:endParaRPr/>
          </a:p>
          <a:p>
            <a:pPr indent="0" lvl="0" marL="0" rtl="0" algn="l">
              <a:spcBef>
                <a:spcPts val="0"/>
              </a:spcBef>
              <a:spcAft>
                <a:spcPts val="0"/>
              </a:spcAft>
              <a:buNone/>
            </a:pPr>
            <a:r>
              <a:rPr lang="en"/>
              <a:t>The app should be launched on a mobile device in the United States on the Google Play store because they each market is the most popular in terms of interaction amongst their respective competitors.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28992e7c8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28992e7c8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these characteristics will build a foundation for sustainable success and should this be the case, the next step would be expanding the availability of the app. Adapting it for release in China, and making it eligible for the Apple App store is where we recommend starting.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4295bb234c_0_4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4295bb234c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28992e7c8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28992e7c8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https://netwallcraft.com/maps-of-us-outline-blue-png-clipart-state-map/maps-of-us-outline-blue-png-clipart-state-map-save-maps-us-outline-blue-of-maps-of-us-outline-blue-png-clipart-state-map-new-maps-of-maps-of-us-outline-blue-png-clipart-state-map/</a:t>
            </a:r>
            <a:endParaRPr/>
          </a:p>
          <a:p>
            <a:pPr indent="0" lvl="0" marL="0" rtl="0" algn="l">
              <a:spcBef>
                <a:spcPts val="0"/>
              </a:spcBef>
              <a:spcAft>
                <a:spcPts val="0"/>
              </a:spcAft>
              <a:buNone/>
            </a:pPr>
            <a:r>
              <a:rPr lang="en"/>
              <a:t>https://commons.wikimedia.org/wiki/File:China-outline.svg</a:t>
            </a:r>
            <a:endParaRPr/>
          </a:p>
          <a:p>
            <a:pPr indent="0" lvl="0" marL="0" rtl="0" algn="l">
              <a:spcBef>
                <a:spcPts val="0"/>
              </a:spcBef>
              <a:spcAft>
                <a:spcPts val="0"/>
              </a:spcAft>
              <a:buNone/>
            </a:pPr>
            <a:r>
              <a:rPr lang="en"/>
              <a:t>https://www.vpndate.com/change-google-play-store-country-region-download-free-apps/</a:t>
            </a:r>
            <a:endParaRPr/>
          </a:p>
          <a:p>
            <a:pPr indent="0" lvl="0" marL="0" rtl="0" algn="l">
              <a:spcBef>
                <a:spcPts val="0"/>
              </a:spcBef>
              <a:spcAft>
                <a:spcPts val="0"/>
              </a:spcAft>
              <a:buNone/>
            </a:pPr>
            <a:r>
              <a:rPr lang="en"/>
              <a:t>https://developer.apple.com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293c2a8b5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293c2a8b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https://netwallcraft.com/maps-of-us-outline-blue-png-clipart-state-map/maps-of-us-outline-blue-png-clipart-state-map-save-maps-us-outline-blue-of-maps-of-us-outline-blue-png-clipart-state-map-new-maps-of-maps-of-us-outline-blue-png-clipart-state-map/</a:t>
            </a:r>
            <a:endParaRPr/>
          </a:p>
          <a:p>
            <a:pPr indent="0" lvl="0" marL="0" rtl="0" algn="l">
              <a:spcBef>
                <a:spcPts val="0"/>
              </a:spcBef>
              <a:spcAft>
                <a:spcPts val="0"/>
              </a:spcAft>
              <a:buNone/>
            </a:pPr>
            <a:r>
              <a:rPr lang="en"/>
              <a:t>https://commons.wikimedia.org/wiki/File:China-outline.svg</a:t>
            </a:r>
            <a:endParaRPr/>
          </a:p>
          <a:p>
            <a:pPr indent="0" lvl="0" marL="0" rtl="0" algn="l">
              <a:spcBef>
                <a:spcPts val="0"/>
              </a:spcBef>
              <a:spcAft>
                <a:spcPts val="0"/>
              </a:spcAft>
              <a:buNone/>
            </a:pPr>
            <a:r>
              <a:rPr lang="en"/>
              <a:t>https://www.vpndate.com/change-google-play-store-country-region-download-free-apps/</a:t>
            </a:r>
            <a:endParaRPr/>
          </a:p>
          <a:p>
            <a:pPr indent="0" lvl="0" marL="0" rtl="0" algn="l">
              <a:spcBef>
                <a:spcPts val="0"/>
              </a:spcBef>
              <a:spcAft>
                <a:spcPts val="0"/>
              </a:spcAft>
              <a:buNone/>
            </a:pPr>
            <a:r>
              <a:rPr lang="en"/>
              <a:t>https://developer.apple.com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293c2a8b5_0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293c2a8b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https://netwallcraft.com/maps-of-us-outline-blue-png-clipart-state-map/maps-of-us-outline-blue-png-clipart-state-map-save-maps-us-outline-blue-of-maps-of-us-outline-blue-png-clipart-state-map-new-maps-of-maps-of-us-outline-blue-png-clipart-state-map/</a:t>
            </a:r>
            <a:endParaRPr/>
          </a:p>
          <a:p>
            <a:pPr indent="0" lvl="0" marL="0" rtl="0" algn="l">
              <a:spcBef>
                <a:spcPts val="0"/>
              </a:spcBef>
              <a:spcAft>
                <a:spcPts val="0"/>
              </a:spcAft>
              <a:buNone/>
            </a:pPr>
            <a:r>
              <a:rPr lang="en"/>
              <a:t>https://commons.wikimedia.org/wiki/File:China-outline.svg</a:t>
            </a:r>
            <a:endParaRPr/>
          </a:p>
          <a:p>
            <a:pPr indent="0" lvl="0" marL="0" rtl="0" algn="l">
              <a:spcBef>
                <a:spcPts val="0"/>
              </a:spcBef>
              <a:spcAft>
                <a:spcPts val="0"/>
              </a:spcAft>
              <a:buNone/>
            </a:pPr>
            <a:r>
              <a:rPr lang="en"/>
              <a:t>https://www.vpndate.com/change-google-play-store-country-region-download-free-apps/</a:t>
            </a:r>
            <a:endParaRPr/>
          </a:p>
          <a:p>
            <a:pPr indent="0" lvl="0" marL="0" rtl="0" algn="l">
              <a:spcBef>
                <a:spcPts val="0"/>
              </a:spcBef>
              <a:spcAft>
                <a:spcPts val="0"/>
              </a:spcAft>
              <a:buNone/>
            </a:pPr>
            <a:r>
              <a:rPr lang="en"/>
              <a:t>https://developer.apple.com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293c2a8b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293c2a8b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Games appear more often in Top 25 than other categories</a:t>
            </a:r>
            <a:endParaRPr sz="1600">
              <a:solidFill>
                <a:srgbClr val="263248"/>
              </a:solidFill>
            </a:endParaRPr>
          </a:p>
          <a:p>
            <a:pPr indent="-330200" lvl="0" marL="457200" rtl="0" algn="l">
              <a:spcBef>
                <a:spcPts val="0"/>
              </a:spcBef>
              <a:spcAft>
                <a:spcPts val="0"/>
              </a:spcAft>
              <a:buClr>
                <a:srgbClr val="C7D3E6"/>
              </a:buClr>
              <a:buSzPts val="1600"/>
              <a:buFont typeface="Arial"/>
              <a:buChar char="▰"/>
            </a:pPr>
            <a:r>
              <a:rPr lang="en" sz="1600">
                <a:solidFill>
                  <a:srgbClr val="263248"/>
                </a:solidFill>
              </a:rPr>
              <a:t>Top 25 eliminates disproportionate representation of games in market</a:t>
            </a:r>
            <a:endParaRPr sz="1600">
              <a:solidFill>
                <a:srgbClr val="263248"/>
              </a:solidFill>
            </a:endParaRPr>
          </a:p>
          <a:p>
            <a:pPr indent="-330200" lvl="0" marL="457200" rtl="0" algn="l">
              <a:spcBef>
                <a:spcPts val="0"/>
              </a:spcBef>
              <a:spcAft>
                <a:spcPts val="0"/>
              </a:spcAft>
              <a:buClr>
                <a:srgbClr val="C7D3E6"/>
              </a:buClr>
              <a:buSzPts val="1600"/>
              <a:buFont typeface="Arial"/>
              <a:buChar char="▰"/>
            </a:pPr>
            <a:r>
              <a:rPr lang="en" sz="1600">
                <a:solidFill>
                  <a:srgbClr val="263248"/>
                </a:solidFill>
              </a:rPr>
              <a:t>Breaking assumption: free/paid same trend → not due to greater downloads due to free apps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29cdf9be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29cdf9be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C7D3E6"/>
              </a:buClr>
              <a:buSzPts val="2000"/>
              <a:buFont typeface="Roboto Condensed Light"/>
              <a:buChar char="▰"/>
            </a:pPr>
            <a:r>
              <a:rPr lang="en" sz="2000">
                <a:solidFill>
                  <a:srgbClr val="263248"/>
                </a:solidFill>
                <a:latin typeface="Roboto Condensed Light"/>
                <a:ea typeface="Roboto Condensed Light"/>
                <a:cs typeface="Roboto Condensed Light"/>
                <a:sym typeface="Roboto Condensed Light"/>
              </a:rPr>
              <a:t>Higher Average Ratings for Games  → positive interaction → want sustainable success → indicator of users liking the app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293c2a8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293c2a8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C7D3E6"/>
              </a:buClr>
              <a:buSzPts val="2000"/>
              <a:buFont typeface="Roboto Condensed Light"/>
              <a:buChar char="▰"/>
            </a:pPr>
            <a:r>
              <a:rPr lang="en" sz="2000">
                <a:solidFill>
                  <a:srgbClr val="263248"/>
                </a:solidFill>
                <a:latin typeface="Roboto Condensed Light"/>
                <a:ea typeface="Roboto Condensed Light"/>
                <a:cs typeface="Roboto Condensed Light"/>
                <a:sym typeface="Roboto Condensed Light"/>
              </a:rPr>
              <a:t>Higher Average Ratings for Games  → positive interaction → want sustainable success → indicator of users liking the app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28992e7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28992e7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600"/>
              </a:spcBef>
              <a:spcAft>
                <a:spcPts val="1000"/>
              </a:spcAft>
              <a:buNone/>
            </a:pPr>
            <a:r>
              <a:rPr lang="en"/>
              <a:t>This shows people are downloading and using the app which makes it more valuable for advertisements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293c2a8b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293c2a8b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C7D3E6"/>
              </a:buClr>
              <a:buSzPts val="2000"/>
              <a:buFont typeface="Roboto Condensed Light"/>
              <a:buChar char="▰"/>
            </a:pPr>
            <a:r>
              <a:rPr lang="en" sz="2000">
                <a:solidFill>
                  <a:srgbClr val="263248"/>
                </a:solidFill>
                <a:latin typeface="Roboto Condensed Light"/>
                <a:ea typeface="Roboto Condensed Light"/>
                <a:cs typeface="Roboto Condensed Light"/>
                <a:sym typeface="Roboto Condensed Light"/>
              </a:rPr>
              <a:t>Market is saturated in the Paid section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9" name="Google Shape;59;p14"/>
          <p:cNvGrpSpPr/>
          <p:nvPr/>
        </p:nvGrpSpPr>
        <p:grpSpPr>
          <a:xfrm flipH="1" rot="10800000">
            <a:off x="1" y="1090763"/>
            <a:ext cx="8847502" cy="2961975"/>
            <a:chOff x="-8178042" y="-4493254"/>
            <a:chExt cx="19483598" cy="6522736"/>
          </a:xfrm>
        </p:grpSpPr>
        <p:sp>
          <p:nvSpPr>
            <p:cNvPr id="60" name="Google Shape;60;p1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2" name="Google Shape;62;p14"/>
          <p:cNvGrpSpPr/>
          <p:nvPr/>
        </p:nvGrpSpPr>
        <p:grpSpPr>
          <a:xfrm>
            <a:off x="3677236" y="4278349"/>
            <a:ext cx="5480829" cy="432996"/>
            <a:chOff x="5582265" y="4646738"/>
            <a:chExt cx="5480829" cy="432996"/>
          </a:xfrm>
        </p:grpSpPr>
        <p:sp>
          <p:nvSpPr>
            <p:cNvPr id="63" name="Google Shape;63;p14"/>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4"/>
          <p:cNvSpPr txBox="1"/>
          <p:nvPr>
            <p:ph type="ctrTitle"/>
          </p:nvPr>
        </p:nvSpPr>
        <p:spPr>
          <a:xfrm>
            <a:off x="685800" y="1090750"/>
            <a:ext cx="5367900" cy="29619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68" name="Shape 68"/>
        <p:cNvGrpSpPr/>
        <p:nvPr/>
      </p:nvGrpSpPr>
      <p:grpSpPr>
        <a:xfrm>
          <a:off x="0" y="0"/>
          <a:ext cx="0" cy="0"/>
          <a:chOff x="0" y="0"/>
          <a:chExt cx="0" cy="0"/>
        </a:xfrm>
      </p:grpSpPr>
      <p:sp>
        <p:nvSpPr>
          <p:cNvPr id="69" name="Google Shape;69;p1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0" name="Google Shape;70;p15"/>
          <p:cNvGrpSpPr/>
          <p:nvPr/>
        </p:nvGrpSpPr>
        <p:grpSpPr>
          <a:xfrm>
            <a:off x="0" y="-7088"/>
            <a:ext cx="8661398" cy="5150588"/>
            <a:chOff x="0" y="-7088"/>
            <a:chExt cx="8661398" cy="5150588"/>
          </a:xfrm>
        </p:grpSpPr>
        <p:sp>
          <p:nvSpPr>
            <p:cNvPr id="71" name="Google Shape;71;p15"/>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3" name="Google Shape;73;p15"/>
          <p:cNvGrpSpPr/>
          <p:nvPr/>
        </p:nvGrpSpPr>
        <p:grpSpPr>
          <a:xfrm flipH="1" rot="10800000">
            <a:off x="-2" y="2924826"/>
            <a:ext cx="6589087" cy="2027268"/>
            <a:chOff x="-9894852" y="-4493254"/>
            <a:chExt cx="21200407" cy="6522740"/>
          </a:xfrm>
        </p:grpSpPr>
        <p:sp>
          <p:nvSpPr>
            <p:cNvPr id="74" name="Google Shape;74;p15"/>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5" name="Google Shape;75;p15"/>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6" name="Google Shape;76;p15"/>
          <p:cNvGrpSpPr/>
          <p:nvPr/>
        </p:nvGrpSpPr>
        <p:grpSpPr>
          <a:xfrm>
            <a:off x="6946842" y="4472723"/>
            <a:ext cx="2202830" cy="670795"/>
            <a:chOff x="5575242" y="4472723"/>
            <a:chExt cx="2202830" cy="670795"/>
          </a:xfrm>
        </p:grpSpPr>
        <p:sp>
          <p:nvSpPr>
            <p:cNvPr id="77" name="Google Shape;77;p1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flipH="1">
              <a:off x="5734850" y="4472723"/>
              <a:ext cx="2040837" cy="670795"/>
              <a:chOff x="1297954" y="330075"/>
              <a:chExt cx="5169293" cy="1699506"/>
            </a:xfrm>
          </p:grpSpPr>
          <p:sp>
            <p:nvSpPr>
              <p:cNvPr id="79" name="Google Shape;79;p1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5"/>
            <p:cNvGrpSpPr/>
            <p:nvPr/>
          </p:nvGrpSpPr>
          <p:grpSpPr>
            <a:xfrm flipH="1">
              <a:off x="5578209" y="4646738"/>
              <a:ext cx="2199863" cy="304563"/>
              <a:chOff x="-5827153" y="330075"/>
              <a:chExt cx="12276019" cy="1699569"/>
            </a:xfrm>
          </p:grpSpPr>
          <p:sp>
            <p:nvSpPr>
              <p:cNvPr id="82" name="Google Shape;82;p1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15"/>
          <p:cNvSpPr txBox="1"/>
          <p:nvPr>
            <p:ph type="ctrTitle"/>
          </p:nvPr>
        </p:nvSpPr>
        <p:spPr>
          <a:xfrm>
            <a:off x="463525" y="2871148"/>
            <a:ext cx="40944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5" name="Google Shape;85;p15"/>
          <p:cNvSpPr txBox="1"/>
          <p:nvPr>
            <p:ph idx="1" type="subTitle"/>
          </p:nvPr>
        </p:nvSpPr>
        <p:spPr>
          <a:xfrm>
            <a:off x="463525" y="3975449"/>
            <a:ext cx="4094400" cy="784800"/>
          </a:xfrm>
          <a:prstGeom prst="rect">
            <a:avLst/>
          </a:prstGeom>
        </p:spPr>
        <p:txBody>
          <a:bodyPr anchorCtr="0" anchor="t" bIns="91425" lIns="91425" spcFirstLastPara="1" rIns="91425" wrap="square" tIns="91425"/>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86" name="Google Shape;86;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7" name="Shape 87"/>
        <p:cNvGrpSpPr/>
        <p:nvPr/>
      </p:nvGrpSpPr>
      <p:grpSpPr>
        <a:xfrm>
          <a:off x="0" y="0"/>
          <a:ext cx="0" cy="0"/>
          <a:chOff x="0" y="0"/>
          <a:chExt cx="0" cy="0"/>
        </a:xfrm>
      </p:grpSpPr>
      <p:sp>
        <p:nvSpPr>
          <p:cNvPr id="88" name="Google Shape;88;p16"/>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9" name="Google Shape;89;p16"/>
          <p:cNvGrpSpPr/>
          <p:nvPr/>
        </p:nvGrpSpPr>
        <p:grpSpPr>
          <a:xfrm>
            <a:off x="0" y="-7088"/>
            <a:ext cx="8661398" cy="5150588"/>
            <a:chOff x="0" y="-7088"/>
            <a:chExt cx="8661398" cy="5150588"/>
          </a:xfrm>
        </p:grpSpPr>
        <p:sp>
          <p:nvSpPr>
            <p:cNvPr id="90" name="Google Shape;90;p1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92" name="Google Shape;92;p16"/>
          <p:cNvGrpSpPr/>
          <p:nvPr/>
        </p:nvGrpSpPr>
        <p:grpSpPr>
          <a:xfrm flipH="1" rot="10800000">
            <a:off x="1" y="1090763"/>
            <a:ext cx="8847502" cy="2961975"/>
            <a:chOff x="-8178042" y="-4493254"/>
            <a:chExt cx="19483598" cy="6522736"/>
          </a:xfrm>
        </p:grpSpPr>
        <p:sp>
          <p:nvSpPr>
            <p:cNvPr id="93" name="Google Shape;93;p16"/>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94" name="Google Shape;94;p16"/>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95" name="Google Shape;95;p16"/>
          <p:cNvSpPr txBox="1"/>
          <p:nvPr>
            <p:ph idx="1" type="body"/>
          </p:nvPr>
        </p:nvSpPr>
        <p:spPr>
          <a:xfrm>
            <a:off x="829775" y="1202000"/>
            <a:ext cx="5090700" cy="27450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rtl="0">
              <a:spcBef>
                <a:spcPts val="360"/>
              </a:spcBef>
              <a:spcAft>
                <a:spcPts val="0"/>
              </a:spcAft>
              <a:buClr>
                <a:srgbClr val="FFFFFF"/>
              </a:buClr>
              <a:buSzPts val="3000"/>
              <a:buChar char="▻"/>
              <a:defRPr i="1" sz="3000">
                <a:solidFill>
                  <a:srgbClr val="FFFFFF"/>
                </a:solidFill>
              </a:defRPr>
            </a:lvl9pPr>
          </a:lstStyle>
          <a:p/>
        </p:txBody>
      </p:sp>
      <p:sp>
        <p:nvSpPr>
          <p:cNvPr id="96" name="Google Shape;96;p1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97" name="Google Shape;97;p16"/>
          <p:cNvGrpSpPr/>
          <p:nvPr/>
        </p:nvGrpSpPr>
        <p:grpSpPr>
          <a:xfrm>
            <a:off x="6946842" y="4472723"/>
            <a:ext cx="2202830" cy="670795"/>
            <a:chOff x="5575242" y="4472723"/>
            <a:chExt cx="2202830" cy="670795"/>
          </a:xfrm>
        </p:grpSpPr>
        <p:sp>
          <p:nvSpPr>
            <p:cNvPr id="98" name="Google Shape;98;p1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6"/>
            <p:cNvGrpSpPr/>
            <p:nvPr/>
          </p:nvGrpSpPr>
          <p:grpSpPr>
            <a:xfrm flipH="1">
              <a:off x="5734850" y="4472723"/>
              <a:ext cx="2040837" cy="670795"/>
              <a:chOff x="1297954" y="330075"/>
              <a:chExt cx="5169293" cy="1699506"/>
            </a:xfrm>
          </p:grpSpPr>
          <p:sp>
            <p:nvSpPr>
              <p:cNvPr id="100" name="Google Shape;100;p1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6"/>
            <p:cNvGrpSpPr/>
            <p:nvPr/>
          </p:nvGrpSpPr>
          <p:grpSpPr>
            <a:xfrm flipH="1">
              <a:off x="5578209" y="4646738"/>
              <a:ext cx="2199863" cy="304563"/>
              <a:chOff x="-5827153" y="330075"/>
              <a:chExt cx="12276019" cy="1699569"/>
            </a:xfrm>
          </p:grpSpPr>
          <p:sp>
            <p:nvSpPr>
              <p:cNvPr id="103" name="Google Shape;103;p1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 name="Google Shape;105;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6" name="Shape 106"/>
        <p:cNvGrpSpPr/>
        <p:nvPr/>
      </p:nvGrpSpPr>
      <p:grpSpPr>
        <a:xfrm>
          <a:off x="0" y="0"/>
          <a:ext cx="0" cy="0"/>
          <a:chOff x="0" y="0"/>
          <a:chExt cx="0" cy="0"/>
        </a:xfrm>
      </p:grpSpPr>
      <p:grpSp>
        <p:nvGrpSpPr>
          <p:cNvPr id="107" name="Google Shape;107;p17"/>
          <p:cNvGrpSpPr/>
          <p:nvPr/>
        </p:nvGrpSpPr>
        <p:grpSpPr>
          <a:xfrm>
            <a:off x="-4" y="40"/>
            <a:ext cx="7072430" cy="1327315"/>
            <a:chOff x="-4" y="40"/>
            <a:chExt cx="7072430" cy="1327315"/>
          </a:xfrm>
        </p:grpSpPr>
        <p:sp>
          <p:nvSpPr>
            <p:cNvPr id="108" name="Google Shape;108;p1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9" name="Google Shape;109;p17"/>
            <p:cNvGrpSpPr/>
            <p:nvPr/>
          </p:nvGrpSpPr>
          <p:grpSpPr>
            <a:xfrm flipH="1" rot="10800000">
              <a:off x="3" y="40"/>
              <a:ext cx="6756168" cy="1327315"/>
              <a:chOff x="-2168138" y="330075"/>
              <a:chExt cx="8650663" cy="1699506"/>
            </a:xfrm>
          </p:grpSpPr>
          <p:sp>
            <p:nvSpPr>
              <p:cNvPr id="110" name="Google Shape;110;p1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1" name="Google Shape;111;p1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12" name="Google Shape;112;p17"/>
            <p:cNvGrpSpPr/>
            <p:nvPr/>
          </p:nvGrpSpPr>
          <p:grpSpPr>
            <a:xfrm flipH="1" rot="10800000">
              <a:off x="-4" y="381007"/>
              <a:ext cx="7072430" cy="771744"/>
              <a:chOff x="-9092084" y="330075"/>
              <a:chExt cx="15574609" cy="1699501"/>
            </a:xfrm>
          </p:grpSpPr>
          <p:sp>
            <p:nvSpPr>
              <p:cNvPr id="113" name="Google Shape;113;p1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4" name="Google Shape;114;p1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5" name="Google Shape;115;p17"/>
          <p:cNvGrpSpPr/>
          <p:nvPr/>
        </p:nvGrpSpPr>
        <p:grpSpPr>
          <a:xfrm>
            <a:off x="6946842" y="4472723"/>
            <a:ext cx="2202830" cy="670795"/>
            <a:chOff x="5575242" y="4472723"/>
            <a:chExt cx="2202830" cy="670795"/>
          </a:xfrm>
        </p:grpSpPr>
        <p:sp>
          <p:nvSpPr>
            <p:cNvPr id="116" name="Google Shape;116;p1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7"/>
            <p:cNvGrpSpPr/>
            <p:nvPr/>
          </p:nvGrpSpPr>
          <p:grpSpPr>
            <a:xfrm flipH="1">
              <a:off x="5734850" y="4472723"/>
              <a:ext cx="2040837" cy="670795"/>
              <a:chOff x="1297954" y="330075"/>
              <a:chExt cx="5169293" cy="1699506"/>
            </a:xfrm>
          </p:grpSpPr>
          <p:sp>
            <p:nvSpPr>
              <p:cNvPr id="118" name="Google Shape;118;p1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7"/>
            <p:cNvGrpSpPr/>
            <p:nvPr/>
          </p:nvGrpSpPr>
          <p:grpSpPr>
            <a:xfrm flipH="1">
              <a:off x="5578209" y="4646738"/>
              <a:ext cx="2199863" cy="304563"/>
              <a:chOff x="-5827153" y="330075"/>
              <a:chExt cx="12276019" cy="1699569"/>
            </a:xfrm>
          </p:grpSpPr>
          <p:sp>
            <p:nvSpPr>
              <p:cNvPr id="121" name="Google Shape;121;p1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 name="Google Shape;123;p17"/>
          <p:cNvSpPr txBox="1"/>
          <p:nvPr>
            <p:ph type="title"/>
          </p:nvPr>
        </p:nvSpPr>
        <p:spPr>
          <a:xfrm>
            <a:off x="814275" y="392575"/>
            <a:ext cx="5492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4" name="Google Shape;124;p17"/>
          <p:cNvSpPr txBox="1"/>
          <p:nvPr>
            <p:ph idx="1" type="body"/>
          </p:nvPr>
        </p:nvSpPr>
        <p:spPr>
          <a:xfrm>
            <a:off x="814275" y="1327350"/>
            <a:ext cx="6132600" cy="3145500"/>
          </a:xfrm>
          <a:prstGeom prst="rect">
            <a:avLst/>
          </a:prstGeom>
        </p:spPr>
        <p:txBody>
          <a:bodyPr anchorCtr="0" anchor="ctr"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125" name="Google Shape;12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6" name="Shape 126"/>
        <p:cNvGrpSpPr/>
        <p:nvPr/>
      </p:nvGrpSpPr>
      <p:grpSpPr>
        <a:xfrm>
          <a:off x="0" y="0"/>
          <a:ext cx="0" cy="0"/>
          <a:chOff x="0" y="0"/>
          <a:chExt cx="0" cy="0"/>
        </a:xfrm>
      </p:grpSpPr>
      <p:grpSp>
        <p:nvGrpSpPr>
          <p:cNvPr id="127" name="Google Shape;127;p18"/>
          <p:cNvGrpSpPr/>
          <p:nvPr/>
        </p:nvGrpSpPr>
        <p:grpSpPr>
          <a:xfrm>
            <a:off x="-4" y="40"/>
            <a:ext cx="7072430" cy="1327315"/>
            <a:chOff x="-4" y="40"/>
            <a:chExt cx="7072430" cy="1327315"/>
          </a:xfrm>
        </p:grpSpPr>
        <p:sp>
          <p:nvSpPr>
            <p:cNvPr id="128" name="Google Shape;128;p1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9" name="Google Shape;129;p18"/>
            <p:cNvGrpSpPr/>
            <p:nvPr/>
          </p:nvGrpSpPr>
          <p:grpSpPr>
            <a:xfrm flipH="1" rot="10800000">
              <a:off x="3" y="40"/>
              <a:ext cx="6756168" cy="1327315"/>
              <a:chOff x="-2168138" y="330075"/>
              <a:chExt cx="8650663" cy="1699506"/>
            </a:xfrm>
          </p:grpSpPr>
          <p:sp>
            <p:nvSpPr>
              <p:cNvPr id="130" name="Google Shape;130;p1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1" name="Google Shape;131;p1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2" name="Google Shape;132;p18"/>
            <p:cNvGrpSpPr/>
            <p:nvPr/>
          </p:nvGrpSpPr>
          <p:grpSpPr>
            <a:xfrm flipH="1" rot="10800000">
              <a:off x="-4" y="381007"/>
              <a:ext cx="7072430" cy="771744"/>
              <a:chOff x="-9092084" y="330075"/>
              <a:chExt cx="15574609" cy="1699501"/>
            </a:xfrm>
          </p:grpSpPr>
          <p:sp>
            <p:nvSpPr>
              <p:cNvPr id="133" name="Google Shape;133;p1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4" name="Google Shape;134;p1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8"/>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4" name="Google Shape;144;p18"/>
          <p:cNvSpPr txBox="1"/>
          <p:nvPr>
            <p:ph idx="1" type="body"/>
          </p:nvPr>
        </p:nvSpPr>
        <p:spPr>
          <a:xfrm>
            <a:off x="814275" y="1537988"/>
            <a:ext cx="3378300" cy="2724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45" name="Google Shape;145;p18"/>
          <p:cNvSpPr txBox="1"/>
          <p:nvPr>
            <p:ph idx="2" type="body"/>
          </p:nvPr>
        </p:nvSpPr>
        <p:spPr>
          <a:xfrm>
            <a:off x="4396123" y="1537988"/>
            <a:ext cx="3378300" cy="2724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146" name="Google Shape;14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47" name="Shape 147"/>
        <p:cNvGrpSpPr/>
        <p:nvPr/>
      </p:nvGrpSpPr>
      <p:grpSpPr>
        <a:xfrm>
          <a:off x="0" y="0"/>
          <a:ext cx="0" cy="0"/>
          <a:chOff x="0" y="0"/>
          <a:chExt cx="0" cy="0"/>
        </a:xfrm>
      </p:grpSpPr>
      <p:grpSp>
        <p:nvGrpSpPr>
          <p:cNvPr id="148" name="Google Shape;148;p19"/>
          <p:cNvGrpSpPr/>
          <p:nvPr/>
        </p:nvGrpSpPr>
        <p:grpSpPr>
          <a:xfrm>
            <a:off x="-4" y="40"/>
            <a:ext cx="7072430" cy="1327315"/>
            <a:chOff x="-4" y="40"/>
            <a:chExt cx="7072430" cy="1327315"/>
          </a:xfrm>
        </p:grpSpPr>
        <p:sp>
          <p:nvSpPr>
            <p:cNvPr id="149" name="Google Shape;149;p19"/>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50" name="Google Shape;150;p19"/>
            <p:cNvGrpSpPr/>
            <p:nvPr/>
          </p:nvGrpSpPr>
          <p:grpSpPr>
            <a:xfrm flipH="1" rot="10800000">
              <a:off x="3" y="40"/>
              <a:ext cx="6756168" cy="1327315"/>
              <a:chOff x="-2168138" y="330075"/>
              <a:chExt cx="8650663" cy="1699506"/>
            </a:xfrm>
          </p:grpSpPr>
          <p:sp>
            <p:nvSpPr>
              <p:cNvPr id="151" name="Google Shape;151;p19"/>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2" name="Google Shape;152;p19"/>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53" name="Google Shape;153;p19"/>
            <p:cNvGrpSpPr/>
            <p:nvPr/>
          </p:nvGrpSpPr>
          <p:grpSpPr>
            <a:xfrm flipH="1" rot="10800000">
              <a:off x="-4" y="381007"/>
              <a:ext cx="7072430" cy="771744"/>
              <a:chOff x="-9092084" y="330075"/>
              <a:chExt cx="15574609" cy="1699501"/>
            </a:xfrm>
          </p:grpSpPr>
          <p:sp>
            <p:nvSpPr>
              <p:cNvPr id="154" name="Google Shape;154;p19"/>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5" name="Google Shape;155;p19"/>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56" name="Google Shape;156;p19"/>
          <p:cNvGrpSpPr/>
          <p:nvPr/>
        </p:nvGrpSpPr>
        <p:grpSpPr>
          <a:xfrm>
            <a:off x="6946842" y="4472723"/>
            <a:ext cx="2202830" cy="670795"/>
            <a:chOff x="5575242" y="4472723"/>
            <a:chExt cx="2202830" cy="670795"/>
          </a:xfrm>
        </p:grpSpPr>
        <p:sp>
          <p:nvSpPr>
            <p:cNvPr id="157" name="Google Shape;157;p19"/>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9"/>
            <p:cNvGrpSpPr/>
            <p:nvPr/>
          </p:nvGrpSpPr>
          <p:grpSpPr>
            <a:xfrm flipH="1">
              <a:off x="5734850" y="4472723"/>
              <a:ext cx="2040837" cy="670795"/>
              <a:chOff x="1297954" y="330075"/>
              <a:chExt cx="5169293" cy="1699506"/>
            </a:xfrm>
          </p:grpSpPr>
          <p:sp>
            <p:nvSpPr>
              <p:cNvPr id="159" name="Google Shape;159;p1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9"/>
            <p:cNvGrpSpPr/>
            <p:nvPr/>
          </p:nvGrpSpPr>
          <p:grpSpPr>
            <a:xfrm flipH="1">
              <a:off x="5578209" y="4646738"/>
              <a:ext cx="2199863" cy="304563"/>
              <a:chOff x="-5827153" y="330075"/>
              <a:chExt cx="12276019" cy="1699569"/>
            </a:xfrm>
          </p:grpSpPr>
          <p:sp>
            <p:nvSpPr>
              <p:cNvPr id="162" name="Google Shape;162;p19"/>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19"/>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19"/>
          <p:cNvSpPr txBox="1"/>
          <p:nvPr>
            <p:ph idx="1" type="body"/>
          </p:nvPr>
        </p:nvSpPr>
        <p:spPr>
          <a:xfrm>
            <a:off x="8704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6" name="Google Shape;166;p19"/>
          <p:cNvSpPr txBox="1"/>
          <p:nvPr>
            <p:ph idx="2" type="body"/>
          </p:nvPr>
        </p:nvSpPr>
        <p:spPr>
          <a:xfrm>
            <a:off x="3233637"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7" name="Google Shape;167;p19"/>
          <p:cNvSpPr txBox="1"/>
          <p:nvPr>
            <p:ph idx="3" type="body"/>
          </p:nvPr>
        </p:nvSpPr>
        <p:spPr>
          <a:xfrm>
            <a:off x="55406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8" name="Google Shape;16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9" name="Shape 169"/>
        <p:cNvGrpSpPr/>
        <p:nvPr/>
      </p:nvGrpSpPr>
      <p:grpSpPr>
        <a:xfrm>
          <a:off x="0" y="0"/>
          <a:ext cx="0" cy="0"/>
          <a:chOff x="0" y="0"/>
          <a:chExt cx="0" cy="0"/>
        </a:xfrm>
      </p:grpSpPr>
      <p:grpSp>
        <p:nvGrpSpPr>
          <p:cNvPr id="170" name="Google Shape;170;p20"/>
          <p:cNvGrpSpPr/>
          <p:nvPr/>
        </p:nvGrpSpPr>
        <p:grpSpPr>
          <a:xfrm>
            <a:off x="-4" y="40"/>
            <a:ext cx="7072430" cy="1327315"/>
            <a:chOff x="-4" y="40"/>
            <a:chExt cx="7072430" cy="1327315"/>
          </a:xfrm>
        </p:grpSpPr>
        <p:sp>
          <p:nvSpPr>
            <p:cNvPr id="171" name="Google Shape;171;p20"/>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72" name="Google Shape;172;p20"/>
            <p:cNvGrpSpPr/>
            <p:nvPr/>
          </p:nvGrpSpPr>
          <p:grpSpPr>
            <a:xfrm flipH="1" rot="10800000">
              <a:off x="3" y="40"/>
              <a:ext cx="6756168" cy="1327315"/>
              <a:chOff x="-2168138" y="330075"/>
              <a:chExt cx="8650663" cy="1699506"/>
            </a:xfrm>
          </p:grpSpPr>
          <p:sp>
            <p:nvSpPr>
              <p:cNvPr id="173" name="Google Shape;173;p20"/>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4" name="Google Shape;174;p20"/>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5" name="Google Shape;175;p20"/>
            <p:cNvGrpSpPr/>
            <p:nvPr/>
          </p:nvGrpSpPr>
          <p:grpSpPr>
            <a:xfrm flipH="1" rot="10800000">
              <a:off x="-4" y="381007"/>
              <a:ext cx="7072430" cy="771744"/>
              <a:chOff x="-9092084" y="330075"/>
              <a:chExt cx="15574609" cy="1699501"/>
            </a:xfrm>
          </p:grpSpPr>
          <p:sp>
            <p:nvSpPr>
              <p:cNvPr id="176" name="Google Shape;176;p20"/>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7" name="Google Shape;177;p20"/>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78" name="Google Shape;178;p20"/>
          <p:cNvGrpSpPr/>
          <p:nvPr/>
        </p:nvGrpSpPr>
        <p:grpSpPr>
          <a:xfrm>
            <a:off x="6946842" y="4472723"/>
            <a:ext cx="2202830" cy="670795"/>
            <a:chOff x="5575242" y="4472723"/>
            <a:chExt cx="2202830" cy="670795"/>
          </a:xfrm>
        </p:grpSpPr>
        <p:sp>
          <p:nvSpPr>
            <p:cNvPr id="179" name="Google Shape;179;p2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0"/>
            <p:cNvGrpSpPr/>
            <p:nvPr/>
          </p:nvGrpSpPr>
          <p:grpSpPr>
            <a:xfrm flipH="1">
              <a:off x="5734850" y="4472723"/>
              <a:ext cx="2040837" cy="670795"/>
              <a:chOff x="1297954" y="330075"/>
              <a:chExt cx="5169293" cy="1699506"/>
            </a:xfrm>
          </p:grpSpPr>
          <p:sp>
            <p:nvSpPr>
              <p:cNvPr id="181" name="Google Shape;181;p2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flipH="1">
              <a:off x="5578209" y="4646738"/>
              <a:ext cx="2199863" cy="304563"/>
              <a:chOff x="-5827153" y="330075"/>
              <a:chExt cx="12276019" cy="1699569"/>
            </a:xfrm>
          </p:grpSpPr>
          <p:sp>
            <p:nvSpPr>
              <p:cNvPr id="184" name="Google Shape;184;p2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20"/>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7" name="Google Shape;18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8" name="Shape 188"/>
        <p:cNvGrpSpPr/>
        <p:nvPr/>
      </p:nvGrpSpPr>
      <p:grpSpPr>
        <a:xfrm>
          <a:off x="0" y="0"/>
          <a:ext cx="0" cy="0"/>
          <a:chOff x="0" y="0"/>
          <a:chExt cx="0" cy="0"/>
        </a:xfrm>
      </p:grpSpPr>
      <p:grpSp>
        <p:nvGrpSpPr>
          <p:cNvPr id="189" name="Google Shape;189;p21"/>
          <p:cNvGrpSpPr/>
          <p:nvPr/>
        </p:nvGrpSpPr>
        <p:grpSpPr>
          <a:xfrm>
            <a:off x="2466138" y="4472723"/>
            <a:ext cx="6686825" cy="670795"/>
            <a:chOff x="5589288" y="4472723"/>
            <a:chExt cx="6686825" cy="670795"/>
          </a:xfrm>
        </p:grpSpPr>
        <p:sp>
          <p:nvSpPr>
            <p:cNvPr id="190" name="Google Shape;190;p21"/>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1"/>
            <p:cNvGrpSpPr/>
            <p:nvPr/>
          </p:nvGrpSpPr>
          <p:grpSpPr>
            <a:xfrm flipH="1">
              <a:off x="5748896" y="4472723"/>
              <a:ext cx="6527217" cy="670795"/>
              <a:chOff x="-10101302" y="330075"/>
              <a:chExt cx="16532971" cy="1699506"/>
            </a:xfrm>
          </p:grpSpPr>
          <p:sp>
            <p:nvSpPr>
              <p:cNvPr id="192" name="Google Shape;192;p21"/>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1"/>
            <p:cNvGrpSpPr/>
            <p:nvPr/>
          </p:nvGrpSpPr>
          <p:grpSpPr>
            <a:xfrm flipH="1">
              <a:off x="5592255" y="4646738"/>
              <a:ext cx="6682918" cy="304563"/>
              <a:chOff x="-30922586" y="330075"/>
              <a:chExt cx="37293070" cy="1699569"/>
            </a:xfrm>
          </p:grpSpPr>
          <p:sp>
            <p:nvSpPr>
              <p:cNvPr id="195" name="Google Shape;195;p21"/>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7" name="Google Shape;197;p21"/>
          <p:cNvSpPr txBox="1"/>
          <p:nvPr>
            <p:ph idx="1" type="body"/>
          </p:nvPr>
        </p:nvSpPr>
        <p:spPr>
          <a:xfrm>
            <a:off x="2682800" y="4636500"/>
            <a:ext cx="6004200" cy="315600"/>
          </a:xfrm>
          <a:prstGeom prst="rect">
            <a:avLst/>
          </a:prstGeom>
        </p:spPr>
        <p:txBody>
          <a:bodyPr anchorCtr="0" anchor="ctr" bIns="91425" lIns="91425" spcFirstLastPara="1" rIns="91425" wrap="square" tIns="91425"/>
          <a:lstStyle>
            <a:lvl1pPr indent="-228600" lvl="0" marL="457200" rtl="0">
              <a:spcBef>
                <a:spcPts val="0"/>
              </a:spcBef>
              <a:spcAft>
                <a:spcPts val="0"/>
              </a:spcAft>
              <a:buSzPts val="1300"/>
              <a:buNone/>
              <a:defRPr sz="1300"/>
            </a:lvl1pPr>
          </a:lstStyle>
          <a:p/>
        </p:txBody>
      </p:sp>
      <p:sp>
        <p:nvSpPr>
          <p:cNvPr id="198" name="Google Shape;19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99" name="Google Shape;199;p21"/>
          <p:cNvGrpSpPr/>
          <p:nvPr/>
        </p:nvGrpSpPr>
        <p:grpSpPr>
          <a:xfrm rot="10800000">
            <a:off x="-8" y="-2"/>
            <a:ext cx="2202830" cy="670795"/>
            <a:chOff x="5575242" y="4472723"/>
            <a:chExt cx="2202830" cy="670795"/>
          </a:xfrm>
        </p:grpSpPr>
        <p:sp>
          <p:nvSpPr>
            <p:cNvPr id="200" name="Google Shape;200;p21"/>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flipH="1">
              <a:off x="5734850" y="4472723"/>
              <a:ext cx="2040837" cy="670795"/>
              <a:chOff x="1297954" y="330075"/>
              <a:chExt cx="5169293" cy="1699506"/>
            </a:xfrm>
          </p:grpSpPr>
          <p:sp>
            <p:nvSpPr>
              <p:cNvPr id="202" name="Google Shape;202;p21"/>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1"/>
            <p:cNvGrpSpPr/>
            <p:nvPr/>
          </p:nvGrpSpPr>
          <p:grpSpPr>
            <a:xfrm flipH="1">
              <a:off x="5578209" y="4646738"/>
              <a:ext cx="2199863" cy="304563"/>
              <a:chOff x="-5827153" y="330075"/>
              <a:chExt cx="12276019" cy="1699569"/>
            </a:xfrm>
          </p:grpSpPr>
          <p:sp>
            <p:nvSpPr>
              <p:cNvPr id="205" name="Google Shape;205;p21"/>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7" name="Shape 207"/>
        <p:cNvGrpSpPr/>
        <p:nvPr/>
      </p:nvGrpSpPr>
      <p:grpSpPr>
        <a:xfrm>
          <a:off x="0" y="0"/>
          <a:ext cx="0" cy="0"/>
          <a:chOff x="0" y="0"/>
          <a:chExt cx="0" cy="0"/>
        </a:xfrm>
      </p:grpSpPr>
      <p:sp>
        <p:nvSpPr>
          <p:cNvPr id="208" name="Google Shape;208;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09" name="Google Shape;209;p22"/>
          <p:cNvGrpSpPr/>
          <p:nvPr/>
        </p:nvGrpSpPr>
        <p:grpSpPr>
          <a:xfrm>
            <a:off x="6946842" y="4472723"/>
            <a:ext cx="2202830" cy="670795"/>
            <a:chOff x="5575242" y="4472723"/>
            <a:chExt cx="2202830" cy="670795"/>
          </a:xfrm>
        </p:grpSpPr>
        <p:sp>
          <p:nvSpPr>
            <p:cNvPr id="210" name="Google Shape;210;p2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2"/>
            <p:cNvGrpSpPr/>
            <p:nvPr/>
          </p:nvGrpSpPr>
          <p:grpSpPr>
            <a:xfrm flipH="1">
              <a:off x="5734850" y="4472723"/>
              <a:ext cx="2040837" cy="670795"/>
              <a:chOff x="1297954" y="330075"/>
              <a:chExt cx="5169293" cy="1699506"/>
            </a:xfrm>
          </p:grpSpPr>
          <p:sp>
            <p:nvSpPr>
              <p:cNvPr id="212" name="Google Shape;212;p2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2"/>
            <p:cNvGrpSpPr/>
            <p:nvPr/>
          </p:nvGrpSpPr>
          <p:grpSpPr>
            <a:xfrm flipH="1">
              <a:off x="5578209" y="4646738"/>
              <a:ext cx="2199863" cy="304563"/>
              <a:chOff x="-5827153" y="330075"/>
              <a:chExt cx="12276019" cy="1699569"/>
            </a:xfrm>
          </p:grpSpPr>
          <p:sp>
            <p:nvSpPr>
              <p:cNvPr id="215" name="Google Shape;215;p22"/>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 name="Google Shape;217;p22"/>
          <p:cNvGrpSpPr/>
          <p:nvPr/>
        </p:nvGrpSpPr>
        <p:grpSpPr>
          <a:xfrm rot="10800000">
            <a:off x="-8" y="-2"/>
            <a:ext cx="2202830" cy="670795"/>
            <a:chOff x="5575242" y="4472723"/>
            <a:chExt cx="2202830" cy="670795"/>
          </a:xfrm>
        </p:grpSpPr>
        <p:sp>
          <p:nvSpPr>
            <p:cNvPr id="218" name="Google Shape;218;p22"/>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flipH="1">
              <a:off x="5734850" y="4472723"/>
              <a:ext cx="2040837" cy="670795"/>
              <a:chOff x="1297954" y="330075"/>
              <a:chExt cx="5169293" cy="1699506"/>
            </a:xfrm>
          </p:grpSpPr>
          <p:sp>
            <p:nvSpPr>
              <p:cNvPr id="220" name="Google Shape;220;p2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flipH="1">
              <a:off x="5578209" y="4646738"/>
              <a:ext cx="2199863" cy="304563"/>
              <a:chOff x="-5827153" y="330075"/>
              <a:chExt cx="12276019" cy="1699569"/>
            </a:xfrm>
          </p:grpSpPr>
          <p:sp>
            <p:nvSpPr>
              <p:cNvPr id="223" name="Google Shape;223;p22"/>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rtl="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rtl="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rtl="0" algn="r">
              <a:buNone/>
              <a:defRPr b="1" sz="1200">
                <a:solidFill>
                  <a:srgbClr val="FFFFFF"/>
                </a:solidFill>
                <a:latin typeface="Roboto Condensed"/>
                <a:ea typeface="Roboto Condensed"/>
                <a:cs typeface="Roboto Condensed"/>
                <a:sym typeface="Roboto Condensed"/>
              </a:defRPr>
            </a:lvl1pPr>
            <a:lvl2pPr lvl="1" rtl="0" algn="r">
              <a:buNone/>
              <a:defRPr b="1" sz="1200">
                <a:solidFill>
                  <a:srgbClr val="FFFFFF"/>
                </a:solidFill>
                <a:latin typeface="Roboto Condensed"/>
                <a:ea typeface="Roboto Condensed"/>
                <a:cs typeface="Roboto Condensed"/>
                <a:sym typeface="Roboto Condensed"/>
              </a:defRPr>
            </a:lvl2pPr>
            <a:lvl3pPr lvl="2" rtl="0" algn="r">
              <a:buNone/>
              <a:defRPr b="1" sz="1200">
                <a:solidFill>
                  <a:srgbClr val="FFFFFF"/>
                </a:solidFill>
                <a:latin typeface="Roboto Condensed"/>
                <a:ea typeface="Roboto Condensed"/>
                <a:cs typeface="Roboto Condensed"/>
                <a:sym typeface="Roboto Condensed"/>
              </a:defRPr>
            </a:lvl3pPr>
            <a:lvl4pPr lvl="3" rtl="0" algn="r">
              <a:buNone/>
              <a:defRPr b="1" sz="1200">
                <a:solidFill>
                  <a:srgbClr val="FFFFFF"/>
                </a:solidFill>
                <a:latin typeface="Roboto Condensed"/>
                <a:ea typeface="Roboto Condensed"/>
                <a:cs typeface="Roboto Condensed"/>
                <a:sym typeface="Roboto Condensed"/>
              </a:defRPr>
            </a:lvl4pPr>
            <a:lvl5pPr lvl="4" rtl="0" algn="r">
              <a:buNone/>
              <a:defRPr b="1" sz="1200">
                <a:solidFill>
                  <a:srgbClr val="FFFFFF"/>
                </a:solidFill>
                <a:latin typeface="Roboto Condensed"/>
                <a:ea typeface="Roboto Condensed"/>
                <a:cs typeface="Roboto Condensed"/>
                <a:sym typeface="Roboto Condensed"/>
              </a:defRPr>
            </a:lvl5pPr>
            <a:lvl6pPr lvl="5" rtl="0" algn="r">
              <a:buNone/>
              <a:defRPr b="1" sz="1200">
                <a:solidFill>
                  <a:srgbClr val="FFFFFF"/>
                </a:solidFill>
                <a:latin typeface="Roboto Condensed"/>
                <a:ea typeface="Roboto Condensed"/>
                <a:cs typeface="Roboto Condensed"/>
                <a:sym typeface="Roboto Condensed"/>
              </a:defRPr>
            </a:lvl6pPr>
            <a:lvl7pPr lvl="6" rtl="0" algn="r">
              <a:buNone/>
              <a:defRPr b="1" sz="1200">
                <a:solidFill>
                  <a:srgbClr val="FFFFFF"/>
                </a:solidFill>
                <a:latin typeface="Roboto Condensed"/>
                <a:ea typeface="Roboto Condensed"/>
                <a:cs typeface="Roboto Condensed"/>
                <a:sym typeface="Roboto Condensed"/>
              </a:defRPr>
            </a:lvl7pPr>
            <a:lvl8pPr lvl="7" rtl="0" algn="r">
              <a:buNone/>
              <a:defRPr b="1" sz="1200">
                <a:solidFill>
                  <a:srgbClr val="FFFFFF"/>
                </a:solidFill>
                <a:latin typeface="Roboto Condensed"/>
                <a:ea typeface="Roboto Condensed"/>
                <a:cs typeface="Roboto Condensed"/>
                <a:sym typeface="Roboto Condensed"/>
              </a:defRPr>
            </a:lvl8pPr>
            <a:lvl9pPr lvl="8" rtl="0"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3"/>
          <p:cNvSpPr txBox="1"/>
          <p:nvPr>
            <p:ph type="ctrTitle"/>
          </p:nvPr>
        </p:nvSpPr>
        <p:spPr>
          <a:xfrm>
            <a:off x="685800" y="7408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Mobile Application</a:t>
            </a:r>
            <a:endParaRPr/>
          </a:p>
          <a:p>
            <a:pPr indent="0" lvl="0" marL="0" rtl="0" algn="l">
              <a:spcBef>
                <a:spcPts val="0"/>
              </a:spcBef>
              <a:spcAft>
                <a:spcPts val="0"/>
              </a:spcAft>
              <a:buNone/>
            </a:pPr>
            <a:r>
              <a:rPr lang="en"/>
              <a:t>Market</a:t>
            </a:r>
            <a:endParaRPr/>
          </a:p>
        </p:txBody>
      </p:sp>
      <p:sp>
        <p:nvSpPr>
          <p:cNvPr id="230" name="Google Shape;230;p23"/>
          <p:cNvSpPr txBox="1"/>
          <p:nvPr/>
        </p:nvSpPr>
        <p:spPr>
          <a:xfrm>
            <a:off x="685800" y="3271125"/>
            <a:ext cx="48168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Roboto Condensed"/>
                <a:ea typeface="Roboto Condensed"/>
                <a:cs typeface="Roboto Condensed"/>
                <a:sym typeface="Roboto Condensed"/>
              </a:rPr>
              <a:t>Coltt Thunstrom, Prasanna Rajendran, Jordan Boonstra, Henrik Kowalkowski, Shashank Singh, and Shawn Tangen</a:t>
            </a:r>
            <a:endParaRPr sz="1600">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814275" y="392575"/>
            <a:ext cx="5814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In-App Purchases Have a Positive Effect on Free Apps</a:t>
            </a:r>
            <a:endParaRPr/>
          </a:p>
        </p:txBody>
      </p:sp>
      <p:sp>
        <p:nvSpPr>
          <p:cNvPr id="429" name="Google Shape;429;p32"/>
          <p:cNvSpPr txBox="1"/>
          <p:nvPr>
            <p:ph idx="2" type="body"/>
          </p:nvPr>
        </p:nvSpPr>
        <p:spPr>
          <a:xfrm>
            <a:off x="292600" y="4471416"/>
            <a:ext cx="7297800" cy="552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Arial"/>
              <a:buChar char="▰"/>
            </a:pPr>
            <a:r>
              <a:rPr lang="en" sz="1600">
                <a:latin typeface="Arial"/>
                <a:ea typeface="Arial"/>
                <a:cs typeface="Arial"/>
                <a:sym typeface="Arial"/>
              </a:rPr>
              <a:t>Generate incremental revenue without impeding sustainable success</a:t>
            </a:r>
            <a:endParaRPr sz="1600">
              <a:highlight>
                <a:srgbClr val="FFFF00"/>
              </a:highlight>
              <a:latin typeface="Arial"/>
              <a:ea typeface="Arial"/>
              <a:cs typeface="Arial"/>
              <a:sym typeface="Arial"/>
            </a:endParaRPr>
          </a:p>
        </p:txBody>
      </p:sp>
      <p:sp>
        <p:nvSpPr>
          <p:cNvPr id="430" name="Google Shape;430;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31" name="Google Shape;431;p32"/>
          <p:cNvGrpSpPr/>
          <p:nvPr/>
        </p:nvGrpSpPr>
        <p:grpSpPr>
          <a:xfrm>
            <a:off x="292608" y="576072"/>
            <a:ext cx="331179" cy="258762"/>
            <a:chOff x="1923075" y="3694075"/>
            <a:chExt cx="437200" cy="341600"/>
          </a:xfrm>
        </p:grpSpPr>
        <p:sp>
          <p:nvSpPr>
            <p:cNvPr id="432" name="Google Shape;432;p32"/>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1" name="Google Shape;441;p32"/>
          <p:cNvPicPr preferRelativeResize="0"/>
          <p:nvPr/>
        </p:nvPicPr>
        <p:blipFill>
          <a:blip r:embed="rId3">
            <a:alphaModFix/>
          </a:blip>
          <a:stretch>
            <a:fillRect/>
          </a:stretch>
        </p:blipFill>
        <p:spPr>
          <a:xfrm>
            <a:off x="2093976" y="1499616"/>
            <a:ext cx="4791456" cy="2953512"/>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3"/>
          <p:cNvSpPr txBox="1"/>
          <p:nvPr>
            <p:ph type="title"/>
          </p:nvPr>
        </p:nvSpPr>
        <p:spPr>
          <a:xfrm>
            <a:off x="814275" y="392575"/>
            <a:ext cx="58578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In-App Ads Do Not Have a Negative E</a:t>
            </a:r>
            <a:r>
              <a:rPr lang="en"/>
              <a:t>ffect</a:t>
            </a:r>
            <a:r>
              <a:rPr lang="en"/>
              <a:t> on Free Apps</a:t>
            </a:r>
            <a:endParaRPr/>
          </a:p>
        </p:txBody>
      </p:sp>
      <p:sp>
        <p:nvSpPr>
          <p:cNvPr id="447" name="Google Shape;447;p33"/>
          <p:cNvSpPr txBox="1"/>
          <p:nvPr>
            <p:ph idx="2" type="body"/>
          </p:nvPr>
        </p:nvSpPr>
        <p:spPr>
          <a:xfrm>
            <a:off x="292600" y="4471416"/>
            <a:ext cx="6648600" cy="5523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Arial"/>
              <a:buChar char="▰"/>
            </a:pPr>
            <a:r>
              <a:rPr lang="en" sz="1600">
                <a:latin typeface="Arial"/>
                <a:ea typeface="Arial"/>
                <a:cs typeface="Arial"/>
                <a:sym typeface="Arial"/>
              </a:rPr>
              <a:t>In-App-Ads generate incremental revenue with no detrimental effect on user experience</a:t>
            </a:r>
            <a:endParaRPr sz="1600">
              <a:highlight>
                <a:srgbClr val="FFFF00"/>
              </a:highlight>
              <a:latin typeface="Arial"/>
              <a:ea typeface="Arial"/>
              <a:cs typeface="Arial"/>
              <a:sym typeface="Arial"/>
            </a:endParaRPr>
          </a:p>
        </p:txBody>
      </p:sp>
      <p:sp>
        <p:nvSpPr>
          <p:cNvPr id="448" name="Google Shape;448;p3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9" name="Google Shape;449;p33"/>
          <p:cNvGrpSpPr/>
          <p:nvPr/>
        </p:nvGrpSpPr>
        <p:grpSpPr>
          <a:xfrm>
            <a:off x="292608" y="576072"/>
            <a:ext cx="331179" cy="258762"/>
            <a:chOff x="1923075" y="3694075"/>
            <a:chExt cx="437200" cy="341600"/>
          </a:xfrm>
        </p:grpSpPr>
        <p:sp>
          <p:nvSpPr>
            <p:cNvPr id="450" name="Google Shape;450;p33"/>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9" name="Google Shape;459;p33"/>
          <p:cNvPicPr preferRelativeResize="0"/>
          <p:nvPr/>
        </p:nvPicPr>
        <p:blipFill>
          <a:blip r:embed="rId3">
            <a:alphaModFix/>
          </a:blip>
          <a:stretch>
            <a:fillRect/>
          </a:stretch>
        </p:blipFill>
        <p:spPr>
          <a:xfrm>
            <a:off x="2093976" y="1499616"/>
            <a:ext cx="4791456" cy="2953512"/>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4"/>
          <p:cNvSpPr/>
          <p:nvPr/>
        </p:nvSpPr>
        <p:spPr>
          <a:xfrm>
            <a:off x="5490650" y="1900125"/>
            <a:ext cx="3142200" cy="288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The Success of an App Requires Careful Entry to the Market</a:t>
            </a:r>
            <a:endParaRPr/>
          </a:p>
        </p:txBody>
      </p:sp>
      <p:sp>
        <p:nvSpPr>
          <p:cNvPr id="466" name="Google Shape;466;p3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67" name="Google Shape;467;p34"/>
          <p:cNvGrpSpPr/>
          <p:nvPr/>
        </p:nvGrpSpPr>
        <p:grpSpPr>
          <a:xfrm>
            <a:off x="292608" y="576072"/>
            <a:ext cx="354245" cy="354245"/>
            <a:chOff x="5941025" y="3634400"/>
            <a:chExt cx="467650" cy="467650"/>
          </a:xfrm>
        </p:grpSpPr>
        <p:sp>
          <p:nvSpPr>
            <p:cNvPr id="468" name="Google Shape;468;p3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34"/>
          <p:cNvSpPr txBox="1"/>
          <p:nvPr/>
        </p:nvSpPr>
        <p:spPr>
          <a:xfrm>
            <a:off x="2065950"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Ads</a:t>
            </a:r>
            <a:endParaRPr/>
          </a:p>
        </p:txBody>
      </p:sp>
      <p:sp>
        <p:nvSpPr>
          <p:cNvPr id="475" name="Google Shape;475;p34"/>
          <p:cNvSpPr txBox="1"/>
          <p:nvPr/>
        </p:nvSpPr>
        <p:spPr>
          <a:xfrm>
            <a:off x="2169925"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Purchases</a:t>
            </a:r>
            <a:endParaRPr/>
          </a:p>
        </p:txBody>
      </p:sp>
      <p:cxnSp>
        <p:nvCxnSpPr>
          <p:cNvPr id="476" name="Google Shape;476;p34"/>
          <p:cNvCxnSpPr/>
          <p:nvPr/>
        </p:nvCxnSpPr>
        <p:spPr>
          <a:xfrm>
            <a:off x="4242675" y="1514025"/>
            <a:ext cx="17100" cy="3267600"/>
          </a:xfrm>
          <a:prstGeom prst="straightConnector1">
            <a:avLst/>
          </a:prstGeom>
          <a:noFill/>
          <a:ln cap="flat" cmpd="sng" w="9525">
            <a:solidFill>
              <a:srgbClr val="FF9900"/>
            </a:solidFill>
            <a:prstDash val="dash"/>
            <a:round/>
            <a:headEnd len="med" w="med" type="none"/>
            <a:tailEnd len="med" w="med" type="none"/>
          </a:ln>
        </p:spPr>
      </p:cxnSp>
      <p:sp>
        <p:nvSpPr>
          <p:cNvPr id="477" name="Google Shape;477;p34"/>
          <p:cNvSpPr txBox="1"/>
          <p:nvPr/>
        </p:nvSpPr>
        <p:spPr>
          <a:xfrm>
            <a:off x="5462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USA</a:t>
            </a:r>
            <a:endParaRPr/>
          </a:p>
        </p:txBody>
      </p:sp>
      <p:pic>
        <p:nvPicPr>
          <p:cNvPr id="478" name="Google Shape;478;p34"/>
          <p:cNvPicPr preferRelativeResize="0"/>
          <p:nvPr/>
        </p:nvPicPr>
        <p:blipFill rotWithShape="1">
          <a:blip r:embed="rId3">
            <a:alphaModFix/>
          </a:blip>
          <a:srcRect b="25617" l="0" r="0" t="0"/>
          <a:stretch/>
        </p:blipFill>
        <p:spPr>
          <a:xfrm>
            <a:off x="7405625" y="2057639"/>
            <a:ext cx="1030025" cy="766200"/>
          </a:xfrm>
          <a:prstGeom prst="rect">
            <a:avLst/>
          </a:prstGeom>
          <a:noFill/>
          <a:ln>
            <a:noFill/>
          </a:ln>
        </p:spPr>
      </p:pic>
      <p:sp>
        <p:nvSpPr>
          <p:cNvPr id="479" name="Google Shape;479;p34"/>
          <p:cNvSpPr txBox="1"/>
          <p:nvPr/>
        </p:nvSpPr>
        <p:spPr>
          <a:xfrm>
            <a:off x="1134700" y="1514025"/>
            <a:ext cx="18642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Characteristics</a:t>
            </a:r>
            <a:endParaRPr b="1" sz="1800" u="sng"/>
          </a:p>
        </p:txBody>
      </p:sp>
      <p:sp>
        <p:nvSpPr>
          <p:cNvPr id="480" name="Google Shape;480;p34"/>
          <p:cNvSpPr/>
          <p:nvPr/>
        </p:nvSpPr>
        <p:spPr>
          <a:xfrm>
            <a:off x="6777328" y="3392703"/>
            <a:ext cx="408704" cy="797989"/>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cap="flat" cmpd="sng" w="952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5378"/>
              </a:solidFill>
              <a:latin typeface="Roboto Condensed"/>
              <a:ea typeface="Roboto Condensed"/>
              <a:cs typeface="Roboto Condensed"/>
              <a:sym typeface="Roboto Condensed"/>
            </a:endParaRPr>
          </a:p>
        </p:txBody>
      </p:sp>
      <p:sp>
        <p:nvSpPr>
          <p:cNvPr id="481" name="Google Shape;481;p34"/>
          <p:cNvSpPr txBox="1"/>
          <p:nvPr/>
        </p:nvSpPr>
        <p:spPr>
          <a:xfrm>
            <a:off x="7019588" y="2815719"/>
            <a:ext cx="1802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Google Play Store</a:t>
            </a:r>
            <a:endParaRPr/>
          </a:p>
        </p:txBody>
      </p:sp>
      <p:sp>
        <p:nvSpPr>
          <p:cNvPr id="482" name="Google Shape;482;p34"/>
          <p:cNvSpPr txBox="1"/>
          <p:nvPr/>
        </p:nvSpPr>
        <p:spPr>
          <a:xfrm>
            <a:off x="6301725" y="4356838"/>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Mobile</a:t>
            </a:r>
            <a:endParaRPr/>
          </a:p>
        </p:txBody>
      </p:sp>
      <p:grpSp>
        <p:nvGrpSpPr>
          <p:cNvPr id="483" name="Google Shape;483;p34"/>
          <p:cNvGrpSpPr/>
          <p:nvPr/>
        </p:nvGrpSpPr>
        <p:grpSpPr>
          <a:xfrm>
            <a:off x="776829" y="2303239"/>
            <a:ext cx="716805" cy="537688"/>
            <a:chOff x="5290150" y="1636700"/>
            <a:chExt cx="425025" cy="429875"/>
          </a:xfrm>
        </p:grpSpPr>
        <p:sp>
          <p:nvSpPr>
            <p:cNvPr id="484" name="Google Shape;484;p34"/>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34"/>
          <p:cNvSpPr txBox="1"/>
          <p:nvPr/>
        </p:nvSpPr>
        <p:spPr>
          <a:xfrm>
            <a:off x="455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Games</a:t>
            </a:r>
            <a:endParaRPr/>
          </a:p>
        </p:txBody>
      </p:sp>
      <p:sp>
        <p:nvSpPr>
          <p:cNvPr id="487" name="Google Shape;487;p34"/>
          <p:cNvSpPr txBox="1"/>
          <p:nvPr/>
        </p:nvSpPr>
        <p:spPr>
          <a:xfrm>
            <a:off x="367900"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Free</a:t>
            </a:r>
            <a:endParaRPr/>
          </a:p>
        </p:txBody>
      </p:sp>
      <p:grpSp>
        <p:nvGrpSpPr>
          <p:cNvPr id="488" name="Google Shape;488;p34"/>
          <p:cNvGrpSpPr/>
          <p:nvPr/>
        </p:nvGrpSpPr>
        <p:grpSpPr>
          <a:xfrm>
            <a:off x="2415808" y="2303239"/>
            <a:ext cx="672189" cy="525399"/>
            <a:chOff x="1929775" y="320925"/>
            <a:chExt cx="423800" cy="372650"/>
          </a:xfrm>
        </p:grpSpPr>
        <p:sp>
          <p:nvSpPr>
            <p:cNvPr id="489" name="Google Shape;489;p34"/>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4"/>
          <p:cNvGrpSpPr/>
          <p:nvPr/>
        </p:nvGrpSpPr>
        <p:grpSpPr>
          <a:xfrm>
            <a:off x="2390680" y="3729193"/>
            <a:ext cx="780227" cy="546253"/>
            <a:chOff x="1923075" y="3694075"/>
            <a:chExt cx="437200" cy="341600"/>
          </a:xfrm>
        </p:grpSpPr>
        <p:sp>
          <p:nvSpPr>
            <p:cNvPr id="495" name="Google Shape;495;p34"/>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4"/>
          <p:cNvSpPr/>
          <p:nvPr/>
        </p:nvSpPr>
        <p:spPr>
          <a:xfrm>
            <a:off x="776834" y="3729193"/>
            <a:ext cx="542065" cy="5377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txBox="1"/>
          <p:nvPr/>
        </p:nvSpPr>
        <p:spPr>
          <a:xfrm>
            <a:off x="5791075" y="1514025"/>
            <a:ext cx="26469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Distribution/Platform</a:t>
            </a:r>
            <a:endParaRPr b="1" sz="1800" u="sng"/>
          </a:p>
        </p:txBody>
      </p:sp>
      <p:pic>
        <p:nvPicPr>
          <p:cNvPr id="506" name="Google Shape;506;p34"/>
          <p:cNvPicPr preferRelativeResize="0"/>
          <p:nvPr/>
        </p:nvPicPr>
        <p:blipFill>
          <a:blip r:embed="rId4">
            <a:alphaModFix/>
          </a:blip>
          <a:stretch>
            <a:fillRect/>
          </a:stretch>
        </p:blipFill>
        <p:spPr>
          <a:xfrm>
            <a:off x="5485625" y="2057654"/>
            <a:ext cx="1389324" cy="9470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5"/>
          <p:cNvSpPr txBox="1"/>
          <p:nvPr>
            <p:ph idx="1" type="body"/>
          </p:nvPr>
        </p:nvSpPr>
        <p:spPr>
          <a:xfrm>
            <a:off x="292608" y="4471416"/>
            <a:ext cx="7296900" cy="548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Arial"/>
              <a:buChar char="▰"/>
            </a:pPr>
            <a:r>
              <a:rPr lang="en" sz="1600">
                <a:latin typeface="Arial"/>
                <a:ea typeface="Arial"/>
                <a:cs typeface="Arial"/>
                <a:sym typeface="Arial"/>
              </a:rPr>
              <a:t>Google Play and US is the best market for early success</a:t>
            </a:r>
            <a:endParaRPr sz="1600">
              <a:latin typeface="Arial"/>
              <a:ea typeface="Arial"/>
              <a:cs typeface="Arial"/>
              <a:sym typeface="Arial"/>
            </a:endParaRPr>
          </a:p>
          <a:p>
            <a:pPr indent="0" lvl="0" marL="0" rtl="0" algn="l">
              <a:spcBef>
                <a:spcPts val="1000"/>
              </a:spcBef>
              <a:spcAft>
                <a:spcPts val="1000"/>
              </a:spcAft>
              <a:buNone/>
            </a:pPr>
            <a:r>
              <a:t/>
            </a:r>
            <a:endParaRPr sz="1600">
              <a:latin typeface="Arial"/>
              <a:ea typeface="Arial"/>
              <a:cs typeface="Arial"/>
              <a:sym typeface="Arial"/>
            </a:endParaRPr>
          </a:p>
        </p:txBody>
      </p:sp>
      <p:sp>
        <p:nvSpPr>
          <p:cNvPr id="512" name="Google Shape;512;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Mobile-US-Google Play Store Customers Interact with Apps More </a:t>
            </a:r>
            <a:endParaRPr/>
          </a:p>
        </p:txBody>
      </p:sp>
      <p:sp>
        <p:nvSpPr>
          <p:cNvPr id="513" name="Google Shape;513;p3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14" name="Google Shape;514;p35"/>
          <p:cNvGrpSpPr/>
          <p:nvPr/>
        </p:nvGrpSpPr>
        <p:grpSpPr>
          <a:xfrm>
            <a:off x="292608" y="576072"/>
            <a:ext cx="354245" cy="354245"/>
            <a:chOff x="5941025" y="3634400"/>
            <a:chExt cx="467650" cy="467650"/>
          </a:xfrm>
        </p:grpSpPr>
        <p:sp>
          <p:nvSpPr>
            <p:cNvPr id="515" name="Google Shape;515;p3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35"/>
          <p:cNvPicPr preferRelativeResize="0"/>
          <p:nvPr/>
        </p:nvPicPr>
        <p:blipFill>
          <a:blip r:embed="rId3">
            <a:alphaModFix/>
          </a:blip>
          <a:stretch>
            <a:fillRect/>
          </a:stretch>
        </p:blipFill>
        <p:spPr>
          <a:xfrm>
            <a:off x="2093976" y="1499616"/>
            <a:ext cx="4791456" cy="2953512"/>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Successful Apps have Certain Attributes</a:t>
            </a:r>
            <a:endParaRPr/>
          </a:p>
        </p:txBody>
      </p:sp>
      <p:sp>
        <p:nvSpPr>
          <p:cNvPr id="527" name="Google Shape;527;p3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28" name="Google Shape;528;p36"/>
          <p:cNvGrpSpPr/>
          <p:nvPr/>
        </p:nvGrpSpPr>
        <p:grpSpPr>
          <a:xfrm>
            <a:off x="292608" y="576072"/>
            <a:ext cx="354245" cy="354245"/>
            <a:chOff x="5941025" y="3634400"/>
            <a:chExt cx="467650" cy="467650"/>
          </a:xfrm>
        </p:grpSpPr>
        <p:sp>
          <p:nvSpPr>
            <p:cNvPr id="529" name="Google Shape;529;p3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36"/>
          <p:cNvSpPr txBox="1"/>
          <p:nvPr/>
        </p:nvSpPr>
        <p:spPr>
          <a:xfrm>
            <a:off x="2065950"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Ads</a:t>
            </a:r>
            <a:endParaRPr/>
          </a:p>
        </p:txBody>
      </p:sp>
      <p:sp>
        <p:nvSpPr>
          <p:cNvPr id="536" name="Google Shape;536;p36"/>
          <p:cNvSpPr txBox="1"/>
          <p:nvPr/>
        </p:nvSpPr>
        <p:spPr>
          <a:xfrm>
            <a:off x="2169925"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Purchases</a:t>
            </a:r>
            <a:endParaRPr/>
          </a:p>
        </p:txBody>
      </p:sp>
      <p:cxnSp>
        <p:nvCxnSpPr>
          <p:cNvPr id="537" name="Google Shape;537;p36"/>
          <p:cNvCxnSpPr/>
          <p:nvPr/>
        </p:nvCxnSpPr>
        <p:spPr>
          <a:xfrm>
            <a:off x="4242675" y="1514025"/>
            <a:ext cx="17100" cy="3267600"/>
          </a:xfrm>
          <a:prstGeom prst="straightConnector1">
            <a:avLst/>
          </a:prstGeom>
          <a:noFill/>
          <a:ln cap="flat" cmpd="sng" w="9525">
            <a:solidFill>
              <a:srgbClr val="FF9900"/>
            </a:solidFill>
            <a:prstDash val="dash"/>
            <a:round/>
            <a:headEnd len="med" w="med" type="none"/>
            <a:tailEnd len="med" w="med" type="none"/>
          </a:ln>
        </p:spPr>
      </p:cxnSp>
      <p:sp>
        <p:nvSpPr>
          <p:cNvPr id="538" name="Google Shape;538;p36"/>
          <p:cNvSpPr txBox="1"/>
          <p:nvPr/>
        </p:nvSpPr>
        <p:spPr>
          <a:xfrm>
            <a:off x="5462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USA</a:t>
            </a:r>
            <a:endParaRPr/>
          </a:p>
        </p:txBody>
      </p:sp>
      <p:pic>
        <p:nvPicPr>
          <p:cNvPr id="539" name="Google Shape;539;p36"/>
          <p:cNvPicPr preferRelativeResize="0"/>
          <p:nvPr/>
        </p:nvPicPr>
        <p:blipFill rotWithShape="1">
          <a:blip r:embed="rId3">
            <a:alphaModFix/>
          </a:blip>
          <a:srcRect b="25617" l="0" r="0" t="0"/>
          <a:stretch/>
        </p:blipFill>
        <p:spPr>
          <a:xfrm>
            <a:off x="7405625" y="2057639"/>
            <a:ext cx="1030025" cy="766200"/>
          </a:xfrm>
          <a:prstGeom prst="rect">
            <a:avLst/>
          </a:prstGeom>
          <a:noFill/>
          <a:ln>
            <a:noFill/>
          </a:ln>
        </p:spPr>
      </p:pic>
      <p:sp>
        <p:nvSpPr>
          <p:cNvPr id="540" name="Google Shape;540;p36"/>
          <p:cNvSpPr txBox="1"/>
          <p:nvPr/>
        </p:nvSpPr>
        <p:spPr>
          <a:xfrm>
            <a:off x="1134700" y="1514025"/>
            <a:ext cx="18642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Characteristics</a:t>
            </a:r>
            <a:endParaRPr b="1" sz="1800" u="sng"/>
          </a:p>
        </p:txBody>
      </p:sp>
      <p:sp>
        <p:nvSpPr>
          <p:cNvPr id="541" name="Google Shape;541;p36"/>
          <p:cNvSpPr/>
          <p:nvPr/>
        </p:nvSpPr>
        <p:spPr>
          <a:xfrm>
            <a:off x="6777328" y="3392703"/>
            <a:ext cx="408704" cy="797989"/>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cap="flat" cmpd="sng" w="952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5378"/>
              </a:solidFill>
              <a:latin typeface="Roboto Condensed"/>
              <a:ea typeface="Roboto Condensed"/>
              <a:cs typeface="Roboto Condensed"/>
              <a:sym typeface="Roboto Condensed"/>
            </a:endParaRPr>
          </a:p>
        </p:txBody>
      </p:sp>
      <p:sp>
        <p:nvSpPr>
          <p:cNvPr id="542" name="Google Shape;542;p36"/>
          <p:cNvSpPr txBox="1"/>
          <p:nvPr/>
        </p:nvSpPr>
        <p:spPr>
          <a:xfrm>
            <a:off x="7019588" y="2815719"/>
            <a:ext cx="1802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Google Play Store</a:t>
            </a:r>
            <a:endParaRPr/>
          </a:p>
        </p:txBody>
      </p:sp>
      <p:sp>
        <p:nvSpPr>
          <p:cNvPr id="543" name="Google Shape;543;p36"/>
          <p:cNvSpPr txBox="1"/>
          <p:nvPr/>
        </p:nvSpPr>
        <p:spPr>
          <a:xfrm>
            <a:off x="6301725" y="4356838"/>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Mobile</a:t>
            </a:r>
            <a:endParaRPr/>
          </a:p>
        </p:txBody>
      </p:sp>
      <p:grpSp>
        <p:nvGrpSpPr>
          <p:cNvPr id="544" name="Google Shape;544;p36"/>
          <p:cNvGrpSpPr/>
          <p:nvPr/>
        </p:nvGrpSpPr>
        <p:grpSpPr>
          <a:xfrm>
            <a:off x="776829" y="2303239"/>
            <a:ext cx="716805" cy="537688"/>
            <a:chOff x="5290150" y="1636700"/>
            <a:chExt cx="425025" cy="429875"/>
          </a:xfrm>
        </p:grpSpPr>
        <p:sp>
          <p:nvSpPr>
            <p:cNvPr id="545" name="Google Shape;545;p36"/>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36"/>
          <p:cNvSpPr txBox="1"/>
          <p:nvPr/>
        </p:nvSpPr>
        <p:spPr>
          <a:xfrm>
            <a:off x="455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Games</a:t>
            </a:r>
            <a:endParaRPr/>
          </a:p>
        </p:txBody>
      </p:sp>
      <p:sp>
        <p:nvSpPr>
          <p:cNvPr id="548" name="Google Shape;548;p36"/>
          <p:cNvSpPr txBox="1"/>
          <p:nvPr/>
        </p:nvSpPr>
        <p:spPr>
          <a:xfrm>
            <a:off x="367900"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Free</a:t>
            </a:r>
            <a:endParaRPr/>
          </a:p>
        </p:txBody>
      </p:sp>
      <p:grpSp>
        <p:nvGrpSpPr>
          <p:cNvPr id="549" name="Google Shape;549;p36"/>
          <p:cNvGrpSpPr/>
          <p:nvPr/>
        </p:nvGrpSpPr>
        <p:grpSpPr>
          <a:xfrm>
            <a:off x="2415808" y="2303239"/>
            <a:ext cx="672189" cy="525399"/>
            <a:chOff x="1929775" y="320925"/>
            <a:chExt cx="423800" cy="372650"/>
          </a:xfrm>
        </p:grpSpPr>
        <p:sp>
          <p:nvSpPr>
            <p:cNvPr id="550" name="Google Shape;550;p36"/>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36"/>
          <p:cNvGrpSpPr/>
          <p:nvPr/>
        </p:nvGrpSpPr>
        <p:grpSpPr>
          <a:xfrm>
            <a:off x="2390680" y="3729193"/>
            <a:ext cx="780227" cy="546253"/>
            <a:chOff x="1923075" y="3694075"/>
            <a:chExt cx="437200" cy="341600"/>
          </a:xfrm>
        </p:grpSpPr>
        <p:sp>
          <p:nvSpPr>
            <p:cNvPr id="556" name="Google Shape;556;p36"/>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36"/>
          <p:cNvSpPr/>
          <p:nvPr/>
        </p:nvSpPr>
        <p:spPr>
          <a:xfrm>
            <a:off x="776834" y="3729193"/>
            <a:ext cx="542065" cy="5377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txBox="1"/>
          <p:nvPr/>
        </p:nvSpPr>
        <p:spPr>
          <a:xfrm>
            <a:off x="5791075" y="1514025"/>
            <a:ext cx="26469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Distribution/Platform</a:t>
            </a:r>
            <a:endParaRPr b="1" sz="1800" u="sng"/>
          </a:p>
        </p:txBody>
      </p:sp>
      <p:pic>
        <p:nvPicPr>
          <p:cNvPr id="567" name="Google Shape;567;p36"/>
          <p:cNvPicPr preferRelativeResize="0"/>
          <p:nvPr/>
        </p:nvPicPr>
        <p:blipFill>
          <a:blip r:embed="rId4">
            <a:alphaModFix/>
          </a:blip>
          <a:stretch>
            <a:fillRect/>
          </a:stretch>
        </p:blipFill>
        <p:spPr>
          <a:xfrm>
            <a:off x="5485625" y="2057654"/>
            <a:ext cx="1389324" cy="9470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37"/>
          <p:cNvSpPr txBox="1"/>
          <p:nvPr/>
        </p:nvSpPr>
        <p:spPr>
          <a:xfrm>
            <a:off x="5724688" y="29269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China</a:t>
            </a:r>
            <a:endParaRPr/>
          </a:p>
        </p:txBody>
      </p:sp>
      <p:sp>
        <p:nvSpPr>
          <p:cNvPr id="573" name="Google Shape;573;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Expansion into China and the Apple App Store upon Sustained Success</a:t>
            </a:r>
            <a:endParaRPr/>
          </a:p>
        </p:txBody>
      </p:sp>
      <p:sp>
        <p:nvSpPr>
          <p:cNvPr id="574" name="Google Shape;574;p37"/>
          <p:cNvSpPr/>
          <p:nvPr/>
        </p:nvSpPr>
        <p:spPr>
          <a:xfrm>
            <a:off x="3174450" y="1883146"/>
            <a:ext cx="1448100" cy="53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5" name="Google Shape;575;p37"/>
          <p:cNvPicPr preferRelativeResize="0"/>
          <p:nvPr/>
        </p:nvPicPr>
        <p:blipFill>
          <a:blip r:embed="rId3">
            <a:alphaModFix/>
          </a:blip>
          <a:stretch>
            <a:fillRect/>
          </a:stretch>
        </p:blipFill>
        <p:spPr>
          <a:xfrm>
            <a:off x="5293875" y="1268301"/>
            <a:ext cx="2076127" cy="1761300"/>
          </a:xfrm>
          <a:prstGeom prst="rect">
            <a:avLst/>
          </a:prstGeom>
          <a:noFill/>
          <a:ln>
            <a:noFill/>
          </a:ln>
        </p:spPr>
      </p:pic>
      <p:pic>
        <p:nvPicPr>
          <p:cNvPr id="576" name="Google Shape;576;p37"/>
          <p:cNvPicPr preferRelativeResize="0"/>
          <p:nvPr/>
        </p:nvPicPr>
        <p:blipFill rotWithShape="1">
          <a:blip r:embed="rId4">
            <a:alphaModFix/>
          </a:blip>
          <a:srcRect b="25617" l="0" r="0" t="0"/>
          <a:stretch/>
        </p:blipFill>
        <p:spPr>
          <a:xfrm>
            <a:off x="441223" y="3265293"/>
            <a:ext cx="1904225" cy="1416475"/>
          </a:xfrm>
          <a:prstGeom prst="rect">
            <a:avLst/>
          </a:prstGeom>
          <a:noFill/>
          <a:ln>
            <a:noFill/>
          </a:ln>
        </p:spPr>
      </p:pic>
      <p:pic>
        <p:nvPicPr>
          <p:cNvPr id="577" name="Google Shape;577;p37"/>
          <p:cNvPicPr preferRelativeResize="0"/>
          <p:nvPr/>
        </p:nvPicPr>
        <p:blipFill>
          <a:blip r:embed="rId5">
            <a:alphaModFix/>
          </a:blip>
          <a:stretch>
            <a:fillRect/>
          </a:stretch>
        </p:blipFill>
        <p:spPr>
          <a:xfrm>
            <a:off x="5755487" y="3320870"/>
            <a:ext cx="1305300" cy="1305300"/>
          </a:xfrm>
          <a:prstGeom prst="rect">
            <a:avLst/>
          </a:prstGeom>
          <a:noFill/>
          <a:ln>
            <a:noFill/>
          </a:ln>
        </p:spPr>
      </p:pic>
      <p:sp>
        <p:nvSpPr>
          <p:cNvPr id="578" name="Google Shape;578;p3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37"/>
          <p:cNvSpPr/>
          <p:nvPr/>
        </p:nvSpPr>
        <p:spPr>
          <a:xfrm>
            <a:off x="3250650" y="3707734"/>
            <a:ext cx="1448100" cy="53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7"/>
          <p:cNvSpPr/>
          <p:nvPr/>
        </p:nvSpPr>
        <p:spPr>
          <a:xfrm>
            <a:off x="292608" y="576072"/>
            <a:ext cx="307185" cy="307204"/>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1" name="Google Shape;581;p37"/>
          <p:cNvPicPr preferRelativeResize="0"/>
          <p:nvPr/>
        </p:nvPicPr>
        <p:blipFill>
          <a:blip r:embed="rId6">
            <a:alphaModFix/>
          </a:blip>
          <a:stretch>
            <a:fillRect/>
          </a:stretch>
        </p:blipFill>
        <p:spPr>
          <a:xfrm>
            <a:off x="60960" y="1295400"/>
            <a:ext cx="2505456" cy="1709929"/>
          </a:xfrm>
          <a:prstGeom prst="rect">
            <a:avLst/>
          </a:prstGeom>
          <a:noFill/>
          <a:ln>
            <a:noFill/>
          </a:ln>
        </p:spPr>
      </p:pic>
      <p:sp>
        <p:nvSpPr>
          <p:cNvPr id="582" name="Google Shape;582;p37"/>
          <p:cNvSpPr txBox="1"/>
          <p:nvPr/>
        </p:nvSpPr>
        <p:spPr>
          <a:xfrm>
            <a:off x="633738" y="29269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USA</a:t>
            </a:r>
            <a:endParaRPr/>
          </a:p>
        </p:txBody>
      </p:sp>
      <p:sp>
        <p:nvSpPr>
          <p:cNvPr id="583" name="Google Shape;583;p37"/>
          <p:cNvSpPr txBox="1"/>
          <p:nvPr/>
        </p:nvSpPr>
        <p:spPr>
          <a:xfrm>
            <a:off x="749263" y="456769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Google Play Store</a:t>
            </a:r>
            <a:endParaRPr/>
          </a:p>
        </p:txBody>
      </p:sp>
      <p:sp>
        <p:nvSpPr>
          <p:cNvPr id="584" name="Google Shape;584;p37"/>
          <p:cNvSpPr txBox="1"/>
          <p:nvPr/>
        </p:nvSpPr>
        <p:spPr>
          <a:xfrm>
            <a:off x="5728175" y="456769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App Store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38"/>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endParaRPr sz="6000">
              <a:solidFill>
                <a:srgbClr val="FF9800"/>
              </a:solidFill>
            </a:endParaRPr>
          </a:p>
        </p:txBody>
      </p:sp>
      <p:grpSp>
        <p:nvGrpSpPr>
          <p:cNvPr id="591" name="Google Shape;591;p38"/>
          <p:cNvGrpSpPr/>
          <p:nvPr/>
        </p:nvGrpSpPr>
        <p:grpSpPr>
          <a:xfrm>
            <a:off x="3996210" y="966817"/>
            <a:ext cx="1197664" cy="1126777"/>
            <a:chOff x="5972700" y="2330200"/>
            <a:chExt cx="411625" cy="387275"/>
          </a:xfrm>
        </p:grpSpPr>
        <p:sp>
          <p:nvSpPr>
            <p:cNvPr id="592" name="Google Shape;592;p3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Defines a Successful Mobile Application</a:t>
            </a:r>
            <a:endParaRPr/>
          </a:p>
        </p:txBody>
      </p:sp>
      <p:grpSp>
        <p:nvGrpSpPr>
          <p:cNvPr id="236" name="Google Shape;236;p24"/>
          <p:cNvGrpSpPr/>
          <p:nvPr/>
        </p:nvGrpSpPr>
        <p:grpSpPr>
          <a:xfrm>
            <a:off x="292608" y="576072"/>
            <a:ext cx="354245" cy="354245"/>
            <a:chOff x="5941025" y="3634400"/>
            <a:chExt cx="467650" cy="467650"/>
          </a:xfrm>
        </p:grpSpPr>
        <p:sp>
          <p:nvSpPr>
            <p:cNvPr id="237" name="Google Shape;237;p2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4"/>
          <p:cNvSpPr/>
          <p:nvPr/>
        </p:nvSpPr>
        <p:spPr>
          <a:xfrm rot="-5400000">
            <a:off x="2936056" y="2108951"/>
            <a:ext cx="2871206" cy="2872876"/>
          </a:xfrm>
          <a:prstGeom prst="ellipse">
            <a:avLst/>
          </a:prstGeom>
          <a:noFill/>
          <a:ln cap="flat" cmpd="sng" w="19050">
            <a:solidFill>
              <a:srgbClr val="0D5DD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4"/>
          <p:cNvGrpSpPr/>
          <p:nvPr/>
        </p:nvGrpSpPr>
        <p:grpSpPr>
          <a:xfrm>
            <a:off x="3590459" y="2734940"/>
            <a:ext cx="1562400" cy="1563671"/>
            <a:chOff x="3664038" y="1663782"/>
            <a:chExt cx="1815900" cy="1815900"/>
          </a:xfrm>
        </p:grpSpPr>
        <p:sp>
          <p:nvSpPr>
            <p:cNvPr id="245" name="Google Shape;245;p24"/>
            <p:cNvSpPr/>
            <p:nvPr/>
          </p:nvSpPr>
          <p:spPr>
            <a:xfrm>
              <a:off x="3664038" y="1663782"/>
              <a:ext cx="1815900" cy="1815900"/>
            </a:xfrm>
            <a:prstGeom prst="ellipse">
              <a:avLst/>
            </a:prstGeom>
            <a:solidFill>
              <a:srgbClr val="3F5378"/>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txBox="1"/>
            <p:nvPr/>
          </p:nvSpPr>
          <p:spPr>
            <a:xfrm>
              <a:off x="3899988" y="2158482"/>
              <a:ext cx="1344000" cy="826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Success </a:t>
              </a:r>
              <a:endParaRPr b="1" sz="16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b="1" lang="en" sz="1600">
                  <a:solidFill>
                    <a:srgbClr val="FFFFFF"/>
                  </a:solidFill>
                  <a:latin typeface="Roboto"/>
                  <a:ea typeface="Roboto"/>
                  <a:cs typeface="Roboto"/>
                  <a:sym typeface="Roboto"/>
                </a:rPr>
                <a:t>Factors</a:t>
              </a:r>
              <a:endParaRPr b="1" sz="1600">
                <a:solidFill>
                  <a:srgbClr val="FFFFFF"/>
                </a:solidFill>
                <a:latin typeface="Roboto"/>
                <a:ea typeface="Roboto"/>
                <a:cs typeface="Roboto"/>
                <a:sym typeface="Roboto"/>
              </a:endParaRPr>
            </a:p>
          </p:txBody>
        </p:sp>
      </p:grpSp>
      <p:grpSp>
        <p:nvGrpSpPr>
          <p:cNvPr id="247" name="Google Shape;247;p24"/>
          <p:cNvGrpSpPr/>
          <p:nvPr/>
        </p:nvGrpSpPr>
        <p:grpSpPr>
          <a:xfrm>
            <a:off x="3915692" y="1735190"/>
            <a:ext cx="919423" cy="923591"/>
            <a:chOff x="2859873" y="853971"/>
            <a:chExt cx="1068600" cy="1068600"/>
          </a:xfrm>
        </p:grpSpPr>
        <p:sp>
          <p:nvSpPr>
            <p:cNvPr id="248" name="Google Shape;248;p24"/>
            <p:cNvSpPr/>
            <p:nvPr/>
          </p:nvSpPr>
          <p:spPr>
            <a:xfrm>
              <a:off x="2859873" y="853971"/>
              <a:ext cx="1068600" cy="1068600"/>
            </a:xfrm>
            <a:prstGeom prst="ellipse">
              <a:avLst/>
            </a:prstGeom>
            <a:solidFill>
              <a:srgbClr val="42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a:off x="2998931" y="1086623"/>
              <a:ext cx="790500" cy="603300"/>
            </a:xfrm>
            <a:prstGeom prst="rect">
              <a:avLst/>
            </a:prstGeom>
            <a:solidFill>
              <a:srgbClr val="42527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FFFF"/>
                  </a:solidFill>
                  <a:latin typeface="Roboto"/>
                  <a:ea typeface="Roboto"/>
                  <a:cs typeface="Roboto"/>
                  <a:sym typeface="Roboto"/>
                </a:rPr>
                <a:t>Rankings</a:t>
              </a:r>
              <a:endParaRPr sz="900">
                <a:solidFill>
                  <a:srgbClr val="FFFFFF"/>
                </a:solidFill>
                <a:latin typeface="Roboto"/>
                <a:ea typeface="Roboto"/>
                <a:cs typeface="Roboto"/>
                <a:sym typeface="Roboto"/>
              </a:endParaRPr>
            </a:p>
          </p:txBody>
        </p:sp>
      </p:grpSp>
      <p:grpSp>
        <p:nvGrpSpPr>
          <p:cNvPr id="250" name="Google Shape;250;p24"/>
          <p:cNvGrpSpPr/>
          <p:nvPr/>
        </p:nvGrpSpPr>
        <p:grpSpPr>
          <a:xfrm>
            <a:off x="2666960" y="3738828"/>
            <a:ext cx="919423" cy="923591"/>
            <a:chOff x="2859873" y="853971"/>
            <a:chExt cx="1068600" cy="1068600"/>
          </a:xfrm>
        </p:grpSpPr>
        <p:sp>
          <p:nvSpPr>
            <p:cNvPr id="251" name="Google Shape;251;p24"/>
            <p:cNvSpPr/>
            <p:nvPr/>
          </p:nvSpPr>
          <p:spPr>
            <a:xfrm>
              <a:off x="2859873" y="853971"/>
              <a:ext cx="1068600" cy="1068600"/>
            </a:xfrm>
            <a:prstGeom prst="ellipse">
              <a:avLst/>
            </a:prstGeom>
            <a:solidFill>
              <a:srgbClr val="42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nvSpPr>
          <p:spPr>
            <a:xfrm>
              <a:off x="3050878" y="1047479"/>
              <a:ext cx="724500" cy="686400"/>
            </a:xfrm>
            <a:prstGeom prst="rect">
              <a:avLst/>
            </a:prstGeom>
            <a:solidFill>
              <a:srgbClr val="425274"/>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 Ratings Per Day</a:t>
              </a:r>
              <a:endParaRPr sz="900">
                <a:solidFill>
                  <a:srgbClr val="FFFFFF"/>
                </a:solidFill>
                <a:latin typeface="Roboto"/>
                <a:ea typeface="Roboto"/>
                <a:cs typeface="Roboto"/>
                <a:sym typeface="Roboto"/>
              </a:endParaRPr>
            </a:p>
          </p:txBody>
        </p:sp>
      </p:grpSp>
      <p:grpSp>
        <p:nvGrpSpPr>
          <p:cNvPr id="253" name="Google Shape;253;p24"/>
          <p:cNvGrpSpPr/>
          <p:nvPr/>
        </p:nvGrpSpPr>
        <p:grpSpPr>
          <a:xfrm>
            <a:off x="5154055" y="3732676"/>
            <a:ext cx="923591" cy="923591"/>
            <a:chOff x="5214448" y="3234278"/>
            <a:chExt cx="1068600" cy="1068600"/>
          </a:xfrm>
        </p:grpSpPr>
        <p:sp>
          <p:nvSpPr>
            <p:cNvPr id="254" name="Google Shape;254;p24"/>
            <p:cNvSpPr/>
            <p:nvPr/>
          </p:nvSpPr>
          <p:spPr>
            <a:xfrm>
              <a:off x="5214448" y="3234278"/>
              <a:ext cx="1068600" cy="1068600"/>
            </a:xfrm>
            <a:prstGeom prst="ellipse">
              <a:avLst/>
            </a:prstGeom>
            <a:solidFill>
              <a:srgbClr val="425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txBox="1"/>
            <p:nvPr/>
          </p:nvSpPr>
          <p:spPr>
            <a:xfrm>
              <a:off x="5367456" y="3434903"/>
              <a:ext cx="732300" cy="686400"/>
            </a:xfrm>
            <a:prstGeom prst="rect">
              <a:avLst/>
            </a:prstGeom>
            <a:solidFill>
              <a:srgbClr val="425274"/>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Overall Average</a:t>
              </a:r>
              <a:endParaRPr sz="900">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lang="en" sz="900">
                  <a:solidFill>
                    <a:srgbClr val="FFFFFF"/>
                  </a:solidFill>
                  <a:latin typeface="Roboto"/>
                  <a:ea typeface="Roboto"/>
                  <a:cs typeface="Roboto"/>
                  <a:sym typeface="Roboto"/>
                </a:rPr>
                <a:t>Rating</a:t>
              </a:r>
              <a:endParaRPr sz="900">
                <a:solidFill>
                  <a:srgbClr val="FFFFFF"/>
                </a:solidFill>
                <a:latin typeface="Roboto"/>
                <a:ea typeface="Roboto"/>
                <a:cs typeface="Roboto"/>
                <a:sym typeface="Roboto"/>
              </a:endParaRPr>
            </a:p>
          </p:txBody>
        </p:sp>
      </p:grpSp>
      <p:grpSp>
        <p:nvGrpSpPr>
          <p:cNvPr id="256" name="Google Shape;256;p24"/>
          <p:cNvGrpSpPr/>
          <p:nvPr/>
        </p:nvGrpSpPr>
        <p:grpSpPr>
          <a:xfrm>
            <a:off x="4197365" y="1481971"/>
            <a:ext cx="356082" cy="218633"/>
            <a:chOff x="4595425" y="1707325"/>
            <a:chExt cx="470075" cy="288625"/>
          </a:xfrm>
        </p:grpSpPr>
        <p:sp>
          <p:nvSpPr>
            <p:cNvPr id="257" name="Google Shape;257;p24"/>
            <p:cNvSpPr/>
            <p:nvPr/>
          </p:nvSpPr>
          <p:spPr>
            <a:xfrm>
              <a:off x="4809750" y="1707325"/>
              <a:ext cx="41425" cy="41425"/>
            </a:xfrm>
            <a:custGeom>
              <a:rect b="b" l="l" r="r" t="t"/>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502407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4628900" y="1760300"/>
              <a:ext cx="403100" cy="177825"/>
            </a:xfrm>
            <a:custGeom>
              <a:rect b="b" l="l" r="r" t="t"/>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4595425" y="1761525"/>
              <a:ext cx="41425" cy="41425"/>
            </a:xfrm>
            <a:custGeom>
              <a:rect b="b" l="l" r="r" t="t"/>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4667275" y="1951475"/>
              <a:ext cx="326375" cy="44475"/>
            </a:xfrm>
            <a:custGeom>
              <a:rect b="b" l="l" r="r" t="t"/>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4"/>
          <p:cNvGrpSpPr/>
          <p:nvPr/>
        </p:nvGrpSpPr>
        <p:grpSpPr>
          <a:xfrm>
            <a:off x="2218840" y="4101700"/>
            <a:ext cx="333016" cy="241699"/>
            <a:chOff x="4604550" y="3714775"/>
            <a:chExt cx="439625" cy="319075"/>
          </a:xfrm>
        </p:grpSpPr>
        <p:sp>
          <p:nvSpPr>
            <p:cNvPr id="263" name="Google Shape;263;p24"/>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4"/>
          <p:cNvGrpSpPr/>
          <p:nvPr/>
        </p:nvGrpSpPr>
        <p:grpSpPr>
          <a:xfrm>
            <a:off x="6181163" y="4075869"/>
            <a:ext cx="311806" cy="293361"/>
            <a:chOff x="5972700" y="2330200"/>
            <a:chExt cx="411625" cy="387275"/>
          </a:xfrm>
        </p:grpSpPr>
        <p:sp>
          <p:nvSpPr>
            <p:cNvPr id="266" name="Google Shape;266;p2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Successful Apps Have Certain Attributes</a:t>
            </a:r>
            <a:endParaRPr/>
          </a:p>
        </p:txBody>
      </p:sp>
      <p:sp>
        <p:nvSpPr>
          <p:cNvPr id="274" name="Google Shape;274;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5" name="Google Shape;275;p25"/>
          <p:cNvGrpSpPr/>
          <p:nvPr/>
        </p:nvGrpSpPr>
        <p:grpSpPr>
          <a:xfrm>
            <a:off x="292608" y="576072"/>
            <a:ext cx="354245" cy="354245"/>
            <a:chOff x="5941025" y="3634400"/>
            <a:chExt cx="467650" cy="467650"/>
          </a:xfrm>
        </p:grpSpPr>
        <p:sp>
          <p:nvSpPr>
            <p:cNvPr id="276" name="Google Shape;276;p2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5"/>
          <p:cNvSpPr txBox="1"/>
          <p:nvPr/>
        </p:nvSpPr>
        <p:spPr>
          <a:xfrm>
            <a:off x="2065950"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Ads</a:t>
            </a:r>
            <a:endParaRPr/>
          </a:p>
        </p:txBody>
      </p:sp>
      <p:sp>
        <p:nvSpPr>
          <p:cNvPr id="283" name="Google Shape;283;p25"/>
          <p:cNvSpPr txBox="1"/>
          <p:nvPr/>
        </p:nvSpPr>
        <p:spPr>
          <a:xfrm>
            <a:off x="2169925"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Purchases</a:t>
            </a:r>
            <a:endParaRPr/>
          </a:p>
        </p:txBody>
      </p:sp>
      <p:cxnSp>
        <p:nvCxnSpPr>
          <p:cNvPr id="284" name="Google Shape;284;p25"/>
          <p:cNvCxnSpPr/>
          <p:nvPr/>
        </p:nvCxnSpPr>
        <p:spPr>
          <a:xfrm>
            <a:off x="4242675" y="1514025"/>
            <a:ext cx="17100" cy="3267600"/>
          </a:xfrm>
          <a:prstGeom prst="straightConnector1">
            <a:avLst/>
          </a:prstGeom>
          <a:noFill/>
          <a:ln cap="flat" cmpd="sng" w="9525">
            <a:solidFill>
              <a:srgbClr val="FF9900"/>
            </a:solidFill>
            <a:prstDash val="dash"/>
            <a:round/>
            <a:headEnd len="med" w="med" type="none"/>
            <a:tailEnd len="med" w="med" type="none"/>
          </a:ln>
        </p:spPr>
      </p:cxnSp>
      <p:sp>
        <p:nvSpPr>
          <p:cNvPr id="285" name="Google Shape;285;p25"/>
          <p:cNvSpPr txBox="1"/>
          <p:nvPr/>
        </p:nvSpPr>
        <p:spPr>
          <a:xfrm>
            <a:off x="5462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USA</a:t>
            </a:r>
            <a:endParaRPr/>
          </a:p>
        </p:txBody>
      </p:sp>
      <p:pic>
        <p:nvPicPr>
          <p:cNvPr id="286" name="Google Shape;286;p25"/>
          <p:cNvPicPr preferRelativeResize="0"/>
          <p:nvPr/>
        </p:nvPicPr>
        <p:blipFill rotWithShape="1">
          <a:blip r:embed="rId3">
            <a:alphaModFix/>
          </a:blip>
          <a:srcRect b="25617" l="0" r="0" t="0"/>
          <a:stretch/>
        </p:blipFill>
        <p:spPr>
          <a:xfrm>
            <a:off x="7405625" y="2057639"/>
            <a:ext cx="1030025" cy="766200"/>
          </a:xfrm>
          <a:prstGeom prst="rect">
            <a:avLst/>
          </a:prstGeom>
          <a:noFill/>
          <a:ln>
            <a:noFill/>
          </a:ln>
        </p:spPr>
      </p:pic>
      <p:sp>
        <p:nvSpPr>
          <p:cNvPr id="287" name="Google Shape;287;p25"/>
          <p:cNvSpPr txBox="1"/>
          <p:nvPr/>
        </p:nvSpPr>
        <p:spPr>
          <a:xfrm>
            <a:off x="1134700" y="1514025"/>
            <a:ext cx="18642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Characteristics</a:t>
            </a:r>
            <a:endParaRPr b="1" sz="1800" u="sng"/>
          </a:p>
        </p:txBody>
      </p:sp>
      <p:sp>
        <p:nvSpPr>
          <p:cNvPr id="288" name="Google Shape;288;p25"/>
          <p:cNvSpPr/>
          <p:nvPr/>
        </p:nvSpPr>
        <p:spPr>
          <a:xfrm>
            <a:off x="6777328" y="3392703"/>
            <a:ext cx="408704" cy="797989"/>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cap="flat" cmpd="sng" w="952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5378"/>
              </a:solidFill>
              <a:latin typeface="Roboto Condensed"/>
              <a:ea typeface="Roboto Condensed"/>
              <a:cs typeface="Roboto Condensed"/>
              <a:sym typeface="Roboto Condensed"/>
            </a:endParaRPr>
          </a:p>
        </p:txBody>
      </p:sp>
      <p:sp>
        <p:nvSpPr>
          <p:cNvPr id="289" name="Google Shape;289;p25"/>
          <p:cNvSpPr txBox="1"/>
          <p:nvPr/>
        </p:nvSpPr>
        <p:spPr>
          <a:xfrm>
            <a:off x="7019588" y="2815719"/>
            <a:ext cx="1802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Google Play Store</a:t>
            </a:r>
            <a:endParaRPr/>
          </a:p>
        </p:txBody>
      </p:sp>
      <p:sp>
        <p:nvSpPr>
          <p:cNvPr id="290" name="Google Shape;290;p25"/>
          <p:cNvSpPr txBox="1"/>
          <p:nvPr/>
        </p:nvSpPr>
        <p:spPr>
          <a:xfrm>
            <a:off x="6301725" y="4356838"/>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Mobile</a:t>
            </a:r>
            <a:endParaRPr/>
          </a:p>
        </p:txBody>
      </p:sp>
      <p:grpSp>
        <p:nvGrpSpPr>
          <p:cNvPr id="291" name="Google Shape;291;p25"/>
          <p:cNvGrpSpPr/>
          <p:nvPr/>
        </p:nvGrpSpPr>
        <p:grpSpPr>
          <a:xfrm>
            <a:off x="776829" y="2303239"/>
            <a:ext cx="716805" cy="537688"/>
            <a:chOff x="5290150" y="1636700"/>
            <a:chExt cx="425025" cy="429875"/>
          </a:xfrm>
        </p:grpSpPr>
        <p:sp>
          <p:nvSpPr>
            <p:cNvPr id="292" name="Google Shape;292;p25"/>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5"/>
          <p:cNvSpPr txBox="1"/>
          <p:nvPr/>
        </p:nvSpPr>
        <p:spPr>
          <a:xfrm>
            <a:off x="455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Games</a:t>
            </a:r>
            <a:endParaRPr/>
          </a:p>
        </p:txBody>
      </p:sp>
      <p:sp>
        <p:nvSpPr>
          <p:cNvPr id="295" name="Google Shape;295;p25"/>
          <p:cNvSpPr txBox="1"/>
          <p:nvPr/>
        </p:nvSpPr>
        <p:spPr>
          <a:xfrm>
            <a:off x="367900"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Free</a:t>
            </a:r>
            <a:endParaRPr/>
          </a:p>
        </p:txBody>
      </p:sp>
      <p:grpSp>
        <p:nvGrpSpPr>
          <p:cNvPr id="296" name="Google Shape;296;p25"/>
          <p:cNvGrpSpPr/>
          <p:nvPr/>
        </p:nvGrpSpPr>
        <p:grpSpPr>
          <a:xfrm>
            <a:off x="2415808" y="2303239"/>
            <a:ext cx="672189" cy="525399"/>
            <a:chOff x="1929775" y="320925"/>
            <a:chExt cx="423800" cy="372650"/>
          </a:xfrm>
        </p:grpSpPr>
        <p:sp>
          <p:nvSpPr>
            <p:cNvPr id="297" name="Google Shape;297;p25"/>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25"/>
          <p:cNvGrpSpPr/>
          <p:nvPr/>
        </p:nvGrpSpPr>
        <p:grpSpPr>
          <a:xfrm>
            <a:off x="2390680" y="3729193"/>
            <a:ext cx="780227" cy="546253"/>
            <a:chOff x="1923075" y="3694075"/>
            <a:chExt cx="437200" cy="341600"/>
          </a:xfrm>
        </p:grpSpPr>
        <p:sp>
          <p:nvSpPr>
            <p:cNvPr id="303" name="Google Shape;303;p25"/>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25"/>
          <p:cNvSpPr/>
          <p:nvPr/>
        </p:nvSpPr>
        <p:spPr>
          <a:xfrm>
            <a:off x="776834" y="3729193"/>
            <a:ext cx="542065" cy="5377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txBox="1"/>
          <p:nvPr/>
        </p:nvSpPr>
        <p:spPr>
          <a:xfrm>
            <a:off x="5791075" y="1514025"/>
            <a:ext cx="26469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Distribution/Platform</a:t>
            </a:r>
            <a:endParaRPr b="1" sz="1800" u="sng"/>
          </a:p>
        </p:txBody>
      </p:sp>
      <p:pic>
        <p:nvPicPr>
          <p:cNvPr id="314" name="Google Shape;314;p25"/>
          <p:cNvPicPr preferRelativeResize="0"/>
          <p:nvPr/>
        </p:nvPicPr>
        <p:blipFill>
          <a:blip r:embed="rId4">
            <a:alphaModFix/>
          </a:blip>
          <a:stretch>
            <a:fillRect/>
          </a:stretch>
        </p:blipFill>
        <p:spPr>
          <a:xfrm>
            <a:off x="5485625" y="2057654"/>
            <a:ext cx="1389324" cy="9470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6"/>
          <p:cNvSpPr/>
          <p:nvPr/>
        </p:nvSpPr>
        <p:spPr>
          <a:xfrm>
            <a:off x="455275" y="2027350"/>
            <a:ext cx="3142200" cy="288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Successful Apps Have Certain Characteristics</a:t>
            </a:r>
            <a:endParaRPr/>
          </a:p>
        </p:txBody>
      </p:sp>
      <p:sp>
        <p:nvSpPr>
          <p:cNvPr id="321" name="Google Shape;321;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2" name="Google Shape;322;p26"/>
          <p:cNvGrpSpPr/>
          <p:nvPr/>
        </p:nvGrpSpPr>
        <p:grpSpPr>
          <a:xfrm>
            <a:off x="292608" y="576072"/>
            <a:ext cx="354245" cy="354245"/>
            <a:chOff x="5941025" y="3634400"/>
            <a:chExt cx="467650" cy="467650"/>
          </a:xfrm>
        </p:grpSpPr>
        <p:sp>
          <p:nvSpPr>
            <p:cNvPr id="323" name="Google Shape;323;p2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6"/>
          <p:cNvSpPr txBox="1"/>
          <p:nvPr/>
        </p:nvSpPr>
        <p:spPr>
          <a:xfrm>
            <a:off x="2065950"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Ads</a:t>
            </a:r>
            <a:endParaRPr/>
          </a:p>
        </p:txBody>
      </p:sp>
      <p:sp>
        <p:nvSpPr>
          <p:cNvPr id="330" name="Google Shape;330;p26"/>
          <p:cNvSpPr txBox="1"/>
          <p:nvPr/>
        </p:nvSpPr>
        <p:spPr>
          <a:xfrm>
            <a:off x="2169925"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In-App Purchases</a:t>
            </a:r>
            <a:endParaRPr/>
          </a:p>
        </p:txBody>
      </p:sp>
      <p:cxnSp>
        <p:nvCxnSpPr>
          <p:cNvPr id="331" name="Google Shape;331;p26"/>
          <p:cNvCxnSpPr/>
          <p:nvPr/>
        </p:nvCxnSpPr>
        <p:spPr>
          <a:xfrm>
            <a:off x="4242675" y="1514025"/>
            <a:ext cx="17100" cy="3267600"/>
          </a:xfrm>
          <a:prstGeom prst="straightConnector1">
            <a:avLst/>
          </a:prstGeom>
          <a:noFill/>
          <a:ln cap="flat" cmpd="sng" w="9525">
            <a:solidFill>
              <a:srgbClr val="FF9900"/>
            </a:solidFill>
            <a:prstDash val="dash"/>
            <a:round/>
            <a:headEnd len="med" w="med" type="none"/>
            <a:tailEnd len="med" w="med" type="none"/>
          </a:ln>
        </p:spPr>
      </p:cxnSp>
      <p:sp>
        <p:nvSpPr>
          <p:cNvPr id="332" name="Google Shape;332;p26"/>
          <p:cNvSpPr txBox="1"/>
          <p:nvPr/>
        </p:nvSpPr>
        <p:spPr>
          <a:xfrm>
            <a:off x="5462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USA</a:t>
            </a:r>
            <a:endParaRPr/>
          </a:p>
        </p:txBody>
      </p:sp>
      <p:pic>
        <p:nvPicPr>
          <p:cNvPr id="333" name="Google Shape;333;p26"/>
          <p:cNvPicPr preferRelativeResize="0"/>
          <p:nvPr/>
        </p:nvPicPr>
        <p:blipFill rotWithShape="1">
          <a:blip r:embed="rId3">
            <a:alphaModFix/>
          </a:blip>
          <a:srcRect b="25617" l="0" r="0" t="0"/>
          <a:stretch/>
        </p:blipFill>
        <p:spPr>
          <a:xfrm>
            <a:off x="7405625" y="2057639"/>
            <a:ext cx="1030025" cy="766200"/>
          </a:xfrm>
          <a:prstGeom prst="rect">
            <a:avLst/>
          </a:prstGeom>
          <a:noFill/>
          <a:ln>
            <a:noFill/>
          </a:ln>
        </p:spPr>
      </p:pic>
      <p:sp>
        <p:nvSpPr>
          <p:cNvPr id="334" name="Google Shape;334;p26"/>
          <p:cNvSpPr txBox="1"/>
          <p:nvPr/>
        </p:nvSpPr>
        <p:spPr>
          <a:xfrm>
            <a:off x="1134700" y="1514025"/>
            <a:ext cx="18642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Characteristics</a:t>
            </a:r>
            <a:endParaRPr b="1" sz="1800" u="sng"/>
          </a:p>
        </p:txBody>
      </p:sp>
      <p:sp>
        <p:nvSpPr>
          <p:cNvPr id="335" name="Google Shape;335;p26"/>
          <p:cNvSpPr/>
          <p:nvPr/>
        </p:nvSpPr>
        <p:spPr>
          <a:xfrm>
            <a:off x="6777328" y="3392703"/>
            <a:ext cx="408704" cy="797989"/>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cap="flat" cmpd="sng" w="9525">
            <a:solidFill>
              <a:srgbClr val="92A8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F5378"/>
              </a:solidFill>
              <a:latin typeface="Roboto Condensed"/>
              <a:ea typeface="Roboto Condensed"/>
              <a:cs typeface="Roboto Condensed"/>
              <a:sym typeface="Roboto Condensed"/>
            </a:endParaRPr>
          </a:p>
        </p:txBody>
      </p:sp>
      <p:sp>
        <p:nvSpPr>
          <p:cNvPr id="336" name="Google Shape;336;p26"/>
          <p:cNvSpPr txBox="1"/>
          <p:nvPr/>
        </p:nvSpPr>
        <p:spPr>
          <a:xfrm>
            <a:off x="7019588" y="2815719"/>
            <a:ext cx="18021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Google Play Store</a:t>
            </a:r>
            <a:endParaRPr/>
          </a:p>
        </p:txBody>
      </p:sp>
      <p:sp>
        <p:nvSpPr>
          <p:cNvPr id="337" name="Google Shape;337;p26"/>
          <p:cNvSpPr txBox="1"/>
          <p:nvPr/>
        </p:nvSpPr>
        <p:spPr>
          <a:xfrm>
            <a:off x="6301725" y="4356838"/>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Mobile</a:t>
            </a:r>
            <a:endParaRPr/>
          </a:p>
        </p:txBody>
      </p:sp>
      <p:grpSp>
        <p:nvGrpSpPr>
          <p:cNvPr id="338" name="Google Shape;338;p26"/>
          <p:cNvGrpSpPr/>
          <p:nvPr/>
        </p:nvGrpSpPr>
        <p:grpSpPr>
          <a:xfrm>
            <a:off x="776829" y="2303239"/>
            <a:ext cx="716805" cy="537688"/>
            <a:chOff x="5290150" y="1636700"/>
            <a:chExt cx="425025" cy="429875"/>
          </a:xfrm>
        </p:grpSpPr>
        <p:sp>
          <p:nvSpPr>
            <p:cNvPr id="339" name="Google Shape;339;p26"/>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6"/>
          <p:cNvSpPr txBox="1"/>
          <p:nvPr/>
        </p:nvSpPr>
        <p:spPr>
          <a:xfrm>
            <a:off x="455275" y="2815719"/>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Games</a:t>
            </a:r>
            <a:endParaRPr/>
          </a:p>
        </p:txBody>
      </p:sp>
      <p:sp>
        <p:nvSpPr>
          <p:cNvPr id="342" name="Google Shape;342;p26"/>
          <p:cNvSpPr txBox="1"/>
          <p:nvPr/>
        </p:nvSpPr>
        <p:spPr>
          <a:xfrm>
            <a:off x="367900" y="4280644"/>
            <a:ext cx="1359900" cy="2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Free</a:t>
            </a:r>
            <a:endParaRPr/>
          </a:p>
        </p:txBody>
      </p:sp>
      <p:grpSp>
        <p:nvGrpSpPr>
          <p:cNvPr id="343" name="Google Shape;343;p26"/>
          <p:cNvGrpSpPr/>
          <p:nvPr/>
        </p:nvGrpSpPr>
        <p:grpSpPr>
          <a:xfrm>
            <a:off x="2415808" y="2303239"/>
            <a:ext cx="672189" cy="525399"/>
            <a:chOff x="1929775" y="320925"/>
            <a:chExt cx="423800" cy="372650"/>
          </a:xfrm>
        </p:grpSpPr>
        <p:sp>
          <p:nvSpPr>
            <p:cNvPr id="344" name="Google Shape;344;p26"/>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6"/>
          <p:cNvGrpSpPr/>
          <p:nvPr/>
        </p:nvGrpSpPr>
        <p:grpSpPr>
          <a:xfrm>
            <a:off x="2390680" y="3729193"/>
            <a:ext cx="780227" cy="546253"/>
            <a:chOff x="1923075" y="3694075"/>
            <a:chExt cx="437200" cy="341600"/>
          </a:xfrm>
        </p:grpSpPr>
        <p:sp>
          <p:nvSpPr>
            <p:cNvPr id="350" name="Google Shape;350;p26"/>
            <p:cNvSpPr/>
            <p:nvPr/>
          </p:nvSpPr>
          <p:spPr>
            <a:xfrm>
              <a:off x="22476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2035100" y="3983300"/>
              <a:ext cx="52400" cy="52375"/>
            </a:xfrm>
            <a:custGeom>
              <a:rect b="b" l="l" r="r" t="t"/>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1923075" y="3694075"/>
              <a:ext cx="437200" cy="280100"/>
            </a:xfrm>
            <a:custGeom>
              <a:rect b="b" l="l" r="r" t="t"/>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2261000" y="3781750"/>
              <a:ext cx="48725" cy="108400"/>
            </a:xfrm>
            <a:custGeom>
              <a:rect b="b" l="l" r="r" t="t"/>
              <a:pathLst>
                <a:path extrusionOk="0" fill="none" h="4336" w="1949">
                  <a:moveTo>
                    <a:pt x="1" y="4336"/>
                  </a:moveTo>
                  <a:lnTo>
                    <a:pt x="1949"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2225675" y="3780550"/>
              <a:ext cx="32300" cy="113875"/>
            </a:xfrm>
            <a:custGeom>
              <a:rect b="b" l="l" r="r" t="t"/>
              <a:pathLst>
                <a:path extrusionOk="0" fill="none" h="4555" w="1292">
                  <a:moveTo>
                    <a:pt x="1" y="4554"/>
                  </a:moveTo>
                  <a:lnTo>
                    <a:pt x="1292"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2190375" y="3779325"/>
              <a:ext cx="15850" cy="119350"/>
            </a:xfrm>
            <a:custGeom>
              <a:rect b="b" l="l" r="r" t="t"/>
              <a:pathLst>
                <a:path extrusionOk="0" fill="none" h="4774" w="634">
                  <a:moveTo>
                    <a:pt x="0" y="4774"/>
                  </a:moveTo>
                  <a:lnTo>
                    <a:pt x="63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2154450" y="3777500"/>
              <a:ext cx="1250" cy="126050"/>
            </a:xfrm>
            <a:custGeom>
              <a:rect b="b" l="l" r="r" t="t"/>
              <a:pathLst>
                <a:path extrusionOk="0" fill="none" h="5042" w="50">
                  <a:moveTo>
                    <a:pt x="49" y="5042"/>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2103300" y="3776275"/>
              <a:ext cx="17075" cy="131550"/>
            </a:xfrm>
            <a:custGeom>
              <a:rect b="b" l="l" r="r" t="t"/>
              <a:pathLst>
                <a:path extrusionOk="0" fill="none" h="5262" w="683">
                  <a:moveTo>
                    <a:pt x="683" y="526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2051550" y="3775050"/>
              <a:ext cx="34125" cy="137025"/>
            </a:xfrm>
            <a:custGeom>
              <a:rect b="b" l="l" r="r" t="t"/>
              <a:pathLst>
                <a:path extrusionOk="0" fill="none" h="5481" w="1365">
                  <a:moveTo>
                    <a:pt x="1364" y="548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6"/>
          <p:cNvSpPr/>
          <p:nvPr/>
        </p:nvSpPr>
        <p:spPr>
          <a:xfrm>
            <a:off x="776834" y="3729193"/>
            <a:ext cx="542065" cy="537719"/>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txBox="1"/>
          <p:nvPr/>
        </p:nvSpPr>
        <p:spPr>
          <a:xfrm>
            <a:off x="5791075" y="1514025"/>
            <a:ext cx="26469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Distribution/Platform</a:t>
            </a:r>
            <a:endParaRPr b="1" sz="1800" u="sng"/>
          </a:p>
        </p:txBody>
      </p:sp>
      <p:pic>
        <p:nvPicPr>
          <p:cNvPr id="361" name="Google Shape;361;p26"/>
          <p:cNvPicPr preferRelativeResize="0"/>
          <p:nvPr/>
        </p:nvPicPr>
        <p:blipFill>
          <a:blip r:embed="rId4">
            <a:alphaModFix/>
          </a:blip>
          <a:stretch>
            <a:fillRect/>
          </a:stretch>
        </p:blipFill>
        <p:spPr>
          <a:xfrm>
            <a:off x="5485625" y="2057654"/>
            <a:ext cx="1389324" cy="9470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Games Dominate Top 25 Rankings</a:t>
            </a:r>
            <a:endParaRPr/>
          </a:p>
        </p:txBody>
      </p:sp>
      <p:pic>
        <p:nvPicPr>
          <p:cNvPr id="367" name="Google Shape;367;p27"/>
          <p:cNvPicPr preferRelativeResize="0"/>
          <p:nvPr/>
        </p:nvPicPr>
        <p:blipFill rotWithShape="1">
          <a:blip r:embed="rId3">
            <a:alphaModFix/>
          </a:blip>
          <a:srcRect b="0" l="0" r="0" t="0"/>
          <a:stretch/>
        </p:blipFill>
        <p:spPr>
          <a:xfrm>
            <a:off x="4572000" y="1496725"/>
            <a:ext cx="4343400" cy="2953512"/>
          </a:xfrm>
          <a:prstGeom prst="rect">
            <a:avLst/>
          </a:prstGeom>
          <a:noFill/>
          <a:ln cap="flat" cmpd="sng" w="9525">
            <a:solidFill>
              <a:schemeClr val="lt2"/>
            </a:solidFill>
            <a:prstDash val="solid"/>
            <a:round/>
            <a:headEnd len="sm" w="sm" type="none"/>
            <a:tailEnd len="sm" w="sm" type="none"/>
          </a:ln>
        </p:spPr>
      </p:pic>
      <p:grpSp>
        <p:nvGrpSpPr>
          <p:cNvPr id="368" name="Google Shape;368;p27"/>
          <p:cNvGrpSpPr/>
          <p:nvPr/>
        </p:nvGrpSpPr>
        <p:grpSpPr>
          <a:xfrm>
            <a:off x="292608" y="576072"/>
            <a:ext cx="334872" cy="334853"/>
            <a:chOff x="576250" y="4319400"/>
            <a:chExt cx="442075" cy="442050"/>
          </a:xfrm>
        </p:grpSpPr>
        <p:sp>
          <p:nvSpPr>
            <p:cNvPr id="369" name="Google Shape;369;p27"/>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27"/>
          <p:cNvSpPr txBox="1"/>
          <p:nvPr/>
        </p:nvSpPr>
        <p:spPr>
          <a:xfrm>
            <a:off x="292600" y="4471416"/>
            <a:ext cx="6210000" cy="5217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Gaming app has more potential for sustainable success</a:t>
            </a:r>
            <a:endParaRPr/>
          </a:p>
        </p:txBody>
      </p:sp>
      <p:pic>
        <p:nvPicPr>
          <p:cNvPr id="375" name="Google Shape;375;p27"/>
          <p:cNvPicPr preferRelativeResize="0"/>
          <p:nvPr/>
        </p:nvPicPr>
        <p:blipFill rotWithShape="1">
          <a:blip r:embed="rId4">
            <a:alphaModFix/>
          </a:blip>
          <a:srcRect b="0" l="0" r="0" t="0"/>
          <a:stretch/>
        </p:blipFill>
        <p:spPr>
          <a:xfrm>
            <a:off x="212200" y="1496725"/>
            <a:ext cx="4343400" cy="2953512"/>
          </a:xfrm>
          <a:prstGeom prst="rect">
            <a:avLst/>
          </a:prstGeom>
          <a:noFill/>
          <a:ln cap="flat" cmpd="sng" w="9525">
            <a:solidFill>
              <a:schemeClr val="lt2"/>
            </a:solidFill>
            <a:prstDash val="solid"/>
            <a:round/>
            <a:headEnd len="sm" w="sm" type="none"/>
            <a:tailEnd len="sm" w="sm" type="none"/>
          </a:ln>
        </p:spPr>
      </p:pic>
      <p:sp>
        <p:nvSpPr>
          <p:cNvPr id="376" name="Google Shape;376;p27"/>
          <p:cNvSpPr/>
          <p:nvPr/>
        </p:nvSpPr>
        <p:spPr>
          <a:xfrm>
            <a:off x="1776975" y="1874150"/>
            <a:ext cx="465000" cy="2117100"/>
          </a:xfrm>
          <a:prstGeom prst="rect">
            <a:avLst/>
          </a:prstGeom>
          <a:solidFill>
            <a:srgbClr val="FF98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6135775" y="1874150"/>
            <a:ext cx="465000" cy="2117100"/>
          </a:xfrm>
          <a:prstGeom prst="rect">
            <a:avLst/>
          </a:prstGeom>
          <a:solidFill>
            <a:srgbClr val="FF98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Higher Average Ratings Indicate Higher Positive Interactions with Games</a:t>
            </a:r>
            <a:endParaRPr/>
          </a:p>
        </p:txBody>
      </p:sp>
      <p:sp>
        <p:nvSpPr>
          <p:cNvPr id="383" name="Google Shape;383;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4" name="Google Shape;384;p28"/>
          <p:cNvGrpSpPr/>
          <p:nvPr/>
        </p:nvGrpSpPr>
        <p:grpSpPr>
          <a:xfrm>
            <a:off x="292608" y="576072"/>
            <a:ext cx="311806" cy="293361"/>
            <a:chOff x="5972700" y="2330200"/>
            <a:chExt cx="411625" cy="387275"/>
          </a:xfrm>
        </p:grpSpPr>
        <p:sp>
          <p:nvSpPr>
            <p:cNvPr id="385" name="Google Shape;385;p2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8"/>
          <p:cNvSpPr txBox="1"/>
          <p:nvPr/>
        </p:nvSpPr>
        <p:spPr>
          <a:xfrm>
            <a:off x="292600" y="4471416"/>
            <a:ext cx="6210000" cy="5217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Gaming app has more potential for sustainable success</a:t>
            </a:r>
            <a:endParaRPr/>
          </a:p>
        </p:txBody>
      </p:sp>
      <p:pic>
        <p:nvPicPr>
          <p:cNvPr id="388" name="Google Shape;388;p28"/>
          <p:cNvPicPr preferRelativeResize="0"/>
          <p:nvPr/>
        </p:nvPicPr>
        <p:blipFill>
          <a:blip r:embed="rId3">
            <a:alphaModFix/>
          </a:blip>
          <a:stretch>
            <a:fillRect/>
          </a:stretch>
        </p:blipFill>
        <p:spPr>
          <a:xfrm>
            <a:off x="2093976" y="1499616"/>
            <a:ext cx="4343400" cy="2953512"/>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Higher Average Ratings Indicate Higher Positive Interactions with Games</a:t>
            </a:r>
            <a:endParaRPr/>
          </a:p>
        </p:txBody>
      </p:sp>
      <p:pic>
        <p:nvPicPr>
          <p:cNvPr id="394" name="Google Shape;394;p29"/>
          <p:cNvPicPr preferRelativeResize="0"/>
          <p:nvPr/>
        </p:nvPicPr>
        <p:blipFill>
          <a:blip r:embed="rId3">
            <a:alphaModFix/>
          </a:blip>
          <a:stretch>
            <a:fillRect/>
          </a:stretch>
        </p:blipFill>
        <p:spPr>
          <a:xfrm>
            <a:off x="2093976" y="1499616"/>
            <a:ext cx="4343400" cy="2957554"/>
          </a:xfrm>
          <a:prstGeom prst="rect">
            <a:avLst/>
          </a:prstGeom>
          <a:noFill/>
          <a:ln cap="flat" cmpd="sng" w="9525">
            <a:solidFill>
              <a:schemeClr val="lt2"/>
            </a:solidFill>
            <a:prstDash val="solid"/>
            <a:round/>
            <a:headEnd len="sm" w="sm" type="none"/>
            <a:tailEnd len="sm" w="sm" type="none"/>
          </a:ln>
        </p:spPr>
      </p:pic>
      <p:sp>
        <p:nvSpPr>
          <p:cNvPr id="395" name="Google Shape;395;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96" name="Google Shape;396;p29"/>
          <p:cNvGrpSpPr/>
          <p:nvPr/>
        </p:nvGrpSpPr>
        <p:grpSpPr>
          <a:xfrm>
            <a:off x="292608" y="576072"/>
            <a:ext cx="311806" cy="293361"/>
            <a:chOff x="5972700" y="2330200"/>
            <a:chExt cx="411625" cy="387275"/>
          </a:xfrm>
        </p:grpSpPr>
        <p:sp>
          <p:nvSpPr>
            <p:cNvPr id="397" name="Google Shape;397;p2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9"/>
          <p:cNvSpPr txBox="1"/>
          <p:nvPr/>
        </p:nvSpPr>
        <p:spPr>
          <a:xfrm>
            <a:off x="292600" y="4471416"/>
            <a:ext cx="6210000" cy="5217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G</a:t>
            </a:r>
            <a:r>
              <a:rPr lang="en" sz="1600">
                <a:solidFill>
                  <a:srgbClr val="263248"/>
                </a:solidFill>
              </a:rPr>
              <a:t>aming app has more potential for sustainable success</a:t>
            </a:r>
            <a:endParaRPr/>
          </a:p>
        </p:txBody>
      </p:sp>
      <p:pic>
        <p:nvPicPr>
          <p:cNvPr id="400" name="Google Shape;400;p29"/>
          <p:cNvPicPr preferRelativeResize="0"/>
          <p:nvPr/>
        </p:nvPicPr>
        <p:blipFill>
          <a:blip r:embed="rId4">
            <a:alphaModFix/>
          </a:blip>
          <a:stretch>
            <a:fillRect/>
          </a:stretch>
        </p:blipFill>
        <p:spPr>
          <a:xfrm>
            <a:off x="226625" y="2414025"/>
            <a:ext cx="1791375" cy="1218126"/>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Free Apps Generate Greater Interactivity </a:t>
            </a:r>
            <a:endParaRPr/>
          </a:p>
        </p:txBody>
      </p:sp>
      <p:pic>
        <p:nvPicPr>
          <p:cNvPr id="406" name="Google Shape;406;p30"/>
          <p:cNvPicPr preferRelativeResize="0"/>
          <p:nvPr/>
        </p:nvPicPr>
        <p:blipFill>
          <a:blip r:embed="rId3">
            <a:alphaModFix/>
          </a:blip>
          <a:stretch>
            <a:fillRect/>
          </a:stretch>
        </p:blipFill>
        <p:spPr>
          <a:xfrm>
            <a:off x="2093976" y="1499616"/>
            <a:ext cx="4791456" cy="2953512"/>
          </a:xfrm>
          <a:prstGeom prst="rect">
            <a:avLst/>
          </a:prstGeom>
          <a:noFill/>
          <a:ln cap="flat" cmpd="sng" w="9525">
            <a:solidFill>
              <a:schemeClr val="lt2"/>
            </a:solidFill>
            <a:prstDash val="solid"/>
            <a:round/>
            <a:headEnd len="sm" w="sm" type="none"/>
            <a:tailEnd len="sm" w="sm" type="none"/>
          </a:ln>
        </p:spPr>
      </p:pic>
      <p:sp>
        <p:nvSpPr>
          <p:cNvPr id="407" name="Google Shape;407;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08" name="Google Shape;408;p30"/>
          <p:cNvGrpSpPr/>
          <p:nvPr/>
        </p:nvGrpSpPr>
        <p:grpSpPr>
          <a:xfrm>
            <a:off x="292608" y="576072"/>
            <a:ext cx="349624" cy="331179"/>
            <a:chOff x="2583100" y="2973775"/>
            <a:chExt cx="461550" cy="437200"/>
          </a:xfrm>
        </p:grpSpPr>
        <p:sp>
          <p:nvSpPr>
            <p:cNvPr id="409" name="Google Shape;409;p3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30"/>
          <p:cNvSpPr txBox="1"/>
          <p:nvPr/>
        </p:nvSpPr>
        <p:spPr>
          <a:xfrm>
            <a:off x="292608" y="4471416"/>
            <a:ext cx="6210000" cy="5217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Free</a:t>
            </a:r>
            <a:r>
              <a:rPr lang="en" sz="1600">
                <a:solidFill>
                  <a:srgbClr val="263248"/>
                </a:solidFill>
              </a:rPr>
              <a:t> apps generate stronger opinions from consumers which is more attractive to potential advertisers</a:t>
            </a:r>
            <a:endParaRPr/>
          </a:p>
        </p:txBody>
      </p:sp>
      <p:pic>
        <p:nvPicPr>
          <p:cNvPr id="412" name="Google Shape;412;p30"/>
          <p:cNvPicPr preferRelativeResize="0"/>
          <p:nvPr/>
        </p:nvPicPr>
        <p:blipFill>
          <a:blip r:embed="rId4">
            <a:alphaModFix/>
          </a:blip>
          <a:stretch>
            <a:fillRect/>
          </a:stretch>
        </p:blipFill>
        <p:spPr>
          <a:xfrm>
            <a:off x="4323600" y="4241150"/>
            <a:ext cx="647075" cy="17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814275" y="392575"/>
            <a:ext cx="59049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Free Apps </a:t>
            </a:r>
            <a:r>
              <a:rPr lang="en"/>
              <a:t>Presents Greater Opportunity for New Developers </a:t>
            </a:r>
            <a:endParaRPr/>
          </a:p>
        </p:txBody>
      </p:sp>
      <p:sp>
        <p:nvSpPr>
          <p:cNvPr id="418" name="Google Shape;418;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19" name="Google Shape;419;p31"/>
          <p:cNvGrpSpPr/>
          <p:nvPr/>
        </p:nvGrpSpPr>
        <p:grpSpPr>
          <a:xfrm>
            <a:off x="292608" y="576072"/>
            <a:ext cx="349624" cy="331179"/>
            <a:chOff x="2583100" y="2973775"/>
            <a:chExt cx="461550" cy="437200"/>
          </a:xfrm>
        </p:grpSpPr>
        <p:sp>
          <p:nvSpPr>
            <p:cNvPr id="420" name="Google Shape;420;p3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2" name="Google Shape;422;p31"/>
          <p:cNvPicPr preferRelativeResize="0"/>
          <p:nvPr/>
        </p:nvPicPr>
        <p:blipFill>
          <a:blip r:embed="rId3">
            <a:alphaModFix/>
          </a:blip>
          <a:stretch>
            <a:fillRect/>
          </a:stretch>
        </p:blipFill>
        <p:spPr>
          <a:xfrm>
            <a:off x="2097024" y="1496350"/>
            <a:ext cx="4791456" cy="2953512"/>
          </a:xfrm>
          <a:prstGeom prst="rect">
            <a:avLst/>
          </a:prstGeom>
          <a:noFill/>
          <a:ln cap="flat" cmpd="sng" w="9525">
            <a:solidFill>
              <a:schemeClr val="lt2"/>
            </a:solidFill>
            <a:prstDash val="solid"/>
            <a:round/>
            <a:headEnd len="sm" w="sm" type="none"/>
            <a:tailEnd len="sm" w="sm" type="none"/>
          </a:ln>
        </p:spPr>
      </p:pic>
      <p:sp>
        <p:nvSpPr>
          <p:cNvPr id="423" name="Google Shape;423;p31"/>
          <p:cNvSpPr txBox="1"/>
          <p:nvPr/>
        </p:nvSpPr>
        <p:spPr>
          <a:xfrm>
            <a:off x="292608" y="4471416"/>
            <a:ext cx="6210000" cy="521700"/>
          </a:xfrm>
          <a:prstGeom prst="rect">
            <a:avLst/>
          </a:prstGeom>
          <a:noFill/>
          <a:ln>
            <a:noFill/>
          </a:ln>
        </p:spPr>
        <p:txBody>
          <a:bodyPr anchorCtr="0" anchor="t" bIns="91425" lIns="91425" spcFirstLastPara="1" rIns="91425" wrap="square" tIns="91425">
            <a:noAutofit/>
          </a:bodyPr>
          <a:lstStyle/>
          <a:p>
            <a:pPr indent="-330200" lvl="0" marL="457200" rtl="0" algn="l">
              <a:spcBef>
                <a:spcPts val="600"/>
              </a:spcBef>
              <a:spcAft>
                <a:spcPts val="0"/>
              </a:spcAft>
              <a:buClr>
                <a:srgbClr val="C7D3E6"/>
              </a:buClr>
              <a:buSzPts val="1600"/>
              <a:buFont typeface="Arial"/>
              <a:buChar char="▰"/>
            </a:pPr>
            <a:r>
              <a:rPr lang="en" sz="1600">
                <a:solidFill>
                  <a:srgbClr val="263248"/>
                </a:solidFill>
              </a:rPr>
              <a:t>There are fewer barriers to entry for free apps </a:t>
            </a:r>
            <a:r>
              <a:rPr lang="en" sz="1600">
                <a:solidFill>
                  <a:srgbClr val="263248"/>
                </a:solidFill>
              </a:rPr>
              <a:t>owing</a:t>
            </a:r>
            <a:r>
              <a:rPr lang="en" sz="1600">
                <a:solidFill>
                  <a:srgbClr val="263248"/>
                </a:solidFill>
              </a:rPr>
              <a:t> to presence of more unique developers in the market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