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regular.fntdata"/><Relationship Id="rId21" Type="http://schemas.openxmlformats.org/officeDocument/2006/relationships/slide" Target="slides/slide17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2ff31f079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2ff31f07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Forwards Lack athleticism, Replacements are Available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0a1aa332_5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30a1aa332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Forwards Lack athleticism, Replacements are Available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30a1aa332_1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30a1aa332_1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Forwards Lack athleticism, Replacements are Available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2ff31f079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2ff31f07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 Training of </a:t>
            </a:r>
            <a:r>
              <a:rPr b="1" lang="en" sz="140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Atlético midfielders and defenders are lacking crossing and dribbling skills</a:t>
            </a:r>
            <a:endParaRPr sz="14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Crossing and Dribbling for Midfielders and Defenders 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30a1aa33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30a1aa3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Sign Defensive Prospect who Excels in Crossing and Dribbling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30a1aa332_5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30a1aa332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30a1aa332_6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30a1aa332_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0a1aa332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0a1aa3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Diego Simeone hired 2011</a:t>
            </a:r>
            <a:endParaRPr b="1" sz="800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Atletico win league 2014</a:t>
            </a:r>
            <a:endParaRPr b="1" sz="800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794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800"/>
              <a:buFont typeface="Raleway"/>
              <a:buChar char="●"/>
            </a:pPr>
            <a:r>
              <a:rPr b="1" lang="en" sz="80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Finish 3rd or worse otherwise</a:t>
            </a:r>
            <a:endParaRPr b="1" sz="800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Now: 2016 (2017 Season)</a:t>
            </a:r>
            <a:endParaRPr b="1" sz="800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Goal: Get better than Barca and Real</a:t>
            </a:r>
            <a:endParaRPr b="1" sz="800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Talk about success and failure</a:t>
            </a:r>
            <a:endParaRPr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0a1aa332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0a1aa33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0a1aa332_6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0a1aa332_6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0a1aa332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0a1aa33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Tactics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ff31f07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ff31f0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Eliminate Use of ‘4-5-1’ Formation to Prevent Losing to Weak Opponents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ff31f079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2ff31f07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Reduce Crossing Frequency on the Attack and Be More Conservative on Defense to Dominate Possession</a:t>
            </a:r>
            <a:endParaRPr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0a1aa332_6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0a1aa332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Development &amp; Roster Management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0a1aa332_1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0a1aa332_1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Forwards Lack athleticism, Replacements are Available</a:t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F1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A8122A"/>
                </a:solidFill>
              </a:defRPr>
            </a:lvl1pPr>
            <a:lvl2pPr lvl="1">
              <a:buNone/>
              <a:defRPr>
                <a:solidFill>
                  <a:srgbClr val="A8122A"/>
                </a:solidFill>
              </a:defRPr>
            </a:lvl2pPr>
            <a:lvl3pPr lvl="2">
              <a:buNone/>
              <a:defRPr>
                <a:solidFill>
                  <a:srgbClr val="A8122A"/>
                </a:solidFill>
              </a:defRPr>
            </a:lvl3pPr>
            <a:lvl4pPr lvl="3">
              <a:buNone/>
              <a:defRPr>
                <a:solidFill>
                  <a:srgbClr val="A8122A"/>
                </a:solidFill>
              </a:defRPr>
            </a:lvl4pPr>
            <a:lvl5pPr lvl="4">
              <a:buNone/>
              <a:defRPr>
                <a:solidFill>
                  <a:srgbClr val="A8122A"/>
                </a:solidFill>
              </a:defRPr>
            </a:lvl5pPr>
            <a:lvl6pPr lvl="5">
              <a:buNone/>
              <a:defRPr>
                <a:solidFill>
                  <a:srgbClr val="A8122A"/>
                </a:solidFill>
              </a:defRPr>
            </a:lvl6pPr>
            <a:lvl7pPr lvl="6">
              <a:buNone/>
              <a:defRPr>
                <a:solidFill>
                  <a:srgbClr val="A8122A"/>
                </a:solidFill>
              </a:defRPr>
            </a:lvl7pPr>
            <a:lvl8pPr lvl="7">
              <a:buNone/>
              <a:defRPr>
                <a:solidFill>
                  <a:srgbClr val="A8122A"/>
                </a:solidFill>
              </a:defRPr>
            </a:lvl8pPr>
            <a:lvl9pPr lvl="8">
              <a:buNone/>
              <a:defRPr>
                <a:solidFill>
                  <a:srgbClr val="A8122A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22222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823650" y="697300"/>
            <a:ext cx="77337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579570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5795700"/>
            <a:ext cx="8229600" cy="10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1400"/>
              <a:buFont typeface="Merriweather"/>
              <a:buNone/>
              <a:defRPr i="1" sz="14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ight" type="blank">
  <p:cSld name="BLANK">
    <p:bg>
      <p:bgPr>
        <a:solidFill>
          <a:srgbClr val="F5F1E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Atlético Madrid </a:t>
            </a:r>
            <a:endParaRPr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43526" cy="21776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152400" y="5671875"/>
            <a:ext cx="51708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Group 5: Jordan Boonstra, Henrik Kowalkowski, Prasanna Rajendran, Shashank Singh, Shawn Tangen, Coltt Thunstrom</a:t>
            </a:r>
            <a:endParaRPr sz="1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Internal Solution for Improving Athleticism and Finishing at Forward Position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85100" y="5457175"/>
            <a:ext cx="79740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Replace Fernando Torres (32) with Yannick Carrasco (23)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Worse in Most Attributes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Associated With Draws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Reached Full Potential</a:t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700" y="1685350"/>
            <a:ext cx="5065260" cy="37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Replace Underperforming</a:t>
            </a:r>
            <a:r>
              <a:rPr lang="en" sz="2000">
                <a:solidFill>
                  <a:schemeClr val="lt1"/>
                </a:solidFill>
              </a:rPr>
              <a:t> Players Over 30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540250" y="5628325"/>
            <a:ext cx="7974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 Reach Their Performance Ceiling by Age 30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480" y="1828800"/>
            <a:ext cx="580644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475" y="1532475"/>
            <a:ext cx="5543038" cy="4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Carrasco Must Improve </a:t>
            </a:r>
            <a:r>
              <a:rPr lang="en" sz="2000">
                <a:solidFill>
                  <a:schemeClr val="lt1"/>
                </a:solidFill>
              </a:rPr>
              <a:t>Finishing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469850" y="5812950"/>
            <a:ext cx="7974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Focus Training on Finishing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6397000" y="3867325"/>
            <a:ext cx="828300" cy="100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AA84F">
                <a:alpha val="6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Increase Crossing and Dribbling Training for Midfielders and Defenders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540250" y="5628325"/>
            <a:ext cx="8247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Focus Training on Core Weaknesses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87" y="2146349"/>
            <a:ext cx="4264787" cy="26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600" y="2092538"/>
            <a:ext cx="4326126" cy="267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Sign a Defensive Prospect who Excels in Crossing and Dribbling 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00" y="2386300"/>
            <a:ext cx="7974001" cy="23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/>
        </p:nvSpPr>
        <p:spPr>
          <a:xfrm>
            <a:off x="585000" y="5177700"/>
            <a:ext cx="7974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Replace Filipe Luis With a Young Defender With More Potential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Associated With Losses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Reached Full Potential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Focus Goalkeeper Training on Reflexes and Diving</a:t>
            </a:r>
            <a:r>
              <a:rPr lang="e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540250" y="5628325"/>
            <a:ext cx="83265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Focus Training on Core Weaknesses for Continuous Improvement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480" y="1828800"/>
            <a:ext cx="5897507" cy="364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5769275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Playing Style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Avoid excessive crosses when attacking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Be more conservative while defending 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540250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Formations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Discontinue ‘4-5-1’ formation and replace with ‘4-4-2’ formation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5769275" y="4247500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Transfers</a:t>
            </a:r>
            <a:endParaRPr b="1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Replace older, underperforming players with younger players with higher potential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540250" y="4247500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Training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Forwards: Finishing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Midfielders &amp; Defenders: Crossing &amp; Dribbling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Goalkeepers: Diving &amp; Reflexes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4">
            <a:alphaModFix/>
          </a:blip>
          <a:srcRect b="15944" l="7842" r="6913" t="2122"/>
          <a:stretch/>
        </p:blipFill>
        <p:spPr>
          <a:xfrm>
            <a:off x="2595050" y="1681225"/>
            <a:ext cx="419772" cy="40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 rotWithShape="1">
          <a:blip r:embed="rId5">
            <a:alphaModFix/>
          </a:blip>
          <a:srcRect b="10618" l="10260" r="7326" t="8073"/>
          <a:stretch/>
        </p:blipFill>
        <p:spPr>
          <a:xfrm>
            <a:off x="7903725" y="1682317"/>
            <a:ext cx="419775" cy="40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 rotWithShape="1">
          <a:blip r:embed="rId6">
            <a:alphaModFix/>
          </a:blip>
          <a:srcRect b="19575" l="7029" r="8788" t="13637"/>
          <a:stretch/>
        </p:blipFill>
        <p:spPr>
          <a:xfrm>
            <a:off x="2500150" y="4247510"/>
            <a:ext cx="457200" cy="402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27"/>
          <p:cNvGrpSpPr/>
          <p:nvPr/>
        </p:nvGrpSpPr>
        <p:grpSpPr>
          <a:xfrm>
            <a:off x="7827118" y="4233772"/>
            <a:ext cx="420588" cy="429815"/>
            <a:chOff x="4969525" y="3216100"/>
            <a:chExt cx="799749" cy="889150"/>
          </a:xfrm>
        </p:grpSpPr>
        <p:pic>
          <p:nvPicPr>
            <p:cNvPr id="283" name="Google Shape;283;p27"/>
            <p:cNvPicPr preferRelativeResize="0"/>
            <p:nvPr/>
          </p:nvPicPr>
          <p:blipFill rotWithShape="1">
            <a:blip r:embed="rId7">
              <a:alphaModFix/>
            </a:blip>
            <a:srcRect b="21583" l="15609" r="15075" t="6329"/>
            <a:stretch/>
          </p:blipFill>
          <p:spPr>
            <a:xfrm>
              <a:off x="4969525" y="3216100"/>
              <a:ext cx="725825" cy="75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27"/>
            <p:cNvSpPr/>
            <p:nvPr/>
          </p:nvSpPr>
          <p:spPr>
            <a:xfrm>
              <a:off x="5484050" y="3798350"/>
              <a:ext cx="260400" cy="30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5" name="Google Shape;285;p27"/>
            <p:cNvPicPr preferRelativeResize="0"/>
            <p:nvPr/>
          </p:nvPicPr>
          <p:blipFill rotWithShape="1">
            <a:blip r:embed="rId8">
              <a:alphaModFix/>
            </a:blip>
            <a:srcRect b="16971" l="0" r="0" t="0"/>
            <a:stretch/>
          </p:blipFill>
          <p:spPr>
            <a:xfrm>
              <a:off x="5459225" y="3823075"/>
              <a:ext cx="310049" cy="257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6" name="Google Shape;286;p27"/>
          <p:cNvPicPr preferRelativeResize="0"/>
          <p:nvPr/>
        </p:nvPicPr>
        <p:blipFill rotWithShape="1">
          <a:blip r:embed="rId9">
            <a:alphaModFix/>
          </a:blip>
          <a:srcRect b="12510" l="12176" r="11956" t="0"/>
          <a:stretch/>
        </p:blipFill>
        <p:spPr>
          <a:xfrm>
            <a:off x="4043350" y="2015977"/>
            <a:ext cx="1087299" cy="125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 rotWithShape="1">
          <a:blip r:embed="rId10">
            <a:alphaModFix/>
          </a:blip>
          <a:srcRect b="13262" l="25672" r="21065" t="0"/>
          <a:stretch/>
        </p:blipFill>
        <p:spPr>
          <a:xfrm>
            <a:off x="4141675" y="4643062"/>
            <a:ext cx="890650" cy="136718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/>
        </p:nvSpPr>
        <p:spPr>
          <a:xfrm>
            <a:off x="3355200" y="3214038"/>
            <a:ext cx="2585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TACTICS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9" name="Google Shape;289;p27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Incorporate Changes to Deliver Long Term Success</a:t>
            </a:r>
            <a:endParaRPr sz="2000"/>
          </a:p>
        </p:txBody>
      </p:sp>
      <p:sp>
        <p:nvSpPr>
          <p:cNvPr id="290" name="Google Shape;290;p27"/>
          <p:cNvSpPr txBox="1"/>
          <p:nvPr/>
        </p:nvSpPr>
        <p:spPr>
          <a:xfrm>
            <a:off x="2345100" y="5857850"/>
            <a:ext cx="460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DEVELOPMENT &amp; ROSTER MANAGEMENT</a:t>
            </a:r>
            <a:endParaRPr b="1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idx="4294967295" type="ctrTitle"/>
          </p:nvPr>
        </p:nvSpPr>
        <p:spPr>
          <a:xfrm>
            <a:off x="1442100" y="3645125"/>
            <a:ext cx="6259800" cy="15465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6000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3125100" y="822700"/>
            <a:ext cx="2893800" cy="2893800"/>
          </a:xfrm>
          <a:prstGeom prst="diamond">
            <a:avLst/>
          </a:prstGeom>
          <a:solidFill>
            <a:srgbClr val="2D325C"/>
          </a:solidFill>
          <a:ln cap="flat" cmpd="sng" w="38100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888" y="1677812"/>
            <a:ext cx="964224" cy="11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Atlético Madrid Consistently Finishes Third</a:t>
            </a:r>
            <a:endParaRPr sz="2000"/>
          </a:p>
        </p:txBody>
      </p:sp>
      <p:sp>
        <p:nvSpPr>
          <p:cNvPr id="77" name="Google Shape;77;p13"/>
          <p:cNvSpPr txBox="1"/>
          <p:nvPr/>
        </p:nvSpPr>
        <p:spPr>
          <a:xfrm>
            <a:off x="9778750" y="2416350"/>
            <a:ext cx="25857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41625" y="1883700"/>
            <a:ext cx="282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Defining Success and Failure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350" y="2350206"/>
            <a:ext cx="3667850" cy="272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275" y="2227125"/>
            <a:ext cx="4202124" cy="31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540250" y="5769150"/>
            <a:ext cx="787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 is to Surpass Barcelona and Real Madrid to </a:t>
            </a: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Consistently</a:t>
            </a: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 Win La Liga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Incorporate Changes to Deliver Long Term Success</a:t>
            </a:r>
            <a:endParaRPr sz="2000"/>
          </a:p>
        </p:txBody>
      </p:sp>
      <p:sp>
        <p:nvSpPr>
          <p:cNvPr id="92" name="Google Shape;92;p14"/>
          <p:cNvSpPr txBox="1"/>
          <p:nvPr/>
        </p:nvSpPr>
        <p:spPr>
          <a:xfrm>
            <a:off x="5769275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Playing Style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Avoid excessive crosses when attacking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Be more conservative while defending 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40250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Formations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Discontinue ‘4-5-1’ formation and replace with ‘4-4-2’ formation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15944" l="7842" r="6913" t="2122"/>
          <a:stretch/>
        </p:blipFill>
        <p:spPr>
          <a:xfrm>
            <a:off x="2595050" y="1681225"/>
            <a:ext cx="419772" cy="40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10618" l="10260" r="7326" t="8073"/>
          <a:stretch/>
        </p:blipFill>
        <p:spPr>
          <a:xfrm>
            <a:off x="7903725" y="1682317"/>
            <a:ext cx="419775" cy="40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b="12510" l="12176" r="11956" t="0"/>
          <a:stretch/>
        </p:blipFill>
        <p:spPr>
          <a:xfrm>
            <a:off x="4043350" y="2015977"/>
            <a:ext cx="1087299" cy="125388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3355200" y="3214038"/>
            <a:ext cx="2585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TACTICS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Incorporate Changes to Deliver Long Term Success</a:t>
            </a:r>
            <a:endParaRPr sz="2000"/>
          </a:p>
        </p:txBody>
      </p:sp>
      <p:sp>
        <p:nvSpPr>
          <p:cNvPr id="106" name="Google Shape;106;p15"/>
          <p:cNvSpPr txBox="1"/>
          <p:nvPr/>
        </p:nvSpPr>
        <p:spPr>
          <a:xfrm>
            <a:off x="5769275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Playing Style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Avoid excessive crosses when attacking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Be more conservative while defending 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40250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Formations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Discontinue ‘4-5-1’ formation and replace with ‘4-4-2’ formation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769275" y="4247500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Transfers</a:t>
            </a:r>
            <a:endParaRPr b="1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Replace older, underperforming players with younger players with higher potential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40250" y="4247500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Training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Forwards: Finishing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idfielders &amp; Defenders: Crossing &amp; Dribbling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Goalkeepers: Diving &amp; Reflexes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15944" l="7842" r="6913" t="2122"/>
          <a:stretch/>
        </p:blipFill>
        <p:spPr>
          <a:xfrm>
            <a:off x="2595050" y="1681225"/>
            <a:ext cx="419772" cy="40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5">
            <a:alphaModFix/>
          </a:blip>
          <a:srcRect b="10618" l="10260" r="7326" t="8073"/>
          <a:stretch/>
        </p:blipFill>
        <p:spPr>
          <a:xfrm>
            <a:off x="7903725" y="1682317"/>
            <a:ext cx="419775" cy="40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6">
            <a:alphaModFix/>
          </a:blip>
          <a:srcRect b="19575" l="7029" r="8788" t="13637"/>
          <a:stretch/>
        </p:blipFill>
        <p:spPr>
          <a:xfrm>
            <a:off x="2500150" y="4247510"/>
            <a:ext cx="457200" cy="402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5"/>
          <p:cNvGrpSpPr/>
          <p:nvPr/>
        </p:nvGrpSpPr>
        <p:grpSpPr>
          <a:xfrm>
            <a:off x="7827118" y="4233772"/>
            <a:ext cx="420588" cy="429815"/>
            <a:chOff x="4969525" y="3216100"/>
            <a:chExt cx="799749" cy="889150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7">
              <a:alphaModFix/>
            </a:blip>
            <a:srcRect b="21583" l="15609" r="15075" t="6329"/>
            <a:stretch/>
          </p:blipFill>
          <p:spPr>
            <a:xfrm>
              <a:off x="4969525" y="3216100"/>
              <a:ext cx="725825" cy="75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5"/>
            <p:cNvSpPr/>
            <p:nvPr/>
          </p:nvSpPr>
          <p:spPr>
            <a:xfrm>
              <a:off x="5484050" y="3798350"/>
              <a:ext cx="260400" cy="30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6" name="Google Shape;116;p15"/>
            <p:cNvPicPr preferRelativeResize="0"/>
            <p:nvPr/>
          </p:nvPicPr>
          <p:blipFill rotWithShape="1">
            <a:blip r:embed="rId8">
              <a:alphaModFix/>
            </a:blip>
            <a:srcRect b="16971" l="0" r="0" t="0"/>
            <a:stretch/>
          </p:blipFill>
          <p:spPr>
            <a:xfrm>
              <a:off x="5459225" y="3823075"/>
              <a:ext cx="310049" cy="257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15"/>
          <p:cNvPicPr preferRelativeResize="0"/>
          <p:nvPr/>
        </p:nvPicPr>
        <p:blipFill rotWithShape="1">
          <a:blip r:embed="rId9">
            <a:alphaModFix/>
          </a:blip>
          <a:srcRect b="12510" l="12176" r="11956" t="0"/>
          <a:stretch/>
        </p:blipFill>
        <p:spPr>
          <a:xfrm>
            <a:off x="4043350" y="2015977"/>
            <a:ext cx="1087299" cy="125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10">
            <a:alphaModFix/>
          </a:blip>
          <a:srcRect b="13262" l="25672" r="21065" t="0"/>
          <a:stretch/>
        </p:blipFill>
        <p:spPr>
          <a:xfrm>
            <a:off x="4141675" y="4643062"/>
            <a:ext cx="890650" cy="136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3355200" y="3214038"/>
            <a:ext cx="2585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TACTICS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345100" y="5857850"/>
            <a:ext cx="460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DEVELOPMENT &amp; ROSTER MANAGEMENT</a:t>
            </a:r>
            <a:endParaRPr b="1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362900" y="1613325"/>
            <a:ext cx="8514300" cy="2436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Adjust T</a:t>
            </a:r>
            <a:r>
              <a:rPr lang="en" sz="2000">
                <a:solidFill>
                  <a:schemeClr val="lt1"/>
                </a:solidFill>
              </a:rPr>
              <a:t>actical Approach to Ensure Success</a:t>
            </a:r>
            <a:endParaRPr sz="2000"/>
          </a:p>
        </p:txBody>
      </p:sp>
      <p:sp>
        <p:nvSpPr>
          <p:cNvPr id="130" name="Google Shape;130;p16"/>
          <p:cNvSpPr txBox="1"/>
          <p:nvPr/>
        </p:nvSpPr>
        <p:spPr>
          <a:xfrm>
            <a:off x="5769275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Playing Style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Avoid excessive crosses when attacking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Be more conservative while defending 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40250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Formations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Discontinue ‘4-5-1’ formation and replace with ‘4-4-2’ formation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769275" y="4247500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Transfers</a:t>
            </a:r>
            <a:endParaRPr b="1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Replace older, underperforming players with younger players with higher potential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540250" y="4247500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Training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Forwards: Finishing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Midfielders &amp; Defenders: Crossing &amp; Dribbling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Goalkeepers: Diving &amp; Reflexes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 b="15944" l="7842" r="6913" t="2122"/>
          <a:stretch/>
        </p:blipFill>
        <p:spPr>
          <a:xfrm>
            <a:off x="2595050" y="1681225"/>
            <a:ext cx="419772" cy="40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5">
            <a:alphaModFix/>
          </a:blip>
          <a:srcRect b="10618" l="10260" r="7326" t="8073"/>
          <a:stretch/>
        </p:blipFill>
        <p:spPr>
          <a:xfrm>
            <a:off x="7903725" y="1682317"/>
            <a:ext cx="419775" cy="40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6">
            <a:alphaModFix/>
          </a:blip>
          <a:srcRect b="19575" l="7029" r="8788" t="13637"/>
          <a:stretch/>
        </p:blipFill>
        <p:spPr>
          <a:xfrm>
            <a:off x="2500150" y="4247510"/>
            <a:ext cx="457200" cy="402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6"/>
          <p:cNvGrpSpPr/>
          <p:nvPr/>
        </p:nvGrpSpPr>
        <p:grpSpPr>
          <a:xfrm>
            <a:off x="7827118" y="4233772"/>
            <a:ext cx="420588" cy="429815"/>
            <a:chOff x="4969525" y="3216100"/>
            <a:chExt cx="799749" cy="889150"/>
          </a:xfrm>
        </p:grpSpPr>
        <p:pic>
          <p:nvPicPr>
            <p:cNvPr id="138" name="Google Shape;138;p16"/>
            <p:cNvPicPr preferRelativeResize="0"/>
            <p:nvPr/>
          </p:nvPicPr>
          <p:blipFill rotWithShape="1">
            <a:blip r:embed="rId7">
              <a:alphaModFix/>
            </a:blip>
            <a:srcRect b="21583" l="15609" r="15075" t="6329"/>
            <a:stretch/>
          </p:blipFill>
          <p:spPr>
            <a:xfrm>
              <a:off x="4969525" y="3216100"/>
              <a:ext cx="725825" cy="75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6"/>
            <p:cNvSpPr/>
            <p:nvPr/>
          </p:nvSpPr>
          <p:spPr>
            <a:xfrm>
              <a:off x="5484050" y="3798350"/>
              <a:ext cx="260400" cy="30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0" name="Google Shape;140;p16"/>
            <p:cNvPicPr preferRelativeResize="0"/>
            <p:nvPr/>
          </p:nvPicPr>
          <p:blipFill rotWithShape="1">
            <a:blip r:embed="rId8">
              <a:alphaModFix/>
            </a:blip>
            <a:srcRect b="16971" l="0" r="0" t="0"/>
            <a:stretch/>
          </p:blipFill>
          <p:spPr>
            <a:xfrm>
              <a:off x="5459225" y="3823075"/>
              <a:ext cx="310049" cy="257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Google Shape;141;p16"/>
          <p:cNvPicPr preferRelativeResize="0"/>
          <p:nvPr/>
        </p:nvPicPr>
        <p:blipFill rotWithShape="1">
          <a:blip r:embed="rId9">
            <a:alphaModFix/>
          </a:blip>
          <a:srcRect b="12510" l="12176" r="11956" t="0"/>
          <a:stretch/>
        </p:blipFill>
        <p:spPr>
          <a:xfrm>
            <a:off x="4043350" y="2015977"/>
            <a:ext cx="1087299" cy="125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 rotWithShape="1">
          <a:blip r:embed="rId10">
            <a:alphaModFix/>
          </a:blip>
          <a:srcRect b="13262" l="25672" r="21065" t="0"/>
          <a:stretch/>
        </p:blipFill>
        <p:spPr>
          <a:xfrm>
            <a:off x="4141675" y="4643062"/>
            <a:ext cx="890650" cy="136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3355200" y="3214038"/>
            <a:ext cx="2585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TACTICS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345100" y="5857850"/>
            <a:ext cx="460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DEVELOPMENT &amp; ROSTER MANAGEMENT</a:t>
            </a:r>
            <a:endParaRPr b="1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Eliminate Use of ‘4-5-1’ Formation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 b="5847" l="10647" r="10537" t="11671"/>
          <a:stretch/>
        </p:blipFill>
        <p:spPr>
          <a:xfrm>
            <a:off x="5956725" y="2080149"/>
            <a:ext cx="1990000" cy="29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5">
            <a:alphaModFix/>
          </a:blip>
          <a:srcRect b="0" l="15284" r="18665" t="14368"/>
          <a:stretch/>
        </p:blipFill>
        <p:spPr>
          <a:xfrm>
            <a:off x="1500750" y="2096788"/>
            <a:ext cx="2055125" cy="29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>
            <a:off x="4261701" y="3230213"/>
            <a:ext cx="874800" cy="70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540250" y="5769150"/>
            <a:ext cx="787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Prevent Leaking Points to Weak Opponents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1944800" y="1875550"/>
            <a:ext cx="13305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erriweather"/>
                <a:ea typeface="Merriweather"/>
                <a:cs typeface="Merriweather"/>
                <a:sym typeface="Merriweather"/>
              </a:rPr>
              <a:t>4-5-1</a:t>
            </a: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 Formation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6438875" y="1875550"/>
            <a:ext cx="13305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erriweather"/>
                <a:ea typeface="Merriweather"/>
                <a:cs typeface="Merriweather"/>
                <a:sym typeface="Merriweather"/>
              </a:rPr>
              <a:t>4-4-2</a:t>
            </a: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 Formation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773450" y="5101550"/>
            <a:ext cx="78513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Lead to Greater Possession to: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 Scoring Opportunities 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Reduce Opponent Scoring Opportunities</a:t>
            </a:r>
            <a:endParaRPr sz="18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Reduce Crossing Frequency on the Attack and Be More Conservative on Defense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175" y="2093975"/>
            <a:ext cx="2279800" cy="291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873247" y="1889370"/>
            <a:ext cx="1665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erriweather"/>
                <a:ea typeface="Merriweather"/>
                <a:cs typeface="Merriweather"/>
                <a:sym typeface="Merriweather"/>
              </a:rPr>
              <a:t>Lower </a:t>
            </a: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Cross</a:t>
            </a:r>
            <a:r>
              <a:rPr b="1" lang="en" sz="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frequency</a:t>
            </a: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125" y="2075700"/>
            <a:ext cx="2236875" cy="29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6146147" y="1889370"/>
            <a:ext cx="1665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erriweather"/>
                <a:ea typeface="Merriweather"/>
                <a:cs typeface="Merriweather"/>
                <a:sym typeface="Merriweather"/>
              </a:rPr>
              <a:t>Reduce</a:t>
            </a:r>
            <a:r>
              <a:rPr b="1" lang="en" sz="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Defence Aggression</a:t>
            </a:r>
            <a:r>
              <a:rPr lang="en" sz="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362900" y="3975525"/>
            <a:ext cx="8514300" cy="2540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Improve the Roster Through </a:t>
            </a:r>
            <a:r>
              <a:rPr lang="en" sz="2000">
                <a:solidFill>
                  <a:schemeClr val="lt1"/>
                </a:solidFill>
              </a:rPr>
              <a:t>Player Development &amp; Roster Management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769275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Playing Style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Avoid excessive crosses when attacking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Be more conservative while defending 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40250" y="1681225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Formations</a:t>
            </a:r>
            <a:endParaRPr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Discontinue ‘4-5-1’ formation and replace with ‘4-4-2’ formation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5769275" y="4247500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Transfers</a:t>
            </a:r>
            <a:endParaRPr b="1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Replace older, underperforming players with younger players with higher potential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40250" y="4247500"/>
            <a:ext cx="291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Training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Forwards: Finishing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Midfielders &amp; Defenders: Crossing &amp; Dribbling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erriweather"/>
              <a:buChar char="●"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Goalkeepers: Diving &amp; Reflexes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4">
            <a:alphaModFix/>
          </a:blip>
          <a:srcRect b="15944" l="7842" r="6913" t="2122"/>
          <a:stretch/>
        </p:blipFill>
        <p:spPr>
          <a:xfrm>
            <a:off x="2595050" y="1681225"/>
            <a:ext cx="419772" cy="40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5">
            <a:alphaModFix/>
          </a:blip>
          <a:srcRect b="10618" l="10260" r="7326" t="8073"/>
          <a:stretch/>
        </p:blipFill>
        <p:spPr>
          <a:xfrm>
            <a:off x="7903725" y="1682317"/>
            <a:ext cx="419775" cy="40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6">
            <a:alphaModFix/>
          </a:blip>
          <a:srcRect b="19575" l="7029" r="8788" t="13637"/>
          <a:stretch/>
        </p:blipFill>
        <p:spPr>
          <a:xfrm>
            <a:off x="2500150" y="4247510"/>
            <a:ext cx="457200" cy="402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9"/>
          <p:cNvGrpSpPr/>
          <p:nvPr/>
        </p:nvGrpSpPr>
        <p:grpSpPr>
          <a:xfrm>
            <a:off x="7827118" y="4233772"/>
            <a:ext cx="420588" cy="429815"/>
            <a:chOff x="4969525" y="3216100"/>
            <a:chExt cx="799749" cy="889150"/>
          </a:xfrm>
        </p:grpSpPr>
        <p:pic>
          <p:nvPicPr>
            <p:cNvPr id="189" name="Google Shape;189;p19"/>
            <p:cNvPicPr preferRelativeResize="0"/>
            <p:nvPr/>
          </p:nvPicPr>
          <p:blipFill rotWithShape="1">
            <a:blip r:embed="rId7">
              <a:alphaModFix/>
            </a:blip>
            <a:srcRect b="21583" l="15609" r="15075" t="6329"/>
            <a:stretch/>
          </p:blipFill>
          <p:spPr>
            <a:xfrm>
              <a:off x="4969525" y="3216100"/>
              <a:ext cx="725825" cy="75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9"/>
            <p:cNvSpPr/>
            <p:nvPr/>
          </p:nvSpPr>
          <p:spPr>
            <a:xfrm>
              <a:off x="5484050" y="3798350"/>
              <a:ext cx="260400" cy="306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19"/>
            <p:cNvPicPr preferRelativeResize="0"/>
            <p:nvPr/>
          </p:nvPicPr>
          <p:blipFill rotWithShape="1">
            <a:blip r:embed="rId8">
              <a:alphaModFix/>
            </a:blip>
            <a:srcRect b="16971" l="0" r="0" t="0"/>
            <a:stretch/>
          </p:blipFill>
          <p:spPr>
            <a:xfrm>
              <a:off x="5459225" y="3823075"/>
              <a:ext cx="310049" cy="257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2" name="Google Shape;192;p19"/>
          <p:cNvPicPr preferRelativeResize="0"/>
          <p:nvPr/>
        </p:nvPicPr>
        <p:blipFill rotWithShape="1">
          <a:blip r:embed="rId9">
            <a:alphaModFix/>
          </a:blip>
          <a:srcRect b="12510" l="12176" r="11956" t="0"/>
          <a:stretch/>
        </p:blipFill>
        <p:spPr>
          <a:xfrm>
            <a:off x="4043350" y="2015977"/>
            <a:ext cx="1087299" cy="125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10">
            <a:alphaModFix/>
          </a:blip>
          <a:srcRect b="13262" l="25672" r="21065" t="0"/>
          <a:stretch/>
        </p:blipFill>
        <p:spPr>
          <a:xfrm>
            <a:off x="4141675" y="4643062"/>
            <a:ext cx="890650" cy="136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3355200" y="3214038"/>
            <a:ext cx="2585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MANAGER TACTICS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2345100" y="5857850"/>
            <a:ext cx="460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DEVELOPMENT &amp; ROSTER MANAGEMENT</a:t>
            </a:r>
            <a:endParaRPr b="1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4294967295"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" y="59350"/>
            <a:ext cx="480906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>
            <p:ph type="title"/>
          </p:nvPr>
        </p:nvSpPr>
        <p:spPr>
          <a:xfrm>
            <a:off x="884000" y="743350"/>
            <a:ext cx="7630200" cy="637200"/>
          </a:xfrm>
          <a:prstGeom prst="rect">
            <a:avLst/>
          </a:prstGeom>
          <a:solidFill>
            <a:srgbClr val="2D325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Forwards Must Improve Athleticism and Finishing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40250" y="5628325"/>
            <a:ext cx="7974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Char char="❏"/>
            </a:pPr>
            <a:r>
              <a:rPr b="1" lang="en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Core Weaknesses Are Athleticism and Finishing</a:t>
            </a:r>
            <a:endParaRPr b="1" sz="1800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8122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450" y="1839225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