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0" r:id="rId1"/>
    <p:sldMasterId id="2147483691" r:id="rId2"/>
    <p:sldMasterId id="2147483692" r:id="rId3"/>
    <p:sldMasterId id="2147483693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954838" cy="9309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6">
          <p15:clr>
            <a:srgbClr val="A4A3A4"/>
          </p15:clr>
        </p15:guide>
        <p15:guide id="2" pos="24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724">
          <p15:clr>
            <a:srgbClr val="A4A3A4"/>
          </p15:clr>
        </p15:guide>
        <p15:guide id="2" pos="2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566" y="84"/>
      </p:cViewPr>
      <p:guideLst>
        <p:guide orient="horz" pos="616"/>
        <p:guide pos="24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5724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59350" y="698175"/>
            <a:ext cx="4636775" cy="3490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5475" y="4421800"/>
            <a:ext cx="5563850" cy="41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82550"/>
            <a:ext cx="6180137" cy="463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0" name="Google Shape;210;p1:notes"/>
          <p:cNvSpPr txBox="1">
            <a:spLocks noGrp="1"/>
          </p:cNvSpPr>
          <p:nvPr>
            <p:ph type="body" idx="1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:notes"/>
          <p:cNvSpPr txBox="1">
            <a:spLocks noGrp="1"/>
          </p:cNvSpPr>
          <p:nvPr>
            <p:ph type="body" idx="1"/>
          </p:nvPr>
        </p:nvSpPr>
        <p:spPr>
          <a:xfrm>
            <a:off x="695475" y="4421800"/>
            <a:ext cx="5563850" cy="4189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9850"/>
            <a:ext cx="6189662" cy="464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11:notes"/>
          <p:cNvSpPr txBox="1">
            <a:spLocks noGrp="1"/>
          </p:cNvSpPr>
          <p:nvPr>
            <p:ph type="body" idx="1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9850"/>
            <a:ext cx="6189662" cy="464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:notes"/>
          <p:cNvSpPr txBox="1">
            <a:spLocks noGrp="1"/>
          </p:cNvSpPr>
          <p:nvPr>
            <p:ph type="body" idx="1"/>
          </p:nvPr>
        </p:nvSpPr>
        <p:spPr>
          <a:xfrm>
            <a:off x="695475" y="4421800"/>
            <a:ext cx="5563850" cy="4189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9850"/>
            <a:ext cx="6189662" cy="464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4:notes"/>
          <p:cNvSpPr txBox="1">
            <a:spLocks noGrp="1"/>
          </p:cNvSpPr>
          <p:nvPr>
            <p:ph type="body" idx="1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consideration – what is happening in product sentiment. What is changing? Product life cycle perception we will be selling differently as a procts moves from innovators to early adopters and fromealy adopters to early majority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9850"/>
            <a:ext cx="6189662" cy="464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5:notes"/>
          <p:cNvSpPr txBox="1">
            <a:spLocks noGrp="1"/>
          </p:cNvSpPr>
          <p:nvPr>
            <p:ph type="body" idx="1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>
            <a:spLocks noGrp="1"/>
          </p:cNvSpPr>
          <p:nvPr>
            <p:ph type="body" idx="1"/>
          </p:nvPr>
        </p:nvSpPr>
        <p:spPr>
          <a:xfrm>
            <a:off x="695475" y="4421800"/>
            <a:ext cx="5563850" cy="4189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:notes"/>
          <p:cNvSpPr txBox="1">
            <a:spLocks noGrp="1"/>
          </p:cNvSpPr>
          <p:nvPr>
            <p:ph type="body" idx="1"/>
          </p:nvPr>
        </p:nvSpPr>
        <p:spPr>
          <a:xfrm>
            <a:off x="695475" y="4421800"/>
            <a:ext cx="5563850" cy="4189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9850"/>
            <a:ext cx="6189662" cy="464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8:notes"/>
          <p:cNvSpPr txBox="1">
            <a:spLocks noGrp="1"/>
          </p:cNvSpPr>
          <p:nvPr>
            <p:ph type="body" idx="1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:notes"/>
          <p:cNvSpPr txBox="1">
            <a:spLocks noGrp="1"/>
          </p:cNvSpPr>
          <p:nvPr>
            <p:ph type="body" idx="1"/>
          </p:nvPr>
        </p:nvSpPr>
        <p:spPr>
          <a:xfrm>
            <a:off x="695475" y="4421800"/>
            <a:ext cx="5563850" cy="4189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 descr="PPT_Gold-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9525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75488" y="1199377"/>
            <a:ext cx="8165592" cy="142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53312" y="269748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650013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457200" y="-9525"/>
            <a:ext cx="6272213" cy="95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457200" y="1124712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457200" y="1764474"/>
            <a:ext cx="4040188" cy="477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3"/>
          </p:nvPr>
        </p:nvSpPr>
        <p:spPr>
          <a:xfrm>
            <a:off x="4645025" y="1124712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4"/>
          </p:nvPr>
        </p:nvSpPr>
        <p:spPr>
          <a:xfrm>
            <a:off x="4645025" y="1764473"/>
            <a:ext cx="4041775" cy="477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-9525"/>
            <a:ext cx="6272213" cy="95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457200" y="1114933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575050" y="1114934"/>
            <a:ext cx="5111750" cy="5422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457200" y="2276983"/>
            <a:ext cx="3008313" cy="426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1792288" y="516636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>
            <a:spLocks noGrp="1"/>
          </p:cNvSpPr>
          <p:nvPr>
            <p:ph type="pic" idx="2"/>
          </p:nvPr>
        </p:nvSpPr>
        <p:spPr>
          <a:xfrm>
            <a:off x="1792288" y="97853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1792288" y="573309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457200" y="-9525"/>
            <a:ext cx="6272213" cy="95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 rot="5400000">
            <a:off x="1882775" y="-301625"/>
            <a:ext cx="53784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4951412" y="2801938"/>
            <a:ext cx="541337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760413" y="820738"/>
            <a:ext cx="541337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/>
        </p:nvSpPr>
        <p:spPr>
          <a:xfrm>
            <a:off x="6248400" y="51054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9" descr="PPT_Gold-1.jpg"/>
          <p:cNvPicPr preferRelativeResize="0"/>
          <p:nvPr/>
        </p:nvPicPr>
        <p:blipFill rotWithShape="1">
          <a:blip r:embed="rId2">
            <a:alphaModFix/>
          </a:blip>
          <a:srcRect b="19508"/>
          <a:stretch/>
        </p:blipFill>
        <p:spPr>
          <a:xfrm>
            <a:off x="0" y="-9525"/>
            <a:ext cx="9144000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9"/>
          <p:cNvSpPr txBox="1"/>
          <p:nvPr/>
        </p:nvSpPr>
        <p:spPr>
          <a:xfrm>
            <a:off x="6934200" y="65024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页">
  <p:cSld name="空白页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57200" y="-20370"/>
            <a:ext cx="6272784" cy="95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8229600" cy="537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182880" y="6391656"/>
            <a:ext cx="30861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/>
        </p:nvSpPr>
        <p:spPr>
          <a:xfrm>
            <a:off x="6248400" y="51054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23" descr="PPT_Gold-1.jpg"/>
          <p:cNvPicPr preferRelativeResize="0"/>
          <p:nvPr/>
        </p:nvPicPr>
        <p:blipFill rotWithShape="1">
          <a:blip r:embed="rId2">
            <a:alphaModFix/>
          </a:blip>
          <a:srcRect b="19508"/>
          <a:stretch/>
        </p:blipFill>
        <p:spPr>
          <a:xfrm>
            <a:off x="0" y="-9525"/>
            <a:ext cx="9144000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3"/>
          <p:cNvSpPr txBox="1"/>
          <p:nvPr/>
        </p:nvSpPr>
        <p:spPr>
          <a:xfrm>
            <a:off x="6934200" y="65024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ftr" idx="11"/>
          </p:nvPr>
        </p:nvSpPr>
        <p:spPr>
          <a:xfrm>
            <a:off x="512064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ftr" idx="11"/>
          </p:nvPr>
        </p:nvSpPr>
        <p:spPr>
          <a:xfrm>
            <a:off x="626006" y="6366986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623888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ftr" idx="11"/>
          </p:nvPr>
        </p:nvSpPr>
        <p:spPr>
          <a:xfrm>
            <a:off x="637023" y="6322534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ftr" idx="11"/>
          </p:nvPr>
        </p:nvSpPr>
        <p:spPr>
          <a:xfrm>
            <a:off x="620718" y="635596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>
            <a:spLocks noGrp="1"/>
          </p:cNvSpPr>
          <p:nvPr>
            <p:ph type="ftr" idx="11"/>
          </p:nvPr>
        </p:nvSpPr>
        <p:spPr>
          <a:xfrm>
            <a:off x="292608" y="6318504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>
            <a:spLocks noGrp="1"/>
          </p:cNvSpPr>
          <p:nvPr>
            <p:ph type="ftr" idx="11"/>
          </p:nvPr>
        </p:nvSpPr>
        <p:spPr>
          <a:xfrm>
            <a:off x="6286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31"/>
          <p:cNvSpPr txBox="1">
            <a:spLocks noGrp="1"/>
          </p:cNvSpPr>
          <p:nvPr>
            <p:ph type="ftr" idx="11"/>
          </p:nvPr>
        </p:nvSpPr>
        <p:spPr>
          <a:xfrm>
            <a:off x="6286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3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3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32"/>
          <p:cNvSpPr txBox="1">
            <a:spLocks noGrp="1"/>
          </p:cNvSpPr>
          <p:nvPr>
            <p:ph type="ftr" idx="11"/>
          </p:nvPr>
        </p:nvSpPr>
        <p:spPr>
          <a:xfrm>
            <a:off x="6286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-9525"/>
            <a:ext cx="6272213" cy="95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ftr" idx="11"/>
          </p:nvPr>
        </p:nvSpPr>
        <p:spPr>
          <a:xfrm>
            <a:off x="182880" y="6391656"/>
            <a:ext cx="30861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33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33"/>
          <p:cNvSpPr txBox="1">
            <a:spLocks noGrp="1"/>
          </p:cNvSpPr>
          <p:nvPr>
            <p:ph type="ftr" idx="11"/>
          </p:nvPr>
        </p:nvSpPr>
        <p:spPr>
          <a:xfrm>
            <a:off x="6286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34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34"/>
          <p:cNvSpPr txBox="1">
            <a:spLocks noGrp="1"/>
          </p:cNvSpPr>
          <p:nvPr>
            <p:ph type="ftr" idx="11"/>
          </p:nvPr>
        </p:nvSpPr>
        <p:spPr>
          <a:xfrm>
            <a:off x="6286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/>
          <p:nvPr/>
        </p:nvSpPr>
        <p:spPr>
          <a:xfrm>
            <a:off x="6248400" y="51054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5"/>
          <p:cNvSpPr txBox="1"/>
          <p:nvPr/>
        </p:nvSpPr>
        <p:spPr>
          <a:xfrm>
            <a:off x="6781800" y="63261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5"/>
          <p:cNvSpPr/>
          <p:nvPr/>
        </p:nvSpPr>
        <p:spPr>
          <a:xfrm>
            <a:off x="152400" y="6562725"/>
            <a:ext cx="3619500" cy="24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no duplication without permission</a:t>
            </a:r>
            <a:endParaRPr/>
          </a:p>
        </p:txBody>
      </p:sp>
      <p:sp>
        <p:nvSpPr>
          <p:cNvPr id="144" name="Google Shape;144;p35"/>
          <p:cNvSpPr txBox="1"/>
          <p:nvPr/>
        </p:nvSpPr>
        <p:spPr>
          <a:xfrm>
            <a:off x="6934200" y="65024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5"/>
          <p:cNvSpPr txBox="1">
            <a:spLocks noGrp="1"/>
          </p:cNvSpPr>
          <p:nvPr>
            <p:ph type="ftr" idx="11"/>
          </p:nvPr>
        </p:nvSpPr>
        <p:spPr>
          <a:xfrm>
            <a:off x="152400" y="6443663"/>
            <a:ext cx="30861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>
            <a:spLocks noGrp="1"/>
          </p:cNvSpPr>
          <p:nvPr>
            <p:ph type="title"/>
          </p:nvPr>
        </p:nvSpPr>
        <p:spPr>
          <a:xfrm>
            <a:off x="548640" y="320040"/>
            <a:ext cx="7886700" cy="46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37"/>
          <p:cNvSpPr txBox="1">
            <a:spLocks noGrp="1"/>
          </p:cNvSpPr>
          <p:nvPr>
            <p:ph type="ftr" idx="11"/>
          </p:nvPr>
        </p:nvSpPr>
        <p:spPr>
          <a:xfrm>
            <a:off x="621792" y="635508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8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38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38"/>
          <p:cNvSpPr txBox="1">
            <a:spLocks noGrp="1"/>
          </p:cNvSpPr>
          <p:nvPr>
            <p:ph type="ftr" idx="11"/>
          </p:nvPr>
        </p:nvSpPr>
        <p:spPr>
          <a:xfrm>
            <a:off x="621792" y="635508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3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 txBox="1">
            <a:spLocks noGrp="1"/>
          </p:cNvSpPr>
          <p:nvPr>
            <p:ph type="title"/>
          </p:nvPr>
        </p:nvSpPr>
        <p:spPr>
          <a:xfrm>
            <a:off x="548640" y="320040"/>
            <a:ext cx="7886700" cy="46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3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39"/>
          <p:cNvSpPr txBox="1">
            <a:spLocks noGrp="1"/>
          </p:cNvSpPr>
          <p:nvPr>
            <p:ph type="body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39"/>
          <p:cNvSpPr txBox="1">
            <a:spLocks noGrp="1"/>
          </p:cNvSpPr>
          <p:nvPr>
            <p:ph type="ftr" idx="11"/>
          </p:nvPr>
        </p:nvSpPr>
        <p:spPr>
          <a:xfrm>
            <a:off x="621792" y="635508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3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0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6" name="Google Shape;166;p40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40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4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4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4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40"/>
          <p:cNvSpPr txBox="1">
            <a:spLocks noGrp="1"/>
          </p:cNvSpPr>
          <p:nvPr>
            <p:ph type="ftr" idx="11"/>
          </p:nvPr>
        </p:nvSpPr>
        <p:spPr>
          <a:xfrm>
            <a:off x="621792" y="635508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4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1"/>
          <p:cNvSpPr txBox="1">
            <a:spLocks noGrp="1"/>
          </p:cNvSpPr>
          <p:nvPr>
            <p:ph type="title"/>
          </p:nvPr>
        </p:nvSpPr>
        <p:spPr>
          <a:xfrm>
            <a:off x="548640" y="320040"/>
            <a:ext cx="7886700" cy="46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5" name="Google Shape;175;p4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41"/>
          <p:cNvSpPr txBox="1">
            <a:spLocks noGrp="1"/>
          </p:cNvSpPr>
          <p:nvPr>
            <p:ph type="ftr" idx="11"/>
          </p:nvPr>
        </p:nvSpPr>
        <p:spPr>
          <a:xfrm>
            <a:off x="621792" y="635508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4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42"/>
          <p:cNvSpPr txBox="1">
            <a:spLocks noGrp="1"/>
          </p:cNvSpPr>
          <p:nvPr>
            <p:ph type="ftr" idx="11"/>
          </p:nvPr>
        </p:nvSpPr>
        <p:spPr>
          <a:xfrm>
            <a:off x="621792" y="635508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4" name="Google Shape;184;p43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Google Shape;185;p43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4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43"/>
          <p:cNvSpPr txBox="1">
            <a:spLocks noGrp="1"/>
          </p:cNvSpPr>
          <p:nvPr>
            <p:ph type="ftr" idx="11"/>
          </p:nvPr>
        </p:nvSpPr>
        <p:spPr>
          <a:xfrm>
            <a:off x="621792" y="635508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Google Shape;188;p4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/>
        </p:nvSpPr>
        <p:spPr>
          <a:xfrm>
            <a:off x="6248400" y="51054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5" descr="PPT_Gold-1.jpg"/>
          <p:cNvPicPr preferRelativeResize="0"/>
          <p:nvPr/>
        </p:nvPicPr>
        <p:blipFill rotWithShape="1">
          <a:blip r:embed="rId2">
            <a:alphaModFix/>
          </a:blip>
          <a:srcRect b="19508"/>
          <a:stretch/>
        </p:blipFill>
        <p:spPr>
          <a:xfrm>
            <a:off x="0" y="-9525"/>
            <a:ext cx="9144000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/>
        </p:nvSpPr>
        <p:spPr>
          <a:xfrm>
            <a:off x="6934200" y="65024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4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1" name="Google Shape;191;p44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p44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4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44"/>
          <p:cNvSpPr txBox="1">
            <a:spLocks noGrp="1"/>
          </p:cNvSpPr>
          <p:nvPr>
            <p:ph type="ftr" idx="11"/>
          </p:nvPr>
        </p:nvSpPr>
        <p:spPr>
          <a:xfrm>
            <a:off x="621792" y="635508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Google Shape;195;p4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5"/>
          <p:cNvSpPr txBox="1">
            <a:spLocks noGrp="1"/>
          </p:cNvSpPr>
          <p:nvPr>
            <p:ph type="title"/>
          </p:nvPr>
        </p:nvSpPr>
        <p:spPr>
          <a:xfrm>
            <a:off x="548640" y="320040"/>
            <a:ext cx="7886700" cy="46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4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Google Shape;199;p4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45"/>
          <p:cNvSpPr txBox="1">
            <a:spLocks noGrp="1"/>
          </p:cNvSpPr>
          <p:nvPr>
            <p:ph type="ftr" idx="11"/>
          </p:nvPr>
        </p:nvSpPr>
        <p:spPr>
          <a:xfrm>
            <a:off x="621792" y="635508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4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6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4" name="Google Shape;204;p46"/>
          <p:cNvSpPr txBox="1">
            <a:spLocks noGrp="1"/>
          </p:cNvSpPr>
          <p:nvPr>
            <p:ph type="body" idx="1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4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Google Shape;206;p46"/>
          <p:cNvSpPr txBox="1">
            <a:spLocks noGrp="1"/>
          </p:cNvSpPr>
          <p:nvPr>
            <p:ph type="ftr" idx="11"/>
          </p:nvPr>
        </p:nvSpPr>
        <p:spPr>
          <a:xfrm>
            <a:off x="621792" y="635508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" name="Google Shape;207;p4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48640" y="320040"/>
            <a:ext cx="7886700" cy="46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182880" y="6391656"/>
            <a:ext cx="30861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-20370"/>
            <a:ext cx="6272784" cy="95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8229600" cy="537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PT_Gold-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9525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475488" y="1199377"/>
            <a:ext cx="8165592" cy="142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1353312" y="269748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650013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446567" y="0"/>
            <a:ext cx="6282846" cy="95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4038600" cy="541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2"/>
          </p:nvPr>
        </p:nvSpPr>
        <p:spPr>
          <a:xfrm>
            <a:off x="4648200" y="1123950"/>
            <a:ext cx="4038600" cy="541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PPT_Gold-2.jpg"/>
          <p:cNvPicPr preferRelativeResize="0"/>
          <p:nvPr/>
        </p:nvPicPr>
        <p:blipFill rotWithShape="1">
          <a:blip r:embed="rId7">
            <a:alphaModFix/>
          </a:blip>
          <a:srcRect t="5582"/>
          <a:stretch/>
        </p:blipFill>
        <p:spPr>
          <a:xfrm>
            <a:off x="0" y="-9525"/>
            <a:ext cx="9144000" cy="64754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-9525"/>
            <a:ext cx="6272213" cy="95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8229600" cy="537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152400" y="6562725"/>
            <a:ext cx="3619500" cy="24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no duplication without permission</a:t>
            </a:r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6934200" y="65024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182880" y="6391656"/>
            <a:ext cx="30861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 descr="PPT_Gold-2.jpg"/>
          <p:cNvPicPr preferRelativeResize="0"/>
          <p:nvPr/>
        </p:nvPicPr>
        <p:blipFill rotWithShape="1">
          <a:blip r:embed="rId16">
            <a:alphaModFix/>
          </a:blip>
          <a:srcRect t="5582"/>
          <a:stretch/>
        </p:blipFill>
        <p:spPr>
          <a:xfrm>
            <a:off x="0" y="-9525"/>
            <a:ext cx="9144000" cy="647541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7200" y="-9525"/>
            <a:ext cx="6272213" cy="95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8229600" cy="537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/>
          <p:nvPr/>
        </p:nvSpPr>
        <p:spPr>
          <a:xfrm>
            <a:off x="152400" y="6562725"/>
            <a:ext cx="3619500" cy="24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no duplication without permission</a:t>
            </a:r>
            <a:endParaRPr/>
          </a:p>
        </p:txBody>
      </p:sp>
      <p:sp>
        <p:nvSpPr>
          <p:cNvPr id="39" name="Google Shape;39;p7"/>
          <p:cNvSpPr txBox="1"/>
          <p:nvPr/>
        </p:nvSpPr>
        <p:spPr>
          <a:xfrm>
            <a:off x="6934200" y="65024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ftr" idx="11"/>
          </p:nvPr>
        </p:nvSpPr>
        <p:spPr>
          <a:xfrm>
            <a:off x="6286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6"/>
          <p:cNvSpPr txBox="1">
            <a:spLocks noGrp="1"/>
          </p:cNvSpPr>
          <p:nvPr>
            <p:ph type="ftr" idx="11"/>
          </p:nvPr>
        </p:nvSpPr>
        <p:spPr>
          <a:xfrm>
            <a:off x="621792" y="635508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7"/>
          <p:cNvSpPr txBox="1">
            <a:spLocks noGrp="1"/>
          </p:cNvSpPr>
          <p:nvPr>
            <p:ph type="ctrTitle"/>
          </p:nvPr>
        </p:nvSpPr>
        <p:spPr>
          <a:xfrm>
            <a:off x="384048" y="978408"/>
            <a:ext cx="8375904" cy="402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i="0" u="none" strike="noStrike" cap="none" dirty="0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rPr>
              <a:t>TURNING TWEETS INTO SENTIMENTS USING TWEEPY</a:t>
            </a:r>
            <a:endParaRPr sz="6600" b="1" i="0" u="none" strike="noStrike" cap="none" dirty="0">
              <a:solidFill>
                <a:srgbClr val="6500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342A55-AF59-41C5-BDC5-BB85ED4C74B5}"/>
              </a:ext>
            </a:extLst>
          </p:cNvPr>
          <p:cNvSpPr txBox="1"/>
          <p:nvPr/>
        </p:nvSpPr>
        <p:spPr>
          <a:xfrm>
            <a:off x="4138246" y="5685692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50013"/>
                </a:solidFill>
                <a:latin typeface="Calibri"/>
                <a:cs typeface="Calibri"/>
                <a:sym typeface="Calibri"/>
              </a:rPr>
              <a:t>Group - 11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6"/>
          <p:cNvSpPr txBox="1">
            <a:spLocks noGrp="1"/>
          </p:cNvSpPr>
          <p:nvPr>
            <p:ph type="title"/>
          </p:nvPr>
        </p:nvSpPr>
        <p:spPr>
          <a:xfrm>
            <a:off x="457200" y="-20370"/>
            <a:ext cx="6272784" cy="95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</a:t>
            </a:r>
            <a:endParaRPr dirty="0"/>
          </a:p>
        </p:txBody>
      </p:sp>
      <p:sp>
        <p:nvSpPr>
          <p:cNvPr id="280" name="Google Shape;280;p56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8229600" cy="537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Substitutes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Bluetooth headphones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Bluetooth receiver and aux jack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products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Tethers 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Charger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successful features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Charging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case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Sound Quality</a:t>
            </a:r>
            <a:endParaRPr/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7"/>
          <p:cNvSpPr txBox="1"/>
          <p:nvPr/>
        </p:nvSpPr>
        <p:spPr>
          <a:xfrm>
            <a:off x="1390650" y="1198563"/>
            <a:ext cx="6400800" cy="387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48"/>
          <p:cNvGrpSpPr/>
          <p:nvPr/>
        </p:nvGrpSpPr>
        <p:grpSpPr>
          <a:xfrm>
            <a:off x="458927" y="1123950"/>
            <a:ext cx="8226144" cy="5378450"/>
            <a:chOff x="1727" y="0"/>
            <a:chExt cx="8226144" cy="5378450"/>
          </a:xfrm>
        </p:grpSpPr>
        <p:sp>
          <p:nvSpPr>
            <p:cNvPr id="219" name="Google Shape;219;p48"/>
            <p:cNvSpPr/>
            <p:nvPr/>
          </p:nvSpPr>
          <p:spPr>
            <a:xfrm>
              <a:off x="1727" y="0"/>
              <a:ext cx="2688282" cy="5378450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8"/>
            <p:cNvSpPr txBox="1"/>
            <p:nvPr/>
          </p:nvSpPr>
          <p:spPr>
            <a:xfrm>
              <a:off x="1727" y="2151380"/>
              <a:ext cx="2688282" cy="2151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7575" tIns="227575" rIns="227575" bIns="227575" anchor="t" anchorCtr="1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lang="en-US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Collectable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112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Char char="•"/>
              </a:pPr>
              <a:r>
                <a:rPr lang="en-US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Can we get it?</a:t>
              </a:r>
              <a:endParaRPr/>
            </a:p>
          </p:txBody>
        </p:sp>
        <p:sp>
          <p:nvSpPr>
            <p:cNvPr id="221" name="Google Shape;221;p48"/>
            <p:cNvSpPr/>
            <p:nvPr/>
          </p:nvSpPr>
          <p:spPr>
            <a:xfrm>
              <a:off x="450357" y="322707"/>
              <a:ext cx="1791023" cy="1791023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40998" r="-40998"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8"/>
            <p:cNvSpPr/>
            <p:nvPr/>
          </p:nvSpPr>
          <p:spPr>
            <a:xfrm>
              <a:off x="2770658" y="0"/>
              <a:ext cx="2688282" cy="5378450"/>
            </a:xfrm>
            <a:prstGeom prst="roundRect">
              <a:avLst>
                <a:gd name="adj" fmla="val 10000"/>
              </a:avLst>
            </a:prstGeom>
            <a:solidFill>
              <a:srgbClr val="5DAEA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8"/>
            <p:cNvSpPr txBox="1"/>
            <p:nvPr/>
          </p:nvSpPr>
          <p:spPr>
            <a:xfrm>
              <a:off x="2770658" y="2151380"/>
              <a:ext cx="2688282" cy="2151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7575" tIns="227575" rIns="227575" bIns="227575" anchor="t" anchorCtr="1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lang="en-US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Measurable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112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Char char="•"/>
              </a:pPr>
              <a:r>
                <a:rPr lang="en-US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Can we quantify it?</a:t>
              </a:r>
              <a:endParaRPr/>
            </a:p>
          </p:txBody>
        </p:sp>
        <p:sp>
          <p:nvSpPr>
            <p:cNvPr id="224" name="Google Shape;224;p48"/>
            <p:cNvSpPr/>
            <p:nvPr/>
          </p:nvSpPr>
          <p:spPr>
            <a:xfrm>
              <a:off x="3219288" y="322707"/>
              <a:ext cx="1791023" cy="1791023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l="-999" r="-999"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8"/>
            <p:cNvSpPr/>
            <p:nvPr/>
          </p:nvSpPr>
          <p:spPr>
            <a:xfrm>
              <a:off x="5539589" y="0"/>
              <a:ext cx="2688282" cy="5378450"/>
            </a:xfrm>
            <a:prstGeom prst="roundRect">
              <a:avLst>
                <a:gd name="adj" fmla="val 10000"/>
              </a:avLst>
            </a:prstGeom>
            <a:solidFill>
              <a:srgbClr val="7F63A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8"/>
            <p:cNvSpPr txBox="1"/>
            <p:nvPr/>
          </p:nvSpPr>
          <p:spPr>
            <a:xfrm>
              <a:off x="5539589" y="2151380"/>
              <a:ext cx="2688282" cy="2151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7575" tIns="227575" rIns="227575" bIns="227575" anchor="t" anchorCtr="1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lang="en-US" sz="3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Interpretable</a:t>
              </a:r>
              <a:endParaRPr sz="3100"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112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Char char="•"/>
              </a:pPr>
              <a:r>
                <a:rPr lang="en-US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Can we understand it?</a:t>
              </a:r>
              <a:endParaRPr/>
            </a:p>
          </p:txBody>
        </p:sp>
        <p:sp>
          <p:nvSpPr>
            <p:cNvPr id="227" name="Google Shape;227;p48"/>
            <p:cNvSpPr/>
            <p:nvPr/>
          </p:nvSpPr>
          <p:spPr>
            <a:xfrm>
              <a:off x="5988218" y="322707"/>
              <a:ext cx="1791023" cy="1791023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l="-36998" r="-36996"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8"/>
            <p:cNvSpPr/>
            <p:nvPr/>
          </p:nvSpPr>
          <p:spPr>
            <a:xfrm>
              <a:off x="329183" y="4302760"/>
              <a:ext cx="7571232" cy="80676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DE5D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33;p49">
            <a:extLst>
              <a:ext uri="{FF2B5EF4-FFF2-40B4-BE49-F238E27FC236}">
                <a16:creationId xmlns:a16="http://schemas.microsoft.com/office/drawing/2014/main" id="{0D5D0138-A655-45CA-9B91-6E6F4C39B9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-20370"/>
            <a:ext cx="6272784" cy="95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rPr>
              <a:t>Social Media Usefulness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9"/>
          <p:cNvSpPr txBox="1">
            <a:spLocks noGrp="1"/>
          </p:cNvSpPr>
          <p:nvPr>
            <p:ph type="title"/>
          </p:nvPr>
        </p:nvSpPr>
        <p:spPr>
          <a:xfrm>
            <a:off x="457200" y="-20370"/>
            <a:ext cx="6272784" cy="95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rPr>
              <a:t>Tweepy – great first step</a:t>
            </a:r>
            <a:endParaRPr dirty="0"/>
          </a:p>
        </p:txBody>
      </p:sp>
      <p:sp>
        <p:nvSpPr>
          <p:cNvPr id="234" name="Google Shape;234;p49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8229600" cy="537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Collectable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call functions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customizations and adjustment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Measurable 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and stable output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Packaged and ready for scalable analysis 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Interpretable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Easily combined with other libraries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Ready for your customizable use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0"/>
          <p:cNvSpPr txBox="1">
            <a:spLocks noGrp="1"/>
          </p:cNvSpPr>
          <p:nvPr>
            <p:ph type="title"/>
          </p:nvPr>
        </p:nvSpPr>
        <p:spPr>
          <a:xfrm>
            <a:off x="457200" y="-20370"/>
            <a:ext cx="6272784" cy="95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rPr>
              <a:t>Use Case: BEST BUY</a:t>
            </a:r>
            <a:endParaRPr dirty="0"/>
          </a:p>
        </p:txBody>
      </p:sp>
      <p:sp>
        <p:nvSpPr>
          <p:cNvPr id="240" name="Google Shape;240;p50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8229600" cy="537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Considerations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Emerging sentiment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Changing sentiment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Life Cycle Perceptions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Firm Considerations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Campaign management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Firm sentiment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Emerging issues</a:t>
            </a:r>
            <a:endParaRPr/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1"/>
          <p:cNvSpPr txBox="1">
            <a:spLocks noGrp="1"/>
          </p:cNvSpPr>
          <p:nvPr>
            <p:ph type="title"/>
          </p:nvPr>
        </p:nvSpPr>
        <p:spPr>
          <a:xfrm>
            <a:off x="269631" y="-20370"/>
            <a:ext cx="6811107" cy="95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rPr>
              <a:t>Informing the floor team leads</a:t>
            </a:r>
            <a:endParaRPr dirty="0"/>
          </a:p>
        </p:txBody>
      </p:sp>
      <p:sp>
        <p:nvSpPr>
          <p:cNvPr id="246" name="Google Shape;246;p51"/>
          <p:cNvSpPr txBox="1">
            <a:spLocks noGrp="1"/>
          </p:cNvSpPr>
          <p:nvPr>
            <p:ph type="body" idx="1"/>
          </p:nvPr>
        </p:nvSpPr>
        <p:spPr>
          <a:xfrm>
            <a:off x="402336" y="2478024"/>
            <a:ext cx="8229600" cy="380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Tailor product emphasis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Ease customers most likely concerns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suggested compliments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51"/>
          <p:cNvSpPr txBox="1"/>
          <p:nvPr/>
        </p:nvSpPr>
        <p:spPr>
          <a:xfrm>
            <a:off x="182880" y="1417698"/>
            <a:ext cx="866851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 understanding of sentiment helps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2"/>
          <p:cNvSpPr txBox="1">
            <a:spLocks noGrp="1"/>
          </p:cNvSpPr>
          <p:nvPr>
            <p:ph type="title"/>
          </p:nvPr>
        </p:nvSpPr>
        <p:spPr>
          <a:xfrm>
            <a:off x="457200" y="-20370"/>
            <a:ext cx="6272784" cy="95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rPr>
              <a:t>Best Buy and Apple</a:t>
            </a:r>
            <a:endParaRPr dirty="0"/>
          </a:p>
        </p:txBody>
      </p:sp>
      <p:pic>
        <p:nvPicPr>
          <p:cNvPr id="253" name="Google Shape;253;p5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5167" y="1048512"/>
            <a:ext cx="4094100" cy="40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6902" y="2990088"/>
            <a:ext cx="4506164" cy="3255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3"/>
          <p:cNvSpPr txBox="1">
            <a:spLocks noGrp="1"/>
          </p:cNvSpPr>
          <p:nvPr>
            <p:ph type="title"/>
          </p:nvPr>
        </p:nvSpPr>
        <p:spPr>
          <a:xfrm>
            <a:off x="457200" y="-20370"/>
            <a:ext cx="6272784" cy="95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rPr>
              <a:t>Best Buy and Apple</a:t>
            </a:r>
            <a:endParaRPr dirty="0"/>
          </a:p>
        </p:txBody>
      </p:sp>
      <p:sp>
        <p:nvSpPr>
          <p:cNvPr id="260" name="Google Shape;260;p53"/>
          <p:cNvSpPr txBox="1"/>
          <p:nvPr/>
        </p:nvSpPr>
        <p:spPr>
          <a:xfrm>
            <a:off x="621792" y="1161288"/>
            <a:ext cx="8229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being mentioned the most?</a:t>
            </a:r>
            <a:endParaRPr/>
          </a:p>
        </p:txBody>
      </p:sp>
      <p:pic>
        <p:nvPicPr>
          <p:cNvPr id="261" name="Google Shape;261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43" y="2112264"/>
            <a:ext cx="4903317" cy="3976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6592" y="2112264"/>
            <a:ext cx="4302405" cy="336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4"/>
          <p:cNvSpPr txBox="1">
            <a:spLocks noGrp="1"/>
          </p:cNvSpPr>
          <p:nvPr>
            <p:ph type="title"/>
          </p:nvPr>
        </p:nvSpPr>
        <p:spPr>
          <a:xfrm>
            <a:off x="457200" y="-20370"/>
            <a:ext cx="6272784" cy="95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 err="1">
                <a:solidFill>
                  <a:srgbClr val="650013"/>
                </a:solidFill>
                <a:latin typeface="Calibri"/>
                <a:ea typeface="Calibri"/>
                <a:cs typeface="Calibri"/>
                <a:sym typeface="Calibri"/>
              </a:rPr>
              <a:t>Airpods</a:t>
            </a:r>
            <a:endParaRPr sz="3200" b="1" i="0" u="none" strike="noStrike" cap="none" dirty="0">
              <a:solidFill>
                <a:srgbClr val="6500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9000" y="1376675"/>
            <a:ext cx="6120600" cy="47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5"/>
          <p:cNvSpPr txBox="1">
            <a:spLocks noGrp="1"/>
          </p:cNvSpPr>
          <p:nvPr>
            <p:ph type="title"/>
          </p:nvPr>
        </p:nvSpPr>
        <p:spPr>
          <a:xfrm>
            <a:off x="457200" y="-20370"/>
            <a:ext cx="6272784" cy="95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Bi-gram analysis</a:t>
            </a:r>
            <a:endParaRPr sz="3200" b="1" i="0" u="none" strike="noStrike" cap="none" dirty="0">
              <a:solidFill>
                <a:srgbClr val="6500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5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82775" y="1123950"/>
            <a:ext cx="5378450" cy="53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192</Words>
  <Application>Microsoft Office PowerPoint</Application>
  <PresentationFormat>On-screen Show (4:3)</PresentationFormat>
  <Paragraphs>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</vt:lpstr>
      <vt:lpstr>2_Office Theme</vt:lpstr>
      <vt:lpstr>3_Office Theme</vt:lpstr>
      <vt:lpstr>Office Theme</vt:lpstr>
      <vt:lpstr>Custom Design</vt:lpstr>
      <vt:lpstr>TURNING TWEETS INTO SENTIMENTS USING TWEEPY</vt:lpstr>
      <vt:lpstr>Social Media Usefulness</vt:lpstr>
      <vt:lpstr>Tweepy – great first step</vt:lpstr>
      <vt:lpstr>Use Case: BEST BUY</vt:lpstr>
      <vt:lpstr>Informing the floor team leads</vt:lpstr>
      <vt:lpstr>Best Buy and Apple</vt:lpstr>
      <vt:lpstr>Best Buy and Apple</vt:lpstr>
      <vt:lpstr>Airpods</vt:lpstr>
      <vt:lpstr>Bi-gram analysis</vt:lpstr>
      <vt:lpstr>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TURNING TWEETS INTO SENTIMENTS USING TWEEPY</dc:title>
  <cp:lastModifiedBy>Abhijitha Babu</cp:lastModifiedBy>
  <cp:revision>3</cp:revision>
  <dcterms:modified xsi:type="dcterms:W3CDTF">2018-08-14T19:52:07Z</dcterms:modified>
</cp:coreProperties>
</file>