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71" r:id="rId9"/>
    <p:sldId id="272" r:id="rId10"/>
    <p:sldId id="263" r:id="rId11"/>
    <p:sldId id="275" r:id="rId12"/>
    <p:sldId id="274" r:id="rId13"/>
    <p:sldId id="270" r:id="rId14"/>
    <p:sldId id="265" r:id="rId15"/>
    <p:sldId id="268" r:id="rId16"/>
    <p:sldId id="269"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ajesh kumar" initials="k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418"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52A3AB-D757-49CB-B5B5-9B026936DAD1}" type="datetimeFigureOut">
              <a:rPr lang="en-IN" smtClean="0"/>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64FFEC4-B934-4BA2-B997-24D82AB933F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52A3AB-D757-49CB-B5B5-9B026936D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panose="020B0604020202020204"/>
                <a:cs typeface="Arial" panose="020B0604020202020204"/>
              </a:rPr>
              <a:t>”</a:t>
            </a:r>
            <a:endParaRPr lang="en-US" sz="9600" b="0" i="0" dirty="0">
              <a:solidFill>
                <a:schemeClr val="accent1">
                  <a:lumMod val="60000"/>
                  <a:lumOff val="40000"/>
                </a:schemeClr>
              </a:solidFill>
              <a:latin typeface="Arial" panose="020B0604020202020204"/>
              <a:cs typeface="Arial" panose="020B0604020202020204"/>
            </a:endParaRP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52A3AB-D757-49CB-B5B5-9B026936D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52A3AB-D757-49CB-B5B5-9B026936DAD1}" type="datetimeFigureOut">
              <a:rPr lang="en-IN" smtClean="0"/>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452A3AB-D757-49CB-B5B5-9B026936D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452A3AB-D757-49CB-B5B5-9B026936D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452A3AB-D757-49CB-B5B5-9B026936D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52A3AB-D757-49CB-B5B5-9B026936DA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2A3AB-D757-49CB-B5B5-9B026936DA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52A3AB-D757-49CB-B5B5-9B026936D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52A3AB-D757-49CB-B5B5-9B026936D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64FFEC4-B934-4BA2-B997-24D82AB933F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8">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52A3AB-D757-49CB-B5B5-9B026936DAD1}" type="datetimeFigureOut">
              <a:rPr lang="en-IN" smtClean="0"/>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64FFEC4-B934-4BA2-B997-24D82AB933F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kaggle.com/piantic/siim-fisabio-rsna-covid-19-detection-basic-eda" TargetMode="External"/><Relationship Id="rId2" Type="http://schemas.openxmlformats.org/officeDocument/2006/relationships/hyperlink" Target="https://www.kaggle.com/sinamhd9/chexnet-fine-tuned-model-interpretation" TargetMode="External"/><Relationship Id="rId1" Type="http://schemas.openxmlformats.org/officeDocument/2006/relationships/hyperlink" Target="https://github.com/lindawangg/COVID-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8181" y="864264"/>
            <a:ext cx="3380437" cy="1605948"/>
          </a:xfrm>
        </p:spPr>
        <p:txBody>
          <a:bodyPr anchor="t">
            <a:normAutofit fontScale="90000"/>
          </a:bodyPr>
          <a:lstStyle/>
          <a:p>
            <a:r>
              <a:rPr lang="en-IN" sz="2700" dirty="0">
                <a:solidFill>
                  <a:schemeClr val="bg1"/>
                </a:solidFill>
              </a:rPr>
              <a:t>COVID-19 I-NET :</a:t>
            </a:r>
            <a:br>
              <a:rPr lang="en-IN" sz="2700" dirty="0">
                <a:solidFill>
                  <a:schemeClr val="bg1"/>
                </a:solidFill>
              </a:rPr>
            </a:br>
            <a:br>
              <a:rPr lang="en-IN" sz="2700" dirty="0">
                <a:solidFill>
                  <a:schemeClr val="bg1"/>
                </a:solidFill>
              </a:rPr>
            </a:br>
            <a:r>
              <a:rPr lang="en-IN" sz="2700" dirty="0">
                <a:solidFill>
                  <a:schemeClr val="bg1"/>
                </a:solidFill>
              </a:rPr>
              <a:t>A Novel DEEP LEARNING BASED MODEL to Analyse COVID-19 INFECTION SEVERITY using CHEST X-RAY and CT IMAGES</a:t>
            </a:r>
            <a:br>
              <a:rPr lang="en-IN" sz="2700" dirty="0">
                <a:solidFill>
                  <a:schemeClr val="bg1"/>
                </a:solidFill>
              </a:rPr>
            </a:br>
            <a:r>
              <a:rPr lang="en-IN" sz="4000" dirty="0">
                <a:solidFill>
                  <a:schemeClr val="bg1"/>
                </a:solidFill>
              </a:rPr>
              <a:t> </a:t>
            </a:r>
            <a:endParaRPr lang="en-IN" sz="4000" dirty="0">
              <a:solidFill>
                <a:schemeClr val="bg1"/>
              </a:solidFill>
            </a:endParaRPr>
          </a:p>
        </p:txBody>
      </p:sp>
      <p:sp>
        <p:nvSpPr>
          <p:cNvPr id="3" name="Subtitle 2"/>
          <p:cNvSpPr>
            <a:spLocks noGrp="1"/>
          </p:cNvSpPr>
          <p:nvPr>
            <p:ph type="subTitle" idx="1"/>
          </p:nvPr>
        </p:nvSpPr>
        <p:spPr>
          <a:xfrm rot="10800000" flipV="1">
            <a:off x="748181" y="4387789"/>
            <a:ext cx="2563427" cy="497979"/>
          </a:xfrm>
        </p:spPr>
        <p:txBody>
          <a:bodyPr anchor="b">
            <a:normAutofit fontScale="85000" lnSpcReduction="20000"/>
          </a:bodyPr>
          <a:lstStyle/>
          <a:p>
            <a:r>
              <a:rPr lang="en-IN" sz="1800" dirty="0">
                <a:solidFill>
                  <a:schemeClr val="bg1"/>
                </a:solidFill>
                <a:latin typeface="+mj-lt"/>
              </a:rPr>
              <a:t>DOMAIN : DEEP LEARNING</a:t>
            </a:r>
            <a:endParaRPr lang="en-IN" sz="1800" dirty="0">
              <a:solidFill>
                <a:schemeClr val="bg1"/>
              </a:solidFill>
              <a:latin typeface="+mj-lt"/>
            </a:endParaRPr>
          </a:p>
        </p:txBody>
      </p:sp>
      <p:pic>
        <p:nvPicPr>
          <p:cNvPr id="4" name="Picture 3"/>
          <p:cNvPicPr>
            <a:picLocks noChangeAspect="1"/>
          </p:cNvPicPr>
          <p:nvPr/>
        </p:nvPicPr>
        <p:blipFill rotWithShape="1">
          <a:blip r:embed="rId1"/>
          <a:srcRect l="23727"/>
          <a:stretch>
            <a:fillRect/>
          </a:stretch>
        </p:blipFill>
        <p:spPr>
          <a:xfrm>
            <a:off x="4279036" y="1358283"/>
            <a:ext cx="7288567" cy="4598634"/>
          </a:xfrm>
          <a:prstGeom prst="rect">
            <a:avLst/>
          </a:prstGeom>
        </p:spPr>
      </p:pic>
      <p:sp>
        <p:nvSpPr>
          <p:cNvPr id="8" name="TextBox 7"/>
          <p:cNvSpPr txBox="1"/>
          <p:nvPr/>
        </p:nvSpPr>
        <p:spPr>
          <a:xfrm>
            <a:off x="4376691" y="4012707"/>
            <a:ext cx="4625267" cy="1661993"/>
          </a:xfrm>
          <a:prstGeom prst="rect">
            <a:avLst/>
          </a:prstGeom>
          <a:noFill/>
        </p:spPr>
        <p:txBody>
          <a:bodyPr wrap="square" rtlCol="0">
            <a:spAutoFit/>
          </a:bodyPr>
          <a:lstStyle/>
          <a:p>
            <a:r>
              <a:rPr lang="en-IN" sz="1400" b="1" dirty="0" err="1">
                <a:latin typeface="Times New Roman" panose="02020603050405020304" pitchFamily="18" charset="0"/>
                <a:cs typeface="Times New Roman" panose="02020603050405020304" pitchFamily="18" charset="0"/>
              </a:rPr>
              <a:t>Rajeshkumar</a:t>
            </a:r>
            <a:r>
              <a:rPr lang="en-IN" sz="1400" b="1" dirty="0">
                <a:latin typeface="Times New Roman" panose="02020603050405020304" pitchFamily="18" charset="0"/>
                <a:cs typeface="Times New Roman" panose="02020603050405020304" pitchFamily="18" charset="0"/>
              </a:rPr>
              <a:t> K(211417104213)</a:t>
            </a:r>
            <a:endParaRPr lang="en-IN" sz="1400" b="1" dirty="0">
              <a:latin typeface="Times New Roman" panose="02020603050405020304" pitchFamily="18" charset="0"/>
              <a:cs typeface="Times New Roman" panose="02020603050405020304" pitchFamily="18" charset="0"/>
            </a:endParaRPr>
          </a:p>
          <a:p>
            <a:r>
              <a:rPr lang="en-IN" sz="1400" b="1" i="0" dirty="0">
                <a:solidFill>
                  <a:srgbClr val="202124"/>
                </a:solidFill>
                <a:effectLst/>
                <a:latin typeface="Times New Roman" panose="02020603050405020304" pitchFamily="18" charset="0"/>
                <a:cs typeface="Times New Roman" panose="02020603050405020304" pitchFamily="18" charset="0"/>
              </a:rPr>
              <a:t>Prasanna Venkatesan A(211417104193)</a:t>
            </a:r>
            <a:endParaRPr lang="en-IN" sz="1400" b="1" i="0" dirty="0">
              <a:solidFill>
                <a:srgbClr val="202124"/>
              </a:solidFill>
              <a:effectLst/>
              <a:latin typeface="Times New Roman" panose="02020603050405020304" pitchFamily="18" charset="0"/>
              <a:cs typeface="Times New Roman" panose="02020603050405020304" pitchFamily="18" charset="0"/>
            </a:endParaRPr>
          </a:p>
          <a:p>
            <a:r>
              <a:rPr lang="en-IN" sz="1400" b="1" dirty="0">
                <a:solidFill>
                  <a:srgbClr val="202124"/>
                </a:solidFill>
                <a:latin typeface="Times New Roman" panose="02020603050405020304" pitchFamily="18" charset="0"/>
                <a:cs typeface="Times New Roman" panose="02020603050405020304" pitchFamily="18" charset="0"/>
              </a:rPr>
              <a:t>Karthikeyan V(211417104111)</a:t>
            </a:r>
            <a:endParaRPr lang="en-IN" sz="1400" b="1" dirty="0">
              <a:solidFill>
                <a:srgbClr val="202124"/>
              </a:solidFill>
              <a:latin typeface="Times New Roman" panose="02020603050405020304" pitchFamily="18" charset="0"/>
              <a:cs typeface="Times New Roman" panose="02020603050405020304" pitchFamily="18" charset="0"/>
            </a:endParaRPr>
          </a:p>
          <a:p>
            <a:endParaRPr lang="en-IN" sz="1400" dirty="0">
              <a:solidFill>
                <a:srgbClr val="202124"/>
              </a:solidFill>
              <a:latin typeface="+mj-lt"/>
            </a:endParaRPr>
          </a:p>
          <a:p>
            <a:r>
              <a:rPr lang="en-IN" sz="1400" b="1" dirty="0">
                <a:solidFill>
                  <a:srgbClr val="202124"/>
                </a:solidFill>
                <a:latin typeface="Times New Roman" panose="02020603050405020304" pitchFamily="18" charset="0"/>
                <a:cs typeface="Times New Roman" panose="02020603050405020304" pitchFamily="18" charset="0"/>
              </a:rPr>
              <a:t>GUIDE : </a:t>
            </a:r>
            <a:r>
              <a:rPr lang="en-US" sz="1400" b="1" dirty="0" err="1">
                <a:effectLst/>
                <a:latin typeface="Times New Roman" panose="02020603050405020304" pitchFamily="18" charset="0"/>
                <a:ea typeface="Calibri" panose="020F0502020204030204" pitchFamily="34" charset="0"/>
                <a:cs typeface="Times New Roman" panose="02020603050405020304" pitchFamily="18" charset="0"/>
              </a:rPr>
              <a:t>Shanmuganathan</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  M</a:t>
            </a:r>
            <a:endParaRPr lang="en-IN" sz="1400" b="1" dirty="0">
              <a:solidFill>
                <a:srgbClr val="202124"/>
              </a:solidFill>
              <a:latin typeface="Times New Roman" panose="02020603050405020304" pitchFamily="18" charset="0"/>
              <a:cs typeface="Times New Roman" panose="02020603050405020304" pitchFamily="18" charset="0"/>
            </a:endParaRPr>
          </a:p>
          <a:p>
            <a:r>
              <a:rPr lang="en-IN" sz="1400" b="1" dirty="0">
                <a:solidFill>
                  <a:srgbClr val="202124"/>
                </a:solidFill>
                <a:latin typeface="Times New Roman" panose="02020603050405020304" pitchFamily="18" charset="0"/>
                <a:cs typeface="Times New Roman" panose="02020603050405020304" pitchFamily="18" charset="0"/>
              </a:rPr>
              <a:t>DESIGNATION: Assistant Professor</a:t>
            </a:r>
            <a:endParaRPr lang="en-IN" sz="1400" b="1" dirty="0">
              <a:solidFill>
                <a:srgbClr val="202124"/>
              </a:solidFill>
              <a:latin typeface="Times New Roman" panose="02020603050405020304" pitchFamily="18" charset="0"/>
              <a:cs typeface="Times New Roman" panose="02020603050405020304" pitchFamily="18" charset="0"/>
            </a:endParaRPr>
          </a:p>
          <a:p>
            <a:endParaRPr lang="en-IN" dirty="0">
              <a:solidFill>
                <a:srgbClr val="202124"/>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158088" cy="706964"/>
          </a:xfrm>
        </p:spPr>
        <p:txBody>
          <a:bodyPr/>
          <a:lstStyle/>
          <a:p>
            <a:r>
              <a:rPr lang="en-US" dirty="0"/>
              <a:t>MODULE DESCRIPTION- CT SCAN</a:t>
            </a:r>
            <a:endParaRPr lang="en-IN" dirty="0"/>
          </a:p>
        </p:txBody>
      </p:sp>
      <p:sp>
        <p:nvSpPr>
          <p:cNvPr id="3" name="Content Placeholder 2"/>
          <p:cNvSpPr>
            <a:spLocks noGrp="1"/>
          </p:cNvSpPr>
          <p:nvPr>
            <p:ph idx="1"/>
          </p:nvPr>
        </p:nvSpPr>
        <p:spPr>
          <a:xfrm>
            <a:off x="797442" y="2603500"/>
            <a:ext cx="10781414" cy="3416300"/>
          </a:xfrm>
        </p:spPr>
        <p:txBody>
          <a:bodyPr vert="horz" lIns="91440" tIns="45720" rIns="91440" bIns="45720" rtlCol="0" anchor="t">
            <a:normAutofit/>
          </a:bodyPr>
          <a:lstStyle/>
          <a:p>
            <a:pPr>
              <a:buFont typeface="Wingdings" panose="05000000000000000000" pitchFamily="2" charset="2"/>
              <a:buChar char="§"/>
            </a:pPr>
            <a:r>
              <a:rPr lang="en-US" dirty="0">
                <a:latin typeface="Times New Roman" panose="02020603050405020304"/>
                <a:cs typeface="Times New Roman" panose="02020603050405020304"/>
              </a:rPr>
              <a:t>The U-Net CNN architecture is a fully convolutional network (FCN) that has two main components: a contraction path, also called an encoder, which captures the image information; and the expansion path, also called decoder, which uses the encoded information to create the segmentation output. We used the U-Net CNN architecture with changes: we included dropout and batch normalization layers in each contracting and expanding block. These additions aim to improve training time and reduce overfitting.</a:t>
            </a:r>
            <a:endParaRPr lang="en-US">
              <a:latin typeface="Times New Roman" panose="02020603050405020304"/>
              <a:cs typeface="Times New Roman" panose="02020603050405020304"/>
            </a:endParaRPr>
          </a:p>
          <a:p>
            <a:endParaRPr lang="en-US" dirty="0"/>
          </a:p>
          <a:p>
            <a:pPr>
              <a:buFont typeface="Wingdings" panose="05000000000000000000" pitchFamily="2" charset="2"/>
              <a:buChar char="§"/>
            </a:pPr>
            <a:r>
              <a:rPr lang="en-IN" dirty="0">
                <a:latin typeface="Times New Roman" panose="02020603050405020304"/>
                <a:cs typeface="Times New Roman" panose="02020603050405020304"/>
              </a:rPr>
              <a:t>CT based lung segmentation using U-net architecture produced optimal results, in comparison with other neural networks. U-Net architecture for multiclass CT medical image segmentation produced far more results than </a:t>
            </a:r>
            <a:r>
              <a:rPr lang="en-IN" dirty="0" err="1">
                <a:latin typeface="Times New Roman" panose="02020603050405020304"/>
                <a:cs typeface="Times New Roman" panose="02020603050405020304"/>
              </a:rPr>
              <a:t>SegNet</a:t>
            </a:r>
            <a:endParaRPr lang="en-IN">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01" y="933058"/>
            <a:ext cx="10411155" cy="706964"/>
          </a:xfrm>
        </p:spPr>
        <p:txBody>
          <a:bodyPr/>
          <a:lstStyle/>
          <a:p>
            <a:r>
              <a:rPr lang="en-US" dirty="0">
                <a:latin typeface="Times New Roman" panose="02020603050405020304" pitchFamily="18" charset="0"/>
                <a:cs typeface="Times New Roman" panose="02020603050405020304" pitchFamily="18" charset="0"/>
              </a:rPr>
              <a:t>Chest X-Ray Net Performance Evaluation</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72140" y="2583713"/>
            <a:ext cx="5124893" cy="3689496"/>
          </a:xfrm>
        </p:spPr>
      </p:pic>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54535" y="2583712"/>
            <a:ext cx="6228357" cy="368949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1291067"/>
          </a:xfrm>
        </p:spPr>
        <p:txBody>
          <a:bodyPr/>
          <a:lstStyle/>
          <a:p>
            <a:r>
              <a:rPr lang="en-IN" sz="3600" b="1" dirty="0">
                <a:latin typeface="Times New Roman" panose="02020603050405020304" pitchFamily="18" charset="0"/>
                <a:cs typeface="Times New Roman" panose="02020603050405020304" pitchFamily="18" charset="0"/>
              </a:rPr>
              <a:t>U-NET Model Performance Evaluation </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 </a:t>
            </a:r>
            <a:br>
              <a:rPr lang="en-IN" sz="3600" b="1" dirty="0">
                <a:latin typeface="Times New Roman" panose="02020603050405020304" pitchFamily="18" charset="0"/>
                <a:cs typeface="Times New Roman" panose="02020603050405020304" pitchFamily="18" charset="0"/>
              </a:rPr>
            </a:br>
            <a:endParaRPr lang="en-IN" dirty="0"/>
          </a:p>
        </p:txBody>
      </p:sp>
      <p:pic>
        <p:nvPicPr>
          <p:cNvPr id="11" name="Content Placeholder 10"/>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340242" y="3473856"/>
            <a:ext cx="11568223" cy="3224655"/>
          </a:xfr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42" y="2413591"/>
            <a:ext cx="11568223" cy="8976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endParaRPr lang="en-IN" dirty="0"/>
          </a:p>
        </p:txBody>
      </p:sp>
      <p:sp>
        <p:nvSpPr>
          <p:cNvPr id="3" name="Content Placeholder 2"/>
          <p:cNvSpPr>
            <a:spLocks noGrp="1"/>
          </p:cNvSpPr>
          <p:nvPr>
            <p:ph idx="1"/>
          </p:nvPr>
        </p:nvSpPr>
        <p:spPr>
          <a:xfrm>
            <a:off x="470517" y="2379216"/>
            <a:ext cx="11274639" cy="3640584"/>
          </a:xfrm>
        </p:spPr>
        <p:txBody>
          <a:bodyPr vert="horz" lIns="91440" tIns="45720" rIns="91440" bIns="45720" rtlCol="0" anchor="t">
            <a:normAutofit/>
          </a:bodyPr>
          <a:lstStyle/>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Chest X-ray Model</a:t>
            </a:r>
            <a:r>
              <a:rPr lang="en-IN" sz="1400" b="1" dirty="0">
                <a:latin typeface="Times New Roman" panose="02020603050405020304" pitchFamily="18" charset="0"/>
                <a:cs typeface="Times New Roman" panose="02020603050405020304" pitchFamily="18" charset="0"/>
                <a:sym typeface="Wingdings" panose="05000000000000000000" pitchFamily="2" charset="2"/>
              </a:rPr>
              <a:t>:(3 Abnormalities : Typical, Atypical and Normal)</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022" y="2823099"/>
            <a:ext cx="12120978" cy="35510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a:t>
            </a:r>
            <a:endParaRPr lang="en-IN" dirty="0"/>
          </a:p>
        </p:txBody>
      </p:sp>
      <p:sp>
        <p:nvSpPr>
          <p:cNvPr id="3" name="Content Placeholder 2"/>
          <p:cNvSpPr>
            <a:spLocks noGrp="1"/>
          </p:cNvSpPr>
          <p:nvPr>
            <p:ph idx="1"/>
          </p:nvPr>
        </p:nvSpPr>
        <p:spPr>
          <a:xfrm>
            <a:off x="568172" y="2068497"/>
            <a:ext cx="9412442" cy="3951303"/>
          </a:xfrm>
        </p:spPr>
        <p:txBody>
          <a:bodyPr vert="horz" lIns="91440" tIns="45720" rIns="91440" bIns="45720" rtlCol="0" anchor="t">
            <a:normAutofit/>
          </a:bodyPr>
          <a:lstStyle/>
          <a:p>
            <a:pPr>
              <a:buFont typeface="Wingdings" panose="05000000000000000000" pitchFamily="2" charset="2"/>
              <a:buChar char="§"/>
            </a:pPr>
            <a:r>
              <a:rPr lang="en-IN" sz="1400" b="1" dirty="0">
                <a:latin typeface="Times New Roman" panose="02020603050405020304" pitchFamily="18" charset="0"/>
                <a:cs typeface="Times New Roman" panose="02020603050405020304" pitchFamily="18" charset="0"/>
              </a:rPr>
              <a:t>U-NET Model:</a:t>
            </a:r>
            <a:endParaRPr lang="en-US"/>
          </a:p>
          <a:p>
            <a:pPr marL="0" indent="0">
              <a:buNone/>
            </a:pPr>
            <a:r>
              <a:rPr lang="en-IN" sz="1400" b="1" dirty="0">
                <a:latin typeface="Times New Roman" panose="02020603050405020304" pitchFamily="18" charset="0"/>
                <a:cs typeface="Times New Roman" panose="02020603050405020304" pitchFamily="18" charset="0"/>
              </a:rPr>
              <a:t>1. Masked Images: Image Localisation </a:t>
            </a: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2927" y="2938509"/>
            <a:ext cx="11032633" cy="35688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SCREENSHOTS</a:t>
            </a:r>
            <a:endParaRPr lang="en-IN" dirty="0"/>
          </a:p>
        </p:txBody>
      </p:sp>
      <p:sp>
        <p:nvSpPr>
          <p:cNvPr id="3" name="Content Placeholder 2"/>
          <p:cNvSpPr>
            <a:spLocks noGrp="1"/>
          </p:cNvSpPr>
          <p:nvPr>
            <p:ph idx="1"/>
          </p:nvPr>
        </p:nvSpPr>
        <p:spPr>
          <a:xfrm>
            <a:off x="1219200" y="2317897"/>
            <a:ext cx="8761413" cy="4146697"/>
          </a:xfrm>
        </p:spPr>
        <p:txBody>
          <a:bodyPr vert="horz" lIns="91440" tIns="45720" rIns="91440" bIns="45720" rtlCol="0" anchor="t">
            <a:normAutofit/>
          </a:bodyPr>
          <a:lstStyle/>
          <a:p>
            <a:pPr marL="0" indent="0">
              <a:buNone/>
            </a:pPr>
            <a:r>
              <a:rPr lang="en-IN" sz="1600" b="1" dirty="0">
                <a:latin typeface="Times New Roman" panose="02020603050405020304" pitchFamily="18" charset="0"/>
                <a:cs typeface="Times New Roman" panose="02020603050405020304" pitchFamily="18" charset="0"/>
              </a:rPr>
              <a:t>2. Ground Truth Images:</a:t>
            </a:r>
            <a:endParaRPr lang="en-IN"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b="1" i="0" dirty="0">
                <a:solidFill>
                  <a:srgbClr val="202124"/>
                </a:solidFill>
                <a:effectLst/>
                <a:latin typeface="Times New Roman" panose="02020603050405020304" pitchFamily="18" charset="0"/>
                <a:cs typeface="Times New Roman" panose="02020603050405020304" pitchFamily="18" charset="0"/>
              </a:rPr>
              <a:t>Ground truth</a:t>
            </a:r>
            <a:r>
              <a:rPr lang="en-US" sz="1600" b="0" i="0" dirty="0">
                <a:solidFill>
                  <a:srgbClr val="202124"/>
                </a:solidFill>
                <a:effectLst/>
                <a:latin typeface="Times New Roman" panose="02020603050405020304" pitchFamily="18" charset="0"/>
                <a:cs typeface="Times New Roman" panose="02020603050405020304" pitchFamily="18" charset="0"/>
              </a:rPr>
              <a:t> is a term used in statistics and </a:t>
            </a:r>
            <a:r>
              <a:rPr lang="en-US" sz="1600" b="1" i="0" dirty="0">
                <a:solidFill>
                  <a:srgbClr val="202124"/>
                </a:solidFill>
                <a:effectLst/>
                <a:latin typeface="Times New Roman" panose="02020603050405020304" pitchFamily="18" charset="0"/>
                <a:cs typeface="Times New Roman" panose="02020603050405020304" pitchFamily="18" charset="0"/>
              </a:rPr>
              <a:t>machine learning</a:t>
            </a:r>
            <a:r>
              <a:rPr lang="en-US" sz="1600" b="0" i="0" dirty="0">
                <a:solidFill>
                  <a:srgbClr val="202124"/>
                </a:solidFill>
                <a:effectLst/>
                <a:latin typeface="Times New Roman" panose="02020603050405020304" pitchFamily="18" charset="0"/>
                <a:cs typeface="Times New Roman" panose="02020603050405020304" pitchFamily="18" charset="0"/>
              </a:rPr>
              <a:t> that means checking the results of </a:t>
            </a:r>
            <a:r>
              <a:rPr lang="en-US" sz="1600" b="1" i="0" dirty="0">
                <a:solidFill>
                  <a:srgbClr val="202124"/>
                </a:solidFill>
                <a:effectLst/>
                <a:latin typeface="Times New Roman" panose="02020603050405020304" pitchFamily="18" charset="0"/>
                <a:cs typeface="Times New Roman" panose="02020603050405020304" pitchFamily="18" charset="0"/>
              </a:rPr>
              <a:t>machine learning</a:t>
            </a:r>
            <a:r>
              <a:rPr lang="en-US" sz="1600" b="0" i="0" dirty="0">
                <a:solidFill>
                  <a:srgbClr val="202124"/>
                </a:solidFill>
                <a:effectLst/>
                <a:latin typeface="Times New Roman" panose="02020603050405020304" pitchFamily="18" charset="0"/>
                <a:cs typeface="Times New Roman" panose="02020603050405020304" pitchFamily="18" charset="0"/>
              </a:rPr>
              <a:t> for accuracy against the real world.</a:t>
            </a:r>
            <a:endParaRPr lang="en-US" sz="1600" b="0" i="0" dirty="0">
              <a:solidFill>
                <a:srgbClr val="202124"/>
              </a:solidFill>
              <a:effectLst/>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sz="16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4658" y="3429000"/>
            <a:ext cx="6338638" cy="29858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a:xfrm>
            <a:off x="479393" y="2485748"/>
            <a:ext cx="11283519" cy="3222594"/>
          </a:xfrm>
        </p:spPr>
        <p:txBody>
          <a:bodyPr vert="horz" lIns="91440" tIns="45720" rIns="91440" bIns="45720" rtlCol="0" anchor="t">
            <a:noAutofit/>
          </a:bodyPr>
          <a:lstStyle/>
          <a:p>
            <a:pPr>
              <a:buFont typeface="Wingdings" panose="05000000000000000000" pitchFamily="2" charset="2"/>
              <a:buChar char="§"/>
            </a:pPr>
            <a:r>
              <a:rPr lang="en-US" sz="1600" dirty="0">
                <a:latin typeface="Times New Roman" panose="02020603050405020304"/>
                <a:cs typeface="Times New Roman" panose="02020603050405020304"/>
              </a:rPr>
              <a:t>In this study, we hypothesized that computer-aided deep learning algorithms can accurately predict infection severity on CXRs and CT scan associated with COVID-19 against expert chest radiologist ground level check-up, and the results of the study support this hypothesis. Results from the stratified Monte Carlo cross-validation experiments showed that the learned </a:t>
            </a:r>
            <a:r>
              <a:rPr lang="en-US" sz="1600" b="1" dirty="0">
                <a:latin typeface="Times New Roman" panose="02020603050405020304"/>
                <a:cs typeface="Times New Roman" panose="02020603050405020304"/>
              </a:rPr>
              <a:t>Covid I-Net deep neural networks could achieve mean R2 between predicted scores and radiologist scores for geographic extent and opacity extent greater than 0.5 when evaluated for 100 different subsets of CXR and CT data</a:t>
            </a:r>
            <a:r>
              <a:rPr lang="en-US" sz="1600" dirty="0">
                <a:latin typeface="Times New Roman" panose="02020603050405020304"/>
                <a:cs typeface="Times New Roman" panose="02020603050405020304"/>
              </a:rPr>
              <a:t>.</a:t>
            </a:r>
            <a:endParaRPr lang="en-US" sz="1600" dirty="0">
              <a:latin typeface="Times New Roman" panose="02020603050405020304"/>
              <a:cs typeface="Times New Roman" panose="02020603050405020304"/>
            </a:endParaRP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a:cs typeface="Times New Roman" panose="02020603050405020304"/>
              </a:rPr>
              <a:t>The researchers introduced a scoring scheme for severity analysis of COVID19 by adapting and simplifying the Radiographic Assessment of lungs, where each lung was divided into </a:t>
            </a:r>
            <a:r>
              <a:rPr lang="en-US" sz="1600" b="1" dirty="0">
                <a:latin typeface="Times New Roman" panose="02020603050405020304"/>
                <a:cs typeface="Times New Roman" panose="02020603050405020304"/>
              </a:rPr>
              <a:t>three zones and each zone was assigned a binary score based on opacity, with the final severity score being the collection of the scores from the different zones</a:t>
            </a:r>
            <a:r>
              <a:rPr lang="en-US" sz="1600" dirty="0">
                <a:latin typeface="Times New Roman" panose="02020603050405020304"/>
                <a:cs typeface="Times New Roman" panose="02020603050405020304"/>
              </a:rPr>
              <a:t>. Considering the massive number of infected patients and the radiologists that are needed to analyze them, the use of artificial intelligence enabled automated severity scoring has strong potential to assist in clinical workflow efficiency given the situation.</a:t>
            </a:r>
            <a:endParaRPr lang="en-IN" sz="1600">
              <a:latin typeface="Times New Roman" panose="02020603050405020304"/>
              <a:cs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532660" y="2105247"/>
            <a:ext cx="11230253" cy="4486939"/>
          </a:xfrm>
        </p:spPr>
        <p:txBody>
          <a:bodyPr>
            <a:normAutofit/>
          </a:bodyPr>
          <a:lstStyle/>
          <a:p>
            <a:r>
              <a:rPr lang="en-US" sz="1600" b="1" dirty="0">
                <a:latin typeface="Times New Roman" panose="02020603050405020304" pitchFamily="18" charset="0"/>
                <a:cs typeface="Times New Roman" panose="02020603050405020304" pitchFamily="18" charset="0"/>
              </a:rPr>
              <a:t>Literature</a:t>
            </a:r>
            <a:r>
              <a:rPr lang="en-US" sz="1600" dirty="0"/>
              <a:t>:</a:t>
            </a:r>
            <a:endParaRPr lang="en-US" sz="1600" dirty="0"/>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Chest x-ray : https://arxiv.org/pdf/2005.12855.pdf</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CT scan:  https://bmcmedimaging.biomedcentral.com/track/pdf/10.1186/s12880-020-00529-5.pdf</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Dataset:</a:t>
            </a:r>
            <a:endParaRPr lang="en-US"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Chest x-ray : https://www.kaggle.com/c/siim-covid19-detection/data</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CT scan : https://www.kaggle.com/c/covid-segmentation/code</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Code</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hlinkClick r:id="rId1"/>
              </a:rPr>
              <a:t>https://github.com/lindawangg/COVID-Net</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hlinkClick r:id="rId2"/>
              </a:rPr>
              <a:t>https://www.kaggle.com/sinamhd9/chexnet-fine-tuned-model-interpretation</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hlinkClick r:id="rId3"/>
              </a:rPr>
              <a:t>https://www.kaggle.com/piantic/siim-fisabio-rsna-covid-19-detection-basic-eda</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https://www.kaggle.com/ayuraj/train-covid-19-detection-using-yolov5</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COVID-19 pandemic is affecting numerous lives all around the world. Effective care and treatment planning for COVID-19 infected patients are mandatory. This infectious virus caused by severe acute respiratory syndrome corona virus 2 (SARS-CoV-2) requires </a:t>
            </a:r>
            <a:r>
              <a:rPr lang="en-US" sz="1400" b="1" dirty="0">
                <a:latin typeface="Times New Roman" panose="02020603050405020304" pitchFamily="18" charset="0"/>
                <a:cs typeface="Times New Roman" panose="02020603050405020304" pitchFamily="18" charset="0"/>
              </a:rPr>
              <a:t>primary investigation to access infection severity progression</a:t>
            </a:r>
            <a:r>
              <a:rPr lang="en-US" sz="1400" dirty="0">
                <a:latin typeface="Times New Roman" panose="02020603050405020304" pitchFamily="18" charset="0"/>
                <a:cs typeface="Times New Roman" panose="02020603050405020304" pitchFamily="18" charset="0"/>
              </a:rPr>
              <a:t>.</a:t>
            </a:r>
            <a:endParaRPr lang="en-US"/>
          </a:p>
          <a:p>
            <a:pPr>
              <a:buFont typeface="Wingdings" panose="05000000000000000000"/>
              <a:buChar char="§"/>
            </a:pPr>
            <a:r>
              <a:rPr lang="en-US" sz="1400" dirty="0">
                <a:latin typeface="Times New Roman" panose="02020603050405020304" pitchFamily="18" charset="0"/>
                <a:cs typeface="Times New Roman" panose="02020603050405020304" pitchFamily="18" charset="0"/>
              </a:rPr>
              <a:t> The assessment metrics of COVID-19 infected patients involve </a:t>
            </a:r>
            <a:r>
              <a:rPr lang="en-US" sz="1400" b="1" dirty="0">
                <a:latin typeface="Times New Roman" panose="02020603050405020304" pitchFamily="18" charset="0"/>
                <a:cs typeface="Times New Roman" panose="02020603050405020304" pitchFamily="18" charset="0"/>
              </a:rPr>
              <a:t>lung involvement and opacity extent from CXR (Chest X-ray images) and CT scan</a:t>
            </a:r>
            <a:r>
              <a:rPr lang="en-US" sz="1400" dirty="0">
                <a:latin typeface="Times New Roman" panose="02020603050405020304" pitchFamily="18" charset="0"/>
                <a:cs typeface="Times New Roman" panose="02020603050405020304" pitchFamily="18" charset="0"/>
              </a:rPr>
              <a:t>. CXR (Chest x-ray images) are preferred over CT scans because of inferring a feasibly possible solution available to infected patients. We also analyzed CT scans of infected individuals to gain insights on progression. </a:t>
            </a: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latin typeface="Times New Roman" panose="02020603050405020304" pitchFamily="18" charset="0"/>
                <a:cs typeface="Times New Roman" panose="02020603050405020304" pitchFamily="18" charset="0"/>
              </a:rPr>
              <a:t>The proposed model (COVID-19 I-NET a deep convolution neural network) using </a:t>
            </a:r>
            <a:r>
              <a:rPr lang="en-US" sz="1400" b="1" dirty="0">
                <a:latin typeface="Times New Roman" panose="02020603050405020304" pitchFamily="18" charset="0"/>
                <a:cs typeface="Times New Roman" panose="02020603050405020304" pitchFamily="18" charset="0"/>
              </a:rPr>
              <a:t>Chest X-ray NET and U-NET architecture</a:t>
            </a:r>
            <a:r>
              <a:rPr lang="en-US" sz="1400" dirty="0">
                <a:latin typeface="Times New Roman" panose="02020603050405020304" pitchFamily="18" charset="0"/>
                <a:cs typeface="Times New Roman" panose="02020603050405020304" pitchFamily="18" charset="0"/>
              </a:rPr>
              <a:t> resulted in image segmentation of infected areas from CXR and CT scan images respectively. A system-aided method is used for the assignment of scores to infection severity and progression on CXR. Deep learning neural architecture are evaluated and tabulated upon CXR and CT scan images. The segmentation results are promising and leading to be used </a:t>
            </a:r>
            <a:r>
              <a:rPr lang="en-US" sz="1400" b="1" dirty="0">
                <a:latin typeface="Times New Roman" panose="02020603050405020304" pitchFamily="18" charset="0"/>
                <a:cs typeface="Times New Roman" panose="02020603050405020304" pitchFamily="18" charset="0"/>
              </a:rPr>
              <a:t>as a tool for accessing image segmentation, heat map, lung area progression, and opacity of infected regions.</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IN" dirty="0"/>
          </a:p>
        </p:txBody>
      </p:sp>
      <p:graphicFrame>
        <p:nvGraphicFramePr>
          <p:cNvPr id="4" name="Table 4"/>
          <p:cNvGraphicFramePr>
            <a:graphicFrameLocks noGrp="1"/>
          </p:cNvGraphicFramePr>
          <p:nvPr>
            <p:ph idx="1"/>
          </p:nvPr>
        </p:nvGraphicFramePr>
        <p:xfrm>
          <a:off x="638409" y="1681079"/>
          <a:ext cx="10760146" cy="4701150"/>
        </p:xfrm>
        <a:graphic>
          <a:graphicData uri="http://schemas.openxmlformats.org/drawingml/2006/table">
            <a:tbl>
              <a:tblPr firstRow="1" bandRow="1">
                <a:tableStyleId>{5C22544A-7EE6-4342-B048-85BDC9FD1C3A}</a:tableStyleId>
              </a:tblPr>
              <a:tblGrid>
                <a:gridCol w="2690036"/>
                <a:gridCol w="2744704"/>
                <a:gridCol w="2635370"/>
                <a:gridCol w="2690036"/>
              </a:tblGrid>
              <a:tr h="433950">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Source</a:t>
                      </a:r>
                      <a:endParaRPr lang="en-IN" dirty="0"/>
                    </a:p>
                  </a:txBody>
                  <a:tcPr/>
                </a:tc>
                <a:tc>
                  <a:txBody>
                    <a:bodyPr/>
                    <a:lstStyle/>
                    <a:p>
                      <a:r>
                        <a:rPr lang="en-US" dirty="0"/>
                        <a:t>Findings</a:t>
                      </a:r>
                      <a:endParaRPr lang="en-IN" dirty="0"/>
                    </a:p>
                  </a:txBody>
                  <a:tcPr/>
                </a:tc>
              </a:tr>
              <a:tr h="988443">
                <a:tc>
                  <a:txBody>
                    <a:bodyPr/>
                    <a:lstStyle/>
                    <a:p>
                      <a:pPr lvl="0">
                        <a:buNone/>
                      </a:pPr>
                      <a:r>
                        <a:rPr lang="en-IN" sz="1800" b="0" i="0" u="none" strike="noStrike" noProof="0" dirty="0">
                          <a:latin typeface="Times New Roman" panose="02020603050405020304"/>
                        </a:rPr>
                        <a:t>Lucas Teixeira</a:t>
                      </a:r>
                      <a:endParaRPr lang="en-US" dirty="0">
                        <a:latin typeface="Times New Roman" panose="02020603050405020304"/>
                      </a:endParaRPr>
                    </a:p>
                  </a:txBody>
                  <a:tcPr/>
                </a:tc>
                <a:tc>
                  <a:txBody>
                    <a:bodyPr/>
                    <a:lstStyle/>
                    <a:p>
                      <a:pPr lvl="0">
                        <a:buNone/>
                      </a:pPr>
                      <a:r>
                        <a:rPr lang="en-IN" sz="1400" b="0" i="0" u="none" strike="noStrike" noProof="0" dirty="0">
                          <a:latin typeface="Times New Roman" panose="02020603050405020304"/>
                        </a:rPr>
                        <a:t>Impact of lung segmentation on the diagnosis and explanation of COVID-19 in Chest X-Ray images</a:t>
                      </a:r>
                      <a:endParaRPr lang="en-US" sz="1400" dirty="0">
                        <a:latin typeface="Times New Roman" panose="02020603050405020304"/>
                      </a:endParaRPr>
                    </a:p>
                  </a:txBody>
                  <a:tcPr/>
                </a:tc>
                <a:tc>
                  <a:txBody>
                    <a:bodyPr/>
                    <a:lstStyle/>
                    <a:p>
                      <a:pPr lvl="0">
                        <a:buNone/>
                      </a:pPr>
                      <a:r>
                        <a:rPr lang="en-IN" sz="1600" b="0" i="0" u="none" strike="noStrike" noProof="0" dirty="0">
                          <a:latin typeface="Times New Roman" panose="02020603050405020304"/>
                        </a:rPr>
                        <a:t>https://arxiv.org/pdf/2009.09780.pdf</a:t>
                      </a:r>
                      <a:endParaRPr lang="en-US" sz="1600">
                        <a:latin typeface="Times New Roman" panose="02020603050405020304"/>
                      </a:endParaRPr>
                    </a:p>
                  </a:txBody>
                  <a:tcPr/>
                </a:tc>
                <a:tc>
                  <a:txBody>
                    <a:bodyPr/>
                    <a:lstStyle/>
                    <a:p>
                      <a:pPr lvl="0">
                        <a:buNone/>
                      </a:pPr>
                      <a:r>
                        <a:rPr lang="en-IN" sz="1600" b="0" i="0" u="none" strike="noStrike" noProof="0" dirty="0">
                          <a:latin typeface="Times New Roman" panose="02020603050405020304"/>
                        </a:rPr>
                        <a:t>the classification using three well-known CNN architectures: VGG, ResNet, and Inception.</a:t>
                      </a:r>
                      <a:endParaRPr lang="en-US" sz="1600">
                        <a:latin typeface="Times New Roman" panose="02020603050405020304"/>
                      </a:endParaRPr>
                    </a:p>
                  </a:txBody>
                  <a:tcPr/>
                </a:tc>
              </a:tr>
              <a:tr h="1096930">
                <a:tc>
                  <a:txBody>
                    <a:bodyPr/>
                    <a:lstStyle/>
                    <a:p>
                      <a:pPr lvl="0">
                        <a:buNone/>
                      </a:pPr>
                      <a:r>
                        <a:rPr lang="en-IN" sz="1800" b="0" i="0" u="none" strike="noStrike" noProof="0" dirty="0">
                          <a:latin typeface="Times New Roman" panose="02020603050405020304"/>
                        </a:rPr>
                        <a:t>A. Wong</a:t>
                      </a:r>
                      <a:endParaRPr lang="en-US" dirty="0">
                        <a:latin typeface="Times New Roman" panose="02020603050405020304"/>
                      </a:endParaRPr>
                    </a:p>
                  </a:txBody>
                  <a:tcPr/>
                </a:tc>
                <a:tc>
                  <a:txBody>
                    <a:bodyPr/>
                    <a:lstStyle/>
                    <a:p>
                      <a:pPr lvl="0">
                        <a:buNone/>
                      </a:pPr>
                      <a:r>
                        <a:rPr lang="en-IN" sz="1400" b="0" i="0" u="none" strike="noStrike" noProof="0" dirty="0">
                          <a:latin typeface="Times New Roman" panose="02020603050405020304"/>
                        </a:rPr>
                        <a:t>COVID-Net S: deep neural networks for geographic extent and opacity extent scoring of chest X-rays for SARS-CoV-2 lung disease severity</a:t>
                      </a:r>
                      <a:endParaRPr lang="en-US" sz="1400" dirty="0">
                        <a:latin typeface="Times New Roman" panose="02020603050405020304"/>
                      </a:endParaRPr>
                    </a:p>
                  </a:txBody>
                  <a:tcPr/>
                </a:tc>
                <a:tc>
                  <a:txBody>
                    <a:bodyPr/>
                    <a:lstStyle/>
                    <a:p>
                      <a:pPr lvl="0">
                        <a:buNone/>
                      </a:pPr>
                      <a:r>
                        <a:rPr lang="en-IN" sz="1600" b="0" i="0" u="none" strike="noStrike" noProof="0" dirty="0">
                          <a:latin typeface="Times New Roman" panose="02020603050405020304"/>
                        </a:rPr>
                        <a:t>https://arxiv.org/pdf/2005.12855.pdf</a:t>
                      </a:r>
                      <a:endParaRPr lang="en-US" sz="1600">
                        <a:latin typeface="Times New Roman" panose="02020603050405020304"/>
                      </a:endParaRPr>
                    </a:p>
                  </a:txBody>
                  <a:tcPr/>
                </a:tc>
                <a:tc>
                  <a:txBody>
                    <a:bodyPr/>
                    <a:lstStyle/>
                    <a:p>
                      <a:pPr lvl="0">
                        <a:buNone/>
                      </a:pPr>
                      <a:r>
                        <a:rPr lang="en-IN" sz="1400" b="0" i="0" u="none" strike="noStrike" noProof="0" dirty="0">
                          <a:latin typeface="Times New Roman" panose="02020603050405020304"/>
                        </a:rPr>
                        <a:t>Deep neural networks yielded R2 of 0.664 ± 0.032 and 0.635 ± 0.044 between predicted scores and radiologist scores</a:t>
                      </a:r>
                      <a:endParaRPr lang="en-IN" sz="1400" b="0" i="0" u="none" strike="noStrike" noProof="0" dirty="0">
                        <a:latin typeface="Times New Roman" panose="02020603050405020304"/>
                      </a:endParaRPr>
                    </a:p>
                  </a:txBody>
                  <a:tcPr/>
                </a:tc>
              </a:tr>
              <a:tr h="759413">
                <a:tc>
                  <a:txBody>
                    <a:bodyPr/>
                    <a:lstStyle/>
                    <a:p>
                      <a:pPr lvl="0">
                        <a:buNone/>
                      </a:pPr>
                      <a:r>
                        <a:rPr lang="en-IN" sz="1800" b="0" i="0" u="none" strike="noStrike" noProof="0" dirty="0">
                          <a:latin typeface="Times New Roman" panose="02020603050405020304"/>
                        </a:rPr>
                        <a:t>Dominik Müller</a:t>
                      </a:r>
                      <a:endParaRPr lang="en-US" dirty="0">
                        <a:latin typeface="Times New Roman" panose="02020603050405020304"/>
                      </a:endParaRPr>
                    </a:p>
                  </a:txBody>
                  <a:tcPr/>
                </a:tc>
                <a:tc>
                  <a:txBody>
                    <a:bodyPr/>
                    <a:lstStyle/>
                    <a:p>
                      <a:pPr lvl="0">
                        <a:buNone/>
                      </a:pPr>
                      <a:r>
                        <a:rPr lang="en-IN" sz="1400" b="0" i="0" u="none" strike="noStrike" noProof="0" dirty="0">
                          <a:latin typeface="Times New Roman" panose="02020603050405020304"/>
                        </a:rPr>
                        <a:t>Automated Chest CT Image Segmentation of COVID-19 Lung Infection based on 3D U-Net</a:t>
                      </a:r>
                      <a:endParaRPr lang="en-US" sz="1400" dirty="0">
                        <a:latin typeface="Times New Roman" panose="02020603050405020304"/>
                      </a:endParaRPr>
                    </a:p>
                  </a:txBody>
                  <a:tcPr/>
                </a:tc>
                <a:tc>
                  <a:txBody>
                    <a:bodyPr/>
                    <a:lstStyle/>
                    <a:p>
                      <a:pPr lvl="0">
                        <a:buNone/>
                      </a:pPr>
                      <a:r>
                        <a:rPr lang="en-IN" sz="1600" b="0" i="0" u="none" strike="noStrike" noProof="0" dirty="0">
                          <a:latin typeface="Times New Roman" panose="02020603050405020304"/>
                        </a:rPr>
                        <a:t>https://arxiv.org/ftp/arxiv/papers/2007/2007.04774.pdf</a:t>
                      </a:r>
                      <a:endParaRPr lang="en-US" sz="1600" dirty="0">
                        <a:latin typeface="Times New Roman" panose="02020603050405020304"/>
                      </a:endParaRPr>
                    </a:p>
                  </a:txBody>
                  <a:tcPr/>
                </a:tc>
                <a:tc>
                  <a:txBody>
                    <a:bodyPr/>
                    <a:lstStyle/>
                    <a:p>
                      <a:pPr lvl="0">
                        <a:buNone/>
                      </a:pPr>
                      <a:r>
                        <a:rPr lang="en-IN" sz="1600" b="0" i="0" u="none" strike="noStrike" noProof="0" dirty="0">
                          <a:latin typeface="Times New Roman" panose="02020603050405020304"/>
                        </a:rPr>
                        <a:t>Our method focuses on on-the-fly generation of unique and random image </a:t>
                      </a:r>
                      <a:endParaRPr lang="en-IN" sz="1600" b="0" i="0" u="none" strike="noStrike" noProof="0" dirty="0">
                        <a:latin typeface="Times New Roman" panose="02020603050405020304"/>
                      </a:endParaRPr>
                    </a:p>
                  </a:txBody>
                  <a:tcPr/>
                </a:tc>
              </a:tr>
              <a:tr h="1219200">
                <a:tc>
                  <a:txBody>
                    <a:bodyPr/>
                    <a:lstStyle/>
                    <a:p>
                      <a:pPr lvl="0">
                        <a:buNone/>
                      </a:pPr>
                      <a:r>
                        <a:rPr lang="en-IN" sz="1800" b="0" i="0" u="none" strike="noStrike" noProof="0" dirty="0">
                          <a:latin typeface="Times New Roman" panose="02020603050405020304"/>
                        </a:rPr>
                        <a:t>Kiran Purohit</a:t>
                      </a:r>
                      <a:endParaRPr lang="en-US" dirty="0">
                        <a:latin typeface="Times New Roman" panose="02020603050405020304"/>
                      </a:endParaRPr>
                    </a:p>
                  </a:txBody>
                  <a:tcPr/>
                </a:tc>
                <a:tc>
                  <a:txBody>
                    <a:bodyPr/>
                    <a:lstStyle/>
                    <a:p>
                      <a:pPr lvl="0" algn="l">
                        <a:lnSpc>
                          <a:spcPct val="100000"/>
                        </a:lnSpc>
                        <a:spcBef>
                          <a:spcPts val="0"/>
                        </a:spcBef>
                        <a:spcAft>
                          <a:spcPts val="0"/>
                        </a:spcAft>
                        <a:buNone/>
                      </a:pPr>
                      <a:r>
                        <a:rPr lang="en-IN" sz="1400" b="0" i="0" dirty="0">
                          <a:latin typeface="Times New Roman" panose="02020603050405020304"/>
                        </a:rPr>
                        <a:t>COVID-19 Detection on Chest X-Ray and CT Scan Images Using Multi-image Augmented Deep Learning Model</a:t>
                      </a:r>
                      <a:endParaRPr lang="en-US" sz="1400" b="0" dirty="0">
                        <a:latin typeface="Times New Roman" panose="02020603050405020304"/>
                      </a:endParaRPr>
                    </a:p>
                    <a:p>
                      <a:pPr lvl="0">
                        <a:buNone/>
                      </a:pPr>
                      <a:endParaRPr lang="en-IN" dirty="0"/>
                    </a:p>
                  </a:txBody>
                  <a:tcPr/>
                </a:tc>
                <a:tc>
                  <a:txBody>
                    <a:bodyPr/>
                    <a:lstStyle/>
                    <a:p>
                      <a:pPr lvl="0">
                        <a:buNone/>
                      </a:pPr>
                      <a:r>
                        <a:rPr lang="en-IN" sz="1600" b="0" i="0" u="none" strike="noStrike" noProof="0" dirty="0">
                          <a:latin typeface="Times New Roman" panose="02020603050405020304"/>
                        </a:rPr>
                        <a:t>https://www.biorxiv.org/content/10.1101/2020.07.15.205567v2.full</a:t>
                      </a:r>
                      <a:endParaRPr lang="en-US" sz="1600" dirty="0">
                        <a:latin typeface="Times New Roman" panose="02020603050405020304"/>
                      </a:endParaRPr>
                    </a:p>
                  </a:txBody>
                  <a:tcPr/>
                </a:tc>
                <a:tc>
                  <a:txBody>
                    <a:bodyPr/>
                    <a:lstStyle/>
                    <a:p>
                      <a:pPr lvl="0">
                        <a:buNone/>
                      </a:pPr>
                      <a:r>
                        <a:rPr lang="en-IN" sz="1400" b="0" i="0" u="none" strike="noStrike" noProof="0" dirty="0">
                          <a:latin typeface="Times New Roman" panose="02020603050405020304"/>
                        </a:rPr>
                        <a:t>CNN based multi-image augmentation technique for detecting COVID-19 in chest X-Ray and chest CT scan</a:t>
                      </a:r>
                      <a:endParaRPr lang="en-US" sz="1400">
                        <a:latin typeface="Times New Roman" panose="02020603050405020304"/>
                      </a:endParaRPr>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a:t>
            </a:r>
            <a:endParaRPr lang="en-IN" dirty="0"/>
          </a:p>
        </p:txBody>
      </p:sp>
      <p:sp>
        <p:nvSpPr>
          <p:cNvPr id="3" name="Content Placeholder 2"/>
          <p:cNvSpPr>
            <a:spLocks noGrp="1"/>
          </p:cNvSpPr>
          <p:nvPr>
            <p:ph idx="1"/>
          </p:nvPr>
        </p:nvSpPr>
        <p:spPr>
          <a:xfrm>
            <a:off x="1154954" y="2583402"/>
            <a:ext cx="8193232" cy="3382391"/>
          </a:xfrm>
        </p:spPr>
        <p:txBody>
          <a:bodyPr vert="horz" lIns="91440" tIns="45720" rIns="91440" bIns="45720" rtlCol="0" anchor="t">
            <a:noAutofit/>
          </a:bodyPr>
          <a:lstStyle/>
          <a:p>
            <a:pPr>
              <a:buFont typeface="Wingdings" panose="05000000000000000000" pitchFamily="2" charset="2"/>
              <a:buChar char="v"/>
            </a:pPr>
            <a:r>
              <a:rPr lang="en-US" sz="1400" b="1" dirty="0">
                <a:latin typeface="Times New Roman" panose="02020603050405020304"/>
                <a:cs typeface="Times New Roman" panose="02020603050405020304"/>
              </a:rPr>
              <a:t>HARDWARE:</a:t>
            </a:r>
            <a:endParaRPr lang="en-US" sz="1400">
              <a:latin typeface="Times New Roman" panose="02020603050405020304"/>
              <a:cs typeface="Times New Roman" panose="02020603050405020304"/>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dirty="0">
                <a:effectLst/>
                <a:latin typeface="Times New Roman" panose="02020603050405020304"/>
                <a:ea typeface="SimSun" panose="02010600030101010101" pitchFamily="2" charset="-122"/>
                <a:cs typeface="Times New Roman" panose="02020603050405020304"/>
              </a:rPr>
              <a:t>Processor - </a:t>
            </a:r>
            <a:r>
              <a:rPr lang="en-US" sz="1400" b="1" dirty="0">
                <a:effectLst/>
                <a:latin typeface="Times New Roman" panose="02020603050405020304"/>
                <a:ea typeface="SimSun" panose="02010600030101010101" pitchFamily="2" charset="-122"/>
                <a:cs typeface="Times New Roman" panose="02020603050405020304"/>
              </a:rPr>
              <a:t>Intel Core i5.</a:t>
            </a:r>
            <a:endParaRPr lang="en-US" sz="1400" b="1" dirty="0">
              <a:effectLst/>
              <a:latin typeface="Times New Roman" panose="02020603050405020304"/>
              <a:ea typeface="SimSun" panose="02010600030101010101" pitchFamily="2" charset="-122"/>
              <a:cs typeface="Times New Roman" panose="02020603050405020304"/>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dirty="0">
                <a:effectLst/>
                <a:latin typeface="Times New Roman" panose="02020603050405020304"/>
                <a:ea typeface="SimSun" panose="02010600030101010101" pitchFamily="2" charset="-122"/>
                <a:cs typeface="Times New Roman" panose="02020603050405020304"/>
              </a:rPr>
              <a:t>RAM </a:t>
            </a:r>
            <a:r>
              <a:rPr lang="en-US" sz="1400" b="1" dirty="0">
                <a:effectLst/>
                <a:latin typeface="Times New Roman" panose="02020603050405020304"/>
                <a:ea typeface="SimSun" panose="02010600030101010101" pitchFamily="2" charset="-122"/>
                <a:cs typeface="Times New Roman" panose="02020603050405020304"/>
              </a:rPr>
              <a:t>- 8 GB.</a:t>
            </a:r>
            <a:endParaRPr lang="en-IN" sz="1400" b="1">
              <a:effectLst/>
              <a:latin typeface="Times New Roman" panose="02020603050405020304"/>
              <a:ea typeface="SimSun" panose="02010600030101010101" pitchFamily="2" charset="-122"/>
              <a:cs typeface="Times New Roman" panose="02020603050405020304"/>
            </a:endParaRPr>
          </a:p>
          <a:p>
            <a:pPr marL="342900" lvl="0" indent="-342900" algn="just">
              <a:lnSpc>
                <a:spcPct val="150000"/>
              </a:lnSpc>
              <a:spcAft>
                <a:spcPts val="1000"/>
              </a:spcAft>
              <a:buFont typeface="Wingdings" panose="05000000000000000000" pitchFamily="2" charset="2"/>
              <a:buChar char=""/>
              <a:tabLst>
                <a:tab pos="457200" algn="l"/>
              </a:tabLst>
            </a:pPr>
            <a:r>
              <a:rPr lang="en-US" sz="1400" dirty="0">
                <a:effectLst/>
                <a:latin typeface="Times New Roman" panose="02020603050405020304"/>
                <a:ea typeface="SimSun" panose="02010600030101010101" pitchFamily="2" charset="-122"/>
                <a:cs typeface="Times New Roman" panose="02020603050405020304"/>
              </a:rPr>
              <a:t>Hard Disk </a:t>
            </a:r>
            <a:r>
              <a:rPr lang="en-US" sz="1400" b="1" dirty="0">
                <a:effectLst/>
                <a:latin typeface="Times New Roman" panose="02020603050405020304"/>
                <a:ea typeface="SimSun" panose="02010600030101010101" pitchFamily="2" charset="-122"/>
                <a:cs typeface="Times New Roman" panose="02020603050405020304"/>
              </a:rPr>
              <a:t>– 1TB.</a:t>
            </a:r>
            <a:endParaRPr lang="en-US" sz="1400" dirty="0">
              <a:latin typeface="Times New Roman" panose="02020603050405020304"/>
              <a:ea typeface="SimSun" panose="02010600030101010101" pitchFamily="2" charset="-122"/>
              <a:cs typeface="Times New Roman" panose="02020603050405020304"/>
            </a:endParaRPr>
          </a:p>
          <a:p>
            <a:pPr>
              <a:buFont typeface="Wingdings" panose="05000000000000000000" pitchFamily="2" charset="2"/>
              <a:buChar char="v"/>
            </a:pPr>
            <a:r>
              <a:rPr lang="en-US" sz="1400" b="1" dirty="0">
                <a:latin typeface="Times New Roman" panose="02020603050405020304"/>
                <a:cs typeface="Times New Roman" panose="02020603050405020304"/>
              </a:rPr>
              <a:t>SOFTWARE:</a:t>
            </a:r>
            <a:endParaRPr lang="en-US" sz="1400" b="1" dirty="0">
              <a:latin typeface="Times New Roman" panose="02020603050405020304"/>
              <a:cs typeface="Times New Roman" panose="02020603050405020304"/>
            </a:endParaRPr>
          </a:p>
          <a:p>
            <a:pPr marL="342900" lvl="0" indent="-342900" algn="just">
              <a:lnSpc>
                <a:spcPct val="200000"/>
              </a:lnSpc>
              <a:buFont typeface="Symbol" panose="05050102010706020507" pitchFamily="18" charset="2"/>
              <a:buChar char=""/>
            </a:pPr>
            <a:r>
              <a:rPr lang="en-US" sz="1400" dirty="0">
                <a:effectLst/>
                <a:latin typeface="Times New Roman" panose="02020603050405020304"/>
                <a:ea typeface="SimSun" panose="02010600030101010101" pitchFamily="2" charset="-122"/>
                <a:cs typeface="Times New Roman" panose="02020603050405020304"/>
              </a:rPr>
              <a:t>Operating System </a:t>
            </a:r>
            <a:r>
              <a:rPr lang="en-US" sz="1400" b="1" dirty="0">
                <a:effectLst/>
                <a:latin typeface="Times New Roman" panose="02020603050405020304"/>
                <a:ea typeface="SimSun" panose="02010600030101010101" pitchFamily="2" charset="-122"/>
                <a:cs typeface="Times New Roman" panose="02020603050405020304"/>
              </a:rPr>
              <a:t>- Windows 7/8/10.</a:t>
            </a:r>
            <a:endParaRPr lang="en-IN" sz="1400" b="1">
              <a:effectLst/>
              <a:latin typeface="Times New Roman" panose="02020603050405020304"/>
              <a:ea typeface="SimSun" panose="02010600030101010101" pitchFamily="2" charset="-122"/>
              <a:cs typeface="Times New Roman" panose="02020603050405020304"/>
            </a:endParaRPr>
          </a:p>
          <a:p>
            <a:pPr algn="just">
              <a:lnSpc>
                <a:spcPct val="200000"/>
              </a:lnSpc>
              <a:buFont typeface="Symbol" panose="05050102010706020507" pitchFamily="18" charset="2"/>
              <a:buChar char=""/>
            </a:pPr>
            <a:r>
              <a:rPr lang="en-US" sz="1400" dirty="0">
                <a:effectLst/>
                <a:latin typeface="Times New Roman" panose="02020603050405020304"/>
                <a:ea typeface="SimSun" panose="02010600030101010101" pitchFamily="2" charset="-122"/>
                <a:cs typeface="Times New Roman" panose="02020603050405020304"/>
              </a:rPr>
              <a:t>Environmental Setup: </a:t>
            </a:r>
            <a:r>
              <a:rPr lang="en-US" sz="1400" b="1" dirty="0">
                <a:effectLst/>
                <a:latin typeface="Times New Roman" panose="02020603050405020304"/>
                <a:ea typeface="SimSun" panose="02010600030101010101" pitchFamily="2" charset="-122"/>
                <a:cs typeface="Times New Roman" panose="02020603050405020304"/>
              </a:rPr>
              <a:t>PyCharm/Anaconda Navigator , Docker Desktop.</a:t>
            </a:r>
            <a:endParaRPr lang="en-US" sz="1400" b="1" dirty="0">
              <a:latin typeface="Times New Roman" panose="02020603050405020304"/>
              <a:ea typeface="SimSun" panose="02010600030101010101" pitchFamily="2" charset="-122"/>
              <a:cs typeface="Times New Roman" panose="02020603050405020304"/>
            </a:endParaRPr>
          </a:p>
          <a:p>
            <a:pPr marL="342900" lvl="0" indent="-342900" algn="just">
              <a:lnSpc>
                <a:spcPct val="200000"/>
              </a:lnSpc>
              <a:buFont typeface="Symbol" panose="05050102010706020507" pitchFamily="18" charset="2"/>
              <a:buChar char=""/>
            </a:pPr>
            <a:r>
              <a:rPr lang="en-US" sz="1400" dirty="0">
                <a:latin typeface="Times New Roman" panose="02020603050405020304"/>
                <a:ea typeface="SimSun" panose="02010600030101010101" pitchFamily="2" charset="-122"/>
                <a:cs typeface="Times New Roman" panose="02020603050405020304"/>
              </a:rPr>
              <a:t>Interactive Notebook Used : </a:t>
            </a:r>
            <a:r>
              <a:rPr lang="en-US" sz="1400" b="1" dirty="0">
                <a:latin typeface="Times New Roman" panose="02020603050405020304"/>
                <a:ea typeface="SimSun" panose="02010600030101010101" pitchFamily="2" charset="-122"/>
                <a:cs typeface="Times New Roman" panose="02020603050405020304"/>
              </a:rPr>
              <a:t>Kaggle/Google </a:t>
            </a:r>
            <a:r>
              <a:rPr lang="en-US" sz="1400" b="1" dirty="0" err="1">
                <a:latin typeface="Times New Roman" panose="02020603050405020304"/>
                <a:ea typeface="SimSun" panose="02010600030101010101" pitchFamily="2" charset="-122"/>
                <a:cs typeface="Times New Roman" panose="02020603050405020304"/>
              </a:rPr>
              <a:t>Colab</a:t>
            </a:r>
            <a:r>
              <a:rPr lang="en-US" sz="1400" b="1" dirty="0">
                <a:latin typeface="Times New Roman" panose="02020603050405020304"/>
                <a:ea typeface="SimSun" panose="02010600030101010101" pitchFamily="2" charset="-122"/>
                <a:cs typeface="Times New Roman" panose="02020603050405020304"/>
              </a:rPr>
              <a:t>.</a:t>
            </a:r>
            <a:endParaRPr lang="en-US"/>
          </a:p>
          <a:p>
            <a:pPr marL="0" lvl="0" indent="0" algn="just">
              <a:lnSpc>
                <a:spcPct val="200000"/>
              </a:lnSpc>
              <a:buNone/>
            </a:pP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b="1" dirty="0"/>
          </a:p>
          <a:p>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226310" y="2435860"/>
            <a:ext cx="7454265" cy="390652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sp>
        <p:nvSpPr>
          <p:cNvPr id="6" name="Text Placeholder 5"/>
          <p:cNvSpPr>
            <a:spLocks noGrp="1"/>
          </p:cNvSpPr>
          <p:nvPr>
            <p:ph type="body" sz="half" idx="2"/>
          </p:nvPr>
        </p:nvSpPr>
        <p:spPr>
          <a:xfrm>
            <a:off x="1154955" y="3136604"/>
            <a:ext cx="2888850" cy="2994599"/>
          </a:xfrm>
        </p:spPr>
        <p:txBody>
          <a:bodyPr>
            <a:normAutofit/>
          </a:bodyPr>
          <a:lstStyle/>
          <a:p>
            <a:r>
              <a:rPr lang="en-US" sz="2000" dirty="0">
                <a:latin typeface="Times New Roman" panose="02020603050405020304" pitchFamily="18" charset="0"/>
                <a:cs typeface="Times New Roman" panose="02020603050405020304" pitchFamily="18" charset="0"/>
              </a:rPr>
              <a:t>Use Case Diagram</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60085" y="201930"/>
            <a:ext cx="4482465" cy="64858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59095" y="47625"/>
            <a:ext cx="4298950" cy="6762115"/>
          </a:xfrm>
          <a:prstGeom prst="rect">
            <a:avLst/>
          </a:prstGeom>
        </p:spPr>
      </p:pic>
      <p:sp>
        <p:nvSpPr>
          <p:cNvPr id="6" name="Title 5"/>
          <p:cNvSpPr>
            <a:spLocks noGrp="1"/>
          </p:cNvSpPr>
          <p:nvPr>
            <p:ph type="title"/>
          </p:nvPr>
        </p:nvSpPr>
        <p:spPr/>
        <p:txBody>
          <a:bodyPr/>
          <a:lstStyle/>
          <a:p>
            <a:r>
              <a:rPr lang="en-US" dirty="0"/>
              <a:t>SYSTEM DESIGN</a:t>
            </a:r>
            <a:endParaRPr lang="en-IN" dirty="0"/>
          </a:p>
        </p:txBody>
      </p:sp>
      <p:sp>
        <p:nvSpPr>
          <p:cNvPr id="9" name="Content Placeholder 8"/>
          <p:cNvSpPr>
            <a:spLocks noGrp="1"/>
          </p:cNvSpPr>
          <p:nvPr>
            <p:ph idx="1"/>
          </p:nvPr>
        </p:nvSpPr>
        <p:spPr>
          <a:xfrm flipH="1">
            <a:off x="12414885" y="6480175"/>
            <a:ext cx="279400" cy="252095"/>
          </a:xfrm>
        </p:spPr>
        <p:txBody>
          <a:bodyPr>
            <a:normAutofit fontScale="50000"/>
          </a:bodyPr>
          <a:lstStyle/>
          <a:p>
            <a:pPr marL="0" indent="0">
              <a:buNone/>
            </a:pPr>
            <a:endParaRPr lang="en-IN"/>
          </a:p>
        </p:txBody>
      </p:sp>
      <p:sp>
        <p:nvSpPr>
          <p:cNvPr id="10" name="Text Placeholder 9"/>
          <p:cNvSpPr>
            <a:spLocks noGrp="1"/>
          </p:cNvSpPr>
          <p:nvPr>
            <p:ph type="body" sz="half" idx="2"/>
          </p:nvPr>
        </p:nvSpPr>
        <p:spPr>
          <a:xfrm>
            <a:off x="1220788" y="3083442"/>
            <a:ext cx="2727324" cy="2941437"/>
          </a:xfrm>
        </p:spPr>
        <p:txBody>
          <a:bodyPr>
            <a:normAutofit/>
          </a:bodyPr>
          <a:lstStyle/>
          <a:p>
            <a:r>
              <a:rPr lang="en-US" sz="2000" dirty="0">
                <a:latin typeface="Times New Roman" panose="02020603050405020304" pitchFamily="18" charset="0"/>
                <a:cs typeface="Times New Roman" panose="02020603050405020304" pitchFamily="18" charset="0"/>
              </a:rPr>
              <a:t>Activity Diagram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a:t>
            </a:r>
            <a:endParaRPr lang="en-IN"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997302" y="1"/>
            <a:ext cx="5252484" cy="6857999"/>
          </a:xfrm>
        </p:spPr>
      </p:pic>
      <p:sp>
        <p:nvSpPr>
          <p:cNvPr id="4" name="Text Placeholder 3"/>
          <p:cNvSpPr>
            <a:spLocks noGrp="1"/>
          </p:cNvSpPr>
          <p:nvPr>
            <p:ph type="body" sz="half" idx="2"/>
          </p:nvPr>
        </p:nvSpPr>
        <p:spPr/>
        <p:txBody>
          <a:bodyPr>
            <a:normAutofit/>
          </a:bodyPr>
          <a:lstStyle/>
          <a:p>
            <a:r>
              <a:rPr lang="en-US" sz="2000" dirty="0">
                <a:latin typeface="Times New Roman" panose="02020603050405020304" pitchFamily="18" charset="0"/>
                <a:cs typeface="Times New Roman" panose="02020603050405020304" pitchFamily="18" charset="0"/>
              </a:rPr>
              <a:t>Sequence Diagram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10551493" cy="706964"/>
          </a:xfrm>
        </p:spPr>
        <p:txBody>
          <a:bodyPr/>
          <a:lstStyle/>
          <a:p>
            <a:r>
              <a:rPr lang="en-US" dirty="0"/>
              <a:t>MODULE DESCRIPTION – CHEST X-RAY</a:t>
            </a:r>
            <a:endParaRPr lang="en-IN" dirty="0"/>
          </a:p>
        </p:txBody>
      </p:sp>
      <p:sp>
        <p:nvSpPr>
          <p:cNvPr id="3" name="Content Placeholder 2"/>
          <p:cNvSpPr>
            <a:spLocks noGrp="1"/>
          </p:cNvSpPr>
          <p:nvPr>
            <p:ph idx="1"/>
          </p:nvPr>
        </p:nvSpPr>
        <p:spPr>
          <a:xfrm>
            <a:off x="765544" y="2690038"/>
            <a:ext cx="11132289" cy="3019646"/>
          </a:xfrm>
        </p:spPr>
        <p:txBody>
          <a:bodyPr vert="horz" lIns="91440" tIns="45720" rIns="91440" bIns="45720" rtlCol="0" anchor="t">
            <a:normAutofit/>
          </a:bodyPr>
          <a:lstStyle/>
          <a:p>
            <a:pPr>
              <a:buFont typeface="Wingdings" panose="05000000000000000000" pitchFamily="2" charset="2"/>
              <a:buChar char="§"/>
            </a:pPr>
            <a:r>
              <a:rPr lang="en-US" b="1" i="0" dirty="0" err="1">
                <a:effectLst/>
                <a:latin typeface="Times New Roman" panose="02020603050405020304"/>
                <a:cs typeface="Times New Roman" panose="02020603050405020304"/>
              </a:rPr>
              <a:t>CheXNet</a:t>
            </a:r>
            <a:r>
              <a:rPr lang="en-US" b="0" i="0" dirty="0">
                <a:effectLst/>
                <a:latin typeface="Times New Roman" panose="02020603050405020304"/>
                <a:cs typeface="Times New Roman" panose="02020603050405020304"/>
              </a:rPr>
              <a:t>  is a 121 layer </a:t>
            </a:r>
            <a:r>
              <a:rPr lang="en-US" b="1" i="0" dirty="0" err="1">
                <a:effectLst/>
                <a:latin typeface="Times New Roman" panose="02020603050405020304"/>
                <a:cs typeface="Times New Roman" panose="02020603050405020304"/>
              </a:rPr>
              <a:t>DenseNet</a:t>
            </a:r>
            <a:r>
              <a:rPr lang="en-US" b="0" i="0" dirty="0">
                <a:effectLst/>
                <a:latin typeface="Times New Roman" panose="02020603050405020304"/>
                <a:cs typeface="Times New Roman" panose="02020603050405020304"/>
              </a:rPr>
              <a:t> developed by Stanford researchers that can detect pneumonia from chest X-rays at a level exceeding practicing radiologists. The weights of the model are uploaded into this notebook and used to train on our data to classify normal vs opacity (typical, atypical, indeterminate) cases. Contrast Limited Adaptive Histogram Equalization (</a:t>
            </a:r>
            <a:r>
              <a:rPr lang="en-US" b="1" i="0" dirty="0">
                <a:effectLst/>
                <a:latin typeface="Times New Roman" panose="02020603050405020304"/>
                <a:cs typeface="Times New Roman" panose="02020603050405020304"/>
              </a:rPr>
              <a:t>CLAHE</a:t>
            </a:r>
            <a:r>
              <a:rPr lang="en-US" b="0" i="0" dirty="0">
                <a:effectLst/>
                <a:latin typeface="Times New Roman" panose="02020603050405020304"/>
                <a:cs typeface="Times New Roman" panose="02020603050405020304"/>
              </a:rPr>
              <a:t>) is used for preprocessing and some augmentation techniques are applied. For interpretability, </a:t>
            </a:r>
            <a:r>
              <a:rPr lang="en-US" b="1" i="0" dirty="0">
                <a:effectLst/>
                <a:latin typeface="Times New Roman" panose="02020603050405020304"/>
                <a:cs typeface="Times New Roman" panose="02020603050405020304"/>
              </a:rPr>
              <a:t>GRAD-CAM</a:t>
            </a:r>
            <a:r>
              <a:rPr lang="en-US" b="0" i="0" dirty="0">
                <a:effectLst/>
                <a:latin typeface="Times New Roman" panose="02020603050405020304"/>
                <a:cs typeface="Times New Roman" panose="02020603050405020304"/>
              </a:rPr>
              <a:t> is used to see if the model is paying attention to the opacities (comparing to the ground truth bounding boxes).</a:t>
            </a:r>
            <a:endParaRPr lang="en-US"/>
          </a:p>
          <a:p>
            <a:endParaRPr lang="en-US" dirty="0">
              <a:latin typeface="Times New Roman" panose="02020603050405020304"/>
              <a:cs typeface="Times New Roman" panose="02020603050405020304"/>
            </a:endParaRPr>
          </a:p>
          <a:p>
            <a:pPr>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cheXNet</a:t>
            </a:r>
            <a:r>
              <a:rPr lang="en-IN" dirty="0">
                <a:latin typeface="Times New Roman" panose="02020603050405020304" pitchFamily="18" charset="0"/>
                <a:cs typeface="Times New Roman" panose="02020603050405020304" pitchFamily="18" charset="0"/>
              </a:rPr>
              <a:t> is used as a base architecture, fine tuned pre-trained neural net using Adam optimiser. Image generators and augmentations.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6606</Words>
  <Application>WPS Presentation</Application>
  <PresentationFormat>Widescreen</PresentationFormat>
  <Paragraphs>146</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Wingdings 3</vt:lpstr>
      <vt:lpstr>Arial</vt:lpstr>
      <vt:lpstr>Times New Roman</vt:lpstr>
      <vt:lpstr>Calibri</vt:lpstr>
      <vt:lpstr>Wingdings</vt:lpstr>
      <vt:lpstr>Times New Roman</vt:lpstr>
      <vt:lpstr>Symbol</vt:lpstr>
      <vt:lpstr>Century Gothic</vt:lpstr>
      <vt:lpstr>Microsoft YaHei</vt:lpstr>
      <vt:lpstr>Arial Unicode MS</vt:lpstr>
      <vt:lpstr>Ion Boardroom</vt:lpstr>
      <vt:lpstr>COVID-19 I-NET :  A Novel DEEP LEARNING BASED MODEL to Analyse COVID-19 INFECTION SEVERITY using CHEST X-RAY and CT IMAGES  </vt:lpstr>
      <vt:lpstr>INTRODUCTION</vt:lpstr>
      <vt:lpstr>LITERATURE SURVEY</vt:lpstr>
      <vt:lpstr>TECHNOLOGY STACK</vt:lpstr>
      <vt:lpstr>SYSTEM ARCHITECTURE</vt:lpstr>
      <vt:lpstr>SYSTEM DESIGN</vt:lpstr>
      <vt:lpstr>SYSTEM DESIGN</vt:lpstr>
      <vt:lpstr>SYSTEM DESIGN</vt:lpstr>
      <vt:lpstr>MODULE DESCRIPTION – CHEST X-RAY</vt:lpstr>
      <vt:lpstr>MODULE DESCRIPTION- CT SCAN</vt:lpstr>
      <vt:lpstr>Chest X-Ray Net Performance Evaluation</vt:lpstr>
      <vt:lpstr>U-NET Model Performance Evaluation    </vt:lpstr>
      <vt:lpstr>SCREENSHOTS</vt:lpstr>
      <vt:lpstr>SCREENSHOTS</vt:lpstr>
      <vt:lpstr>SCREENSHOTS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k.Rajesh kumar</dc:creator>
  <cp:lastModifiedBy>91908</cp:lastModifiedBy>
  <cp:revision>189</cp:revision>
  <dcterms:created xsi:type="dcterms:W3CDTF">2021-06-17T08:50:00Z</dcterms:created>
  <dcterms:modified xsi:type="dcterms:W3CDTF">2021-07-25T10:23:10Z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