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llaiyathambi A." initials="VA" lastIdx="1" clrIdx="0">
    <p:extLst>
      <p:ext uri="{19B8F6BF-5375-455C-9EA6-DF929625EA0E}">
        <p15:presenceInfo xmlns:p15="http://schemas.microsoft.com/office/powerpoint/2012/main" userId="S::vellaiyathambi.a@Inatech.com::30e3864c-e4a0-409e-a51e-857821e27a6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812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4" autoAdjust="0"/>
    <p:restoredTop sz="94063" autoAdjust="0"/>
  </p:normalViewPr>
  <p:slideViewPr>
    <p:cSldViewPr snapToGrid="0">
      <p:cViewPr varScale="1">
        <p:scale>
          <a:sx n="68" d="100"/>
          <a:sy n="68" d="100"/>
        </p:scale>
        <p:origin x="10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sanna\Downloads\DailyActivit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[DailyActivity.xlsx]Inactivity Visualized!PivotTable3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baseline="0"/>
              <a:t>No-tracking streaks </a:t>
            </a:r>
            <a:endParaRPr lang="en-US" b="1"/>
          </a:p>
        </c:rich>
      </c:tx>
      <c:layout>
        <c:manualLayout>
          <c:xMode val="edge"/>
          <c:yMode val="edge"/>
          <c:x val="0.24753537007874016"/>
          <c:y val="5.9792729160887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8.1977094635322489E-2"/>
              <c:y val="-6.069226215473062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9.4841467238853658E-2"/>
              <c:y val="0.136737582598923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0849909584086799"/>
              <c:y val="-0.1251777906941319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8.1977094635322489E-2"/>
              <c:y val="-6.069226215473062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9.4841467238853658E-2"/>
              <c:y val="0.136737582598923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0849909584086799"/>
              <c:y val="-0.1251777906941319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8.1977094635322489E-2"/>
              <c:y val="-6.069226215473062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9.4841467238853658E-2"/>
              <c:y val="0.136737582598923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0849909584086799"/>
              <c:y val="-0.1251777906941319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'Inactivity Visualized'!$B$3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223-4162-ACE2-168EC8376C1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223-4162-ACE2-168EC8376C12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223-4162-ACE2-168EC8376C12}"/>
              </c:ext>
            </c:extLst>
          </c:dPt>
          <c:dLbls>
            <c:dLbl>
              <c:idx val="0"/>
              <c:layout>
                <c:manualLayout>
                  <c:x val="8.1977094635322489E-2"/>
                  <c:y val="-6.069226215473062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223-4162-ACE2-168EC8376C12}"/>
                </c:ext>
              </c:extLst>
            </c:dLbl>
            <c:dLbl>
              <c:idx val="1"/>
              <c:layout>
                <c:manualLayout>
                  <c:x val="9.4841467238853658E-2"/>
                  <c:y val="0.1367375825989231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223-4162-ACE2-168EC8376C12}"/>
                </c:ext>
              </c:extLst>
            </c:dLbl>
            <c:dLbl>
              <c:idx val="2"/>
              <c:layout>
                <c:manualLayout>
                  <c:x val="-0.10849909584086799"/>
                  <c:y val="-0.12517779069413199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223-4162-ACE2-168EC8376C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'Inactivity Visualized'!$A$4:$A$7</c:f>
              <c:strCache>
                <c:ptCount val="3"/>
                <c:pt idx="0">
                  <c:v>Greater than 10 Inactive days</c:v>
                </c:pt>
                <c:pt idx="1">
                  <c:v>Less than 10 Inactive days</c:v>
                </c:pt>
                <c:pt idx="2">
                  <c:v>No Incative days</c:v>
                </c:pt>
              </c:strCache>
            </c:strRef>
          </c:cat>
          <c:val>
            <c:numRef>
              <c:f>'Inactivity Visualized'!$B$4:$B$7</c:f>
              <c:numCache>
                <c:formatCode>General</c:formatCode>
                <c:ptCount val="3"/>
                <c:pt idx="0">
                  <c:v>4</c:v>
                </c:pt>
                <c:pt idx="1">
                  <c:v>7</c:v>
                </c:pt>
                <c:pt idx="2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223-4162-ACE2-168EC8376C1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5T23:32:54.172" idx="1">
    <p:pos x="7680" y="139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29796-F43E-484F-9CE2-AC6A7F301F8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EFA84-C26F-472C-AE3D-09A8950D1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1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81C8-1EB3-4EFF-840B-416922A1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9E1D-3C61-4168-952C-45C170A42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947F2-F415-4B5C-808E-4B85AC531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F804-AE7F-4AFA-8785-1D810089D5DA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77963-AEB9-4A0F-A2FC-63E403B2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59634-9A4E-4960-A803-88EE531E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F233-EBEB-4822-9FD6-01AC407B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7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95DA-4170-45D1-BBB4-0DB141C6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78E36-4139-41E9-8C1A-2B6F48F52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02CEB-A801-4501-A7E6-0244943BA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F804-AE7F-4AFA-8785-1D810089D5DA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9E327-CA14-4B0D-B4B1-ADF1C0EA4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0B437-4C98-47C3-8E44-DEE8CD3E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F233-EBEB-4822-9FD6-01AC407B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0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3655B4-232E-40E9-952B-F85F10EDB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B8DCA-B465-49DA-BBE4-321246050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0DDD4-E098-404E-A27A-49B97010A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F804-AE7F-4AFA-8785-1D810089D5DA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15639-4FDF-4FD0-9A44-18FF3160B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16594-CDC9-4AD5-953E-E9657FD0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F233-EBEB-4822-9FD6-01AC407B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33070-B209-4ED8-85B9-BF5DC0C9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2DD32-D7CA-45F0-B362-8FC3F3B9F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1DBA0-E9AC-4B09-A6EB-EC2BDA9C0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F804-AE7F-4AFA-8785-1D810089D5DA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BC442-EB3B-46DF-AF91-BBA16C6E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03FB9-8018-49A4-B866-13D45C0A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F233-EBEB-4822-9FD6-01AC407B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67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353B-8A10-4185-996E-C54E48F0D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E44A8-0B26-4779-9AD5-DCCF65F92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E32C-15E1-41C7-9BDD-20394278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F804-AE7F-4AFA-8785-1D810089D5DA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1FCFE-E168-4E6B-A089-A9B97BAE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2559C-5170-4357-B98B-3C57FBA6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F233-EBEB-4822-9FD6-01AC407B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CA0DC-B5F4-4C9C-93BF-3991D8C3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7D643-3E99-4BFB-B8F0-3DC5DDEE9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6FE39-0009-4626-9273-478E2989E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F647F-3D3C-4428-A789-7C7B501A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F804-AE7F-4AFA-8785-1D810089D5DA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1281A-49E9-406F-B2C9-42A7A7090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8B726-4923-4F0E-9184-01E89AD8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F233-EBEB-4822-9FD6-01AC407B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4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DFCC2-0F1A-4F74-BC7F-5CD92129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ECEED-3B44-417B-9A5A-5B937C4BC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55AC7-6786-493F-AA89-D148696FA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66F9A5-CA83-41A4-A885-BCDF55453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99A5D5-2FC4-4631-BB3E-0BCBE9AF9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1E57B8-954B-4422-B29B-89413E09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F804-AE7F-4AFA-8785-1D810089D5DA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66A8C-4B8C-4CE5-9DF5-4FED50FA5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C3F6E-DC46-4C74-8C34-E0747357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F233-EBEB-4822-9FD6-01AC407B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7CA78-0824-484B-8C99-1D21A1F7F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3DD5AF-A2C3-45A1-BD4E-E1DF46EE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F804-AE7F-4AFA-8785-1D810089D5DA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FCBD7-99AF-4567-93E0-7C059E3C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818D0-A2EF-4B34-9165-391B41B9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F233-EBEB-4822-9FD6-01AC407B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2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7F562B-5489-4809-BF26-C93DA0B61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F804-AE7F-4AFA-8785-1D810089D5DA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60FD90-9199-4D9C-8BBF-1D7751758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66D1E-8533-45FA-8EF3-0FFD297E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F233-EBEB-4822-9FD6-01AC407B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9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7AA6-81BB-454A-B1DB-7B2C45CAA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72EEA-059D-42F7-B9D8-01DCD5DB3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C6CCF-885B-4956-8C25-296D46E57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73E9E-80DF-41D8-90D8-9CB7596C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F804-AE7F-4AFA-8785-1D810089D5DA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86E73-DC4E-470A-8FAB-C14527AF7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EF7BF-9EAC-4AA5-BFA0-6C5513D61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F233-EBEB-4822-9FD6-01AC407B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56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B315-BA20-450A-9BE6-B10796F3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97B8A-0C18-4C3A-8B68-3F2625C82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65B72-5D5D-4FEF-B7F9-D946DAE50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93B6F-3F16-4590-A1EA-80B22D9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F804-AE7F-4AFA-8785-1D810089D5DA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FABB7-D8ED-47B6-9286-7393936DB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62E78-A3D1-46B3-AC87-AACB2538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F233-EBEB-4822-9FD6-01AC407B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1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799DA3-D8CA-496F-AFFE-E263471F7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2DFCA-0259-4B48-837E-51CEFA8C9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16513-7E3F-46E0-826B-C4DBBB0CC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BF804-AE7F-4AFA-8785-1D810089D5DA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86429-09CB-4CE1-8873-B3B5FFA3C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65583-81E7-490E-A807-9BEF83028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7F233-EBEB-4822-9FD6-01AC407B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7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rashnic/fitbit/activit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A381A6A-09AE-4FEC-A625-7495E0CD8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924"/>
            <a:ext cx="2619375" cy="1743075"/>
          </a:xfrm>
          <a:prstGeom prst="rect">
            <a:avLst/>
          </a:prstGeom>
        </p:spPr>
      </p:pic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B023D111-754F-4789-B0FE-50B220C1E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819" y="318054"/>
            <a:ext cx="757841" cy="755372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F03D07A-3537-4688-A424-15DF8AECF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6244"/>
            <a:ext cx="2619375" cy="14717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C45696-C1BE-4C92-AEC9-678212A057DE}"/>
              </a:ext>
            </a:extLst>
          </p:cNvPr>
          <p:cNvSpPr txBox="1"/>
          <p:nvPr/>
        </p:nvSpPr>
        <p:spPr>
          <a:xfrm>
            <a:off x="649357" y="1497496"/>
            <a:ext cx="102414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WELLNESS FOR ALL WITH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0E5C9D-BE5C-4A8F-B8C9-091ED71520A6}"/>
              </a:ext>
            </a:extLst>
          </p:cNvPr>
          <p:cNvSpPr txBox="1"/>
          <p:nvPr/>
        </p:nvSpPr>
        <p:spPr>
          <a:xfrm>
            <a:off x="9340315" y="5571532"/>
            <a:ext cx="3101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Vellaiyathambi A</a:t>
            </a:r>
          </a:p>
          <a:p>
            <a:endParaRPr lang="en-US" dirty="0"/>
          </a:p>
          <a:p>
            <a:r>
              <a:rPr lang="en-US" dirty="0"/>
              <a:t>Last Update on:14/6/2021</a:t>
            </a:r>
          </a:p>
        </p:txBody>
      </p:sp>
    </p:spTree>
    <p:extLst>
      <p:ext uri="{BB962C8B-B14F-4D97-AF65-F5344CB8AC3E}">
        <p14:creationId xmlns:p14="http://schemas.microsoft.com/office/powerpoint/2010/main" val="3986746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2DBEF06-33A8-454E-A355-E6A93DA555AA}"/>
              </a:ext>
            </a:extLst>
          </p:cNvPr>
          <p:cNvSpPr txBox="1"/>
          <p:nvPr/>
        </p:nvSpPr>
        <p:spPr>
          <a:xfrm>
            <a:off x="377686" y="318052"/>
            <a:ext cx="487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How people spend their time?</a:t>
            </a:r>
            <a:endParaRPr 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120992-DA8E-4F2A-822A-95BB50985C38}"/>
              </a:ext>
            </a:extLst>
          </p:cNvPr>
          <p:cNvSpPr txBox="1"/>
          <p:nvPr/>
        </p:nvSpPr>
        <p:spPr>
          <a:xfrm>
            <a:off x="8229600" y="779717"/>
            <a:ext cx="3491949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are </a:t>
            </a:r>
            <a:r>
              <a:rPr lang="en-US" b="1" dirty="0"/>
              <a:t>sedentary</a:t>
            </a:r>
            <a:r>
              <a:rPr lang="en-US" dirty="0"/>
              <a:t>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81.08%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/>
              <a:t>of the time</a:t>
            </a:r>
            <a:r>
              <a:rPr lang="en-US" dirty="0"/>
              <a:t> while wearing their Fitbit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are at </a:t>
            </a:r>
            <a:r>
              <a:rPr lang="en-US" b="1" dirty="0"/>
              <a:t>their most active only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1.18%</a:t>
            </a:r>
            <a:r>
              <a:rPr lang="en-US" b="1" dirty="0"/>
              <a:t> </a:t>
            </a:r>
            <a:r>
              <a:rPr lang="en-US" dirty="0"/>
              <a:t>of the time while wearing their Fitbit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000" b="1" dirty="0"/>
              <a:t>    TAKEAWAYS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8126A"/>
                </a:solidFill>
              </a:rPr>
              <a:t>People use their fitness devices mostly as </a:t>
            </a:r>
            <a:r>
              <a:rPr lang="en-US" b="1" dirty="0">
                <a:solidFill>
                  <a:srgbClr val="68126A"/>
                </a:solidFill>
              </a:rPr>
              <a:t>lifestyle accessories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14" name="Picture 13" descr="Chart, bubble chart&#10;&#10;Description automatically generated">
            <a:extLst>
              <a:ext uri="{FF2B5EF4-FFF2-40B4-BE49-F238E27FC236}">
                <a16:creationId xmlns:a16="http://schemas.microsoft.com/office/drawing/2014/main" id="{2983F973-997F-48C0-8C2D-3F42CB957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7" r="23369"/>
          <a:stretch/>
        </p:blipFill>
        <p:spPr>
          <a:xfrm>
            <a:off x="251792" y="1336695"/>
            <a:ext cx="6883015" cy="4507514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F3D6E3AB-A2A5-43BF-BBAB-3502F24AB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692" y="5844209"/>
            <a:ext cx="1804307" cy="101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6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026EF98-7303-48E8-8E26-C9504A820D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3251032"/>
              </p:ext>
            </p:extLst>
          </p:nvPr>
        </p:nvGraphicFramePr>
        <p:xfrm>
          <a:off x="256967" y="689112"/>
          <a:ext cx="7111242" cy="5720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DA757A-E5E1-4396-A77E-B17D72E1DCD4}"/>
              </a:ext>
            </a:extLst>
          </p:cNvPr>
          <p:cNvSpPr txBox="1"/>
          <p:nvPr/>
        </p:nvSpPr>
        <p:spPr>
          <a:xfrm>
            <a:off x="256967" y="159026"/>
            <a:ext cx="711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How many days has the device been taken off?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36AEE4-F4EC-4AE4-97F1-B4C108FA37CA}"/>
              </a:ext>
            </a:extLst>
          </p:cNvPr>
          <p:cNvSpPr txBox="1"/>
          <p:nvPr/>
        </p:nvSpPr>
        <p:spPr>
          <a:xfrm>
            <a:off x="7739270" y="689112"/>
            <a:ext cx="37901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15 %</a:t>
            </a:r>
            <a:r>
              <a:rPr lang="en-US" dirty="0"/>
              <a:t> of the users have </a:t>
            </a:r>
            <a:r>
              <a:rPr lang="en-US" b="1" dirty="0"/>
              <a:t>taken off their device without turning it off for 10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41 %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/>
              <a:t>of the users have taken their device off for at-least a day.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D91578-72D8-4505-9135-9C20E487C07F}"/>
              </a:ext>
            </a:extLst>
          </p:cNvPr>
          <p:cNvSpPr txBox="1"/>
          <p:nvPr/>
        </p:nvSpPr>
        <p:spPr>
          <a:xfrm>
            <a:off x="7964557" y="3816626"/>
            <a:ext cx="3670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TAKEAWAYS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There is a high percentage of the userbase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not wearing the tracker everyday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thus missing on insights.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7B7ED260-FA6A-4D88-B444-BCD34F066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760" y="5874026"/>
            <a:ext cx="1751240" cy="98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4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2801258-55C0-425B-AD70-0882B6F6C7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8"/>
          <a:stretch/>
        </p:blipFill>
        <p:spPr>
          <a:xfrm>
            <a:off x="0" y="600502"/>
            <a:ext cx="12192000" cy="41900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9C4B20-B5EF-4D8E-A9C4-D2C8235B5F7D}"/>
              </a:ext>
            </a:extLst>
          </p:cNvPr>
          <p:cNvSpPr txBox="1"/>
          <p:nvPr/>
        </p:nvSpPr>
        <p:spPr>
          <a:xfrm>
            <a:off x="163773" y="232012"/>
            <a:ext cx="494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How are we sleeping?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1AF54-89B6-473C-BF71-0C516CAF87FD}"/>
              </a:ext>
            </a:extLst>
          </p:cNvPr>
          <p:cNvSpPr txBox="1"/>
          <p:nvPr/>
        </p:nvSpPr>
        <p:spPr>
          <a:xfrm>
            <a:off x="163773" y="5159324"/>
            <a:ext cx="117916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No Fitbit user  in the data set gets the  recommended 8 hours of sleep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33 %</a:t>
            </a:r>
            <a:r>
              <a:rPr lang="en-US" dirty="0"/>
              <a:t> of the </a:t>
            </a:r>
            <a:r>
              <a:rPr lang="en-US" b="1" dirty="0"/>
              <a:t>users do not use the sleep tracking </a:t>
            </a:r>
            <a:r>
              <a:rPr lang="en-US" dirty="0"/>
              <a:t>feature.</a:t>
            </a:r>
          </a:p>
          <a:p>
            <a:endParaRPr lang="en-US" dirty="0"/>
          </a:p>
          <a:p>
            <a:r>
              <a:rPr lang="en-US" b="1" dirty="0"/>
              <a:t>TAKEAWAYS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People are constantly sleep deprived ,also there is a low adoption of sleep tracking feature.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80D856C-EB77-4C45-BBEE-0BA2BC999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412" y="5789549"/>
            <a:ext cx="1901588" cy="106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7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B085A86A-9319-4473-AFFC-F84136C2E9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" t="6732" b="737"/>
          <a:stretch/>
        </p:blipFill>
        <p:spPr>
          <a:xfrm>
            <a:off x="134040" y="859404"/>
            <a:ext cx="4970223" cy="51391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3D5E83-5E1E-4599-AF22-85F1A7D7B9D7}"/>
              </a:ext>
            </a:extLst>
          </p:cNvPr>
          <p:cNvSpPr txBox="1"/>
          <p:nvPr/>
        </p:nvSpPr>
        <p:spPr>
          <a:xfrm>
            <a:off x="6095998" y="2396615"/>
            <a:ext cx="5659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31F20"/>
                </a:solidFill>
                <a:effectLst/>
              </a:rPr>
              <a:t>“</a:t>
            </a:r>
            <a:r>
              <a:rPr lang="en-US" b="1" dirty="0">
                <a:solidFill>
                  <a:srgbClr val="231F20"/>
                </a:solidFill>
              </a:rPr>
              <a:t>The normal time it takes most people to fall asleep at night is between 10 and 20 minutes” </a:t>
            </a:r>
            <a:r>
              <a:rPr lang="en-US" b="0" i="0" dirty="0">
                <a:solidFill>
                  <a:srgbClr val="231F20"/>
                </a:solidFill>
                <a:effectLst/>
              </a:rPr>
              <a:t>-Healthline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FEE2C-80EE-438A-8363-934EDA08E874}"/>
              </a:ext>
            </a:extLst>
          </p:cNvPr>
          <p:cNvSpPr txBox="1"/>
          <p:nvPr/>
        </p:nvSpPr>
        <p:spPr>
          <a:xfrm>
            <a:off x="436730" y="272956"/>
            <a:ext cx="615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How long do people take to fall asleep?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7CDF26-A796-49D4-B677-A979BD9CB751}"/>
              </a:ext>
            </a:extLst>
          </p:cNvPr>
          <p:cNvSpPr txBox="1"/>
          <p:nvPr/>
        </p:nvSpPr>
        <p:spPr>
          <a:xfrm>
            <a:off x="6095999" y="734621"/>
            <a:ext cx="5659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take an average </a:t>
            </a:r>
            <a:r>
              <a:rPr lang="en-US" b="1" dirty="0">
                <a:solidFill>
                  <a:schemeClr val="accent4"/>
                </a:solidFill>
              </a:rPr>
              <a:t>one hour </a:t>
            </a:r>
            <a:r>
              <a:rPr lang="en-US" dirty="0"/>
              <a:t>to fall asleep </a:t>
            </a:r>
          </a:p>
          <a:p>
            <a:endParaRPr lang="en-US" dirty="0"/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7F828-0926-4485-8D9D-D504642343EF}"/>
              </a:ext>
            </a:extLst>
          </p:cNvPr>
          <p:cNvSpPr txBox="1"/>
          <p:nvPr/>
        </p:nvSpPr>
        <p:spPr>
          <a:xfrm>
            <a:off x="6188765" y="3815055"/>
            <a:ext cx="4837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TAKEAWAYS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People are finding it hard to fall asleep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8A4DD36C-97A5-4140-89C7-F98219788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174" y="5741094"/>
            <a:ext cx="1987826" cy="111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1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16825E3-005B-4507-B08D-ACC92D8E9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913" y="5703864"/>
            <a:ext cx="2054087" cy="11541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FB2CC3-0A10-48EA-8585-6BD3E076B78C}"/>
              </a:ext>
            </a:extLst>
          </p:cNvPr>
          <p:cNvSpPr txBox="1"/>
          <p:nvPr/>
        </p:nvSpPr>
        <p:spPr>
          <a:xfrm>
            <a:off x="8318696" y="2474892"/>
            <a:ext cx="4041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KEY TAKEAWAYS AND RECOMMENDATIONS</a:t>
            </a:r>
          </a:p>
        </p:txBody>
      </p:sp>
      <p:pic>
        <p:nvPicPr>
          <p:cNvPr id="15" name="Picture 14" descr="A picture containing person, person, different, same&#10;&#10;Description automatically generated">
            <a:extLst>
              <a:ext uri="{FF2B5EF4-FFF2-40B4-BE49-F238E27FC236}">
                <a16:creationId xmlns:a16="http://schemas.microsoft.com/office/drawing/2014/main" id="{FDA3653F-DF3B-43D0-AAC8-795636430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5874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56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84EDB7D-5BA4-42AA-9008-6F0C72569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522" y="5830957"/>
            <a:ext cx="1923477" cy="10270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2735FD-6906-4F12-9B09-A784043ABC44}"/>
              </a:ext>
            </a:extLst>
          </p:cNvPr>
          <p:cNvSpPr txBox="1"/>
          <p:nvPr/>
        </p:nvSpPr>
        <p:spPr>
          <a:xfrm>
            <a:off x="331303" y="3244334"/>
            <a:ext cx="266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RECOMMENDATIONS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5687C4-8820-4EA8-A393-98371AA3FF9B}"/>
              </a:ext>
            </a:extLst>
          </p:cNvPr>
          <p:cNvSpPr txBox="1"/>
          <p:nvPr/>
        </p:nvSpPr>
        <p:spPr>
          <a:xfrm>
            <a:off x="442989" y="3613666"/>
            <a:ext cx="107872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 err="1"/>
              <a:t>Bellabeat</a:t>
            </a:r>
            <a:r>
              <a:rPr lang="en-US" sz="1600" dirty="0"/>
              <a:t>  leaf, aligning with the trend could be marketed as a </a:t>
            </a:r>
            <a:r>
              <a:rPr lang="en-US" sz="1600" b="1" dirty="0"/>
              <a:t>lifestyle product </a:t>
            </a:r>
            <a:r>
              <a:rPr lang="en-US" sz="1600" dirty="0"/>
              <a:t>with emphasis on its design.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 err="1"/>
              <a:t>Bellabeat</a:t>
            </a:r>
            <a:r>
              <a:rPr lang="en-US" sz="1600" dirty="0"/>
              <a:t> leaf could be marketed as a </a:t>
            </a:r>
            <a:r>
              <a:rPr lang="en-US" sz="1600" b="1" dirty="0"/>
              <a:t>wear and forget gadget </a:t>
            </a:r>
            <a:r>
              <a:rPr lang="en-US" sz="1600" dirty="0"/>
              <a:t>that eliminates the effort of wearing a dedicated watch or a tracker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 err="1"/>
              <a:t>Bellabeat</a:t>
            </a:r>
            <a:r>
              <a:rPr lang="en-US" sz="1600" dirty="0"/>
              <a:t> leaf’s </a:t>
            </a:r>
            <a:r>
              <a:rPr lang="en-US" sz="1600" b="1" dirty="0"/>
              <a:t>unobtrusive design, advanced sleep tracking of the </a:t>
            </a:r>
            <a:r>
              <a:rPr lang="en-US" sz="1600" b="1" dirty="0" err="1"/>
              <a:t>Bellabeatleaf</a:t>
            </a:r>
            <a:r>
              <a:rPr lang="en-US" sz="1600" b="1" dirty="0"/>
              <a:t> ,versatility</a:t>
            </a:r>
            <a:r>
              <a:rPr lang="en-US" sz="1600" dirty="0"/>
              <a:t> in its form factor could make it a perfect candidate  to be marketed as a sleep tracker for people who value comfort with insight.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could help </a:t>
            </a:r>
            <a:r>
              <a:rPr lang="en-US" sz="1600" dirty="0" err="1"/>
              <a:t>Bellbeat</a:t>
            </a:r>
            <a:r>
              <a:rPr lang="en-US" sz="1600" dirty="0"/>
              <a:t> fill the vacancy in the sleep tracker market.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925B96-2210-4A05-B69C-84DFDFDDFE7A}"/>
              </a:ext>
            </a:extLst>
          </p:cNvPr>
          <p:cNvSpPr txBox="1"/>
          <p:nvPr/>
        </p:nvSpPr>
        <p:spPr>
          <a:xfrm>
            <a:off x="331303" y="212035"/>
            <a:ext cx="291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TAKEAWAYS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5687E-36B9-4CDF-BB1A-90AF771A1A1D}"/>
              </a:ext>
            </a:extLst>
          </p:cNvPr>
          <p:cNvSpPr txBox="1"/>
          <p:nvPr/>
        </p:nvSpPr>
        <p:spPr>
          <a:xfrm>
            <a:off x="442989" y="536500"/>
            <a:ext cx="129606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People use their fitness devices mostly as </a:t>
            </a:r>
            <a:r>
              <a:rPr lang="en-US" sz="1600" b="1" dirty="0"/>
              <a:t>lifestyle accessories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 is a high percentage of the userbase </a:t>
            </a:r>
            <a:r>
              <a:rPr lang="en-US" sz="1600" b="1" dirty="0"/>
              <a:t>not wearing the tracker everyday </a:t>
            </a:r>
            <a:r>
              <a:rPr lang="en-US" sz="1600" dirty="0"/>
              <a:t>thus missing on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People are constantly sleep deprived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 is a low adoption of sleep tracking feature.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People are finding it hard to fall asleep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68126A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6812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91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rugby ball&#10;&#10;Description automatically generated with medium confidence">
            <a:extLst>
              <a:ext uri="{FF2B5EF4-FFF2-40B4-BE49-F238E27FC236}">
                <a16:creationId xmlns:a16="http://schemas.microsoft.com/office/drawing/2014/main" id="{1645FFD8-8CB1-40AD-A5E3-167638DE1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52" y="792772"/>
            <a:ext cx="4548058" cy="4862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4FBBD7-2E9C-4DCF-82FF-ADE49103B2B7}"/>
              </a:ext>
            </a:extLst>
          </p:cNvPr>
          <p:cNvSpPr txBox="1"/>
          <p:nvPr/>
        </p:nvSpPr>
        <p:spPr>
          <a:xfrm>
            <a:off x="6485207" y="2931604"/>
            <a:ext cx="3221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APPENDIX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884E6EC-F6ED-4F3C-9067-10B16A7A0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38" y="5670572"/>
            <a:ext cx="2063262" cy="115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29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ECB5D6-25F4-44D9-B6B5-4D8CB7D50777}"/>
              </a:ext>
            </a:extLst>
          </p:cNvPr>
          <p:cNvSpPr txBox="1"/>
          <p:nvPr/>
        </p:nvSpPr>
        <p:spPr>
          <a:xfrm>
            <a:off x="618978" y="674301"/>
            <a:ext cx="6555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TOOLS AND PROCESSES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4FD784-EB18-47FB-A86A-B0343C81AAED}"/>
              </a:ext>
            </a:extLst>
          </p:cNvPr>
          <p:cNvSpPr txBox="1"/>
          <p:nvPr/>
        </p:nvSpPr>
        <p:spPr>
          <a:xfrm>
            <a:off x="672904" y="1333864"/>
            <a:ext cx="108461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Microsoft SQL  Server</a:t>
            </a:r>
          </a:p>
          <a:p>
            <a:r>
              <a:rPr lang="en-US" dirty="0"/>
              <a:t>     	Microsoft SQL Server was employed for Data Cleaning and Analysis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Tableau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Tableau was the primary tool for visualization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Excel</a:t>
            </a:r>
          </a:p>
          <a:p>
            <a:pPr lvl="2"/>
            <a:r>
              <a:rPr lang="en-US" dirty="0"/>
              <a:t>Excel was used primarily for importing datasets to excel from SQL as Tableau public did not allow the same</a:t>
            </a:r>
          </a:p>
          <a:p>
            <a:pPr lvl="2"/>
            <a:r>
              <a:rPr lang="en-US" dirty="0"/>
              <a:t>A solitary Visualization was also made using Excel.                                              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7078307-7413-4BEC-8CD3-4AA3F0ACD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819" y="5762808"/>
            <a:ext cx="1949181" cy="109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6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584A9A-F20F-49B7-9915-4EE54C8AC23D}"/>
              </a:ext>
            </a:extLst>
          </p:cNvPr>
          <p:cNvSpPr txBox="1"/>
          <p:nvPr/>
        </p:nvSpPr>
        <p:spPr>
          <a:xfrm>
            <a:off x="3657601" y="438186"/>
            <a:ext cx="5062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CONTENT OVERVIEW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4E49E9A-9543-460B-9D7C-4BCC4B4DD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904" y="5674080"/>
            <a:ext cx="2107096" cy="1183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B1E237-7332-49F4-A9C3-FA71C3EE7BA2}"/>
              </a:ext>
            </a:extLst>
          </p:cNvPr>
          <p:cNvSpPr txBox="1"/>
          <p:nvPr/>
        </p:nvSpPr>
        <p:spPr>
          <a:xfrm>
            <a:off x="1683026" y="1643269"/>
            <a:ext cx="8507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Fitness  Industry(History and Trends)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Objective at hand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Background of the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Trends within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Key Takeaways and 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Appendix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6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6331D3-AC30-4A3F-9632-CD971D060D72}"/>
              </a:ext>
            </a:extLst>
          </p:cNvPr>
          <p:cNvSpPr txBox="1"/>
          <p:nvPr/>
        </p:nvSpPr>
        <p:spPr>
          <a:xfrm>
            <a:off x="6626085" y="296733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Fitness  Industry(History and Trends)</a:t>
            </a:r>
          </a:p>
        </p:txBody>
      </p:sp>
      <p:pic>
        <p:nvPicPr>
          <p:cNvPr id="41" name="Picture 40" descr="A picture containing person, outdoor&#10;&#10;Description automatically generated">
            <a:extLst>
              <a:ext uri="{FF2B5EF4-FFF2-40B4-BE49-F238E27FC236}">
                <a16:creationId xmlns:a16="http://schemas.microsoft.com/office/drawing/2014/main" id="{E7E53418-64CF-41F0-8C1E-2B0FBB767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6361042" cy="6858000"/>
          </a:xfrm>
          <a:prstGeom prst="rect">
            <a:avLst/>
          </a:prstGeom>
        </p:spPr>
      </p:pic>
      <p:pic>
        <p:nvPicPr>
          <p:cNvPr id="43" name="Picture 42" descr="Logo&#10;&#10;Description automatically generated">
            <a:extLst>
              <a:ext uri="{FF2B5EF4-FFF2-40B4-BE49-F238E27FC236}">
                <a16:creationId xmlns:a16="http://schemas.microsoft.com/office/drawing/2014/main" id="{A6F87284-D175-476F-BF61-5BB56C241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754" y="5843776"/>
            <a:ext cx="1852246" cy="104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5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E6A9FE-BD1C-43A7-8387-83A7696FD54B}"/>
              </a:ext>
            </a:extLst>
          </p:cNvPr>
          <p:cNvSpPr txBox="1"/>
          <p:nvPr/>
        </p:nvSpPr>
        <p:spPr>
          <a:xfrm>
            <a:off x="331305" y="278295"/>
            <a:ext cx="1118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147FC4-D6A5-491F-8D78-AA8282F466C7}"/>
              </a:ext>
            </a:extLst>
          </p:cNvPr>
          <p:cNvSpPr txBox="1"/>
          <p:nvPr/>
        </p:nvSpPr>
        <p:spPr>
          <a:xfrm>
            <a:off x="331305" y="-1496"/>
            <a:ext cx="10349948" cy="9294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popularity around supplementary physical activities  are at a all time high enabling the fitness Industry to hit  an all-time  height of  roughly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134.34 Billion dollars  </a:t>
            </a:r>
            <a:r>
              <a:rPr lang="en-US" dirty="0"/>
              <a:t>in worth.</a:t>
            </a:r>
          </a:p>
          <a:p>
            <a:endParaRPr lang="en-US" sz="28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Wearable fitness market is worth expected to grow at a </a:t>
            </a:r>
            <a:r>
              <a:rPr lang="en-US" b="1" dirty="0"/>
              <a:t>Compound Annual Growth Rate</a:t>
            </a:r>
            <a:r>
              <a:rPr lang="en-US" dirty="0"/>
              <a:t>  of 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15.4%</a:t>
            </a:r>
            <a:r>
              <a:rPr lang="en-US" sz="2800" b="1" dirty="0">
                <a:latin typeface="+mj-lt"/>
              </a:rPr>
              <a:t> </a:t>
            </a:r>
          </a:p>
          <a:p>
            <a:endParaRPr lang="en-US" sz="28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wearable fitness market itself is set to reach new heights with estimates putting the numbers at around 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114.36 Billion dollars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/>
              <a:t>by  2028 according to “Fortune Business Insights”.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impressive figures and growth potential could enable </a:t>
            </a:r>
            <a:r>
              <a:rPr lang="en-US" dirty="0" err="1"/>
              <a:t>Bellabeat</a:t>
            </a:r>
            <a:r>
              <a:rPr lang="en-US" dirty="0"/>
              <a:t> to carve its own legacy in the fitness revolution.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7DF8BB24-C6E0-4126-A12C-B381181CC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286" y="5750709"/>
            <a:ext cx="1970714" cy="110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2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weapon, wheel, gear&#10;&#10;Description automatically generated">
            <a:extLst>
              <a:ext uri="{FF2B5EF4-FFF2-40B4-BE49-F238E27FC236}">
                <a16:creationId xmlns:a16="http://schemas.microsoft.com/office/drawing/2014/main" id="{1DE70258-DFA3-4610-B69D-2556CF28E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2194">
            <a:off x="369207" y="1797616"/>
            <a:ext cx="4920894" cy="3262767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70D6C290-446F-4BA6-A182-C2EC9BD0B1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5659188"/>
            <a:ext cx="2133600" cy="11988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E0AA70-926B-49EA-89C5-5CB716544585}"/>
              </a:ext>
            </a:extLst>
          </p:cNvPr>
          <p:cNvSpPr txBox="1"/>
          <p:nvPr/>
        </p:nvSpPr>
        <p:spPr>
          <a:xfrm>
            <a:off x="6284685" y="2782668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+mj-lt"/>
              </a:rPr>
              <a:t>THE OBJECTIVE AT HAND</a:t>
            </a:r>
          </a:p>
        </p:txBody>
      </p:sp>
    </p:spTree>
    <p:extLst>
      <p:ext uri="{BB962C8B-B14F-4D97-AF65-F5344CB8AC3E}">
        <p14:creationId xmlns:p14="http://schemas.microsoft.com/office/powerpoint/2010/main" val="246582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ogo&#10;&#10;Description automatically generated with low confidence">
            <a:extLst>
              <a:ext uri="{FF2B5EF4-FFF2-40B4-BE49-F238E27FC236}">
                <a16:creationId xmlns:a16="http://schemas.microsoft.com/office/drawing/2014/main" id="{1B6B0D17-3A70-4B24-B94F-666108B57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332" y="894041"/>
            <a:ext cx="3885924" cy="4356500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5D429E7-74F0-4F49-B655-AD2BA7D8E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372" y="5646056"/>
            <a:ext cx="2156969" cy="12119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0534D8-0C8A-4FB6-9041-C4AB2E236ED3}"/>
              </a:ext>
            </a:extLst>
          </p:cNvPr>
          <p:cNvSpPr txBox="1"/>
          <p:nvPr/>
        </p:nvSpPr>
        <p:spPr>
          <a:xfrm>
            <a:off x="246744" y="2133599"/>
            <a:ext cx="73297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Analyzing User data to gain insights to drive the marketing strategy for a </a:t>
            </a:r>
            <a:r>
              <a:rPr lang="en-US" sz="4000" b="1" dirty="0" err="1"/>
              <a:t>Bellabeat</a:t>
            </a:r>
            <a:r>
              <a:rPr lang="en-US" sz="4000" b="1" dirty="0"/>
              <a:t> product.</a:t>
            </a:r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86990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3143CD41-E1E0-4181-96AA-AE9556E67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7600" y="940707"/>
            <a:ext cx="9398000" cy="5295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F8F3C7-20CB-41DD-B2AC-497D4569D662}"/>
              </a:ext>
            </a:extLst>
          </p:cNvPr>
          <p:cNvSpPr txBox="1"/>
          <p:nvPr/>
        </p:nvSpPr>
        <p:spPr>
          <a:xfrm>
            <a:off x="6096000" y="3059668"/>
            <a:ext cx="8650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BACKGROUND OF THE ANALYSIS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F2A118EC-B9F9-442A-A64D-445336FA3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371" y="5642876"/>
            <a:ext cx="2162629" cy="121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0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C8E96AE8-24D6-450E-9ECF-94637C627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943" y="5582054"/>
            <a:ext cx="2090057" cy="11743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BC065E-E54C-4E69-80ED-4AA148B76937}"/>
              </a:ext>
            </a:extLst>
          </p:cNvPr>
          <p:cNvSpPr txBox="1"/>
          <p:nvPr/>
        </p:nvSpPr>
        <p:spPr>
          <a:xfrm>
            <a:off x="377371" y="493487"/>
            <a:ext cx="1087372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Analysis uses the dataset </a:t>
            </a:r>
            <a:r>
              <a:rPr lang="en-US" sz="2400" dirty="0">
                <a:hlinkClick r:id="rId3"/>
              </a:rPr>
              <a:t>https://www.kaggle.com/arashnic/fitbit/activity</a:t>
            </a:r>
            <a:r>
              <a:rPr lang="en-US" sz="2400" dirty="0"/>
              <a:t> from 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data  has been collected from Fitbit users with their consent using the Amazon Mechanical Turk </a:t>
            </a:r>
          </a:p>
          <a:p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scope of the Data set is limited as data is available only for 33 unique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Analysis recommendations would be applied to  the marketing of the </a:t>
            </a:r>
            <a:r>
              <a:rPr lang="en-US" sz="2400" b="1" dirty="0" err="1"/>
              <a:t>Bellabeat</a:t>
            </a:r>
            <a:r>
              <a:rPr lang="en-US" sz="2400" b="1" dirty="0"/>
              <a:t> leaf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3215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1064E893-6ADD-4E4D-9306-C024A1230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3277"/>
            <a:ext cx="11430000" cy="40195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B38D303-D19A-4B0D-AAC3-2CB212C66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409" y="5688972"/>
            <a:ext cx="2080591" cy="11690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022562-9E04-4CB8-831C-4CFF4FF2F17F}"/>
              </a:ext>
            </a:extLst>
          </p:cNvPr>
          <p:cNvSpPr txBox="1"/>
          <p:nvPr/>
        </p:nvSpPr>
        <p:spPr>
          <a:xfrm>
            <a:off x="3207026" y="3429000"/>
            <a:ext cx="5936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TRENDS WITHIN THE DATA</a:t>
            </a:r>
          </a:p>
        </p:txBody>
      </p:sp>
    </p:spTree>
    <p:extLst>
      <p:ext uri="{BB962C8B-B14F-4D97-AF65-F5344CB8AC3E}">
        <p14:creationId xmlns:p14="http://schemas.microsoft.com/office/powerpoint/2010/main" val="4057280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670</Words>
  <Application>Microsoft Office PowerPoint</Application>
  <PresentationFormat>Widescreen</PresentationFormat>
  <Paragraphs>128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Vellaiyathambi A.</dc:creator>
  <cp:lastModifiedBy>Vellaiyathambi A.</cp:lastModifiedBy>
  <cp:revision>57</cp:revision>
  <dcterms:created xsi:type="dcterms:W3CDTF">2021-06-14T03:23:13Z</dcterms:created>
  <dcterms:modified xsi:type="dcterms:W3CDTF">2021-06-15T20:38:48Z</dcterms:modified>
</cp:coreProperties>
</file>