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Light" panose="020B0403050000020004" pitchFamily="34" charset="0"/>
      <p:regular r:id="rId18"/>
      <p:italic r:id="rId19"/>
    </p:embeddedFont>
    <p:embeddedFont>
      <p:font typeface="Fira Sans Medium" panose="020B06030500000200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old" panose="000008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79401" flipH="1">
            <a:off x="6681264" y="-3557144"/>
            <a:ext cx="16497169" cy="13407699"/>
          </a:xfrm>
          <a:custGeom>
            <a:avLst/>
            <a:gdLst/>
            <a:ahLst/>
            <a:cxnLst/>
            <a:rect l="l" t="t" r="r" b="b"/>
            <a:pathLst>
              <a:path w="16497169" h="13407699">
                <a:moveTo>
                  <a:pt x="16497169" y="0"/>
                </a:moveTo>
                <a:lnTo>
                  <a:pt x="0" y="0"/>
                </a:lnTo>
                <a:lnTo>
                  <a:pt x="0" y="13407699"/>
                </a:lnTo>
                <a:lnTo>
                  <a:pt x="16497169" y="13407699"/>
                </a:lnTo>
                <a:lnTo>
                  <a:pt x="16497169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1993065"/>
            <a:ext cx="11631138" cy="159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03"/>
              </a:lnSpc>
            </a:pPr>
            <a:r>
              <a:rPr lang="en-US" sz="10457">
                <a:solidFill>
                  <a:srgbClr val="7ED957"/>
                </a:solidFill>
                <a:latin typeface="Poppins Bold"/>
              </a:rPr>
              <a:t>GeeksforGeeks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6494" y="3583144"/>
            <a:ext cx="16314534" cy="159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03"/>
              </a:lnSpc>
            </a:pPr>
            <a:r>
              <a:rPr lang="en-US" sz="10457">
                <a:solidFill>
                  <a:srgbClr val="049EE3"/>
                </a:solidFill>
                <a:latin typeface="Poppins Bold"/>
              </a:rPr>
              <a:t>Self Paced DSA Course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1142446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700"/>
                </a:lnTo>
                <a:lnTo>
                  <a:pt x="0" y="441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966926" y="904875"/>
            <a:ext cx="7177074" cy="79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>
                <a:solidFill>
                  <a:srgbClr val="FFDE59"/>
                </a:solidFill>
                <a:latin typeface="Poppins Bold"/>
              </a:rPr>
              <a:t>INTERNSHIP REPORT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2439" y="5312785"/>
            <a:ext cx="15918589" cy="373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4199">
                <a:solidFill>
                  <a:srgbClr val="F4F4F4"/>
                </a:solidFill>
                <a:latin typeface="Poppins Bold"/>
              </a:rPr>
              <a:t>NAME: PRASANNA HEMANT ASOLE</a:t>
            </a:r>
          </a:p>
          <a:p>
            <a:pPr>
              <a:lnSpc>
                <a:spcPts val="9999"/>
              </a:lnSpc>
            </a:pPr>
            <a:r>
              <a:rPr lang="en-US" sz="3999">
                <a:solidFill>
                  <a:srgbClr val="F4F4F4"/>
                </a:solidFill>
                <a:latin typeface="Poppins Bold"/>
              </a:rPr>
              <a:t>PRN: 120B1B243                                              ROLL NO: BTCOD243</a:t>
            </a:r>
          </a:p>
          <a:p>
            <a:pPr>
              <a:lnSpc>
                <a:spcPts val="9999"/>
              </a:lnSpc>
            </a:pPr>
            <a:r>
              <a:rPr lang="en-US" sz="3999">
                <a:solidFill>
                  <a:srgbClr val="F4F4F4"/>
                </a:solidFill>
                <a:latin typeface="Poppins Bold"/>
              </a:rPr>
              <a:t>DIVISON: “D”                                                    GROUP ID: GD - 16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04433" y="-275669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506510" y="7618782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913765" y="322290"/>
            <a:ext cx="4460469" cy="128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Contents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24204" y="1979595"/>
            <a:ext cx="6109328" cy="88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77" lvl="1" indent="-550539">
              <a:lnSpc>
                <a:spcPts val="7139"/>
              </a:lnSpc>
              <a:buFont typeface="Arial"/>
              <a:buChar char="•"/>
            </a:pPr>
            <a:r>
              <a:rPr lang="en-US" sz="5099">
                <a:solidFill>
                  <a:srgbClr val="F4F4F4"/>
                </a:solidFill>
                <a:latin typeface="Fira Sans Light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24204" y="4590804"/>
            <a:ext cx="6109328" cy="88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77" lvl="1" indent="-550539">
              <a:lnSpc>
                <a:spcPts val="7139"/>
              </a:lnSpc>
              <a:buFont typeface="Arial"/>
              <a:buChar char="•"/>
            </a:pPr>
            <a:r>
              <a:rPr lang="en-US" sz="5099">
                <a:solidFill>
                  <a:srgbClr val="F4F4F4"/>
                </a:solidFill>
                <a:latin typeface="Fira Sans Light"/>
              </a:rPr>
              <a:t>Course Contents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24204" y="3231090"/>
            <a:ext cx="8231577" cy="88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77" lvl="1" indent="-550539">
              <a:lnSpc>
                <a:spcPts val="7139"/>
              </a:lnSpc>
              <a:buFont typeface="Arial"/>
              <a:buChar char="•"/>
            </a:pPr>
            <a:r>
              <a:rPr lang="en-US" sz="5099">
                <a:solidFill>
                  <a:srgbClr val="F4F4F4"/>
                </a:solidFill>
                <a:latin typeface="Fira Sans Light"/>
              </a:rPr>
              <a:t>Course 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24204" y="5855839"/>
            <a:ext cx="9350030" cy="88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77" lvl="1" indent="-550539">
              <a:lnSpc>
                <a:spcPts val="7139"/>
              </a:lnSpc>
              <a:buFont typeface="Arial"/>
              <a:buChar char="•"/>
            </a:pPr>
            <a:r>
              <a:rPr lang="en-US" sz="5099">
                <a:solidFill>
                  <a:srgbClr val="F4F4F4"/>
                </a:solidFill>
                <a:latin typeface="Fira Sans Light"/>
              </a:rPr>
              <a:t>Learnings and Outcomes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4204" y="7126384"/>
            <a:ext cx="6109328" cy="88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77" lvl="1" indent="-550539">
              <a:lnSpc>
                <a:spcPts val="7139"/>
              </a:lnSpc>
              <a:buFont typeface="Arial"/>
              <a:buChar char="•"/>
            </a:pPr>
            <a:r>
              <a:rPr lang="en-US" sz="5099">
                <a:solidFill>
                  <a:srgbClr val="F4F4F4"/>
                </a:solidFill>
                <a:latin typeface="Fira Sans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24204" y="8399211"/>
            <a:ext cx="6109328" cy="88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77" lvl="1" indent="-550539">
              <a:lnSpc>
                <a:spcPts val="7139"/>
              </a:lnSpc>
              <a:buFont typeface="Arial"/>
              <a:buChar char="•"/>
            </a:pPr>
            <a:r>
              <a:rPr lang="en-US" sz="5099">
                <a:solidFill>
                  <a:srgbClr val="F4F4F4"/>
                </a:solidFill>
                <a:latin typeface="Fira Sans Light"/>
              </a:rPr>
              <a:t>Certificate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113" y="587001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779136">
            <a:off x="5389466" y="-10239834"/>
            <a:ext cx="16497169" cy="13407699"/>
          </a:xfrm>
          <a:custGeom>
            <a:avLst/>
            <a:gdLst/>
            <a:ahLst/>
            <a:cxnLst/>
            <a:rect l="l" t="t" r="r" b="b"/>
            <a:pathLst>
              <a:path w="16497169" h="13407699">
                <a:moveTo>
                  <a:pt x="0" y="0"/>
                </a:moveTo>
                <a:lnTo>
                  <a:pt x="16497169" y="0"/>
                </a:lnTo>
                <a:lnTo>
                  <a:pt x="16497169" y="13407699"/>
                </a:lnTo>
                <a:lnTo>
                  <a:pt x="0" y="13407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486364" y="409102"/>
            <a:ext cx="3054238" cy="398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F4F4F4"/>
                </a:solidFill>
                <a:latin typeface="Poppi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688650"/>
            <a:ext cx="6153929" cy="779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9"/>
              </a:lnSpc>
            </a:pPr>
            <a:r>
              <a:rPr lang="en-US" sz="5099">
                <a:solidFill>
                  <a:srgbClr val="FAFAFA"/>
                </a:solidFill>
                <a:latin typeface="Poppins Bold"/>
              </a:rPr>
              <a:t>GeeksforGeeks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0906" y="2828012"/>
            <a:ext cx="16498394" cy="10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2"/>
              </a:lnSpc>
            </a:pPr>
            <a:r>
              <a:rPr lang="en-US" sz="2887">
                <a:solidFill>
                  <a:srgbClr val="F4F4F4"/>
                </a:solidFill>
                <a:latin typeface="Poppins"/>
              </a:rPr>
              <a:t>GeeksforGeeks is an online learning platform that has become a trusted and</a:t>
            </a:r>
          </a:p>
          <a:p>
            <a:pPr>
              <a:lnSpc>
                <a:spcPts val="4042"/>
              </a:lnSpc>
            </a:pPr>
            <a:r>
              <a:rPr lang="en-US" sz="2887">
                <a:solidFill>
                  <a:srgbClr val="F4F4F4"/>
                </a:solidFill>
                <a:latin typeface="Poppins"/>
              </a:rPr>
              <a:t>renowned name in the world of computer science and programming education.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0906" y="4603478"/>
            <a:ext cx="14675382" cy="927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40"/>
              </a:lnSpc>
              <a:spcBef>
                <a:spcPct val="0"/>
              </a:spcBef>
            </a:pPr>
            <a:r>
              <a:rPr lang="en-US" sz="5100">
                <a:solidFill>
                  <a:srgbClr val="FFDE59"/>
                </a:solidFill>
                <a:latin typeface="Poppins Bold"/>
              </a:rPr>
              <a:t>The GeeksforGeeks DSA Self Paced Course: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0906" y="6121672"/>
            <a:ext cx="16498394" cy="2526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2"/>
              </a:lnSpc>
            </a:pPr>
            <a:r>
              <a:rPr lang="en-US" sz="2887">
                <a:solidFill>
                  <a:srgbClr val="F4F4F4"/>
                </a:solidFill>
                <a:latin typeface="Poppins"/>
              </a:rPr>
              <a:t>One of the flagship offerings of GeeksforGeeks is the "DSA (Data Structures and</a:t>
            </a:r>
          </a:p>
          <a:p>
            <a:pPr>
              <a:lnSpc>
                <a:spcPts val="4042"/>
              </a:lnSpc>
            </a:pPr>
            <a:r>
              <a:rPr lang="en-US" sz="2887">
                <a:solidFill>
                  <a:srgbClr val="F4F4F4"/>
                </a:solidFill>
                <a:latin typeface="Poppins"/>
              </a:rPr>
              <a:t>Algorithms) Self-Paced Course. </a:t>
            </a:r>
          </a:p>
          <a:p>
            <a:pPr>
              <a:lnSpc>
                <a:spcPts val="4042"/>
              </a:lnSpc>
            </a:pPr>
            <a:endParaRPr lang="en-US" sz="2887">
              <a:solidFill>
                <a:srgbClr val="F4F4F4"/>
              </a:solidFill>
              <a:latin typeface="Poppins"/>
            </a:endParaRPr>
          </a:p>
          <a:p>
            <a:pPr>
              <a:lnSpc>
                <a:spcPts val="4042"/>
              </a:lnSpc>
            </a:pPr>
            <a:r>
              <a:rPr lang="en-US" sz="2887">
                <a:solidFill>
                  <a:srgbClr val="F4F4F4"/>
                </a:solidFill>
                <a:latin typeface="Poppins"/>
              </a:rPr>
              <a:t>The Course was provided as an internship from the Training and Placement Cell, Pccoe (T&amp;P cell, PCCOE) under the title “DSA SP | GFG &lt;/&gt; PCCoE”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113" y="245402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779136">
            <a:off x="5389466" y="-10239834"/>
            <a:ext cx="16497169" cy="13407699"/>
          </a:xfrm>
          <a:custGeom>
            <a:avLst/>
            <a:gdLst/>
            <a:ahLst/>
            <a:cxnLst/>
            <a:rect l="l" t="t" r="r" b="b"/>
            <a:pathLst>
              <a:path w="16497169" h="13407699">
                <a:moveTo>
                  <a:pt x="0" y="0"/>
                </a:moveTo>
                <a:lnTo>
                  <a:pt x="16497169" y="0"/>
                </a:lnTo>
                <a:lnTo>
                  <a:pt x="16497169" y="13407699"/>
                </a:lnTo>
                <a:lnTo>
                  <a:pt x="0" y="13407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397937" y="288353"/>
            <a:ext cx="4203790" cy="398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F4F4F4"/>
                </a:solidFill>
                <a:latin typeface="Poppins Bold"/>
              </a:rPr>
              <a:t>COURSE 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0906" y="2478973"/>
            <a:ext cx="16498394" cy="903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4533" lvl="1" indent="-387266">
              <a:lnSpc>
                <a:spcPts val="5488"/>
              </a:lnSpc>
              <a:buFont typeface="Arial"/>
              <a:buChar char="•"/>
            </a:pPr>
            <a:r>
              <a:rPr lang="en-US" sz="3587">
                <a:solidFill>
                  <a:srgbClr val="F4F4F4"/>
                </a:solidFill>
                <a:latin typeface="Poppins"/>
              </a:rPr>
              <a:t>The Course is comprised of  60+ hours of recorded content by The GeeksforGeeks CEO &amp; Founder Mr. Sandeep Jain in both C++ &amp; Java</a:t>
            </a:r>
          </a:p>
          <a:p>
            <a:pPr>
              <a:lnSpc>
                <a:spcPts val="5488"/>
              </a:lnSpc>
            </a:pPr>
            <a:endParaRPr lang="en-US" sz="3587">
              <a:solidFill>
                <a:srgbClr val="F4F4F4"/>
              </a:solidFill>
              <a:latin typeface="Poppins"/>
            </a:endParaRPr>
          </a:p>
          <a:p>
            <a:pPr marL="774533" lvl="1" indent="-387266">
              <a:lnSpc>
                <a:spcPts val="5488"/>
              </a:lnSpc>
              <a:buFont typeface="Arial"/>
              <a:buChar char="•"/>
            </a:pPr>
            <a:r>
              <a:rPr lang="en-US" sz="3587">
                <a:solidFill>
                  <a:srgbClr val="F4F4F4"/>
                </a:solidFill>
                <a:latin typeface="Poppins"/>
              </a:rPr>
              <a:t>250+ MCQs including Output based Questions</a:t>
            </a:r>
          </a:p>
          <a:p>
            <a:pPr>
              <a:lnSpc>
                <a:spcPts val="5488"/>
              </a:lnSpc>
            </a:pPr>
            <a:endParaRPr lang="en-US" sz="3587">
              <a:solidFill>
                <a:srgbClr val="F4F4F4"/>
              </a:solidFill>
              <a:latin typeface="Poppins"/>
            </a:endParaRPr>
          </a:p>
          <a:p>
            <a:pPr marL="774533" lvl="1" indent="-387266">
              <a:lnSpc>
                <a:spcPts val="5488"/>
              </a:lnSpc>
              <a:buFont typeface="Arial"/>
              <a:buChar char="•"/>
            </a:pPr>
            <a:r>
              <a:rPr lang="en-US" sz="3587">
                <a:solidFill>
                  <a:srgbClr val="F4F4F4"/>
                </a:solidFill>
                <a:latin typeface="Poppins"/>
              </a:rPr>
              <a:t>10 Coding Contests for real-time SDE Coding-Round Experience</a:t>
            </a:r>
          </a:p>
          <a:p>
            <a:pPr>
              <a:lnSpc>
                <a:spcPts val="5488"/>
              </a:lnSpc>
            </a:pPr>
            <a:endParaRPr lang="en-US" sz="3587">
              <a:solidFill>
                <a:srgbClr val="F4F4F4"/>
              </a:solidFill>
              <a:latin typeface="Poppins"/>
            </a:endParaRPr>
          </a:p>
          <a:p>
            <a:pPr marL="774533" lvl="1" indent="-387266">
              <a:lnSpc>
                <a:spcPts val="5488"/>
              </a:lnSpc>
              <a:buFont typeface="Arial"/>
              <a:buChar char="•"/>
            </a:pPr>
            <a:r>
              <a:rPr lang="en-US" sz="3587">
                <a:solidFill>
                  <a:srgbClr val="F4F4F4"/>
                </a:solidFill>
                <a:latin typeface="Poppins"/>
              </a:rPr>
              <a:t>5 DSA-Implemented Projects</a:t>
            </a:r>
          </a:p>
          <a:p>
            <a:pPr>
              <a:lnSpc>
                <a:spcPts val="5488"/>
              </a:lnSpc>
            </a:pPr>
            <a:endParaRPr lang="en-US" sz="3587">
              <a:solidFill>
                <a:srgbClr val="F4F4F4"/>
              </a:solidFill>
              <a:latin typeface="Poppins"/>
            </a:endParaRPr>
          </a:p>
          <a:p>
            <a:pPr marL="774533" lvl="1" indent="-387266">
              <a:lnSpc>
                <a:spcPts val="5488"/>
              </a:lnSpc>
              <a:buFont typeface="Arial"/>
              <a:buChar char="•"/>
            </a:pPr>
            <a:r>
              <a:rPr lang="en-US" sz="3587">
                <a:solidFill>
                  <a:srgbClr val="F4F4F4"/>
                </a:solidFill>
                <a:latin typeface="Poppins"/>
              </a:rPr>
              <a:t>Notes and related Documentation</a:t>
            </a:r>
          </a:p>
          <a:p>
            <a:pPr>
              <a:lnSpc>
                <a:spcPts val="5488"/>
              </a:lnSpc>
            </a:pPr>
            <a:endParaRPr lang="en-US" sz="3587">
              <a:solidFill>
                <a:srgbClr val="F4F4F4"/>
              </a:solidFill>
              <a:latin typeface="Poppins"/>
            </a:endParaRPr>
          </a:p>
          <a:p>
            <a:pPr>
              <a:lnSpc>
                <a:spcPts val="5488"/>
              </a:lnSpc>
            </a:pPr>
            <a:endParaRPr lang="en-US" sz="3587">
              <a:solidFill>
                <a:srgbClr val="F4F4F4"/>
              </a:solidFill>
              <a:latin typeface="Poppins"/>
            </a:endParaRPr>
          </a:p>
          <a:p>
            <a:pPr>
              <a:lnSpc>
                <a:spcPts val="5488"/>
              </a:lnSpc>
            </a:pPr>
            <a:endParaRPr lang="en-US" sz="3587">
              <a:solidFill>
                <a:srgbClr val="F4F4F4"/>
              </a:solidFill>
              <a:latin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113179"/>
            <a:ext cx="14675382" cy="927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40"/>
              </a:lnSpc>
              <a:spcBef>
                <a:spcPct val="0"/>
              </a:spcBef>
            </a:pPr>
            <a:r>
              <a:rPr lang="en-US" sz="5100">
                <a:solidFill>
                  <a:srgbClr val="FFDE59"/>
                </a:solidFill>
                <a:latin typeface="Poppins Bold"/>
              </a:rPr>
              <a:t>DSA SP | GFG &lt;/&gt; PCCoE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75371" y="1469557"/>
            <a:ext cx="14766361" cy="59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>
                <a:solidFill>
                  <a:srgbClr val="F4F4F4"/>
                </a:solidFill>
                <a:latin typeface="Fira Sans Medium"/>
              </a:rPr>
              <a:t>C++ and JAVA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6511" y="1369543"/>
            <a:ext cx="5754126" cy="78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0"/>
              </a:lnSpc>
            </a:pPr>
            <a:r>
              <a:rPr lang="en-US" sz="5100">
                <a:solidFill>
                  <a:srgbClr val="A4E473"/>
                </a:solidFill>
                <a:latin typeface="Fira Sans Medium"/>
              </a:rPr>
              <a:t>Coding Languages: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259300" y="-2951869"/>
            <a:ext cx="6383425" cy="5528076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770735" y="9700435"/>
            <a:ext cx="3034530" cy="262791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683317" y="-927326"/>
            <a:ext cx="2141618" cy="1854652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50337" y="440753"/>
            <a:ext cx="4203790" cy="398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F4F4F4"/>
                </a:solidFill>
                <a:latin typeface="Poppins Bold"/>
              </a:rPr>
              <a:t>COURSE CONTENTS</a:t>
            </a:r>
          </a:p>
        </p:txBody>
      </p:sp>
      <p:sp>
        <p:nvSpPr>
          <p:cNvPr id="11" name="Freeform 11"/>
          <p:cNvSpPr/>
          <p:nvPr/>
        </p:nvSpPr>
        <p:spPr>
          <a:xfrm>
            <a:off x="645516" y="397802"/>
            <a:ext cx="535587" cy="441699"/>
          </a:xfrm>
          <a:custGeom>
            <a:avLst/>
            <a:gdLst/>
            <a:ahLst/>
            <a:cxnLst/>
            <a:rect l="l" t="t" r="r" b="b"/>
            <a:pathLst>
              <a:path w="535587" h="441699">
                <a:moveTo>
                  <a:pt x="0" y="0"/>
                </a:moveTo>
                <a:lnTo>
                  <a:pt x="535587" y="0"/>
                </a:lnTo>
                <a:lnTo>
                  <a:pt x="535587" y="441699"/>
                </a:lnTo>
                <a:lnTo>
                  <a:pt x="0" y="44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645516" y="2739633"/>
            <a:ext cx="4809504" cy="78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5100">
                <a:solidFill>
                  <a:srgbClr val="A4E473"/>
                </a:solidFill>
                <a:latin typeface="Fira Sans Medium"/>
              </a:rPr>
              <a:t>DSA Concepts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60638" y="3539728"/>
            <a:ext cx="6508424" cy="5330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6"/>
              </a:lnSpc>
            </a:pPr>
            <a:r>
              <a:rPr lang="en-US" sz="3478">
                <a:solidFill>
                  <a:srgbClr val="F4F4F4"/>
                </a:solidFill>
                <a:latin typeface="Fira Sans Medium"/>
              </a:rPr>
              <a:t> Coding Mathematics</a:t>
            </a:r>
          </a:p>
          <a:p>
            <a:pPr algn="ctr">
              <a:lnSpc>
                <a:spcPts val="8696"/>
              </a:lnSpc>
            </a:pPr>
            <a:r>
              <a:rPr lang="en-US" sz="3478">
                <a:solidFill>
                  <a:srgbClr val="F4F4F4"/>
                </a:solidFill>
                <a:latin typeface="Fira Sans Medium"/>
              </a:rPr>
              <a:t>Bit Manipulation</a:t>
            </a:r>
          </a:p>
          <a:p>
            <a:pPr algn="ctr">
              <a:lnSpc>
                <a:spcPts val="8696"/>
              </a:lnSpc>
            </a:pPr>
            <a:r>
              <a:rPr lang="en-US" sz="3478">
                <a:solidFill>
                  <a:srgbClr val="F4F4F4"/>
                </a:solidFill>
                <a:latin typeface="Fira Sans Medium"/>
              </a:rPr>
              <a:t>Recursion and Arrays </a:t>
            </a:r>
          </a:p>
          <a:p>
            <a:pPr algn="ctr">
              <a:lnSpc>
                <a:spcPts val="8696"/>
              </a:lnSpc>
            </a:pPr>
            <a:r>
              <a:rPr lang="en-US" sz="3478">
                <a:solidFill>
                  <a:srgbClr val="F4F4F4"/>
                </a:solidFill>
                <a:latin typeface="Fira Sans Medium"/>
              </a:rPr>
              <a:t>Searching and Sorting </a:t>
            </a:r>
          </a:p>
          <a:p>
            <a:pPr algn="ctr">
              <a:lnSpc>
                <a:spcPts val="8696"/>
              </a:lnSpc>
            </a:pPr>
            <a:r>
              <a:rPr lang="en-US" sz="3478">
                <a:solidFill>
                  <a:srgbClr val="F4F4F4"/>
                </a:solidFill>
                <a:latin typeface="Fira Sans Medium"/>
              </a:rPr>
              <a:t>Stack and  Queues, etc.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37101" y="2739633"/>
            <a:ext cx="4603175" cy="78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5100">
                <a:solidFill>
                  <a:srgbClr val="A4E473"/>
                </a:solidFill>
                <a:latin typeface="Fira Sans Medium"/>
              </a:rPr>
              <a:t>OOP concepts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54126" y="3507280"/>
            <a:ext cx="6262199" cy="5447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3978">
                <a:solidFill>
                  <a:srgbClr val="F4F4F4"/>
                </a:solidFill>
                <a:latin typeface="Fira Sans Medium"/>
              </a:rPr>
              <a:t> Classes and objects</a:t>
            </a:r>
          </a:p>
          <a:p>
            <a:pPr algn="ctr">
              <a:lnSpc>
                <a:spcPts val="8832"/>
              </a:lnSpc>
            </a:pPr>
            <a:r>
              <a:rPr lang="en-US" sz="3978">
                <a:solidFill>
                  <a:srgbClr val="F4F4F4"/>
                </a:solidFill>
                <a:latin typeface="Fira Sans"/>
              </a:rPr>
              <a:t>Data Encapsulation</a:t>
            </a:r>
          </a:p>
          <a:p>
            <a:pPr algn="ctr">
              <a:lnSpc>
                <a:spcPts val="8832"/>
              </a:lnSpc>
            </a:pPr>
            <a:r>
              <a:rPr lang="en-US" sz="3978">
                <a:solidFill>
                  <a:srgbClr val="F4F4F4"/>
                </a:solidFill>
                <a:latin typeface="Fira Sans"/>
              </a:rPr>
              <a:t>Functional Abstraction</a:t>
            </a:r>
          </a:p>
          <a:p>
            <a:pPr algn="ctr">
              <a:lnSpc>
                <a:spcPts val="8832"/>
              </a:lnSpc>
            </a:pPr>
            <a:r>
              <a:rPr lang="en-US" sz="3978">
                <a:solidFill>
                  <a:srgbClr val="F4F4F4"/>
                </a:solidFill>
                <a:latin typeface="Fira Sans"/>
              </a:rPr>
              <a:t>Inhertiance</a:t>
            </a:r>
          </a:p>
          <a:p>
            <a:pPr algn="ctr">
              <a:lnSpc>
                <a:spcPts val="8832"/>
              </a:lnSpc>
            </a:pPr>
            <a:r>
              <a:rPr lang="en-US" sz="3978">
                <a:solidFill>
                  <a:srgbClr val="F4F4F4"/>
                </a:solidFill>
                <a:latin typeface="Fira Sans Medium"/>
              </a:rPr>
              <a:t>Polymorphism, etc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832979" y="2583666"/>
            <a:ext cx="4426321" cy="78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5100">
                <a:solidFill>
                  <a:srgbClr val="A4E473"/>
                </a:solidFill>
                <a:latin typeface="Fira Sans Medium"/>
              </a:rPr>
              <a:t>Analysis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15040" y="3516805"/>
            <a:ext cx="6262199" cy="5399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2"/>
              </a:lnSpc>
            </a:pPr>
            <a:r>
              <a:rPr lang="en-US" sz="3978">
                <a:solidFill>
                  <a:srgbClr val="F4F4F4"/>
                </a:solidFill>
                <a:latin typeface="Fira Sans Medium"/>
              </a:rPr>
              <a:t> Asymtotic Notations</a:t>
            </a:r>
          </a:p>
          <a:p>
            <a:pPr algn="ctr">
              <a:lnSpc>
                <a:spcPts val="8752"/>
              </a:lnSpc>
            </a:pPr>
            <a:r>
              <a:rPr lang="en-US" sz="3978">
                <a:solidFill>
                  <a:srgbClr val="F4F4F4"/>
                </a:solidFill>
                <a:latin typeface="Fira Sans"/>
              </a:rPr>
              <a:t>Time Complexity</a:t>
            </a:r>
          </a:p>
          <a:p>
            <a:pPr algn="ctr">
              <a:lnSpc>
                <a:spcPts val="8752"/>
              </a:lnSpc>
            </a:pPr>
            <a:r>
              <a:rPr lang="en-US" sz="3978">
                <a:solidFill>
                  <a:srgbClr val="F4F4F4"/>
                </a:solidFill>
                <a:latin typeface="Fira Sans"/>
              </a:rPr>
              <a:t>Space Complexity</a:t>
            </a:r>
          </a:p>
          <a:p>
            <a:pPr algn="ctr">
              <a:lnSpc>
                <a:spcPts val="8752"/>
              </a:lnSpc>
            </a:pPr>
            <a:r>
              <a:rPr lang="en-US" sz="3978">
                <a:solidFill>
                  <a:srgbClr val="F4F4F4"/>
                </a:solidFill>
                <a:latin typeface="Fira Sans Medium"/>
              </a:rPr>
              <a:t>Algorithmic Optimisation</a:t>
            </a:r>
          </a:p>
          <a:p>
            <a:pPr algn="ctr">
              <a:lnSpc>
                <a:spcPts val="8752"/>
              </a:lnSpc>
            </a:pPr>
            <a:r>
              <a:rPr lang="en-US" sz="3978">
                <a:solidFill>
                  <a:srgbClr val="F4F4F4"/>
                </a:solidFill>
                <a:latin typeface="Fira Sans Medium"/>
              </a:rPr>
              <a:t>Practice Problems,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51485" y="4702227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259300" y="-116668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98138" y="456519"/>
            <a:ext cx="4733426" cy="873039"/>
            <a:chOff x="0" y="0"/>
            <a:chExt cx="6311235" cy="1164052"/>
          </a:xfrm>
        </p:grpSpPr>
        <p:sp>
          <p:nvSpPr>
            <p:cNvPr id="7" name="TextBox 7"/>
            <p:cNvSpPr txBox="1"/>
            <p:nvPr/>
          </p:nvSpPr>
          <p:spPr>
            <a:xfrm>
              <a:off x="1453851" y="-47625"/>
              <a:ext cx="4857384" cy="1211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5"/>
                </a:lnSpc>
                <a:spcBef>
                  <a:spcPct val="0"/>
                </a:spcBef>
              </a:pPr>
              <a:r>
                <a:rPr lang="en-US" sz="2696">
                  <a:solidFill>
                    <a:srgbClr val="000000"/>
                  </a:solidFill>
                  <a:latin typeface="Fira Sans Medium"/>
                </a:rPr>
                <a:t>Learnings and Outcomes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42935"/>
              <a:ext cx="1016843" cy="878182"/>
            </a:xfrm>
            <a:custGeom>
              <a:avLst/>
              <a:gdLst/>
              <a:ahLst/>
              <a:cxnLst/>
              <a:rect l="l" t="t" r="r" b="b"/>
              <a:pathLst>
                <a:path w="1016843" h="878182">
                  <a:moveTo>
                    <a:pt x="0" y="0"/>
                  </a:moveTo>
                  <a:lnTo>
                    <a:pt x="1016843" y="0"/>
                  </a:lnTo>
                  <a:lnTo>
                    <a:pt x="1016843" y="878182"/>
                  </a:lnTo>
                  <a:lnTo>
                    <a:pt x="0" y="878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8138" y="1380267"/>
            <a:ext cx="17078740" cy="840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764" lvl="1" indent="-354882">
              <a:lnSpc>
                <a:spcPts val="7429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Poppins"/>
              </a:rPr>
              <a:t> Comprehensive understanding of fundamental data structures and algorithms.</a:t>
            </a:r>
          </a:p>
          <a:p>
            <a:pPr marL="709764" lvl="1" indent="-354882">
              <a:lnSpc>
                <a:spcPts val="7429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Poppins"/>
              </a:rPr>
              <a:t>Proficiency in coding and problem-solving, with a focus on efficiency.</a:t>
            </a:r>
          </a:p>
          <a:p>
            <a:pPr marL="709764" lvl="1" indent="-354882">
              <a:lnSpc>
                <a:spcPts val="7429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Poppins"/>
              </a:rPr>
              <a:t>Ability to analyze algorithm complexity (time and space) and optimize solutions.</a:t>
            </a:r>
          </a:p>
          <a:p>
            <a:pPr marL="709764" lvl="1" indent="-354882">
              <a:lnSpc>
                <a:spcPts val="7429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Poppins"/>
              </a:rPr>
              <a:t>Competence in graph algorithms and dynamic programming techniques.</a:t>
            </a:r>
          </a:p>
          <a:p>
            <a:pPr marL="709764" lvl="1" indent="-354882">
              <a:lnSpc>
                <a:spcPts val="7429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Poppins"/>
              </a:rPr>
              <a:t>Strong preparation for technical interviews and competitive programming challenges.</a:t>
            </a:r>
          </a:p>
          <a:p>
            <a:pPr marL="709764" lvl="1" indent="-354882">
              <a:lnSpc>
                <a:spcPts val="7429"/>
              </a:lnSpc>
              <a:buFont typeface="Arial"/>
              <a:buChar char="•"/>
            </a:pPr>
            <a:r>
              <a:rPr lang="en-US" sz="3287">
                <a:solidFill>
                  <a:srgbClr val="000000"/>
                </a:solidFill>
                <a:latin typeface="Poppins"/>
              </a:rPr>
              <a:t>Debugging skills.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51485" y="4702227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259300" y="-116668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98138" y="563720"/>
            <a:ext cx="4733426" cy="658637"/>
            <a:chOff x="0" y="0"/>
            <a:chExt cx="6311235" cy="878182"/>
          </a:xfrm>
        </p:grpSpPr>
        <p:sp>
          <p:nvSpPr>
            <p:cNvPr id="7" name="TextBox 7"/>
            <p:cNvSpPr txBox="1"/>
            <p:nvPr/>
          </p:nvSpPr>
          <p:spPr>
            <a:xfrm>
              <a:off x="1453851" y="123284"/>
              <a:ext cx="4857384" cy="583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5"/>
                </a:lnSpc>
                <a:spcBef>
                  <a:spcPct val="0"/>
                </a:spcBef>
              </a:pPr>
              <a:r>
                <a:rPr lang="en-US" sz="2696">
                  <a:solidFill>
                    <a:srgbClr val="000000"/>
                  </a:solidFill>
                  <a:latin typeface="Fira Sans Medium"/>
                </a:rPr>
                <a:t>Conclusion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1016843" cy="878182"/>
            </a:xfrm>
            <a:custGeom>
              <a:avLst/>
              <a:gdLst/>
              <a:ahLst/>
              <a:cxnLst/>
              <a:rect l="l" t="t" r="r" b="b"/>
              <a:pathLst>
                <a:path w="1016843" h="878182">
                  <a:moveTo>
                    <a:pt x="0" y="0"/>
                  </a:moveTo>
                  <a:lnTo>
                    <a:pt x="1016843" y="0"/>
                  </a:lnTo>
                  <a:lnTo>
                    <a:pt x="1016843" y="878182"/>
                  </a:lnTo>
                  <a:lnTo>
                    <a:pt x="0" y="878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8138" y="1423389"/>
            <a:ext cx="16341848" cy="8405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7"/>
              </a:lnSpc>
            </a:pPr>
            <a:r>
              <a:rPr lang="en-US" sz="3287" dirty="0">
                <a:solidFill>
                  <a:srgbClr val="000000"/>
                </a:solidFill>
                <a:latin typeface="Poppins"/>
              </a:rPr>
              <a:t>The </a:t>
            </a:r>
            <a:r>
              <a:rPr lang="en-US" sz="3287" dirty="0" err="1">
                <a:solidFill>
                  <a:srgbClr val="000000"/>
                </a:solidFill>
                <a:latin typeface="Poppins"/>
              </a:rPr>
              <a:t>GeeksforGeeks</a:t>
            </a:r>
            <a:r>
              <a:rPr lang="en-US" sz="3287" dirty="0">
                <a:solidFill>
                  <a:srgbClr val="000000"/>
                </a:solidFill>
                <a:latin typeface="Poppins"/>
              </a:rPr>
              <a:t> DSA Self-Paced Course has helped me, equipping me with a comprehensive understanding of fundamental data structures and algorithms. </a:t>
            </a:r>
          </a:p>
          <a:p>
            <a:pPr>
              <a:lnSpc>
                <a:spcPts val="5457"/>
              </a:lnSpc>
            </a:pPr>
            <a:endParaRPr lang="en-US" sz="3287" dirty="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5457"/>
              </a:lnSpc>
            </a:pPr>
            <a:r>
              <a:rPr lang="en-US" sz="3287" dirty="0">
                <a:solidFill>
                  <a:srgbClr val="000000"/>
                </a:solidFill>
                <a:latin typeface="Poppins"/>
              </a:rPr>
              <a:t>The course increased my ability to analyze algorithm complexity. both in terms of time and space, and optimize solutions.</a:t>
            </a:r>
          </a:p>
          <a:p>
            <a:pPr>
              <a:lnSpc>
                <a:spcPts val="5457"/>
              </a:lnSpc>
            </a:pPr>
            <a:r>
              <a:rPr lang="en-US" sz="3287" dirty="0">
                <a:solidFill>
                  <a:srgbClr val="000000"/>
                </a:solidFill>
                <a:latin typeface="Poppins"/>
              </a:rPr>
              <a:t> Furthermore, it has instilled competence in graph algorithms and dynamic programming techniques, making me well-prepared for technical interviews and competitive programming challenges. </a:t>
            </a:r>
          </a:p>
          <a:p>
            <a:pPr>
              <a:lnSpc>
                <a:spcPts val="5457"/>
              </a:lnSpc>
            </a:pPr>
            <a:endParaRPr lang="en-US" sz="3287" dirty="0">
              <a:solidFill>
                <a:srgbClr val="000000"/>
              </a:solidFill>
              <a:latin typeface="Poppins"/>
            </a:endParaRPr>
          </a:p>
          <a:p>
            <a:pPr>
              <a:lnSpc>
                <a:spcPts val="5457"/>
              </a:lnSpc>
            </a:pPr>
            <a:r>
              <a:rPr lang="en-US" sz="3287" dirty="0">
                <a:solidFill>
                  <a:srgbClr val="000000"/>
                </a:solidFill>
                <a:latin typeface="Poppins"/>
              </a:rPr>
              <a:t>It has also enhanced my skills in debugging, code reviewing, algorithmic optimization, time management, adaptability, and communication.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51485" y="4702227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259300" y="-1166680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263807"/>
            <a:ext cx="762632" cy="658637"/>
          </a:xfrm>
          <a:custGeom>
            <a:avLst/>
            <a:gdLst/>
            <a:ahLst/>
            <a:cxnLst/>
            <a:rect l="l" t="t" r="r" b="b"/>
            <a:pathLst>
              <a:path w="762632" h="658637">
                <a:moveTo>
                  <a:pt x="0" y="0"/>
                </a:moveTo>
                <a:lnTo>
                  <a:pt x="762632" y="0"/>
                </a:lnTo>
                <a:lnTo>
                  <a:pt x="762632" y="658637"/>
                </a:lnTo>
                <a:lnTo>
                  <a:pt x="0" y="658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28700" y="147235"/>
            <a:ext cx="15730300" cy="10139765"/>
          </a:xfrm>
          <a:custGeom>
            <a:avLst/>
            <a:gdLst/>
            <a:ahLst/>
            <a:cxnLst/>
            <a:rect l="l" t="t" r="r" b="b"/>
            <a:pathLst>
              <a:path w="15730300" h="10139765">
                <a:moveTo>
                  <a:pt x="0" y="0"/>
                </a:moveTo>
                <a:lnTo>
                  <a:pt x="15730300" y="0"/>
                </a:lnTo>
                <a:lnTo>
                  <a:pt x="15730300" y="10139765"/>
                </a:lnTo>
                <a:lnTo>
                  <a:pt x="0" y="101397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407" b="-413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397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Arial</vt:lpstr>
      <vt:lpstr>Fira Sans</vt:lpstr>
      <vt:lpstr>Poppins</vt:lpstr>
      <vt:lpstr>Fira Sans Light</vt:lpstr>
      <vt:lpstr>Poppins Bold</vt:lpstr>
      <vt:lpstr>Fira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cp:lastModifiedBy>Anita Asole</cp:lastModifiedBy>
  <cp:revision>2</cp:revision>
  <dcterms:created xsi:type="dcterms:W3CDTF">2006-08-16T00:00:00Z</dcterms:created>
  <dcterms:modified xsi:type="dcterms:W3CDTF">2023-10-14T03:07:02Z</dcterms:modified>
  <dc:identifier>DAFxK7rEwj8</dc:identifier>
</cp:coreProperties>
</file>