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7" r:id="rId2"/>
    <p:sldId id="258"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p:scale>
          <a:sx n="48" d="100"/>
          <a:sy n="48" d="100"/>
        </p:scale>
        <p:origin x="-1584" y="-64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9C3F6B-1246-4B3B-92E9-69EC53434145}" type="datetimeFigureOut">
              <a:rPr lang="en-IN" smtClean="0"/>
              <a:pPr/>
              <a:t>31-08-2021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9AC331-AA1F-4664-907C-CCEC47B00BEF}" type="slidenum">
              <a:rPr lang="en-IN" smtClean="0"/>
              <a:pPr/>
              <a:t>‹#›</a:t>
            </a:fld>
            <a:endParaRPr lang="en-IN"/>
          </a:p>
        </p:txBody>
      </p:sp>
    </p:spTree>
    <p:extLst>
      <p:ext uri="{BB962C8B-B14F-4D97-AF65-F5344CB8AC3E}">
        <p14:creationId xmlns:p14="http://schemas.microsoft.com/office/powerpoint/2010/main" xmlns="" val="2675046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89AC331-AA1F-4664-907C-CCEC47B00BEF}" type="slidenum">
              <a:rPr lang="en-IN" smtClean="0"/>
              <a:pPr/>
              <a:t>7</a:t>
            </a:fld>
            <a:endParaRPr lang="en-IN"/>
          </a:p>
        </p:txBody>
      </p:sp>
    </p:spTree>
    <p:extLst>
      <p:ext uri="{BB962C8B-B14F-4D97-AF65-F5344CB8AC3E}">
        <p14:creationId xmlns:p14="http://schemas.microsoft.com/office/powerpoint/2010/main" xmlns="" val="16504610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31-Aug-21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31-Aug-21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31-Aug-21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31-Aug-21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31-Aug-21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31-Aug-21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31-Aug-21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31-Aug-21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31-Aug-21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31-Aug-21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31-Aug-21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31-Aug-21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31-Aug-21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31-Aug-21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31-Aug-21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31-Aug-21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31-Aug-21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63455" y="512748"/>
            <a:ext cx="3819970" cy="523220"/>
          </a:xfrm>
          <a:prstGeom prst="rect">
            <a:avLst/>
          </a:prstGeom>
          <a:noFill/>
        </p:spPr>
        <p:txBody>
          <a:bodyPr wrap="square" rtlCol="0">
            <a:spAutoFit/>
          </a:bodyPr>
          <a:lstStyle/>
          <a:p>
            <a:pPr algn="ctr"/>
            <a:r>
              <a:rPr lang="en-IN" sz="2800" b="1" dirty="0"/>
              <a:t>Black Box Testing</a:t>
            </a:r>
            <a:endParaRPr lang="en-IN" sz="2800" dirty="0"/>
          </a:p>
        </p:txBody>
      </p:sp>
      <p:sp>
        <p:nvSpPr>
          <p:cNvPr id="3" name="TextBox 2"/>
          <p:cNvSpPr txBox="1"/>
          <p:nvPr/>
        </p:nvSpPr>
        <p:spPr>
          <a:xfrm>
            <a:off x="1768980" y="1452785"/>
            <a:ext cx="9408920" cy="5078313"/>
          </a:xfrm>
          <a:prstGeom prst="rect">
            <a:avLst/>
          </a:prstGeom>
          <a:noFill/>
        </p:spPr>
        <p:txBody>
          <a:bodyPr wrap="square" rtlCol="0">
            <a:spAutoFit/>
          </a:bodyPr>
          <a:lstStyle/>
          <a:p>
            <a:pPr algn="just"/>
            <a:r>
              <a:rPr lang="en-IN" dirty="0"/>
              <a:t>Black box testing is a technique of software testing which examines the functionality of software without peering into its internal structure or coding. </a:t>
            </a:r>
            <a:endParaRPr lang="en-IN" dirty="0" smtClean="0"/>
          </a:p>
          <a:p>
            <a:pPr algn="just"/>
            <a:endParaRPr lang="en-IN" dirty="0"/>
          </a:p>
          <a:p>
            <a:pPr algn="just"/>
            <a:r>
              <a:rPr lang="en-IN" dirty="0" smtClean="0"/>
              <a:t>The </a:t>
            </a:r>
            <a:r>
              <a:rPr lang="en-IN" dirty="0"/>
              <a:t>primary source of black box testing is a specification of requirements that is stated by the customer.</a:t>
            </a:r>
          </a:p>
          <a:p>
            <a:pPr algn="just"/>
            <a:r>
              <a:rPr lang="en-IN" dirty="0"/>
              <a:t> </a:t>
            </a:r>
          </a:p>
          <a:p>
            <a:pPr algn="just"/>
            <a:r>
              <a:rPr lang="en-IN" dirty="0"/>
              <a:t>In this method, tester selects a function and gives input value to examine its functionality, and checks whether the function is giving expected output or not. </a:t>
            </a:r>
            <a:endParaRPr lang="en-IN" dirty="0" smtClean="0"/>
          </a:p>
          <a:p>
            <a:pPr algn="just"/>
            <a:endParaRPr lang="en-IN" dirty="0"/>
          </a:p>
          <a:p>
            <a:pPr algn="just"/>
            <a:r>
              <a:rPr lang="en-IN" dirty="0" smtClean="0"/>
              <a:t>If </a:t>
            </a:r>
            <a:r>
              <a:rPr lang="en-IN" dirty="0"/>
              <a:t>the function produces correct output, then it is passed in testing, otherwise failed.</a:t>
            </a:r>
          </a:p>
          <a:p>
            <a:pPr algn="just"/>
            <a:r>
              <a:rPr lang="en-IN" dirty="0"/>
              <a:t> </a:t>
            </a:r>
          </a:p>
          <a:p>
            <a:pPr algn="just"/>
            <a:r>
              <a:rPr lang="en-IN" dirty="0"/>
              <a:t> The test team reports the result to the development team and then tests the next function</a:t>
            </a:r>
            <a:r>
              <a:rPr lang="en-IN" dirty="0" smtClean="0"/>
              <a:t>.</a:t>
            </a:r>
          </a:p>
          <a:p>
            <a:pPr algn="just"/>
            <a:endParaRPr lang="en-IN" dirty="0"/>
          </a:p>
          <a:p>
            <a:pPr algn="just"/>
            <a:r>
              <a:rPr lang="en-IN" dirty="0" smtClean="0"/>
              <a:t> </a:t>
            </a:r>
            <a:r>
              <a:rPr lang="en-IN" dirty="0"/>
              <a:t>After completing testing of all functions if there are severe problems, then it is given back to the development team for correction.</a:t>
            </a:r>
          </a:p>
          <a:p>
            <a:r>
              <a:rPr lang="en-IN" dirty="0"/>
              <a:t> </a:t>
            </a:r>
          </a:p>
          <a:p>
            <a:endParaRPr lang="en-IN" dirty="0"/>
          </a:p>
        </p:txBody>
      </p:sp>
    </p:spTree>
    <p:extLst>
      <p:ext uri="{BB962C8B-B14F-4D97-AF65-F5344CB8AC3E}">
        <p14:creationId xmlns:p14="http://schemas.microsoft.com/office/powerpoint/2010/main" xmlns="" val="668307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9341" y="504202"/>
            <a:ext cx="4862557" cy="738664"/>
          </a:xfrm>
          <a:prstGeom prst="rect">
            <a:avLst/>
          </a:prstGeom>
          <a:noFill/>
        </p:spPr>
        <p:txBody>
          <a:bodyPr wrap="square" rtlCol="0">
            <a:spAutoFit/>
          </a:bodyPr>
          <a:lstStyle/>
          <a:p>
            <a:pPr algn="ctr"/>
            <a:r>
              <a:rPr lang="en-IN" sz="2400" b="1" dirty="0"/>
              <a:t>When we do Black Box testing?</a:t>
            </a:r>
            <a:endParaRPr lang="en-IN" sz="2400" dirty="0"/>
          </a:p>
          <a:p>
            <a:endParaRPr lang="en-IN" dirty="0"/>
          </a:p>
        </p:txBody>
      </p:sp>
      <p:sp>
        <p:nvSpPr>
          <p:cNvPr id="3" name="TextBox 2"/>
          <p:cNvSpPr txBox="1"/>
          <p:nvPr/>
        </p:nvSpPr>
        <p:spPr>
          <a:xfrm>
            <a:off x="1854437" y="1546789"/>
            <a:ext cx="9212367" cy="2862322"/>
          </a:xfrm>
          <a:prstGeom prst="rect">
            <a:avLst/>
          </a:prstGeom>
          <a:noFill/>
        </p:spPr>
        <p:txBody>
          <a:bodyPr wrap="square" rtlCol="0">
            <a:spAutoFit/>
          </a:bodyPr>
          <a:lstStyle/>
          <a:p>
            <a:pPr algn="just"/>
            <a:r>
              <a:rPr lang="en-IN" dirty="0"/>
              <a:t>Unlike traditional white box testing, black box testing is beneficial for testing software usability.</a:t>
            </a:r>
          </a:p>
          <a:p>
            <a:pPr algn="just"/>
            <a:r>
              <a:rPr lang="en-IN" dirty="0"/>
              <a:t> </a:t>
            </a:r>
          </a:p>
          <a:p>
            <a:pPr algn="just"/>
            <a:r>
              <a:rPr lang="en-IN" dirty="0"/>
              <a:t>The overall functionality of the system under test</a:t>
            </a:r>
          </a:p>
          <a:p>
            <a:pPr algn="just"/>
            <a:r>
              <a:rPr lang="en-IN" dirty="0"/>
              <a:t>Black box testing gives you a broader picture of the software.</a:t>
            </a:r>
          </a:p>
          <a:p>
            <a:pPr algn="just"/>
            <a:r>
              <a:rPr lang="en-IN" dirty="0"/>
              <a:t> </a:t>
            </a:r>
          </a:p>
          <a:p>
            <a:pPr algn="just"/>
            <a:r>
              <a:rPr lang="en-IN" dirty="0"/>
              <a:t>This testing approach sees an application from a user’s perspective.</a:t>
            </a:r>
          </a:p>
          <a:p>
            <a:pPr algn="just"/>
            <a:r>
              <a:rPr lang="en-IN" dirty="0"/>
              <a:t> </a:t>
            </a:r>
          </a:p>
          <a:p>
            <a:pPr algn="just"/>
            <a:r>
              <a:rPr lang="en-IN" dirty="0"/>
              <a:t>To test the software as a whole system rather than different modules.</a:t>
            </a:r>
          </a:p>
          <a:p>
            <a:pPr algn="just"/>
            <a:endParaRPr lang="en-IN" dirty="0"/>
          </a:p>
        </p:txBody>
      </p:sp>
    </p:spTree>
    <p:extLst>
      <p:ext uri="{BB962C8B-B14F-4D97-AF65-F5344CB8AC3E}">
        <p14:creationId xmlns:p14="http://schemas.microsoft.com/office/powerpoint/2010/main" xmlns="" val="78621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06396" y="478565"/>
            <a:ext cx="6870818" cy="738664"/>
          </a:xfrm>
          <a:prstGeom prst="rect">
            <a:avLst/>
          </a:prstGeom>
          <a:noFill/>
        </p:spPr>
        <p:txBody>
          <a:bodyPr wrap="square" rtlCol="0">
            <a:spAutoFit/>
          </a:bodyPr>
          <a:lstStyle/>
          <a:p>
            <a:pPr algn="ctr"/>
            <a:r>
              <a:rPr lang="en-IN" sz="2400" b="1" dirty="0"/>
              <a:t>What are the benefits of Black Box testing?</a:t>
            </a:r>
            <a:endParaRPr lang="en-IN" sz="2400" dirty="0"/>
          </a:p>
          <a:p>
            <a:endParaRPr lang="en-IN" dirty="0"/>
          </a:p>
        </p:txBody>
      </p:sp>
      <p:sp>
        <p:nvSpPr>
          <p:cNvPr id="3" name="TextBox 2"/>
          <p:cNvSpPr txBox="1"/>
          <p:nvPr/>
        </p:nvSpPr>
        <p:spPr>
          <a:xfrm>
            <a:off x="1905712" y="1418602"/>
            <a:ext cx="9272187" cy="3970318"/>
          </a:xfrm>
          <a:prstGeom prst="rect">
            <a:avLst/>
          </a:prstGeom>
          <a:noFill/>
        </p:spPr>
        <p:txBody>
          <a:bodyPr wrap="square" rtlCol="0">
            <a:spAutoFit/>
          </a:bodyPr>
          <a:lstStyle/>
          <a:p>
            <a:pPr algn="just"/>
            <a:r>
              <a:rPr lang="en-IN" dirty="0"/>
              <a:t>The tester doesn’t need any technical knowledge to test the system. It is essential to understand the user’s perspective.</a:t>
            </a:r>
          </a:p>
          <a:p>
            <a:pPr algn="just"/>
            <a:r>
              <a:rPr lang="en-IN" dirty="0"/>
              <a:t> </a:t>
            </a:r>
          </a:p>
          <a:p>
            <a:pPr algn="just"/>
            <a:r>
              <a:rPr lang="en-IN" dirty="0"/>
              <a:t>Testing is performed after development, and both the activities are independent of each other.</a:t>
            </a:r>
          </a:p>
          <a:p>
            <a:pPr algn="just"/>
            <a:r>
              <a:rPr lang="en-IN" dirty="0"/>
              <a:t> </a:t>
            </a:r>
          </a:p>
          <a:p>
            <a:pPr algn="just"/>
            <a:r>
              <a:rPr lang="en-IN" dirty="0"/>
              <a:t>It works for a more extensive coverage which is usually missed out by testers as they fail to see the bigger picture of the software.</a:t>
            </a:r>
          </a:p>
          <a:p>
            <a:pPr algn="just"/>
            <a:r>
              <a:rPr lang="en-IN" dirty="0"/>
              <a:t> </a:t>
            </a:r>
          </a:p>
          <a:p>
            <a:pPr algn="just"/>
            <a:r>
              <a:rPr lang="en-IN" dirty="0"/>
              <a:t>Test cases can be generated before development and right after specification.</a:t>
            </a:r>
          </a:p>
          <a:p>
            <a:pPr algn="just"/>
            <a:r>
              <a:rPr lang="en-IN" dirty="0"/>
              <a:t> </a:t>
            </a:r>
          </a:p>
          <a:p>
            <a:pPr algn="just"/>
            <a:r>
              <a:rPr lang="en-IN" dirty="0"/>
              <a:t>Black box testing methodology is close to agile.</a:t>
            </a:r>
          </a:p>
          <a:p>
            <a:pPr algn="just"/>
            <a:r>
              <a:rPr lang="en-IN" dirty="0"/>
              <a:t> </a:t>
            </a:r>
          </a:p>
          <a:p>
            <a:endParaRPr lang="en-IN" dirty="0"/>
          </a:p>
        </p:txBody>
      </p:sp>
    </p:spTree>
    <p:extLst>
      <p:ext uri="{BB962C8B-B14F-4D97-AF65-F5344CB8AC3E}">
        <p14:creationId xmlns:p14="http://schemas.microsoft.com/office/powerpoint/2010/main" xmlns="" val="2462826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3435410" y="1016950"/>
            <a:ext cx="12192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025" name="image1.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804356" y="1474150"/>
            <a:ext cx="7484983" cy="2948381"/>
          </a:xfrm>
          <a:prstGeom prst="rect">
            <a:avLst/>
          </a:prstGeom>
          <a:noFill/>
          <a:extLst>
            <a:ext uri="{909E8E84-426E-40DD-AFC4-6F175D3DCCD1}">
              <a14:hiddenFill xmlns:a14="http://schemas.microsoft.com/office/drawing/2010/main" xmlns="">
                <a:solidFill>
                  <a:srgbClr val="FFFFFF"/>
                </a:solidFill>
              </a14:hiddenFill>
            </a:ext>
          </a:extLst>
        </p:spPr>
      </p:pic>
      <p:sp>
        <p:nvSpPr>
          <p:cNvPr id="4" name="Rectangle 3"/>
          <p:cNvSpPr>
            <a:spLocks noChangeArrowheads="1"/>
          </p:cNvSpPr>
          <p:nvPr/>
        </p:nvSpPr>
        <p:spPr bwMode="auto">
          <a:xfrm>
            <a:off x="5725655" y="4055453"/>
            <a:ext cx="2205091" cy="12926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panose="020B0604020202020204" pitchFamily="34" charset="0"/>
              <a:ea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a:latin typeface="Arial" panose="020B0604020202020204" pitchFamily="34" charset="0"/>
              <a:ea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anose="020B0604020202020204" pitchFamily="34" charset="0"/>
                <a:ea typeface="Arial" panose="020B0604020202020204" pitchFamily="34" charset="0"/>
              </a:rPr>
              <a:t>Black Box Testing</a:t>
            </a:r>
            <a:endParaRPr kumimoji="0" lang="en-US" sz="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295599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67043" y="546930"/>
            <a:ext cx="6170063" cy="738664"/>
          </a:xfrm>
          <a:prstGeom prst="rect">
            <a:avLst/>
          </a:prstGeom>
          <a:noFill/>
        </p:spPr>
        <p:txBody>
          <a:bodyPr wrap="square" rtlCol="0">
            <a:spAutoFit/>
          </a:bodyPr>
          <a:lstStyle/>
          <a:p>
            <a:pPr algn="ctr"/>
            <a:r>
              <a:rPr lang="en-IN" sz="2400" b="1" dirty="0"/>
              <a:t>Generic steps of black box testing</a:t>
            </a:r>
            <a:endParaRPr lang="en-IN" sz="2400" dirty="0"/>
          </a:p>
          <a:p>
            <a:endParaRPr lang="en-IN" dirty="0"/>
          </a:p>
        </p:txBody>
      </p:sp>
      <p:sp>
        <p:nvSpPr>
          <p:cNvPr id="3" name="TextBox 2"/>
          <p:cNvSpPr txBox="1"/>
          <p:nvPr/>
        </p:nvSpPr>
        <p:spPr>
          <a:xfrm>
            <a:off x="1760434" y="1486968"/>
            <a:ext cx="9383282" cy="4801314"/>
          </a:xfrm>
          <a:prstGeom prst="rect">
            <a:avLst/>
          </a:prstGeom>
          <a:noFill/>
        </p:spPr>
        <p:txBody>
          <a:bodyPr wrap="square" rtlCol="0">
            <a:spAutoFit/>
          </a:bodyPr>
          <a:lstStyle/>
          <a:p>
            <a:pPr algn="just"/>
            <a:r>
              <a:rPr lang="en-IN" dirty="0"/>
              <a:t>The black box test is based on the specification of requirements, so it is examined in the beginning.</a:t>
            </a:r>
          </a:p>
          <a:p>
            <a:pPr algn="just"/>
            <a:r>
              <a:rPr lang="en-IN" dirty="0"/>
              <a:t> </a:t>
            </a:r>
          </a:p>
          <a:p>
            <a:pPr algn="just"/>
            <a:r>
              <a:rPr lang="en-IN" dirty="0"/>
              <a:t>In the second step, the tester creates a positive test scenario and an adverse test scenario by selecting valid and invalid input values to check that the software is processing them correctly or incorrectly.</a:t>
            </a:r>
          </a:p>
          <a:p>
            <a:pPr algn="just"/>
            <a:r>
              <a:rPr lang="en-IN" dirty="0"/>
              <a:t> </a:t>
            </a:r>
          </a:p>
          <a:p>
            <a:pPr algn="just"/>
            <a:r>
              <a:rPr lang="en-IN" dirty="0"/>
              <a:t>In the third step, the tester develops various test cases such as decision table, all pairs test, equivalent division, error estimation, cause-effect graph, etc.</a:t>
            </a:r>
          </a:p>
          <a:p>
            <a:pPr algn="just"/>
            <a:r>
              <a:rPr lang="en-IN" dirty="0"/>
              <a:t> </a:t>
            </a:r>
          </a:p>
          <a:p>
            <a:pPr algn="just"/>
            <a:r>
              <a:rPr lang="en-IN" dirty="0"/>
              <a:t>The fourth phase includes the execution of all test cases.</a:t>
            </a:r>
          </a:p>
          <a:p>
            <a:pPr algn="just"/>
            <a:r>
              <a:rPr lang="en-IN" dirty="0"/>
              <a:t> </a:t>
            </a:r>
          </a:p>
          <a:p>
            <a:pPr algn="just"/>
            <a:r>
              <a:rPr lang="en-IN" dirty="0"/>
              <a:t>In the fifth step, the tester compares the expected output against the actual output.</a:t>
            </a:r>
          </a:p>
          <a:p>
            <a:pPr algn="just"/>
            <a:r>
              <a:rPr lang="en-IN" dirty="0"/>
              <a:t>In the sixth and final step, if there is any flaw in the software, then it is cured and tested again.</a:t>
            </a:r>
          </a:p>
          <a:p>
            <a:endParaRPr lang="en-IN" dirty="0"/>
          </a:p>
        </p:txBody>
      </p:sp>
    </p:spTree>
    <p:extLst>
      <p:ext uri="{BB962C8B-B14F-4D97-AF65-F5344CB8AC3E}">
        <p14:creationId xmlns:p14="http://schemas.microsoft.com/office/powerpoint/2010/main" xmlns="" val="2785676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65177" y="384560"/>
            <a:ext cx="3785787" cy="738664"/>
          </a:xfrm>
          <a:prstGeom prst="rect">
            <a:avLst/>
          </a:prstGeom>
          <a:noFill/>
        </p:spPr>
        <p:txBody>
          <a:bodyPr wrap="square" rtlCol="0">
            <a:spAutoFit/>
          </a:bodyPr>
          <a:lstStyle/>
          <a:p>
            <a:pPr algn="ctr"/>
            <a:r>
              <a:rPr lang="en-IN" sz="2400" b="1" dirty="0"/>
              <a:t>Test procedure</a:t>
            </a:r>
            <a:endParaRPr lang="en-IN" sz="2400" dirty="0"/>
          </a:p>
          <a:p>
            <a:pPr algn="r"/>
            <a:endParaRPr lang="en-IN" dirty="0"/>
          </a:p>
        </p:txBody>
      </p:sp>
      <p:sp>
        <p:nvSpPr>
          <p:cNvPr id="4" name="TextBox 3"/>
          <p:cNvSpPr txBox="1"/>
          <p:nvPr/>
        </p:nvSpPr>
        <p:spPr>
          <a:xfrm>
            <a:off x="1666430" y="1213503"/>
            <a:ext cx="9383282" cy="4247317"/>
          </a:xfrm>
          <a:prstGeom prst="rect">
            <a:avLst/>
          </a:prstGeom>
          <a:noFill/>
        </p:spPr>
        <p:txBody>
          <a:bodyPr wrap="square" rtlCol="0">
            <a:spAutoFit/>
          </a:bodyPr>
          <a:lstStyle/>
          <a:p>
            <a:pPr algn="just"/>
            <a:r>
              <a:rPr lang="en-IN" dirty="0"/>
              <a:t>The test procedure of black box testing is a kind of process in which the tester has specific knowledge about the software's work, and it develops test cases to check the accuracy of the software's functionality.</a:t>
            </a:r>
          </a:p>
          <a:p>
            <a:pPr algn="just"/>
            <a:r>
              <a:rPr lang="en-IN" dirty="0"/>
              <a:t> </a:t>
            </a:r>
          </a:p>
          <a:p>
            <a:pPr algn="just"/>
            <a:r>
              <a:rPr lang="en-IN" dirty="0"/>
              <a:t>It does not require programming knowledge of the software. All test cases are designed by considering the input and output of a particular function</a:t>
            </a:r>
            <a:r>
              <a:rPr lang="en-IN" dirty="0" smtClean="0"/>
              <a:t>.</a:t>
            </a:r>
          </a:p>
          <a:p>
            <a:pPr algn="just"/>
            <a:endParaRPr lang="en-IN" dirty="0"/>
          </a:p>
          <a:p>
            <a:pPr algn="just"/>
            <a:r>
              <a:rPr lang="en-IN" dirty="0" smtClean="0"/>
              <a:t>A </a:t>
            </a:r>
            <a:r>
              <a:rPr lang="en-IN" dirty="0"/>
              <a:t>tester knows about the definite output of a particular input, but not about how the result is arising. </a:t>
            </a:r>
          </a:p>
          <a:p>
            <a:pPr algn="just"/>
            <a:r>
              <a:rPr lang="en-IN" dirty="0"/>
              <a:t> </a:t>
            </a:r>
          </a:p>
          <a:p>
            <a:pPr algn="just"/>
            <a:r>
              <a:rPr lang="en-IN" dirty="0"/>
              <a:t>There are various techniques used in black box testing for testing like decision table technique, boundary value analysis technique, state transition, All-pair testing, cause-effect graph technique, equivalence partitioning technique, error guessing technique, use case technique and user story technique.</a:t>
            </a:r>
          </a:p>
          <a:p>
            <a:endParaRPr lang="en-IN" dirty="0"/>
          </a:p>
        </p:txBody>
      </p:sp>
    </p:spTree>
    <p:extLst>
      <p:ext uri="{BB962C8B-B14F-4D97-AF65-F5344CB8AC3E}">
        <p14:creationId xmlns:p14="http://schemas.microsoft.com/office/powerpoint/2010/main" xmlns="" val="2666725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72897" y="529839"/>
            <a:ext cx="4050707" cy="738664"/>
          </a:xfrm>
          <a:prstGeom prst="rect">
            <a:avLst/>
          </a:prstGeom>
          <a:noFill/>
        </p:spPr>
        <p:txBody>
          <a:bodyPr wrap="square" rtlCol="0">
            <a:spAutoFit/>
          </a:bodyPr>
          <a:lstStyle/>
          <a:p>
            <a:pPr algn="ctr"/>
            <a:r>
              <a:rPr lang="en-IN" sz="2400" b="1" dirty="0"/>
              <a:t>Test cases</a:t>
            </a:r>
            <a:endParaRPr lang="en-IN" sz="2400" dirty="0"/>
          </a:p>
          <a:p>
            <a:endParaRPr lang="en-IN" dirty="0"/>
          </a:p>
        </p:txBody>
      </p:sp>
      <p:sp>
        <p:nvSpPr>
          <p:cNvPr id="3" name="TextBox 2"/>
          <p:cNvSpPr txBox="1"/>
          <p:nvPr/>
        </p:nvSpPr>
        <p:spPr>
          <a:xfrm>
            <a:off x="1777525" y="1486968"/>
            <a:ext cx="9289279" cy="4247317"/>
          </a:xfrm>
          <a:prstGeom prst="rect">
            <a:avLst/>
          </a:prstGeom>
          <a:noFill/>
        </p:spPr>
        <p:txBody>
          <a:bodyPr wrap="square" rtlCol="0">
            <a:spAutoFit/>
          </a:bodyPr>
          <a:lstStyle/>
          <a:p>
            <a:pPr algn="just"/>
            <a:r>
              <a:rPr lang="en-IN" dirty="0"/>
              <a:t>Test cases are created considering the specification of the requirements. </a:t>
            </a:r>
            <a:endParaRPr lang="en-IN" dirty="0" smtClean="0"/>
          </a:p>
          <a:p>
            <a:pPr algn="just"/>
            <a:endParaRPr lang="en-IN" dirty="0"/>
          </a:p>
          <a:p>
            <a:pPr algn="just"/>
            <a:r>
              <a:rPr lang="en-IN" dirty="0" smtClean="0"/>
              <a:t>These </a:t>
            </a:r>
            <a:r>
              <a:rPr lang="en-IN" dirty="0"/>
              <a:t>test cases are generally created from working descriptions of the software including requirements, design parameters, and other specifications. </a:t>
            </a:r>
          </a:p>
          <a:p>
            <a:pPr algn="just"/>
            <a:r>
              <a:rPr lang="en-IN" dirty="0"/>
              <a:t> </a:t>
            </a:r>
          </a:p>
          <a:p>
            <a:pPr algn="just"/>
            <a:r>
              <a:rPr lang="en-IN" dirty="0"/>
              <a:t>For the testing, the test designer selects both positive test scenario by taking valid input values and adverse test scenario by taking invalid input values to determine the correct output. </a:t>
            </a:r>
          </a:p>
          <a:p>
            <a:pPr algn="just"/>
            <a:r>
              <a:rPr lang="en-IN" dirty="0"/>
              <a:t> </a:t>
            </a:r>
          </a:p>
          <a:p>
            <a:pPr algn="just"/>
            <a:r>
              <a:rPr lang="en-IN" dirty="0"/>
              <a:t>Test cases are mainly designed for functional testing but can also be used for non-functional testing. </a:t>
            </a:r>
            <a:endParaRPr lang="en-IN" dirty="0" smtClean="0"/>
          </a:p>
          <a:p>
            <a:pPr algn="just"/>
            <a:endParaRPr lang="en-IN" dirty="0"/>
          </a:p>
          <a:p>
            <a:pPr algn="just"/>
            <a:r>
              <a:rPr lang="en-IN" dirty="0" smtClean="0"/>
              <a:t>Test </a:t>
            </a:r>
            <a:r>
              <a:rPr lang="en-IN" dirty="0"/>
              <a:t>cases are designed by the testing team, there is not any involvement of the development team of software.</a:t>
            </a:r>
          </a:p>
          <a:p>
            <a:r>
              <a:rPr lang="en-IN" dirty="0"/>
              <a:t> </a:t>
            </a:r>
          </a:p>
        </p:txBody>
      </p:sp>
    </p:spTree>
    <p:extLst>
      <p:ext uri="{BB962C8B-B14F-4D97-AF65-F5344CB8AC3E}">
        <p14:creationId xmlns:p14="http://schemas.microsoft.com/office/powerpoint/2010/main" xmlns="" val="387802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27761" y="649480"/>
            <a:ext cx="6657174" cy="461665"/>
          </a:xfrm>
          <a:prstGeom prst="rect">
            <a:avLst/>
          </a:prstGeom>
          <a:noFill/>
        </p:spPr>
        <p:txBody>
          <a:bodyPr wrap="square" rtlCol="0">
            <a:spAutoFit/>
          </a:bodyPr>
          <a:lstStyle/>
          <a:p>
            <a:pPr algn="ctr"/>
            <a:r>
              <a:rPr lang="en-IN" sz="2400" b="1" dirty="0"/>
              <a:t>Techniques Used in Black Box Testing</a:t>
            </a:r>
            <a:endParaRPr lang="en-IN" sz="2400" dirty="0"/>
          </a:p>
        </p:txBody>
      </p:sp>
      <p:sp>
        <p:nvSpPr>
          <p:cNvPr id="3" name="TextBox 2"/>
          <p:cNvSpPr txBox="1"/>
          <p:nvPr/>
        </p:nvSpPr>
        <p:spPr>
          <a:xfrm>
            <a:off x="1811709" y="1341690"/>
            <a:ext cx="9289278" cy="4524315"/>
          </a:xfrm>
          <a:prstGeom prst="rect">
            <a:avLst/>
          </a:prstGeom>
          <a:noFill/>
        </p:spPr>
        <p:txBody>
          <a:bodyPr wrap="square" rtlCol="0">
            <a:spAutoFit/>
          </a:bodyPr>
          <a:lstStyle/>
          <a:p>
            <a:pPr marL="285750" indent="-285750" algn="just">
              <a:buFont typeface="Wingdings" panose="05000000000000000000" pitchFamily="2" charset="2"/>
              <a:buChar char="q"/>
            </a:pPr>
            <a:r>
              <a:rPr lang="en-IN" b="1" dirty="0"/>
              <a:t>Decision Table Technique</a:t>
            </a:r>
            <a:r>
              <a:rPr lang="en-IN" dirty="0"/>
              <a:t> - Decision Table Technique is a systematic approach where various input combinations and their respective system </a:t>
            </a:r>
            <a:r>
              <a:rPr lang="en-IN" dirty="0" smtClean="0"/>
              <a:t>behaviour </a:t>
            </a:r>
            <a:r>
              <a:rPr lang="en-IN" dirty="0"/>
              <a:t>are captured in a tabular form. It is appropriate for the functions that have a logical relationship between two and more than two inputs.</a:t>
            </a:r>
          </a:p>
          <a:p>
            <a:pPr algn="just"/>
            <a:r>
              <a:rPr lang="en-IN" dirty="0"/>
              <a:t> </a:t>
            </a:r>
          </a:p>
          <a:p>
            <a:pPr marL="285750" indent="-285750" algn="just">
              <a:buFont typeface="Wingdings" panose="05000000000000000000" pitchFamily="2" charset="2"/>
              <a:buChar char="q"/>
            </a:pPr>
            <a:r>
              <a:rPr lang="en-IN" b="1" dirty="0"/>
              <a:t>Boundary value Technique </a:t>
            </a:r>
            <a:r>
              <a:rPr lang="en-IN" dirty="0"/>
              <a:t>- Boundary Value Technique is used to test boundary values, boundary values are those that contain the upper and lower limit of a variable. It tests, while entering boundary value whether the software is producing correct output or not.</a:t>
            </a:r>
          </a:p>
          <a:p>
            <a:pPr algn="just"/>
            <a:r>
              <a:rPr lang="en-IN" dirty="0"/>
              <a:t> </a:t>
            </a:r>
          </a:p>
          <a:p>
            <a:pPr marL="285750" indent="-285750" algn="just">
              <a:buFont typeface="Wingdings" panose="05000000000000000000" pitchFamily="2" charset="2"/>
              <a:buChar char="q"/>
            </a:pPr>
            <a:r>
              <a:rPr lang="en-IN" b="1" dirty="0"/>
              <a:t>State Transition Technique</a:t>
            </a:r>
            <a:r>
              <a:rPr lang="en-IN" dirty="0"/>
              <a:t> - State Transition Technique is used to capture </a:t>
            </a:r>
            <a:r>
              <a:rPr lang="en-IN"/>
              <a:t>the </a:t>
            </a:r>
            <a:r>
              <a:rPr lang="en-IN" smtClean="0"/>
              <a:t>behaviour </a:t>
            </a:r>
            <a:r>
              <a:rPr lang="en-IN" dirty="0"/>
              <a:t>of the software application when different input values are given to the same function. This applies to those types of applications that provide the specific number of attempts to access the application.</a:t>
            </a:r>
          </a:p>
          <a:p>
            <a:pPr algn="just"/>
            <a:r>
              <a:rPr lang="en-IN" dirty="0"/>
              <a:t> </a:t>
            </a:r>
          </a:p>
          <a:p>
            <a:endParaRPr lang="en-IN" dirty="0"/>
          </a:p>
        </p:txBody>
      </p:sp>
    </p:spTree>
    <p:extLst>
      <p:ext uri="{BB962C8B-B14F-4D97-AF65-F5344CB8AC3E}">
        <p14:creationId xmlns:p14="http://schemas.microsoft.com/office/powerpoint/2010/main" xmlns="" val="3224710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15156" y="931492"/>
            <a:ext cx="10212224" cy="6714733"/>
          </a:xfrm>
          <a:prstGeom prst="rect">
            <a:avLst/>
          </a:prstGeom>
          <a:noFill/>
        </p:spPr>
        <p:txBody>
          <a:bodyPr wrap="square" rtlCol="0">
            <a:spAutoFit/>
          </a:bodyPr>
          <a:lstStyle/>
          <a:p>
            <a:pPr marL="285750" indent="-285750" algn="just">
              <a:buFont typeface="Wingdings" panose="05000000000000000000" pitchFamily="2" charset="2"/>
              <a:buChar char="q"/>
            </a:pPr>
            <a:r>
              <a:rPr lang="en-IN" b="1" dirty="0"/>
              <a:t>All-pair testing technique</a:t>
            </a:r>
            <a:r>
              <a:rPr lang="en-IN" dirty="0"/>
              <a:t> - All-pair testing Technique is used to test all the possible discrete combinations of values. This combinational method is used for testing the application that uses checkbox input, radio button input, list box, text box, etc.</a:t>
            </a:r>
          </a:p>
          <a:p>
            <a:pPr algn="just"/>
            <a:r>
              <a:rPr lang="en-IN" dirty="0"/>
              <a:t> </a:t>
            </a:r>
          </a:p>
          <a:p>
            <a:pPr marL="285750" indent="-285750" algn="just">
              <a:buFont typeface="Wingdings" panose="05000000000000000000" pitchFamily="2" charset="2"/>
              <a:buChar char="q"/>
            </a:pPr>
            <a:r>
              <a:rPr lang="en-IN" b="1" dirty="0"/>
              <a:t>Cause-Effect Technique</a:t>
            </a:r>
            <a:r>
              <a:rPr lang="en-IN" dirty="0"/>
              <a:t> - Cause-Effect Technique underlines the relationship between a given result and all the factors affecting the </a:t>
            </a:r>
            <a:r>
              <a:rPr lang="en-IN" dirty="0" smtClean="0"/>
              <a:t>result. It </a:t>
            </a:r>
            <a:r>
              <a:rPr lang="en-IN" dirty="0"/>
              <a:t>is based on a collection of requirements.</a:t>
            </a:r>
          </a:p>
          <a:p>
            <a:pPr algn="just"/>
            <a:r>
              <a:rPr lang="en-IN" dirty="0"/>
              <a:t> </a:t>
            </a:r>
          </a:p>
          <a:p>
            <a:pPr marL="285750" indent="-285750" algn="just">
              <a:buFont typeface="Wingdings" panose="05000000000000000000" pitchFamily="2" charset="2"/>
              <a:buChar char="q"/>
            </a:pPr>
            <a:r>
              <a:rPr lang="en-IN" b="1" dirty="0" err="1" smtClean="0"/>
              <a:t>Equivelance</a:t>
            </a:r>
            <a:r>
              <a:rPr lang="en-IN" b="1" dirty="0" smtClean="0"/>
              <a:t> </a:t>
            </a:r>
            <a:r>
              <a:rPr lang="en-IN" b="1" dirty="0"/>
              <a:t>partition technique</a:t>
            </a:r>
            <a:r>
              <a:rPr lang="en-IN" dirty="0"/>
              <a:t> - Equivalence partitioning is a technique of software testing in which input data divided into partitions of valid and invalid values, and it is mandatory that all partitions must exhibit the same </a:t>
            </a:r>
            <a:r>
              <a:rPr lang="en-IN" dirty="0" err="1"/>
              <a:t>behavior</a:t>
            </a:r>
            <a:r>
              <a:rPr lang="en-IN" dirty="0"/>
              <a:t>.</a:t>
            </a:r>
          </a:p>
          <a:p>
            <a:pPr algn="just"/>
            <a:r>
              <a:rPr lang="en-IN" dirty="0"/>
              <a:t> </a:t>
            </a:r>
          </a:p>
          <a:p>
            <a:pPr marL="285750" indent="-285750" algn="just">
              <a:buFont typeface="Wingdings" panose="05000000000000000000" pitchFamily="2" charset="2"/>
              <a:buChar char="q"/>
            </a:pPr>
            <a:r>
              <a:rPr lang="en-IN" b="1" dirty="0"/>
              <a:t>Error guessing technique</a:t>
            </a:r>
            <a:r>
              <a:rPr lang="en-IN" dirty="0"/>
              <a:t> - Error guessing is a technique in which there is no specific method for identifying the error. It is based on the experience of the test analyst, where the tester uses the experience to guess the problematic areas of the software</a:t>
            </a:r>
            <a:r>
              <a:rPr lang="en-IN" dirty="0" smtClean="0"/>
              <a:t>.</a:t>
            </a:r>
          </a:p>
          <a:p>
            <a:pPr algn="just"/>
            <a:endParaRPr lang="en-IN" dirty="0"/>
          </a:p>
          <a:p>
            <a:pPr marL="285750" indent="-285750" algn="just">
              <a:buFont typeface="Wingdings" panose="05000000000000000000" pitchFamily="2" charset="2"/>
              <a:buChar char="q"/>
            </a:pPr>
            <a:r>
              <a:rPr lang="en-IN" b="1" dirty="0"/>
              <a:t>Use case technique</a:t>
            </a:r>
            <a:r>
              <a:rPr lang="en-IN" dirty="0"/>
              <a:t> - Use case Technique used to identify the test cases from the beginning to the end of the system as per the usage of the system. By using this technique, the test team creates a test scenario that can exercise the entire software based on the functionality of each function from start to end.</a:t>
            </a:r>
          </a:p>
          <a:p>
            <a:r>
              <a:rPr lang="en-IN" dirty="0"/>
              <a:t> </a:t>
            </a:r>
          </a:p>
          <a:p>
            <a:endParaRPr lang="en-IN" dirty="0"/>
          </a:p>
          <a:p>
            <a:r>
              <a:rPr lang="en-IN" dirty="0"/>
              <a:t> </a:t>
            </a:r>
          </a:p>
          <a:p>
            <a:endParaRPr lang="en-IN" dirty="0"/>
          </a:p>
        </p:txBody>
      </p:sp>
    </p:spTree>
    <p:extLst>
      <p:ext uri="{BB962C8B-B14F-4D97-AF65-F5344CB8AC3E}">
        <p14:creationId xmlns:p14="http://schemas.microsoft.com/office/powerpoint/2010/main" xmlns="" val="3201547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19143" y="521294"/>
            <a:ext cx="5682953" cy="707886"/>
          </a:xfrm>
          <a:prstGeom prst="rect">
            <a:avLst/>
          </a:prstGeom>
          <a:noFill/>
        </p:spPr>
        <p:txBody>
          <a:bodyPr wrap="square" rtlCol="0">
            <a:spAutoFit/>
          </a:bodyPr>
          <a:lstStyle/>
          <a:p>
            <a:pPr algn="ctr"/>
            <a:r>
              <a:rPr lang="en-IN" sz="2000" b="1" dirty="0"/>
              <a:t>Various approaches to black-box testing</a:t>
            </a:r>
            <a:endParaRPr lang="en-IN" sz="2000" dirty="0"/>
          </a:p>
          <a:p>
            <a:pPr algn="ctr"/>
            <a:endParaRPr lang="en-IN" sz="2000" dirty="0"/>
          </a:p>
        </p:txBody>
      </p:sp>
      <p:sp>
        <p:nvSpPr>
          <p:cNvPr id="3" name="TextBox 2"/>
          <p:cNvSpPr txBox="1"/>
          <p:nvPr/>
        </p:nvSpPr>
        <p:spPr>
          <a:xfrm>
            <a:off x="1743342" y="1461331"/>
            <a:ext cx="9434557" cy="3970318"/>
          </a:xfrm>
          <a:prstGeom prst="rect">
            <a:avLst/>
          </a:prstGeom>
          <a:noFill/>
        </p:spPr>
        <p:txBody>
          <a:bodyPr wrap="square" rtlCol="0">
            <a:spAutoFit/>
          </a:bodyPr>
          <a:lstStyle/>
          <a:p>
            <a:pPr algn="just"/>
            <a:r>
              <a:rPr lang="en-IN" dirty="0"/>
              <a:t>There are a set of approaches for black-box testing.</a:t>
            </a:r>
          </a:p>
          <a:p>
            <a:pPr algn="just"/>
            <a:r>
              <a:rPr lang="en-IN" dirty="0"/>
              <a:t> </a:t>
            </a:r>
          </a:p>
          <a:p>
            <a:pPr marL="285750" indent="-285750" algn="just">
              <a:buFont typeface="Wingdings" panose="05000000000000000000" pitchFamily="2" charset="2"/>
              <a:buChar char="q"/>
            </a:pPr>
            <a:r>
              <a:rPr lang="en-IN" b="1" dirty="0"/>
              <a:t>Manual UI Testing:</a:t>
            </a:r>
            <a:r>
              <a:rPr lang="en-IN" dirty="0"/>
              <a:t> In this approach, a tester checks the system as a user. Check and verify the user data, error messages.</a:t>
            </a:r>
          </a:p>
          <a:p>
            <a:pPr algn="just"/>
            <a:r>
              <a:rPr lang="en-IN" dirty="0"/>
              <a:t> </a:t>
            </a:r>
          </a:p>
          <a:p>
            <a:pPr marL="285750" indent="-285750" algn="just">
              <a:buFont typeface="Wingdings" panose="05000000000000000000" pitchFamily="2" charset="2"/>
              <a:buChar char="q"/>
            </a:pPr>
            <a:r>
              <a:rPr lang="en-IN" b="1" dirty="0"/>
              <a:t>Automated UI Testing: </a:t>
            </a:r>
            <a:r>
              <a:rPr lang="en-IN" dirty="0"/>
              <a:t>In this approach, user interaction with the system is recorded to find errors and glitches. Testers can set record demand as per schedule.</a:t>
            </a:r>
          </a:p>
          <a:p>
            <a:pPr algn="just"/>
            <a:r>
              <a:rPr lang="en-IN" dirty="0"/>
              <a:t> </a:t>
            </a:r>
          </a:p>
          <a:p>
            <a:pPr marL="285750" indent="-285750" algn="just">
              <a:buFont typeface="Wingdings" panose="05000000000000000000" pitchFamily="2" charset="2"/>
              <a:buChar char="q"/>
            </a:pPr>
            <a:r>
              <a:rPr lang="en-IN" b="1" dirty="0"/>
              <a:t>Documentation Testing:</a:t>
            </a:r>
            <a:r>
              <a:rPr lang="en-IN" dirty="0"/>
              <a:t> In this approach, a tester purely checks the input and output of the software. Testers consider what system should perform rather than how. It is a manual approach to testing.</a:t>
            </a:r>
          </a:p>
          <a:p>
            <a:r>
              <a:rPr lang="en-IN" dirty="0"/>
              <a:t> </a:t>
            </a:r>
          </a:p>
          <a:p>
            <a:endParaRPr lang="en-IN" dirty="0"/>
          </a:p>
        </p:txBody>
      </p:sp>
    </p:spTree>
    <p:extLst>
      <p:ext uri="{BB962C8B-B14F-4D97-AF65-F5344CB8AC3E}">
        <p14:creationId xmlns:p14="http://schemas.microsoft.com/office/powerpoint/2010/main" xmlns="" val="718225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57528" y="435835"/>
            <a:ext cx="4537817" cy="461665"/>
          </a:xfrm>
          <a:prstGeom prst="rect">
            <a:avLst/>
          </a:prstGeom>
          <a:noFill/>
        </p:spPr>
        <p:txBody>
          <a:bodyPr wrap="square" rtlCol="0">
            <a:spAutoFit/>
          </a:bodyPr>
          <a:lstStyle/>
          <a:p>
            <a:pPr algn="ctr"/>
            <a:r>
              <a:rPr lang="en-IN" sz="2400" b="1" dirty="0"/>
              <a:t>Black box testing example</a:t>
            </a:r>
            <a:endParaRPr lang="en-IN" sz="2400" dirty="0"/>
          </a:p>
        </p:txBody>
      </p:sp>
      <p:sp>
        <p:nvSpPr>
          <p:cNvPr id="3" name="TextBox 2"/>
          <p:cNvSpPr txBox="1"/>
          <p:nvPr/>
        </p:nvSpPr>
        <p:spPr>
          <a:xfrm>
            <a:off x="1828800" y="1119499"/>
            <a:ext cx="9195275" cy="4524315"/>
          </a:xfrm>
          <a:prstGeom prst="rect">
            <a:avLst/>
          </a:prstGeom>
          <a:noFill/>
        </p:spPr>
        <p:txBody>
          <a:bodyPr wrap="square" rtlCol="0">
            <a:spAutoFit/>
          </a:bodyPr>
          <a:lstStyle/>
          <a:p>
            <a:pPr algn="just"/>
            <a:r>
              <a:rPr lang="en-IN" dirty="0"/>
              <a:t>A black box testing will not consider the specifications of the code, and it will test the valid username and password to login to the right account.</a:t>
            </a:r>
          </a:p>
          <a:p>
            <a:pPr algn="just"/>
            <a:r>
              <a:rPr lang="en-IN" dirty="0"/>
              <a:t> </a:t>
            </a:r>
          </a:p>
          <a:p>
            <a:pPr marL="285750" lvl="0" indent="-285750" algn="just">
              <a:buFont typeface="Wingdings" panose="05000000000000000000" pitchFamily="2" charset="2"/>
              <a:buChar char="q"/>
            </a:pPr>
            <a:r>
              <a:rPr lang="en-IN" dirty="0"/>
              <a:t>A user is logging in with the correct username and password</a:t>
            </a:r>
            <a:r>
              <a:rPr lang="en-IN" dirty="0" smtClean="0"/>
              <a:t>.</a:t>
            </a:r>
          </a:p>
          <a:p>
            <a:pPr marL="285750" lvl="0" indent="-285750" algn="just">
              <a:buFont typeface="Wingdings" panose="05000000000000000000" pitchFamily="2" charset="2"/>
              <a:buChar char="q"/>
            </a:pPr>
            <a:endParaRPr lang="en-IN" dirty="0"/>
          </a:p>
          <a:p>
            <a:pPr marL="285750" lvl="0" indent="-285750" algn="just">
              <a:buFont typeface="Wingdings" panose="05000000000000000000" pitchFamily="2" charset="2"/>
              <a:buChar char="q"/>
            </a:pPr>
            <a:r>
              <a:rPr lang="en-IN" dirty="0"/>
              <a:t>A user receives an error message when enters incorrect username and password.</a:t>
            </a:r>
          </a:p>
          <a:p>
            <a:pPr algn="just"/>
            <a:r>
              <a:rPr lang="en-IN" dirty="0"/>
              <a:t> </a:t>
            </a:r>
          </a:p>
          <a:p>
            <a:pPr marL="285750" lvl="0" indent="-285750" algn="just">
              <a:buFont typeface="Wingdings" panose="05000000000000000000" pitchFamily="2" charset="2"/>
              <a:buChar char="q"/>
            </a:pPr>
            <a:r>
              <a:rPr lang="en-IN" dirty="0"/>
              <a:t>A user might enter the password in the wrong format, and a user might not receive an error message on entering an incorrect password.</a:t>
            </a:r>
          </a:p>
          <a:p>
            <a:pPr algn="just"/>
            <a:r>
              <a:rPr lang="en-IN" dirty="0"/>
              <a:t> </a:t>
            </a:r>
          </a:p>
          <a:p>
            <a:pPr algn="just"/>
            <a:r>
              <a:rPr lang="en-IN" dirty="0"/>
              <a:t>In this scenario, the software has failed to show the error message to the user</a:t>
            </a:r>
            <a:r>
              <a:rPr lang="en-IN" dirty="0" smtClean="0"/>
              <a:t>. This </a:t>
            </a:r>
            <a:r>
              <a:rPr lang="en-IN" dirty="0"/>
              <a:t>failed scenario will be noted by the </a:t>
            </a:r>
            <a:r>
              <a:rPr lang="en-IN" dirty="0" smtClean="0"/>
              <a:t>black box </a:t>
            </a:r>
            <a:r>
              <a:rPr lang="en-IN" dirty="0"/>
              <a:t>tester and then he will inform the developer about this.</a:t>
            </a:r>
          </a:p>
          <a:p>
            <a:pPr algn="just"/>
            <a:r>
              <a:rPr lang="en-IN" dirty="0"/>
              <a:t>This form of testing mitigates the risk of software failures at the user’s end.</a:t>
            </a:r>
          </a:p>
          <a:p>
            <a:endParaRPr lang="en-IN" dirty="0"/>
          </a:p>
        </p:txBody>
      </p:sp>
    </p:spTree>
    <p:extLst>
      <p:ext uri="{BB962C8B-B14F-4D97-AF65-F5344CB8AC3E}">
        <p14:creationId xmlns:p14="http://schemas.microsoft.com/office/powerpoint/2010/main" xmlns="" val="393518792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34</TotalTime>
  <Words>349</Words>
  <Application>Microsoft Office PowerPoint</Application>
  <PresentationFormat>Custom</PresentationFormat>
  <Paragraphs>106</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Wisp</vt:lpstr>
      <vt:lpstr>Slide 1</vt:lpstr>
      <vt:lpstr>Slide 2</vt:lpstr>
      <vt:lpstr>Slide 3</vt:lpstr>
      <vt:lpstr>Slide 4</vt:lpstr>
      <vt:lpstr>Slide 5</vt:lpstr>
      <vt:lpstr>Slide 6</vt:lpstr>
      <vt:lpstr>Slide 7</vt:lpstr>
      <vt:lpstr>Slide 8</vt:lpstr>
      <vt:lpstr>Slide 9</vt:lpstr>
      <vt:lpstr>Slide 10</vt:lpstr>
      <vt:lpstr>Slide 11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Sabarish Tr</cp:lastModifiedBy>
  <cp:revision>5</cp:revision>
  <dcterms:created xsi:type="dcterms:W3CDTF">2021-08-31T10:31:24Z</dcterms:created>
  <dcterms:modified xsi:type="dcterms:W3CDTF">2021-08-31T11:17:50Z</dcterms:modified>
</cp:coreProperties>
</file>