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6003" y="393107"/>
            <a:ext cx="2820111" cy="461665"/>
          </a:xfrm>
          <a:prstGeom prst="rect">
            <a:avLst/>
          </a:prstGeom>
          <a:noFill/>
        </p:spPr>
        <p:txBody>
          <a:bodyPr wrap="square" rtlCol="0">
            <a:spAutoFit/>
          </a:bodyPr>
          <a:lstStyle/>
          <a:p>
            <a:pPr algn="ctr"/>
            <a:r>
              <a:rPr lang="en-IN" sz="2400" dirty="0" smtClean="0">
                <a:latin typeface="Arial Black" panose="020B0A04020102020204" pitchFamily="34" charset="0"/>
              </a:rPr>
              <a:t>Spiral Model</a:t>
            </a:r>
            <a:endParaRPr lang="en-IN" sz="2400" dirty="0">
              <a:latin typeface="Arial Black" panose="020B0A04020102020204" pitchFamily="34" charset="0"/>
            </a:endParaRPr>
          </a:p>
        </p:txBody>
      </p:sp>
      <p:sp>
        <p:nvSpPr>
          <p:cNvPr id="3" name="TextBox 2"/>
          <p:cNvSpPr txBox="1"/>
          <p:nvPr/>
        </p:nvSpPr>
        <p:spPr>
          <a:xfrm>
            <a:off x="931492" y="1290415"/>
            <a:ext cx="10460052" cy="3139321"/>
          </a:xfrm>
          <a:prstGeom prst="rect">
            <a:avLst/>
          </a:prstGeom>
          <a:noFill/>
        </p:spPr>
        <p:txBody>
          <a:bodyPr wrap="square" rtlCol="0">
            <a:spAutoFit/>
          </a:bodyPr>
          <a:lstStyle/>
          <a:p>
            <a:pPr algn="just"/>
            <a:r>
              <a:rPr lang="en-IN" dirty="0"/>
              <a:t>The spiral model combines the idea of iterative development with the systematic, controlled aspects of the waterfall model. </a:t>
            </a:r>
            <a:endParaRPr lang="en-IN" dirty="0" smtClean="0"/>
          </a:p>
          <a:p>
            <a:pPr algn="just"/>
            <a:endParaRPr lang="en-IN" dirty="0" smtClean="0"/>
          </a:p>
          <a:p>
            <a:pPr algn="just"/>
            <a:r>
              <a:rPr lang="en-IN" dirty="0" smtClean="0"/>
              <a:t>This </a:t>
            </a:r>
            <a:r>
              <a:rPr lang="en-IN" dirty="0"/>
              <a:t>Spiral model is a combination of iterative development process model and sequential linear development model i.e. the waterfall model with a very high emphasis on risk analysis. </a:t>
            </a:r>
            <a:endParaRPr lang="en-IN" dirty="0" smtClean="0"/>
          </a:p>
          <a:p>
            <a:pPr algn="just"/>
            <a:endParaRPr lang="en-IN" dirty="0" smtClean="0"/>
          </a:p>
          <a:p>
            <a:pPr algn="just"/>
            <a:r>
              <a:rPr lang="en-IN" dirty="0" smtClean="0"/>
              <a:t>It </a:t>
            </a:r>
            <a:r>
              <a:rPr lang="en-IN" dirty="0"/>
              <a:t>allows incremental releases of the product or incremental refinement through each iteration around the spiral</a:t>
            </a:r>
            <a:r>
              <a:rPr lang="en-IN" dirty="0" smtClean="0"/>
              <a:t>.</a:t>
            </a:r>
          </a:p>
          <a:p>
            <a:pPr algn="just"/>
            <a:endParaRPr lang="en-IN" dirty="0"/>
          </a:p>
          <a:p>
            <a:pPr algn="just"/>
            <a:r>
              <a:rPr lang="en-IN" dirty="0"/>
              <a:t>The spiral model has four phases. A software project repeatedly passes through these phases in iterations called Spirals.</a:t>
            </a:r>
            <a:endParaRPr lang="en-IN" dirty="0"/>
          </a:p>
        </p:txBody>
      </p:sp>
    </p:spTree>
    <p:extLst>
      <p:ext uri="{BB962C8B-B14F-4D97-AF65-F5344CB8AC3E}">
        <p14:creationId xmlns:p14="http://schemas.microsoft.com/office/powerpoint/2010/main" val="92949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8893" y="282011"/>
            <a:ext cx="3426864" cy="400110"/>
          </a:xfrm>
          <a:prstGeom prst="rect">
            <a:avLst/>
          </a:prstGeom>
          <a:noFill/>
        </p:spPr>
        <p:txBody>
          <a:bodyPr wrap="square" rtlCol="0">
            <a:spAutoFit/>
          </a:bodyPr>
          <a:lstStyle/>
          <a:p>
            <a:pPr algn="ctr"/>
            <a:r>
              <a:rPr lang="en-IN" sz="2000" b="1" dirty="0" smtClean="0"/>
              <a:t>Disadvantages</a:t>
            </a:r>
            <a:endParaRPr lang="en-IN" sz="2000" b="1" dirty="0"/>
          </a:p>
        </p:txBody>
      </p:sp>
      <p:sp>
        <p:nvSpPr>
          <p:cNvPr id="3" name="TextBox 2"/>
          <p:cNvSpPr txBox="1"/>
          <p:nvPr/>
        </p:nvSpPr>
        <p:spPr>
          <a:xfrm>
            <a:off x="974222" y="1119499"/>
            <a:ext cx="10297682" cy="3139321"/>
          </a:xfrm>
          <a:prstGeom prst="rect">
            <a:avLst/>
          </a:prstGeom>
          <a:noFill/>
        </p:spPr>
        <p:txBody>
          <a:bodyPr wrap="square" rtlCol="0">
            <a:spAutoFit/>
          </a:bodyPr>
          <a:lstStyle/>
          <a:p>
            <a:pPr algn="just"/>
            <a:r>
              <a:rPr lang="en-IN" dirty="0"/>
              <a:t>Management is more complex.</a:t>
            </a:r>
          </a:p>
          <a:p>
            <a:pPr algn="just"/>
            <a:endParaRPr lang="en-IN" dirty="0"/>
          </a:p>
          <a:p>
            <a:pPr algn="just"/>
            <a:r>
              <a:rPr lang="en-IN" dirty="0"/>
              <a:t>End of the project may not be known early.</a:t>
            </a:r>
          </a:p>
          <a:p>
            <a:pPr algn="just"/>
            <a:endParaRPr lang="en-IN" dirty="0"/>
          </a:p>
          <a:p>
            <a:pPr algn="just"/>
            <a:r>
              <a:rPr lang="en-IN" dirty="0"/>
              <a:t>Not suitable for small or low risk projects and could be expensive for small projects.</a:t>
            </a:r>
          </a:p>
          <a:p>
            <a:pPr algn="just"/>
            <a:endParaRPr lang="en-IN" dirty="0"/>
          </a:p>
          <a:p>
            <a:pPr algn="just"/>
            <a:r>
              <a:rPr lang="en-IN" dirty="0"/>
              <a:t>Process is complex</a:t>
            </a:r>
          </a:p>
          <a:p>
            <a:pPr algn="just"/>
            <a:endParaRPr lang="en-IN" dirty="0"/>
          </a:p>
          <a:p>
            <a:pPr algn="just"/>
            <a:r>
              <a:rPr lang="en-IN" dirty="0"/>
              <a:t>Spiral may go on indefinitely.</a:t>
            </a:r>
          </a:p>
          <a:p>
            <a:pPr algn="just"/>
            <a:endParaRPr lang="en-IN" dirty="0"/>
          </a:p>
          <a:p>
            <a:pPr algn="just"/>
            <a:r>
              <a:rPr lang="en-IN" dirty="0"/>
              <a:t>Large number of intermediate stages requires excessive documentation.</a:t>
            </a:r>
          </a:p>
        </p:txBody>
      </p:sp>
    </p:spTree>
    <p:extLst>
      <p:ext uri="{BB962C8B-B14F-4D97-AF65-F5344CB8AC3E}">
        <p14:creationId xmlns:p14="http://schemas.microsoft.com/office/powerpoint/2010/main" val="387547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5136" y="1640793"/>
            <a:ext cx="10220771" cy="4272897"/>
          </a:xfrm>
          <a:prstGeom prst="rect">
            <a:avLst/>
          </a:prstGeom>
          <a:noFill/>
        </p:spPr>
        <p:txBody>
          <a:bodyPr wrap="square" rtlCol="0">
            <a:spAutoFit/>
          </a:bodyPr>
          <a:lstStyle/>
          <a:p>
            <a:endParaRPr lang="en-IN" dirty="0"/>
          </a:p>
        </p:txBody>
      </p:sp>
      <p:sp>
        <p:nvSpPr>
          <p:cNvPr id="3" name="TextBox 2"/>
          <p:cNvSpPr txBox="1"/>
          <p:nvPr/>
        </p:nvSpPr>
        <p:spPr>
          <a:xfrm>
            <a:off x="828942" y="675118"/>
            <a:ext cx="10536965" cy="5139869"/>
          </a:xfrm>
          <a:prstGeom prst="rect">
            <a:avLst/>
          </a:prstGeom>
          <a:noFill/>
        </p:spPr>
        <p:txBody>
          <a:bodyPr wrap="square" rtlCol="0">
            <a:spAutoFit/>
          </a:bodyPr>
          <a:lstStyle/>
          <a:p>
            <a:r>
              <a:rPr lang="en-IN" sz="2000" b="1" dirty="0" smtClean="0"/>
              <a:t>Identification</a:t>
            </a:r>
          </a:p>
          <a:p>
            <a:endParaRPr lang="en-IN" b="1" dirty="0"/>
          </a:p>
          <a:p>
            <a:pPr algn="just"/>
            <a:r>
              <a:rPr lang="en-IN" dirty="0"/>
              <a:t>This phase starts with gathering the business requirements in the baseline spiral</a:t>
            </a:r>
            <a:r>
              <a:rPr lang="en-IN" dirty="0" smtClean="0"/>
              <a:t>.</a:t>
            </a:r>
          </a:p>
          <a:p>
            <a:pPr algn="just"/>
            <a:endParaRPr lang="en-IN" dirty="0" smtClean="0"/>
          </a:p>
          <a:p>
            <a:pPr algn="just"/>
            <a:r>
              <a:rPr lang="en-IN" dirty="0" smtClean="0"/>
              <a:t> </a:t>
            </a:r>
            <a:r>
              <a:rPr lang="en-IN" dirty="0"/>
              <a:t>In the subsequent spirals as the product matures, identification of system requirements, subsystem requirements and unit requirements are all done in this phase</a:t>
            </a:r>
            <a:r>
              <a:rPr lang="en-IN" dirty="0" smtClean="0"/>
              <a:t>.</a:t>
            </a:r>
          </a:p>
          <a:p>
            <a:pPr algn="just"/>
            <a:endParaRPr lang="en-IN" dirty="0"/>
          </a:p>
          <a:p>
            <a:pPr algn="just"/>
            <a:r>
              <a:rPr lang="en-IN" dirty="0"/>
              <a:t>This phase also includes understanding the system requirements by continuous communication between the customer and the system analyst</a:t>
            </a:r>
            <a:r>
              <a:rPr lang="en-IN" dirty="0" smtClean="0"/>
              <a:t>.</a:t>
            </a:r>
          </a:p>
          <a:p>
            <a:pPr algn="just"/>
            <a:endParaRPr lang="en-IN" dirty="0" smtClean="0"/>
          </a:p>
          <a:p>
            <a:pPr algn="just"/>
            <a:r>
              <a:rPr lang="en-IN" dirty="0" smtClean="0"/>
              <a:t> </a:t>
            </a:r>
            <a:r>
              <a:rPr lang="en-IN" dirty="0"/>
              <a:t>At the end of the spiral, the product is deployed in the identified market</a:t>
            </a:r>
            <a:r>
              <a:rPr lang="en-IN" dirty="0" smtClean="0"/>
              <a:t>.</a:t>
            </a:r>
          </a:p>
          <a:p>
            <a:endParaRPr lang="en-IN" dirty="0"/>
          </a:p>
          <a:p>
            <a:endParaRPr lang="en-IN" dirty="0"/>
          </a:p>
          <a:p>
            <a:r>
              <a:rPr lang="en-IN" sz="2000" b="1" dirty="0" smtClean="0"/>
              <a:t>Design</a:t>
            </a:r>
          </a:p>
          <a:p>
            <a:endParaRPr lang="en-IN" b="1" dirty="0"/>
          </a:p>
          <a:p>
            <a:pPr algn="just"/>
            <a:r>
              <a:rPr lang="en-IN" dirty="0"/>
              <a:t>The Design phase starts with the conceptual design in the baseline spiral and involves architectural design, logical design of modules, physical product design and the final design in the subsequent spirals.</a:t>
            </a:r>
          </a:p>
          <a:p>
            <a:endParaRPr lang="en-IN" dirty="0"/>
          </a:p>
        </p:txBody>
      </p:sp>
    </p:spTree>
    <p:extLst>
      <p:ext uri="{BB962C8B-B14F-4D97-AF65-F5344CB8AC3E}">
        <p14:creationId xmlns:p14="http://schemas.microsoft.com/office/powerpoint/2010/main" val="396280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4" y="786213"/>
            <a:ext cx="10442961" cy="5416868"/>
          </a:xfrm>
          <a:prstGeom prst="rect">
            <a:avLst/>
          </a:prstGeom>
          <a:noFill/>
        </p:spPr>
        <p:txBody>
          <a:bodyPr wrap="square" rtlCol="0">
            <a:spAutoFit/>
          </a:bodyPr>
          <a:lstStyle/>
          <a:p>
            <a:r>
              <a:rPr lang="en-IN" sz="2000" b="1" dirty="0"/>
              <a:t>Construct or </a:t>
            </a:r>
            <a:r>
              <a:rPr lang="en-IN" sz="2000" b="1" dirty="0" smtClean="0"/>
              <a:t>Build</a:t>
            </a:r>
          </a:p>
          <a:p>
            <a:endParaRPr lang="en-IN" b="1" dirty="0"/>
          </a:p>
          <a:p>
            <a:pPr algn="just"/>
            <a:r>
              <a:rPr lang="en-IN" dirty="0"/>
              <a:t>The Construct phase refers to production of the actual software product at every spiral. </a:t>
            </a:r>
            <a:endParaRPr lang="en-IN" dirty="0" smtClean="0"/>
          </a:p>
          <a:p>
            <a:pPr algn="just"/>
            <a:endParaRPr lang="en-IN" dirty="0"/>
          </a:p>
          <a:p>
            <a:pPr algn="just"/>
            <a:r>
              <a:rPr lang="en-IN" dirty="0" smtClean="0"/>
              <a:t>In </a:t>
            </a:r>
            <a:r>
              <a:rPr lang="en-IN" dirty="0"/>
              <a:t>the baseline spiral, when the product is just thought of and the design is being developed a POC (Proof of Concept) is developed in this phase to get customer feedback</a:t>
            </a:r>
            <a:r>
              <a:rPr lang="en-IN" dirty="0" smtClean="0"/>
              <a:t>.</a:t>
            </a:r>
          </a:p>
          <a:p>
            <a:pPr algn="just"/>
            <a:endParaRPr lang="en-IN" dirty="0"/>
          </a:p>
          <a:p>
            <a:pPr algn="just"/>
            <a:r>
              <a:rPr lang="en-IN" dirty="0"/>
              <a:t>Then in the subsequent spirals with higher clarity on requirements and design details a working model of the software called build is produced with a version number. These builds are sent to the customer for feedback</a:t>
            </a:r>
            <a:r>
              <a:rPr lang="en-IN" dirty="0" smtClean="0"/>
              <a:t>.</a:t>
            </a:r>
          </a:p>
          <a:p>
            <a:pPr algn="just"/>
            <a:endParaRPr lang="en-IN" dirty="0"/>
          </a:p>
          <a:p>
            <a:endParaRPr lang="en-IN" dirty="0"/>
          </a:p>
          <a:p>
            <a:r>
              <a:rPr lang="en-IN" sz="2000" b="1" dirty="0"/>
              <a:t>Evaluation and Risk </a:t>
            </a:r>
            <a:r>
              <a:rPr lang="en-IN" sz="2000" b="1" dirty="0" smtClean="0"/>
              <a:t>Analysis</a:t>
            </a:r>
          </a:p>
          <a:p>
            <a:endParaRPr lang="en-IN" b="1" dirty="0"/>
          </a:p>
          <a:p>
            <a:pPr algn="just"/>
            <a:r>
              <a:rPr lang="en-IN" dirty="0"/>
              <a:t>Risk Analysis includes identifying, estimating and monitoring the technical feasibility and management risks, such as schedule slippage and cost overrun. </a:t>
            </a:r>
            <a:endParaRPr lang="en-IN" dirty="0" smtClean="0"/>
          </a:p>
          <a:p>
            <a:pPr algn="just"/>
            <a:endParaRPr lang="en-IN" dirty="0"/>
          </a:p>
          <a:p>
            <a:pPr algn="just"/>
            <a:r>
              <a:rPr lang="en-IN" dirty="0" smtClean="0"/>
              <a:t>After </a:t>
            </a:r>
            <a:r>
              <a:rPr lang="en-IN" dirty="0"/>
              <a:t>testing the build, at the end of first iteration, the customer evaluates the software and provides feedback.</a:t>
            </a:r>
          </a:p>
          <a:p>
            <a:pPr algn="just"/>
            <a:endParaRPr lang="en-IN" dirty="0"/>
          </a:p>
        </p:txBody>
      </p:sp>
    </p:spTree>
    <p:extLst>
      <p:ext uri="{BB962C8B-B14F-4D97-AF65-F5344CB8AC3E}">
        <p14:creationId xmlns:p14="http://schemas.microsoft.com/office/powerpoint/2010/main" val="36002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881" t="8423" r="23714" b="4377"/>
          <a:stretch/>
        </p:blipFill>
        <p:spPr>
          <a:xfrm>
            <a:off x="3392681" y="529840"/>
            <a:ext cx="5400942" cy="4777100"/>
          </a:xfrm>
          <a:prstGeom prst="rect">
            <a:avLst/>
          </a:prstGeom>
        </p:spPr>
      </p:pic>
      <p:sp>
        <p:nvSpPr>
          <p:cNvPr id="4" name="TextBox 3"/>
          <p:cNvSpPr txBox="1"/>
          <p:nvPr/>
        </p:nvSpPr>
        <p:spPr>
          <a:xfrm>
            <a:off x="3392681" y="5418034"/>
            <a:ext cx="5400942" cy="369332"/>
          </a:xfrm>
          <a:prstGeom prst="rect">
            <a:avLst/>
          </a:prstGeom>
          <a:noFill/>
        </p:spPr>
        <p:txBody>
          <a:bodyPr wrap="square" rtlCol="0">
            <a:spAutoFit/>
          </a:bodyPr>
          <a:lstStyle/>
          <a:p>
            <a:pPr algn="ctr"/>
            <a:r>
              <a:rPr lang="en-IN" dirty="0" smtClean="0"/>
              <a:t>Spiral Model</a:t>
            </a:r>
            <a:endParaRPr lang="en-IN" dirty="0"/>
          </a:p>
        </p:txBody>
      </p:sp>
    </p:spTree>
    <p:extLst>
      <p:ext uri="{BB962C8B-B14F-4D97-AF65-F5344CB8AC3E}">
        <p14:creationId xmlns:p14="http://schemas.microsoft.com/office/powerpoint/2010/main" val="197815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1746" y="384561"/>
            <a:ext cx="6264067" cy="400110"/>
          </a:xfrm>
          <a:prstGeom prst="rect">
            <a:avLst/>
          </a:prstGeom>
          <a:noFill/>
        </p:spPr>
        <p:txBody>
          <a:bodyPr wrap="square" rtlCol="0">
            <a:spAutoFit/>
          </a:bodyPr>
          <a:lstStyle/>
          <a:p>
            <a:pPr algn="ctr"/>
            <a:r>
              <a:rPr lang="en-IN" sz="2000" b="1" dirty="0"/>
              <a:t>Spiral Model Application</a:t>
            </a:r>
          </a:p>
        </p:txBody>
      </p:sp>
      <p:sp>
        <p:nvSpPr>
          <p:cNvPr id="3" name="TextBox 2"/>
          <p:cNvSpPr txBox="1"/>
          <p:nvPr/>
        </p:nvSpPr>
        <p:spPr>
          <a:xfrm>
            <a:off x="640935" y="940037"/>
            <a:ext cx="10998437" cy="5632311"/>
          </a:xfrm>
          <a:prstGeom prst="rect">
            <a:avLst/>
          </a:prstGeom>
          <a:noFill/>
        </p:spPr>
        <p:txBody>
          <a:bodyPr wrap="square" rtlCol="0">
            <a:spAutoFit/>
          </a:bodyPr>
          <a:lstStyle/>
          <a:p>
            <a:pPr algn="just"/>
            <a:r>
              <a:rPr lang="en-IN" dirty="0"/>
              <a:t>The Spiral Model is widely used in the software industry as it is in sync with the natural development process of any product, i.e. learning with maturity which involves minimum risk for the customer as well as the development firms.</a:t>
            </a:r>
          </a:p>
          <a:p>
            <a:pPr algn="just"/>
            <a:endParaRPr lang="en-IN" dirty="0"/>
          </a:p>
          <a:p>
            <a:pPr algn="just"/>
            <a:r>
              <a:rPr lang="en-IN" dirty="0"/>
              <a:t>The following pointers explain the typical uses of a Spiral Model −</a:t>
            </a:r>
          </a:p>
          <a:p>
            <a:pPr algn="just"/>
            <a:endParaRPr lang="en-IN" dirty="0"/>
          </a:p>
          <a:p>
            <a:pPr algn="just"/>
            <a:r>
              <a:rPr lang="en-IN" dirty="0"/>
              <a:t>When there is a budget constraint and risk evaluation is important.</a:t>
            </a:r>
          </a:p>
          <a:p>
            <a:pPr algn="just"/>
            <a:endParaRPr lang="en-IN" dirty="0"/>
          </a:p>
          <a:p>
            <a:pPr algn="just"/>
            <a:r>
              <a:rPr lang="en-IN" dirty="0"/>
              <a:t>For medium to high-risk projects.</a:t>
            </a:r>
          </a:p>
          <a:p>
            <a:pPr algn="just"/>
            <a:endParaRPr lang="en-IN" dirty="0"/>
          </a:p>
          <a:p>
            <a:pPr algn="just"/>
            <a:r>
              <a:rPr lang="en-IN" dirty="0"/>
              <a:t>Long-term project commitment because of potential changes to economic priorities as the requirements change with time.</a:t>
            </a:r>
          </a:p>
          <a:p>
            <a:pPr algn="just"/>
            <a:endParaRPr lang="en-IN" dirty="0"/>
          </a:p>
          <a:p>
            <a:pPr algn="just"/>
            <a:r>
              <a:rPr lang="en-IN" dirty="0"/>
              <a:t>Customer is not sure of their requirements which is usually the case.</a:t>
            </a:r>
          </a:p>
          <a:p>
            <a:pPr algn="just"/>
            <a:endParaRPr lang="en-IN" dirty="0"/>
          </a:p>
          <a:p>
            <a:pPr algn="just"/>
            <a:r>
              <a:rPr lang="en-IN" dirty="0"/>
              <a:t>Requirements are complex and need evaluation to get clarity.</a:t>
            </a:r>
          </a:p>
          <a:p>
            <a:pPr algn="just"/>
            <a:endParaRPr lang="en-IN" dirty="0"/>
          </a:p>
          <a:p>
            <a:pPr algn="just"/>
            <a:r>
              <a:rPr lang="en-IN" dirty="0"/>
              <a:t>New product line which should be released in phases to get enough customer feedback.</a:t>
            </a:r>
          </a:p>
          <a:p>
            <a:pPr algn="just"/>
            <a:endParaRPr lang="en-IN" dirty="0"/>
          </a:p>
          <a:p>
            <a:pPr algn="just"/>
            <a:r>
              <a:rPr lang="en-IN" dirty="0"/>
              <a:t>Significant changes are expected in the product during the development cycle.</a:t>
            </a:r>
          </a:p>
          <a:p>
            <a:endParaRPr lang="en-IN" dirty="0"/>
          </a:p>
        </p:txBody>
      </p:sp>
    </p:spTree>
    <p:extLst>
      <p:ext uri="{BB962C8B-B14F-4D97-AF65-F5344CB8AC3E}">
        <p14:creationId xmlns:p14="http://schemas.microsoft.com/office/powerpoint/2010/main" val="45814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3345" y="674926"/>
            <a:ext cx="4247260" cy="954107"/>
          </a:xfrm>
          <a:prstGeom prst="rect">
            <a:avLst/>
          </a:prstGeom>
          <a:noFill/>
        </p:spPr>
        <p:txBody>
          <a:bodyPr wrap="square" rtlCol="0">
            <a:spAutoFit/>
          </a:bodyPr>
          <a:lstStyle/>
          <a:p>
            <a:pPr algn="ctr"/>
            <a:r>
              <a:rPr lang="en-US" sz="2000" b="1" dirty="0"/>
              <a:t>Problem </a:t>
            </a:r>
            <a:r>
              <a:rPr lang="en-US" sz="2000" b="1" dirty="0" smtClean="0"/>
              <a:t>Statement</a:t>
            </a:r>
            <a:endParaRPr lang="en-IN" sz="2000" b="1" dirty="0"/>
          </a:p>
          <a:p>
            <a:r>
              <a:rPr lang="en-US" b="1" dirty="0"/>
              <a:t> </a:t>
            </a:r>
            <a:endParaRPr lang="en-IN" dirty="0"/>
          </a:p>
          <a:p>
            <a:endParaRPr lang="en-IN" dirty="0"/>
          </a:p>
        </p:txBody>
      </p:sp>
      <p:sp>
        <p:nvSpPr>
          <p:cNvPr id="4" name="TextBox 3"/>
          <p:cNvSpPr txBox="1"/>
          <p:nvPr/>
        </p:nvSpPr>
        <p:spPr>
          <a:xfrm>
            <a:off x="897308" y="1329512"/>
            <a:ext cx="10502782" cy="2031325"/>
          </a:xfrm>
          <a:prstGeom prst="rect">
            <a:avLst/>
          </a:prstGeom>
          <a:noFill/>
        </p:spPr>
        <p:txBody>
          <a:bodyPr wrap="square" rtlCol="0">
            <a:spAutoFit/>
          </a:bodyPr>
          <a:lstStyle/>
          <a:p>
            <a:pPr algn="just"/>
            <a:r>
              <a:rPr lang="en-US" dirty="0"/>
              <a:t>The Baby Toy Company was selling premium toys but the business had been stagnant over the years. They are looking at bringing in new offerings to increase revenue. A survey was conducted on kids and their preference for toys and it was found that attention span/engagement with a new toy lasts only few days for kids and they start demanding a new one within a week. However, the survey also brought out that parents found affording premium toys diﬃcult. Like any business, they saw an opportunity here and decided to launch a new offering of premium toys being available on rent and directed the IT team to make rental option for customers available on their online.</a:t>
            </a:r>
            <a:endParaRPr lang="en-IN" dirty="0"/>
          </a:p>
        </p:txBody>
      </p:sp>
      <p:sp>
        <p:nvSpPr>
          <p:cNvPr id="5" name="TextBox 4"/>
          <p:cNvSpPr txBox="1"/>
          <p:nvPr/>
        </p:nvSpPr>
        <p:spPr>
          <a:xfrm>
            <a:off x="4623274" y="3447485"/>
            <a:ext cx="3247402" cy="677108"/>
          </a:xfrm>
          <a:prstGeom prst="rect">
            <a:avLst/>
          </a:prstGeom>
          <a:noFill/>
        </p:spPr>
        <p:txBody>
          <a:bodyPr wrap="square" rtlCol="0">
            <a:spAutoFit/>
          </a:bodyPr>
          <a:lstStyle/>
          <a:p>
            <a:pPr algn="ctr"/>
            <a:r>
              <a:rPr lang="en-US" sz="2000" b="1" dirty="0" smtClean="0"/>
              <a:t>Purpose</a:t>
            </a:r>
            <a:endParaRPr lang="en-IN" sz="2000" b="1" dirty="0"/>
          </a:p>
          <a:p>
            <a:endParaRPr lang="en-IN" dirty="0"/>
          </a:p>
        </p:txBody>
      </p:sp>
      <p:sp>
        <p:nvSpPr>
          <p:cNvPr id="6" name="TextBox 5"/>
          <p:cNvSpPr txBox="1"/>
          <p:nvPr/>
        </p:nvSpPr>
        <p:spPr>
          <a:xfrm>
            <a:off x="897308" y="4180464"/>
            <a:ext cx="10502783" cy="1200329"/>
          </a:xfrm>
          <a:prstGeom prst="rect">
            <a:avLst/>
          </a:prstGeom>
          <a:noFill/>
        </p:spPr>
        <p:txBody>
          <a:bodyPr wrap="square" rtlCol="0">
            <a:spAutoFit/>
          </a:bodyPr>
          <a:lstStyle/>
          <a:p>
            <a:pPr algn="just"/>
            <a:r>
              <a:rPr lang="en-US" dirty="0"/>
              <a:t>Launching a new offering of premium toys on rent and implementing rental options for customers available online.</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298443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8514" y="367469"/>
            <a:ext cx="4178894" cy="400110"/>
          </a:xfrm>
          <a:prstGeom prst="rect">
            <a:avLst/>
          </a:prstGeom>
          <a:noFill/>
        </p:spPr>
        <p:txBody>
          <a:bodyPr wrap="square" rtlCol="0">
            <a:spAutoFit/>
          </a:bodyPr>
          <a:lstStyle/>
          <a:p>
            <a:pPr algn="ctr"/>
            <a:r>
              <a:rPr lang="en-IN" sz="2000" b="1" dirty="0" smtClean="0"/>
              <a:t>Description</a:t>
            </a:r>
            <a:endParaRPr lang="en-IN" sz="2000" b="1" dirty="0"/>
          </a:p>
        </p:txBody>
      </p:sp>
      <p:sp>
        <p:nvSpPr>
          <p:cNvPr id="3" name="TextBox 2"/>
          <p:cNvSpPr txBox="1"/>
          <p:nvPr/>
        </p:nvSpPr>
        <p:spPr>
          <a:xfrm>
            <a:off x="940037" y="1170774"/>
            <a:ext cx="10374596" cy="4955203"/>
          </a:xfrm>
          <a:prstGeom prst="rect">
            <a:avLst/>
          </a:prstGeom>
          <a:noFill/>
        </p:spPr>
        <p:txBody>
          <a:bodyPr wrap="square" rtlCol="0">
            <a:spAutoFit/>
          </a:bodyPr>
          <a:lstStyle/>
          <a:p>
            <a:endParaRPr lang="en-IN" sz="1600" dirty="0"/>
          </a:p>
          <a:p>
            <a:pPr algn="just"/>
            <a:r>
              <a:rPr lang="en-US" b="1" dirty="0"/>
              <a:t> </a:t>
            </a:r>
            <a:r>
              <a:rPr lang="en-US" dirty="0" smtClean="0"/>
              <a:t>Module </a:t>
            </a:r>
            <a:r>
              <a:rPr lang="en-US" dirty="0"/>
              <a:t>1: </a:t>
            </a:r>
            <a:r>
              <a:rPr lang="en-US" b="1" u="sng" dirty="0"/>
              <a:t>Advertising </a:t>
            </a:r>
            <a:r>
              <a:rPr lang="en-US" b="1" u="sng" dirty="0" smtClean="0"/>
              <a:t>Module</a:t>
            </a:r>
          </a:p>
          <a:p>
            <a:pPr algn="just"/>
            <a:endParaRPr lang="en-IN" sz="1600" u="sng" dirty="0"/>
          </a:p>
          <a:p>
            <a:pPr algn="just"/>
            <a:r>
              <a:rPr lang="en-US" dirty="0"/>
              <a:t>It is about advertising new toys coming to market. The </a:t>
            </a:r>
            <a:r>
              <a:rPr lang="en-US" dirty="0" smtClean="0"/>
              <a:t>first </a:t>
            </a:r>
            <a:r>
              <a:rPr lang="en-US" dirty="0"/>
              <a:t>week is for posting a banner of the new toys which will be </a:t>
            </a:r>
            <a:r>
              <a:rPr lang="en-US" dirty="0" smtClean="0"/>
              <a:t>available and in the </a:t>
            </a:r>
            <a:r>
              <a:rPr lang="en-US" dirty="0"/>
              <a:t>next week we can post about the new features of the toy and from when it will be available.</a:t>
            </a:r>
            <a:endParaRPr lang="en-IN" dirty="0"/>
          </a:p>
          <a:p>
            <a:pPr algn="just"/>
            <a:r>
              <a:rPr lang="en-US" dirty="0"/>
              <a:t> </a:t>
            </a:r>
            <a:endParaRPr lang="en-IN" sz="1600" dirty="0"/>
          </a:p>
          <a:p>
            <a:pPr algn="just"/>
            <a:r>
              <a:rPr lang="en-US" dirty="0"/>
              <a:t> </a:t>
            </a:r>
            <a:r>
              <a:rPr lang="en-US" dirty="0" smtClean="0"/>
              <a:t>Module </a:t>
            </a:r>
            <a:r>
              <a:rPr lang="en-US" dirty="0"/>
              <a:t>2: </a:t>
            </a:r>
            <a:r>
              <a:rPr lang="en-US" b="1" u="sng" dirty="0"/>
              <a:t>Renting </a:t>
            </a:r>
            <a:r>
              <a:rPr lang="en-US" b="1" u="sng" dirty="0" smtClean="0"/>
              <a:t>Module</a:t>
            </a:r>
          </a:p>
          <a:p>
            <a:pPr algn="just"/>
            <a:endParaRPr lang="en-IN" sz="1600" u="sng" dirty="0"/>
          </a:p>
          <a:p>
            <a:pPr algn="just"/>
            <a:r>
              <a:rPr lang="en-US" dirty="0"/>
              <a:t>This module will facilitate the parents to buy new toys for their children on rent by providing all the necessary options to the parents</a:t>
            </a:r>
            <a:r>
              <a:rPr lang="en-US" dirty="0" smtClean="0"/>
              <a:t>. Necessary </a:t>
            </a:r>
            <a:r>
              <a:rPr lang="en-US" dirty="0"/>
              <a:t>options </a:t>
            </a:r>
            <a:r>
              <a:rPr lang="en-US" dirty="0" smtClean="0"/>
              <a:t>include delivery </a:t>
            </a:r>
            <a:r>
              <a:rPr lang="en-US" dirty="0"/>
              <a:t>address, payment </a:t>
            </a:r>
            <a:r>
              <a:rPr lang="en-US" dirty="0" smtClean="0"/>
              <a:t>details, warranty conditions etc..</a:t>
            </a:r>
            <a:endParaRPr lang="en-IN" dirty="0"/>
          </a:p>
          <a:p>
            <a:pPr algn="just"/>
            <a:r>
              <a:rPr lang="en-US" dirty="0"/>
              <a:t> </a:t>
            </a:r>
            <a:endParaRPr lang="en-IN" sz="1600" dirty="0"/>
          </a:p>
          <a:p>
            <a:pPr algn="just"/>
            <a:r>
              <a:rPr lang="en-US" dirty="0" smtClean="0"/>
              <a:t>Module </a:t>
            </a:r>
            <a:r>
              <a:rPr lang="en-US" dirty="0"/>
              <a:t>3: </a:t>
            </a:r>
            <a:r>
              <a:rPr lang="en-US" b="1" u="sng" dirty="0"/>
              <a:t>Return </a:t>
            </a:r>
            <a:r>
              <a:rPr lang="en-US" b="1" u="sng" dirty="0" smtClean="0"/>
              <a:t>Module</a:t>
            </a:r>
          </a:p>
          <a:p>
            <a:pPr algn="just"/>
            <a:endParaRPr lang="en-IN" sz="1600" u="sng" dirty="0"/>
          </a:p>
          <a:p>
            <a:pPr algn="just"/>
            <a:r>
              <a:rPr lang="en-US" dirty="0"/>
              <a:t>In this module the parents </a:t>
            </a:r>
            <a:r>
              <a:rPr lang="en-US" dirty="0" smtClean="0"/>
              <a:t>will be </a:t>
            </a:r>
            <a:r>
              <a:rPr lang="en-US" dirty="0"/>
              <a:t>able to return the </a:t>
            </a:r>
            <a:r>
              <a:rPr lang="en-US" dirty="0" smtClean="0"/>
              <a:t>toys </a:t>
            </a:r>
            <a:r>
              <a:rPr lang="en-US" dirty="0"/>
              <a:t>after the speciﬁed renting period</a:t>
            </a:r>
            <a:r>
              <a:rPr lang="en-US" dirty="0" smtClean="0"/>
              <a:t>. The </a:t>
            </a:r>
            <a:r>
              <a:rPr lang="en-US" dirty="0"/>
              <a:t>parents will also be given an option to extend the renting period.</a:t>
            </a:r>
            <a:endParaRPr lang="en-IN" dirty="0"/>
          </a:p>
          <a:p>
            <a:r>
              <a:rPr lang="en-US" dirty="0"/>
              <a:t/>
            </a:r>
            <a:br>
              <a:rPr lang="en-US" dirty="0"/>
            </a:br>
            <a:endParaRPr lang="en-IN" dirty="0"/>
          </a:p>
        </p:txBody>
      </p:sp>
    </p:spTree>
    <p:extLst>
      <p:ext uri="{BB962C8B-B14F-4D97-AF65-F5344CB8AC3E}">
        <p14:creationId xmlns:p14="http://schemas.microsoft.com/office/powerpoint/2010/main" val="106943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8139" y="854579"/>
            <a:ext cx="5409487" cy="400110"/>
          </a:xfrm>
          <a:prstGeom prst="rect">
            <a:avLst/>
          </a:prstGeom>
          <a:noFill/>
        </p:spPr>
        <p:txBody>
          <a:bodyPr wrap="square" rtlCol="0">
            <a:spAutoFit/>
          </a:bodyPr>
          <a:lstStyle/>
          <a:p>
            <a:pPr algn="ctr"/>
            <a:r>
              <a:rPr lang="en-IN" sz="2000" b="1" dirty="0"/>
              <a:t>Spiral Model - Pros and </a:t>
            </a:r>
            <a:r>
              <a:rPr lang="en-IN" sz="2000" b="1" dirty="0" smtClean="0"/>
              <a:t>Cons</a:t>
            </a:r>
            <a:endParaRPr lang="en-IN" sz="2000" b="1" dirty="0"/>
          </a:p>
        </p:txBody>
      </p:sp>
      <p:sp>
        <p:nvSpPr>
          <p:cNvPr id="3" name="TextBox 2"/>
          <p:cNvSpPr txBox="1"/>
          <p:nvPr/>
        </p:nvSpPr>
        <p:spPr>
          <a:xfrm>
            <a:off x="922946" y="1478423"/>
            <a:ext cx="10408777" cy="3693319"/>
          </a:xfrm>
          <a:prstGeom prst="rect">
            <a:avLst/>
          </a:prstGeom>
          <a:noFill/>
        </p:spPr>
        <p:txBody>
          <a:bodyPr wrap="square" rtlCol="0">
            <a:spAutoFit/>
          </a:bodyPr>
          <a:lstStyle/>
          <a:p>
            <a:endParaRPr lang="en-IN" dirty="0"/>
          </a:p>
          <a:p>
            <a:pPr algn="just"/>
            <a:r>
              <a:rPr lang="en-IN" dirty="0"/>
              <a:t>The advantage of spiral lifecycle model is that it allows elements of the product to be added in, when they become available or known. This assures that there is no conflict with previous requirements and design.</a:t>
            </a:r>
          </a:p>
          <a:p>
            <a:pPr algn="just"/>
            <a:endParaRPr lang="en-IN" dirty="0"/>
          </a:p>
          <a:p>
            <a:pPr algn="just"/>
            <a:r>
              <a:rPr lang="en-IN" dirty="0"/>
              <a:t>This method is consistent with approaches that have multiple software builds and releases which allows making an orderly transition to a maintenance activity</a:t>
            </a:r>
            <a:r>
              <a:rPr lang="en-IN" dirty="0" smtClean="0"/>
              <a:t>.</a:t>
            </a:r>
          </a:p>
          <a:p>
            <a:pPr algn="just"/>
            <a:endParaRPr lang="en-IN" dirty="0"/>
          </a:p>
          <a:p>
            <a:pPr algn="just"/>
            <a:r>
              <a:rPr lang="en-IN" dirty="0" smtClean="0"/>
              <a:t> </a:t>
            </a:r>
            <a:r>
              <a:rPr lang="en-IN" dirty="0"/>
              <a:t>Another positive aspect of this method is that the spiral model forces an early user involvement in the system development effort.</a:t>
            </a:r>
          </a:p>
          <a:p>
            <a:pPr algn="just"/>
            <a:endParaRPr lang="en-IN" dirty="0"/>
          </a:p>
          <a:p>
            <a:pPr algn="just"/>
            <a:r>
              <a:rPr lang="en-IN" dirty="0"/>
              <a:t>On the other side, it takes a very strict management to complete such products and there is a risk of running the spiral in an indefinite loop. So, the discipline of change and the extent of taking change requests is very important to develop and deploy the product successfully.</a:t>
            </a:r>
          </a:p>
        </p:txBody>
      </p:sp>
    </p:spTree>
    <p:extLst>
      <p:ext uri="{BB962C8B-B14F-4D97-AF65-F5344CB8AC3E}">
        <p14:creationId xmlns:p14="http://schemas.microsoft.com/office/powerpoint/2010/main" val="223065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6343" y="649482"/>
            <a:ext cx="3666146" cy="400110"/>
          </a:xfrm>
          <a:prstGeom prst="rect">
            <a:avLst/>
          </a:prstGeom>
          <a:noFill/>
        </p:spPr>
        <p:txBody>
          <a:bodyPr wrap="square" rtlCol="0">
            <a:spAutoFit/>
          </a:bodyPr>
          <a:lstStyle/>
          <a:p>
            <a:pPr algn="ctr"/>
            <a:r>
              <a:rPr lang="en-IN" sz="2000" b="1" dirty="0" smtClean="0"/>
              <a:t>Advantages</a:t>
            </a:r>
            <a:endParaRPr lang="en-IN" sz="2000" b="1" dirty="0"/>
          </a:p>
        </p:txBody>
      </p:sp>
      <p:sp>
        <p:nvSpPr>
          <p:cNvPr id="3" name="TextBox 2"/>
          <p:cNvSpPr txBox="1"/>
          <p:nvPr/>
        </p:nvSpPr>
        <p:spPr>
          <a:xfrm>
            <a:off x="905854" y="1316052"/>
            <a:ext cx="10357503" cy="2862322"/>
          </a:xfrm>
          <a:prstGeom prst="rect">
            <a:avLst/>
          </a:prstGeom>
          <a:noFill/>
        </p:spPr>
        <p:txBody>
          <a:bodyPr wrap="square" rtlCol="0">
            <a:spAutoFit/>
          </a:bodyPr>
          <a:lstStyle/>
          <a:p>
            <a:r>
              <a:rPr lang="en-IN" dirty="0"/>
              <a:t>Changing requirements can be accommodated.</a:t>
            </a:r>
          </a:p>
          <a:p>
            <a:endParaRPr lang="en-IN" dirty="0"/>
          </a:p>
          <a:p>
            <a:r>
              <a:rPr lang="en-IN" dirty="0"/>
              <a:t>Allows extensive use of prototypes.</a:t>
            </a:r>
          </a:p>
          <a:p>
            <a:endParaRPr lang="en-IN" dirty="0"/>
          </a:p>
          <a:p>
            <a:r>
              <a:rPr lang="en-IN" dirty="0"/>
              <a:t>Requirements can be captured more accurately.</a:t>
            </a:r>
          </a:p>
          <a:p>
            <a:endParaRPr lang="en-IN" dirty="0"/>
          </a:p>
          <a:p>
            <a:r>
              <a:rPr lang="en-IN" dirty="0"/>
              <a:t>Users see the system early.</a:t>
            </a:r>
          </a:p>
          <a:p>
            <a:endParaRPr lang="en-IN" dirty="0"/>
          </a:p>
          <a:p>
            <a:r>
              <a:rPr lang="en-IN" dirty="0"/>
              <a:t>Development can be divided into smaller parts and the risky parts can be developed earlier which helps in better risk management.</a:t>
            </a:r>
          </a:p>
        </p:txBody>
      </p:sp>
    </p:spTree>
    <p:extLst>
      <p:ext uri="{BB962C8B-B14F-4D97-AF65-F5344CB8AC3E}">
        <p14:creationId xmlns:p14="http://schemas.microsoft.com/office/powerpoint/2010/main" val="28783409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873</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 Black</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2021-08-30T12:36:30Z</dcterms:created>
  <dcterms:modified xsi:type="dcterms:W3CDTF">2021-08-30T13:14:23Z</dcterms:modified>
</cp:coreProperties>
</file>