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504" r:id="rId6"/>
    <p:sldId id="2147470505" r:id="rId7"/>
    <p:sldId id="2147470506" r:id="rId8"/>
    <p:sldId id="2147470494" r:id="rId9"/>
    <p:sldId id="2147470501" r:id="rId10"/>
    <p:sldId id="2147470507" r:id="rId11"/>
    <p:sldId id="2147470498" r:id="rId12"/>
    <p:sldId id="2147470497" r:id="rId13"/>
    <p:sldId id="2147470499" r:id="rId14"/>
    <p:sldId id="2147470502" r:id="rId15"/>
    <p:sldId id="21474705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3600" b="1" dirty="0">
                <a:solidFill>
                  <a:schemeClr val="bg1"/>
                </a:solidFill>
              </a:rPr>
              <a:t>Clinical Report Generation from Medical Images</a:t>
            </a: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Prasanna Venkatesh D (T8558)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23938"/>
              </p:ext>
            </p:extLst>
          </p:nvPr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78320-E50A-F056-1339-7C4BF4A77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1AC48A-713F-DF9A-B725-9CBCD2AF3C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+mn-lt"/>
              </a:rPr>
              <a:t>3. Report Generation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n-lt"/>
              </a:rPr>
              <a:t>Gemini LLM used to convert AI findings into detailed reports in two modes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+mn-lt"/>
              </a:rPr>
              <a:t>4. PDF Generation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n-lt"/>
              </a:rPr>
              <a:t>Report Lab used for professional formatting and download.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+mn-lt"/>
              </a:rPr>
              <a:t>5. Deployment</a:t>
            </a:r>
          </a:p>
          <a:p>
            <a:pPr>
              <a:lnSpc>
                <a:spcPct val="100000"/>
              </a:lnSpc>
            </a:pPr>
            <a:r>
              <a:rPr lang="en-US" dirty="0" err="1">
                <a:latin typeface="+mn-lt"/>
              </a:rPr>
              <a:t>Streamlit</a:t>
            </a:r>
            <a:r>
              <a:rPr lang="en-US" dirty="0">
                <a:latin typeface="+mn-lt"/>
              </a:rPr>
              <a:t> app integrates model inference, LLM, and UI interaction.</a:t>
            </a: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2D0137-E433-4C23-76CF-292171BF94E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2AD45F-1E21-9A4E-D63C-90DD302D365D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7E39C3-39F6-80B9-089B-0C3E4CAD24C4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+mn-lt"/>
              </a:rPr>
              <a:t>Approach:</a:t>
            </a:r>
          </a:p>
          <a:p>
            <a:r>
              <a:rPr lang="en-IN" dirty="0">
                <a:latin typeface="+mn-lt"/>
              </a:rPr>
              <a:t>Multi-stage CNN + LLM pipeline: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1. CNN → Classify organ type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2. Domain CNN → Detect disease</a:t>
            </a:r>
            <a:br>
              <a:rPr lang="en-IN" dirty="0">
                <a:latin typeface="+mn-lt"/>
              </a:rPr>
            </a:br>
            <a:r>
              <a:rPr lang="en-IN" dirty="0">
                <a:latin typeface="+mn-lt"/>
              </a:rPr>
              <a:t>3. Gemini LLM → Generate structured report</a:t>
            </a:r>
          </a:p>
          <a:p>
            <a:pPr marL="0" indent="0">
              <a:buNone/>
            </a:pPr>
            <a:r>
              <a:rPr lang="en-IN" dirty="0">
                <a:latin typeface="+mn-lt"/>
              </a:rPr>
              <a:t>Algorithms:</a:t>
            </a:r>
          </a:p>
          <a:p>
            <a:r>
              <a:rPr lang="en-US" dirty="0">
                <a:latin typeface="+mn-lt"/>
              </a:rPr>
              <a:t>CNN for image classification (custom architecture).</a:t>
            </a:r>
          </a:p>
          <a:p>
            <a:r>
              <a:rPr lang="en-IN" dirty="0" err="1">
                <a:latin typeface="+mn-lt"/>
              </a:rPr>
              <a:t>Softmax</a:t>
            </a:r>
            <a:r>
              <a:rPr lang="en-IN" dirty="0">
                <a:latin typeface="+mn-lt"/>
              </a:rPr>
              <a:t> for multi-class prediction.</a:t>
            </a:r>
          </a:p>
          <a:p>
            <a:r>
              <a:rPr lang="en-IN" dirty="0">
                <a:latin typeface="+mn-lt"/>
              </a:rPr>
              <a:t>Generative LLM prompt-engineering for report synthesis.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>
                <a:latin typeface="+mn-lt"/>
              </a:rPr>
              <a:t>Achieved &gt;95% classification accuracy across organ-level CNNs.</a:t>
            </a:r>
          </a:p>
          <a:p>
            <a:r>
              <a:rPr lang="en-US" dirty="0">
                <a:latin typeface="+mn-lt"/>
              </a:rPr>
              <a:t>Integrated Gemini produced realistic and clinically styled reports for both modes.</a:t>
            </a:r>
          </a:p>
          <a:p>
            <a:r>
              <a:rPr lang="en-US" dirty="0">
                <a:latin typeface="+mn-lt"/>
              </a:rPr>
              <a:t>Generated structured, multi-section PDFs including metadata and confidence scores.</a:t>
            </a:r>
          </a:p>
          <a:p>
            <a:r>
              <a:rPr lang="en-US" dirty="0">
                <a:latin typeface="+mn-lt"/>
              </a:rPr>
              <a:t>Real-time inference under 2 seconds per image with seamless report export.</a:t>
            </a:r>
          </a:p>
          <a:p>
            <a:r>
              <a:rPr lang="en-US" dirty="0">
                <a:latin typeface="+mn-lt"/>
              </a:rPr>
              <a:t>Example Outcome:</a:t>
            </a:r>
          </a:p>
          <a:p>
            <a:r>
              <a:rPr lang="en-US" dirty="0">
                <a:latin typeface="+mn-lt"/>
              </a:rPr>
              <a:t>Input: Brain MRI → Prediction: “Glioma Tumor”</a:t>
            </a:r>
          </a:p>
          <a:p>
            <a:r>
              <a:rPr lang="en-US" dirty="0">
                <a:latin typeface="+mn-lt"/>
              </a:rPr>
              <a:t>Generated 2 reports (Doctor/Patient) within seconds.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>
                <a:latin typeface="+mn-lt"/>
              </a:rPr>
              <a:t>This project successfully demonstrates the fusion of CNN-based diagnostic analysis and LLM-based medical text generation.</a:t>
            </a:r>
          </a:p>
          <a:p>
            <a:r>
              <a:rPr lang="en-US" dirty="0">
                <a:latin typeface="+mn-lt"/>
              </a:rPr>
              <a:t>It transforms raw image data into structured medical documentation, improving diagnostic efficiency and patient communication.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Future enhancements:</a:t>
            </a:r>
          </a:p>
          <a:p>
            <a:r>
              <a:rPr lang="en-US" dirty="0">
                <a:latin typeface="+mn-lt"/>
              </a:rPr>
              <a:t>Inclusion of more organs and pathology types.</a:t>
            </a:r>
          </a:p>
          <a:p>
            <a:r>
              <a:rPr lang="en-US" dirty="0">
                <a:latin typeface="+mn-lt"/>
              </a:rPr>
              <a:t>Evaluation under clinical supervision.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6F40-96CC-DEF8-9EB7-14523723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C842-0779-BE44-EECA-2F2EE3FA7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>
                <a:latin typeface="+mn-lt"/>
              </a:rPr>
              <a:t>I would like to express my heartfelt gratitude to my mentors, instructors, and peers for their invaluable guidance and support throughout this project. Their insights and encouragement played a crucial role in shaping the direction and success of this work.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 also acknowledge the use of publicly available datasets and open-source tools that enabled the development and evaluation of various machine learning and deep learning models. Special thanks to the creators of libraries such as TensorFlow, scikit-learn, NLTK, and SHAP for making advanced analytics accessible.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DE408-8E1E-6FA2-7CC4-7953936B17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Acknowledgement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C8EE7-5ED3-D96C-9268-8B7B9A5D057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6C5A91-6D8B-7A46-6BA9-7AF0BB8742E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1BA9-EED8-0553-15DB-7AC5ADC07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E11D5E-73A6-DACE-A314-51CBCF3D39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+mn-lt"/>
              </a:rPr>
              <a:t>Libraries:</a:t>
            </a:r>
          </a:p>
          <a:p>
            <a:r>
              <a:rPr lang="it-IT" dirty="0">
                <a:latin typeface="+mn-lt"/>
              </a:rPr>
              <a:t> https://www.tensorflow.org/</a:t>
            </a:r>
          </a:p>
          <a:p>
            <a:r>
              <a:rPr lang="it-IT" dirty="0">
                <a:latin typeface="+mn-lt"/>
              </a:rPr>
              <a:t>https://scikit-learn.org/</a:t>
            </a:r>
          </a:p>
          <a:p>
            <a:r>
              <a:rPr lang="it-IT" dirty="0">
                <a:latin typeface="+mn-lt"/>
              </a:rPr>
              <a:t>https://www.nltk.org/</a:t>
            </a:r>
          </a:p>
          <a:p>
            <a:r>
              <a:rPr lang="it-IT" dirty="0">
                <a:latin typeface="+mn-lt"/>
              </a:rPr>
              <a:t>https://github.com/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CD0F3-77A2-E482-9F59-462941CA9EF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328B9-B5B2-A4C8-C436-49616B481A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96C34-B06E-814D-72EC-EF1F6BBFAAF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750947" cy="4142989"/>
          </a:xfrm>
        </p:spPr>
        <p:txBody>
          <a:bodyPr/>
          <a:lstStyle/>
          <a:p>
            <a:pPr algn="just"/>
            <a:r>
              <a:rPr lang="en-US" dirty="0">
                <a:latin typeface="+mn-lt"/>
              </a:rPr>
              <a:t>Manual interpretation of MRI scans is time-consuming and error-prone.</a:t>
            </a:r>
          </a:p>
          <a:p>
            <a:pPr algn="just"/>
            <a:r>
              <a:rPr lang="en-US" dirty="0">
                <a:latin typeface="+mn-lt"/>
              </a:rPr>
              <a:t>Diseases like brain tumors, bone fractures, and kidney disorders require early detection.</a:t>
            </a:r>
          </a:p>
          <a:p>
            <a:pPr algn="just"/>
            <a:r>
              <a:rPr lang="en-US" dirty="0">
                <a:latin typeface="+mn-lt"/>
              </a:rPr>
              <a:t>Project automates image classification, disease detection, and clinical report generation.</a:t>
            </a:r>
          </a:p>
          <a:p>
            <a:pPr algn="just"/>
            <a:r>
              <a:rPr lang="en-US" dirty="0">
                <a:latin typeface="+mn-lt"/>
              </a:rPr>
              <a:t>Reports are generated in two modes: Doctor (technical) and Patient (simplified).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533233" cy="50842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Classify medical images into organ categories: brain, bone, breast, kidney.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Detect domain-specific conditions: brain tumor, bone fracture, kidney disease, </a:t>
            </a:r>
            <a:r>
              <a:rPr lang="en-US" dirty="0" err="1">
                <a:latin typeface="+mn-lt"/>
              </a:rPr>
              <a:t>etc</a:t>
            </a:r>
            <a:endParaRPr lang="en-US" dirty="0"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Generate structured diagnostic outputs from CNNs.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Use LLMs to create dual-mode clinical reports.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n-lt"/>
              </a:rPr>
              <a:t>Reduce radiologist’s workload and improve patient communication.</a:t>
            </a: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General CNN – Scan Classification</a:t>
            </a:r>
            <a:endParaRPr lang="en-US" dirty="0">
              <a:solidFill>
                <a:srgbClr val="5583D1"/>
              </a:solidFill>
            </a:endParaRPr>
          </a:p>
          <a:p>
            <a:r>
              <a:rPr lang="en-IN" dirty="0">
                <a:latin typeface="+mn-lt"/>
              </a:rPr>
              <a:t>Input: MRI/X-ray image.</a:t>
            </a:r>
          </a:p>
          <a:p>
            <a:r>
              <a:rPr lang="en-US" dirty="0">
                <a:latin typeface="+mn-lt"/>
              </a:rPr>
              <a:t>Task: Classify image type (Brain/Bone/Breast/Kidney).</a:t>
            </a:r>
          </a:p>
          <a:p>
            <a:pPr algn="just"/>
            <a:r>
              <a:rPr lang="en-US" dirty="0">
                <a:latin typeface="+mn-lt"/>
              </a:rPr>
              <a:t>Approach: CNN trained on labeled datasets with preprocessing (resize, normalize, augment).</a:t>
            </a:r>
          </a:p>
          <a:p>
            <a:r>
              <a:rPr lang="en-IN" dirty="0">
                <a:latin typeface="+mn-lt"/>
              </a:rPr>
              <a:t>Output: Selected domain-specific classifier.</a:t>
            </a:r>
            <a:endParaRPr lang="en-US" b="0" dirty="0">
              <a:solidFill>
                <a:srgbClr val="242424"/>
              </a:solidFill>
              <a:highlight>
                <a:srgbClr val="FFFFFF"/>
              </a:highlight>
              <a:latin typeface="+mn-lt"/>
            </a:endParaRPr>
          </a:p>
          <a:p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1: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5D2BF-DC2E-E21C-CB41-480DFCCE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81E1F9-F315-1537-E52C-3972C9BDA3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Domain-Specific CNN</a:t>
            </a:r>
            <a:endParaRPr lang="en-US" dirty="0">
              <a:solidFill>
                <a:srgbClr val="5583D1"/>
              </a:solidFill>
            </a:endParaRPr>
          </a:p>
          <a:p>
            <a:r>
              <a:rPr lang="en-US" dirty="0">
                <a:highlight>
                  <a:srgbClr val="FFFFFF"/>
                </a:highlight>
                <a:latin typeface="+mn-lt"/>
              </a:rPr>
              <a:t>Task: Detect specific condition per domain.</a:t>
            </a:r>
          </a:p>
          <a:p>
            <a:r>
              <a:rPr lang="en-IN" dirty="0">
                <a:highlight>
                  <a:srgbClr val="FFFFFF"/>
                </a:highlight>
                <a:latin typeface="+mn-lt"/>
              </a:rPr>
              <a:t>Brain → Tumor detection.</a:t>
            </a:r>
          </a:p>
          <a:p>
            <a:r>
              <a:rPr lang="en-IN" dirty="0">
                <a:highlight>
                  <a:srgbClr val="FFFFFF"/>
                </a:highlight>
                <a:latin typeface="+mn-lt"/>
              </a:rPr>
              <a:t>Bone → Fracture detection.</a:t>
            </a:r>
          </a:p>
          <a:p>
            <a:r>
              <a:rPr lang="en-IN" dirty="0">
                <a:highlight>
                  <a:srgbClr val="FFFFFF"/>
                </a:highlight>
                <a:latin typeface="+mn-lt"/>
              </a:rPr>
              <a:t>Breast → Lesion/tumor detection.</a:t>
            </a:r>
          </a:p>
          <a:p>
            <a:r>
              <a:rPr lang="en-IN" dirty="0">
                <a:highlight>
                  <a:srgbClr val="FFFFFF"/>
                </a:highlight>
                <a:latin typeface="+mn-lt"/>
              </a:rPr>
              <a:t>Kidney → Cysts, stones, tumors.</a:t>
            </a:r>
          </a:p>
          <a:p>
            <a:r>
              <a:rPr lang="en-IN" dirty="0">
                <a:highlight>
                  <a:srgbClr val="FFFFFF"/>
                </a:highlight>
                <a:latin typeface="+mn-lt"/>
              </a:rPr>
              <a:t>Output: Structured diagnostic label.</a:t>
            </a:r>
            <a:endParaRPr lang="en-US" b="0" dirty="0">
              <a:solidFill>
                <a:srgbClr val="242424"/>
              </a:solidFill>
              <a:highlight>
                <a:srgbClr val="FFFFFF"/>
              </a:highlight>
              <a:latin typeface="+mn-lt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E635F-8096-DA3A-7343-1711421BF0E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2: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D63D6B-3F6F-FC08-7BC9-9202583D8CF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540E59-BB13-24AD-6B49-C1C9C68D59CD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92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ED329-C253-2005-4409-8BCCAC78E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4B5DB6-43DF-F8DF-940F-3E9B80F994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Clinical Report Generation (LLM)</a:t>
            </a:r>
          </a:p>
          <a:p>
            <a:r>
              <a:rPr lang="en-US" dirty="0">
                <a:highlight>
                  <a:srgbClr val="FFFFFF"/>
                </a:highlight>
                <a:latin typeface="Calibri (Body)"/>
              </a:rPr>
              <a:t>Task: Convert structured diagnosis into clinical report.</a:t>
            </a:r>
          </a:p>
          <a:p>
            <a:r>
              <a:rPr lang="en-US" dirty="0">
                <a:highlight>
                  <a:srgbClr val="FFFFFF"/>
                </a:highlight>
                <a:latin typeface="Calibri (Body)"/>
              </a:rPr>
              <a:t>Approach: Pass diagnosis to LLM with prompt templates.</a:t>
            </a:r>
          </a:p>
          <a:p>
            <a:r>
              <a:rPr lang="en-IN" dirty="0">
                <a:highlight>
                  <a:srgbClr val="FFFFFF"/>
                </a:highlight>
                <a:latin typeface="Calibri (Body)"/>
              </a:rPr>
              <a:t>Modes:</a:t>
            </a:r>
          </a:p>
          <a:p>
            <a:r>
              <a:rPr lang="en-IN" dirty="0">
                <a:highlight>
                  <a:srgbClr val="FFFFFF"/>
                </a:highlight>
                <a:latin typeface="Calibri (Body)"/>
              </a:rPr>
              <a:t>Doctor Mode → Technical findings.</a:t>
            </a:r>
          </a:p>
          <a:p>
            <a:r>
              <a:rPr lang="en-IN" dirty="0">
                <a:highlight>
                  <a:srgbClr val="FFFFFF"/>
                </a:highlight>
                <a:latin typeface="Calibri (Body)"/>
              </a:rPr>
              <a:t>Patient Mode → Layman explanation &amp; lifestyle advice.</a:t>
            </a:r>
          </a:p>
          <a:p>
            <a:r>
              <a:rPr lang="en-US" dirty="0">
                <a:highlight>
                  <a:srgbClr val="FFFFFF"/>
                </a:highlight>
                <a:latin typeface="Calibri (Body)"/>
              </a:rPr>
              <a:t>Output: Report (with option to export as PDF).</a:t>
            </a:r>
            <a:endParaRPr lang="en-IN" dirty="0">
              <a:highlight>
                <a:srgbClr val="FFFFFF"/>
              </a:highlight>
              <a:latin typeface="Calibri (Body)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E960C-B6CF-AA33-17DB-F9E1DB011C2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3: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34BE15-F8E4-8798-0FA5-F771341106A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6690DD-73BA-4685-05E2-E261565BC81A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33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7017F-B15D-4858-7A13-2905FAB37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B9775C-12FB-E31A-65D3-271B3E1A56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User Interface </a:t>
            </a:r>
          </a:p>
          <a:p>
            <a:r>
              <a:rPr lang="en-IN" dirty="0">
                <a:highlight>
                  <a:srgbClr val="FFFFFF"/>
                </a:highlight>
                <a:latin typeface="Calibri (Body)"/>
              </a:rPr>
              <a:t>Upload medical image.</a:t>
            </a:r>
          </a:p>
          <a:p>
            <a:r>
              <a:rPr lang="en-IN" dirty="0">
                <a:highlight>
                  <a:srgbClr val="FFFFFF"/>
                </a:highlight>
                <a:latin typeface="Calibri (Body)"/>
              </a:rPr>
              <a:t>Select Doctor/Patient mode.</a:t>
            </a:r>
          </a:p>
          <a:p>
            <a:r>
              <a:rPr lang="en-US" dirty="0">
                <a:highlight>
                  <a:srgbClr val="FFFFFF"/>
                </a:highlight>
                <a:latin typeface="Calibri (Body)"/>
              </a:rPr>
              <a:t>Display report with option to download.</a:t>
            </a:r>
          </a:p>
          <a:p>
            <a:r>
              <a:rPr lang="en-IN" dirty="0" err="1">
                <a:highlight>
                  <a:srgbClr val="FFFFFF"/>
                </a:highlight>
                <a:latin typeface="Calibri (Body)"/>
              </a:rPr>
              <a:t>Streamlit</a:t>
            </a:r>
            <a:r>
              <a:rPr lang="en-IN" dirty="0">
                <a:highlight>
                  <a:srgbClr val="FFFFFF"/>
                </a:highlight>
                <a:latin typeface="Calibri (Body)"/>
              </a:rPr>
              <a:t> for deployment.</a:t>
            </a:r>
            <a:endParaRPr lang="en-US" dirty="0">
              <a:solidFill>
                <a:srgbClr val="1C3898"/>
              </a:solidFill>
              <a:highlight>
                <a:srgbClr val="FFFFFF"/>
              </a:highlight>
              <a:latin typeface="Calibri (Body)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48176-E663-A979-AB57-D2095C9CEB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4: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D7B652-5417-7767-754A-9B75A388C1C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0F1A5A-9AD5-1EAF-6894-824F15F70A06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5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413490" cy="4142989"/>
          </a:xfrm>
        </p:spPr>
        <p:txBody>
          <a:bodyPr/>
          <a:lstStyle/>
          <a:p>
            <a:pPr algn="just"/>
            <a:r>
              <a:rPr lang="en-US" dirty="0">
                <a:latin typeface="+mn-lt"/>
              </a:rPr>
              <a:t>Manual medical image reporting is time-consuming, subjective, and requires high expertise.</a:t>
            </a:r>
          </a:p>
          <a:p>
            <a:pPr algn="just"/>
            <a:r>
              <a:rPr lang="en-US" dirty="0">
                <a:latin typeface="+mn-lt"/>
              </a:rPr>
              <a:t>Existing AI models either classify images or generate text but fail to combine both modalities effectively.</a:t>
            </a:r>
          </a:p>
          <a:p>
            <a:pPr algn="just"/>
            <a:r>
              <a:rPr lang="en-US" dirty="0">
                <a:latin typeface="+mn-lt"/>
              </a:rPr>
              <a:t>There is a need for an integrated diagnostic system that:</a:t>
            </a:r>
          </a:p>
          <a:p>
            <a:pPr algn="just"/>
            <a:r>
              <a:rPr lang="en-US" dirty="0">
                <a:latin typeface="+mn-lt"/>
              </a:rPr>
              <a:t>Classifies MRI or scan images across multiple organs (Brain, Bone, Breast, Kidney).</a:t>
            </a:r>
          </a:p>
          <a:p>
            <a:pPr algn="just"/>
            <a:r>
              <a:rPr lang="en-US" dirty="0">
                <a:latin typeface="+mn-lt"/>
              </a:rPr>
              <a:t>Detects tumor or fracture types automatically.</a:t>
            </a:r>
          </a:p>
          <a:p>
            <a:pPr algn="just"/>
            <a:r>
              <a:rPr lang="en-US" dirty="0">
                <a:latin typeface="+mn-lt"/>
              </a:rPr>
              <a:t>Generates human-like diagnostic reports aligned with professional standards.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Problem Statement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BE5C-251C-23E3-8F19-EE2DB300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C3DBE-E507-D889-A890-2C56D2A65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457033" cy="414298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dirty="0"/>
              <a:t>1. </a:t>
            </a:r>
            <a:r>
              <a:rPr lang="en-IN" dirty="0">
                <a:latin typeface="+mn-lt"/>
              </a:rPr>
              <a:t>Data Collection &amp; Preprocessing</a:t>
            </a:r>
          </a:p>
          <a:p>
            <a:pPr>
              <a:lnSpc>
                <a:spcPct val="100000"/>
              </a:lnSpc>
            </a:pPr>
            <a:r>
              <a:rPr lang="en-IN" dirty="0">
                <a:latin typeface="+mn-lt"/>
              </a:rPr>
              <a:t>Datasets: Brain MRI, Bone Fracture, Breast MRI, Kidney CT datasets from Kaggle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n-lt"/>
              </a:rPr>
              <a:t>Image resizing (224×224), grayscale normalization, and augmentation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+mn-lt"/>
              </a:rPr>
              <a:t>2. Model Development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n-lt"/>
              </a:rPr>
              <a:t>Custom CNNs trained separately for main classification (organ type) and domain classification (disease type).</a:t>
            </a: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BB59C-76FD-5246-4EEE-72212BF64AE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BC82A4-B382-2A00-3070-17B2B47F169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73589-106E-E0B7-D90D-C7E75D0CB2B6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/>
            </a:pPr>
            <a:r>
              <a:rPr lang="en-US" b="1" dirty="0">
                <a:solidFill>
                  <a:schemeClr val="bg1"/>
                </a:solidFill>
              </a:rPr>
              <a:t>Clinical Report Generation from Medical Images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892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D Prasanna Venkatesh</cp:lastModifiedBy>
  <cp:revision>23</cp:revision>
  <dcterms:created xsi:type="dcterms:W3CDTF">2024-05-13T10:33:11Z</dcterms:created>
  <dcterms:modified xsi:type="dcterms:W3CDTF">2025-10-14T07:58:54Z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