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501" r:id="rId6"/>
    <p:sldId id="2147470502" r:id="rId7"/>
    <p:sldId id="2147470503" r:id="rId8"/>
    <p:sldId id="2147470494" r:id="rId9"/>
    <p:sldId id="2147470497" r:id="rId10"/>
    <p:sldId id="2147470498" r:id="rId11"/>
    <p:sldId id="2147470500" r:id="rId12"/>
    <p:sldId id="21474704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3600" b="1" dirty="0">
                <a:solidFill>
                  <a:schemeClr val="bg1"/>
                </a:solidFill>
              </a:rPr>
              <a:t>Clinical Report Generation from Medical Images</a:t>
            </a: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Prasanna Venkatesh D (T8558)</a:t>
            </a:r>
          </a:p>
          <a:p>
            <a:pPr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Calibri (Body)"/>
              </a:rPr>
              <a:t>Custom CNN for classification &amp; detection.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Calibri (Body)"/>
              </a:rPr>
              <a:t>LLM (Gemini, </a:t>
            </a:r>
            <a:r>
              <a:rPr lang="en-IN" dirty="0" err="1">
                <a:latin typeface="Calibri (Body)"/>
              </a:rPr>
              <a:t>MedPaLM</a:t>
            </a:r>
            <a:r>
              <a:rPr lang="en-IN" dirty="0">
                <a:latin typeface="Calibri (Body)"/>
              </a:rPr>
              <a:t>) for report generation.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 (Body)"/>
              </a:rPr>
              <a:t>Tools: Python, </a:t>
            </a:r>
            <a:r>
              <a:rPr lang="en-US" dirty="0" err="1">
                <a:latin typeface="Calibri (Body)"/>
              </a:rPr>
              <a:t>PyTorch</a:t>
            </a:r>
            <a:r>
              <a:rPr lang="en-US" dirty="0">
                <a:latin typeface="Calibri (Body)"/>
              </a:rPr>
              <a:t>, TensorFlow, </a:t>
            </a:r>
            <a:r>
              <a:rPr lang="en-US" dirty="0" err="1">
                <a:latin typeface="Calibri (Body)"/>
              </a:rPr>
              <a:t>Streamlit</a:t>
            </a:r>
            <a:r>
              <a:rPr lang="en-US" dirty="0">
                <a:latin typeface="Calibri (Body)"/>
              </a:rPr>
              <a:t>, Gemini API.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 (Body)"/>
              </a:rPr>
              <a:t>Visualization: Grad-CAM heatmaps for explainability.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178920" cy="52097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latin typeface="Calibri (Body)"/>
              </a:rPr>
              <a:t>Phase 1 → Literature Review 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Calibri (Body)"/>
              </a:rPr>
              <a:t>Phase 2 → Dataset Collection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(Body)"/>
              </a:rPr>
              <a:t>Phase 3 → Preprocessing &amp; EDA (Class imbalance, corrupted images handled)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Calibri (Body)"/>
              </a:rPr>
              <a:t>Phase 4 → Baseline CNN models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(Body)"/>
              </a:rPr>
              <a:t>Phase 5 → LLM integration (in progress)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(Body)"/>
              </a:rPr>
              <a:t>Phase 6 → UI development &amp; testing (upcoming)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(Body)"/>
              </a:rPr>
              <a:t>Phase 7 → Final pipeline integration &amp; evaluation (upcoming)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43113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F14A6-2623-6870-CBCF-23F276EAB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3" y="1442990"/>
            <a:ext cx="9800573" cy="37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Manual interpretation of MRI scans is time-consuming and error-prone.</a:t>
            </a:r>
          </a:p>
          <a:p>
            <a:pPr algn="just"/>
            <a:r>
              <a:rPr lang="en-US" dirty="0">
                <a:latin typeface="+mn-lt"/>
              </a:rPr>
              <a:t>Diseases like brain tumors, bone fractures, and kidney disorders require early detection.</a:t>
            </a:r>
          </a:p>
          <a:p>
            <a:pPr algn="just"/>
            <a:r>
              <a:rPr lang="en-US" dirty="0">
                <a:latin typeface="+mn-lt"/>
              </a:rPr>
              <a:t>Project automates image classification, disease detection, and clinical report generation.</a:t>
            </a:r>
          </a:p>
          <a:p>
            <a:pPr algn="just"/>
            <a:r>
              <a:rPr lang="en-US" dirty="0">
                <a:latin typeface="+mn-lt"/>
              </a:rPr>
              <a:t>Reports are generated in two modes: Doctor (technical) and Patient (simplified).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287076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Classify medical images into organ categories: brain, bone, breast, kidney.</a:t>
            </a:r>
          </a:p>
          <a:p>
            <a:pPr>
              <a:lnSpc>
                <a:spcPct val="150000"/>
              </a:lnSpc>
            </a:pPr>
            <a:r>
              <a:rPr lang="en-US" dirty="0"/>
              <a:t>Detect domain-specific conditions: brain tumor, bone fracture, kidney disease, </a:t>
            </a: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Generate structured diagnostic outputs from CNNs.</a:t>
            </a:r>
          </a:p>
          <a:p>
            <a:pPr>
              <a:lnSpc>
                <a:spcPct val="150000"/>
              </a:lnSpc>
            </a:pPr>
            <a:r>
              <a:rPr lang="en-US" dirty="0"/>
              <a:t>Use LLMs to create dual-mode clinical reports.</a:t>
            </a:r>
          </a:p>
          <a:p>
            <a:pPr>
              <a:lnSpc>
                <a:spcPct val="150000"/>
              </a:lnSpc>
            </a:pPr>
            <a:r>
              <a:rPr lang="en-US" dirty="0"/>
              <a:t>Reduce radiologists’ workload and improve patient communication.</a:t>
            </a: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General CNN – Scan Classification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IN" dirty="0">
                <a:latin typeface="+mn-lt"/>
              </a:rPr>
              <a:t>Input: MRI/X-ray image.</a:t>
            </a:r>
          </a:p>
          <a:p>
            <a:r>
              <a:rPr lang="en-US" dirty="0">
                <a:latin typeface="+mn-lt"/>
              </a:rPr>
              <a:t>Task: Classify image type (Brain/Bone/Breast/Kidney).</a:t>
            </a:r>
          </a:p>
          <a:p>
            <a:r>
              <a:rPr lang="en-US" dirty="0">
                <a:latin typeface="+mn-lt"/>
              </a:rPr>
              <a:t>Approach: CNN trained on labeled datasets with preprocessing (resize, normalize, augment).</a:t>
            </a:r>
          </a:p>
          <a:p>
            <a:r>
              <a:rPr lang="en-IN" dirty="0">
                <a:latin typeface="+mn-lt"/>
              </a:rPr>
              <a:t>Output: Selected domain-specific classifier.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Module 1: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CFBD5-6A15-4526-3C3B-572F71D5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9E288A-0858-4959-632A-C965064C5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Domain-Specific CNN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Task: Detect specific condition per domain.</a:t>
            </a:r>
          </a:p>
          <a:p>
            <a:r>
              <a:rPr lang="en-IN" dirty="0">
                <a:latin typeface="+mn-lt"/>
              </a:rPr>
              <a:t>Brain → </a:t>
            </a:r>
            <a:r>
              <a:rPr lang="en-IN" dirty="0" err="1">
                <a:latin typeface="+mn-lt"/>
              </a:rPr>
              <a:t>Tumor</a:t>
            </a:r>
            <a:r>
              <a:rPr lang="en-IN" dirty="0">
                <a:latin typeface="+mn-lt"/>
              </a:rPr>
              <a:t> detection.</a:t>
            </a:r>
          </a:p>
          <a:p>
            <a:r>
              <a:rPr lang="en-IN" dirty="0">
                <a:latin typeface="+mn-lt"/>
              </a:rPr>
              <a:t>Bone → Fracture detection.</a:t>
            </a:r>
          </a:p>
          <a:p>
            <a:r>
              <a:rPr lang="en-IN" dirty="0">
                <a:latin typeface="+mn-lt"/>
              </a:rPr>
              <a:t>Breast → Lesion/</a:t>
            </a:r>
            <a:r>
              <a:rPr lang="en-IN" dirty="0" err="1">
                <a:latin typeface="+mn-lt"/>
              </a:rPr>
              <a:t>tumor</a:t>
            </a:r>
            <a:r>
              <a:rPr lang="en-IN" dirty="0">
                <a:latin typeface="+mn-lt"/>
              </a:rPr>
              <a:t> detection.</a:t>
            </a:r>
          </a:p>
          <a:p>
            <a:r>
              <a:rPr lang="en-IN" dirty="0">
                <a:latin typeface="+mn-lt"/>
              </a:rPr>
              <a:t>Kidney → Cysts, stones, </a:t>
            </a:r>
            <a:r>
              <a:rPr lang="en-IN" dirty="0" err="1">
                <a:latin typeface="+mn-lt"/>
              </a:rPr>
              <a:t>tumors</a:t>
            </a:r>
            <a:r>
              <a:rPr lang="en-IN" dirty="0">
                <a:latin typeface="+mn-lt"/>
              </a:rPr>
              <a:t>.</a:t>
            </a:r>
          </a:p>
          <a:p>
            <a:r>
              <a:rPr lang="en-IN" dirty="0">
                <a:latin typeface="+mn-lt"/>
              </a:rPr>
              <a:t>Output: Structured diagnostic label.</a:t>
            </a: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BE8D4-D332-D932-E3C1-117BB683EFB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Module 2: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1E0A84-79BE-7645-8BE2-E91517C474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0D0FCA-9572-76D3-0F82-B94E942E52E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95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FAC95-ABC8-B178-69DA-12BADFA43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D6820-2756-09E5-9E42-4DE16FE7E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Clinical Report Generation (LLM)</a:t>
            </a:r>
          </a:p>
          <a:p>
            <a:r>
              <a:rPr lang="en-US" dirty="0">
                <a:latin typeface="Calibri (Body)"/>
              </a:rPr>
              <a:t>Task: Convert structured diagnosis into clinical report.</a:t>
            </a:r>
          </a:p>
          <a:p>
            <a:r>
              <a:rPr lang="en-US" dirty="0">
                <a:latin typeface="Calibri (Body)"/>
              </a:rPr>
              <a:t>Approach: Pass diagnosis to LLM with prompt templates.</a:t>
            </a:r>
          </a:p>
          <a:p>
            <a:r>
              <a:rPr lang="en-IN" dirty="0">
                <a:latin typeface="Calibri (Body)"/>
              </a:rPr>
              <a:t>Modes:</a:t>
            </a:r>
          </a:p>
          <a:p>
            <a:r>
              <a:rPr lang="en-IN" dirty="0">
                <a:latin typeface="Calibri (Body)"/>
              </a:rPr>
              <a:t>Doctor Mode → Technical findings.</a:t>
            </a:r>
          </a:p>
          <a:p>
            <a:r>
              <a:rPr lang="en-IN" dirty="0">
                <a:latin typeface="Calibri (Body)"/>
              </a:rPr>
              <a:t>Patient Mode → Layman explanation &amp; lifestyle advice.</a:t>
            </a:r>
          </a:p>
          <a:p>
            <a:r>
              <a:rPr lang="en-US" dirty="0">
                <a:latin typeface="Calibri (Body)"/>
              </a:rPr>
              <a:t>Output: Report (with option to export as PDF).</a:t>
            </a:r>
            <a:endParaRPr lang="en-IN" dirty="0">
              <a:latin typeface="Calibri (Body)"/>
            </a:endParaRPr>
          </a:p>
          <a:p>
            <a:endParaRPr lang="en-IN" dirty="0"/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75C9C-ACDC-CEA7-E336-EEBE08BBE22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Module 3: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DBCB28-1F8B-E069-C153-661D89F779A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0C571E-008E-9DFD-BE58-4B168B192C8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6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1A557-F547-D3DF-AEFB-BE9ECB52F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E1932F-A724-FE12-4D37-2BD6BDF1DC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User Interface </a:t>
            </a:r>
          </a:p>
          <a:p>
            <a:r>
              <a:rPr lang="en-IN" dirty="0">
                <a:latin typeface="Calibri (Body)"/>
              </a:rPr>
              <a:t>Upload medical image.</a:t>
            </a:r>
          </a:p>
          <a:p>
            <a:r>
              <a:rPr lang="en-IN" dirty="0">
                <a:latin typeface="Calibri (Body)"/>
              </a:rPr>
              <a:t>Select Doctor/Patient mode.</a:t>
            </a:r>
          </a:p>
          <a:p>
            <a:r>
              <a:rPr lang="en-US" dirty="0">
                <a:latin typeface="Calibri (Body)"/>
              </a:rPr>
              <a:t>Display report with option to download.</a:t>
            </a:r>
          </a:p>
          <a:p>
            <a:r>
              <a:rPr lang="en-IN" dirty="0" err="1">
                <a:latin typeface="Calibri (Body)"/>
              </a:rPr>
              <a:t>Streamlit</a:t>
            </a:r>
            <a:r>
              <a:rPr lang="en-IN" dirty="0">
                <a:latin typeface="Calibri (Body)"/>
              </a:rPr>
              <a:t> for deployment.</a:t>
            </a:r>
            <a:endParaRPr lang="en-US" dirty="0">
              <a:solidFill>
                <a:srgbClr val="1C3898"/>
              </a:solidFill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0A5F3-5752-0B1F-B194-E82429E110C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Module 4: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94E8DC-C955-170A-09A1-C4993137D25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5DC4A5-F18C-21FC-1780-65281467903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545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08423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 (Body)"/>
              </a:rPr>
              <a:t>Step 1: General CNN for body part classification.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 (Body)"/>
              </a:rPr>
              <a:t>Step 2: Domain-specific CNN for condition detection.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 (Body)"/>
              </a:rPr>
              <a:t>Step 3: Convert CNN output → structured JSON.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 (Body)"/>
              </a:rPr>
              <a:t>Step 4: LLM generates doctor &amp; patient reports.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 (Body)"/>
              </a:rPr>
              <a:t>Step 5: UI for interaction.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 (Body)"/>
              </a:rPr>
              <a:t>Custom CNN Model 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>
                <a:latin typeface="Calibri (Body)"/>
                <a:cs typeface="Cascadia Mono SemiLight" panose="020B0609020000020004" pitchFamily="49" charset="0"/>
              </a:rPr>
              <a:t>Preprocessing challenges:</a:t>
            </a:r>
          </a:p>
          <a:p>
            <a:r>
              <a:rPr lang="en-US" dirty="0">
                <a:latin typeface="Calibri (Body)"/>
                <a:cs typeface="Cascadia Mono SemiLight" panose="020B0609020000020004" pitchFamily="49" charset="0"/>
              </a:rPr>
              <a:t>Class imbalance → handled with augmentation &amp; weighted loss.</a:t>
            </a:r>
          </a:p>
          <a:p>
            <a:r>
              <a:rPr lang="en-US" dirty="0">
                <a:latin typeface="Calibri (Body)"/>
                <a:cs typeface="Cascadia Mono SemiLight" panose="020B0609020000020004" pitchFamily="49" charset="0"/>
              </a:rPr>
              <a:t>Corrupted images → filtered/removed.</a:t>
            </a:r>
          </a:p>
          <a:p>
            <a:r>
              <a:rPr lang="en-US" dirty="0">
                <a:latin typeface="Calibri (Body)"/>
                <a:cs typeface="Cascadia Mono SemiLight" panose="020B0609020000020004" pitchFamily="49" charset="0"/>
              </a:rPr>
              <a:t>.</a:t>
            </a:r>
            <a:r>
              <a:rPr lang="en-US" dirty="0" err="1">
                <a:latin typeface="Calibri (Body)"/>
                <a:cs typeface="Cascadia Mono SemiLight" panose="020B0609020000020004" pitchFamily="49" charset="0"/>
              </a:rPr>
              <a:t>pny</a:t>
            </a:r>
            <a:r>
              <a:rPr lang="en-US" dirty="0">
                <a:latin typeface="Calibri (Body)"/>
                <a:cs typeface="Cascadia Mono SemiLight" panose="020B0609020000020004" pitchFamily="49" charset="0"/>
              </a:rPr>
              <a:t> format → converted to standard .png/.jpg.</a:t>
            </a:r>
          </a:p>
          <a:p>
            <a:r>
              <a:rPr lang="en-US" dirty="0">
                <a:latin typeface="Calibri (Body)"/>
                <a:cs typeface="Cascadia Mono SemiLight" panose="020B0609020000020004" pitchFamily="49" charset="0"/>
              </a:rPr>
              <a:t>EDA: Visualized class distributions, sample images, imbalance trends.</a:t>
            </a:r>
          </a:p>
          <a:p>
            <a:endParaRPr lang="en-US" dirty="0">
              <a:latin typeface="Calibri (Body)"/>
              <a:cs typeface="Cascadia Mono SemiLight" panose="020B06090200000200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21274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</a:t>
            </a: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595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D Prasanna Venkatesh</cp:lastModifiedBy>
  <cp:revision>18</cp:revision>
  <dcterms:created xsi:type="dcterms:W3CDTF">2024-05-13T10:33:11Z</dcterms:created>
  <dcterms:modified xsi:type="dcterms:W3CDTF">2025-09-30T04:51:42Z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