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147470489" r:id="rId2"/>
    <p:sldId id="2147470492" r:id="rId3"/>
    <p:sldId id="2147470493" r:id="rId4"/>
    <p:sldId id="2147470494" r:id="rId5"/>
    <p:sldId id="2147470495" r:id="rId6"/>
    <p:sldId id="2147470501" r:id="rId7"/>
    <p:sldId id="2147470496" r:id="rId8"/>
    <p:sldId id="2147470502" r:id="rId9"/>
    <p:sldId id="2147470503" r:id="rId10"/>
    <p:sldId id="2147470504" r:id="rId11"/>
    <p:sldId id="2147470505" r:id="rId12"/>
    <p:sldId id="2147470497" r:id="rId13"/>
    <p:sldId id="2147470506" r:id="rId14"/>
    <p:sldId id="2147470491" r:id="rId15"/>
    <p:sldId id="2147470487" r:id="rId16"/>
    <p:sldId id="2147470498" r:id="rId17"/>
    <p:sldId id="2147470499" r:id="rId18"/>
    <p:sldId id="214747050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4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DA2A6-65AF-440A-9097-0D5AFCBBA258}" type="datetimeFigureOut">
              <a:rPr lang="en-US" smtClean="0"/>
              <a:t>9/12/2025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A9A89-1A27-432B-B598-31950977BB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57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9A89-1A27-432B-B598-31950977BB9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3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schemeClr val="bg1"/>
                </a:solidFill>
              </a:rPr>
              <a:t>Clinical Report Generation from Medical Images</a:t>
            </a:r>
            <a:endParaRPr lang="en-US" sz="3600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Prasanna Venkatesh. D (T8558)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25314-B5D4-FE9A-3FB3-6CA69B114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628C91-D42A-3857-DFEF-3C8BA08C84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1274" y="1234637"/>
            <a:ext cx="11576775" cy="517070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+mn-lt"/>
              </a:rPr>
              <a:t>4.</a:t>
            </a:r>
            <a:r>
              <a:rPr lang="en-US" b="0" dirty="0">
                <a:latin typeface="+mn-lt"/>
              </a:rPr>
              <a:t> </a:t>
            </a:r>
            <a:r>
              <a:rPr lang="en-US" dirty="0">
                <a:latin typeface="+mn-lt"/>
              </a:rPr>
              <a:t>Deep neural networks improve radiologists' performance in breast cancer screening :</a:t>
            </a:r>
          </a:p>
          <a:p>
            <a:pPr algn="just">
              <a:lnSpc>
                <a:spcPct val="100000"/>
              </a:lnSpc>
            </a:pPr>
            <a:r>
              <a:rPr lang="en-US" b="0" dirty="0">
                <a:latin typeface="+mn-lt"/>
              </a:rPr>
              <a:t>A approach that uses a high-capacity patch-level network (learning from pixel-level labels) alongside a breast level network.</a:t>
            </a:r>
          </a:p>
          <a:p>
            <a:pPr algn="just">
              <a:lnSpc>
                <a:spcPct val="100000"/>
              </a:lnSpc>
            </a:pPr>
            <a:r>
              <a:rPr lang="en-US" b="0" dirty="0">
                <a:latin typeface="+mn-lt"/>
              </a:rPr>
              <a:t>Utilizes a ResNet-based architecture optimized for high-resolution medical images.</a:t>
            </a:r>
          </a:p>
          <a:p>
            <a:pPr algn="just">
              <a:lnSpc>
                <a:spcPct val="100000"/>
              </a:lnSpc>
            </a:pPr>
            <a:r>
              <a:rPr lang="en-US" b="0" dirty="0">
                <a:latin typeface="+mn-lt"/>
              </a:rPr>
              <a:t>The model is first pretrained on a related task (BI-RADS classification) with more abundant, albeit noisier, labels.</a:t>
            </a:r>
            <a:endParaRPr lang="en-US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83C1A-865C-6A94-8F14-B3054FE2B75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810EF3-44CB-8A7D-31A3-89EAF495CDE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06DEC53-34C9-C95B-E8D0-C93B9203FE07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b="1" dirty="0">
                <a:solidFill>
                  <a:schemeClr val="bg1"/>
                </a:solidFill>
              </a:rPr>
              <a:t>Clinical Report Generation from Medical Images</a:t>
            </a:r>
            <a:endParaRPr lang="en-US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4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1FBB8-CB72-BA0E-55CC-81E6629E4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9F3FB8-94DE-E8EC-BF58-FA5AA5EC6C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1274" y="1209181"/>
            <a:ext cx="11478804" cy="517070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+mn-lt"/>
              </a:rPr>
              <a:t>5.</a:t>
            </a:r>
            <a:r>
              <a:rPr lang="en-US" b="0" dirty="0">
                <a:latin typeface="+mn-lt"/>
              </a:rPr>
              <a:t>  </a:t>
            </a:r>
            <a:r>
              <a:rPr lang="en-US" dirty="0">
                <a:latin typeface="+mn-lt"/>
              </a:rPr>
              <a:t>Improving Discharge Summary Generation through Clinical Text Summarization with QLoRA and LLMs :</a:t>
            </a:r>
          </a:p>
          <a:p>
            <a:pPr algn="just">
              <a:lnSpc>
                <a:spcPct val="100000"/>
              </a:lnSpc>
            </a:pPr>
            <a:r>
              <a:rPr lang="en-US" b="0" dirty="0">
                <a:latin typeface="+mn-lt"/>
              </a:rPr>
              <a:t>The system processes doctor's notes (via OCR), audio conversations between doctors and patients (via AssemblyAI Speech-to-Text), and radiology reports.</a:t>
            </a:r>
          </a:p>
          <a:p>
            <a:pPr algn="just">
              <a:lnSpc>
                <a:spcPct val="100000"/>
              </a:lnSpc>
            </a:pPr>
            <a:r>
              <a:rPr lang="en-US" b="0" dirty="0">
                <a:latin typeface="+mn-lt"/>
              </a:rPr>
              <a:t> A </a:t>
            </a:r>
            <a:r>
              <a:rPr lang="en-US" dirty="0">
                <a:latin typeface="+mn-lt"/>
              </a:rPr>
              <a:t>t5-base model</a:t>
            </a:r>
            <a:r>
              <a:rPr lang="en-US" b="0" dirty="0">
                <a:latin typeface="+mn-lt"/>
              </a:rPr>
              <a:t> is used to generate concise summaries from the extracted text.</a:t>
            </a:r>
          </a:p>
          <a:p>
            <a:pPr algn="just">
              <a:lnSpc>
                <a:spcPct val="100000"/>
              </a:lnSpc>
            </a:pPr>
            <a:r>
              <a:rPr lang="en-US" b="0" dirty="0">
                <a:latin typeface="+mn-lt"/>
              </a:rPr>
              <a:t>Improving its performance on clinical text without requiring massive computational resources.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3D4314-84CC-8AC5-C998-4305B676B1BD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644AA9-1577-7E0D-5112-9F4A480EBC93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E710D8B-2C45-CFDB-4646-35D146D86666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b="1" dirty="0">
                <a:solidFill>
                  <a:schemeClr val="bg1"/>
                </a:solidFill>
              </a:rPr>
              <a:t>Clinical Report Generation from Medical Images</a:t>
            </a:r>
            <a:endParaRPr lang="en-US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23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1274" y="1234637"/>
            <a:ext cx="11718290" cy="522059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>
                <a:latin typeface="+mn-lt"/>
              </a:rPr>
              <a:t>Dataset Used :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0" dirty="0">
                <a:latin typeface="+mn-lt"/>
              </a:rPr>
              <a:t> I used publicly available medical imaging datasets covering brain </a:t>
            </a:r>
            <a:r>
              <a:rPr lang="en-US" b="0" dirty="0" err="1">
                <a:latin typeface="+mn-lt"/>
              </a:rPr>
              <a:t>tumors,bone</a:t>
            </a:r>
            <a:r>
              <a:rPr lang="en-US" b="0" dirty="0">
                <a:latin typeface="+mn-lt"/>
              </a:rPr>
              <a:t> fractures, kidney abnormalities, and breast tumors. These datasets provide labeled MRI and radiographic images suitable for accurate model training and evaluation.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+mn-lt"/>
              </a:rPr>
              <a:t>Tools &amp; Technologies :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0" dirty="0">
                <a:latin typeface="+mn-lt"/>
              </a:rPr>
              <a:t>For image classification, I used Custom CNN architectures to accurately classify MRI scans by domain and detect medical conditions. For clinical report generation, I used Large Language Models (LLM)  to convert structured diagnosis into human-readable reports in Doctor and Patient modes.</a:t>
            </a:r>
            <a:endParaRPr lang="en-US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Additional Information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b="1" dirty="0">
                <a:solidFill>
                  <a:schemeClr val="bg1"/>
                </a:solidFill>
              </a:rPr>
              <a:t>Clinical Report Generation from Medical Images</a:t>
            </a:r>
            <a:endParaRPr lang="en-US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EF513-EF46-D809-1C32-900102AF0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18D108-5A69-DF34-E7F8-33B18B4947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1274" y="1357505"/>
            <a:ext cx="11718290" cy="41429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n-lt"/>
              </a:rPr>
              <a:t>Challenges Addressed 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latin typeface="+mn-lt"/>
              </a:rPr>
              <a:t>This system tackles time-consuming manual diagnosis, reduces human error, standardizes report format, and improves communication of medical findings to patients, enabling faster and more accurate clinical decisions.</a:t>
            </a:r>
          </a:p>
          <a:p>
            <a:pPr>
              <a:lnSpc>
                <a:spcPct val="100000"/>
              </a:lnSpc>
            </a:pPr>
            <a:endParaRPr lang="en-US" b="0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4BB576-6E6D-535C-06D6-B3AFAB4DEAD4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Additional Information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558AD5-D790-08E6-AC8B-3A65DF12A06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AED730-2C93-086D-16D9-64A2BAB74D42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b="1" dirty="0">
                <a:solidFill>
                  <a:schemeClr val="bg1"/>
                </a:solidFill>
              </a:rPr>
              <a:t>Clinical Report Generation from Medical Images</a:t>
            </a:r>
            <a:endParaRPr lang="en-US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56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+mn-lt"/>
              </a:rPr>
              <a:t>MRI Scan Type Classification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+mn-lt"/>
              </a:rPr>
              <a:t>Domain- Specific Classifier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+mn-lt"/>
              </a:rPr>
              <a:t>Clinical Report Generation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fr-FR" dirty="0">
                <a:latin typeface="+mn-lt"/>
              </a:rPr>
              <a:t>User Interface </a:t>
            </a:r>
            <a:r>
              <a:rPr lang="en-US" dirty="0">
                <a:solidFill>
                  <a:srgbClr val="5583D1"/>
                </a:solidFill>
                <a:latin typeface="+mn-lt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Modules to cover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CD5B67-3503-60B5-8469-F3C3191D84D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D4A0452-2CB8-E4C6-FAC7-ECD109C50CE1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b="1" dirty="0">
                <a:solidFill>
                  <a:schemeClr val="bg1"/>
                </a:solidFill>
              </a:rPr>
              <a:t>Clinical Report Generation from Medical Images</a:t>
            </a:r>
            <a:endParaRPr lang="en-US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3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+mn-lt"/>
              </a:rPr>
              <a:t>MRI Scan Type Classification</a:t>
            </a:r>
            <a:endParaRPr lang="en-US" dirty="0">
              <a:solidFill>
                <a:srgbClr val="5583D1"/>
              </a:solidFill>
              <a:latin typeface="+mn-lt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+mn-lt"/>
              </a:rPr>
              <a:t>Objective: 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+mn-lt"/>
              </a:rPr>
              <a:t>Classify the input MRI scan as Brain, Chest, or Spinal Cord</a:t>
            </a:r>
            <a:r>
              <a:rPr lang="en-US" b="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.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Approach:</a:t>
            </a:r>
          </a:p>
          <a:p>
            <a:r>
              <a:rPr lang="en-IN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Use a Convolutional Neural Network (CNN) trained on labeled MRI datasets.</a:t>
            </a:r>
          </a:p>
          <a:p>
            <a:r>
              <a:rPr lang="en-IN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Perform preprocessing (resize, normalize, augment).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Outcome: </a:t>
            </a:r>
            <a:r>
              <a:rPr lang="en-IN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Determines the domain-specific classifier to invoke next.</a:t>
            </a:r>
          </a:p>
          <a:p>
            <a:endParaRPr lang="en-US" b="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latin typeface="+mn-lt"/>
            </a:endParaRPr>
          </a:p>
          <a:p>
            <a:pPr marL="457200" lvl="1" indent="0">
              <a:buNone/>
            </a:pPr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1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b="1" dirty="0">
                <a:solidFill>
                  <a:schemeClr val="bg1"/>
                </a:solidFill>
              </a:rPr>
              <a:t>Clinical Report Generation from Medical Images</a:t>
            </a:r>
            <a:endParaRPr lang="en-US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39318-C815-A9ED-A702-7B6A9D858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8DD043-52C7-1129-793A-74C19BBEA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+mn-lt"/>
              </a:rPr>
              <a:t>Domain – Specific Classifier</a:t>
            </a:r>
            <a:endParaRPr lang="en-US" dirty="0">
              <a:solidFill>
                <a:srgbClr val="5583D1"/>
              </a:solidFill>
              <a:latin typeface="+mn-lt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+mn-lt"/>
              </a:rPr>
              <a:t>Objective: 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Identify the Domain - specific condition in the MRI scan.</a:t>
            </a:r>
            <a:endParaRPr lang="en-US" b="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Approach:</a:t>
            </a:r>
          </a:p>
          <a:p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Based on scan type, select a domain-specific CNN classifier.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Example:</a:t>
            </a:r>
            <a:br>
              <a:rPr lang="en-IN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</a:br>
            <a:r>
              <a:rPr lang="en-IN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Brain → Glioma, Meningioma, Alzheimer’s.</a:t>
            </a:r>
            <a:br>
              <a:rPr lang="en-IN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</a:br>
            <a:r>
              <a:rPr lang="en-IN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Chest → Pneumonia, Tuberculosis.</a:t>
            </a:r>
            <a:br>
              <a:rPr lang="en-IN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</a:br>
            <a:r>
              <a:rPr lang="en-IN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Spine → Spinal tumor, Disc herniation.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Outcome: </a:t>
            </a:r>
            <a:r>
              <a:rPr lang="en-IN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Structured diagnosis output for next step.</a:t>
            </a:r>
            <a:endParaRPr lang="en-US" b="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latin typeface="+mn-lt"/>
            </a:endParaRPr>
          </a:p>
          <a:p>
            <a:pPr marL="457200" lvl="1" indent="0">
              <a:buNone/>
            </a:pPr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8F06B-E6A0-7978-3E52-AC5790A1D2E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2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44029A-627F-59B5-8154-3D1C626C96C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B29B5C-837E-81E5-2FED-8A1DAFA14227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b="1" dirty="0">
                <a:solidFill>
                  <a:schemeClr val="bg1"/>
                </a:solidFill>
              </a:rPr>
              <a:t>Clinical Report Generation from Medical Images</a:t>
            </a:r>
            <a:endParaRPr lang="en-US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728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75BA9-D5A4-F3BB-472D-B6521888C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0ECFFB-7D73-CAC7-21F1-761152D158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1274" y="1234637"/>
            <a:ext cx="10624338" cy="444565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+mn-lt"/>
              </a:rPr>
              <a:t>Clinical Report Generation</a:t>
            </a:r>
            <a:endParaRPr lang="en-US" dirty="0">
              <a:solidFill>
                <a:srgbClr val="5583D1"/>
              </a:solidFill>
              <a:latin typeface="+mn-lt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+mn-lt"/>
              </a:rPr>
              <a:t>Objective: 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+mn-lt"/>
              </a:rPr>
              <a:t>Convert structured diagnosis into a readable clinical report.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Approach:  </a:t>
            </a:r>
          </a:p>
          <a:p>
            <a:r>
              <a:rPr lang="en-IN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Pass 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structured diagnosis to a Large Language Model (LLM).</a:t>
            </a:r>
          </a:p>
          <a:p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Generate two modes of reports:</a:t>
            </a:r>
          </a:p>
          <a:p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Doctor Mode: Detailed technical findings.</a:t>
            </a:r>
          </a:p>
          <a:p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Patient Mode: Simplified explanation and actionable advice.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Outcome: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Ready-to-export clinical report.</a:t>
            </a:r>
          </a:p>
          <a:p>
            <a:endParaRPr lang="en-IN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Outcome</a:t>
            </a:r>
          </a:p>
          <a:p>
            <a:pPr marL="457200" lvl="1" indent="0">
              <a:buNone/>
            </a:pPr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73252-BE63-9F9F-74AA-0D6EE88DB5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3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DD7217-AFA6-39E4-CCE9-14187CCDD646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30E779F-B6EF-9411-F09C-64D225701656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b="1" dirty="0">
                <a:solidFill>
                  <a:schemeClr val="bg1"/>
                </a:solidFill>
              </a:rPr>
              <a:t>Clinical Report Generation from Medical Images</a:t>
            </a:r>
            <a:endParaRPr lang="en-US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178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16BB7-3AC3-D482-4971-AB3A065F6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5E659A-F8E9-263E-6926-25678249A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+mn-lt"/>
              </a:rPr>
              <a:t>User Interface </a:t>
            </a:r>
            <a:endParaRPr lang="en-US" b="0" dirty="0">
              <a:solidFill>
                <a:srgbClr val="5583D1"/>
              </a:solidFill>
              <a:latin typeface="+mn-lt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+mn-lt"/>
              </a:rPr>
              <a:t>Objective: </a:t>
            </a:r>
            <a:r>
              <a:rPr lang="en-IN" b="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+mn-lt"/>
              </a:rPr>
              <a:t>Provide intuitive user experience for different user types.</a:t>
            </a:r>
            <a:endParaRPr lang="en-US" b="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Approach: </a:t>
            </a:r>
          </a:p>
          <a:p>
            <a:r>
              <a:rPr lang="en-IN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Simple GUI to upload MRI images and choose report mode</a:t>
            </a:r>
          </a:p>
          <a:p>
            <a:r>
              <a:rPr lang="en-IN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Display results in readable format</a:t>
            </a:r>
          </a:p>
          <a:p>
            <a:r>
              <a:rPr lang="en-IN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Export PDF option</a:t>
            </a:r>
          </a:p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Outcome: </a:t>
            </a:r>
            <a:r>
              <a:rPr lang="en-IN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User – Friendly access for doctors and patients</a:t>
            </a:r>
            <a:endParaRPr lang="en-US" b="0" dirty="0">
              <a:solidFill>
                <a:srgbClr val="1C3898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65F89E-D4C2-DE49-A8E2-81B3B64D7D1E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6B68FD-3C39-AC65-BA38-4FE31D71E4AB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AD6E32-34CD-C57B-02DC-4ECF747EC2B9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b="1" dirty="0">
                <a:solidFill>
                  <a:schemeClr val="bg1"/>
                </a:solidFill>
              </a:rPr>
              <a:t>Clinical Report Generation from Medical Images</a:t>
            </a:r>
            <a:endParaRPr lang="en-US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23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165983" cy="414298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+mn-lt"/>
              </a:rPr>
              <a:t>Radiologists spend significant time manually interpreting MRI scans and writing detailed clinical reports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+mn-lt"/>
              </a:rPr>
              <a:t>Early detection of diseases like brain tumors, Alzheimer’s, and stroke is critical but often prone to human error and delays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+mn-lt"/>
              </a:rPr>
              <a:t>This project integrates deep learning and LLM to automate the workflow, enhancing speed, accuracy, and accessibility of clinical reports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Clinical Report Generation from Medical Images</a:t>
            </a:r>
            <a:endParaRPr lang="en-US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304634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latin typeface="+mn-lt"/>
              </a:rPr>
              <a:t>Automate MRI scan diagnosis and report generation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n-lt"/>
              </a:rPr>
              <a:t>Reduce radiologist’s workload and human error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n-lt"/>
              </a:rPr>
              <a:t>Provide simplified explanations and actionable lifestyle advice to patients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n-lt"/>
              </a:rPr>
              <a:t>Generate structured, domain-specific clinical reports</a:t>
            </a:r>
            <a:endParaRPr lang="en-US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b="1" dirty="0">
                <a:solidFill>
                  <a:schemeClr val="bg1"/>
                </a:solidFill>
              </a:rPr>
              <a:t>Clinical Report Generation from Medical Images</a:t>
            </a:r>
            <a:endParaRPr lang="en-US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1390572" cy="50842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+mn-lt"/>
              </a:rPr>
              <a:t>Applicable to MRI scans of brain, Kidney, Bone Fracture, </a:t>
            </a:r>
            <a:r>
              <a:rPr lang="en-US" dirty="0" err="1">
                <a:latin typeface="+mn-lt"/>
              </a:rPr>
              <a:t>etc</a:t>
            </a:r>
            <a:endParaRPr lang="en-US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+mn-lt"/>
              </a:rPr>
              <a:t>Detect conditions such as glioma, meningioma, etc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n-lt"/>
              </a:rPr>
              <a:t>Facilitate faster diagnosis and better patient communication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n-lt"/>
              </a:rPr>
              <a:t>Generate dual-mode reports:</a:t>
            </a:r>
            <a:br>
              <a:rPr lang="en-IN" dirty="0">
                <a:latin typeface="+mn-lt"/>
              </a:rPr>
            </a:br>
            <a:r>
              <a:rPr lang="en-IN" dirty="0">
                <a:latin typeface="+mn-lt"/>
              </a:rPr>
              <a:t>• Doctor Mode: Technical findings</a:t>
            </a:r>
            <a:br>
              <a:rPr lang="en-IN" dirty="0">
                <a:latin typeface="+mn-lt"/>
              </a:rPr>
            </a:br>
            <a:r>
              <a:rPr lang="en-IN" dirty="0">
                <a:latin typeface="+mn-lt"/>
              </a:rPr>
              <a:t>• Patient Mode: Layman explanation and Do’s &amp; Don’ts</a:t>
            </a:r>
            <a:endParaRPr lang="en-US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b="1" dirty="0">
                <a:solidFill>
                  <a:schemeClr val="bg1"/>
                </a:solidFill>
              </a:rPr>
              <a:t>Clinical Report Generation from Medical Images</a:t>
            </a:r>
            <a:endParaRPr lang="en-US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69C03-8E92-54D7-6EE2-33DC2B5C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433ECB-8EAD-0AB5-1D66-62BCF658AA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algn="just"/>
            <a:r>
              <a:rPr lang="en-US" b="0" dirty="0">
                <a:latin typeface="+mn-lt"/>
              </a:rPr>
              <a:t>Anantharajan, S., Gunasekaran, S., Subramanian, T., &amp; R, V. (2024). MRI brain tumor detection using deep learning and machine learning approaches. </a:t>
            </a:r>
            <a:r>
              <a:rPr lang="en-US" b="0" i="1" dirty="0">
                <a:latin typeface="+mn-lt"/>
              </a:rPr>
              <a:t>Measurement: Sensors, 31</a:t>
            </a:r>
            <a:r>
              <a:rPr lang="en-US" b="0" dirty="0">
                <a:latin typeface="+mn-lt"/>
              </a:rPr>
              <a:t>, 101026.</a:t>
            </a:r>
          </a:p>
          <a:p>
            <a:pPr algn="just"/>
            <a:r>
              <a:rPr lang="en-US" b="0" dirty="0">
                <a:latin typeface="+mn-lt"/>
              </a:rPr>
              <a:t>Ma, Y., &amp; Luo, Y. (2021). Bone fracture detection through the two-stage system of Crack-Sensitive Convolutional Neural Network. </a:t>
            </a:r>
            <a:r>
              <a:rPr lang="en-US" b="0" i="1" dirty="0">
                <a:latin typeface="+mn-lt"/>
              </a:rPr>
              <a:t>Informatics in Medicine Unlocked, 22</a:t>
            </a:r>
            <a:r>
              <a:rPr lang="en-US" b="0" dirty="0">
                <a:latin typeface="+mn-lt"/>
              </a:rPr>
              <a:t>, 100452.</a:t>
            </a:r>
          </a:p>
          <a:p>
            <a:pPr algn="just"/>
            <a:r>
              <a:rPr lang="en-US" b="0" dirty="0">
                <a:latin typeface="+mn-lt"/>
              </a:rPr>
              <a:t>Obaid, W., Hussain, A., Rabie, T., Abd, D. H., &amp; Mansoor, W. (2025). Multi-model deep learning approach for the classification of kidney diseases using medical images. </a:t>
            </a:r>
            <a:r>
              <a:rPr lang="en-US" b="0" i="1" dirty="0">
                <a:latin typeface="+mn-lt"/>
              </a:rPr>
              <a:t>Informatics in Medicine Unlocked, 57</a:t>
            </a:r>
            <a:r>
              <a:rPr lang="en-US" b="0" dirty="0">
                <a:latin typeface="+mn-lt"/>
              </a:rPr>
              <a:t>, 101663.</a:t>
            </a:r>
          </a:p>
          <a:p>
            <a:br>
              <a:rPr lang="en-US" dirty="0"/>
            </a:br>
            <a:endParaRPr lang="en-US" b="0" dirty="0"/>
          </a:p>
          <a:p>
            <a:endParaRPr lang="en-US" b="0" dirty="0"/>
          </a:p>
          <a:p>
            <a:endParaRPr lang="en-US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3663C-4C71-EB2A-170D-22878BAC4C6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1B76A7-3EE1-470C-EBA7-8F98E8FFE10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4F4041-8131-3536-FDDF-513CA3ABA637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b="1" dirty="0">
                <a:solidFill>
                  <a:schemeClr val="bg1"/>
                </a:solidFill>
              </a:rPr>
              <a:t>Clinical Report Generation from Medical Images</a:t>
            </a:r>
            <a:endParaRPr lang="en-US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76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30F3A-43FC-0235-FA29-7BCCCAA84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E9B518-2054-22C8-DD21-8DFF16F627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algn="just"/>
            <a:r>
              <a:rPr lang="en-US" b="0" dirty="0">
                <a:latin typeface="+mn-lt"/>
              </a:rPr>
              <a:t>Wu, N., Phang, J., Park, J., Shen, Y., Huang, Z., Zorin, M., ... &amp; Geras, K. J. (2020). Deep neural networks improve radiologists' performance in breast cancer screening. </a:t>
            </a:r>
            <a:r>
              <a:rPr lang="en-US" b="0" i="1" dirty="0">
                <a:latin typeface="+mn-lt"/>
              </a:rPr>
              <a:t>IEEE transactions on medical imaging, 39</a:t>
            </a:r>
            <a:r>
              <a:rPr lang="en-US" b="0" dirty="0">
                <a:latin typeface="+mn-lt"/>
              </a:rPr>
              <a:t>(4), 1184-1194.</a:t>
            </a:r>
          </a:p>
          <a:p>
            <a:pPr algn="just"/>
            <a:r>
              <a:rPr lang="en-US" b="0" dirty="0">
                <a:latin typeface="+mn-lt"/>
              </a:rPr>
              <a:t>Kumar, A. A., Abraham, A., Niranjan, P., Soman, S., &amp; Varghese, A. (2025). Improving Discharge Summary Generation through Clinical Text Summarization with QLoRA and LLMs. </a:t>
            </a:r>
            <a:r>
              <a:rPr lang="en-US" b="0" i="1" dirty="0">
                <a:latin typeface="+mn-lt"/>
              </a:rPr>
              <a:t>2025 6th International Conference on Control, Communication and Computing (ICCC)</a:t>
            </a:r>
            <a:r>
              <a:rPr lang="en-US" b="0" dirty="0">
                <a:latin typeface="+mn-lt"/>
              </a:rPr>
              <a:t>.</a:t>
            </a:r>
          </a:p>
          <a:p>
            <a:pPr marL="0" indent="0" algn="just">
              <a:buNone/>
            </a:pPr>
            <a:br>
              <a:rPr lang="en-US" dirty="0"/>
            </a:br>
            <a:endParaRPr lang="en-US" b="0" dirty="0"/>
          </a:p>
          <a:p>
            <a:endParaRPr lang="en-US" b="0" dirty="0"/>
          </a:p>
          <a:p>
            <a:endParaRPr lang="en-US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E0165-F9F5-827D-3B91-C527A55720CA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983AF1-49A9-F462-722E-0EA93F82A35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E6C280-F9C4-57E8-043F-1063EF1195CC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b="1" dirty="0">
                <a:solidFill>
                  <a:schemeClr val="bg1"/>
                </a:solidFill>
              </a:rPr>
              <a:t>Clinical Report Generation from Medical Images</a:t>
            </a:r>
            <a:endParaRPr lang="en-US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2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53C69-472F-A80F-ECBC-553E043DB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64AF3A-1BAA-BB19-865F-8604C4E3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1274" y="1234637"/>
            <a:ext cx="11533233" cy="5181578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+mn-lt"/>
              </a:rPr>
              <a:t>1. MRI brain tumor detection using deep learning and machine learning approaches :</a:t>
            </a:r>
          </a:p>
          <a:p>
            <a:pPr algn="just">
              <a:lnSpc>
                <a:spcPct val="100000"/>
              </a:lnSpc>
            </a:pPr>
            <a:r>
              <a:rPr lang="en-US" b="0" dirty="0">
                <a:latin typeface="+mn-lt"/>
              </a:rPr>
              <a:t>MRI images are enhanced using an Adaptive Contrast Enhancement Algorithm (ACEA) and a median filter to remove noise.</a:t>
            </a:r>
          </a:p>
          <a:p>
            <a:pPr algn="just">
              <a:lnSpc>
                <a:spcPct val="100000"/>
              </a:lnSpc>
            </a:pPr>
            <a:r>
              <a:rPr lang="en-US" b="0" dirty="0">
                <a:latin typeface="+mn-lt"/>
              </a:rPr>
              <a:t> The Fuzzy c-means algorithm is used to segment the preprocessed images and isolate relevant areas.</a:t>
            </a:r>
          </a:p>
          <a:p>
            <a:pPr algn="just">
              <a:lnSpc>
                <a:spcPct val="100000"/>
              </a:lnSpc>
            </a:pPr>
            <a:r>
              <a:rPr lang="en-US" b="0" dirty="0">
                <a:latin typeface="+mn-lt"/>
              </a:rPr>
              <a:t>A proposed </a:t>
            </a:r>
            <a:r>
              <a:rPr lang="en-US" dirty="0">
                <a:latin typeface="+mn-lt"/>
              </a:rPr>
              <a:t>Ensemble Deep Neural Support Vector Machine (EDN-SVM)</a:t>
            </a:r>
            <a:r>
              <a:rPr lang="en-US" b="0" dirty="0">
                <a:latin typeface="+mn-lt"/>
              </a:rPr>
              <a:t> classifies tissues as normal or abnormal.</a:t>
            </a:r>
            <a:endParaRPr lang="en-US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2521A-B8A4-7818-FEB4-0309182DBEC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871527-EAED-D60A-DB4D-12A2CE4201D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EADF6DB-6CFE-DDC5-997C-E84EE1A9470D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b="1" dirty="0">
                <a:solidFill>
                  <a:schemeClr val="bg1"/>
                </a:solidFill>
              </a:rPr>
              <a:t>Clinical Report Generation from Medical Images</a:t>
            </a:r>
            <a:endParaRPr lang="en-US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7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90390-7702-E71F-7AA9-BC7B4370D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87D014-44B2-C4DD-481F-EF27D14833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3889" y="1234637"/>
            <a:ext cx="11680008" cy="5170709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+mn-lt"/>
              </a:rPr>
              <a:t>2. Bone fracture detection through the two-stage system of Crack-Sensitive Convolutional Neural Network :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+mn-lt"/>
              </a:rPr>
              <a:t>Faster R-CNN</a:t>
            </a:r>
            <a:r>
              <a:rPr lang="en-US" b="0" dirty="0">
                <a:latin typeface="+mn-lt"/>
              </a:rPr>
              <a:t> is used to detect and classify 20 different types of bone regions within an X-ray image</a:t>
            </a:r>
          </a:p>
          <a:p>
            <a:pPr algn="just">
              <a:lnSpc>
                <a:spcPct val="100000"/>
              </a:lnSpc>
            </a:pPr>
            <a:r>
              <a:rPr lang="en-US" b="0" dirty="0">
                <a:latin typeface="+mn-lt"/>
              </a:rPr>
              <a:t> A </a:t>
            </a:r>
            <a:r>
              <a:rPr lang="en-US" dirty="0">
                <a:latin typeface="+mn-lt"/>
              </a:rPr>
              <a:t>Crack-Sensitive Convolutional Neural Network (CrackNet)</a:t>
            </a:r>
            <a:r>
              <a:rPr lang="en-US" b="0" dirty="0">
                <a:latin typeface="+mn-lt"/>
              </a:rPr>
              <a:t> is introduced to analyze each identified bone region for fractures. CrackNet integrates Schmid filters, which are sensitive to line-like textures, making it effective at identifying fracture lines.</a:t>
            </a:r>
            <a:endParaRPr lang="en-US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866C35-57D8-0AB1-C333-AAD3E9B1DCC4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B4ED09-F22E-53B0-FEB5-8799ED7F1CDD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D742D59-FCF7-0018-B8B7-6A4B43AB00D1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b="1" dirty="0">
                <a:solidFill>
                  <a:schemeClr val="bg1"/>
                </a:solidFill>
              </a:rPr>
              <a:t>Clinical Report Generation from Medical Images</a:t>
            </a:r>
            <a:endParaRPr lang="en-US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08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DD7E9-CF36-1660-93ED-787635D0C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9F491A-53F5-BF76-63C2-C1FDF53B91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1274" y="1234637"/>
            <a:ext cx="10945404" cy="517070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+mn-lt"/>
              </a:rPr>
              <a:t>3. Multi-model deep learning approach for the classification of kidney diseases using medical images :</a:t>
            </a:r>
          </a:p>
          <a:p>
            <a:r>
              <a:rPr lang="en-US" b="0" dirty="0">
                <a:latin typeface="+mn-lt"/>
              </a:rPr>
              <a:t> Systematically trains and evaluates 16 well-known deep learning models (e.g., ResNet, VGG16, InceptionV3, Darknet).</a:t>
            </a:r>
          </a:p>
          <a:p>
            <a:r>
              <a:rPr lang="en-US" b="0" dirty="0">
                <a:latin typeface="+mn-lt"/>
              </a:rPr>
              <a:t>The </a:t>
            </a:r>
            <a:r>
              <a:rPr lang="en-US" dirty="0">
                <a:latin typeface="+mn-lt"/>
              </a:rPr>
              <a:t>Darknet53</a:t>
            </a:r>
            <a:r>
              <a:rPr lang="en-US" b="0" dirty="0">
                <a:latin typeface="+mn-lt"/>
              </a:rPr>
              <a:t> model was identified as the most effective classifier for the task</a:t>
            </a:r>
          </a:p>
          <a:p>
            <a:r>
              <a:rPr lang="en-US" b="0" dirty="0">
                <a:latin typeface="+mn-lt"/>
              </a:rPr>
              <a:t>Employs oversampling techniques to ensure each class is represented equally during training, preventing model bias.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1E04DA-DCD3-A7E4-9707-DE38C8CA03D9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6B08CE-6873-8844-A938-BCB526F6587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587A2C-8F4D-97F8-4B83-E4748685506B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b="1" dirty="0">
                <a:solidFill>
                  <a:schemeClr val="bg1"/>
                </a:solidFill>
              </a:rPr>
              <a:t>Clinical Report Generation from Medical Images</a:t>
            </a:r>
            <a:endParaRPr lang="en-US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71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4583</TotalTime>
  <Words>1247</Words>
  <Application>Microsoft Office PowerPoint</Application>
  <PresentationFormat>Widescreen</PresentationFormat>
  <Paragraphs>130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Arial</vt:lpstr>
      <vt:lpstr>Calibri</vt:lpstr>
      <vt:lpstr>Calibri (Body)</vt:lpstr>
      <vt:lpstr>Calibri Light</vt:lpstr>
      <vt:lpstr>Frutiger 45 bold</vt:lpstr>
      <vt:lpstr>Frutiger LT Pro 45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D Prasanna Venkatesh</cp:lastModifiedBy>
  <cp:revision>28</cp:revision>
  <dcterms:created xsi:type="dcterms:W3CDTF">2024-05-13T10:33:11Z</dcterms:created>
  <dcterms:modified xsi:type="dcterms:W3CDTF">2025-09-15T04:49:28Z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