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exend ExtraBold"/>
      <p:bold r:id="rId20"/>
    </p:embeddedFont>
    <p:embeddedFont>
      <p:font typeface="Roboto"/>
      <p:regular r:id="rId21"/>
      <p:bold r:id="rId22"/>
      <p:italic r:id="rId23"/>
      <p:boldItalic r:id="rId24"/>
    </p:embeddedFon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ExtraBold-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0501adb7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0501adb7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f0501adb7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f0501adb7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0501adb7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f0501adb7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f06aa4ab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f06aa4ab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06aa4ab0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06aa4ab0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06aa4ab0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06aa4ab0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06aa4ab0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06aa4ab0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04b94fca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04b94fca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04b94fca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04b94fca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04b94fca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04b94fca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04b94fca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04b94fca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f04b94fca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f04b94fca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04b94fcad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04b94fca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3.jpg"/><Relationship Id="rId11" Type="http://schemas.openxmlformats.org/officeDocument/2006/relationships/image" Target="../media/image24.png"/><Relationship Id="rId10" Type="http://schemas.openxmlformats.org/officeDocument/2006/relationships/image" Target="../media/image18.jpg"/><Relationship Id="rId12" Type="http://schemas.openxmlformats.org/officeDocument/2006/relationships/image" Target="../media/image2.jpg"/><Relationship Id="rId9" Type="http://schemas.openxmlformats.org/officeDocument/2006/relationships/image" Target="../media/image26.jpg"/><Relationship Id="rId5" Type="http://schemas.openxmlformats.org/officeDocument/2006/relationships/image" Target="../media/image7.jpg"/><Relationship Id="rId6" Type="http://schemas.openxmlformats.org/officeDocument/2006/relationships/image" Target="../media/image22.jpg"/><Relationship Id="rId7" Type="http://schemas.openxmlformats.org/officeDocument/2006/relationships/image" Target="../media/image27.jpg"/><Relationship Id="rId8"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21.png"/><Relationship Id="rId5" Type="http://schemas.openxmlformats.org/officeDocument/2006/relationships/image" Target="../media/image2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19.png"/><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383300" y="1608600"/>
            <a:ext cx="7318500" cy="176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990"/>
              <a:buNone/>
            </a:pPr>
            <a:r>
              <a:rPr lang="en-GB" sz="2390">
                <a:solidFill>
                  <a:srgbClr val="000000"/>
                </a:solidFill>
                <a:latin typeface="Arial"/>
                <a:ea typeface="Arial"/>
                <a:cs typeface="Arial"/>
                <a:sym typeface="Arial"/>
              </a:rPr>
              <a:t>I</a:t>
            </a:r>
            <a:r>
              <a:rPr b="1" lang="en-GB" sz="2490">
                <a:solidFill>
                  <a:srgbClr val="000000"/>
                </a:solidFill>
                <a:latin typeface="Arial"/>
                <a:ea typeface="Arial"/>
                <a:cs typeface="Arial"/>
                <a:sym typeface="Arial"/>
              </a:rPr>
              <a:t>NTRODUCTION TO </a:t>
            </a:r>
            <a:r>
              <a:rPr b="1" lang="en-GB" sz="2490">
                <a:solidFill>
                  <a:srgbClr val="000000"/>
                </a:solidFill>
                <a:latin typeface="Arial"/>
                <a:ea typeface="Arial"/>
                <a:cs typeface="Arial"/>
                <a:sym typeface="Arial"/>
              </a:rPr>
              <a:t>ZEPTO (DELIVERY)</a:t>
            </a:r>
            <a:endParaRPr b="1" sz="24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sz="5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sz="5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sz="500">
              <a:solidFill>
                <a:srgbClr val="000000"/>
              </a:solidFill>
              <a:latin typeface="Arial"/>
              <a:ea typeface="Arial"/>
              <a:cs typeface="Arial"/>
              <a:sym typeface="Arial"/>
            </a:endParaRPr>
          </a:p>
          <a:p>
            <a:pPr indent="0" lvl="0" marL="0" rtl="0" algn="ctr">
              <a:spcBef>
                <a:spcPts val="0"/>
              </a:spcBef>
              <a:spcAft>
                <a:spcPts val="0"/>
              </a:spcAft>
              <a:buSzPts val="990"/>
              <a:buNone/>
            </a:pPr>
            <a:r>
              <a:t/>
            </a:r>
            <a:endParaRPr sz="3020"/>
          </a:p>
        </p:txBody>
      </p:sp>
      <p:pic>
        <p:nvPicPr>
          <p:cNvPr id="129" name="Google Shape;129;p13"/>
          <p:cNvPicPr preferRelativeResize="0"/>
          <p:nvPr/>
        </p:nvPicPr>
        <p:blipFill>
          <a:blip r:embed="rId3">
            <a:alphaModFix amt="11000"/>
          </a:blip>
          <a:stretch>
            <a:fillRect/>
          </a:stretch>
        </p:blipFill>
        <p:spPr>
          <a:xfrm>
            <a:off x="177300" y="189650"/>
            <a:ext cx="8782100" cy="4908450"/>
          </a:xfrm>
          <a:prstGeom prst="rect">
            <a:avLst/>
          </a:prstGeom>
          <a:noFill/>
          <a:ln>
            <a:noFill/>
          </a:ln>
        </p:spPr>
      </p:pic>
      <p:sp>
        <p:nvSpPr>
          <p:cNvPr id="130" name="Google Shape;130;p13"/>
          <p:cNvSpPr txBox="1"/>
          <p:nvPr>
            <p:ph idx="1" type="subTitle"/>
          </p:nvPr>
        </p:nvSpPr>
        <p:spPr>
          <a:xfrm>
            <a:off x="536550" y="2451525"/>
            <a:ext cx="8070900" cy="16323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852"/>
              <a:buNone/>
            </a:pPr>
            <a:r>
              <a:rPr b="1" lang="en-GB" sz="2752">
                <a:solidFill>
                  <a:srgbClr val="000000"/>
                </a:solidFill>
                <a:latin typeface="Times New Roman"/>
                <a:ea typeface="Times New Roman"/>
                <a:cs typeface="Times New Roman"/>
                <a:sym typeface="Times New Roman"/>
              </a:rPr>
              <a:t>Zepto</a:t>
            </a:r>
            <a:r>
              <a:rPr lang="en-GB" sz="2752">
                <a:solidFill>
                  <a:srgbClr val="000000"/>
                </a:solidFill>
                <a:latin typeface="Times New Roman"/>
                <a:ea typeface="Times New Roman"/>
                <a:cs typeface="Times New Roman"/>
                <a:sym typeface="Times New Roman"/>
              </a:rPr>
              <a:t> </a:t>
            </a:r>
            <a:r>
              <a:rPr lang="en-GB" sz="2252">
                <a:solidFill>
                  <a:srgbClr val="000000"/>
                </a:solidFill>
                <a:latin typeface="Times New Roman"/>
                <a:ea typeface="Times New Roman"/>
                <a:cs typeface="Times New Roman"/>
                <a:sym typeface="Times New Roman"/>
              </a:rPr>
              <a:t>is a trailblazing Indian startup that has redefined the grocery delivery landscape with its astonishingly rapid service. This innovative company has captured the imagination of consumers and investors alike by offering to deliver groceries to customers' doorsteps in an incredible </a:t>
            </a:r>
            <a:r>
              <a:rPr i="1" lang="en-GB" sz="2252">
                <a:solidFill>
                  <a:srgbClr val="000000"/>
                </a:solidFill>
                <a:latin typeface="Times New Roman"/>
                <a:ea typeface="Times New Roman"/>
                <a:cs typeface="Times New Roman"/>
                <a:sym typeface="Times New Roman"/>
              </a:rPr>
              <a:t>10 minutes</a:t>
            </a:r>
            <a:r>
              <a:rPr lang="en-GB" sz="2252">
                <a:solidFill>
                  <a:srgbClr val="000000"/>
                </a:solidFill>
                <a:latin typeface="Times New Roman"/>
                <a:ea typeface="Times New Roman"/>
                <a:cs typeface="Times New Roman"/>
                <a:sym typeface="Times New Roman"/>
              </a:rPr>
              <a:t> or less.</a:t>
            </a:r>
            <a:endParaRPr sz="2252">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852"/>
              <a:buNone/>
            </a:pPr>
            <a:r>
              <a:t/>
            </a:r>
            <a:endParaRPr sz="1652">
              <a:solidFill>
                <a:srgbClr val="000000"/>
              </a:solidFill>
              <a:latin typeface="Times New Roman"/>
              <a:ea typeface="Times New Roman"/>
              <a:cs typeface="Times New Roman"/>
              <a:sym typeface="Times New Roman"/>
            </a:endParaRPr>
          </a:p>
        </p:txBody>
      </p:sp>
      <p:sp>
        <p:nvSpPr>
          <p:cNvPr id="131" name="Google Shape;131;p13"/>
          <p:cNvSpPr txBox="1"/>
          <p:nvPr/>
        </p:nvSpPr>
        <p:spPr>
          <a:xfrm>
            <a:off x="7846150" y="2776875"/>
            <a:ext cx="131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132" name="Google Shape;132;p13"/>
          <p:cNvSpPr txBox="1"/>
          <p:nvPr/>
        </p:nvSpPr>
        <p:spPr>
          <a:xfrm>
            <a:off x="5774325" y="2097525"/>
            <a:ext cx="303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latin typeface="Times New Roman"/>
              <a:ea typeface="Times New Roman"/>
              <a:cs typeface="Times New Roman"/>
              <a:sym typeface="Times New Roman"/>
            </a:endParaRPr>
          </a:p>
        </p:txBody>
      </p:sp>
      <p:pic>
        <p:nvPicPr>
          <p:cNvPr id="133" name="Google Shape;133;p13"/>
          <p:cNvPicPr preferRelativeResize="0"/>
          <p:nvPr/>
        </p:nvPicPr>
        <p:blipFill>
          <a:blip r:embed="rId4">
            <a:alphaModFix/>
          </a:blip>
          <a:stretch>
            <a:fillRect/>
          </a:stretch>
        </p:blipFill>
        <p:spPr>
          <a:xfrm>
            <a:off x="2919125" y="273025"/>
            <a:ext cx="3896275" cy="150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819150" y="845600"/>
            <a:ext cx="7505700" cy="21828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1800"/>
              </a:spcBef>
              <a:spcAft>
                <a:spcPts val="0"/>
              </a:spcAft>
              <a:buNone/>
            </a:pPr>
            <a:r>
              <a:rPr b="1" lang="en-GB" sz="2366">
                <a:solidFill>
                  <a:srgbClr val="15171A"/>
                </a:solidFill>
                <a:highlight>
                  <a:srgbClr val="FAFAFA"/>
                </a:highlight>
                <a:latin typeface="Times New Roman"/>
                <a:ea typeface="Times New Roman"/>
                <a:cs typeface="Times New Roman"/>
                <a:sym typeface="Times New Roman"/>
              </a:rPr>
              <a:t>Zepto - Competitors</a:t>
            </a:r>
            <a:endParaRPr b="1" sz="2366">
              <a:solidFill>
                <a:srgbClr val="15171A"/>
              </a:solidFill>
              <a:highlight>
                <a:srgbClr val="FAFAFA"/>
              </a:highlight>
              <a:latin typeface="Times New Roman"/>
              <a:ea typeface="Times New Roman"/>
              <a:cs typeface="Times New Roman"/>
              <a:sym typeface="Times New Roman"/>
            </a:endParaRPr>
          </a:p>
          <a:p>
            <a:pPr indent="0" lvl="0" marL="0" rtl="0" algn="l">
              <a:lnSpc>
                <a:spcPct val="115000"/>
              </a:lnSpc>
              <a:spcBef>
                <a:spcPts val="900"/>
              </a:spcBef>
              <a:spcAft>
                <a:spcPts val="0"/>
              </a:spcAft>
              <a:buNone/>
            </a:pPr>
            <a:r>
              <a:rPr lang="en-GB" sz="1966">
                <a:solidFill>
                  <a:srgbClr val="15171A"/>
                </a:solidFill>
                <a:highlight>
                  <a:srgbClr val="FAFAFA"/>
                </a:highlight>
                <a:latin typeface="Times New Roman"/>
                <a:ea typeface="Times New Roman"/>
                <a:cs typeface="Times New Roman"/>
                <a:sym typeface="Times New Roman"/>
              </a:rPr>
              <a:t>Many businesses compete with Zepto and have already been driving fast-paced delivery of groceries like:</a:t>
            </a:r>
            <a:endParaRPr sz="1966">
              <a:solidFill>
                <a:srgbClr val="15171A"/>
              </a:solidFill>
              <a:highlight>
                <a:srgbClr val="FAFAFA"/>
              </a:highlight>
              <a:latin typeface="Times New Roman"/>
              <a:ea typeface="Times New Roman"/>
              <a:cs typeface="Times New Roman"/>
              <a:sym typeface="Times New Roman"/>
            </a:endParaRPr>
          </a:p>
          <a:p>
            <a:pPr indent="-366394" lvl="0" marL="457200" rtl="0" algn="l">
              <a:lnSpc>
                <a:spcPct val="115000"/>
              </a:lnSpc>
              <a:spcBef>
                <a:spcPts val="900"/>
              </a:spcBef>
              <a:spcAft>
                <a:spcPts val="0"/>
              </a:spcAft>
              <a:buClr>
                <a:srgbClr val="15171A"/>
              </a:buClr>
              <a:buSzPct val="100000"/>
              <a:buFont typeface="Times New Roman"/>
              <a:buChar char="●"/>
            </a:pPr>
            <a:r>
              <a:rPr lang="en-GB" sz="2411">
                <a:solidFill>
                  <a:srgbClr val="15171A"/>
                </a:solidFill>
                <a:highlight>
                  <a:srgbClr val="FAFAFA"/>
                </a:highlight>
                <a:latin typeface="Times New Roman"/>
                <a:ea typeface="Times New Roman"/>
                <a:cs typeface="Times New Roman"/>
                <a:sym typeface="Times New Roman"/>
              </a:rPr>
              <a:t>Swiggy instamart</a:t>
            </a:r>
            <a:endParaRPr sz="2411">
              <a:solidFill>
                <a:srgbClr val="15171A"/>
              </a:solidFill>
              <a:highlight>
                <a:srgbClr val="FAFAFA"/>
              </a:highlight>
              <a:latin typeface="Times New Roman"/>
              <a:ea typeface="Times New Roman"/>
              <a:cs typeface="Times New Roman"/>
              <a:sym typeface="Times New Roman"/>
            </a:endParaRPr>
          </a:p>
          <a:p>
            <a:pPr indent="-366394" lvl="0" marL="457200" rtl="0" algn="l">
              <a:lnSpc>
                <a:spcPct val="115000"/>
              </a:lnSpc>
              <a:spcBef>
                <a:spcPts val="0"/>
              </a:spcBef>
              <a:spcAft>
                <a:spcPts val="0"/>
              </a:spcAft>
              <a:buClr>
                <a:srgbClr val="15171A"/>
              </a:buClr>
              <a:buSzPct val="100000"/>
              <a:buFont typeface="Times New Roman"/>
              <a:buChar char="●"/>
            </a:pPr>
            <a:r>
              <a:rPr lang="en-GB" sz="2411">
                <a:solidFill>
                  <a:srgbClr val="15171A"/>
                </a:solidFill>
                <a:highlight>
                  <a:srgbClr val="FAFAFA"/>
                </a:highlight>
                <a:latin typeface="Times New Roman"/>
                <a:ea typeface="Times New Roman"/>
                <a:cs typeface="Times New Roman"/>
                <a:sym typeface="Times New Roman"/>
              </a:rPr>
              <a:t>Big Basket</a:t>
            </a:r>
            <a:endParaRPr sz="2411">
              <a:solidFill>
                <a:srgbClr val="15171A"/>
              </a:solidFill>
              <a:highlight>
                <a:srgbClr val="FAFAFA"/>
              </a:highlight>
              <a:latin typeface="Times New Roman"/>
              <a:ea typeface="Times New Roman"/>
              <a:cs typeface="Times New Roman"/>
              <a:sym typeface="Times New Roman"/>
            </a:endParaRPr>
          </a:p>
          <a:p>
            <a:pPr indent="-366394" lvl="0" marL="457200" rtl="0" algn="l">
              <a:lnSpc>
                <a:spcPct val="115000"/>
              </a:lnSpc>
              <a:spcBef>
                <a:spcPts val="0"/>
              </a:spcBef>
              <a:spcAft>
                <a:spcPts val="0"/>
              </a:spcAft>
              <a:buClr>
                <a:srgbClr val="15171A"/>
              </a:buClr>
              <a:buSzPct val="100000"/>
              <a:buFont typeface="Times New Roman"/>
              <a:buChar char="●"/>
            </a:pPr>
            <a:r>
              <a:rPr lang="en-GB" sz="2411">
                <a:solidFill>
                  <a:srgbClr val="15171A"/>
                </a:solidFill>
                <a:highlight>
                  <a:srgbClr val="FAFAFA"/>
                </a:highlight>
                <a:latin typeface="Times New Roman"/>
                <a:ea typeface="Times New Roman"/>
                <a:cs typeface="Times New Roman"/>
                <a:sym typeface="Times New Roman"/>
              </a:rPr>
              <a:t>Blinkit</a:t>
            </a:r>
            <a:endParaRPr sz="2411">
              <a:solidFill>
                <a:srgbClr val="15171A"/>
              </a:solidFill>
              <a:highlight>
                <a:srgbClr val="FAFAFA"/>
              </a:highlight>
              <a:latin typeface="Times New Roman"/>
              <a:ea typeface="Times New Roman"/>
              <a:cs typeface="Times New Roman"/>
              <a:sym typeface="Times New Roman"/>
            </a:endParaRPr>
          </a:p>
          <a:p>
            <a:pPr indent="-366394" lvl="0" marL="457200" rtl="0" algn="l">
              <a:lnSpc>
                <a:spcPct val="115000"/>
              </a:lnSpc>
              <a:spcBef>
                <a:spcPts val="0"/>
              </a:spcBef>
              <a:spcAft>
                <a:spcPts val="0"/>
              </a:spcAft>
              <a:buClr>
                <a:srgbClr val="15171A"/>
              </a:buClr>
              <a:buSzPct val="100000"/>
              <a:buFont typeface="Times New Roman"/>
              <a:buChar char="●"/>
            </a:pPr>
            <a:r>
              <a:rPr lang="en-GB" sz="2411">
                <a:solidFill>
                  <a:srgbClr val="15171A"/>
                </a:solidFill>
                <a:highlight>
                  <a:srgbClr val="FAFAFA"/>
                </a:highlight>
                <a:latin typeface="Times New Roman"/>
                <a:ea typeface="Times New Roman"/>
                <a:cs typeface="Times New Roman"/>
                <a:sym typeface="Times New Roman"/>
              </a:rPr>
              <a:t>Dunzo</a:t>
            </a:r>
            <a:endParaRPr sz="2411">
              <a:solidFill>
                <a:srgbClr val="15171A"/>
              </a:solidFill>
              <a:highlight>
                <a:srgbClr val="FAFAFA"/>
              </a:highlight>
              <a:latin typeface="Times New Roman"/>
              <a:ea typeface="Times New Roman"/>
              <a:cs typeface="Times New Roman"/>
              <a:sym typeface="Times New Roman"/>
            </a:endParaRPr>
          </a:p>
          <a:p>
            <a:pPr indent="0" lvl="0" marL="0" rtl="0" algn="l">
              <a:lnSpc>
                <a:spcPct val="115000"/>
              </a:lnSpc>
              <a:spcBef>
                <a:spcPts val="2100"/>
              </a:spcBef>
              <a:spcAft>
                <a:spcPts val="0"/>
              </a:spcAft>
              <a:buNone/>
            </a:pPr>
            <a:r>
              <a:t/>
            </a:r>
            <a:endParaRPr sz="1300">
              <a:solidFill>
                <a:srgbClr val="15171A"/>
              </a:solidFill>
              <a:highlight>
                <a:srgbClr val="FAFAFA"/>
              </a:highlight>
              <a:latin typeface="Roboto"/>
              <a:ea typeface="Roboto"/>
              <a:cs typeface="Roboto"/>
              <a:sym typeface="Roboto"/>
            </a:endParaRPr>
          </a:p>
          <a:p>
            <a:pPr indent="0" lvl="0" marL="0" rtl="0" algn="l">
              <a:spcBef>
                <a:spcPts val="0"/>
              </a:spcBef>
              <a:spcAft>
                <a:spcPts val="0"/>
              </a:spcAft>
              <a:buNone/>
            </a:pPr>
            <a:r>
              <a:t/>
            </a:r>
            <a:endParaRPr/>
          </a:p>
        </p:txBody>
      </p:sp>
      <p:sp>
        <p:nvSpPr>
          <p:cNvPr id="199" name="Google Shape;199;p22"/>
          <p:cNvSpPr txBox="1"/>
          <p:nvPr>
            <p:ph idx="1" type="body"/>
          </p:nvPr>
        </p:nvSpPr>
        <p:spPr>
          <a:xfrm>
            <a:off x="612200" y="3288975"/>
            <a:ext cx="993300" cy="114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22"/>
          <p:cNvPicPr preferRelativeResize="0"/>
          <p:nvPr/>
        </p:nvPicPr>
        <p:blipFill>
          <a:blip r:embed="rId3">
            <a:alphaModFix/>
          </a:blip>
          <a:stretch>
            <a:fillRect/>
          </a:stretch>
        </p:blipFill>
        <p:spPr>
          <a:xfrm>
            <a:off x="3320725" y="1776350"/>
            <a:ext cx="2095500" cy="1699850"/>
          </a:xfrm>
          <a:prstGeom prst="rect">
            <a:avLst/>
          </a:prstGeom>
          <a:noFill/>
          <a:ln>
            <a:noFill/>
          </a:ln>
        </p:spPr>
      </p:pic>
      <p:pic>
        <p:nvPicPr>
          <p:cNvPr id="201" name="Google Shape;201;p22"/>
          <p:cNvPicPr preferRelativeResize="0"/>
          <p:nvPr/>
        </p:nvPicPr>
        <p:blipFill>
          <a:blip r:embed="rId4">
            <a:alphaModFix/>
          </a:blip>
          <a:stretch>
            <a:fillRect/>
          </a:stretch>
        </p:blipFill>
        <p:spPr>
          <a:xfrm>
            <a:off x="6053675" y="1975925"/>
            <a:ext cx="1929250" cy="1052475"/>
          </a:xfrm>
          <a:prstGeom prst="rect">
            <a:avLst/>
          </a:prstGeom>
          <a:noFill/>
          <a:ln>
            <a:noFill/>
          </a:ln>
        </p:spPr>
      </p:pic>
      <p:pic>
        <p:nvPicPr>
          <p:cNvPr id="202" name="Google Shape;202;p22"/>
          <p:cNvPicPr preferRelativeResize="0"/>
          <p:nvPr/>
        </p:nvPicPr>
        <p:blipFill>
          <a:blip r:embed="rId5">
            <a:alphaModFix/>
          </a:blip>
          <a:stretch>
            <a:fillRect/>
          </a:stretch>
        </p:blipFill>
        <p:spPr>
          <a:xfrm>
            <a:off x="2619200" y="3115650"/>
            <a:ext cx="2935413" cy="1647425"/>
          </a:xfrm>
          <a:prstGeom prst="rect">
            <a:avLst/>
          </a:prstGeom>
          <a:noFill/>
          <a:ln>
            <a:noFill/>
          </a:ln>
        </p:spPr>
      </p:pic>
      <p:pic>
        <p:nvPicPr>
          <p:cNvPr id="203" name="Google Shape;203;p22"/>
          <p:cNvPicPr preferRelativeResize="0"/>
          <p:nvPr/>
        </p:nvPicPr>
        <p:blipFill>
          <a:blip r:embed="rId6">
            <a:alphaModFix/>
          </a:blip>
          <a:stretch>
            <a:fillRect/>
          </a:stretch>
        </p:blipFill>
        <p:spPr>
          <a:xfrm>
            <a:off x="5896350" y="3166800"/>
            <a:ext cx="2008800" cy="1307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978050" y="516150"/>
            <a:ext cx="491700" cy="24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650"/>
          </a:p>
        </p:txBody>
      </p:sp>
      <p:pic>
        <p:nvPicPr>
          <p:cNvPr id="209" name="Google Shape;209;p23"/>
          <p:cNvPicPr preferRelativeResize="0"/>
          <p:nvPr/>
        </p:nvPicPr>
        <p:blipFill>
          <a:blip r:embed="rId3">
            <a:alphaModFix/>
          </a:blip>
          <a:stretch>
            <a:fillRect/>
          </a:stretch>
        </p:blipFill>
        <p:spPr>
          <a:xfrm>
            <a:off x="221475" y="1708300"/>
            <a:ext cx="1349275" cy="3019176"/>
          </a:xfrm>
          <a:prstGeom prst="rect">
            <a:avLst/>
          </a:prstGeom>
          <a:noFill/>
          <a:ln>
            <a:noFill/>
          </a:ln>
        </p:spPr>
      </p:pic>
      <p:pic>
        <p:nvPicPr>
          <p:cNvPr id="210" name="Google Shape;210;p23"/>
          <p:cNvPicPr preferRelativeResize="0"/>
          <p:nvPr/>
        </p:nvPicPr>
        <p:blipFill>
          <a:blip r:embed="rId4">
            <a:alphaModFix/>
          </a:blip>
          <a:stretch>
            <a:fillRect/>
          </a:stretch>
        </p:blipFill>
        <p:spPr>
          <a:xfrm>
            <a:off x="2877050" y="1615175"/>
            <a:ext cx="1424726" cy="2963275"/>
          </a:xfrm>
          <a:prstGeom prst="rect">
            <a:avLst/>
          </a:prstGeom>
          <a:noFill/>
          <a:ln>
            <a:noFill/>
          </a:ln>
        </p:spPr>
      </p:pic>
      <p:pic>
        <p:nvPicPr>
          <p:cNvPr id="211" name="Google Shape;211;p23"/>
          <p:cNvPicPr preferRelativeResize="0"/>
          <p:nvPr/>
        </p:nvPicPr>
        <p:blipFill>
          <a:blip r:embed="rId5">
            <a:alphaModFix/>
          </a:blip>
          <a:stretch>
            <a:fillRect/>
          </a:stretch>
        </p:blipFill>
        <p:spPr>
          <a:xfrm>
            <a:off x="5809536" y="1173338"/>
            <a:ext cx="1424529" cy="3471324"/>
          </a:xfrm>
          <a:prstGeom prst="rect">
            <a:avLst/>
          </a:prstGeom>
          <a:noFill/>
          <a:ln>
            <a:noFill/>
          </a:ln>
        </p:spPr>
      </p:pic>
      <p:pic>
        <p:nvPicPr>
          <p:cNvPr id="212" name="Google Shape;212;p23"/>
          <p:cNvPicPr preferRelativeResize="0"/>
          <p:nvPr/>
        </p:nvPicPr>
        <p:blipFill rotWithShape="1">
          <a:blip r:embed="rId6">
            <a:alphaModFix/>
          </a:blip>
          <a:srcRect b="-8905" l="718618" r="-738508" t="10721"/>
          <a:stretch/>
        </p:blipFill>
        <p:spPr>
          <a:xfrm>
            <a:off x="6394763" y="1039613"/>
            <a:ext cx="1381250" cy="3064276"/>
          </a:xfrm>
          <a:prstGeom prst="rect">
            <a:avLst/>
          </a:prstGeom>
          <a:noFill/>
          <a:ln>
            <a:noFill/>
          </a:ln>
        </p:spPr>
      </p:pic>
      <p:pic>
        <p:nvPicPr>
          <p:cNvPr id="213" name="Google Shape;213;p23"/>
          <p:cNvPicPr preferRelativeResize="0"/>
          <p:nvPr/>
        </p:nvPicPr>
        <p:blipFill>
          <a:blip r:embed="rId7">
            <a:alphaModFix/>
          </a:blip>
          <a:stretch>
            <a:fillRect/>
          </a:stretch>
        </p:blipFill>
        <p:spPr>
          <a:xfrm>
            <a:off x="4536800" y="287850"/>
            <a:ext cx="4147975" cy="676050"/>
          </a:xfrm>
          <a:prstGeom prst="rect">
            <a:avLst/>
          </a:prstGeom>
          <a:noFill/>
          <a:ln>
            <a:noFill/>
          </a:ln>
        </p:spPr>
      </p:pic>
      <p:pic>
        <p:nvPicPr>
          <p:cNvPr id="214" name="Google Shape;214;p23"/>
          <p:cNvPicPr preferRelativeResize="0"/>
          <p:nvPr/>
        </p:nvPicPr>
        <p:blipFill>
          <a:blip r:embed="rId8">
            <a:alphaModFix/>
          </a:blip>
          <a:stretch>
            <a:fillRect/>
          </a:stretch>
        </p:blipFill>
        <p:spPr>
          <a:xfrm>
            <a:off x="4377144" y="1256163"/>
            <a:ext cx="1432388" cy="3471324"/>
          </a:xfrm>
          <a:prstGeom prst="rect">
            <a:avLst/>
          </a:prstGeom>
          <a:noFill/>
          <a:ln>
            <a:noFill/>
          </a:ln>
        </p:spPr>
      </p:pic>
      <p:pic>
        <p:nvPicPr>
          <p:cNvPr id="215" name="Google Shape;215;p23"/>
          <p:cNvPicPr preferRelativeResize="0"/>
          <p:nvPr/>
        </p:nvPicPr>
        <p:blipFill>
          <a:blip r:embed="rId9">
            <a:alphaModFix/>
          </a:blip>
          <a:stretch>
            <a:fillRect/>
          </a:stretch>
        </p:blipFill>
        <p:spPr>
          <a:xfrm>
            <a:off x="1592375" y="1615175"/>
            <a:ext cx="1263051" cy="2963277"/>
          </a:xfrm>
          <a:prstGeom prst="rect">
            <a:avLst/>
          </a:prstGeom>
          <a:noFill/>
          <a:ln>
            <a:noFill/>
          </a:ln>
        </p:spPr>
      </p:pic>
      <p:pic>
        <p:nvPicPr>
          <p:cNvPr id="216" name="Google Shape;216;p23"/>
          <p:cNvPicPr preferRelativeResize="0"/>
          <p:nvPr/>
        </p:nvPicPr>
        <p:blipFill>
          <a:blip r:embed="rId10">
            <a:alphaModFix/>
          </a:blip>
          <a:stretch>
            <a:fillRect/>
          </a:stretch>
        </p:blipFill>
        <p:spPr>
          <a:xfrm>
            <a:off x="7331244" y="1256163"/>
            <a:ext cx="1415738" cy="3471321"/>
          </a:xfrm>
          <a:prstGeom prst="rect">
            <a:avLst/>
          </a:prstGeom>
          <a:noFill/>
          <a:ln>
            <a:noFill/>
          </a:ln>
        </p:spPr>
      </p:pic>
      <p:pic>
        <p:nvPicPr>
          <p:cNvPr id="217" name="Google Shape;217;p23"/>
          <p:cNvPicPr preferRelativeResize="0"/>
          <p:nvPr/>
        </p:nvPicPr>
        <p:blipFill>
          <a:blip r:embed="rId11">
            <a:alphaModFix/>
          </a:blip>
          <a:stretch>
            <a:fillRect/>
          </a:stretch>
        </p:blipFill>
        <p:spPr>
          <a:xfrm>
            <a:off x="2717500" y="287850"/>
            <a:ext cx="1652050" cy="1128500"/>
          </a:xfrm>
          <a:prstGeom prst="rect">
            <a:avLst/>
          </a:prstGeom>
          <a:noFill/>
          <a:ln>
            <a:noFill/>
          </a:ln>
        </p:spPr>
      </p:pic>
      <p:pic>
        <p:nvPicPr>
          <p:cNvPr id="218" name="Google Shape;218;p23"/>
          <p:cNvPicPr preferRelativeResize="0"/>
          <p:nvPr/>
        </p:nvPicPr>
        <p:blipFill>
          <a:blip r:embed="rId12">
            <a:alphaModFix/>
          </a:blip>
          <a:stretch>
            <a:fillRect/>
          </a:stretch>
        </p:blipFill>
        <p:spPr>
          <a:xfrm>
            <a:off x="376850" y="329275"/>
            <a:ext cx="2225150" cy="112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171275" y="273500"/>
            <a:ext cx="4179300" cy="11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350">
                <a:solidFill>
                  <a:srgbClr val="15171A"/>
                </a:solidFill>
                <a:highlight>
                  <a:srgbClr val="FFFFFF"/>
                </a:highlight>
                <a:latin typeface="Times New Roman"/>
                <a:ea typeface="Times New Roman"/>
                <a:cs typeface="Times New Roman"/>
                <a:sym typeface="Times New Roman"/>
              </a:rPr>
              <a:t>Revenue from operation of Zepto </a:t>
            </a:r>
            <a:r>
              <a:rPr lang="en-GB" sz="2150">
                <a:solidFill>
                  <a:srgbClr val="15171A"/>
                </a:solidFill>
                <a:highlight>
                  <a:srgbClr val="FFFFFF"/>
                </a:highlight>
                <a:latin typeface="Times New Roman"/>
                <a:ea typeface="Times New Roman"/>
                <a:cs typeface="Times New Roman"/>
                <a:sym typeface="Times New Roman"/>
              </a:rPr>
              <a:t>for financial year 2022 and 2023</a:t>
            </a:r>
            <a:r>
              <a:rPr lang="en-GB" sz="1945">
                <a:solidFill>
                  <a:srgbClr val="15171A"/>
                </a:solidFill>
                <a:highlight>
                  <a:srgbClr val="FFFFFF"/>
                </a:highlight>
                <a:latin typeface="Times New Roman"/>
                <a:ea typeface="Times New Roman"/>
                <a:cs typeface="Times New Roman"/>
                <a:sym typeface="Times New Roman"/>
              </a:rPr>
              <a:t> </a:t>
            </a:r>
            <a:r>
              <a:rPr lang="en-GB" sz="2150">
                <a:solidFill>
                  <a:srgbClr val="15171A"/>
                </a:solidFill>
                <a:highlight>
                  <a:srgbClr val="FFFFFF"/>
                </a:highlight>
                <a:latin typeface="Times New Roman"/>
                <a:ea typeface="Times New Roman"/>
                <a:cs typeface="Times New Roman"/>
                <a:sym typeface="Times New Roman"/>
              </a:rPr>
              <a:t>Is financial year 2023, the operating revenue of quick commerce start-up Zepto amounted to over 20 billion Indian rupees. Zepto delivers groceries, personal care, electronics, and other consumer goods products within ten minutes.</a:t>
            </a:r>
            <a:endParaRPr sz="2800">
              <a:solidFill>
                <a:srgbClr val="15171A"/>
              </a:solidFill>
              <a:latin typeface="Times New Roman"/>
              <a:ea typeface="Times New Roman"/>
              <a:cs typeface="Times New Roman"/>
              <a:sym typeface="Times New Roman"/>
            </a:endParaRPr>
          </a:p>
        </p:txBody>
      </p:sp>
      <p:pic>
        <p:nvPicPr>
          <p:cNvPr id="224" name="Google Shape;224;p24"/>
          <p:cNvPicPr preferRelativeResize="0"/>
          <p:nvPr/>
        </p:nvPicPr>
        <p:blipFill>
          <a:blip r:embed="rId3">
            <a:alphaModFix/>
          </a:blip>
          <a:stretch>
            <a:fillRect/>
          </a:stretch>
        </p:blipFill>
        <p:spPr>
          <a:xfrm>
            <a:off x="4350575" y="507250"/>
            <a:ext cx="4331900" cy="2125325"/>
          </a:xfrm>
          <a:prstGeom prst="rect">
            <a:avLst/>
          </a:prstGeom>
          <a:noFill/>
          <a:ln>
            <a:noFill/>
          </a:ln>
        </p:spPr>
      </p:pic>
      <p:sp>
        <p:nvSpPr>
          <p:cNvPr id="225" name="Google Shape;225;p24"/>
          <p:cNvSpPr txBox="1"/>
          <p:nvPr/>
        </p:nvSpPr>
        <p:spPr>
          <a:xfrm>
            <a:off x="4446525" y="3399675"/>
            <a:ext cx="447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2"/>
              </a:solidFill>
              <a:latin typeface="Times New Roman"/>
              <a:ea typeface="Times New Roman"/>
              <a:cs typeface="Times New Roman"/>
              <a:sym typeface="Times New Roman"/>
            </a:endParaRPr>
          </a:p>
        </p:txBody>
      </p:sp>
      <p:pic>
        <p:nvPicPr>
          <p:cNvPr id="226" name="Google Shape;226;p24"/>
          <p:cNvPicPr preferRelativeResize="0"/>
          <p:nvPr/>
        </p:nvPicPr>
        <p:blipFill>
          <a:blip r:embed="rId4">
            <a:alphaModFix/>
          </a:blip>
          <a:stretch>
            <a:fillRect/>
          </a:stretch>
        </p:blipFill>
        <p:spPr>
          <a:xfrm>
            <a:off x="4572000" y="2733425"/>
            <a:ext cx="4141725" cy="2007054"/>
          </a:xfrm>
          <a:prstGeom prst="rect">
            <a:avLst/>
          </a:prstGeom>
          <a:noFill/>
          <a:ln>
            <a:noFill/>
          </a:ln>
        </p:spPr>
      </p:pic>
      <p:pic>
        <p:nvPicPr>
          <p:cNvPr id="227" name="Google Shape;227;p24"/>
          <p:cNvPicPr preferRelativeResize="0"/>
          <p:nvPr/>
        </p:nvPicPr>
        <p:blipFill>
          <a:blip r:embed="rId5">
            <a:alphaModFix/>
          </a:blip>
          <a:stretch>
            <a:fillRect/>
          </a:stretch>
        </p:blipFill>
        <p:spPr>
          <a:xfrm>
            <a:off x="1739775" y="3465250"/>
            <a:ext cx="2447175" cy="1373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489325" y="557000"/>
            <a:ext cx="39039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711">
                <a:solidFill>
                  <a:srgbClr val="15171A"/>
                </a:solidFill>
                <a:highlight>
                  <a:srgbClr val="FAFAFA"/>
                </a:highlight>
                <a:latin typeface="Times New Roman"/>
                <a:ea typeface="Times New Roman"/>
                <a:cs typeface="Times New Roman"/>
                <a:sym typeface="Times New Roman"/>
              </a:rPr>
              <a:t>Among the shareholders, Nexus Ventures holds the largest stake, holding 20.9% of Zepto. Other prominent owners of Zepto include Y Combinator, Lacy Groom, Glade Brook, and co-founders Aadit Palicha and Kaivalya Vohra, among others.</a:t>
            </a:r>
            <a:endParaRPr sz="2711">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33" name="Google Shape;233;p25"/>
          <p:cNvSpPr txBox="1"/>
          <p:nvPr>
            <p:ph idx="1" type="body"/>
          </p:nvPr>
        </p:nvSpPr>
        <p:spPr>
          <a:xfrm>
            <a:off x="368250" y="4611625"/>
            <a:ext cx="450900" cy="183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234" name="Google Shape;234;p25"/>
          <p:cNvPicPr preferRelativeResize="0"/>
          <p:nvPr/>
        </p:nvPicPr>
        <p:blipFill>
          <a:blip r:embed="rId3">
            <a:alphaModFix/>
          </a:blip>
          <a:stretch>
            <a:fillRect/>
          </a:stretch>
        </p:blipFill>
        <p:spPr>
          <a:xfrm>
            <a:off x="4176650" y="273500"/>
            <a:ext cx="4654275" cy="457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idx="1" type="body"/>
          </p:nvPr>
        </p:nvSpPr>
        <p:spPr>
          <a:xfrm>
            <a:off x="819150" y="4065325"/>
            <a:ext cx="7505700" cy="373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t/>
            </a:r>
            <a:endParaRPr/>
          </a:p>
        </p:txBody>
      </p:sp>
      <p:pic>
        <p:nvPicPr>
          <p:cNvPr id="240" name="Google Shape;240;p26"/>
          <p:cNvPicPr preferRelativeResize="0"/>
          <p:nvPr/>
        </p:nvPicPr>
        <p:blipFill>
          <a:blip r:embed="rId3">
            <a:alphaModFix/>
          </a:blip>
          <a:stretch>
            <a:fillRect/>
          </a:stretch>
        </p:blipFill>
        <p:spPr>
          <a:xfrm>
            <a:off x="220050" y="212025"/>
            <a:ext cx="8703901" cy="4708825"/>
          </a:xfrm>
          <a:prstGeom prst="rect">
            <a:avLst/>
          </a:prstGeom>
          <a:noFill/>
          <a:ln>
            <a:noFill/>
          </a:ln>
        </p:spPr>
      </p:pic>
      <p:sp>
        <p:nvSpPr>
          <p:cNvPr id="241" name="Google Shape;241;p26"/>
          <p:cNvSpPr txBox="1"/>
          <p:nvPr/>
        </p:nvSpPr>
        <p:spPr>
          <a:xfrm>
            <a:off x="3496325" y="3013975"/>
            <a:ext cx="4391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latin typeface="Lexend ExtraBold"/>
                <a:ea typeface="Lexend ExtraBold"/>
                <a:cs typeface="Lexend ExtraBold"/>
                <a:sym typeface="Lexend ExtraBold"/>
              </a:rPr>
              <a:t>DONE BY : </a:t>
            </a:r>
            <a:endParaRPr sz="1500">
              <a:solidFill>
                <a:schemeClr val="dk2"/>
              </a:solidFill>
              <a:latin typeface="Lexend ExtraBold"/>
              <a:ea typeface="Lexend ExtraBold"/>
              <a:cs typeface="Lexend ExtraBold"/>
              <a:sym typeface="Lexend ExtraBold"/>
            </a:endParaRPr>
          </a:p>
          <a:p>
            <a:pPr indent="0" lvl="0" marL="0" rtl="0" algn="l">
              <a:spcBef>
                <a:spcPts val="0"/>
              </a:spcBef>
              <a:spcAft>
                <a:spcPts val="0"/>
              </a:spcAft>
              <a:buNone/>
            </a:pPr>
            <a:r>
              <a:rPr lang="en-GB" sz="1500">
                <a:solidFill>
                  <a:schemeClr val="dk2"/>
                </a:solidFill>
                <a:latin typeface="Lexend ExtraBold"/>
                <a:ea typeface="Lexend ExtraBold"/>
                <a:cs typeface="Lexend ExtraBold"/>
                <a:sym typeface="Lexend ExtraBold"/>
              </a:rPr>
              <a:t>                 PRASANNAKUMAR .D</a:t>
            </a:r>
            <a:endParaRPr sz="1500">
              <a:solidFill>
                <a:schemeClr val="dk2"/>
              </a:solidFill>
              <a:latin typeface="Lexend ExtraBold"/>
              <a:ea typeface="Lexend ExtraBold"/>
              <a:cs typeface="Lexend ExtraBold"/>
              <a:sym typeface="Lexend ExtraBold"/>
            </a:endParaRPr>
          </a:p>
          <a:p>
            <a:pPr indent="0" lvl="0" marL="0" rtl="0" algn="l">
              <a:spcBef>
                <a:spcPts val="0"/>
              </a:spcBef>
              <a:spcAft>
                <a:spcPts val="0"/>
              </a:spcAft>
              <a:buNone/>
            </a:pPr>
            <a:r>
              <a:rPr lang="en-GB" sz="1500">
                <a:solidFill>
                  <a:schemeClr val="dk2"/>
                </a:solidFill>
                <a:latin typeface="Lexend ExtraBold"/>
                <a:ea typeface="Lexend ExtraBold"/>
                <a:cs typeface="Lexend ExtraBold"/>
                <a:sym typeface="Lexend ExtraBold"/>
              </a:rPr>
              <a:t>                 MBE9 batch</a:t>
            </a:r>
            <a:endParaRPr sz="1500">
              <a:solidFill>
                <a:schemeClr val="dk2"/>
              </a:solidFill>
              <a:latin typeface="Lexend ExtraBold"/>
              <a:ea typeface="Lexend ExtraBold"/>
              <a:cs typeface="Lexend ExtraBold"/>
              <a:sym typeface="Lexend ExtraBold"/>
            </a:endParaRPr>
          </a:p>
          <a:p>
            <a:pPr indent="0" lvl="0" marL="0" rtl="0" algn="l">
              <a:spcBef>
                <a:spcPts val="0"/>
              </a:spcBef>
              <a:spcAft>
                <a:spcPts val="0"/>
              </a:spcAft>
              <a:buNone/>
            </a:pPr>
            <a:r>
              <a:rPr lang="en-GB" sz="1500">
                <a:solidFill>
                  <a:schemeClr val="dk2"/>
                </a:solidFill>
                <a:latin typeface="Lexend ExtraBold"/>
                <a:ea typeface="Lexend ExtraBold"/>
                <a:cs typeface="Lexend ExtraBold"/>
                <a:sym typeface="Lexend ExtraBold"/>
              </a:rPr>
              <a:t>                 calvingameing10@gmail.com</a:t>
            </a:r>
            <a:endParaRPr sz="1500">
              <a:solidFill>
                <a:schemeClr val="dk2"/>
              </a:solidFill>
              <a:latin typeface="Lexend ExtraBold"/>
              <a:ea typeface="Lexend ExtraBold"/>
              <a:cs typeface="Lexend ExtraBold"/>
              <a:sym typeface="Lexend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139" name="Google Shape;139;p14"/>
          <p:cNvPicPr preferRelativeResize="0"/>
          <p:nvPr/>
        </p:nvPicPr>
        <p:blipFill>
          <a:blip r:embed="rId3">
            <a:alphaModFix/>
          </a:blip>
          <a:stretch>
            <a:fillRect/>
          </a:stretch>
        </p:blipFill>
        <p:spPr>
          <a:xfrm>
            <a:off x="472325" y="1539950"/>
            <a:ext cx="3164450" cy="3164425"/>
          </a:xfrm>
          <a:prstGeom prst="rect">
            <a:avLst/>
          </a:prstGeom>
          <a:noFill/>
          <a:ln>
            <a:noFill/>
          </a:ln>
        </p:spPr>
      </p:pic>
      <p:sp>
        <p:nvSpPr>
          <p:cNvPr id="140" name="Google Shape;140;p14"/>
          <p:cNvSpPr txBox="1"/>
          <p:nvPr/>
        </p:nvSpPr>
        <p:spPr>
          <a:xfrm>
            <a:off x="4032250" y="407050"/>
            <a:ext cx="4679700" cy="369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GB" sz="2600">
                <a:latin typeface="Times New Roman"/>
                <a:ea typeface="Times New Roman"/>
                <a:cs typeface="Times New Roman"/>
                <a:sym typeface="Times New Roman"/>
              </a:rPr>
              <a:t>Zepto Founders: Aadit Palicha and Kaivalya Vohra</a:t>
            </a:r>
            <a:endParaRPr b="1" sz="26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b="1" lang="en-GB" sz="2000">
                <a:latin typeface="Times New Roman"/>
                <a:ea typeface="Times New Roman"/>
                <a:cs typeface="Times New Roman"/>
                <a:sym typeface="Times New Roman"/>
              </a:rPr>
              <a:t>Zepto</a:t>
            </a:r>
            <a:r>
              <a:rPr lang="en-GB" sz="2000">
                <a:latin typeface="Times New Roman"/>
                <a:ea typeface="Times New Roman"/>
                <a:cs typeface="Times New Roman"/>
                <a:sym typeface="Times New Roman"/>
              </a:rPr>
              <a:t> was co-founded by two young entrepreneurs, </a:t>
            </a:r>
            <a:r>
              <a:rPr b="1" lang="en-GB" sz="2000">
                <a:latin typeface="Times New Roman"/>
                <a:ea typeface="Times New Roman"/>
                <a:cs typeface="Times New Roman"/>
                <a:sym typeface="Times New Roman"/>
              </a:rPr>
              <a:t>Aadit Palicha</a:t>
            </a:r>
            <a:r>
              <a:rPr lang="en-GB" sz="2000">
                <a:latin typeface="Times New Roman"/>
                <a:ea typeface="Times New Roman"/>
                <a:cs typeface="Times New Roman"/>
                <a:sym typeface="Times New Roman"/>
              </a:rPr>
              <a:t> and </a:t>
            </a:r>
            <a:r>
              <a:rPr b="1" lang="en-GB" sz="2000">
                <a:latin typeface="Times New Roman"/>
                <a:ea typeface="Times New Roman"/>
                <a:cs typeface="Times New Roman"/>
                <a:sym typeface="Times New Roman"/>
              </a:rPr>
              <a:t>Kaivalya Vohra</a:t>
            </a:r>
            <a:r>
              <a:rPr lang="en-GB" sz="2000">
                <a:latin typeface="Times New Roman"/>
                <a:ea typeface="Times New Roman"/>
                <a:cs typeface="Times New Roman"/>
                <a:sym typeface="Times New Roman"/>
              </a:rPr>
              <a:t>.Both were college dropouts who saw an opportunity in the burgeoning online grocery delivery market. Their vision of delivering groceries within minutes has transformed the industry</a:t>
            </a:r>
            <a:endParaRPr sz="2000">
              <a:latin typeface="Times New Roman"/>
              <a:ea typeface="Times New Roman"/>
              <a:cs typeface="Times New Roman"/>
              <a:sym typeface="Times New Roman"/>
            </a:endParaRPr>
          </a:p>
        </p:txBody>
      </p:sp>
      <p:pic>
        <p:nvPicPr>
          <p:cNvPr id="141" name="Google Shape;141;p14"/>
          <p:cNvPicPr preferRelativeResize="0"/>
          <p:nvPr/>
        </p:nvPicPr>
        <p:blipFill>
          <a:blip r:embed="rId4">
            <a:alphaModFix amt="17000"/>
          </a:blip>
          <a:stretch>
            <a:fillRect/>
          </a:stretch>
        </p:blipFill>
        <p:spPr>
          <a:xfrm>
            <a:off x="218525" y="179350"/>
            <a:ext cx="8720250" cy="4804450"/>
          </a:xfrm>
          <a:prstGeom prst="rect">
            <a:avLst/>
          </a:prstGeom>
          <a:noFill/>
          <a:ln>
            <a:noFill/>
          </a:ln>
        </p:spPr>
      </p:pic>
      <p:pic>
        <p:nvPicPr>
          <p:cNvPr id="142" name="Google Shape;142;p14"/>
          <p:cNvPicPr preferRelativeResize="0"/>
          <p:nvPr/>
        </p:nvPicPr>
        <p:blipFill>
          <a:blip r:embed="rId5">
            <a:alphaModFix/>
          </a:blip>
          <a:stretch>
            <a:fillRect/>
          </a:stretch>
        </p:blipFill>
        <p:spPr>
          <a:xfrm>
            <a:off x="472325" y="311050"/>
            <a:ext cx="3164450" cy="122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148" name="Google Shape;148;p15"/>
          <p:cNvPicPr preferRelativeResize="0"/>
          <p:nvPr/>
        </p:nvPicPr>
        <p:blipFill>
          <a:blip r:embed="rId3">
            <a:alphaModFix amt="19000"/>
          </a:blip>
          <a:stretch>
            <a:fillRect/>
          </a:stretch>
        </p:blipFill>
        <p:spPr>
          <a:xfrm>
            <a:off x="228825" y="230900"/>
            <a:ext cx="8679025" cy="4669350"/>
          </a:xfrm>
          <a:prstGeom prst="rect">
            <a:avLst/>
          </a:prstGeom>
          <a:noFill/>
          <a:ln>
            <a:noFill/>
          </a:ln>
        </p:spPr>
      </p:pic>
      <p:sp>
        <p:nvSpPr>
          <p:cNvPr id="149" name="Google Shape;149;p15"/>
          <p:cNvSpPr txBox="1"/>
          <p:nvPr/>
        </p:nvSpPr>
        <p:spPr>
          <a:xfrm>
            <a:off x="1259575" y="310650"/>
            <a:ext cx="7143300" cy="226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GB" sz="2200">
                <a:latin typeface="Times New Roman"/>
                <a:ea typeface="Times New Roman"/>
                <a:cs typeface="Times New Roman"/>
                <a:sym typeface="Times New Roman"/>
              </a:rPr>
              <a:t>Zepto's Mission</a:t>
            </a:r>
            <a:endParaRPr b="1" sz="2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1600">
                <a:latin typeface="Times New Roman"/>
                <a:ea typeface="Times New Roman"/>
                <a:cs typeface="Times New Roman"/>
                <a:sym typeface="Times New Roman"/>
              </a:rPr>
              <a:t>Zepto's mission is to make 10-minute delivery the new normal.</a:t>
            </a:r>
            <a:endParaRPr b="1" sz="16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GB" sz="1600">
                <a:latin typeface="Times New Roman"/>
                <a:ea typeface="Times New Roman"/>
                <a:cs typeface="Times New Roman"/>
                <a:sym typeface="Times New Roman"/>
              </a:rPr>
              <a:t>The company is focused on revolutionizing the grocery delivery industry by providing unparalleled speed and convenience to customers. By offering a vast array of products delivered to your doorstep within a matter of minutes, Zepto aims to redefine the way people shop for groceries.</a:t>
            </a:r>
            <a:endParaRPr sz="1600">
              <a:latin typeface="Times New Roman"/>
              <a:ea typeface="Times New Roman"/>
              <a:cs typeface="Times New Roman"/>
              <a:sym typeface="Times New Roman"/>
            </a:endParaRPr>
          </a:p>
        </p:txBody>
      </p:sp>
      <p:sp>
        <p:nvSpPr>
          <p:cNvPr id="150" name="Google Shape;150;p15"/>
          <p:cNvSpPr txBox="1"/>
          <p:nvPr/>
        </p:nvSpPr>
        <p:spPr>
          <a:xfrm>
            <a:off x="682375" y="2018700"/>
            <a:ext cx="7648200" cy="239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latin typeface="Times New Roman"/>
              <a:ea typeface="Times New Roman"/>
              <a:cs typeface="Times New Roman"/>
              <a:sym typeface="Times New Roman"/>
            </a:endParaRPr>
          </a:p>
          <a:p>
            <a:pPr indent="0" lvl="0" marL="0" rtl="0" algn="ctr">
              <a:lnSpc>
                <a:spcPct val="115000"/>
              </a:lnSpc>
              <a:spcBef>
                <a:spcPts val="1800"/>
              </a:spcBef>
              <a:spcAft>
                <a:spcPts val="0"/>
              </a:spcAft>
              <a:buNone/>
            </a:pPr>
            <a:r>
              <a:rPr b="1" lang="en-GB" sz="2366">
                <a:latin typeface="Times New Roman"/>
                <a:ea typeface="Times New Roman"/>
                <a:cs typeface="Times New Roman"/>
                <a:sym typeface="Times New Roman"/>
              </a:rPr>
              <a:t>Zepto's Business Model: Speed and Convenience</a:t>
            </a:r>
            <a:endParaRPr b="1" sz="2366">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GB" sz="1766">
                <a:latin typeface="Times New Roman"/>
                <a:ea typeface="Times New Roman"/>
                <a:cs typeface="Times New Roman"/>
                <a:sym typeface="Times New Roman"/>
              </a:rPr>
              <a:t>Zepto's business model revolves around providing an ultra-fast grocery delivery service. They have disrupted the traditional grocery shopping experience by offering a wide range of products delivered to customers' doorsteps within a matter of minutes</a:t>
            </a:r>
            <a:endParaRPr sz="13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6"/>
          <p:cNvPicPr preferRelativeResize="0"/>
          <p:nvPr/>
        </p:nvPicPr>
        <p:blipFill>
          <a:blip r:embed="rId3">
            <a:alphaModFix amt="24000"/>
          </a:blip>
          <a:stretch>
            <a:fillRect/>
          </a:stretch>
        </p:blipFill>
        <p:spPr>
          <a:xfrm>
            <a:off x="218525" y="220575"/>
            <a:ext cx="8709924" cy="4720900"/>
          </a:xfrm>
          <a:prstGeom prst="rect">
            <a:avLst/>
          </a:prstGeom>
          <a:noFill/>
          <a:ln>
            <a:noFill/>
          </a:ln>
        </p:spPr>
      </p:pic>
      <p:sp>
        <p:nvSpPr>
          <p:cNvPr id="156" name="Google Shape;156;p16"/>
          <p:cNvSpPr txBox="1"/>
          <p:nvPr>
            <p:ph type="title"/>
          </p:nvPr>
        </p:nvSpPr>
        <p:spPr>
          <a:xfrm>
            <a:off x="819150" y="261825"/>
            <a:ext cx="7505700" cy="41850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t/>
            </a:r>
            <a:endParaRPr sz="1766">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GB" sz="1100">
                <a:solidFill>
                  <a:srgbClr val="000000"/>
                </a:solidFill>
                <a:latin typeface="Times New Roman"/>
                <a:ea typeface="Times New Roman"/>
                <a:cs typeface="Times New Roman"/>
                <a:sym typeface="Times New Roman"/>
              </a:rPr>
              <a:t>.</a:t>
            </a:r>
            <a:endParaRPr b="1" sz="2366">
              <a:solidFill>
                <a:srgbClr val="000000"/>
              </a:solidFill>
              <a:latin typeface="Times New Roman"/>
              <a:ea typeface="Times New Roman"/>
              <a:cs typeface="Times New Roman"/>
              <a:sym typeface="Times New Roman"/>
            </a:endParaRPr>
          </a:p>
        </p:txBody>
      </p:sp>
      <p:sp>
        <p:nvSpPr>
          <p:cNvPr id="157" name="Google Shape;157;p16"/>
          <p:cNvSpPr txBox="1"/>
          <p:nvPr>
            <p:ph idx="1" type="body"/>
          </p:nvPr>
        </p:nvSpPr>
        <p:spPr>
          <a:xfrm>
            <a:off x="270050" y="4694100"/>
            <a:ext cx="8534700" cy="165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05"/>
              <a:buNone/>
            </a:pPr>
            <a:r>
              <a:t/>
            </a:r>
            <a:endParaRPr sz="715">
              <a:latin typeface="Times New Roman"/>
              <a:ea typeface="Times New Roman"/>
              <a:cs typeface="Times New Roman"/>
              <a:sym typeface="Times New Roman"/>
            </a:endParaRPr>
          </a:p>
        </p:txBody>
      </p:sp>
      <p:sp>
        <p:nvSpPr>
          <p:cNvPr id="158" name="Google Shape;158;p16"/>
          <p:cNvSpPr txBox="1"/>
          <p:nvPr/>
        </p:nvSpPr>
        <p:spPr>
          <a:xfrm>
            <a:off x="819150" y="402525"/>
            <a:ext cx="7789800" cy="50979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1400"/>
              </a:spcBef>
              <a:spcAft>
                <a:spcPts val="0"/>
              </a:spcAft>
              <a:buNone/>
            </a:pPr>
            <a:r>
              <a:rPr b="1" lang="en-GB" sz="1623">
                <a:latin typeface="Times New Roman"/>
                <a:ea typeface="Times New Roman"/>
                <a:cs typeface="Times New Roman"/>
                <a:sym typeface="Times New Roman"/>
              </a:rPr>
              <a:t>Key Components of Zepto's Business Model:</a:t>
            </a:r>
            <a:endParaRPr b="1" sz="1623">
              <a:latin typeface="Times New Roman"/>
              <a:ea typeface="Times New Roman"/>
              <a:cs typeface="Times New Roman"/>
              <a:sym typeface="Times New Roman"/>
            </a:endParaRPr>
          </a:p>
          <a:p>
            <a:pPr indent="-325404" lvl="0" marL="457200" rtl="0" algn="l">
              <a:lnSpc>
                <a:spcPct val="115000"/>
              </a:lnSpc>
              <a:spcBef>
                <a:spcPts val="1200"/>
              </a:spcBef>
              <a:spcAft>
                <a:spcPts val="0"/>
              </a:spcAft>
              <a:buSzPts val="1524"/>
              <a:buFont typeface="Times New Roman"/>
              <a:buChar char="●"/>
            </a:pPr>
            <a:r>
              <a:rPr b="1" lang="en-GB" sz="1524">
                <a:latin typeface="Times New Roman"/>
                <a:ea typeface="Times New Roman"/>
                <a:cs typeface="Times New Roman"/>
                <a:sym typeface="Times New Roman"/>
              </a:rPr>
              <a:t>Dark Stores:</a:t>
            </a:r>
            <a:r>
              <a:rPr lang="en-GB" sz="1524">
                <a:latin typeface="Times New Roman"/>
                <a:ea typeface="Times New Roman"/>
                <a:cs typeface="Times New Roman"/>
                <a:sym typeface="Times New Roman"/>
              </a:rPr>
              <a:t> Zepto operates a network of small, strategically located warehouses or "dark stores" that stock a limited but carefully curated selection of products. These stores are designed to optimize order fulfillment and delivery times. </a:t>
            </a:r>
            <a:endParaRPr sz="1524">
              <a:latin typeface="Times New Roman"/>
              <a:ea typeface="Times New Roman"/>
              <a:cs typeface="Times New Roman"/>
              <a:sym typeface="Times New Roman"/>
            </a:endParaRPr>
          </a:p>
          <a:p>
            <a:pPr indent="-325404" lvl="0" marL="457200" rtl="0" algn="l">
              <a:lnSpc>
                <a:spcPct val="115000"/>
              </a:lnSpc>
              <a:spcBef>
                <a:spcPts val="0"/>
              </a:spcBef>
              <a:spcAft>
                <a:spcPts val="0"/>
              </a:spcAft>
              <a:buSzPts val="1524"/>
              <a:buFont typeface="Times New Roman"/>
              <a:buChar char="●"/>
            </a:pPr>
            <a:r>
              <a:rPr b="1" lang="en-GB" sz="1524">
                <a:latin typeface="Times New Roman"/>
                <a:ea typeface="Times New Roman"/>
                <a:cs typeface="Times New Roman"/>
                <a:sym typeface="Times New Roman"/>
              </a:rPr>
              <a:t>Technology:</a:t>
            </a:r>
            <a:r>
              <a:rPr lang="en-GB" sz="1524">
                <a:latin typeface="Times New Roman"/>
                <a:ea typeface="Times New Roman"/>
                <a:cs typeface="Times New Roman"/>
                <a:sym typeface="Times New Roman"/>
              </a:rPr>
              <a:t> Advanced technology plays a crucial role in Zepto's operations. From inventory management and order processing to route optimization and delivery management, technology is the backbone of their business.</a:t>
            </a:r>
            <a:endParaRPr sz="1524">
              <a:latin typeface="Times New Roman"/>
              <a:ea typeface="Times New Roman"/>
              <a:cs typeface="Times New Roman"/>
              <a:sym typeface="Times New Roman"/>
            </a:endParaRPr>
          </a:p>
          <a:p>
            <a:pPr indent="-325404" lvl="0" marL="457200" rtl="0" algn="l">
              <a:lnSpc>
                <a:spcPct val="115000"/>
              </a:lnSpc>
              <a:spcBef>
                <a:spcPts val="0"/>
              </a:spcBef>
              <a:spcAft>
                <a:spcPts val="0"/>
              </a:spcAft>
              <a:buSzPts val="1524"/>
              <a:buFont typeface="Times New Roman"/>
              <a:buChar char="●"/>
            </a:pPr>
            <a:r>
              <a:rPr b="1" lang="en-GB" sz="1524">
                <a:latin typeface="Times New Roman"/>
                <a:ea typeface="Times New Roman"/>
                <a:cs typeface="Times New Roman"/>
                <a:sym typeface="Times New Roman"/>
              </a:rPr>
              <a:t>Rapid Delivery:</a:t>
            </a:r>
            <a:r>
              <a:rPr lang="en-GB" sz="1524">
                <a:latin typeface="Times New Roman"/>
                <a:ea typeface="Times New Roman"/>
                <a:cs typeface="Times New Roman"/>
                <a:sym typeface="Times New Roman"/>
              </a:rPr>
              <a:t> The core value proposition is speed. Zepto aims to deliver orders within 10 minutes, setting a new benchmark for the industry.</a:t>
            </a:r>
            <a:endParaRPr sz="1524">
              <a:latin typeface="Times New Roman"/>
              <a:ea typeface="Times New Roman"/>
              <a:cs typeface="Times New Roman"/>
              <a:sym typeface="Times New Roman"/>
            </a:endParaRPr>
          </a:p>
          <a:p>
            <a:pPr indent="-325404" lvl="0" marL="457200" rtl="0" algn="l">
              <a:lnSpc>
                <a:spcPct val="115000"/>
              </a:lnSpc>
              <a:spcBef>
                <a:spcPts val="0"/>
              </a:spcBef>
              <a:spcAft>
                <a:spcPts val="0"/>
              </a:spcAft>
              <a:buSzPts val="1524"/>
              <a:buFont typeface="Times New Roman"/>
              <a:buChar char="●"/>
            </a:pPr>
            <a:r>
              <a:rPr b="1" lang="en-GB" sz="1524">
                <a:latin typeface="Times New Roman"/>
                <a:ea typeface="Times New Roman"/>
                <a:cs typeface="Times New Roman"/>
                <a:sym typeface="Times New Roman"/>
              </a:rPr>
              <a:t>Customer Experience:</a:t>
            </a:r>
            <a:r>
              <a:rPr lang="en-GB" sz="1524">
                <a:latin typeface="Times New Roman"/>
                <a:ea typeface="Times New Roman"/>
                <a:cs typeface="Times New Roman"/>
                <a:sym typeface="Times New Roman"/>
              </a:rPr>
              <a:t> Zepto focuses on providing a seamless and convenient shopping experience through its user-friendly app and efficient delivery process.</a:t>
            </a:r>
            <a:endParaRPr sz="1524">
              <a:latin typeface="Times New Roman"/>
              <a:ea typeface="Times New Roman"/>
              <a:cs typeface="Times New Roman"/>
              <a:sym typeface="Times New Roman"/>
            </a:endParaRPr>
          </a:p>
          <a:p>
            <a:pPr indent="-325404" lvl="0" marL="457200" rtl="0" algn="l">
              <a:lnSpc>
                <a:spcPct val="115000"/>
              </a:lnSpc>
              <a:spcBef>
                <a:spcPts val="0"/>
              </a:spcBef>
              <a:spcAft>
                <a:spcPts val="0"/>
              </a:spcAft>
              <a:buSzPts val="1524"/>
              <a:buFont typeface="Times New Roman"/>
              <a:buChar char="●"/>
            </a:pPr>
            <a:r>
              <a:rPr b="1" lang="en-GB" sz="1524">
                <a:latin typeface="Times New Roman"/>
                <a:ea typeface="Times New Roman"/>
                <a:cs typeface="Times New Roman"/>
                <a:sym typeface="Times New Roman"/>
              </a:rPr>
              <a:t>Revenue Model:</a:t>
            </a:r>
            <a:r>
              <a:rPr lang="en-GB" sz="1524">
                <a:latin typeface="Times New Roman"/>
                <a:ea typeface="Times New Roman"/>
                <a:cs typeface="Times New Roman"/>
                <a:sym typeface="Times New Roman"/>
              </a:rPr>
              <a:t> Zepto primarily generates revenue through commission fees charged to partner stores and brands.</a:t>
            </a:r>
            <a:endParaRPr sz="1524">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GB" sz="1524">
                <a:latin typeface="Times New Roman"/>
                <a:ea typeface="Times New Roman"/>
                <a:cs typeface="Times New Roman"/>
                <a:sym typeface="Times New Roman"/>
              </a:rPr>
              <a:t>In essence, Zepto's business model is built on speed, technology, and customer satisfaction.</a:t>
            </a:r>
            <a:endParaRPr sz="1524">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743">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2800">
              <a:solidFill>
                <a:schemeClr val="lt1"/>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352350" y="272125"/>
            <a:ext cx="6689700" cy="711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en-GB" sz="3033">
                <a:solidFill>
                  <a:srgbClr val="000000"/>
                </a:solidFill>
                <a:latin typeface="Times New Roman"/>
                <a:ea typeface="Times New Roman"/>
                <a:cs typeface="Times New Roman"/>
                <a:sym typeface="Times New Roman"/>
              </a:rPr>
              <a:t>Porter's Five Forces Analysis for Zepto</a:t>
            </a:r>
            <a:endParaRPr b="1" sz="3033">
              <a:solidFill>
                <a:srgbClr val="000000"/>
              </a:solidFill>
              <a:latin typeface="Times New Roman"/>
              <a:ea typeface="Times New Roman"/>
              <a:cs typeface="Times New Roman"/>
              <a:sym typeface="Times New Roman"/>
            </a:endParaRPr>
          </a:p>
          <a:p>
            <a:pPr indent="0" lvl="0" marL="0" rtl="0" algn="l">
              <a:lnSpc>
                <a:spcPct val="115000"/>
              </a:lnSpc>
              <a:spcBef>
                <a:spcPts val="1800"/>
              </a:spcBef>
              <a:spcAft>
                <a:spcPts val="0"/>
              </a:spcAft>
              <a:buNone/>
            </a:pPr>
            <a:r>
              <a:t/>
            </a:r>
            <a:endParaRPr b="1" sz="1700">
              <a:solidFill>
                <a:srgbClr val="000000"/>
              </a:solidFill>
              <a:latin typeface="Times New Roman"/>
              <a:ea typeface="Times New Roman"/>
              <a:cs typeface="Times New Roman"/>
              <a:sym typeface="Times New Roman"/>
            </a:endParaRPr>
          </a:p>
          <a:p>
            <a:pPr indent="0" lvl="0" marL="0" rtl="0" algn="l">
              <a:spcBef>
                <a:spcPts val="400"/>
              </a:spcBef>
              <a:spcAft>
                <a:spcPts val="0"/>
              </a:spcAft>
              <a:buNone/>
            </a:pPr>
            <a:r>
              <a:t/>
            </a:r>
            <a:endParaRPr sz="1300"/>
          </a:p>
        </p:txBody>
      </p:sp>
      <p:pic>
        <p:nvPicPr>
          <p:cNvPr id="164" name="Google Shape;164;p17"/>
          <p:cNvPicPr preferRelativeResize="0"/>
          <p:nvPr/>
        </p:nvPicPr>
        <p:blipFill>
          <a:blip r:embed="rId3">
            <a:alphaModFix/>
          </a:blip>
          <a:stretch>
            <a:fillRect/>
          </a:stretch>
        </p:blipFill>
        <p:spPr>
          <a:xfrm>
            <a:off x="723600" y="890425"/>
            <a:ext cx="7607025" cy="384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109050" y="309600"/>
            <a:ext cx="7242300" cy="550200"/>
          </a:xfrm>
          <a:prstGeom prst="rect">
            <a:avLst/>
          </a:prstGeom>
        </p:spPr>
        <p:txBody>
          <a:bodyPr anchorCtr="0" anchor="t" bIns="91425" lIns="91425" spcFirstLastPara="1" rIns="91425" wrap="square" tIns="91425">
            <a:noAutofit/>
          </a:bodyPr>
          <a:lstStyle/>
          <a:p>
            <a:pPr indent="0" lvl="0" marL="0" rtl="0" algn="ctr">
              <a:lnSpc>
                <a:spcPct val="100000"/>
              </a:lnSpc>
              <a:spcBef>
                <a:spcPts val="1800"/>
              </a:spcBef>
              <a:spcAft>
                <a:spcPts val="0"/>
              </a:spcAft>
              <a:buSzPts val="990"/>
              <a:buNone/>
            </a:pPr>
            <a:r>
              <a:rPr b="1" lang="en-GB" sz="1929">
                <a:solidFill>
                  <a:srgbClr val="000000"/>
                </a:solidFill>
                <a:latin typeface="Times New Roman"/>
                <a:ea typeface="Times New Roman"/>
                <a:cs typeface="Times New Roman"/>
                <a:sym typeface="Times New Roman"/>
              </a:rPr>
              <a:t>PESTLE Analysis for Zepto   </a:t>
            </a:r>
            <a:endParaRPr b="1" sz="1929">
              <a:solidFill>
                <a:srgbClr val="000000"/>
              </a:solidFill>
              <a:latin typeface="Times New Roman"/>
              <a:ea typeface="Times New Roman"/>
              <a:cs typeface="Times New Roman"/>
              <a:sym typeface="Times New Roman"/>
            </a:endParaRPr>
          </a:p>
          <a:p>
            <a:pPr indent="0" lvl="0" marL="0" rtl="0" algn="l">
              <a:lnSpc>
                <a:spcPct val="100000"/>
              </a:lnSpc>
              <a:spcBef>
                <a:spcPts val="1800"/>
              </a:spcBef>
              <a:spcAft>
                <a:spcPts val="0"/>
              </a:spcAft>
              <a:buSzPts val="990"/>
              <a:buNone/>
            </a:pPr>
            <a:r>
              <a:rPr b="1" lang="en-GB" sz="1390">
                <a:solidFill>
                  <a:srgbClr val="000000"/>
                </a:solidFill>
                <a:latin typeface="Times New Roman"/>
                <a:ea typeface="Times New Roman"/>
                <a:cs typeface="Times New Roman"/>
                <a:sym typeface="Times New Roman"/>
              </a:rPr>
              <a:t>Slide Content: </a:t>
            </a:r>
            <a:r>
              <a:rPr lang="en-GB" sz="1390">
                <a:solidFill>
                  <a:srgbClr val="000000"/>
                </a:solidFill>
                <a:latin typeface="Times New Roman"/>
                <a:ea typeface="Times New Roman"/>
                <a:cs typeface="Times New Roman"/>
                <a:sym typeface="Times New Roman"/>
              </a:rPr>
              <a:t>A table or matrix visually representing the six PESTLE factors.</a:t>
            </a:r>
            <a:endParaRPr sz="1390">
              <a:solidFill>
                <a:srgbClr val="000000"/>
              </a:solidFill>
              <a:latin typeface="Times New Roman"/>
              <a:ea typeface="Times New Roman"/>
              <a:cs typeface="Times New Roman"/>
              <a:sym typeface="Times New Roman"/>
            </a:endParaRPr>
          </a:p>
          <a:p>
            <a:pPr indent="0" lvl="0" marL="0" rtl="0" algn="l">
              <a:spcBef>
                <a:spcPts val="400"/>
              </a:spcBef>
              <a:spcAft>
                <a:spcPts val="0"/>
              </a:spcAft>
              <a:buSzPts val="990"/>
              <a:buNone/>
            </a:pPr>
            <a:r>
              <a:t/>
            </a:r>
            <a:endParaRPr sz="3100"/>
          </a:p>
        </p:txBody>
      </p:sp>
      <p:pic>
        <p:nvPicPr>
          <p:cNvPr id="170" name="Google Shape;170;p18"/>
          <p:cNvPicPr preferRelativeResize="0"/>
          <p:nvPr/>
        </p:nvPicPr>
        <p:blipFill>
          <a:blip r:embed="rId3">
            <a:alphaModFix/>
          </a:blip>
          <a:stretch>
            <a:fillRect/>
          </a:stretch>
        </p:blipFill>
        <p:spPr>
          <a:xfrm>
            <a:off x="538050" y="1179200"/>
            <a:ext cx="8039951" cy="364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3385800" y="1123925"/>
            <a:ext cx="502200" cy="4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b="1" sz="600">
              <a:latin typeface="Times New Roman"/>
              <a:ea typeface="Times New Roman"/>
              <a:cs typeface="Times New Roman"/>
              <a:sym typeface="Times New Roman"/>
            </a:endParaRPr>
          </a:p>
        </p:txBody>
      </p:sp>
      <p:sp>
        <p:nvSpPr>
          <p:cNvPr id="176" name="Google Shape;176;p19"/>
          <p:cNvSpPr txBox="1"/>
          <p:nvPr>
            <p:ph idx="1" type="body"/>
          </p:nvPr>
        </p:nvSpPr>
        <p:spPr>
          <a:xfrm>
            <a:off x="819150" y="1990725"/>
            <a:ext cx="5635500" cy="118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19"/>
          <p:cNvPicPr preferRelativeResize="0"/>
          <p:nvPr/>
        </p:nvPicPr>
        <p:blipFill>
          <a:blip r:embed="rId3">
            <a:alphaModFix/>
          </a:blip>
          <a:stretch>
            <a:fillRect/>
          </a:stretch>
        </p:blipFill>
        <p:spPr>
          <a:xfrm>
            <a:off x="218525" y="220575"/>
            <a:ext cx="8775624" cy="470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771425" y="288975"/>
            <a:ext cx="7505700" cy="67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rgbClr val="15171A"/>
                </a:solidFill>
                <a:latin typeface="Times New Roman"/>
                <a:ea typeface="Times New Roman"/>
                <a:cs typeface="Times New Roman"/>
                <a:sym typeface="Times New Roman"/>
              </a:rPr>
              <a:t>Slide Title: Six Forces Model - Zepto</a:t>
            </a:r>
            <a:endParaRPr>
              <a:solidFill>
                <a:srgbClr val="15171A"/>
              </a:solidFill>
              <a:latin typeface="Times New Roman"/>
              <a:ea typeface="Times New Roman"/>
              <a:cs typeface="Times New Roman"/>
              <a:sym typeface="Times New Roman"/>
            </a:endParaRPr>
          </a:p>
        </p:txBody>
      </p:sp>
      <p:sp>
        <p:nvSpPr>
          <p:cNvPr id="183" name="Google Shape;183;p20"/>
          <p:cNvSpPr txBox="1"/>
          <p:nvPr>
            <p:ph idx="1" type="body"/>
          </p:nvPr>
        </p:nvSpPr>
        <p:spPr>
          <a:xfrm>
            <a:off x="2372825" y="2448050"/>
            <a:ext cx="4302900" cy="18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0"/>
          <p:cNvPicPr preferRelativeResize="0"/>
          <p:nvPr/>
        </p:nvPicPr>
        <p:blipFill>
          <a:blip r:embed="rId3">
            <a:alphaModFix/>
          </a:blip>
          <a:stretch>
            <a:fillRect/>
          </a:stretch>
        </p:blipFill>
        <p:spPr>
          <a:xfrm>
            <a:off x="211875" y="1127675"/>
            <a:ext cx="8720251" cy="380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908675" y="365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3 Ps for Zepto: Product, Price, and Place</a:t>
            </a:r>
            <a:endParaRPr/>
          </a:p>
        </p:txBody>
      </p:sp>
      <p:sp>
        <p:nvSpPr>
          <p:cNvPr id="190" name="Google Shape;190;p21"/>
          <p:cNvSpPr txBox="1"/>
          <p:nvPr>
            <p:ph idx="1" type="body"/>
          </p:nvPr>
        </p:nvSpPr>
        <p:spPr>
          <a:xfrm>
            <a:off x="257475" y="1256975"/>
            <a:ext cx="2707500" cy="1233000"/>
          </a:xfrm>
          <a:prstGeom prst="rect">
            <a:avLst/>
          </a:prstGeom>
        </p:spPr>
        <p:txBody>
          <a:bodyPr anchorCtr="0" anchor="t" bIns="91425" lIns="91425" spcFirstLastPara="1" rIns="91425" wrap="square" tIns="91425">
            <a:normAutofit fontScale="25000" lnSpcReduction="20000"/>
          </a:bodyPr>
          <a:lstStyle/>
          <a:p>
            <a:pPr indent="0" lvl="0" marL="0" rtl="0" algn="l">
              <a:spcBef>
                <a:spcPts val="1400"/>
              </a:spcBef>
              <a:spcAft>
                <a:spcPts val="0"/>
              </a:spcAft>
              <a:buNone/>
            </a:pPr>
            <a:r>
              <a:rPr b="1" lang="en-GB" sz="5917">
                <a:solidFill>
                  <a:srgbClr val="000000"/>
                </a:solidFill>
                <a:latin typeface="Times New Roman"/>
                <a:ea typeface="Times New Roman"/>
                <a:cs typeface="Times New Roman"/>
                <a:sym typeface="Times New Roman"/>
              </a:rPr>
              <a:t>Product</a:t>
            </a:r>
            <a:endParaRPr b="1" sz="5917">
              <a:solidFill>
                <a:srgbClr val="000000"/>
              </a:solidFill>
              <a:latin typeface="Times New Roman"/>
              <a:ea typeface="Times New Roman"/>
              <a:cs typeface="Times New Roman"/>
              <a:sym typeface="Times New Roman"/>
            </a:endParaRPr>
          </a:p>
          <a:p>
            <a:pPr indent="-319368" lvl="0" marL="457200" rtl="0" algn="l">
              <a:spcBef>
                <a:spcPts val="1200"/>
              </a:spcBef>
              <a:spcAft>
                <a:spcPts val="0"/>
              </a:spcAft>
              <a:buClr>
                <a:srgbClr val="000000"/>
              </a:buClr>
              <a:buSzPct val="100000"/>
              <a:buFont typeface="Arial"/>
              <a:buChar char="●"/>
            </a:pPr>
            <a:r>
              <a:rPr b="1" lang="en-GB" sz="5717">
                <a:solidFill>
                  <a:srgbClr val="000000"/>
                </a:solidFill>
                <a:latin typeface="Times New Roman"/>
                <a:ea typeface="Times New Roman"/>
                <a:cs typeface="Times New Roman"/>
                <a:sym typeface="Times New Roman"/>
              </a:rPr>
              <a:t>Core product:</a:t>
            </a:r>
            <a:r>
              <a:rPr lang="en-GB" sz="5717">
                <a:solidFill>
                  <a:srgbClr val="000000"/>
                </a:solidFill>
                <a:latin typeface="Times New Roman"/>
                <a:ea typeface="Times New Roman"/>
                <a:cs typeface="Times New Roman"/>
                <a:sym typeface="Times New Roman"/>
              </a:rPr>
              <a:t> Rapid delivery of groceries and essential items.</a:t>
            </a:r>
            <a:endParaRPr sz="5717">
              <a:solidFill>
                <a:srgbClr val="000000"/>
              </a:solidFill>
              <a:latin typeface="Times New Roman"/>
              <a:ea typeface="Times New Roman"/>
              <a:cs typeface="Times New Roman"/>
              <a:sym typeface="Times New Roman"/>
            </a:endParaRPr>
          </a:p>
          <a:p>
            <a:pPr indent="-319368" lvl="0" marL="457200" rtl="0" algn="l">
              <a:spcBef>
                <a:spcPts val="0"/>
              </a:spcBef>
              <a:spcAft>
                <a:spcPts val="0"/>
              </a:spcAft>
              <a:buClr>
                <a:srgbClr val="000000"/>
              </a:buClr>
              <a:buSzPct val="100000"/>
              <a:buFont typeface="Arial"/>
              <a:buChar char="●"/>
            </a:pPr>
            <a:r>
              <a:rPr b="1" lang="en-GB" sz="5717">
                <a:solidFill>
                  <a:srgbClr val="000000"/>
                </a:solidFill>
                <a:latin typeface="Times New Roman"/>
                <a:ea typeface="Times New Roman"/>
                <a:cs typeface="Times New Roman"/>
                <a:sym typeface="Times New Roman"/>
              </a:rPr>
              <a:t>Actual product:</a:t>
            </a:r>
            <a:r>
              <a:rPr lang="en-GB" sz="5717">
                <a:solidFill>
                  <a:srgbClr val="000000"/>
                </a:solidFill>
                <a:latin typeface="Times New Roman"/>
                <a:ea typeface="Times New Roman"/>
                <a:cs typeface="Times New Roman"/>
                <a:sym typeface="Times New Roman"/>
              </a:rPr>
              <a:t> Wide range of products, user-friendly app, efficient delivery process.</a:t>
            </a:r>
            <a:endParaRPr sz="5717">
              <a:solidFill>
                <a:srgbClr val="000000"/>
              </a:solidFill>
              <a:latin typeface="Times New Roman"/>
              <a:ea typeface="Times New Roman"/>
              <a:cs typeface="Times New Roman"/>
              <a:sym typeface="Times New Roman"/>
            </a:endParaRPr>
          </a:p>
          <a:p>
            <a:pPr indent="-319368" lvl="0" marL="457200" rtl="0" algn="l">
              <a:spcBef>
                <a:spcPts val="0"/>
              </a:spcBef>
              <a:spcAft>
                <a:spcPts val="0"/>
              </a:spcAft>
              <a:buClr>
                <a:srgbClr val="000000"/>
              </a:buClr>
              <a:buSzPct val="100000"/>
              <a:buFont typeface="Arial"/>
              <a:buChar char="●"/>
            </a:pPr>
            <a:r>
              <a:rPr b="1" lang="en-GB" sz="5717">
                <a:solidFill>
                  <a:srgbClr val="000000"/>
                </a:solidFill>
                <a:latin typeface="Times New Roman"/>
                <a:ea typeface="Times New Roman"/>
                <a:cs typeface="Times New Roman"/>
                <a:sym typeface="Times New Roman"/>
              </a:rPr>
              <a:t>Augmented product:</a:t>
            </a:r>
            <a:r>
              <a:rPr lang="en-GB" sz="5717">
                <a:solidFill>
                  <a:srgbClr val="000000"/>
                </a:solidFill>
                <a:latin typeface="Times New Roman"/>
                <a:ea typeface="Times New Roman"/>
                <a:cs typeface="Times New Roman"/>
                <a:sym typeface="Times New Roman"/>
              </a:rPr>
              <a:t> Additional services like order tracking, easy returns, and customer support.</a:t>
            </a:r>
            <a:endParaRPr sz="5717">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91" name="Google Shape;191;p21"/>
          <p:cNvSpPr txBox="1"/>
          <p:nvPr/>
        </p:nvSpPr>
        <p:spPr>
          <a:xfrm>
            <a:off x="2964975" y="1256975"/>
            <a:ext cx="3590100" cy="31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1500">
                <a:latin typeface="Times New Roman"/>
                <a:ea typeface="Times New Roman"/>
                <a:cs typeface="Times New Roman"/>
                <a:sym typeface="Times New Roman"/>
              </a:rPr>
              <a:t>Price</a:t>
            </a:r>
            <a:endParaRPr b="1" sz="15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Char char="●"/>
            </a:pPr>
            <a:r>
              <a:rPr b="1" lang="en-GB" sz="1300">
                <a:latin typeface="Times New Roman"/>
                <a:ea typeface="Times New Roman"/>
                <a:cs typeface="Times New Roman"/>
                <a:sym typeface="Times New Roman"/>
              </a:rPr>
              <a:t>Competitive pricing:</a:t>
            </a:r>
            <a:r>
              <a:rPr lang="en-GB" sz="1300">
                <a:latin typeface="Times New Roman"/>
                <a:ea typeface="Times New Roman"/>
                <a:cs typeface="Times New Roman"/>
                <a:sym typeface="Times New Roman"/>
              </a:rPr>
              <a:t> Zepto needs to offer competitive prices to attract customers and retain them.</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r>
              <a:rPr b="1" lang="en-GB" sz="1300">
                <a:latin typeface="Times New Roman"/>
                <a:ea typeface="Times New Roman"/>
                <a:cs typeface="Times New Roman"/>
                <a:sym typeface="Times New Roman"/>
              </a:rPr>
              <a:t>Value-based pricing:</a:t>
            </a:r>
            <a:r>
              <a:rPr lang="en-GB" sz="1300">
                <a:latin typeface="Times New Roman"/>
                <a:ea typeface="Times New Roman"/>
                <a:cs typeface="Times New Roman"/>
                <a:sym typeface="Times New Roman"/>
              </a:rPr>
              <a:t> While focusing on competitive pricing, Zepto should also consider the value it provides to customers through speed and convenience.</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r>
              <a:rPr b="1" lang="en-GB" sz="1300">
                <a:latin typeface="Times New Roman"/>
                <a:ea typeface="Times New Roman"/>
                <a:cs typeface="Times New Roman"/>
                <a:sym typeface="Times New Roman"/>
              </a:rPr>
              <a:t>Promotional pricing:</a:t>
            </a:r>
            <a:r>
              <a:rPr lang="en-GB" sz="1300">
                <a:latin typeface="Times New Roman"/>
                <a:ea typeface="Times New Roman"/>
                <a:cs typeface="Times New Roman"/>
                <a:sym typeface="Times New Roman"/>
              </a:rPr>
              <a:t> Offering discounts, promotions, and loyalty programs can be effective in attracting new customers and retaining existing ones.</a:t>
            </a:r>
            <a:endParaRPr sz="1300">
              <a:latin typeface="Times New Roman"/>
              <a:ea typeface="Times New Roman"/>
              <a:cs typeface="Times New Roman"/>
              <a:sym typeface="Times New Roman"/>
            </a:endParaRPr>
          </a:p>
        </p:txBody>
      </p:sp>
      <p:pic>
        <p:nvPicPr>
          <p:cNvPr id="192" name="Google Shape;192;p21"/>
          <p:cNvPicPr preferRelativeResize="0"/>
          <p:nvPr/>
        </p:nvPicPr>
        <p:blipFill>
          <a:blip r:embed="rId3">
            <a:alphaModFix amt="11000"/>
          </a:blip>
          <a:stretch>
            <a:fillRect/>
          </a:stretch>
        </p:blipFill>
        <p:spPr>
          <a:xfrm>
            <a:off x="200275" y="223075"/>
            <a:ext cx="8710900" cy="4713650"/>
          </a:xfrm>
          <a:prstGeom prst="rect">
            <a:avLst/>
          </a:prstGeom>
          <a:noFill/>
          <a:ln>
            <a:noFill/>
          </a:ln>
        </p:spPr>
      </p:pic>
      <p:sp>
        <p:nvSpPr>
          <p:cNvPr id="193" name="Google Shape;193;p21"/>
          <p:cNvSpPr txBox="1"/>
          <p:nvPr/>
        </p:nvSpPr>
        <p:spPr>
          <a:xfrm>
            <a:off x="6408600" y="1256975"/>
            <a:ext cx="2409900" cy="417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1500">
                <a:latin typeface="Times New Roman"/>
                <a:ea typeface="Times New Roman"/>
                <a:cs typeface="Times New Roman"/>
                <a:sym typeface="Times New Roman"/>
              </a:rPr>
              <a:t>Place</a:t>
            </a:r>
            <a:endParaRPr b="1" sz="15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Char char="●"/>
            </a:pPr>
            <a:r>
              <a:rPr b="1" lang="en-GB" sz="1300">
                <a:latin typeface="Times New Roman"/>
                <a:ea typeface="Times New Roman"/>
                <a:cs typeface="Times New Roman"/>
                <a:sym typeface="Times New Roman"/>
              </a:rPr>
              <a:t>Distribution channels:</a:t>
            </a:r>
            <a:r>
              <a:rPr lang="en-GB" sz="1300">
                <a:latin typeface="Times New Roman"/>
                <a:ea typeface="Times New Roman"/>
                <a:cs typeface="Times New Roman"/>
                <a:sym typeface="Times New Roman"/>
              </a:rPr>
              <a:t> Zepto's primary distribution channel is through its mobile app and dark stores.</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r>
              <a:rPr b="1" lang="en-GB" sz="1300">
                <a:latin typeface="Times New Roman"/>
                <a:ea typeface="Times New Roman"/>
                <a:cs typeface="Times New Roman"/>
                <a:sym typeface="Times New Roman"/>
              </a:rPr>
              <a:t>Location strategy:</a:t>
            </a:r>
            <a:r>
              <a:rPr lang="en-GB" sz="1300">
                <a:latin typeface="Times New Roman"/>
                <a:ea typeface="Times New Roman"/>
                <a:cs typeface="Times New Roman"/>
                <a:sym typeface="Times New Roman"/>
              </a:rPr>
              <a:t> The strategic placement of dark stores is crucial for efficient delivery.</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r>
              <a:rPr b="1" lang="en-GB" sz="1300">
                <a:latin typeface="Times New Roman"/>
                <a:ea typeface="Times New Roman"/>
                <a:cs typeface="Times New Roman"/>
                <a:sym typeface="Times New Roman"/>
              </a:rPr>
              <a:t>Inventory management:</a:t>
            </a:r>
            <a:r>
              <a:rPr lang="en-GB" sz="1300">
                <a:latin typeface="Times New Roman"/>
                <a:ea typeface="Times New Roman"/>
                <a:cs typeface="Times New Roman"/>
                <a:sym typeface="Times New Roman"/>
              </a:rPr>
              <a:t> Effective inventory management ensures product availability and minimizes stockouts.</a:t>
            </a:r>
            <a:endParaRPr sz="1300">
              <a:latin typeface="Times New Roman"/>
              <a:ea typeface="Times New Roman"/>
              <a:cs typeface="Times New Roman"/>
              <a:sym typeface="Times New Roman"/>
            </a:endParaRPr>
          </a:p>
          <a:p>
            <a:pPr indent="0" lvl="0" marL="0" rtl="0" algn="l">
              <a:spcBef>
                <a:spcPts val="12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