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6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50" d="100"/>
          <a:sy n="50" d="100"/>
        </p:scale>
        <p:origin x="3354" y="13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02548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926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2775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7819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7312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3796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47636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8858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6025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216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0655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47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025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0888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21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7651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549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9/4/2024</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33649553"/>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se1.mm.bing.net/th?id=OIP.T6E94uuthYwi_b3hT3-pQwHaD4&amp;pid=Api&amp;P=0&amp;h=220"/>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34209" y="371738"/>
            <a:ext cx="7533503" cy="24907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53233" y="4200524"/>
            <a:ext cx="7714479" cy="1051981"/>
          </a:xfrm>
        </p:spPr>
        <p:txBody>
          <a:bodyPr>
            <a:noAutofit/>
          </a:bodyPr>
          <a:lstStyle/>
          <a:p>
            <a:r>
              <a:rPr sz="8000" dirty="0"/>
              <a:t>Disney+ </a:t>
            </a:r>
            <a:r>
              <a:rPr sz="8000" dirty="0" err="1" smtClean="0"/>
              <a:t>Hotstar</a:t>
            </a:r>
            <a:r>
              <a:rPr lang="en-US" sz="8000" dirty="0" smtClean="0"/>
              <a:t> </a:t>
            </a:r>
            <a:r>
              <a:rPr sz="8000" dirty="0" smtClean="0"/>
              <a:t>Analysis</a:t>
            </a:r>
            <a:endParaRPr sz="8000" dirty="0"/>
          </a:p>
        </p:txBody>
      </p:sp>
      <p:sp>
        <p:nvSpPr>
          <p:cNvPr id="3" name="Subtitle 2"/>
          <p:cNvSpPr>
            <a:spLocks noGrp="1"/>
          </p:cNvSpPr>
          <p:nvPr>
            <p:ph type="subTitle" idx="1"/>
          </p:nvPr>
        </p:nvSpPr>
        <p:spPr/>
        <p:txBody>
          <a:bodyPr>
            <a:normAutofit/>
          </a:bodyPr>
          <a:lstStyle/>
          <a:p>
            <a:endParaRPr dirty="0"/>
          </a:p>
          <a:p>
            <a:endParaRPr dirty="0"/>
          </a:p>
          <a:p>
            <a:endParaRPr dirty="0"/>
          </a:p>
        </p:txBody>
      </p:sp>
      <p:pic>
        <p:nvPicPr>
          <p:cNvPr id="1028" name="Picture 4" descr="https://tse2.mm.bing.net/th?id=OIP.ERMpA0lqsm5ZWQyNGHKeIAHaNK&amp;pid=Api&amp;P=0&amp;h=2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10" y="4045478"/>
            <a:ext cx="1632766" cy="20859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tse2.mm.bing.net/th?id=OIP.f2mcERnE-D2FgxXTceE6qwHaD3&amp;pid=Api&amp;P=0&amp;h=2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676" y="4030658"/>
            <a:ext cx="1882775" cy="20955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5424" y="703577"/>
            <a:ext cx="5993703" cy="3383265"/>
          </a:xfrm>
          <a:prstGeom prst="rect">
            <a:avLst/>
          </a:prstGeom>
        </p:spPr>
      </p:pic>
      <p:sp>
        <p:nvSpPr>
          <p:cNvPr id="3" name="TextBox 2"/>
          <p:cNvSpPr txBox="1"/>
          <p:nvPr/>
        </p:nvSpPr>
        <p:spPr>
          <a:xfrm>
            <a:off x="2534195" y="121920"/>
            <a:ext cx="3762056" cy="523220"/>
          </a:xfrm>
          <a:prstGeom prst="rect">
            <a:avLst/>
          </a:prstGeom>
          <a:noFill/>
        </p:spPr>
        <p:txBody>
          <a:bodyPr wrap="none" rtlCol="0">
            <a:spAutoFit/>
          </a:bodyPr>
          <a:lstStyle/>
          <a:p>
            <a:r>
              <a:rPr lang="en-US" sz="2800" dirty="0" smtClean="0"/>
              <a:t>MOVIES BY AGE RATING:</a:t>
            </a:r>
            <a:endParaRPr lang="en-US" sz="2800" dirty="0"/>
          </a:p>
        </p:txBody>
      </p:sp>
      <p:sp>
        <p:nvSpPr>
          <p:cNvPr id="4" name="TextBox 3"/>
          <p:cNvSpPr txBox="1"/>
          <p:nvPr/>
        </p:nvSpPr>
        <p:spPr>
          <a:xfrm>
            <a:off x="390304" y="4104258"/>
            <a:ext cx="8422772" cy="2585323"/>
          </a:xfrm>
          <a:prstGeom prst="rect">
            <a:avLst/>
          </a:prstGeom>
          <a:noFill/>
        </p:spPr>
        <p:txBody>
          <a:bodyPr wrap="square" rtlCol="0">
            <a:spAutoFit/>
          </a:bodyPr>
          <a:lstStyle/>
          <a:p>
            <a:pPr algn="ctr"/>
            <a:r>
              <a:rPr lang="en-US" dirty="0" smtClean="0"/>
              <a:t>FINDINGS: 	</a:t>
            </a:r>
          </a:p>
          <a:p>
            <a:pPr marL="285750" indent="-285750">
              <a:buFont typeface="Arial" panose="020B0604020202020204" pitchFamily="34" charset="0"/>
              <a:buChar char="•"/>
            </a:pPr>
            <a:r>
              <a:rPr lang="en-US" dirty="0" smtClean="0"/>
              <a:t>All the movies are fall under equal proportion of ratings.</a:t>
            </a:r>
          </a:p>
          <a:p>
            <a:pPr marL="285750" indent="-285750">
              <a:buFont typeface="Arial" panose="020B0604020202020204" pitchFamily="34" charset="0"/>
              <a:buChar char="•"/>
            </a:pPr>
            <a:r>
              <a:rPr lang="en-US" dirty="0" smtClean="0"/>
              <a:t>From this “U”  is top with 17.41%</a:t>
            </a:r>
          </a:p>
          <a:p>
            <a:endParaRPr lang="en-US" dirty="0"/>
          </a:p>
          <a:p>
            <a:pPr algn="ctr"/>
            <a:r>
              <a:rPr lang="en-US" dirty="0" smtClean="0"/>
              <a:t>INSIGHTS:</a:t>
            </a:r>
          </a:p>
          <a:p>
            <a:pPr marL="285750" indent="-285750">
              <a:buFont typeface="Arial" panose="020B0604020202020204" pitchFamily="34" charset="0"/>
              <a:buChar char="•"/>
            </a:pPr>
            <a:r>
              <a:rPr lang="en-US" dirty="0" smtClean="0"/>
              <a:t>The prevalence of “U” rated movies suggests that producers are targeting a broader adult audience</a:t>
            </a:r>
          </a:p>
          <a:p>
            <a:pPr marL="285750" indent="-285750">
              <a:buFont typeface="Arial" panose="020B0604020202020204" pitchFamily="34" charset="0"/>
              <a:buChar char="•"/>
            </a:pPr>
            <a:r>
              <a:rPr lang="en-US" dirty="0" smtClean="0"/>
              <a:t>The “A” rated movies contains adult and violence so family audience and children's are don’t watching it.</a:t>
            </a:r>
            <a:endParaRPr lang="en-US" dirty="0"/>
          </a:p>
        </p:txBody>
      </p:sp>
    </p:spTree>
    <p:extLst>
      <p:ext uri="{BB962C8B-B14F-4D97-AF65-F5344CB8AC3E}">
        <p14:creationId xmlns:p14="http://schemas.microsoft.com/office/powerpoint/2010/main" val="35168261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5500" y="718066"/>
            <a:ext cx="7581899" cy="3039026"/>
          </a:xfrm>
          <a:prstGeom prst="rect">
            <a:avLst/>
          </a:prstGeom>
        </p:spPr>
      </p:pic>
      <p:sp>
        <p:nvSpPr>
          <p:cNvPr id="3" name="TextBox 2"/>
          <p:cNvSpPr txBox="1"/>
          <p:nvPr/>
        </p:nvSpPr>
        <p:spPr>
          <a:xfrm>
            <a:off x="1841500" y="194846"/>
            <a:ext cx="5024389" cy="523220"/>
          </a:xfrm>
          <a:prstGeom prst="rect">
            <a:avLst/>
          </a:prstGeom>
          <a:noFill/>
        </p:spPr>
        <p:txBody>
          <a:bodyPr wrap="none" rtlCol="0">
            <a:spAutoFit/>
          </a:bodyPr>
          <a:lstStyle/>
          <a:p>
            <a:r>
              <a:rPr lang="en-US" sz="2800" b="1" dirty="0" smtClean="0"/>
              <a:t>GENRE POPULARITY OVER TIME:</a:t>
            </a:r>
            <a:endParaRPr lang="en-US" sz="2800" b="1" dirty="0"/>
          </a:p>
        </p:txBody>
      </p:sp>
      <p:sp>
        <p:nvSpPr>
          <p:cNvPr id="4" name="TextBox 3"/>
          <p:cNvSpPr txBox="1"/>
          <p:nvPr/>
        </p:nvSpPr>
        <p:spPr>
          <a:xfrm>
            <a:off x="304800" y="3687901"/>
            <a:ext cx="8839200" cy="3170099"/>
          </a:xfrm>
          <a:prstGeom prst="rect">
            <a:avLst/>
          </a:prstGeom>
          <a:noFill/>
        </p:spPr>
        <p:txBody>
          <a:bodyPr wrap="square" rtlCol="0">
            <a:spAutoFit/>
          </a:bodyPr>
          <a:lstStyle/>
          <a:p>
            <a:pPr algn="ctr"/>
            <a:r>
              <a:rPr lang="en-US" sz="2000" dirty="0" smtClean="0"/>
              <a:t>FINDINGS:</a:t>
            </a:r>
          </a:p>
          <a:p>
            <a:pPr marL="342900" indent="-342900">
              <a:buFont typeface="Arial" panose="020B0604020202020204" pitchFamily="34" charset="0"/>
              <a:buChar char="•"/>
            </a:pPr>
            <a:r>
              <a:rPr lang="en-US" sz="2000" dirty="0" smtClean="0"/>
              <a:t>Genre like ‘Drama’ have seen consistent popularity, with noticeable peaks from 2007 to now.</a:t>
            </a:r>
          </a:p>
          <a:p>
            <a:pPr marL="342900" indent="-342900">
              <a:buFont typeface="Arial" panose="020B0604020202020204" pitchFamily="34" charset="0"/>
              <a:buChar char="•"/>
            </a:pPr>
            <a:r>
              <a:rPr lang="en-US" sz="2000" dirty="0" smtClean="0"/>
              <a:t>Some genres, such as ‘Romance‘ and ‘Action’ have shown significant growth over time.</a:t>
            </a:r>
          </a:p>
          <a:p>
            <a:endParaRPr lang="en-US" sz="2000" dirty="0"/>
          </a:p>
          <a:p>
            <a:pPr algn="ctr"/>
            <a:r>
              <a:rPr lang="en-US" sz="2000" dirty="0" smtClean="0"/>
              <a:t>INSIGHTS:</a:t>
            </a:r>
          </a:p>
          <a:p>
            <a:pPr marL="342900" indent="-342900">
              <a:buFont typeface="Arial" panose="020B0604020202020204" pitchFamily="34" charset="0"/>
              <a:buChar char="•"/>
            </a:pPr>
            <a:r>
              <a:rPr lang="en-US" sz="2000" dirty="0" smtClean="0"/>
              <a:t>The consistent popularity of certain genres indicates stable audience interest.</a:t>
            </a:r>
          </a:p>
          <a:p>
            <a:pPr marL="342900" indent="-342900">
              <a:buFont typeface="Arial" panose="020B0604020202020204" pitchFamily="34" charset="0"/>
              <a:buChar char="•"/>
            </a:pPr>
            <a:r>
              <a:rPr lang="en-US" sz="2000" dirty="0" smtClean="0"/>
              <a:t>The growth in specific genres might be driven by trends technological advancements or changes in audience preferences.</a:t>
            </a:r>
            <a:endParaRPr lang="en-US" sz="2000" dirty="0"/>
          </a:p>
        </p:txBody>
      </p:sp>
    </p:spTree>
    <p:extLst>
      <p:ext uri="{BB962C8B-B14F-4D97-AF65-F5344CB8AC3E}">
        <p14:creationId xmlns:p14="http://schemas.microsoft.com/office/powerpoint/2010/main" val="3928321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3146" y="687972"/>
            <a:ext cx="6401653" cy="2469482"/>
          </a:xfrm>
          <a:prstGeom prst="rect">
            <a:avLst/>
          </a:prstGeom>
        </p:spPr>
      </p:pic>
      <p:sp>
        <p:nvSpPr>
          <p:cNvPr id="3" name="TextBox 2"/>
          <p:cNvSpPr txBox="1"/>
          <p:nvPr/>
        </p:nvSpPr>
        <p:spPr>
          <a:xfrm>
            <a:off x="704850" y="164752"/>
            <a:ext cx="7693325" cy="523220"/>
          </a:xfrm>
          <a:prstGeom prst="rect">
            <a:avLst/>
          </a:prstGeom>
          <a:noFill/>
        </p:spPr>
        <p:txBody>
          <a:bodyPr wrap="none" rtlCol="0">
            <a:spAutoFit/>
          </a:bodyPr>
          <a:lstStyle/>
          <a:p>
            <a:r>
              <a:rPr lang="en-US" sz="2800" dirty="0" smtClean="0"/>
              <a:t>CORRELATION BETWEEN RUNNING TIME AND YEAR</a:t>
            </a:r>
            <a:endParaRPr lang="en-US" sz="2800" dirty="0"/>
          </a:p>
        </p:txBody>
      </p:sp>
      <p:sp>
        <p:nvSpPr>
          <p:cNvPr id="4" name="TextBox 3"/>
          <p:cNvSpPr txBox="1"/>
          <p:nvPr/>
        </p:nvSpPr>
        <p:spPr>
          <a:xfrm>
            <a:off x="56722" y="3452074"/>
            <a:ext cx="9334500" cy="3046988"/>
          </a:xfrm>
          <a:prstGeom prst="rect">
            <a:avLst/>
          </a:prstGeom>
          <a:noFill/>
        </p:spPr>
        <p:txBody>
          <a:bodyPr wrap="square" rtlCol="0">
            <a:spAutoFit/>
          </a:bodyPr>
          <a:lstStyle/>
          <a:p>
            <a:pPr algn="ctr"/>
            <a:r>
              <a:rPr lang="en-US" sz="2400" dirty="0" smtClean="0"/>
              <a:t>FINDINGS : </a:t>
            </a:r>
          </a:p>
          <a:p>
            <a:r>
              <a:rPr lang="en-US" sz="2400" dirty="0" smtClean="0"/>
              <a:t>Over the years the running time of movies are gradually decreased.</a:t>
            </a:r>
          </a:p>
          <a:p>
            <a:endParaRPr lang="en-US" sz="2400" dirty="0"/>
          </a:p>
          <a:p>
            <a:pPr algn="ctr"/>
            <a:r>
              <a:rPr lang="en-US" sz="2400" dirty="0" smtClean="0"/>
              <a:t>INSIGHTS:</a:t>
            </a:r>
          </a:p>
          <a:p>
            <a:pPr marL="342900" indent="-342900">
              <a:buFont typeface="Arial" panose="020B0604020202020204" pitchFamily="34" charset="0"/>
              <a:buChar char="•"/>
            </a:pPr>
            <a:r>
              <a:rPr lang="en-US" sz="2400" dirty="0" smtClean="0"/>
              <a:t>Nowadays people don’t have patients to watch longer running time movies.</a:t>
            </a:r>
          </a:p>
          <a:p>
            <a:pPr marL="342900" indent="-342900">
              <a:buFont typeface="Arial" panose="020B0604020202020204" pitchFamily="34" charset="0"/>
              <a:buChar char="•"/>
            </a:pPr>
            <a:r>
              <a:rPr lang="en-US" sz="2400" dirty="0" smtClean="0"/>
              <a:t>So slight decrease in running time in recent years that might reflect changes in production styles or audience preferences.</a:t>
            </a:r>
            <a:endParaRPr lang="en-US" sz="2400" dirty="0"/>
          </a:p>
        </p:txBody>
      </p:sp>
    </p:spTree>
    <p:extLst>
      <p:ext uri="{BB962C8B-B14F-4D97-AF65-F5344CB8AC3E}">
        <p14:creationId xmlns:p14="http://schemas.microsoft.com/office/powerpoint/2010/main" val="1359478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775391"/>
            <a:ext cx="9144001" cy="6082609"/>
          </a:xfrm>
          <a:prstGeom prst="rect">
            <a:avLst/>
          </a:prstGeom>
        </p:spPr>
      </p:pic>
      <p:sp>
        <p:nvSpPr>
          <p:cNvPr id="3" name="TextBox 2"/>
          <p:cNvSpPr txBox="1"/>
          <p:nvPr/>
        </p:nvSpPr>
        <p:spPr>
          <a:xfrm>
            <a:off x="1828800" y="-243114"/>
            <a:ext cx="5186163" cy="1200329"/>
          </a:xfrm>
          <a:prstGeom prst="rect">
            <a:avLst/>
          </a:prstGeom>
          <a:noFill/>
        </p:spPr>
        <p:txBody>
          <a:bodyPr wrap="none" rtlCol="0">
            <a:spAutoFit/>
          </a:bodyPr>
          <a:lstStyle/>
          <a:p>
            <a:r>
              <a:rPr lang="en-US" sz="7200" dirty="0" smtClean="0">
                <a:solidFill>
                  <a:schemeClr val="tx1">
                    <a:lumMod val="85000"/>
                  </a:schemeClr>
                </a:solidFill>
              </a:rPr>
              <a:t>DASHBOARD </a:t>
            </a:r>
            <a:endParaRPr lang="en-US" sz="7200" dirty="0">
              <a:solidFill>
                <a:schemeClr val="tx1">
                  <a:lumMod val="85000"/>
                </a:schemeClr>
              </a:solidFill>
            </a:endParaRPr>
          </a:p>
        </p:txBody>
      </p:sp>
    </p:spTree>
    <p:extLst>
      <p:ext uri="{BB962C8B-B14F-4D97-AF65-F5344CB8AC3E}">
        <p14:creationId xmlns:p14="http://schemas.microsoft.com/office/powerpoint/2010/main" val="167955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4071" y="-146566"/>
            <a:ext cx="4774640" cy="1107996"/>
          </a:xfrm>
          <a:prstGeom prst="rect">
            <a:avLst/>
          </a:prstGeom>
        </p:spPr>
        <p:txBody>
          <a:bodyPr wrap="none">
            <a:spAutoFit/>
          </a:bodyPr>
          <a:lstStyle/>
          <a:p>
            <a:r>
              <a:rPr lang="en-US" sz="6600" dirty="0">
                <a:solidFill>
                  <a:schemeClr val="tx1">
                    <a:lumMod val="85000"/>
                  </a:schemeClr>
                </a:solidFill>
              </a:rPr>
              <a:t>DASHBOARD </a:t>
            </a:r>
            <a:endParaRPr lang="en-US" sz="6600" dirty="0"/>
          </a:p>
        </p:txBody>
      </p:sp>
      <p:pic>
        <p:nvPicPr>
          <p:cNvPr id="3" name="Picture 2"/>
          <p:cNvPicPr>
            <a:picLocks noChangeAspect="1"/>
          </p:cNvPicPr>
          <p:nvPr/>
        </p:nvPicPr>
        <p:blipFill>
          <a:blip r:embed="rId2"/>
          <a:stretch>
            <a:fillRect/>
          </a:stretch>
        </p:blipFill>
        <p:spPr>
          <a:xfrm>
            <a:off x="0" y="838200"/>
            <a:ext cx="9144000" cy="6019800"/>
          </a:xfrm>
          <a:prstGeom prst="rect">
            <a:avLst/>
          </a:prstGeom>
        </p:spPr>
      </p:pic>
    </p:spTree>
    <p:extLst>
      <p:ext uri="{BB962C8B-B14F-4D97-AF65-F5344CB8AC3E}">
        <p14:creationId xmlns:p14="http://schemas.microsoft.com/office/powerpoint/2010/main" val="1888338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71451"/>
            <a:ext cx="7772400" cy="1456267"/>
          </a:xfrm>
        </p:spPr>
        <p:txBody>
          <a:bodyPr/>
          <a:lstStyle/>
          <a:p>
            <a:r>
              <a:rPr sz="7200" dirty="0"/>
              <a:t>Conclusion</a:t>
            </a:r>
          </a:p>
        </p:txBody>
      </p:sp>
      <p:sp>
        <p:nvSpPr>
          <p:cNvPr id="3" name="Content Placeholder 2"/>
          <p:cNvSpPr>
            <a:spLocks noGrp="1"/>
          </p:cNvSpPr>
          <p:nvPr>
            <p:ph idx="1"/>
          </p:nvPr>
        </p:nvSpPr>
        <p:spPr>
          <a:xfrm>
            <a:off x="457200" y="2142068"/>
            <a:ext cx="8420100" cy="3649133"/>
          </a:xfrm>
        </p:spPr>
        <p:txBody>
          <a:bodyPr>
            <a:noAutofit/>
          </a:bodyPr>
          <a:lstStyle/>
          <a:p>
            <a:pPr marL="0" indent="0">
              <a:buNone/>
            </a:pPr>
            <a:r>
              <a:rPr sz="2800" dirty="0"/>
              <a:t>This analysis provides insights into the content available on Disney+ </a:t>
            </a:r>
            <a:r>
              <a:rPr sz="2800" dirty="0" err="1"/>
              <a:t>Hotstar</a:t>
            </a:r>
            <a:r>
              <a:rPr sz="2800" dirty="0"/>
              <a:t>, helping to understand the platform's movie library in terms of genre popularity, average running times, release trends, and age </a:t>
            </a:r>
            <a:r>
              <a:rPr sz="2800" dirty="0" smtClean="0"/>
              <a:t>ratings.</a:t>
            </a:r>
            <a:r>
              <a:rPr lang="en-US" sz="2800" dirty="0" smtClean="0"/>
              <a:t> These findings highlight the platforms strategic focus on popular genres and broad audience appeal while also indicating opportunities for growth is less common genres and innovative content formats.</a:t>
            </a:r>
            <a:endParaRPr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6600" dirty="0"/>
              <a:t>Analysis Overview</a:t>
            </a:r>
          </a:p>
        </p:txBody>
      </p:sp>
      <p:sp>
        <p:nvSpPr>
          <p:cNvPr id="3" name="Content Placeholder 2"/>
          <p:cNvSpPr>
            <a:spLocks noGrp="1"/>
          </p:cNvSpPr>
          <p:nvPr>
            <p:ph idx="1"/>
          </p:nvPr>
        </p:nvSpPr>
        <p:spPr/>
        <p:txBody>
          <a:bodyPr>
            <a:noAutofit/>
          </a:bodyPr>
          <a:lstStyle/>
          <a:p>
            <a:r>
              <a:rPr sz="3200" dirty="0"/>
              <a:t>This analysis covers various aspects of movies available on Disney+ </a:t>
            </a:r>
            <a:r>
              <a:rPr sz="3200" dirty="0" err="1"/>
              <a:t>Hotstar</a:t>
            </a:r>
            <a:r>
              <a:rPr sz="3200" dirty="0"/>
              <a:t>, including:</a:t>
            </a:r>
          </a:p>
          <a:p>
            <a:r>
              <a:rPr sz="3200" dirty="0"/>
              <a:t>- Distribution of Movies by Genre</a:t>
            </a:r>
          </a:p>
          <a:p>
            <a:r>
              <a:rPr sz="3200" dirty="0"/>
              <a:t>- Average Running Time by Genre</a:t>
            </a:r>
          </a:p>
          <a:p>
            <a:r>
              <a:rPr sz="3200" dirty="0"/>
              <a:t>- Movie Releases by Year</a:t>
            </a:r>
          </a:p>
          <a:p>
            <a:r>
              <a:rPr sz="3200" dirty="0"/>
              <a:t>- Movies by Age Rating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4800" dirty="0"/>
              <a:t>Distribution of Movies by Genre</a:t>
            </a:r>
          </a:p>
        </p:txBody>
      </p:sp>
      <p:sp>
        <p:nvSpPr>
          <p:cNvPr id="3" name="Content Placeholder 2"/>
          <p:cNvSpPr>
            <a:spLocks noGrp="1"/>
          </p:cNvSpPr>
          <p:nvPr>
            <p:ph idx="1"/>
          </p:nvPr>
        </p:nvSpPr>
        <p:spPr>
          <a:xfrm>
            <a:off x="457200" y="2513543"/>
            <a:ext cx="7772400" cy="3649133"/>
          </a:xfrm>
        </p:spPr>
        <p:txBody>
          <a:bodyPr>
            <a:normAutofit/>
          </a:bodyPr>
          <a:lstStyle/>
          <a:p>
            <a:r>
              <a:rPr sz="2800" dirty="0"/>
              <a:t>Key Insights:</a:t>
            </a:r>
          </a:p>
          <a:p>
            <a:r>
              <a:rPr sz="2800" dirty="0"/>
              <a:t>- The genre with the highest number of movies is 'Drama' with 2,000 movies.</a:t>
            </a:r>
          </a:p>
          <a:p>
            <a:r>
              <a:rPr sz="2800" dirty="0"/>
              <a:t>- 'Comedy' and 'Romance' follow with 800 and 600 movies respectively.</a:t>
            </a:r>
          </a:p>
          <a:p>
            <a:r>
              <a:rPr sz="2800" dirty="0"/>
              <a:t>- Genres like 'Action', 'Reality', and 'Thriller' have fewer movies.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5400" dirty="0"/>
              <a:t>Average Running Time by Genre</a:t>
            </a:r>
          </a:p>
        </p:txBody>
      </p:sp>
      <p:sp>
        <p:nvSpPr>
          <p:cNvPr id="3" name="Content Placeholder 2"/>
          <p:cNvSpPr>
            <a:spLocks noGrp="1"/>
          </p:cNvSpPr>
          <p:nvPr>
            <p:ph idx="1"/>
          </p:nvPr>
        </p:nvSpPr>
        <p:spPr>
          <a:xfrm>
            <a:off x="457200" y="2380193"/>
            <a:ext cx="7772400" cy="3649133"/>
          </a:xfrm>
        </p:spPr>
        <p:txBody>
          <a:bodyPr>
            <a:noAutofit/>
          </a:bodyPr>
          <a:lstStyle/>
          <a:p>
            <a:r>
              <a:rPr sz="2800" dirty="0"/>
              <a:t>Key Insights:</a:t>
            </a:r>
          </a:p>
          <a:p>
            <a:r>
              <a:rPr sz="2800" dirty="0"/>
              <a:t>- 'Sports' movies have the highest average running time of 145.50 minutes.</a:t>
            </a:r>
          </a:p>
          <a:p>
            <a:r>
              <a:rPr sz="2800" dirty="0"/>
              <a:t>- 'Biopic' and 'Mythology' genres also have relatively high average running times, 130 and 129 minutes respectively.</a:t>
            </a:r>
          </a:p>
          <a:p>
            <a:r>
              <a:rPr sz="2800" dirty="0"/>
              <a:t>- 'Romance' movies have an average running time of 115.77 minutes.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400" dirty="0"/>
              <a:t>Movie Release Trends by Year</a:t>
            </a:r>
          </a:p>
        </p:txBody>
      </p:sp>
      <p:sp>
        <p:nvSpPr>
          <p:cNvPr id="3" name="Content Placeholder 2"/>
          <p:cNvSpPr>
            <a:spLocks noGrp="1"/>
          </p:cNvSpPr>
          <p:nvPr>
            <p:ph idx="1"/>
          </p:nvPr>
        </p:nvSpPr>
        <p:spPr/>
        <p:txBody>
          <a:bodyPr>
            <a:noAutofit/>
          </a:bodyPr>
          <a:lstStyle/>
          <a:p>
            <a:r>
              <a:rPr sz="3600" dirty="0"/>
              <a:t>Key Insights:</a:t>
            </a:r>
          </a:p>
          <a:p>
            <a:r>
              <a:rPr sz="3600" dirty="0"/>
              <a:t>- The number of movies released annually was relatively flat from 1940 to 2000.</a:t>
            </a:r>
          </a:p>
          <a:p>
            <a:r>
              <a:rPr sz="3600" dirty="0"/>
              <a:t>- There is a noticeable increase in the number of releases post-2000, with peaks around the late 2010s.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6000" dirty="0"/>
              <a:t>Movies by Age Rating</a:t>
            </a:r>
          </a:p>
        </p:txBody>
      </p:sp>
      <p:sp>
        <p:nvSpPr>
          <p:cNvPr id="3" name="Content Placeholder 2"/>
          <p:cNvSpPr>
            <a:spLocks noGrp="1"/>
          </p:cNvSpPr>
          <p:nvPr>
            <p:ph idx="1"/>
          </p:nvPr>
        </p:nvSpPr>
        <p:spPr/>
        <p:txBody>
          <a:bodyPr>
            <a:noAutofit/>
          </a:bodyPr>
          <a:lstStyle/>
          <a:p>
            <a:r>
              <a:rPr sz="3200" dirty="0"/>
              <a:t>Key Insights:</a:t>
            </a:r>
          </a:p>
          <a:p>
            <a:r>
              <a:rPr sz="3200" dirty="0"/>
              <a:t>- The majority of movies fall under the U and U/A 7+ ratings.</a:t>
            </a:r>
          </a:p>
          <a:p>
            <a:r>
              <a:rPr sz="3200" dirty="0"/>
              <a:t>- U/A 13+ and U/A 16+ ratings also have significant representation.</a:t>
            </a:r>
          </a:p>
          <a:p>
            <a:r>
              <a:rPr sz="3200" dirty="0"/>
              <a:t>- The average running time across different age ratings varies from 78 minutes (U) to 104 minutes (U/A 13+).</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6200" y="235132"/>
            <a:ext cx="4305300" cy="2250239"/>
          </a:xfrm>
          <a:prstGeom prst="rect">
            <a:avLst/>
          </a:prstGeom>
        </p:spPr>
      </p:pic>
      <p:sp>
        <p:nvSpPr>
          <p:cNvPr id="6" name="Rectangle 5"/>
          <p:cNvSpPr/>
          <p:nvPr/>
        </p:nvSpPr>
        <p:spPr>
          <a:xfrm>
            <a:off x="564151" y="2719523"/>
            <a:ext cx="4225835" cy="4031873"/>
          </a:xfrm>
          <a:prstGeom prst="rect">
            <a:avLst/>
          </a:prstGeom>
        </p:spPr>
        <p:txBody>
          <a:bodyPr wrap="square">
            <a:spAutoFit/>
          </a:bodyPr>
          <a:lstStyle/>
          <a:p>
            <a:pPr algn="ctr"/>
            <a:r>
              <a:rPr lang="en-US" sz="1600" dirty="0" smtClean="0">
                <a:latin typeface="Times New Roman" panose="02020603050405020304" pitchFamily="18" charset="0"/>
                <a:cs typeface="Times New Roman" panose="02020603050405020304" pitchFamily="18" charset="0"/>
              </a:rPr>
              <a:t>FINDINGS:</a:t>
            </a:r>
          </a:p>
          <a:p>
            <a:r>
              <a:rPr lang="en-US" sz="1600" dirty="0" smtClean="0">
                <a:latin typeface="Times New Roman" panose="02020603050405020304" pitchFamily="18" charset="0"/>
                <a:cs typeface="Times New Roman" panose="02020603050405020304" pitchFamily="18" charset="0"/>
              </a:rPr>
              <a:t>Sports </a:t>
            </a:r>
            <a:r>
              <a:rPr lang="en-US" sz="1600" dirty="0">
                <a:latin typeface="Times New Roman" panose="02020603050405020304" pitchFamily="18" charset="0"/>
                <a:cs typeface="Times New Roman" panose="02020603050405020304" pitchFamily="18" charset="0"/>
              </a:rPr>
              <a:t>movies are the longest, averaging nearly 2.5 hours, likely due to their detailed storytelling. Biopics and action films also have longer runtimes, as they cover complex stories and feature intense scenes. Mythology and superhero movies are similarly lengthy, often involving intricate plots and special effects. On the other hand, short films, travel shows, and science content are much shorter, focusing on quick, impactful storytelling. Common genres like drama, comedy, and romance fall in the middle range, balancing depth and audience engagement. Documentaries and docudramas are shorter, usually under an hour, as they aim to inform without dragging on.</a:t>
            </a:r>
          </a:p>
        </p:txBody>
      </p:sp>
      <p:sp>
        <p:nvSpPr>
          <p:cNvPr id="7" name="Rectangle 6"/>
          <p:cNvSpPr/>
          <p:nvPr/>
        </p:nvSpPr>
        <p:spPr>
          <a:xfrm>
            <a:off x="5198473" y="1026115"/>
            <a:ext cx="3466556" cy="5262979"/>
          </a:xfrm>
          <a:prstGeom prst="rect">
            <a:avLst/>
          </a:prstGeom>
        </p:spPr>
        <p:txBody>
          <a:bodyPr wrap="square">
            <a:spAutoFit/>
          </a:bodyPr>
          <a:lstStyle/>
          <a:p>
            <a:pPr algn="ctr"/>
            <a:r>
              <a:rPr lang="en-US" sz="1600" dirty="0" smtClean="0">
                <a:latin typeface="Times New Roman" panose="02020603050405020304" pitchFamily="18" charset="0"/>
                <a:cs typeface="Times New Roman" panose="02020603050405020304" pitchFamily="18" charset="0"/>
              </a:rPr>
              <a:t>INSIGTS:</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varying movie lengths suggest that content creators should tailor their offerings to different audience preferences. For instance, sports and action movies, with their longer runtimes, cater to viewers who enjoy immersive, detailed experiences, while shorter films and travel shows are perfect for quick, on-the-go viewing. Streaming platforms like Disney+ </a:t>
            </a:r>
            <a:r>
              <a:rPr lang="en-US" sz="1600" dirty="0" err="1">
                <a:latin typeface="Times New Roman" panose="02020603050405020304" pitchFamily="18" charset="0"/>
                <a:cs typeface="Times New Roman" panose="02020603050405020304" pitchFamily="18" charset="0"/>
              </a:rPr>
              <a:t>Hotstar</a:t>
            </a:r>
            <a:r>
              <a:rPr lang="en-US" sz="1600" dirty="0">
                <a:latin typeface="Times New Roman" panose="02020603050405020304" pitchFamily="18" charset="0"/>
                <a:cs typeface="Times New Roman" panose="02020603050405020304" pitchFamily="18" charset="0"/>
              </a:rPr>
              <a:t> can use this information to strategically position their content, promoting shorter pieces during the week and saving longer movies for weekends or holidays. Investing in genres with longer runtimes, like biopics, action, and superhero films, can be particularly lucrative, as these often attract dedicated </a:t>
            </a:r>
            <a:r>
              <a:rPr lang="en-US" sz="1600" dirty="0" err="1">
                <a:latin typeface="Times New Roman" panose="02020603050405020304" pitchFamily="18" charset="0"/>
                <a:cs typeface="Times New Roman" panose="02020603050405020304" pitchFamily="18" charset="0"/>
              </a:rPr>
              <a:t>fanbases</a:t>
            </a:r>
            <a:r>
              <a:rPr lang="en-US" sz="1600" dirty="0">
                <a:latin typeface="Times New Roman" panose="02020603050405020304" pitchFamily="18" charset="0"/>
                <a:cs typeface="Times New Roman" panose="02020603050405020304" pitchFamily="18" charset="0"/>
              </a:rPr>
              <a:t> and justify high production values. </a:t>
            </a:r>
          </a:p>
        </p:txBody>
      </p:sp>
      <p:sp>
        <p:nvSpPr>
          <p:cNvPr id="8" name="TextBox 7"/>
          <p:cNvSpPr txBox="1"/>
          <p:nvPr/>
        </p:nvSpPr>
        <p:spPr>
          <a:xfrm>
            <a:off x="4528457" y="352425"/>
            <a:ext cx="4684793" cy="523220"/>
          </a:xfrm>
          <a:prstGeom prst="rect">
            <a:avLst/>
          </a:prstGeom>
          <a:noFill/>
        </p:spPr>
        <p:txBody>
          <a:bodyPr wrap="square" rtlCol="0">
            <a:spAutoFit/>
          </a:bodyPr>
          <a:lstStyle/>
          <a:p>
            <a:r>
              <a:rPr lang="en-US" sz="2800" dirty="0" smtClean="0"/>
              <a:t>AVERAGE OF RUNNING TIME</a:t>
            </a:r>
            <a:endParaRPr lang="en-US" sz="2800" dirty="0"/>
          </a:p>
        </p:txBody>
      </p:sp>
    </p:spTree>
    <p:extLst>
      <p:ext uri="{BB962C8B-B14F-4D97-AF65-F5344CB8AC3E}">
        <p14:creationId xmlns:p14="http://schemas.microsoft.com/office/powerpoint/2010/main" val="2998366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5654" y="303847"/>
            <a:ext cx="4220446" cy="3239453"/>
          </a:xfrm>
          <a:prstGeom prst="rect">
            <a:avLst/>
          </a:prstGeom>
        </p:spPr>
      </p:pic>
      <p:sp>
        <p:nvSpPr>
          <p:cNvPr id="3" name="Rectangle 2"/>
          <p:cNvSpPr/>
          <p:nvPr/>
        </p:nvSpPr>
        <p:spPr>
          <a:xfrm>
            <a:off x="4572000" y="1120676"/>
            <a:ext cx="4572000" cy="2308324"/>
          </a:xfrm>
          <a:prstGeom prst="rect">
            <a:avLst/>
          </a:prstGeom>
        </p:spPr>
        <p:txBody>
          <a:bodyPr>
            <a:spAutoFit/>
          </a:bodyPr>
          <a:lstStyle/>
          <a:p>
            <a:pPr algn="ctr"/>
            <a:r>
              <a:rPr lang="en-US" dirty="0" smtClean="0">
                <a:latin typeface="Times New Roman" panose="02020603050405020304" pitchFamily="18" charset="0"/>
                <a:cs typeface="Times New Roman" panose="02020603050405020304" pitchFamily="18" charset="0"/>
              </a:rPr>
              <a:t>INSIGHT:</a:t>
            </a: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graph shows a significant increase in the number of </a:t>
            </a:r>
            <a:r>
              <a:rPr lang="en-US" dirty="0" smtClean="0">
                <a:latin typeface="Times New Roman" panose="02020603050405020304" pitchFamily="18" charset="0"/>
                <a:cs typeface="Times New Roman" panose="02020603050405020304" pitchFamily="18" charset="0"/>
              </a:rPr>
              <a:t>Hot star </a:t>
            </a:r>
            <a:r>
              <a:rPr lang="en-US" dirty="0">
                <a:latin typeface="Times New Roman" panose="02020603050405020304" pitchFamily="18" charset="0"/>
                <a:cs typeface="Times New Roman" panose="02020603050405020304" pitchFamily="18" charset="0"/>
              </a:rPr>
              <a:t>IDs over time. While there are some fluctuations, the overall trend is upward, particularly from the year 2000 onwards. This indicates that </a:t>
            </a:r>
            <a:r>
              <a:rPr lang="en-US" dirty="0" smtClean="0">
                <a:latin typeface="Times New Roman" panose="02020603050405020304" pitchFamily="18" charset="0"/>
                <a:cs typeface="Times New Roman" panose="02020603050405020304" pitchFamily="18" charset="0"/>
              </a:rPr>
              <a:t>Hot star's </a:t>
            </a:r>
            <a:r>
              <a:rPr lang="en-US" dirty="0">
                <a:latin typeface="Times New Roman" panose="02020603050405020304" pitchFamily="18" charset="0"/>
                <a:cs typeface="Times New Roman" panose="02020603050405020304" pitchFamily="18" charset="0"/>
              </a:rPr>
              <a:t>popularity and user base have grown substantially in recent decades.</a:t>
            </a:r>
          </a:p>
        </p:txBody>
      </p:sp>
      <p:sp>
        <p:nvSpPr>
          <p:cNvPr id="4" name="Rectangle 3"/>
          <p:cNvSpPr/>
          <p:nvPr/>
        </p:nvSpPr>
        <p:spPr>
          <a:xfrm>
            <a:off x="254000" y="3833843"/>
            <a:ext cx="8610600" cy="2862322"/>
          </a:xfrm>
          <a:prstGeom prst="rect">
            <a:avLst/>
          </a:prstGeom>
        </p:spPr>
        <p:txBody>
          <a:bodyPr wrap="square">
            <a:spAutoFit/>
          </a:bodyPr>
          <a:lstStyle/>
          <a:p>
            <a:pPr algn="ctr"/>
            <a:r>
              <a:rPr lang="en-US" dirty="0">
                <a:latin typeface="Times New Roman" panose="02020603050405020304" pitchFamily="18" charset="0"/>
                <a:cs typeface="Times New Roman" panose="02020603050405020304" pitchFamily="18" charset="0"/>
              </a:rPr>
              <a:t>FINDINGS</a:t>
            </a:r>
            <a:r>
              <a:rPr lang="en-US" dirty="0" smtClean="0">
                <a:latin typeface="Times New Roman" panose="02020603050405020304" pitchFamily="18" charset="0"/>
                <a:cs typeface="Times New Roman" panose="02020603050405020304" pitchFamily="18" charset="0"/>
              </a:rPr>
              <a:t>:</a:t>
            </a:r>
            <a:endParaRPr lang="en-US" b="1" dirty="0" smtClean="0"/>
          </a:p>
          <a:p>
            <a:r>
              <a:rPr lang="en-US" b="1" dirty="0" smtClean="0"/>
              <a:t>1</a:t>
            </a:r>
            <a:r>
              <a:rPr lang="en-US" b="1" dirty="0"/>
              <a:t>. Steady Growth:</a:t>
            </a:r>
            <a:r>
              <a:rPr lang="en-US" dirty="0"/>
              <a:t> The graph indicates a consistent increase in the number of </a:t>
            </a:r>
            <a:r>
              <a:rPr lang="en-US" dirty="0" err="1"/>
              <a:t>Hotstar</a:t>
            </a:r>
            <a:r>
              <a:rPr lang="en-US" dirty="0"/>
              <a:t> IDs over the years. This suggests a growing user base and increasing popularity of the platform.</a:t>
            </a:r>
          </a:p>
          <a:p>
            <a:r>
              <a:rPr lang="en-US" b="1" dirty="0"/>
              <a:t>2. Significant Spike:</a:t>
            </a:r>
            <a:r>
              <a:rPr lang="en-US" dirty="0"/>
              <a:t> There's a noticeable surge in the number of </a:t>
            </a:r>
            <a:r>
              <a:rPr lang="en-US" dirty="0" err="1"/>
              <a:t>Hotstar</a:t>
            </a:r>
            <a:r>
              <a:rPr lang="en-US" dirty="0"/>
              <a:t> IDs around the year 2010. This might be attributed to factors like increased internet penetration, marketing campaigns, or the introduction of new features or content.</a:t>
            </a:r>
          </a:p>
          <a:p>
            <a:r>
              <a:rPr lang="en-US" b="1" dirty="0"/>
              <a:t>3. Continued Momentum:</a:t>
            </a:r>
            <a:r>
              <a:rPr lang="en-US" dirty="0"/>
              <a:t> Even after the initial spike, the trend of growth continues, albeit at a slightly slower pace. This suggests that </a:t>
            </a:r>
            <a:r>
              <a:rPr lang="en-US" dirty="0" err="1"/>
              <a:t>Hotstar</a:t>
            </a:r>
            <a:r>
              <a:rPr lang="en-US" dirty="0"/>
              <a:t> has maintained its appeal and relevance among users.</a:t>
            </a:r>
          </a:p>
        </p:txBody>
      </p:sp>
      <p:sp>
        <p:nvSpPr>
          <p:cNvPr id="5" name="TextBox 4"/>
          <p:cNvSpPr txBox="1"/>
          <p:nvPr/>
        </p:nvSpPr>
        <p:spPr>
          <a:xfrm>
            <a:off x="4870212" y="303847"/>
            <a:ext cx="3975576" cy="584775"/>
          </a:xfrm>
          <a:prstGeom prst="rect">
            <a:avLst/>
          </a:prstGeom>
          <a:noFill/>
        </p:spPr>
        <p:txBody>
          <a:bodyPr wrap="none" rtlCol="0">
            <a:spAutoFit/>
          </a:bodyPr>
          <a:lstStyle/>
          <a:p>
            <a:r>
              <a:rPr lang="en-US" sz="3200" dirty="0" smtClean="0"/>
              <a:t>COUNT OF HOTSTAT ID</a:t>
            </a:r>
            <a:endParaRPr lang="en-US" sz="3200" dirty="0"/>
          </a:p>
        </p:txBody>
      </p:sp>
    </p:spTree>
    <p:extLst>
      <p:ext uri="{BB962C8B-B14F-4D97-AF65-F5344CB8AC3E}">
        <p14:creationId xmlns:p14="http://schemas.microsoft.com/office/powerpoint/2010/main" val="13482919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1217" y="1075948"/>
            <a:ext cx="8146760" cy="2429146"/>
          </a:xfrm>
          <a:prstGeom prst="rect">
            <a:avLst/>
          </a:prstGeom>
        </p:spPr>
      </p:pic>
      <p:sp>
        <p:nvSpPr>
          <p:cNvPr id="3" name="TextBox 2"/>
          <p:cNvSpPr txBox="1"/>
          <p:nvPr/>
        </p:nvSpPr>
        <p:spPr>
          <a:xfrm>
            <a:off x="1387928" y="3795637"/>
            <a:ext cx="6413743" cy="646331"/>
          </a:xfrm>
          <a:prstGeom prst="rect">
            <a:avLst/>
          </a:prstGeom>
          <a:noFill/>
        </p:spPr>
        <p:txBody>
          <a:bodyPr wrap="none" rtlCol="0">
            <a:spAutoFit/>
          </a:bodyPr>
          <a:lstStyle/>
          <a:p>
            <a:pPr algn="ctr"/>
            <a:r>
              <a:rPr lang="en-US" dirty="0" smtClean="0"/>
              <a:t>FINDINGS: </a:t>
            </a:r>
          </a:p>
          <a:p>
            <a:r>
              <a:rPr lang="en-US" dirty="0" smtClean="0"/>
              <a:t>The majority of the dataset consists of drama following by comedy.</a:t>
            </a:r>
            <a:endParaRPr lang="en-US" dirty="0"/>
          </a:p>
        </p:txBody>
      </p:sp>
      <p:sp>
        <p:nvSpPr>
          <p:cNvPr id="4" name="TextBox 3"/>
          <p:cNvSpPr txBox="1"/>
          <p:nvPr/>
        </p:nvSpPr>
        <p:spPr>
          <a:xfrm>
            <a:off x="499608" y="4609820"/>
            <a:ext cx="8190384" cy="923330"/>
          </a:xfrm>
          <a:prstGeom prst="rect">
            <a:avLst/>
          </a:prstGeom>
          <a:noFill/>
        </p:spPr>
        <p:txBody>
          <a:bodyPr wrap="none" rtlCol="0">
            <a:spAutoFit/>
          </a:bodyPr>
          <a:lstStyle/>
          <a:p>
            <a:pPr algn="ctr"/>
            <a:r>
              <a:rPr lang="en-US" dirty="0" smtClean="0"/>
              <a:t>INSIGHTS:</a:t>
            </a:r>
          </a:p>
          <a:p>
            <a:r>
              <a:rPr lang="en-US" dirty="0" smtClean="0"/>
              <a:t>The dominance od drama indicates this format are the most produced.</a:t>
            </a:r>
          </a:p>
          <a:p>
            <a:r>
              <a:rPr lang="en-US" dirty="0" smtClean="0"/>
              <a:t>Less common types might cater to specific audience segments or serve niche markets.</a:t>
            </a:r>
            <a:endParaRPr lang="en-US" dirty="0"/>
          </a:p>
        </p:txBody>
      </p:sp>
      <p:sp>
        <p:nvSpPr>
          <p:cNvPr id="5" name="TextBox 4"/>
          <p:cNvSpPr txBox="1"/>
          <p:nvPr/>
        </p:nvSpPr>
        <p:spPr>
          <a:xfrm>
            <a:off x="1883151" y="468802"/>
            <a:ext cx="4702891" cy="523220"/>
          </a:xfrm>
          <a:prstGeom prst="rect">
            <a:avLst/>
          </a:prstGeom>
          <a:noFill/>
        </p:spPr>
        <p:txBody>
          <a:bodyPr wrap="none" rtlCol="0">
            <a:spAutoFit/>
          </a:bodyPr>
          <a:lstStyle/>
          <a:p>
            <a:r>
              <a:rPr lang="en-US" sz="2800" dirty="0" smtClean="0"/>
              <a:t>MOST COMMON MOVIE TYPES</a:t>
            </a:r>
            <a:endParaRPr lang="en-US" sz="2800" dirty="0"/>
          </a:p>
        </p:txBody>
      </p:sp>
    </p:spTree>
    <p:extLst>
      <p:ext uri="{BB962C8B-B14F-4D97-AF65-F5344CB8AC3E}">
        <p14:creationId xmlns:p14="http://schemas.microsoft.com/office/powerpoint/2010/main" val="35273456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204</TotalTime>
  <Words>922</Words>
  <Application>Microsoft Office PowerPoint</Application>
  <PresentationFormat>On-screen Show (4:3)</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Celestial</vt:lpstr>
      <vt:lpstr>Disney+ Hotstar Analysis</vt:lpstr>
      <vt:lpstr>Analysis Overview</vt:lpstr>
      <vt:lpstr>Distribution of Movies by Genre</vt:lpstr>
      <vt:lpstr>Average Running Time by Genre</vt:lpstr>
      <vt:lpstr>Movie Release Trends by Year</vt:lpstr>
      <vt:lpstr>Movies by Age Rating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Disney+ Hotstar Analysis</dc:title>
  <dc:subject/>
  <dc:creator/>
  <cp:keywords/>
  <dc:description>generated using python-pptx</dc:description>
  <cp:lastModifiedBy>prasanna kumar</cp:lastModifiedBy>
  <cp:revision>9</cp:revision>
  <dcterms:created xsi:type="dcterms:W3CDTF">2013-01-27T09:14:16Z</dcterms:created>
  <dcterms:modified xsi:type="dcterms:W3CDTF">2024-09-04T16:29:17Z</dcterms:modified>
  <cp:category/>
</cp:coreProperties>
</file>