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
      <p:font typeface="Comfortaa"/>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22" Type="http://schemas.openxmlformats.org/officeDocument/2006/relationships/font" Target="fonts/Comfortaa-regular.fntdata"/><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Comforta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8331d8795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8331d8795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8331d8795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8331d8795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8331d8795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8331d8795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8331d8795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8331d8795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8331d8795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8331d8795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8331d8795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8331d8795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8331d8795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8331d8795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8331d8795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8331d8795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nvSpPr>
        <p:spPr>
          <a:xfrm>
            <a:off x="613125" y="163575"/>
            <a:ext cx="8218500" cy="472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5900">
                <a:solidFill>
                  <a:schemeClr val="dk1"/>
                </a:solidFill>
                <a:latin typeface="Comfortaa"/>
                <a:ea typeface="Comfortaa"/>
                <a:cs typeface="Comfortaa"/>
                <a:sym typeface="Comfortaa"/>
              </a:rPr>
              <a:t>Predicting Customer Churn in Telecom Industry using Power BI and SQL</a:t>
            </a:r>
            <a:endParaRPr b="1" sz="3700">
              <a:solidFill>
                <a:schemeClr val="dk1"/>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4"/>
          <p:cNvPicPr preferRelativeResize="0"/>
          <p:nvPr/>
        </p:nvPicPr>
        <p:blipFill>
          <a:blip r:embed="rId3">
            <a:alphaModFix/>
          </a:blip>
          <a:stretch>
            <a:fillRect/>
          </a:stretch>
        </p:blipFill>
        <p:spPr>
          <a:xfrm>
            <a:off x="152400" y="152400"/>
            <a:ext cx="8624077"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nvSpPr>
        <p:spPr>
          <a:xfrm>
            <a:off x="0" y="0"/>
            <a:ext cx="8916000" cy="5913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400"/>
              </a:spcBef>
              <a:spcAft>
                <a:spcPts val="0"/>
              </a:spcAft>
              <a:buClr>
                <a:schemeClr val="dk1"/>
              </a:buClr>
              <a:buSzPts val="1100"/>
              <a:buFont typeface="Arial"/>
              <a:buNone/>
            </a:pPr>
            <a:r>
              <a:rPr b="1" lang="en-GB" sz="2000">
                <a:solidFill>
                  <a:schemeClr val="dk1"/>
                </a:solidFill>
              </a:rPr>
              <a:t>Insights:</a:t>
            </a:r>
            <a:endParaRPr b="1" sz="2000">
              <a:solidFill>
                <a:schemeClr val="dk1"/>
              </a:solidFill>
            </a:endParaRPr>
          </a:p>
          <a:p>
            <a:pPr indent="-311150" lvl="0" marL="457200" rtl="0" algn="l">
              <a:lnSpc>
                <a:spcPct val="115000"/>
              </a:lnSpc>
              <a:spcBef>
                <a:spcPts val="1200"/>
              </a:spcBef>
              <a:spcAft>
                <a:spcPts val="0"/>
              </a:spcAft>
              <a:buClr>
                <a:schemeClr val="dk1"/>
              </a:buClr>
              <a:buSzPts val="1300"/>
              <a:buChar char="●"/>
            </a:pPr>
            <a:r>
              <a:rPr b="1" lang="en-GB" sz="1300">
                <a:solidFill>
                  <a:schemeClr val="dk1"/>
                </a:solidFill>
              </a:rPr>
              <a:t>Overall Customer Churn:</a:t>
            </a:r>
            <a:endParaRPr b="1" sz="1300">
              <a:solidFill>
                <a:schemeClr val="dk1"/>
              </a:solidFill>
            </a:endParaRPr>
          </a:p>
          <a:p>
            <a:pPr indent="-311150" lvl="1" marL="914400" rtl="0" algn="l">
              <a:lnSpc>
                <a:spcPct val="115000"/>
              </a:lnSpc>
              <a:spcBef>
                <a:spcPts val="0"/>
              </a:spcBef>
              <a:spcAft>
                <a:spcPts val="0"/>
              </a:spcAft>
              <a:buClr>
                <a:schemeClr val="dk1"/>
              </a:buClr>
              <a:buSzPts val="1300"/>
              <a:buChar char="○"/>
            </a:pPr>
            <a:r>
              <a:rPr b="1" lang="en-GB" sz="1300">
                <a:solidFill>
                  <a:schemeClr val="dk1"/>
                </a:solidFill>
              </a:rPr>
              <a:t>Total Customers:</a:t>
            </a:r>
            <a:r>
              <a:rPr lang="en-GB" sz="1300">
                <a:solidFill>
                  <a:schemeClr val="dk1"/>
                </a:solidFill>
              </a:rPr>
              <a:t> 1,869</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b="1" lang="en-GB" sz="1300">
                <a:solidFill>
                  <a:schemeClr val="dk1"/>
                </a:solidFill>
              </a:rPr>
              <a:t>Churned Customers:</a:t>
            </a:r>
            <a:r>
              <a:rPr lang="en-GB" sz="1300">
                <a:solidFill>
                  <a:schemeClr val="dk1"/>
                </a:solidFill>
              </a:rPr>
              <a:t> 1,869 (100% churn rate)</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b="1" lang="en-GB" sz="1300">
                <a:solidFill>
                  <a:schemeClr val="dk1"/>
                </a:solidFill>
              </a:rPr>
              <a:t>Stayed Customers:</a:t>
            </a:r>
            <a:r>
              <a:rPr lang="en-GB" sz="1300">
                <a:solidFill>
                  <a:schemeClr val="dk1"/>
                </a:solidFill>
              </a:rPr>
              <a:t> 0</a:t>
            </a:r>
            <a:endParaRPr sz="1300">
              <a:solidFill>
                <a:schemeClr val="dk1"/>
              </a:solidFill>
            </a:endParaRPr>
          </a:p>
          <a:p>
            <a:pPr indent="0" lvl="0" marL="457200" rtl="0" algn="l">
              <a:lnSpc>
                <a:spcPct val="115000"/>
              </a:lnSpc>
              <a:spcBef>
                <a:spcPts val="1200"/>
              </a:spcBef>
              <a:spcAft>
                <a:spcPts val="0"/>
              </a:spcAft>
              <a:buNone/>
            </a:pPr>
            <a:r>
              <a:rPr b="1" lang="en-GB" sz="1300">
                <a:solidFill>
                  <a:schemeClr val="dk1"/>
                </a:solidFill>
              </a:rPr>
              <a:t>Insight:</a:t>
            </a:r>
            <a:r>
              <a:rPr lang="en-GB" sz="1300">
                <a:solidFill>
                  <a:schemeClr val="dk1"/>
                </a:solidFill>
              </a:rPr>
              <a:t> Every customer has churned. This could indicate a significant issue with customer retention, perhaps related to service quality, pricing, or competition.</a:t>
            </a:r>
            <a:endParaRPr sz="1300">
              <a:solidFill>
                <a:schemeClr val="dk1"/>
              </a:solidFill>
            </a:endParaRPr>
          </a:p>
          <a:p>
            <a:pPr indent="-311150" lvl="0" marL="457200" rtl="0" algn="l">
              <a:lnSpc>
                <a:spcPct val="115000"/>
              </a:lnSpc>
              <a:spcBef>
                <a:spcPts val="1200"/>
              </a:spcBef>
              <a:spcAft>
                <a:spcPts val="0"/>
              </a:spcAft>
              <a:buClr>
                <a:schemeClr val="dk1"/>
              </a:buClr>
              <a:buSzPts val="1300"/>
              <a:buChar char="●"/>
            </a:pPr>
            <a:r>
              <a:rPr b="1" lang="en-GB" sz="1300">
                <a:solidFill>
                  <a:schemeClr val="dk1"/>
                </a:solidFill>
              </a:rPr>
              <a:t>Average Monthly Charges:</a:t>
            </a:r>
            <a:endParaRPr b="1" sz="1300">
              <a:solidFill>
                <a:schemeClr val="dk1"/>
              </a:solidFill>
            </a:endParaRPr>
          </a:p>
          <a:p>
            <a:pPr indent="-311150" lvl="1" marL="914400" rtl="0" algn="l">
              <a:lnSpc>
                <a:spcPct val="115000"/>
              </a:lnSpc>
              <a:spcBef>
                <a:spcPts val="0"/>
              </a:spcBef>
              <a:spcAft>
                <a:spcPts val="0"/>
              </a:spcAft>
              <a:buClr>
                <a:schemeClr val="dk1"/>
              </a:buClr>
              <a:buSzPts val="1300"/>
              <a:buChar char="○"/>
            </a:pPr>
            <a:r>
              <a:rPr b="1" lang="en-GB" sz="1300">
                <a:solidFill>
                  <a:schemeClr val="dk1"/>
                </a:solidFill>
              </a:rPr>
              <a:t>Churned Customers:</a:t>
            </a:r>
            <a:r>
              <a:rPr lang="en-GB" sz="1300">
                <a:solidFill>
                  <a:schemeClr val="dk1"/>
                </a:solidFill>
              </a:rPr>
              <a:t> $73.35</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b="1" lang="en-GB" sz="1300">
                <a:solidFill>
                  <a:schemeClr val="dk1"/>
                </a:solidFill>
              </a:rPr>
              <a:t>Stayed Customers:</a:t>
            </a:r>
            <a:r>
              <a:rPr lang="en-GB" sz="1300">
                <a:solidFill>
                  <a:schemeClr val="dk1"/>
                </a:solidFill>
              </a:rPr>
              <a:t> $61.74</a:t>
            </a:r>
            <a:endParaRPr sz="1300">
              <a:solidFill>
                <a:schemeClr val="dk1"/>
              </a:solidFill>
            </a:endParaRPr>
          </a:p>
          <a:p>
            <a:pPr indent="0" lvl="0" marL="457200" rtl="0" algn="l">
              <a:lnSpc>
                <a:spcPct val="115000"/>
              </a:lnSpc>
              <a:spcBef>
                <a:spcPts val="1200"/>
              </a:spcBef>
              <a:spcAft>
                <a:spcPts val="0"/>
              </a:spcAft>
              <a:buNone/>
            </a:pPr>
            <a:r>
              <a:rPr b="1" lang="en-GB" sz="1300">
                <a:solidFill>
                  <a:schemeClr val="dk1"/>
                </a:solidFill>
              </a:rPr>
              <a:t>Insight:</a:t>
            </a:r>
            <a:r>
              <a:rPr lang="en-GB" sz="1300">
                <a:solidFill>
                  <a:schemeClr val="dk1"/>
                </a:solidFill>
              </a:rPr>
              <a:t> The average monthly charge for churned customers is higher than that for stayed customers. This suggests that customers paying higher rates may be more likely to leave, potentially due to perceived lack of value for money.</a:t>
            </a:r>
            <a:endParaRPr sz="1300">
              <a:solidFill>
                <a:schemeClr val="dk1"/>
              </a:solidFill>
            </a:endParaRPr>
          </a:p>
          <a:p>
            <a:pPr indent="-311150" lvl="0" marL="457200" rtl="0" algn="l">
              <a:lnSpc>
                <a:spcPct val="115000"/>
              </a:lnSpc>
              <a:spcBef>
                <a:spcPts val="1200"/>
              </a:spcBef>
              <a:spcAft>
                <a:spcPts val="0"/>
              </a:spcAft>
              <a:buClr>
                <a:schemeClr val="dk1"/>
              </a:buClr>
              <a:buSzPts val="1300"/>
              <a:buChar char="●"/>
            </a:pPr>
            <a:r>
              <a:rPr b="1" lang="en-GB" sz="1300">
                <a:solidFill>
                  <a:schemeClr val="dk1"/>
                </a:solidFill>
              </a:rPr>
              <a:t>Sum of Monthly Charges by Customer Status:</a:t>
            </a:r>
            <a:endParaRPr b="1" sz="1300">
              <a:solidFill>
                <a:schemeClr val="dk1"/>
              </a:solidFill>
            </a:endParaRPr>
          </a:p>
          <a:p>
            <a:pPr indent="-311150" lvl="1" marL="914400" rtl="0" algn="l">
              <a:lnSpc>
                <a:spcPct val="115000"/>
              </a:lnSpc>
              <a:spcBef>
                <a:spcPts val="0"/>
              </a:spcBef>
              <a:spcAft>
                <a:spcPts val="0"/>
              </a:spcAft>
              <a:buClr>
                <a:schemeClr val="dk1"/>
              </a:buClr>
              <a:buSzPts val="1300"/>
              <a:buChar char="○"/>
            </a:pPr>
            <a:r>
              <a:rPr b="1" lang="en-GB" sz="1300">
                <a:solidFill>
                  <a:schemeClr val="dk1"/>
                </a:solidFill>
              </a:rPr>
              <a:t>Total Monthly Charges from Churned Customers:</a:t>
            </a:r>
            <a:r>
              <a:rPr lang="en-GB" sz="1300">
                <a:solidFill>
                  <a:schemeClr val="dk1"/>
                </a:solidFill>
              </a:rPr>
              <a:t> Approximately $137K.</a:t>
            </a:r>
            <a:endParaRPr sz="1300">
              <a:solidFill>
                <a:schemeClr val="dk1"/>
              </a:solidFill>
            </a:endParaRPr>
          </a:p>
          <a:p>
            <a:pPr indent="0" lvl="0" marL="457200" rtl="0" algn="l">
              <a:lnSpc>
                <a:spcPct val="115000"/>
              </a:lnSpc>
              <a:spcBef>
                <a:spcPts val="1200"/>
              </a:spcBef>
              <a:spcAft>
                <a:spcPts val="0"/>
              </a:spcAft>
              <a:buNone/>
            </a:pPr>
            <a:r>
              <a:rPr b="1" lang="en-GB" sz="1300">
                <a:solidFill>
                  <a:schemeClr val="dk1"/>
                </a:solidFill>
              </a:rPr>
              <a:t>Insight:</a:t>
            </a:r>
            <a:r>
              <a:rPr lang="en-GB" sz="1300">
                <a:solidFill>
                  <a:schemeClr val="dk1"/>
                </a:solidFill>
              </a:rPr>
              <a:t> Churned customers represent a significant portion of monthly revenue. Losing these customers impacts the company's recurring revenue.</a:t>
            </a:r>
            <a:endParaRPr sz="1300">
              <a:solidFill>
                <a:schemeClr val="dk1"/>
              </a:solidFill>
            </a:endParaRPr>
          </a:p>
          <a:p>
            <a:pPr indent="0" lvl="0" marL="457200" rtl="0" algn="l">
              <a:lnSpc>
                <a:spcPct val="115000"/>
              </a:lnSpc>
              <a:spcBef>
                <a:spcPts val="1200"/>
              </a:spcBef>
              <a:spcAft>
                <a:spcPts val="0"/>
              </a:spcAft>
              <a:buNone/>
            </a:pPr>
            <a:r>
              <a:t/>
            </a:r>
            <a:endParaRPr sz="1300">
              <a:solidFill>
                <a:schemeClr val="dk1"/>
              </a:solidFill>
            </a:endParaRPr>
          </a:p>
          <a:p>
            <a:pPr indent="0" lvl="0" marL="0" rtl="0" algn="l">
              <a:lnSpc>
                <a:spcPct val="115000"/>
              </a:lnSpc>
              <a:spcBef>
                <a:spcPts val="1200"/>
              </a:spcBef>
              <a:spcAft>
                <a:spcPts val="1200"/>
              </a:spcAft>
              <a:buNone/>
            </a:pPr>
            <a:r>
              <a:t/>
            </a:r>
            <a:endParaRPr b="1" sz="15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nvSpPr>
        <p:spPr>
          <a:xfrm>
            <a:off x="417275" y="76650"/>
            <a:ext cx="85506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100">
              <a:solidFill>
                <a:schemeClr val="dk1"/>
              </a:solidFill>
            </a:endParaRPr>
          </a:p>
        </p:txBody>
      </p:sp>
      <p:sp>
        <p:nvSpPr>
          <p:cNvPr id="102" name="Google Shape;102;p16"/>
          <p:cNvSpPr txBox="1"/>
          <p:nvPr/>
        </p:nvSpPr>
        <p:spPr>
          <a:xfrm>
            <a:off x="221400" y="76650"/>
            <a:ext cx="9144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1100">
              <a:solidFill>
                <a:schemeClr val="dk1"/>
              </a:solidFill>
            </a:endParaRPr>
          </a:p>
        </p:txBody>
      </p:sp>
      <p:sp>
        <p:nvSpPr>
          <p:cNvPr id="103" name="Google Shape;103;p16"/>
          <p:cNvSpPr txBox="1"/>
          <p:nvPr/>
        </p:nvSpPr>
        <p:spPr>
          <a:xfrm>
            <a:off x="0" y="0"/>
            <a:ext cx="8967900" cy="4574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200"/>
              </a:spcBef>
              <a:spcAft>
                <a:spcPts val="0"/>
              </a:spcAft>
              <a:buClr>
                <a:schemeClr val="dk1"/>
              </a:buClr>
              <a:buSzPts val="1600"/>
              <a:buChar char="●"/>
            </a:pPr>
            <a:r>
              <a:rPr b="1" lang="en-GB" sz="1600">
                <a:solidFill>
                  <a:schemeClr val="dk1"/>
                </a:solidFill>
              </a:rPr>
              <a:t>Total Charges by Customer Status:</a:t>
            </a:r>
            <a:endParaRPr b="1"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GB" sz="1600">
                <a:solidFill>
                  <a:schemeClr val="dk1"/>
                </a:solidFill>
              </a:rPr>
              <a:t>Total Charges from Churned Customers:</a:t>
            </a:r>
            <a:r>
              <a:rPr lang="en-GB" sz="1600">
                <a:solidFill>
                  <a:schemeClr val="dk1"/>
                </a:solidFill>
              </a:rPr>
              <a:t> $2.9M</a:t>
            </a:r>
            <a:endParaRPr sz="1600">
              <a:solidFill>
                <a:schemeClr val="dk1"/>
              </a:solidFill>
            </a:endParaRPr>
          </a:p>
          <a:p>
            <a:pPr indent="0" lvl="0" marL="457200" rtl="0" algn="l">
              <a:lnSpc>
                <a:spcPct val="115000"/>
              </a:lnSpc>
              <a:spcBef>
                <a:spcPts val="1200"/>
              </a:spcBef>
              <a:spcAft>
                <a:spcPts val="0"/>
              </a:spcAft>
              <a:buNone/>
            </a:pPr>
            <a:r>
              <a:rPr b="1" lang="en-GB" sz="1600">
                <a:solidFill>
                  <a:schemeClr val="dk1"/>
                </a:solidFill>
              </a:rPr>
              <a:t>Insight:</a:t>
            </a:r>
            <a:r>
              <a:rPr lang="en-GB" sz="1600">
                <a:solidFill>
                  <a:schemeClr val="dk1"/>
                </a:solidFill>
              </a:rPr>
              <a:t> This indicates the lifetime value lost due to churn is substantial.</a:t>
            </a:r>
            <a:endParaRPr sz="1600">
              <a:solidFill>
                <a:schemeClr val="dk1"/>
              </a:solidFill>
            </a:endParaRPr>
          </a:p>
          <a:p>
            <a:pPr indent="-330200" lvl="0" marL="457200" rtl="0" algn="l">
              <a:lnSpc>
                <a:spcPct val="115000"/>
              </a:lnSpc>
              <a:spcBef>
                <a:spcPts val="1200"/>
              </a:spcBef>
              <a:spcAft>
                <a:spcPts val="0"/>
              </a:spcAft>
              <a:buClr>
                <a:schemeClr val="dk1"/>
              </a:buClr>
              <a:buSzPts val="1600"/>
              <a:buChar char="●"/>
            </a:pPr>
            <a:r>
              <a:rPr b="1" lang="en-GB" sz="1600">
                <a:solidFill>
                  <a:schemeClr val="dk1"/>
                </a:solidFill>
              </a:rPr>
              <a:t>Contract Type Analysis:</a:t>
            </a:r>
            <a:endParaRPr b="1"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GB" sz="1600">
                <a:solidFill>
                  <a:schemeClr val="dk1"/>
                </a:solidFill>
              </a:rPr>
              <a:t>Contracts by Type:</a:t>
            </a:r>
            <a:endParaRPr b="1" sz="1600">
              <a:solidFill>
                <a:schemeClr val="dk1"/>
              </a:solidFill>
            </a:endParaRPr>
          </a:p>
          <a:p>
            <a:pPr indent="-330200" lvl="2" marL="1371600" rtl="0" algn="l">
              <a:lnSpc>
                <a:spcPct val="115000"/>
              </a:lnSpc>
              <a:spcBef>
                <a:spcPts val="0"/>
              </a:spcBef>
              <a:spcAft>
                <a:spcPts val="0"/>
              </a:spcAft>
              <a:buClr>
                <a:schemeClr val="dk1"/>
              </a:buClr>
              <a:buSzPts val="1600"/>
              <a:buChar char="■"/>
            </a:pPr>
            <a:r>
              <a:rPr b="1" lang="en-GB" sz="1600">
                <a:solidFill>
                  <a:schemeClr val="dk1"/>
                </a:solidFill>
              </a:rPr>
              <a:t>Month-to-Month:</a:t>
            </a:r>
            <a:r>
              <a:rPr lang="en-GB" sz="1600">
                <a:solidFill>
                  <a:schemeClr val="dk1"/>
                </a:solidFill>
              </a:rPr>
              <a:t> 88.55% of churned customers</a:t>
            </a:r>
            <a:endParaRPr sz="1600">
              <a:solidFill>
                <a:schemeClr val="dk1"/>
              </a:solidFill>
            </a:endParaRPr>
          </a:p>
          <a:p>
            <a:pPr indent="-330200" lvl="2" marL="1371600" rtl="0" algn="l">
              <a:lnSpc>
                <a:spcPct val="115000"/>
              </a:lnSpc>
              <a:spcBef>
                <a:spcPts val="0"/>
              </a:spcBef>
              <a:spcAft>
                <a:spcPts val="0"/>
              </a:spcAft>
              <a:buClr>
                <a:schemeClr val="dk1"/>
              </a:buClr>
              <a:buSzPts val="1600"/>
              <a:buChar char="■"/>
            </a:pPr>
            <a:r>
              <a:rPr b="1" lang="en-GB" sz="1600">
                <a:solidFill>
                  <a:schemeClr val="dk1"/>
                </a:solidFill>
              </a:rPr>
              <a:t>One Year:</a:t>
            </a:r>
            <a:r>
              <a:rPr lang="en-GB" sz="1600">
                <a:solidFill>
                  <a:schemeClr val="dk1"/>
                </a:solidFill>
              </a:rPr>
              <a:t> 8.88% of churned customers</a:t>
            </a:r>
            <a:endParaRPr sz="1600">
              <a:solidFill>
                <a:schemeClr val="dk1"/>
              </a:solidFill>
            </a:endParaRPr>
          </a:p>
          <a:p>
            <a:pPr indent="-330200" lvl="2" marL="1371600" rtl="0" algn="l">
              <a:lnSpc>
                <a:spcPct val="115000"/>
              </a:lnSpc>
              <a:spcBef>
                <a:spcPts val="0"/>
              </a:spcBef>
              <a:spcAft>
                <a:spcPts val="0"/>
              </a:spcAft>
              <a:buClr>
                <a:schemeClr val="dk1"/>
              </a:buClr>
              <a:buSzPts val="1600"/>
              <a:buChar char="■"/>
            </a:pPr>
            <a:r>
              <a:rPr b="1" lang="en-GB" sz="1600">
                <a:solidFill>
                  <a:schemeClr val="dk1"/>
                </a:solidFill>
              </a:rPr>
              <a:t>Two Years:</a:t>
            </a:r>
            <a:r>
              <a:rPr lang="en-GB" sz="1600">
                <a:solidFill>
                  <a:schemeClr val="dk1"/>
                </a:solidFill>
              </a:rPr>
              <a:t> 2.57% of churned customers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GB" sz="1600">
                <a:solidFill>
                  <a:schemeClr val="dk1"/>
                </a:solidFill>
              </a:rPr>
              <a:t>Sum of Monthly Charge by Contract:</a:t>
            </a:r>
            <a:endParaRPr b="1" sz="1600">
              <a:solidFill>
                <a:schemeClr val="dk1"/>
              </a:solidFill>
            </a:endParaRPr>
          </a:p>
          <a:p>
            <a:pPr indent="-330200" lvl="2" marL="1371600" rtl="0" algn="l">
              <a:lnSpc>
                <a:spcPct val="115000"/>
              </a:lnSpc>
              <a:spcBef>
                <a:spcPts val="0"/>
              </a:spcBef>
              <a:spcAft>
                <a:spcPts val="0"/>
              </a:spcAft>
              <a:buClr>
                <a:schemeClr val="dk1"/>
              </a:buClr>
              <a:buSzPts val="1600"/>
              <a:buChar char="■"/>
            </a:pPr>
            <a:r>
              <a:rPr b="1" lang="en-GB" sz="1600">
                <a:solidFill>
                  <a:schemeClr val="dk1"/>
                </a:solidFill>
              </a:rPr>
              <a:t>Month-to-Month:</a:t>
            </a:r>
            <a:r>
              <a:rPr lang="en-GB" sz="1600">
                <a:solidFill>
                  <a:schemeClr val="dk1"/>
                </a:solidFill>
              </a:rPr>
              <a:t> $119K</a:t>
            </a:r>
            <a:endParaRPr sz="1600">
              <a:solidFill>
                <a:schemeClr val="dk1"/>
              </a:solidFill>
            </a:endParaRPr>
          </a:p>
          <a:p>
            <a:pPr indent="-330200" lvl="2" marL="1371600" rtl="0" algn="l">
              <a:lnSpc>
                <a:spcPct val="115000"/>
              </a:lnSpc>
              <a:spcBef>
                <a:spcPts val="0"/>
              </a:spcBef>
              <a:spcAft>
                <a:spcPts val="0"/>
              </a:spcAft>
              <a:buClr>
                <a:schemeClr val="dk1"/>
              </a:buClr>
              <a:buSzPts val="1600"/>
              <a:buChar char="■"/>
            </a:pPr>
            <a:r>
              <a:rPr b="1" lang="en-GB" sz="1600">
                <a:solidFill>
                  <a:schemeClr val="dk1"/>
                </a:solidFill>
              </a:rPr>
              <a:t>One Year:</a:t>
            </a:r>
            <a:r>
              <a:rPr lang="en-GB" sz="1600">
                <a:solidFill>
                  <a:schemeClr val="dk1"/>
                </a:solidFill>
              </a:rPr>
              <a:t> $14K</a:t>
            </a:r>
            <a:endParaRPr sz="1600">
              <a:solidFill>
                <a:schemeClr val="dk1"/>
              </a:solidFill>
            </a:endParaRPr>
          </a:p>
          <a:p>
            <a:pPr indent="-330200" lvl="2" marL="1371600" rtl="0" algn="l">
              <a:lnSpc>
                <a:spcPct val="115000"/>
              </a:lnSpc>
              <a:spcBef>
                <a:spcPts val="0"/>
              </a:spcBef>
              <a:spcAft>
                <a:spcPts val="0"/>
              </a:spcAft>
              <a:buClr>
                <a:schemeClr val="dk1"/>
              </a:buClr>
              <a:buSzPts val="1600"/>
              <a:buChar char="■"/>
            </a:pPr>
            <a:r>
              <a:rPr b="1" lang="en-GB" sz="1600">
                <a:solidFill>
                  <a:schemeClr val="dk1"/>
                </a:solidFill>
              </a:rPr>
              <a:t>Two Years:</a:t>
            </a:r>
            <a:r>
              <a:rPr lang="en-GB" sz="1600">
                <a:solidFill>
                  <a:schemeClr val="dk1"/>
                </a:solidFill>
              </a:rPr>
              <a:t> $4K</a:t>
            </a:r>
            <a:endParaRPr sz="1600">
              <a:solidFill>
                <a:schemeClr val="dk1"/>
              </a:solidFill>
            </a:endParaRPr>
          </a:p>
          <a:p>
            <a:pPr indent="0" lvl="0" marL="457200" rtl="0" algn="l">
              <a:lnSpc>
                <a:spcPct val="115000"/>
              </a:lnSpc>
              <a:spcBef>
                <a:spcPts val="1200"/>
              </a:spcBef>
              <a:spcAft>
                <a:spcPts val="1200"/>
              </a:spcAft>
              <a:buNone/>
            </a:pPr>
            <a:r>
              <a:rPr b="1" lang="en-GB" sz="1600">
                <a:solidFill>
                  <a:schemeClr val="dk1"/>
                </a:solidFill>
              </a:rPr>
              <a:t>Insight:</a:t>
            </a:r>
            <a:r>
              <a:rPr lang="en-GB" sz="1600">
                <a:solidFill>
                  <a:schemeClr val="dk1"/>
                </a:solidFill>
              </a:rPr>
              <a:t> The majority of churned customers are on month-to-month contracts, which are likely easier to exit. This indicates a potential vulnerability in shorter-term contracts.</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nvSpPr>
        <p:spPr>
          <a:xfrm>
            <a:off x="0" y="0"/>
            <a:ext cx="9095700" cy="532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GB" sz="1700">
                <a:solidFill>
                  <a:schemeClr val="dk1"/>
                </a:solidFill>
              </a:rPr>
              <a:t>Business Recommendations:</a:t>
            </a:r>
            <a:endParaRPr b="1" sz="1700">
              <a:solidFill>
                <a:schemeClr val="dk1"/>
              </a:solidFill>
            </a:endParaRPr>
          </a:p>
          <a:p>
            <a:pPr indent="-323850" lvl="0" marL="457200" rtl="0" algn="l">
              <a:lnSpc>
                <a:spcPct val="115000"/>
              </a:lnSpc>
              <a:spcBef>
                <a:spcPts val="1200"/>
              </a:spcBef>
              <a:spcAft>
                <a:spcPts val="0"/>
              </a:spcAft>
              <a:buClr>
                <a:schemeClr val="dk1"/>
              </a:buClr>
              <a:buSzPts val="1500"/>
              <a:buChar char="●"/>
            </a:pPr>
            <a:r>
              <a:rPr b="1" lang="en-GB" sz="1500">
                <a:solidFill>
                  <a:schemeClr val="dk1"/>
                </a:solidFill>
              </a:rPr>
              <a:t>Customer Retention Programs:</a:t>
            </a:r>
            <a:endParaRPr b="1" sz="1500">
              <a:solidFill>
                <a:schemeClr val="dk1"/>
              </a:solidFill>
            </a:endParaRPr>
          </a:p>
          <a:p>
            <a:pPr indent="-323850" lvl="1" marL="914400" rtl="0" algn="l">
              <a:lnSpc>
                <a:spcPct val="115000"/>
              </a:lnSpc>
              <a:spcBef>
                <a:spcPts val="0"/>
              </a:spcBef>
              <a:spcAft>
                <a:spcPts val="0"/>
              </a:spcAft>
              <a:buClr>
                <a:schemeClr val="dk1"/>
              </a:buClr>
              <a:buSzPts val="1500"/>
              <a:buChar char="○"/>
            </a:pPr>
            <a:r>
              <a:rPr b="1" lang="en-GB" sz="1500">
                <a:solidFill>
                  <a:schemeClr val="dk1"/>
                </a:solidFill>
              </a:rPr>
              <a:t>Target High-Charge Customers:</a:t>
            </a:r>
            <a:r>
              <a:rPr lang="en-GB" sz="1500">
                <a:solidFill>
                  <a:schemeClr val="dk1"/>
                </a:solidFill>
              </a:rPr>
              <a:t> Since churn is higher among customers with higher average monthly charges, consider offering discounts, loyalty programs, or added benefits to customers with high monthly charges.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b="1" lang="en-GB" sz="1500">
                <a:solidFill>
                  <a:schemeClr val="dk1"/>
                </a:solidFill>
              </a:rPr>
              <a:t>Enhance Value Perception:</a:t>
            </a:r>
            <a:r>
              <a:rPr lang="en-GB" sz="1500">
                <a:solidFill>
                  <a:schemeClr val="dk1"/>
                </a:solidFill>
              </a:rPr>
              <a:t> Improve the perceived value for high-paying customers by introducing premium services or bundling offers that enhance their experience.</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rPr>
              <a:t>Contract Restructuring:</a:t>
            </a:r>
            <a:endParaRPr b="1" sz="1500">
              <a:solidFill>
                <a:schemeClr val="dk1"/>
              </a:solidFill>
            </a:endParaRPr>
          </a:p>
          <a:p>
            <a:pPr indent="-323850" lvl="1" marL="914400" rtl="0" algn="l">
              <a:lnSpc>
                <a:spcPct val="115000"/>
              </a:lnSpc>
              <a:spcBef>
                <a:spcPts val="0"/>
              </a:spcBef>
              <a:spcAft>
                <a:spcPts val="0"/>
              </a:spcAft>
              <a:buClr>
                <a:schemeClr val="dk1"/>
              </a:buClr>
              <a:buSzPts val="1500"/>
              <a:buChar char="○"/>
            </a:pPr>
            <a:r>
              <a:rPr b="1" lang="en-GB" sz="1500">
                <a:solidFill>
                  <a:schemeClr val="dk1"/>
                </a:solidFill>
              </a:rPr>
              <a:t>Promote Longer-Term Contracts:</a:t>
            </a:r>
            <a:r>
              <a:rPr lang="en-GB" sz="1500">
                <a:solidFill>
                  <a:schemeClr val="dk1"/>
                </a:solidFill>
              </a:rPr>
              <a:t> Since churn is predominantly from month-to-month contracts, incentivize customers to sign longer-term contracts by offering discounts or additional services for committing to a yearly or bi-yearly plan.</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b="1" lang="en-GB" sz="1500">
                <a:solidFill>
                  <a:schemeClr val="dk1"/>
                </a:solidFill>
              </a:rPr>
              <a:t>Introduce Flexibility in Contracts:</a:t>
            </a:r>
            <a:r>
              <a:rPr lang="en-GB" sz="1500">
                <a:solidFill>
                  <a:schemeClr val="dk1"/>
                </a:solidFill>
              </a:rPr>
              <a:t> Offer flexible terms within longer contracts to make them more appealing, such as the ability to upgrade or downgrade services without penalties.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rPr>
              <a:t>Customer Feedback and Experience Improvement:</a:t>
            </a:r>
            <a:endParaRPr b="1" sz="1500">
              <a:solidFill>
                <a:schemeClr val="dk1"/>
              </a:solidFill>
            </a:endParaRPr>
          </a:p>
          <a:p>
            <a:pPr indent="-323850" lvl="1" marL="914400" rtl="0" algn="l">
              <a:lnSpc>
                <a:spcPct val="115000"/>
              </a:lnSpc>
              <a:spcBef>
                <a:spcPts val="0"/>
              </a:spcBef>
              <a:spcAft>
                <a:spcPts val="0"/>
              </a:spcAft>
              <a:buClr>
                <a:schemeClr val="dk1"/>
              </a:buClr>
              <a:buSzPts val="1500"/>
              <a:buChar char="○"/>
            </a:pPr>
            <a:r>
              <a:rPr b="1" lang="en-GB" sz="1500">
                <a:solidFill>
                  <a:schemeClr val="dk1"/>
                </a:solidFill>
              </a:rPr>
              <a:t>Conduct Exit Surveys:</a:t>
            </a:r>
            <a:r>
              <a:rPr lang="en-GB" sz="1500">
                <a:solidFill>
                  <a:schemeClr val="dk1"/>
                </a:solidFill>
              </a:rPr>
              <a:t> Implement exit surveys for churned customers to understand their reasons for leaving. Use this data to make targeted improvements.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b="1" lang="en-GB" sz="1500">
                <a:solidFill>
                  <a:schemeClr val="dk1"/>
                </a:solidFill>
              </a:rPr>
              <a:t>Improve Service Quality:</a:t>
            </a:r>
            <a:r>
              <a:rPr lang="en-GB" sz="1500">
                <a:solidFill>
                  <a:schemeClr val="dk1"/>
                </a:solidFill>
              </a:rPr>
              <a:t> Identify common pain points and invest in improving service quality, particularly for those on higher plans who are more likely to churn.</a:t>
            </a:r>
            <a:endParaRPr sz="1500">
              <a:solidFill>
                <a:schemeClr val="dk1"/>
              </a:solidFill>
            </a:endParaRPr>
          </a:p>
          <a:p>
            <a:pPr indent="-298450" lvl="0" marL="457200" rtl="0" algn="l">
              <a:lnSpc>
                <a:spcPct val="115000"/>
              </a:lnSpc>
              <a:spcBef>
                <a:spcPts val="0"/>
              </a:spcBef>
              <a:spcAft>
                <a:spcPts val="0"/>
              </a:spcAft>
              <a:buClr>
                <a:schemeClr val="dk1"/>
              </a:buClr>
              <a:buSzPts val="1100"/>
              <a:buChar char="●"/>
            </a:pPr>
            <a:r>
              <a:t/>
            </a:r>
            <a:endParaRPr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nvSpPr>
        <p:spPr>
          <a:xfrm>
            <a:off x="0" y="0"/>
            <a:ext cx="8993400" cy="40575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200"/>
              </a:spcBef>
              <a:spcAft>
                <a:spcPts val="0"/>
              </a:spcAft>
              <a:buClr>
                <a:schemeClr val="dk1"/>
              </a:buClr>
              <a:buSzPts val="1700"/>
              <a:buChar char="●"/>
            </a:pPr>
            <a:r>
              <a:rPr b="1" lang="en-GB" sz="1700">
                <a:solidFill>
                  <a:schemeClr val="dk1"/>
                </a:solidFill>
              </a:rPr>
              <a:t>Monitor and Predict Churn:</a:t>
            </a:r>
            <a:endParaRPr b="1" sz="1700">
              <a:solidFill>
                <a:schemeClr val="dk1"/>
              </a:solidFill>
            </a:endParaRPr>
          </a:p>
          <a:p>
            <a:pPr indent="-336550" lvl="1" marL="914400" rtl="0" algn="l">
              <a:lnSpc>
                <a:spcPct val="115000"/>
              </a:lnSpc>
              <a:spcBef>
                <a:spcPts val="0"/>
              </a:spcBef>
              <a:spcAft>
                <a:spcPts val="0"/>
              </a:spcAft>
              <a:buClr>
                <a:schemeClr val="dk1"/>
              </a:buClr>
              <a:buSzPts val="1700"/>
              <a:buChar char="○"/>
            </a:pPr>
            <a:r>
              <a:rPr b="1" lang="en-GB" sz="1700">
                <a:solidFill>
                  <a:schemeClr val="dk1"/>
                </a:solidFill>
              </a:rPr>
              <a:t>Implement Predictive Analytics:</a:t>
            </a:r>
            <a:r>
              <a:rPr lang="en-GB" sz="1700">
                <a:solidFill>
                  <a:schemeClr val="dk1"/>
                </a:solidFill>
              </a:rPr>
              <a:t> Develop models to predict churn based on factors like monthly charges, usage patterns, and customer engagement. Proactively address issues with at-risk customers.</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b="1" lang="en-GB" sz="1700">
                <a:solidFill>
                  <a:schemeClr val="dk1"/>
                </a:solidFill>
              </a:rPr>
              <a:t>Segment Analysis:</a:t>
            </a:r>
            <a:r>
              <a:rPr lang="en-GB" sz="1700">
                <a:solidFill>
                  <a:schemeClr val="dk1"/>
                </a:solidFill>
              </a:rPr>
              <a:t> Analyze customer segments more deeply to identify if specific groups (by age, geography, usage pattern, etc.) are more likely to churn and tailor strategies accordingly.</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GB" sz="1700">
                <a:solidFill>
                  <a:schemeClr val="dk1"/>
                </a:solidFill>
              </a:rPr>
              <a:t>Customer Support Enhancement:</a:t>
            </a:r>
            <a:endParaRPr b="1" sz="1700">
              <a:solidFill>
                <a:schemeClr val="dk1"/>
              </a:solidFill>
            </a:endParaRPr>
          </a:p>
          <a:p>
            <a:pPr indent="-336550" lvl="1" marL="914400" rtl="0" algn="l">
              <a:lnSpc>
                <a:spcPct val="115000"/>
              </a:lnSpc>
              <a:spcBef>
                <a:spcPts val="0"/>
              </a:spcBef>
              <a:spcAft>
                <a:spcPts val="0"/>
              </a:spcAft>
              <a:buClr>
                <a:schemeClr val="dk1"/>
              </a:buClr>
              <a:buSzPts val="1700"/>
              <a:buChar char="○"/>
            </a:pPr>
            <a:r>
              <a:rPr b="1" lang="en-GB" sz="1700">
                <a:solidFill>
                  <a:schemeClr val="dk1"/>
                </a:solidFill>
              </a:rPr>
              <a:t>24/7 Support for High-Value Customers:</a:t>
            </a:r>
            <a:r>
              <a:rPr lang="en-GB" sz="1700">
                <a:solidFill>
                  <a:schemeClr val="dk1"/>
                </a:solidFill>
              </a:rPr>
              <a:t> Consider providing round-the-clock support or dedicated account managers for high-paying customers to improve satisfaction and retention.</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b="1" lang="en-GB" sz="1700">
                <a:solidFill>
                  <a:schemeClr val="dk1"/>
                </a:solidFill>
              </a:rPr>
              <a:t>Proactive Engagement:</a:t>
            </a:r>
            <a:r>
              <a:rPr lang="en-GB" sz="1700">
                <a:solidFill>
                  <a:schemeClr val="dk1"/>
                </a:solidFill>
              </a:rPr>
              <a:t> Regularly check in with high-risk customers (based on predictive analytics) to address concerns before they consider leaving.</a:t>
            </a:r>
            <a:endParaRPr sz="17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nvSpPr>
        <p:spPr>
          <a:xfrm>
            <a:off x="0" y="0"/>
            <a:ext cx="83547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4000">
                <a:solidFill>
                  <a:schemeClr val="dk1"/>
                </a:solidFill>
              </a:rPr>
              <a:t>Summary Of Analysis</a:t>
            </a:r>
            <a:endParaRPr/>
          </a:p>
        </p:txBody>
      </p:sp>
      <p:sp>
        <p:nvSpPr>
          <p:cNvPr id="119" name="Google Shape;119;p19"/>
          <p:cNvSpPr txBox="1"/>
          <p:nvPr/>
        </p:nvSpPr>
        <p:spPr>
          <a:xfrm>
            <a:off x="246975" y="698600"/>
            <a:ext cx="8857200" cy="4314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GB" sz="2100">
                <a:solidFill>
                  <a:schemeClr val="dk1"/>
                </a:solidFill>
              </a:rPr>
              <a:t>Based on the Analysis</a:t>
            </a:r>
            <a:endParaRPr sz="2100">
              <a:solidFill>
                <a:schemeClr val="dk1"/>
              </a:solidFill>
            </a:endParaRPr>
          </a:p>
          <a:p>
            <a:pPr indent="0" lvl="0" marL="0" rtl="0" algn="l">
              <a:lnSpc>
                <a:spcPct val="90000"/>
              </a:lnSpc>
              <a:spcBef>
                <a:spcPts val="1000"/>
              </a:spcBef>
              <a:spcAft>
                <a:spcPts val="0"/>
              </a:spcAft>
              <a:buNone/>
            </a:pPr>
            <a:r>
              <a:rPr lang="en-GB" sz="2100">
                <a:solidFill>
                  <a:schemeClr val="dk1"/>
                </a:solidFill>
              </a:rPr>
              <a:t>•The greater number of Churned customers were come under the month-to-month contract type.</a:t>
            </a:r>
            <a:endParaRPr sz="2100">
              <a:solidFill>
                <a:schemeClr val="dk1"/>
              </a:solidFill>
            </a:endParaRPr>
          </a:p>
          <a:p>
            <a:pPr indent="0" lvl="0" marL="0" rtl="0" algn="l">
              <a:lnSpc>
                <a:spcPct val="90000"/>
              </a:lnSpc>
              <a:spcBef>
                <a:spcPts val="1000"/>
              </a:spcBef>
              <a:spcAft>
                <a:spcPts val="0"/>
              </a:spcAft>
              <a:buNone/>
            </a:pPr>
            <a:r>
              <a:rPr lang="en-GB" sz="2100">
                <a:solidFill>
                  <a:schemeClr val="dk1"/>
                </a:solidFill>
              </a:rPr>
              <a:t>•The greater Amount of monthly charges paid by the Stayed customers.</a:t>
            </a:r>
            <a:endParaRPr sz="2100">
              <a:solidFill>
                <a:schemeClr val="dk1"/>
              </a:solidFill>
            </a:endParaRPr>
          </a:p>
          <a:p>
            <a:pPr indent="0" lvl="0" marL="0" rtl="0" algn="l">
              <a:lnSpc>
                <a:spcPct val="90000"/>
              </a:lnSpc>
              <a:spcBef>
                <a:spcPts val="1000"/>
              </a:spcBef>
              <a:spcAft>
                <a:spcPts val="0"/>
              </a:spcAft>
              <a:buNone/>
            </a:pPr>
            <a:r>
              <a:rPr lang="en-GB" sz="2100">
                <a:solidFill>
                  <a:schemeClr val="dk1"/>
                </a:solidFill>
              </a:rPr>
              <a:t>•The Most Total amounts were paid by the Churned Customers.</a:t>
            </a:r>
            <a:endParaRPr sz="2100">
              <a:solidFill>
                <a:schemeClr val="dk1"/>
              </a:solidFill>
            </a:endParaRPr>
          </a:p>
          <a:p>
            <a:pPr indent="0" lvl="0" marL="0" rtl="0" algn="l">
              <a:lnSpc>
                <a:spcPct val="90000"/>
              </a:lnSpc>
              <a:spcBef>
                <a:spcPts val="1000"/>
              </a:spcBef>
              <a:spcAft>
                <a:spcPts val="0"/>
              </a:spcAft>
              <a:buNone/>
            </a:pPr>
            <a:r>
              <a:rPr lang="en-GB" sz="2100">
                <a:solidFill>
                  <a:schemeClr val="dk1"/>
                </a:solidFill>
              </a:rPr>
              <a:t>•Among the Total Customers 26.5% customers were Churned During That period.</a:t>
            </a:r>
            <a:endParaRPr sz="2100">
              <a:solidFill>
                <a:schemeClr val="dk1"/>
              </a:solidFill>
            </a:endParaRPr>
          </a:p>
          <a:p>
            <a:pPr indent="0" lvl="0" marL="0" rtl="0" algn="l">
              <a:lnSpc>
                <a:spcPct val="90000"/>
              </a:lnSpc>
              <a:spcBef>
                <a:spcPts val="1000"/>
              </a:spcBef>
              <a:spcAft>
                <a:spcPts val="0"/>
              </a:spcAft>
              <a:buNone/>
            </a:pPr>
            <a:r>
              <a:rPr lang="en-GB" sz="2100">
                <a:solidFill>
                  <a:schemeClr val="dk1"/>
                </a:solidFill>
              </a:rPr>
              <a:t>•The Avg Age of the Churned Customers were 49.75yrs.</a:t>
            </a:r>
            <a:endParaRPr sz="2100">
              <a:solidFill>
                <a:schemeClr val="dk1"/>
              </a:solidFill>
            </a:endParaRPr>
          </a:p>
          <a:p>
            <a:pPr indent="0" lvl="0" marL="0" rtl="0" algn="l">
              <a:lnSpc>
                <a:spcPct val="90000"/>
              </a:lnSpc>
              <a:spcBef>
                <a:spcPts val="1000"/>
              </a:spcBef>
              <a:spcAft>
                <a:spcPts val="0"/>
              </a:spcAft>
              <a:buNone/>
            </a:pPr>
            <a:r>
              <a:rPr lang="en-GB" sz="2100">
                <a:solidFill>
                  <a:schemeClr val="dk1"/>
                </a:solidFill>
              </a:rPr>
              <a:t>•The Avg Monthly Charges paid By the Churned Customer were $73.35.</a:t>
            </a:r>
            <a:endParaRPr sz="2100">
              <a:solidFill>
                <a:schemeClr val="dk1"/>
              </a:solidFill>
            </a:endParaRPr>
          </a:p>
          <a:p>
            <a:pPr indent="0" lvl="0" marL="0" rtl="0" algn="l">
              <a:lnSpc>
                <a:spcPct val="90000"/>
              </a:lnSpc>
              <a:spcBef>
                <a:spcPts val="1000"/>
              </a:spcBef>
              <a:spcAft>
                <a:spcPts val="0"/>
              </a:spcAft>
              <a:buNone/>
            </a:pPr>
            <a:r>
              <a:rPr lang="en-GB" sz="2100">
                <a:solidFill>
                  <a:schemeClr val="dk1"/>
                </a:solidFill>
              </a:rPr>
              <a:t>•The Churn rate of this analysis were 26.54.</a:t>
            </a:r>
            <a:endParaRPr sz="2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nvSpPr>
        <p:spPr>
          <a:xfrm>
            <a:off x="0" y="0"/>
            <a:ext cx="9104100" cy="4473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400"/>
              </a:spcBef>
              <a:spcAft>
                <a:spcPts val="0"/>
              </a:spcAft>
              <a:buNone/>
            </a:pPr>
            <a:r>
              <a:rPr b="1" lang="en-GB" sz="5500">
                <a:solidFill>
                  <a:schemeClr val="dk1"/>
                </a:solidFill>
              </a:rPr>
              <a:t>Conclusion</a:t>
            </a:r>
            <a:r>
              <a:rPr b="1" lang="en-GB" sz="3400">
                <a:solidFill>
                  <a:schemeClr val="dk1"/>
                </a:solidFill>
              </a:rPr>
              <a:t>:</a:t>
            </a:r>
            <a:endParaRPr b="1" sz="3400">
              <a:solidFill>
                <a:schemeClr val="dk1"/>
              </a:solidFill>
            </a:endParaRPr>
          </a:p>
          <a:p>
            <a:pPr indent="0" lvl="0" marL="0" rtl="0" algn="l">
              <a:lnSpc>
                <a:spcPct val="115000"/>
              </a:lnSpc>
              <a:spcBef>
                <a:spcPts val="1200"/>
              </a:spcBef>
              <a:spcAft>
                <a:spcPts val="1200"/>
              </a:spcAft>
              <a:buNone/>
            </a:pPr>
            <a:r>
              <a:rPr lang="en-GB" sz="2600">
                <a:solidFill>
                  <a:schemeClr val="dk1"/>
                </a:solidFill>
              </a:rPr>
              <a:t>The dashboard highlights a critical issue with customer churn, particularly among those on month-to-month contracts and those with higher monthly charges. By focusing on enhancing customer value, offering more attractive contract terms, and using data-driven approaches to predict and prevent churn, the company can work toward improving customer retention and stabilizing its revenue base.</a:t>
            </a:r>
            <a:endParaRPr sz="2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