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D51C-21C4-6E0A-A3FF-2C832CC64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F082C4-F6F0-A74F-2C4A-7C03F4F84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4AD391-8C6F-861B-21AA-51117D0F4915}"/>
              </a:ext>
            </a:extLst>
          </p:cNvPr>
          <p:cNvSpPr>
            <a:spLocks noGrp="1"/>
          </p:cNvSpPr>
          <p:nvPr>
            <p:ph type="dt" sz="half" idx="10"/>
          </p:nvPr>
        </p:nvSpPr>
        <p:spPr/>
        <p:txBody>
          <a:bodyPr/>
          <a:lstStyle/>
          <a:p>
            <a:fld id="{27711FA3-15A6-4382-A90C-D3C5830E5D43}" type="datetimeFigureOut">
              <a:rPr lang="en-IN" smtClean="0"/>
              <a:t>25-05-2022</a:t>
            </a:fld>
            <a:endParaRPr lang="en-IN"/>
          </a:p>
        </p:txBody>
      </p:sp>
      <p:sp>
        <p:nvSpPr>
          <p:cNvPr id="5" name="Footer Placeholder 4">
            <a:extLst>
              <a:ext uri="{FF2B5EF4-FFF2-40B4-BE49-F238E27FC236}">
                <a16:creationId xmlns:a16="http://schemas.microsoft.com/office/drawing/2014/main" id="{1824A967-DC64-F541-EFA3-AD01C698BB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537AEC-1B82-7737-42C7-EACEFFDC7825}"/>
              </a:ext>
            </a:extLst>
          </p:cNvPr>
          <p:cNvSpPr>
            <a:spLocks noGrp="1"/>
          </p:cNvSpPr>
          <p:nvPr>
            <p:ph type="sldNum" sz="quarter" idx="12"/>
          </p:nvPr>
        </p:nvSpPr>
        <p:spPr/>
        <p:txBody>
          <a:bodyPr/>
          <a:lstStyle/>
          <a:p>
            <a:fld id="{22F31318-A9C9-4E35-9DD1-48F1A6CDE76A}" type="slidenum">
              <a:rPr lang="en-IN" smtClean="0"/>
              <a:t>‹#›</a:t>
            </a:fld>
            <a:endParaRPr lang="en-IN"/>
          </a:p>
        </p:txBody>
      </p:sp>
    </p:spTree>
    <p:extLst>
      <p:ext uri="{BB962C8B-B14F-4D97-AF65-F5344CB8AC3E}">
        <p14:creationId xmlns:p14="http://schemas.microsoft.com/office/powerpoint/2010/main" val="186726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1A90-D52F-08AE-5D84-F1E6E86623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9987DF-E0DA-2C6E-9BEB-86125D92B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9AC5F4-ABEC-C89F-9094-856FA0D3D6F3}"/>
              </a:ext>
            </a:extLst>
          </p:cNvPr>
          <p:cNvSpPr>
            <a:spLocks noGrp="1"/>
          </p:cNvSpPr>
          <p:nvPr>
            <p:ph type="dt" sz="half" idx="10"/>
          </p:nvPr>
        </p:nvSpPr>
        <p:spPr/>
        <p:txBody>
          <a:bodyPr/>
          <a:lstStyle/>
          <a:p>
            <a:fld id="{27711FA3-15A6-4382-A90C-D3C5830E5D43}" type="datetimeFigureOut">
              <a:rPr lang="en-IN" smtClean="0"/>
              <a:t>25-05-2022</a:t>
            </a:fld>
            <a:endParaRPr lang="en-IN"/>
          </a:p>
        </p:txBody>
      </p:sp>
      <p:sp>
        <p:nvSpPr>
          <p:cNvPr id="5" name="Footer Placeholder 4">
            <a:extLst>
              <a:ext uri="{FF2B5EF4-FFF2-40B4-BE49-F238E27FC236}">
                <a16:creationId xmlns:a16="http://schemas.microsoft.com/office/drawing/2014/main" id="{6250C1AB-E9B5-148D-D8CE-77BAD9F35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C54FBD-74C9-CBC6-A0CF-5C165B5C2776}"/>
              </a:ext>
            </a:extLst>
          </p:cNvPr>
          <p:cNvSpPr>
            <a:spLocks noGrp="1"/>
          </p:cNvSpPr>
          <p:nvPr>
            <p:ph type="sldNum" sz="quarter" idx="12"/>
          </p:nvPr>
        </p:nvSpPr>
        <p:spPr/>
        <p:txBody>
          <a:bodyPr/>
          <a:lstStyle/>
          <a:p>
            <a:fld id="{22F31318-A9C9-4E35-9DD1-48F1A6CDE76A}" type="slidenum">
              <a:rPr lang="en-IN" smtClean="0"/>
              <a:t>‹#›</a:t>
            </a:fld>
            <a:endParaRPr lang="en-IN"/>
          </a:p>
        </p:txBody>
      </p:sp>
    </p:spTree>
    <p:extLst>
      <p:ext uri="{BB962C8B-B14F-4D97-AF65-F5344CB8AC3E}">
        <p14:creationId xmlns:p14="http://schemas.microsoft.com/office/powerpoint/2010/main" val="390657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586D54-1248-6930-6A21-8AA2813D86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FAAFA6-2823-0EB4-2995-F95518B67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AB7DB-1D34-36C4-588C-FE239E792BE3}"/>
              </a:ext>
            </a:extLst>
          </p:cNvPr>
          <p:cNvSpPr>
            <a:spLocks noGrp="1"/>
          </p:cNvSpPr>
          <p:nvPr>
            <p:ph type="dt" sz="half" idx="10"/>
          </p:nvPr>
        </p:nvSpPr>
        <p:spPr/>
        <p:txBody>
          <a:bodyPr/>
          <a:lstStyle/>
          <a:p>
            <a:fld id="{27711FA3-15A6-4382-A90C-D3C5830E5D43}" type="datetimeFigureOut">
              <a:rPr lang="en-IN" smtClean="0"/>
              <a:t>25-05-2022</a:t>
            </a:fld>
            <a:endParaRPr lang="en-IN"/>
          </a:p>
        </p:txBody>
      </p:sp>
      <p:sp>
        <p:nvSpPr>
          <p:cNvPr id="5" name="Footer Placeholder 4">
            <a:extLst>
              <a:ext uri="{FF2B5EF4-FFF2-40B4-BE49-F238E27FC236}">
                <a16:creationId xmlns:a16="http://schemas.microsoft.com/office/drawing/2014/main" id="{65E8811E-B4C7-65A2-8DF6-7785A2075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21332B-21F0-CC19-1AA8-790D26E0AFD7}"/>
              </a:ext>
            </a:extLst>
          </p:cNvPr>
          <p:cNvSpPr>
            <a:spLocks noGrp="1"/>
          </p:cNvSpPr>
          <p:nvPr>
            <p:ph type="sldNum" sz="quarter" idx="12"/>
          </p:nvPr>
        </p:nvSpPr>
        <p:spPr/>
        <p:txBody>
          <a:bodyPr/>
          <a:lstStyle/>
          <a:p>
            <a:fld id="{22F31318-A9C9-4E35-9DD1-48F1A6CDE76A}" type="slidenum">
              <a:rPr lang="en-IN" smtClean="0"/>
              <a:t>‹#›</a:t>
            </a:fld>
            <a:endParaRPr lang="en-IN"/>
          </a:p>
        </p:txBody>
      </p:sp>
    </p:spTree>
    <p:extLst>
      <p:ext uri="{BB962C8B-B14F-4D97-AF65-F5344CB8AC3E}">
        <p14:creationId xmlns:p14="http://schemas.microsoft.com/office/powerpoint/2010/main" val="316626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E014-4A03-ECC8-DC91-DC9F175163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6D2975-9A3E-F973-72B7-13E2488C1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4084C-2153-4C69-80BE-FE607E2F2ED7}"/>
              </a:ext>
            </a:extLst>
          </p:cNvPr>
          <p:cNvSpPr>
            <a:spLocks noGrp="1"/>
          </p:cNvSpPr>
          <p:nvPr>
            <p:ph type="dt" sz="half" idx="10"/>
          </p:nvPr>
        </p:nvSpPr>
        <p:spPr/>
        <p:txBody>
          <a:bodyPr/>
          <a:lstStyle/>
          <a:p>
            <a:fld id="{27711FA3-15A6-4382-A90C-D3C5830E5D43}" type="datetimeFigureOut">
              <a:rPr lang="en-IN" smtClean="0"/>
              <a:t>25-05-2022</a:t>
            </a:fld>
            <a:endParaRPr lang="en-IN"/>
          </a:p>
        </p:txBody>
      </p:sp>
      <p:sp>
        <p:nvSpPr>
          <p:cNvPr id="5" name="Footer Placeholder 4">
            <a:extLst>
              <a:ext uri="{FF2B5EF4-FFF2-40B4-BE49-F238E27FC236}">
                <a16:creationId xmlns:a16="http://schemas.microsoft.com/office/drawing/2014/main" id="{31903F2D-C6F3-304D-393F-E38C693484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5C165-B61F-F4D6-890C-32D2C609CC87}"/>
              </a:ext>
            </a:extLst>
          </p:cNvPr>
          <p:cNvSpPr>
            <a:spLocks noGrp="1"/>
          </p:cNvSpPr>
          <p:nvPr>
            <p:ph type="sldNum" sz="quarter" idx="12"/>
          </p:nvPr>
        </p:nvSpPr>
        <p:spPr/>
        <p:txBody>
          <a:bodyPr/>
          <a:lstStyle/>
          <a:p>
            <a:fld id="{22F31318-A9C9-4E35-9DD1-48F1A6CDE76A}" type="slidenum">
              <a:rPr lang="en-IN" smtClean="0"/>
              <a:t>‹#›</a:t>
            </a:fld>
            <a:endParaRPr lang="en-IN"/>
          </a:p>
        </p:txBody>
      </p:sp>
    </p:spTree>
    <p:extLst>
      <p:ext uri="{BB962C8B-B14F-4D97-AF65-F5344CB8AC3E}">
        <p14:creationId xmlns:p14="http://schemas.microsoft.com/office/powerpoint/2010/main" val="200882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F9E0-8162-8296-2690-AD4C83FA4F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C93EA8-4455-0DD8-BEDC-BBC0F29A6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B38F55-A9FD-A68B-9CA4-7917A3F64EC3}"/>
              </a:ext>
            </a:extLst>
          </p:cNvPr>
          <p:cNvSpPr>
            <a:spLocks noGrp="1"/>
          </p:cNvSpPr>
          <p:nvPr>
            <p:ph type="dt" sz="half" idx="10"/>
          </p:nvPr>
        </p:nvSpPr>
        <p:spPr/>
        <p:txBody>
          <a:bodyPr/>
          <a:lstStyle/>
          <a:p>
            <a:fld id="{27711FA3-15A6-4382-A90C-D3C5830E5D43}" type="datetimeFigureOut">
              <a:rPr lang="en-IN" smtClean="0"/>
              <a:t>25-05-2022</a:t>
            </a:fld>
            <a:endParaRPr lang="en-IN"/>
          </a:p>
        </p:txBody>
      </p:sp>
      <p:sp>
        <p:nvSpPr>
          <p:cNvPr id="5" name="Footer Placeholder 4">
            <a:extLst>
              <a:ext uri="{FF2B5EF4-FFF2-40B4-BE49-F238E27FC236}">
                <a16:creationId xmlns:a16="http://schemas.microsoft.com/office/drawing/2014/main" id="{5F3F747B-B290-88AA-A25B-91F9DDDEA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A92D86-433B-3FEA-916E-F47FD9BC2CE9}"/>
              </a:ext>
            </a:extLst>
          </p:cNvPr>
          <p:cNvSpPr>
            <a:spLocks noGrp="1"/>
          </p:cNvSpPr>
          <p:nvPr>
            <p:ph type="sldNum" sz="quarter" idx="12"/>
          </p:nvPr>
        </p:nvSpPr>
        <p:spPr/>
        <p:txBody>
          <a:bodyPr/>
          <a:lstStyle/>
          <a:p>
            <a:fld id="{22F31318-A9C9-4E35-9DD1-48F1A6CDE76A}" type="slidenum">
              <a:rPr lang="en-IN" smtClean="0"/>
              <a:t>‹#›</a:t>
            </a:fld>
            <a:endParaRPr lang="en-IN"/>
          </a:p>
        </p:txBody>
      </p:sp>
    </p:spTree>
    <p:extLst>
      <p:ext uri="{BB962C8B-B14F-4D97-AF65-F5344CB8AC3E}">
        <p14:creationId xmlns:p14="http://schemas.microsoft.com/office/powerpoint/2010/main" val="310163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4A6F-5B89-77DF-BCF2-39E7A3EA90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9EBAB7-D6CC-34BE-5C02-3CB7D95E1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8AD58B-BE1A-3E3E-A467-0EE65D0C7D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8620C7-1CAB-C2D3-DB62-7EEA338847C0}"/>
              </a:ext>
            </a:extLst>
          </p:cNvPr>
          <p:cNvSpPr>
            <a:spLocks noGrp="1"/>
          </p:cNvSpPr>
          <p:nvPr>
            <p:ph type="dt" sz="half" idx="10"/>
          </p:nvPr>
        </p:nvSpPr>
        <p:spPr/>
        <p:txBody>
          <a:bodyPr/>
          <a:lstStyle/>
          <a:p>
            <a:fld id="{27711FA3-15A6-4382-A90C-D3C5830E5D43}" type="datetimeFigureOut">
              <a:rPr lang="en-IN" smtClean="0"/>
              <a:t>25-05-2022</a:t>
            </a:fld>
            <a:endParaRPr lang="en-IN"/>
          </a:p>
        </p:txBody>
      </p:sp>
      <p:sp>
        <p:nvSpPr>
          <p:cNvPr id="6" name="Footer Placeholder 5">
            <a:extLst>
              <a:ext uri="{FF2B5EF4-FFF2-40B4-BE49-F238E27FC236}">
                <a16:creationId xmlns:a16="http://schemas.microsoft.com/office/drawing/2014/main" id="{F85FACB3-755C-3C88-882B-6FC387C31E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47D222-DB8A-AC28-3880-0C3346F6745F}"/>
              </a:ext>
            </a:extLst>
          </p:cNvPr>
          <p:cNvSpPr>
            <a:spLocks noGrp="1"/>
          </p:cNvSpPr>
          <p:nvPr>
            <p:ph type="sldNum" sz="quarter" idx="12"/>
          </p:nvPr>
        </p:nvSpPr>
        <p:spPr/>
        <p:txBody>
          <a:bodyPr/>
          <a:lstStyle/>
          <a:p>
            <a:fld id="{22F31318-A9C9-4E35-9DD1-48F1A6CDE76A}" type="slidenum">
              <a:rPr lang="en-IN" smtClean="0"/>
              <a:t>‹#›</a:t>
            </a:fld>
            <a:endParaRPr lang="en-IN"/>
          </a:p>
        </p:txBody>
      </p:sp>
    </p:spTree>
    <p:extLst>
      <p:ext uri="{BB962C8B-B14F-4D97-AF65-F5344CB8AC3E}">
        <p14:creationId xmlns:p14="http://schemas.microsoft.com/office/powerpoint/2010/main" val="4077479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320F-14EC-3A3D-424A-4968C77521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7EFCE-3AFE-643A-A287-2D972225EE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04870-FC26-66AC-C7EC-AEC612EE5B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E1042D-286B-086F-CBE7-59772406E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00A1FE-9C47-762A-690D-363A1DB082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400573-B8E9-F4FA-9E16-47AD4E3D8CD1}"/>
              </a:ext>
            </a:extLst>
          </p:cNvPr>
          <p:cNvSpPr>
            <a:spLocks noGrp="1"/>
          </p:cNvSpPr>
          <p:nvPr>
            <p:ph type="dt" sz="half" idx="10"/>
          </p:nvPr>
        </p:nvSpPr>
        <p:spPr/>
        <p:txBody>
          <a:bodyPr/>
          <a:lstStyle/>
          <a:p>
            <a:fld id="{27711FA3-15A6-4382-A90C-D3C5830E5D43}" type="datetimeFigureOut">
              <a:rPr lang="en-IN" smtClean="0"/>
              <a:t>25-05-2022</a:t>
            </a:fld>
            <a:endParaRPr lang="en-IN"/>
          </a:p>
        </p:txBody>
      </p:sp>
      <p:sp>
        <p:nvSpPr>
          <p:cNvPr id="8" name="Footer Placeholder 7">
            <a:extLst>
              <a:ext uri="{FF2B5EF4-FFF2-40B4-BE49-F238E27FC236}">
                <a16:creationId xmlns:a16="http://schemas.microsoft.com/office/drawing/2014/main" id="{DD49AB21-91F1-CC93-E9F6-113CF95E15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22C054-DDFD-9B4B-41BE-A7B60C3E881D}"/>
              </a:ext>
            </a:extLst>
          </p:cNvPr>
          <p:cNvSpPr>
            <a:spLocks noGrp="1"/>
          </p:cNvSpPr>
          <p:nvPr>
            <p:ph type="sldNum" sz="quarter" idx="12"/>
          </p:nvPr>
        </p:nvSpPr>
        <p:spPr/>
        <p:txBody>
          <a:bodyPr/>
          <a:lstStyle/>
          <a:p>
            <a:fld id="{22F31318-A9C9-4E35-9DD1-48F1A6CDE76A}" type="slidenum">
              <a:rPr lang="en-IN" smtClean="0"/>
              <a:t>‹#›</a:t>
            </a:fld>
            <a:endParaRPr lang="en-IN"/>
          </a:p>
        </p:txBody>
      </p:sp>
    </p:spTree>
    <p:extLst>
      <p:ext uri="{BB962C8B-B14F-4D97-AF65-F5344CB8AC3E}">
        <p14:creationId xmlns:p14="http://schemas.microsoft.com/office/powerpoint/2010/main" val="109940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D5F3-CBB2-34BC-9869-2EA9561972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E18B8F-4021-DE23-F111-31DF6B16FE19}"/>
              </a:ext>
            </a:extLst>
          </p:cNvPr>
          <p:cNvSpPr>
            <a:spLocks noGrp="1"/>
          </p:cNvSpPr>
          <p:nvPr>
            <p:ph type="dt" sz="half" idx="10"/>
          </p:nvPr>
        </p:nvSpPr>
        <p:spPr/>
        <p:txBody>
          <a:bodyPr/>
          <a:lstStyle/>
          <a:p>
            <a:fld id="{27711FA3-15A6-4382-A90C-D3C5830E5D43}" type="datetimeFigureOut">
              <a:rPr lang="en-IN" smtClean="0"/>
              <a:t>25-05-2022</a:t>
            </a:fld>
            <a:endParaRPr lang="en-IN"/>
          </a:p>
        </p:txBody>
      </p:sp>
      <p:sp>
        <p:nvSpPr>
          <p:cNvPr id="4" name="Footer Placeholder 3">
            <a:extLst>
              <a:ext uri="{FF2B5EF4-FFF2-40B4-BE49-F238E27FC236}">
                <a16:creationId xmlns:a16="http://schemas.microsoft.com/office/drawing/2014/main" id="{BEABE883-0B9C-8EFB-9FFB-CEB161AE7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A6010A-90E6-8FE3-D811-26C68F4DAEB2}"/>
              </a:ext>
            </a:extLst>
          </p:cNvPr>
          <p:cNvSpPr>
            <a:spLocks noGrp="1"/>
          </p:cNvSpPr>
          <p:nvPr>
            <p:ph type="sldNum" sz="quarter" idx="12"/>
          </p:nvPr>
        </p:nvSpPr>
        <p:spPr/>
        <p:txBody>
          <a:bodyPr/>
          <a:lstStyle/>
          <a:p>
            <a:fld id="{22F31318-A9C9-4E35-9DD1-48F1A6CDE76A}" type="slidenum">
              <a:rPr lang="en-IN" smtClean="0"/>
              <a:t>‹#›</a:t>
            </a:fld>
            <a:endParaRPr lang="en-IN"/>
          </a:p>
        </p:txBody>
      </p:sp>
    </p:spTree>
    <p:extLst>
      <p:ext uri="{BB962C8B-B14F-4D97-AF65-F5344CB8AC3E}">
        <p14:creationId xmlns:p14="http://schemas.microsoft.com/office/powerpoint/2010/main" val="248808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52AF7E-1E01-90A3-DB25-5BDA0691C17B}"/>
              </a:ext>
            </a:extLst>
          </p:cNvPr>
          <p:cNvSpPr>
            <a:spLocks noGrp="1"/>
          </p:cNvSpPr>
          <p:nvPr>
            <p:ph type="dt" sz="half" idx="10"/>
          </p:nvPr>
        </p:nvSpPr>
        <p:spPr/>
        <p:txBody>
          <a:bodyPr/>
          <a:lstStyle/>
          <a:p>
            <a:fld id="{27711FA3-15A6-4382-A90C-D3C5830E5D43}" type="datetimeFigureOut">
              <a:rPr lang="en-IN" smtClean="0"/>
              <a:t>25-05-2022</a:t>
            </a:fld>
            <a:endParaRPr lang="en-IN"/>
          </a:p>
        </p:txBody>
      </p:sp>
      <p:sp>
        <p:nvSpPr>
          <p:cNvPr id="3" name="Footer Placeholder 2">
            <a:extLst>
              <a:ext uri="{FF2B5EF4-FFF2-40B4-BE49-F238E27FC236}">
                <a16:creationId xmlns:a16="http://schemas.microsoft.com/office/drawing/2014/main" id="{AAB062D2-8533-0C22-338A-E35E0FC729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1C7A4-ED51-078F-9F31-B723BA4F7473}"/>
              </a:ext>
            </a:extLst>
          </p:cNvPr>
          <p:cNvSpPr>
            <a:spLocks noGrp="1"/>
          </p:cNvSpPr>
          <p:nvPr>
            <p:ph type="sldNum" sz="quarter" idx="12"/>
          </p:nvPr>
        </p:nvSpPr>
        <p:spPr/>
        <p:txBody>
          <a:bodyPr/>
          <a:lstStyle/>
          <a:p>
            <a:fld id="{22F31318-A9C9-4E35-9DD1-48F1A6CDE76A}" type="slidenum">
              <a:rPr lang="en-IN" smtClean="0"/>
              <a:t>‹#›</a:t>
            </a:fld>
            <a:endParaRPr lang="en-IN"/>
          </a:p>
        </p:txBody>
      </p:sp>
    </p:spTree>
    <p:extLst>
      <p:ext uri="{BB962C8B-B14F-4D97-AF65-F5344CB8AC3E}">
        <p14:creationId xmlns:p14="http://schemas.microsoft.com/office/powerpoint/2010/main" val="173714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6868-4058-52CB-34F2-8B463B25C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C7EFBE-F884-7EA3-3DE9-F5498A0D67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98BC80-8A6D-0BBC-5315-B8C25E6D9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C50D39-722F-0612-632C-C2924563F216}"/>
              </a:ext>
            </a:extLst>
          </p:cNvPr>
          <p:cNvSpPr>
            <a:spLocks noGrp="1"/>
          </p:cNvSpPr>
          <p:nvPr>
            <p:ph type="dt" sz="half" idx="10"/>
          </p:nvPr>
        </p:nvSpPr>
        <p:spPr/>
        <p:txBody>
          <a:bodyPr/>
          <a:lstStyle/>
          <a:p>
            <a:fld id="{27711FA3-15A6-4382-A90C-D3C5830E5D43}" type="datetimeFigureOut">
              <a:rPr lang="en-IN" smtClean="0"/>
              <a:t>25-05-2022</a:t>
            </a:fld>
            <a:endParaRPr lang="en-IN"/>
          </a:p>
        </p:txBody>
      </p:sp>
      <p:sp>
        <p:nvSpPr>
          <p:cNvPr id="6" name="Footer Placeholder 5">
            <a:extLst>
              <a:ext uri="{FF2B5EF4-FFF2-40B4-BE49-F238E27FC236}">
                <a16:creationId xmlns:a16="http://schemas.microsoft.com/office/drawing/2014/main" id="{B95D2855-A368-7816-0B18-ABB109AF96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607F2-0E4C-0E16-6CF7-02FFBBF1725B}"/>
              </a:ext>
            </a:extLst>
          </p:cNvPr>
          <p:cNvSpPr>
            <a:spLocks noGrp="1"/>
          </p:cNvSpPr>
          <p:nvPr>
            <p:ph type="sldNum" sz="quarter" idx="12"/>
          </p:nvPr>
        </p:nvSpPr>
        <p:spPr/>
        <p:txBody>
          <a:bodyPr/>
          <a:lstStyle/>
          <a:p>
            <a:fld id="{22F31318-A9C9-4E35-9DD1-48F1A6CDE76A}" type="slidenum">
              <a:rPr lang="en-IN" smtClean="0"/>
              <a:t>‹#›</a:t>
            </a:fld>
            <a:endParaRPr lang="en-IN"/>
          </a:p>
        </p:txBody>
      </p:sp>
    </p:spTree>
    <p:extLst>
      <p:ext uri="{BB962C8B-B14F-4D97-AF65-F5344CB8AC3E}">
        <p14:creationId xmlns:p14="http://schemas.microsoft.com/office/powerpoint/2010/main" val="60379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FEE6-1710-978B-EF8B-60945FC21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860DB6-7465-27FA-8298-9E08D54E5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9A136A-7419-5DA2-B19E-F05FBCF4C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83428-0C5F-A534-A82F-5C8D5378A9E6}"/>
              </a:ext>
            </a:extLst>
          </p:cNvPr>
          <p:cNvSpPr>
            <a:spLocks noGrp="1"/>
          </p:cNvSpPr>
          <p:nvPr>
            <p:ph type="dt" sz="half" idx="10"/>
          </p:nvPr>
        </p:nvSpPr>
        <p:spPr/>
        <p:txBody>
          <a:bodyPr/>
          <a:lstStyle/>
          <a:p>
            <a:fld id="{27711FA3-15A6-4382-A90C-D3C5830E5D43}" type="datetimeFigureOut">
              <a:rPr lang="en-IN" smtClean="0"/>
              <a:t>25-05-2022</a:t>
            </a:fld>
            <a:endParaRPr lang="en-IN"/>
          </a:p>
        </p:txBody>
      </p:sp>
      <p:sp>
        <p:nvSpPr>
          <p:cNvPr id="6" name="Footer Placeholder 5">
            <a:extLst>
              <a:ext uri="{FF2B5EF4-FFF2-40B4-BE49-F238E27FC236}">
                <a16:creationId xmlns:a16="http://schemas.microsoft.com/office/drawing/2014/main" id="{0ACD3376-E081-8D8F-1640-5DE2FAEE7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15BD27-81B4-0B22-84BE-F77992EAA398}"/>
              </a:ext>
            </a:extLst>
          </p:cNvPr>
          <p:cNvSpPr>
            <a:spLocks noGrp="1"/>
          </p:cNvSpPr>
          <p:nvPr>
            <p:ph type="sldNum" sz="quarter" idx="12"/>
          </p:nvPr>
        </p:nvSpPr>
        <p:spPr/>
        <p:txBody>
          <a:bodyPr/>
          <a:lstStyle/>
          <a:p>
            <a:fld id="{22F31318-A9C9-4E35-9DD1-48F1A6CDE76A}" type="slidenum">
              <a:rPr lang="en-IN" smtClean="0"/>
              <a:t>‹#›</a:t>
            </a:fld>
            <a:endParaRPr lang="en-IN"/>
          </a:p>
        </p:txBody>
      </p:sp>
    </p:spTree>
    <p:extLst>
      <p:ext uri="{BB962C8B-B14F-4D97-AF65-F5344CB8AC3E}">
        <p14:creationId xmlns:p14="http://schemas.microsoft.com/office/powerpoint/2010/main" val="52899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8D2D20-D694-03F9-CA3F-32C048719E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C869F-F78A-1204-D691-FC2404529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39D3E6-86F5-AADF-8B96-B695ADEE1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11FA3-15A6-4382-A90C-D3C5830E5D43}" type="datetimeFigureOut">
              <a:rPr lang="en-IN" smtClean="0"/>
              <a:t>25-05-2022</a:t>
            </a:fld>
            <a:endParaRPr lang="en-IN"/>
          </a:p>
        </p:txBody>
      </p:sp>
      <p:sp>
        <p:nvSpPr>
          <p:cNvPr id="5" name="Footer Placeholder 4">
            <a:extLst>
              <a:ext uri="{FF2B5EF4-FFF2-40B4-BE49-F238E27FC236}">
                <a16:creationId xmlns:a16="http://schemas.microsoft.com/office/drawing/2014/main" id="{40642AB0-9D0B-C4A8-B190-D6DA2C669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16163F-0513-D41A-B511-F9DCFDD92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31318-A9C9-4E35-9DD1-48F1A6CDE76A}" type="slidenum">
              <a:rPr lang="en-IN" smtClean="0"/>
              <a:t>‹#›</a:t>
            </a:fld>
            <a:endParaRPr lang="en-IN"/>
          </a:p>
        </p:txBody>
      </p:sp>
    </p:spTree>
    <p:extLst>
      <p:ext uri="{BB962C8B-B14F-4D97-AF65-F5344CB8AC3E}">
        <p14:creationId xmlns:p14="http://schemas.microsoft.com/office/powerpoint/2010/main" val="3895646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ymondtec.com/2019/01/facial-recognition-doesnt-work-as-intended-on-42-of-110-tested-smartphones/"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pursuit.unimelb.edu.au/articles/is-your-child-lonely-at-school"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www.pexels.com/photo/conclusion-word-formed-from-lettered-yellow-tiles-1888005/" TargetMode="External"/><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illustrations/lettering-thank-you-ornament-banner-2408553/"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peoplematters.in/article/training-development/put-team-on-the-agenda-of-your-next-meeting-15825"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talk.ictvonline.org/ictv-reports/ictv_online_report/introduction/"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nedhayes.com/biometric-security-update-an-overview-in-the-covid-19-era"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picserver.org/highway-signs2/b/benefits.html" TargetMode="External"/><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blog.scielo.org/en/2019/04/30/potential-advantages-and-disadvantages-in-the-publication-of-reviews/"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beyondbenign.us/about-green-chemistry/"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photos/implement-do-implementation-project-2372179/" TargetMode="External"/><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7E0FA0-3723-0348-4E4A-D6148BEE9783}"/>
              </a:ext>
            </a:extLst>
          </p:cNvPr>
          <p:cNvSpPr>
            <a:spLocks noGrp="1"/>
          </p:cNvSpPr>
          <p:nvPr>
            <p:ph type="subTitle" idx="1"/>
          </p:nvPr>
        </p:nvSpPr>
        <p:spPr>
          <a:xfrm>
            <a:off x="857956" y="395111"/>
            <a:ext cx="9810044" cy="6050845"/>
          </a:xfrm>
        </p:spPr>
        <p:txBody>
          <a:bodyPr>
            <a:normAutofit/>
          </a:bodyPr>
          <a:lstStyle/>
          <a:p>
            <a:br>
              <a:rPr lang="en-IN" dirty="0"/>
            </a:br>
            <a:r>
              <a:rPr lang="en-IN" sz="5400" dirty="0">
                <a:latin typeface="Algerian" panose="04020705040A02060702" pitchFamily="82" charset="0"/>
              </a:rPr>
              <a:t>FACE RECOGNITION-TRACKING ATTENDENCE</a:t>
            </a:r>
          </a:p>
        </p:txBody>
      </p:sp>
      <p:pic>
        <p:nvPicPr>
          <p:cNvPr id="15" name="Picture 14">
            <a:extLst>
              <a:ext uri="{FF2B5EF4-FFF2-40B4-BE49-F238E27FC236}">
                <a16:creationId xmlns:a16="http://schemas.microsoft.com/office/drawing/2014/main" id="{41E85726-4335-FE29-CCAE-B6132AF3E83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68278" y="3420533"/>
            <a:ext cx="5572125" cy="3143250"/>
          </a:xfrm>
          <a:prstGeom prst="rect">
            <a:avLst/>
          </a:prstGeom>
        </p:spPr>
      </p:pic>
      <p:pic>
        <p:nvPicPr>
          <p:cNvPr id="18" name="Picture 17">
            <a:extLst>
              <a:ext uri="{FF2B5EF4-FFF2-40B4-BE49-F238E27FC236}">
                <a16:creationId xmlns:a16="http://schemas.microsoft.com/office/drawing/2014/main" id="{9920FC12-8035-2EC2-0513-626DC924512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6884" y="2957154"/>
            <a:ext cx="3891755" cy="2591595"/>
          </a:xfrm>
          <a:prstGeom prst="rect">
            <a:avLst/>
          </a:prstGeom>
        </p:spPr>
      </p:pic>
    </p:spTree>
    <p:extLst>
      <p:ext uri="{BB962C8B-B14F-4D97-AF65-F5344CB8AC3E}">
        <p14:creationId xmlns:p14="http://schemas.microsoft.com/office/powerpoint/2010/main" val="348125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C216-FC2F-E9E5-B93A-051AC4D7A874}"/>
              </a:ext>
            </a:extLst>
          </p:cNvPr>
          <p:cNvSpPr>
            <a:spLocks noGrp="1"/>
          </p:cNvSpPr>
          <p:nvPr>
            <p:ph type="title"/>
          </p:nvPr>
        </p:nvSpPr>
        <p:spPr/>
        <p:txBody>
          <a:bodyPr/>
          <a:lstStyle/>
          <a:p>
            <a:r>
              <a:rPr lang="en-US" b="1" dirty="0"/>
              <a:t>Conclusion</a:t>
            </a:r>
            <a:endParaRPr lang="en-IN" b="1" dirty="0"/>
          </a:p>
        </p:txBody>
      </p:sp>
      <p:sp>
        <p:nvSpPr>
          <p:cNvPr id="3" name="TextBox 2">
            <a:extLst>
              <a:ext uri="{FF2B5EF4-FFF2-40B4-BE49-F238E27FC236}">
                <a16:creationId xmlns:a16="http://schemas.microsoft.com/office/drawing/2014/main" id="{0C7BF1C5-246F-636D-3CC8-63053DDA0795}"/>
              </a:ext>
            </a:extLst>
          </p:cNvPr>
          <p:cNvSpPr txBox="1"/>
          <p:nvPr/>
        </p:nvSpPr>
        <p:spPr>
          <a:xfrm>
            <a:off x="450574" y="1497496"/>
            <a:ext cx="11105322" cy="3416320"/>
          </a:xfrm>
          <a:prstGeom prst="rect">
            <a:avLst/>
          </a:prstGeom>
          <a:noFill/>
        </p:spPr>
        <p:txBody>
          <a:bodyPr wrap="square" rtlCol="0">
            <a:spAutoFit/>
          </a:bodyPr>
          <a:lstStyle/>
          <a:p>
            <a:r>
              <a:rPr lang="en-US" sz="2400" dirty="0">
                <a:latin typeface="Candara" panose="020E0502030303020204" pitchFamily="34" charset="0"/>
              </a:rPr>
              <a:t>A face detection and recognition system would certainly speed up the process of checking student attendance in comparison to other biometrics authentication methods and in the right circumstances it would be able to match their accuracy. Nowadays there are a wide variety of software, whether it is a Face API like Microsoft’s or a library like OpenCV, that makes face detection and recognition accessible and reliable and is constantly improving. Each </a:t>
            </a:r>
            <a:r>
              <a:rPr lang="en-US" sz="2400" dirty="0" err="1">
                <a:latin typeface="Candara" panose="020E0502030303020204" pitchFamily="34" charset="0"/>
              </a:rPr>
              <a:t>software</a:t>
            </a:r>
            <a:r>
              <a:rPr lang="en-US" sz="2400" dirty="0" err="1"/>
              <a:t>imposes</a:t>
            </a:r>
            <a:r>
              <a:rPr lang="en-US" sz="2400" dirty="0"/>
              <a:t> various restrictions, such as the limited number of calls you can make to Microsoft’s Face API. However, using more than one software can reduce these restrictions and lead to better results. </a:t>
            </a:r>
            <a:endParaRPr lang="en-IN" sz="2400" dirty="0">
              <a:latin typeface="Candara" panose="020E0502030303020204" pitchFamily="34" charset="0"/>
            </a:endParaRPr>
          </a:p>
        </p:txBody>
      </p:sp>
      <p:pic>
        <p:nvPicPr>
          <p:cNvPr id="5" name="Picture 4">
            <a:extLst>
              <a:ext uri="{FF2B5EF4-FFF2-40B4-BE49-F238E27FC236}">
                <a16:creationId xmlns:a16="http://schemas.microsoft.com/office/drawing/2014/main" id="{F3676667-4B1D-BC4D-1216-F8F64349B7F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52791" y="4545496"/>
            <a:ext cx="3101009" cy="2067339"/>
          </a:xfrm>
          <a:prstGeom prst="rect">
            <a:avLst/>
          </a:prstGeom>
        </p:spPr>
      </p:pic>
    </p:spTree>
    <p:extLst>
      <p:ext uri="{BB962C8B-B14F-4D97-AF65-F5344CB8AC3E}">
        <p14:creationId xmlns:p14="http://schemas.microsoft.com/office/powerpoint/2010/main" val="3115783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4797DD-CF3D-0D0F-4552-9C342995482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48000" y="381000"/>
            <a:ext cx="6096000" cy="6096000"/>
          </a:xfrm>
          <a:prstGeom prst="rect">
            <a:avLst/>
          </a:prstGeom>
        </p:spPr>
      </p:pic>
    </p:spTree>
    <p:extLst>
      <p:ext uri="{BB962C8B-B14F-4D97-AF65-F5344CB8AC3E}">
        <p14:creationId xmlns:p14="http://schemas.microsoft.com/office/powerpoint/2010/main" val="3540695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5B6A-E4B0-EE50-E335-0FA6D9328CA8}"/>
              </a:ext>
            </a:extLst>
          </p:cNvPr>
          <p:cNvSpPr>
            <a:spLocks noGrp="1"/>
          </p:cNvSpPr>
          <p:nvPr>
            <p:ph type="title"/>
          </p:nvPr>
        </p:nvSpPr>
        <p:spPr>
          <a:xfrm>
            <a:off x="437322" y="0"/>
            <a:ext cx="10916478" cy="1611175"/>
          </a:xfrm>
        </p:spPr>
        <p:txBody>
          <a:bodyPr/>
          <a:lstStyle/>
          <a:p>
            <a:r>
              <a:rPr lang="en-US" b="1" dirty="0">
                <a:latin typeface="Candara" panose="020E0502030303020204" pitchFamily="34" charset="0"/>
              </a:rPr>
              <a:t>AGENDA</a:t>
            </a:r>
            <a:endParaRPr lang="en-IN" b="1" dirty="0">
              <a:latin typeface="Candara" panose="020E0502030303020204" pitchFamily="34" charset="0"/>
            </a:endParaRPr>
          </a:p>
        </p:txBody>
      </p:sp>
      <p:sp>
        <p:nvSpPr>
          <p:cNvPr id="4" name="TextBox 3">
            <a:extLst>
              <a:ext uri="{FF2B5EF4-FFF2-40B4-BE49-F238E27FC236}">
                <a16:creationId xmlns:a16="http://schemas.microsoft.com/office/drawing/2014/main" id="{3BE49B2A-223E-07F9-69C7-EB2974B82335}"/>
              </a:ext>
            </a:extLst>
          </p:cNvPr>
          <p:cNvSpPr txBox="1"/>
          <p:nvPr/>
        </p:nvSpPr>
        <p:spPr>
          <a:xfrm>
            <a:off x="530087" y="1537252"/>
            <a:ext cx="11489635" cy="4247317"/>
          </a:xfrm>
          <a:prstGeom prst="rect">
            <a:avLst/>
          </a:prstGeom>
          <a:noFill/>
        </p:spPr>
        <p:txBody>
          <a:bodyPr wrap="square" rtlCol="0">
            <a:spAutoFit/>
          </a:bodyPr>
          <a:lstStyle/>
          <a:p>
            <a:r>
              <a:rPr lang="en-US" sz="3600" dirty="0">
                <a:latin typeface="Candara" panose="020E0502030303020204" pitchFamily="34" charset="0"/>
              </a:rPr>
              <a:t>*INTRODUCTION</a:t>
            </a:r>
          </a:p>
          <a:p>
            <a:r>
              <a:rPr lang="en-US" sz="3600" dirty="0">
                <a:latin typeface="Candara" panose="020E0502030303020204" pitchFamily="34" charset="0"/>
              </a:rPr>
              <a:t>*Abstract</a:t>
            </a:r>
          </a:p>
          <a:p>
            <a:r>
              <a:rPr lang="en-US" sz="3600" dirty="0">
                <a:latin typeface="Candara" panose="020E0502030303020204" pitchFamily="34" charset="0"/>
              </a:rPr>
              <a:t>*Face recognition</a:t>
            </a:r>
          </a:p>
          <a:p>
            <a:r>
              <a:rPr lang="en-US" sz="3600" dirty="0">
                <a:latin typeface="Candara" panose="020E0502030303020204" pitchFamily="34" charset="0"/>
              </a:rPr>
              <a:t>*Advantages/disadvantages</a:t>
            </a:r>
          </a:p>
          <a:p>
            <a:r>
              <a:rPr lang="en-US" sz="3600" dirty="0">
                <a:latin typeface="Candara" panose="020E0502030303020204" pitchFamily="34" charset="0"/>
              </a:rPr>
              <a:t>*Implementation of project</a:t>
            </a:r>
          </a:p>
          <a:p>
            <a:r>
              <a:rPr lang="en-US" sz="3600" dirty="0">
                <a:latin typeface="Candara" panose="020E0502030303020204" pitchFamily="34" charset="0"/>
              </a:rPr>
              <a:t>*Conclusion</a:t>
            </a:r>
          </a:p>
          <a:p>
            <a:endParaRPr lang="en-US" sz="3600" dirty="0">
              <a:latin typeface="Candara" panose="020E0502030303020204" pitchFamily="34" charset="0"/>
            </a:endParaRPr>
          </a:p>
          <a:p>
            <a:endParaRPr lang="en-IN" dirty="0"/>
          </a:p>
        </p:txBody>
      </p:sp>
      <p:pic>
        <p:nvPicPr>
          <p:cNvPr id="9" name="Picture 8">
            <a:extLst>
              <a:ext uri="{FF2B5EF4-FFF2-40B4-BE49-F238E27FC236}">
                <a16:creationId xmlns:a16="http://schemas.microsoft.com/office/drawing/2014/main" id="{116D8B4A-AD9A-7A18-92EF-2A29D8190C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74904" y="1757362"/>
            <a:ext cx="5943600" cy="3343275"/>
          </a:xfrm>
          <a:prstGeom prst="rect">
            <a:avLst/>
          </a:prstGeom>
        </p:spPr>
      </p:pic>
    </p:spTree>
    <p:extLst>
      <p:ext uri="{BB962C8B-B14F-4D97-AF65-F5344CB8AC3E}">
        <p14:creationId xmlns:p14="http://schemas.microsoft.com/office/powerpoint/2010/main" val="116364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E4EF-5D54-CAEE-FBFF-6E61904AE2BF}"/>
              </a:ext>
            </a:extLst>
          </p:cNvPr>
          <p:cNvSpPr>
            <a:spLocks noGrp="1"/>
          </p:cNvSpPr>
          <p:nvPr>
            <p:ph type="title"/>
          </p:nvPr>
        </p:nvSpPr>
        <p:spPr/>
        <p:txBody>
          <a:bodyPr/>
          <a:lstStyle/>
          <a:p>
            <a:r>
              <a:rPr lang="en-US" b="1" dirty="0"/>
              <a:t>INTRODUCTION</a:t>
            </a:r>
            <a:endParaRPr lang="en-IN" b="1" dirty="0"/>
          </a:p>
        </p:txBody>
      </p:sp>
      <p:sp>
        <p:nvSpPr>
          <p:cNvPr id="3" name="TextBox 2">
            <a:extLst>
              <a:ext uri="{FF2B5EF4-FFF2-40B4-BE49-F238E27FC236}">
                <a16:creationId xmlns:a16="http://schemas.microsoft.com/office/drawing/2014/main" id="{1F57A82F-5BA9-FE8B-F37C-1E943C133272}"/>
              </a:ext>
            </a:extLst>
          </p:cNvPr>
          <p:cNvSpPr txBox="1"/>
          <p:nvPr/>
        </p:nvSpPr>
        <p:spPr>
          <a:xfrm>
            <a:off x="649357" y="1524000"/>
            <a:ext cx="11145078" cy="3785652"/>
          </a:xfrm>
          <a:prstGeom prst="rect">
            <a:avLst/>
          </a:prstGeom>
          <a:noFill/>
        </p:spPr>
        <p:txBody>
          <a:bodyPr wrap="square" rtlCol="0">
            <a:spAutoFit/>
          </a:bodyPr>
          <a:lstStyle/>
          <a:p>
            <a:r>
              <a:rPr lang="en-US" sz="2400" b="0" i="0" dirty="0">
                <a:solidFill>
                  <a:srgbClr val="202124"/>
                </a:solidFill>
                <a:effectLst/>
                <a:latin typeface="Candara" panose="020E0502030303020204" pitchFamily="34" charset="0"/>
              </a:rPr>
              <a:t>Face recognition-based attendance system is </a:t>
            </a:r>
            <a:r>
              <a:rPr lang="en-US" sz="2400" i="0" dirty="0">
                <a:solidFill>
                  <a:srgbClr val="202124"/>
                </a:solidFill>
                <a:effectLst/>
                <a:latin typeface="Candara" panose="020E0502030303020204" pitchFamily="34" charset="0"/>
              </a:rPr>
              <a:t>a process of recognizing the students face for taking attendance by using face biometrics based on high - definition monitor video and other information technology. Traditionally, student’s attendances are taken manually by using attendance sheet given by the faculty in class, which is a time consuming event.  Moreover, it is very difficult to verify one by one student in a large classroom environment with distributed branches whether the authenticated students are actually responding or not. FACE RECOGNITION technology is gradually evolving to a universal biometric solution since it requires virtually zero effort from the user end while compared with other biometric options. It is accurate and allows for high enrolment and verification rates</a:t>
            </a:r>
            <a:endParaRPr lang="en-IN" sz="2400" dirty="0">
              <a:latin typeface="Candara" panose="020E0502030303020204" pitchFamily="34" charset="0"/>
            </a:endParaRPr>
          </a:p>
        </p:txBody>
      </p:sp>
      <p:pic>
        <p:nvPicPr>
          <p:cNvPr id="5" name="Picture 4">
            <a:extLst>
              <a:ext uri="{FF2B5EF4-FFF2-40B4-BE49-F238E27FC236}">
                <a16:creationId xmlns:a16="http://schemas.microsoft.com/office/drawing/2014/main" id="{230AB647-6FAA-A00D-CC34-090145CF85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25878" y="5169944"/>
            <a:ext cx="1322931" cy="1322931"/>
          </a:xfrm>
          <a:prstGeom prst="rect">
            <a:avLst/>
          </a:prstGeom>
        </p:spPr>
      </p:pic>
    </p:spTree>
    <p:extLst>
      <p:ext uri="{BB962C8B-B14F-4D97-AF65-F5344CB8AC3E}">
        <p14:creationId xmlns:p14="http://schemas.microsoft.com/office/powerpoint/2010/main" val="12641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EEEF-4A49-CA16-2553-264A68A45713}"/>
              </a:ext>
            </a:extLst>
          </p:cNvPr>
          <p:cNvSpPr>
            <a:spLocks noGrp="1"/>
          </p:cNvSpPr>
          <p:nvPr>
            <p:ph type="title"/>
          </p:nvPr>
        </p:nvSpPr>
        <p:spPr/>
        <p:txBody>
          <a:bodyPr/>
          <a:lstStyle/>
          <a:p>
            <a:r>
              <a:rPr lang="en-US" b="1" dirty="0"/>
              <a:t>Face recognition</a:t>
            </a:r>
            <a:endParaRPr lang="en-IN" b="1" dirty="0"/>
          </a:p>
        </p:txBody>
      </p:sp>
      <p:sp>
        <p:nvSpPr>
          <p:cNvPr id="3" name="TextBox 2">
            <a:extLst>
              <a:ext uri="{FF2B5EF4-FFF2-40B4-BE49-F238E27FC236}">
                <a16:creationId xmlns:a16="http://schemas.microsoft.com/office/drawing/2014/main" id="{627AC5EE-A33A-444B-9C9D-8F21674CEFC0}"/>
              </a:ext>
            </a:extLst>
          </p:cNvPr>
          <p:cNvSpPr txBox="1"/>
          <p:nvPr/>
        </p:nvSpPr>
        <p:spPr>
          <a:xfrm>
            <a:off x="742122" y="1470991"/>
            <a:ext cx="11251095" cy="4431983"/>
          </a:xfrm>
          <a:prstGeom prst="rect">
            <a:avLst/>
          </a:prstGeom>
          <a:noFill/>
        </p:spPr>
        <p:txBody>
          <a:bodyPr wrap="square" rtlCol="0">
            <a:spAutoFit/>
          </a:bodyPr>
          <a:lstStyle/>
          <a:p>
            <a:pPr algn="l" fontAlgn="base"/>
            <a:r>
              <a:rPr lang="en-US" sz="2400" b="0" i="0" dirty="0">
                <a:effectLst/>
                <a:latin typeface="Candara" panose="020E0502030303020204" pitchFamily="34" charset="0"/>
              </a:rPr>
              <a:t>*Facial recognition is a way of identifying or confirming an individual’s identity using their face. Facial recognition systems can be used to identify people in photos, videos, or in real-time.</a:t>
            </a:r>
          </a:p>
          <a:p>
            <a:pPr algn="l" fontAlgn="base"/>
            <a:r>
              <a:rPr lang="en-US" sz="2400" b="0" i="0" dirty="0">
                <a:effectLst/>
                <a:latin typeface="Candara" panose="020E0502030303020204" pitchFamily="34" charset="0"/>
              </a:rPr>
              <a:t>*Facial recognition is a category of biometric secu</a:t>
            </a:r>
            <a:r>
              <a:rPr lang="en-US" sz="2400" dirty="0">
                <a:latin typeface="Candara" panose="020E0502030303020204" pitchFamily="34" charset="0"/>
              </a:rPr>
              <a:t>rity.</a:t>
            </a:r>
          </a:p>
          <a:p>
            <a:pPr algn="l" fontAlgn="base"/>
            <a:r>
              <a:rPr lang="en-US" sz="2400" b="0" i="0" dirty="0">
                <a:effectLst/>
                <a:latin typeface="Candara" panose="020E0502030303020204" pitchFamily="34" charset="0"/>
              </a:rPr>
              <a:t>*Other forms of biometric software include voice recognition, fingerprint recognition, and eye retina or iris recognition. </a:t>
            </a:r>
          </a:p>
          <a:p>
            <a:r>
              <a:rPr lang="en-IN" sz="2400" dirty="0">
                <a:latin typeface="Candara" panose="020E0502030303020204" pitchFamily="34" charset="0"/>
              </a:rPr>
              <a:t>WORKING OF FACE RECOGNITION:</a:t>
            </a:r>
          </a:p>
          <a:p>
            <a:r>
              <a:rPr lang="en-IN" sz="2400" i="0" dirty="0">
                <a:effectLst/>
                <a:latin typeface="Candara" panose="020E0502030303020204" pitchFamily="34" charset="0"/>
              </a:rPr>
              <a:t>Step 1: Face detection</a:t>
            </a:r>
          </a:p>
          <a:p>
            <a:r>
              <a:rPr lang="en-IN" sz="2400" i="0" dirty="0">
                <a:effectLst/>
                <a:latin typeface="Candara" panose="020E0502030303020204" pitchFamily="34" charset="0"/>
              </a:rPr>
              <a:t>Step 2: Face analysis</a:t>
            </a:r>
          </a:p>
          <a:p>
            <a:r>
              <a:rPr lang="en-US" sz="2400" i="0" dirty="0">
                <a:effectLst/>
                <a:latin typeface="Candara" panose="020E0502030303020204" pitchFamily="34" charset="0"/>
              </a:rPr>
              <a:t>Step 3: Converting the image to data</a:t>
            </a:r>
          </a:p>
          <a:p>
            <a:r>
              <a:rPr lang="en-US" sz="2400" i="0" dirty="0">
                <a:effectLst/>
                <a:latin typeface="Candara" panose="020E0502030303020204" pitchFamily="34" charset="0"/>
              </a:rPr>
              <a:t>Step 4: Finding a match</a:t>
            </a:r>
          </a:p>
          <a:p>
            <a:endParaRPr lang="en-IN" dirty="0"/>
          </a:p>
        </p:txBody>
      </p:sp>
      <p:pic>
        <p:nvPicPr>
          <p:cNvPr id="5" name="Picture 4">
            <a:extLst>
              <a:ext uri="{FF2B5EF4-FFF2-40B4-BE49-F238E27FC236}">
                <a16:creationId xmlns:a16="http://schemas.microsoft.com/office/drawing/2014/main" id="{249FF8CB-1F61-82A4-4F4B-5BC56ED19B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22774" y="3686982"/>
            <a:ext cx="4731026" cy="2659410"/>
          </a:xfrm>
          <a:prstGeom prst="rect">
            <a:avLst/>
          </a:prstGeom>
        </p:spPr>
      </p:pic>
    </p:spTree>
    <p:extLst>
      <p:ext uri="{BB962C8B-B14F-4D97-AF65-F5344CB8AC3E}">
        <p14:creationId xmlns:p14="http://schemas.microsoft.com/office/powerpoint/2010/main" val="141958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5558-8B0D-FBEC-499F-30D18AC2BAEA}"/>
              </a:ext>
            </a:extLst>
          </p:cNvPr>
          <p:cNvSpPr>
            <a:spLocks noGrp="1"/>
          </p:cNvSpPr>
          <p:nvPr>
            <p:ph type="title"/>
          </p:nvPr>
        </p:nvSpPr>
        <p:spPr/>
        <p:txBody>
          <a:bodyPr/>
          <a:lstStyle/>
          <a:p>
            <a:r>
              <a:rPr lang="en-US" b="1" dirty="0"/>
              <a:t>ADVANTAGES</a:t>
            </a:r>
            <a:endParaRPr lang="en-IN" b="1" dirty="0"/>
          </a:p>
        </p:txBody>
      </p:sp>
      <p:sp>
        <p:nvSpPr>
          <p:cNvPr id="3" name="TextBox 2">
            <a:extLst>
              <a:ext uri="{FF2B5EF4-FFF2-40B4-BE49-F238E27FC236}">
                <a16:creationId xmlns:a16="http://schemas.microsoft.com/office/drawing/2014/main" id="{D67C7BC0-8DA4-2DCA-FD5B-EFA8435233E5}"/>
              </a:ext>
            </a:extLst>
          </p:cNvPr>
          <p:cNvSpPr txBox="1"/>
          <p:nvPr/>
        </p:nvSpPr>
        <p:spPr>
          <a:xfrm>
            <a:off x="742122" y="1550504"/>
            <a:ext cx="10707756" cy="4401205"/>
          </a:xfrm>
          <a:prstGeom prst="rect">
            <a:avLst/>
          </a:prstGeom>
          <a:noFill/>
        </p:spPr>
        <p:txBody>
          <a:bodyPr wrap="square" rtlCol="0">
            <a:spAutoFit/>
          </a:bodyPr>
          <a:lstStyle/>
          <a:p>
            <a:pPr algn="l"/>
            <a:r>
              <a:rPr lang="en-US" sz="2800" i="0" dirty="0">
                <a:effectLst/>
                <a:latin typeface="Candara" panose="020E0502030303020204" pitchFamily="34" charset="0"/>
              </a:rPr>
              <a:t>Facial recognition is a technology that can benefit society, including increasing safety and security, preventing crimes, and reducing human interaction. Here are some pros of facial recognition:</a:t>
            </a:r>
          </a:p>
          <a:p>
            <a:pPr algn="l">
              <a:buFont typeface="Arial" panose="020B0604020202020204" pitchFamily="34" charset="0"/>
              <a:buChar char="•"/>
            </a:pPr>
            <a:r>
              <a:rPr lang="en-US" sz="2800" i="0" dirty="0">
                <a:effectLst/>
                <a:latin typeface="Candara" panose="020E0502030303020204" pitchFamily="34" charset="0"/>
              </a:rPr>
              <a:t>Helps find missing people</a:t>
            </a:r>
          </a:p>
          <a:p>
            <a:pPr algn="l">
              <a:buFont typeface="Arial" panose="020B0604020202020204" pitchFamily="34" charset="0"/>
              <a:buChar char="•"/>
            </a:pPr>
            <a:r>
              <a:rPr lang="en-US" sz="2800" i="0" dirty="0">
                <a:effectLst/>
                <a:latin typeface="Candara" panose="020E0502030303020204" pitchFamily="34" charset="0"/>
              </a:rPr>
              <a:t>Protects businesses against theft</a:t>
            </a:r>
          </a:p>
          <a:p>
            <a:pPr algn="l">
              <a:buFont typeface="Arial" panose="020B0604020202020204" pitchFamily="34" charset="0"/>
              <a:buChar char="•"/>
            </a:pPr>
            <a:r>
              <a:rPr lang="en-US" sz="2800" i="0" dirty="0">
                <a:effectLst/>
                <a:latin typeface="Candara" panose="020E0502030303020204" pitchFamily="34" charset="0"/>
              </a:rPr>
              <a:t>Improves medical treatment</a:t>
            </a:r>
          </a:p>
          <a:p>
            <a:pPr algn="l">
              <a:buFont typeface="Arial" panose="020B0604020202020204" pitchFamily="34" charset="0"/>
              <a:buChar char="•"/>
            </a:pPr>
            <a:r>
              <a:rPr lang="en-US" sz="2800" i="0" dirty="0">
                <a:effectLst/>
                <a:latin typeface="Candara" panose="020E0502030303020204" pitchFamily="34" charset="0"/>
              </a:rPr>
              <a:t>Strengthens security measures</a:t>
            </a:r>
          </a:p>
          <a:p>
            <a:pPr algn="l">
              <a:buFont typeface="Arial" panose="020B0604020202020204" pitchFamily="34" charset="0"/>
              <a:buChar char="•"/>
            </a:pPr>
            <a:r>
              <a:rPr lang="en-US" sz="2800" i="0" dirty="0">
                <a:effectLst/>
                <a:latin typeface="Candara" panose="020E0502030303020204" pitchFamily="34" charset="0"/>
              </a:rPr>
              <a:t>Makes shopping more efficient</a:t>
            </a:r>
          </a:p>
          <a:p>
            <a:pPr algn="l">
              <a:buFont typeface="Arial" panose="020B0604020202020204" pitchFamily="34" charset="0"/>
              <a:buChar char="•"/>
            </a:pPr>
            <a:r>
              <a:rPr lang="en-US" sz="2800" i="0" dirty="0">
                <a:effectLst/>
                <a:latin typeface="Candara" panose="020E0502030303020204" pitchFamily="34" charset="0"/>
              </a:rPr>
              <a:t>Reduces the number of touchpoints</a:t>
            </a:r>
          </a:p>
          <a:p>
            <a:pPr algn="l">
              <a:buFont typeface="Arial" panose="020B0604020202020204" pitchFamily="34" charset="0"/>
              <a:buChar char="•"/>
            </a:pPr>
            <a:r>
              <a:rPr lang="en-US" sz="2800" i="0" dirty="0">
                <a:effectLst/>
                <a:latin typeface="Candara" panose="020E0502030303020204" pitchFamily="34" charset="0"/>
              </a:rPr>
              <a:t>Improves photo organization</a:t>
            </a:r>
          </a:p>
        </p:txBody>
      </p:sp>
      <p:pic>
        <p:nvPicPr>
          <p:cNvPr id="11" name="Picture 10">
            <a:extLst>
              <a:ext uri="{FF2B5EF4-FFF2-40B4-BE49-F238E27FC236}">
                <a16:creationId xmlns:a16="http://schemas.microsoft.com/office/drawing/2014/main" id="{262DB220-F5D3-AEDD-B1D1-58BCD2C5477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96778" y="3257669"/>
            <a:ext cx="4657022" cy="2694040"/>
          </a:xfrm>
          <a:prstGeom prst="rect">
            <a:avLst/>
          </a:prstGeom>
        </p:spPr>
      </p:pic>
    </p:spTree>
    <p:extLst>
      <p:ext uri="{BB962C8B-B14F-4D97-AF65-F5344CB8AC3E}">
        <p14:creationId xmlns:p14="http://schemas.microsoft.com/office/powerpoint/2010/main" val="28530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FB49-4EA1-3175-EA67-0A26C4CE4561}"/>
              </a:ext>
            </a:extLst>
          </p:cNvPr>
          <p:cNvSpPr>
            <a:spLocks noGrp="1"/>
          </p:cNvSpPr>
          <p:nvPr>
            <p:ph type="title"/>
          </p:nvPr>
        </p:nvSpPr>
        <p:spPr/>
        <p:txBody>
          <a:bodyPr/>
          <a:lstStyle/>
          <a:p>
            <a:r>
              <a:rPr lang="en-US" b="1" dirty="0"/>
              <a:t>DISADVANTAGES</a:t>
            </a:r>
            <a:endParaRPr lang="en-IN" b="1" dirty="0"/>
          </a:p>
        </p:txBody>
      </p:sp>
      <p:sp>
        <p:nvSpPr>
          <p:cNvPr id="3" name="TextBox 2">
            <a:extLst>
              <a:ext uri="{FF2B5EF4-FFF2-40B4-BE49-F238E27FC236}">
                <a16:creationId xmlns:a16="http://schemas.microsoft.com/office/drawing/2014/main" id="{7F02A870-6E29-C40A-B217-5CF0E4BD2F2C}"/>
              </a:ext>
            </a:extLst>
          </p:cNvPr>
          <p:cNvSpPr txBox="1"/>
          <p:nvPr/>
        </p:nvSpPr>
        <p:spPr>
          <a:xfrm>
            <a:off x="530087" y="1690688"/>
            <a:ext cx="11131826" cy="4431983"/>
          </a:xfrm>
          <a:prstGeom prst="rect">
            <a:avLst/>
          </a:prstGeom>
          <a:noFill/>
        </p:spPr>
        <p:txBody>
          <a:bodyPr wrap="square" rtlCol="0">
            <a:spAutoFit/>
          </a:bodyPr>
          <a:lstStyle/>
          <a:p>
            <a:pPr algn="l"/>
            <a:r>
              <a:rPr lang="en-US" sz="2400" b="0" i="0" dirty="0">
                <a:solidFill>
                  <a:srgbClr val="000000"/>
                </a:solidFill>
                <a:effectLst/>
                <a:latin typeface="Candara" panose="020E0502030303020204" pitchFamily="34" charset="0"/>
              </a:rPr>
              <a:t>Facial recognition is an innovative technology that has the power to change our future. However, like any innovation, some consequences and risks are involved when implementing this new system in society.</a:t>
            </a:r>
          </a:p>
          <a:p>
            <a:pPr algn="l">
              <a:buFont typeface="Arial" panose="020B0604020202020204" pitchFamily="34" charset="0"/>
              <a:buChar char="•"/>
            </a:pPr>
            <a:r>
              <a:rPr lang="en-US" sz="2400" b="0" i="0" dirty="0">
                <a:solidFill>
                  <a:srgbClr val="000000"/>
                </a:solidFill>
                <a:effectLst/>
                <a:latin typeface="Candara" panose="020E0502030303020204" pitchFamily="34" charset="0"/>
              </a:rPr>
              <a:t>Threatens privacy</a:t>
            </a:r>
          </a:p>
          <a:p>
            <a:pPr algn="l">
              <a:buFont typeface="Arial" panose="020B0604020202020204" pitchFamily="34" charset="0"/>
              <a:buChar char="•"/>
            </a:pPr>
            <a:r>
              <a:rPr lang="en-US" sz="2400" b="0" i="0" dirty="0">
                <a:solidFill>
                  <a:srgbClr val="000000"/>
                </a:solidFill>
                <a:effectLst/>
                <a:latin typeface="Candara" panose="020E0502030303020204" pitchFamily="34" charset="0"/>
              </a:rPr>
              <a:t>Imposes on personal freedom</a:t>
            </a:r>
          </a:p>
          <a:p>
            <a:pPr algn="l">
              <a:buFont typeface="Arial" panose="020B0604020202020204" pitchFamily="34" charset="0"/>
              <a:buChar char="•"/>
            </a:pPr>
            <a:r>
              <a:rPr lang="en-US" sz="2400" b="0" i="0" dirty="0">
                <a:solidFill>
                  <a:srgbClr val="000000"/>
                </a:solidFill>
                <a:effectLst/>
                <a:latin typeface="Candara" panose="020E0502030303020204" pitchFamily="34" charset="0"/>
              </a:rPr>
              <a:t>Violates personal rights</a:t>
            </a:r>
          </a:p>
          <a:p>
            <a:pPr algn="l">
              <a:buFont typeface="Arial" panose="020B0604020202020204" pitchFamily="34" charset="0"/>
              <a:buChar char="•"/>
            </a:pPr>
            <a:r>
              <a:rPr lang="en-US" sz="2400" b="0" i="0" dirty="0">
                <a:solidFill>
                  <a:srgbClr val="000000"/>
                </a:solidFill>
                <a:effectLst/>
                <a:latin typeface="Candara" panose="020E0502030303020204" pitchFamily="34" charset="0"/>
              </a:rPr>
              <a:t>Data vulnerabilities</a:t>
            </a:r>
          </a:p>
          <a:p>
            <a:pPr algn="l">
              <a:buFont typeface="Arial" panose="020B0604020202020204" pitchFamily="34" charset="0"/>
              <a:buChar char="•"/>
            </a:pPr>
            <a:r>
              <a:rPr lang="en-US" sz="2400" b="0" i="0" dirty="0">
                <a:solidFill>
                  <a:srgbClr val="000000"/>
                </a:solidFill>
                <a:effectLst/>
                <a:latin typeface="Candara" panose="020E0502030303020204" pitchFamily="34" charset="0"/>
              </a:rPr>
              <a:t>Misuse causing fraud and other crimes</a:t>
            </a:r>
          </a:p>
          <a:p>
            <a:pPr algn="l">
              <a:buFont typeface="Arial" panose="020B0604020202020204" pitchFamily="34" charset="0"/>
              <a:buChar char="•"/>
            </a:pPr>
            <a:r>
              <a:rPr lang="en-US" sz="2400" b="0" i="0" dirty="0">
                <a:solidFill>
                  <a:srgbClr val="000000"/>
                </a:solidFill>
                <a:effectLst/>
                <a:latin typeface="Candara" panose="020E0502030303020204" pitchFamily="34" charset="0"/>
              </a:rPr>
              <a:t>Technology is still new</a:t>
            </a:r>
          </a:p>
          <a:p>
            <a:pPr algn="l">
              <a:buFont typeface="Arial" panose="020B0604020202020204" pitchFamily="34" charset="0"/>
              <a:buChar char="•"/>
            </a:pPr>
            <a:r>
              <a:rPr lang="en-US" sz="2400" b="0" i="0" dirty="0">
                <a:solidFill>
                  <a:srgbClr val="000000"/>
                </a:solidFill>
                <a:effectLst/>
                <a:latin typeface="Candara" panose="020E0502030303020204" pitchFamily="34" charset="0"/>
              </a:rPr>
              <a:t>Errors can implicate innocent people</a:t>
            </a:r>
          </a:p>
          <a:p>
            <a:pPr algn="l">
              <a:buFont typeface="Arial" panose="020B0604020202020204" pitchFamily="34" charset="0"/>
              <a:buChar char="•"/>
            </a:pPr>
            <a:r>
              <a:rPr lang="en-US" sz="2400" b="0" i="0" dirty="0">
                <a:solidFill>
                  <a:srgbClr val="000000"/>
                </a:solidFill>
                <a:effectLst/>
                <a:latin typeface="Candara" panose="020E0502030303020204" pitchFamily="34" charset="0"/>
              </a:rPr>
              <a:t>Technology can be manipulated</a:t>
            </a:r>
          </a:p>
          <a:p>
            <a:endParaRPr lang="en-IN" dirty="0"/>
          </a:p>
        </p:txBody>
      </p:sp>
      <p:pic>
        <p:nvPicPr>
          <p:cNvPr id="5" name="Picture 4">
            <a:extLst>
              <a:ext uri="{FF2B5EF4-FFF2-40B4-BE49-F238E27FC236}">
                <a16:creationId xmlns:a16="http://schemas.microsoft.com/office/drawing/2014/main" id="{58A1F255-37B5-CAAC-87CA-7F4229291F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09179" y="3016251"/>
            <a:ext cx="3670855" cy="3024849"/>
          </a:xfrm>
          <a:prstGeom prst="rect">
            <a:avLst/>
          </a:prstGeom>
        </p:spPr>
      </p:pic>
    </p:spTree>
    <p:extLst>
      <p:ext uri="{BB962C8B-B14F-4D97-AF65-F5344CB8AC3E}">
        <p14:creationId xmlns:p14="http://schemas.microsoft.com/office/powerpoint/2010/main" val="267567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84F2-3D65-7136-4CC5-39C7783EBD53}"/>
              </a:ext>
            </a:extLst>
          </p:cNvPr>
          <p:cNvSpPr>
            <a:spLocks noGrp="1"/>
          </p:cNvSpPr>
          <p:nvPr>
            <p:ph type="title"/>
          </p:nvPr>
        </p:nvSpPr>
        <p:spPr/>
        <p:txBody>
          <a:bodyPr/>
          <a:lstStyle/>
          <a:p>
            <a:r>
              <a:rPr lang="en-US" b="1" dirty="0"/>
              <a:t>ABSTRACT</a:t>
            </a:r>
            <a:endParaRPr lang="en-IN" b="1" dirty="0"/>
          </a:p>
        </p:txBody>
      </p:sp>
      <p:sp>
        <p:nvSpPr>
          <p:cNvPr id="4" name="TextBox 3">
            <a:extLst>
              <a:ext uri="{FF2B5EF4-FFF2-40B4-BE49-F238E27FC236}">
                <a16:creationId xmlns:a16="http://schemas.microsoft.com/office/drawing/2014/main" id="{EF503273-0FCF-6007-808E-416BF6D9556B}"/>
              </a:ext>
            </a:extLst>
          </p:cNvPr>
          <p:cNvSpPr txBox="1"/>
          <p:nvPr/>
        </p:nvSpPr>
        <p:spPr>
          <a:xfrm>
            <a:off x="490330" y="1484243"/>
            <a:ext cx="11400183" cy="3785652"/>
          </a:xfrm>
          <a:prstGeom prst="rect">
            <a:avLst/>
          </a:prstGeom>
          <a:noFill/>
        </p:spPr>
        <p:txBody>
          <a:bodyPr wrap="square" rtlCol="0">
            <a:spAutoFit/>
          </a:bodyPr>
          <a:lstStyle/>
          <a:p>
            <a:r>
              <a:rPr lang="en-US" sz="2400" b="0" i="0" dirty="0">
                <a:solidFill>
                  <a:srgbClr val="000000"/>
                </a:solidFill>
                <a:effectLst/>
                <a:latin typeface="Candara" panose="020E0502030303020204" pitchFamily="34" charset="0"/>
              </a:rPr>
              <a:t>The management of the attendance can be a great burden on the teachers if it is done by hand. To resolve this problem, smart and auto attendance management system is being utilized. By utilizing this framework, the problem of proxies and students being marked present even though they are not physically present can easily be solved. This system marks the attendance using live video stream. The frames are extracted from video using OpenCV. The main implementation steps used in this type of system are face detection and recognizing the detected face, for which </a:t>
            </a:r>
            <a:r>
              <a:rPr lang="en-US" sz="2400" b="0" i="0" dirty="0" err="1">
                <a:solidFill>
                  <a:srgbClr val="000000"/>
                </a:solidFill>
                <a:effectLst/>
                <a:latin typeface="Candara" panose="020E0502030303020204" pitchFamily="34" charset="0"/>
              </a:rPr>
              <a:t>dlib</a:t>
            </a:r>
            <a:r>
              <a:rPr lang="en-US" sz="2400" b="0" i="0" dirty="0">
                <a:solidFill>
                  <a:srgbClr val="000000"/>
                </a:solidFill>
                <a:effectLst/>
                <a:latin typeface="Candara" panose="020E0502030303020204" pitchFamily="34" charset="0"/>
              </a:rPr>
              <a:t> is used. After these, the connection of recognized faces ought to be conceivable by comparing with the database containing student's faces. This model will be a successful technique to manage the attendance of students.</a:t>
            </a:r>
            <a:endParaRPr lang="en-IN" sz="2400" dirty="0">
              <a:latin typeface="Candara" panose="020E0502030303020204" pitchFamily="34" charset="0"/>
            </a:endParaRPr>
          </a:p>
        </p:txBody>
      </p:sp>
      <p:pic>
        <p:nvPicPr>
          <p:cNvPr id="6" name="Picture 5">
            <a:extLst>
              <a:ext uri="{FF2B5EF4-FFF2-40B4-BE49-F238E27FC236}">
                <a16:creationId xmlns:a16="http://schemas.microsoft.com/office/drawing/2014/main" id="{84A2FEB9-15E3-2253-12D7-DA506BEE757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38447" y="5093697"/>
            <a:ext cx="1504950" cy="1504950"/>
          </a:xfrm>
          <a:prstGeom prst="rect">
            <a:avLst/>
          </a:prstGeom>
        </p:spPr>
      </p:pic>
    </p:spTree>
    <p:extLst>
      <p:ext uri="{BB962C8B-B14F-4D97-AF65-F5344CB8AC3E}">
        <p14:creationId xmlns:p14="http://schemas.microsoft.com/office/powerpoint/2010/main" val="747574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1B67-72FB-59BC-8ACF-4F1C412492AC}"/>
              </a:ext>
            </a:extLst>
          </p:cNvPr>
          <p:cNvSpPr>
            <a:spLocks noGrp="1"/>
          </p:cNvSpPr>
          <p:nvPr>
            <p:ph type="title"/>
          </p:nvPr>
        </p:nvSpPr>
        <p:spPr/>
        <p:txBody>
          <a:bodyPr/>
          <a:lstStyle/>
          <a:p>
            <a:r>
              <a:rPr lang="en-US" b="1" dirty="0"/>
              <a:t>IMPLEMENTATION OF PROJECT</a:t>
            </a:r>
            <a:endParaRPr lang="en-IN" b="1" dirty="0"/>
          </a:p>
        </p:txBody>
      </p:sp>
      <p:sp>
        <p:nvSpPr>
          <p:cNvPr id="3" name="TextBox 2">
            <a:extLst>
              <a:ext uri="{FF2B5EF4-FFF2-40B4-BE49-F238E27FC236}">
                <a16:creationId xmlns:a16="http://schemas.microsoft.com/office/drawing/2014/main" id="{95A3FDD4-9EED-2271-ADF2-82AE94595678}"/>
              </a:ext>
            </a:extLst>
          </p:cNvPr>
          <p:cNvSpPr txBox="1"/>
          <p:nvPr/>
        </p:nvSpPr>
        <p:spPr>
          <a:xfrm>
            <a:off x="636104" y="1690688"/>
            <a:ext cx="10972800" cy="2585323"/>
          </a:xfrm>
          <a:prstGeom prst="rect">
            <a:avLst/>
          </a:prstGeom>
          <a:noFill/>
        </p:spPr>
        <p:txBody>
          <a:bodyPr wrap="square" rtlCol="0">
            <a:spAutoFit/>
          </a:bodyPr>
          <a:lstStyle/>
          <a:p>
            <a:pPr algn="l"/>
            <a:r>
              <a:rPr lang="en-US" sz="2400" b="0" i="0" dirty="0">
                <a:solidFill>
                  <a:srgbClr val="0E1116"/>
                </a:solidFill>
                <a:effectLst/>
                <a:latin typeface="Candara" panose="020E0502030303020204" pitchFamily="34" charset="0"/>
              </a:rPr>
              <a:t>Python implementation of simple face recognition based attendance system using </a:t>
            </a:r>
            <a:r>
              <a:rPr lang="en-US" sz="2400" b="0" i="0" dirty="0" err="1">
                <a:solidFill>
                  <a:srgbClr val="0E1116"/>
                </a:solidFill>
                <a:effectLst/>
                <a:latin typeface="Candara" panose="020E0502030303020204" pitchFamily="34" charset="0"/>
              </a:rPr>
              <a:t>face_recognition</a:t>
            </a:r>
            <a:r>
              <a:rPr lang="en-US" sz="2400" b="0" i="0" dirty="0">
                <a:solidFill>
                  <a:srgbClr val="0E1116"/>
                </a:solidFill>
                <a:effectLst/>
                <a:latin typeface="Candara" panose="020E0502030303020204" pitchFamily="34" charset="0"/>
              </a:rPr>
              <a:t> library.</a:t>
            </a:r>
          </a:p>
          <a:p>
            <a:pPr algn="l"/>
            <a:r>
              <a:rPr lang="en-US" sz="2400" b="0" i="0" dirty="0">
                <a:solidFill>
                  <a:srgbClr val="0E1116"/>
                </a:solidFill>
                <a:effectLst/>
                <a:latin typeface="Candara" panose="020E0502030303020204" pitchFamily="34" charset="0"/>
              </a:rPr>
              <a:t>A real time face recognition of students and employees for their attendance. The attendance record is stored on a google sheet over the cloud and updates regarding the attendance is directly sent to the user via </a:t>
            </a:r>
            <a:r>
              <a:rPr lang="en-US" sz="2400" b="0" i="0" dirty="0" err="1">
                <a:solidFill>
                  <a:srgbClr val="0E1116"/>
                </a:solidFill>
                <a:effectLst/>
                <a:latin typeface="Candara" panose="020E0502030303020204" pitchFamily="34" charset="0"/>
              </a:rPr>
              <a:t>gmail</a:t>
            </a:r>
            <a:r>
              <a:rPr lang="en-US" sz="2400" b="0" i="0" dirty="0">
                <a:solidFill>
                  <a:srgbClr val="0E1116"/>
                </a:solidFill>
                <a:effectLst/>
                <a:latin typeface="Candara" panose="020E0502030303020204" pitchFamily="34" charset="0"/>
              </a:rPr>
              <a:t>. An android app is also provided for the end user.</a:t>
            </a:r>
          </a:p>
          <a:p>
            <a:endParaRPr lang="en-IN" dirty="0"/>
          </a:p>
        </p:txBody>
      </p:sp>
      <p:pic>
        <p:nvPicPr>
          <p:cNvPr id="5" name="Picture 4">
            <a:extLst>
              <a:ext uri="{FF2B5EF4-FFF2-40B4-BE49-F238E27FC236}">
                <a16:creationId xmlns:a16="http://schemas.microsoft.com/office/drawing/2014/main" id="{04472A5A-EF70-BB94-6959-AB52ED8FD42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42922" y="3983450"/>
            <a:ext cx="3954450" cy="2636300"/>
          </a:xfrm>
          <a:prstGeom prst="rect">
            <a:avLst/>
          </a:prstGeom>
        </p:spPr>
      </p:pic>
    </p:spTree>
    <p:extLst>
      <p:ext uri="{BB962C8B-B14F-4D97-AF65-F5344CB8AC3E}">
        <p14:creationId xmlns:p14="http://schemas.microsoft.com/office/powerpoint/2010/main" val="156581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B6252B-3814-D64F-4D84-C733CBFBEF24}"/>
              </a:ext>
            </a:extLst>
          </p:cNvPr>
          <p:cNvSpPr txBox="1"/>
          <p:nvPr/>
        </p:nvSpPr>
        <p:spPr>
          <a:xfrm>
            <a:off x="602974" y="344557"/>
            <a:ext cx="10986052"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556783C2-5BDF-08B4-E466-C1CABC8E16BF}"/>
              </a:ext>
            </a:extLst>
          </p:cNvPr>
          <p:cNvSpPr txBox="1"/>
          <p:nvPr/>
        </p:nvSpPr>
        <p:spPr>
          <a:xfrm>
            <a:off x="407504" y="967408"/>
            <a:ext cx="11376991" cy="4985980"/>
          </a:xfrm>
          <a:prstGeom prst="rect">
            <a:avLst/>
          </a:prstGeom>
          <a:noFill/>
        </p:spPr>
        <p:txBody>
          <a:bodyPr wrap="square" rtlCol="0">
            <a:spAutoFit/>
          </a:bodyPr>
          <a:lstStyle/>
          <a:p>
            <a:pPr algn="l"/>
            <a:r>
              <a:rPr lang="en-US" sz="2000" b="1" i="0" dirty="0">
                <a:solidFill>
                  <a:srgbClr val="0E1116"/>
                </a:solidFill>
                <a:effectLst/>
                <a:latin typeface="Candara" panose="020E0502030303020204" pitchFamily="34" charset="0"/>
              </a:rPr>
              <a:t>Basic project flow</a:t>
            </a:r>
            <a:endParaRPr lang="en-US" sz="2000" b="0" i="0" dirty="0">
              <a:solidFill>
                <a:srgbClr val="0E1116"/>
              </a:solidFill>
              <a:effectLst/>
              <a:latin typeface="Candara" panose="020E0502030303020204" pitchFamily="34" charset="0"/>
            </a:endParaRPr>
          </a:p>
          <a:p>
            <a:pPr algn="l"/>
            <a:r>
              <a:rPr lang="en-US" sz="2000" b="0" i="0" dirty="0">
                <a:solidFill>
                  <a:srgbClr val="0E1116"/>
                </a:solidFill>
                <a:effectLst/>
                <a:latin typeface="Candara" panose="020E0502030303020204" pitchFamily="34" charset="0"/>
              </a:rPr>
              <a:t>local </a:t>
            </a:r>
            <a:r>
              <a:rPr lang="en-US" sz="2000" b="0" i="0" dirty="0" err="1">
                <a:solidFill>
                  <a:srgbClr val="0E1116"/>
                </a:solidFill>
                <a:effectLst/>
                <a:latin typeface="Candara" panose="020E0502030303020204" pitchFamily="34" charset="0"/>
              </a:rPr>
              <a:t>db</a:t>
            </a:r>
            <a:r>
              <a:rPr lang="en-US" sz="2000" b="0" i="0" dirty="0">
                <a:solidFill>
                  <a:srgbClr val="0E1116"/>
                </a:solidFill>
                <a:effectLst/>
                <a:latin typeface="Candara" panose="020E0502030303020204" pitchFamily="34" charset="0"/>
              </a:rPr>
              <a:t> of face and their encodings ------&gt; face recognition--------&gt; mark attendance in </a:t>
            </a:r>
            <a:r>
              <a:rPr lang="en-US" sz="2000" b="0" i="0" dirty="0" err="1">
                <a:solidFill>
                  <a:srgbClr val="0E1116"/>
                </a:solidFill>
                <a:effectLst/>
                <a:latin typeface="Candara" panose="020E0502030303020204" pitchFamily="34" charset="0"/>
              </a:rPr>
              <a:t>gsheets</a:t>
            </a:r>
            <a:r>
              <a:rPr lang="en-US" sz="2000" b="0" i="0" dirty="0">
                <a:solidFill>
                  <a:srgbClr val="0E1116"/>
                </a:solidFill>
                <a:effectLst/>
                <a:latin typeface="Candara" panose="020E0502030303020204" pitchFamily="34" charset="0"/>
              </a:rPr>
              <a:t>-----&gt;email alerts-----&gt;android app</a:t>
            </a:r>
          </a:p>
          <a:p>
            <a:pPr algn="l"/>
            <a:r>
              <a:rPr lang="en-US" sz="2000" b="1" i="0" dirty="0">
                <a:solidFill>
                  <a:srgbClr val="0E1116"/>
                </a:solidFill>
                <a:effectLst/>
                <a:latin typeface="Candara" panose="020E0502030303020204" pitchFamily="34" charset="0"/>
              </a:rPr>
              <a:t>Methodology of the system:</a:t>
            </a:r>
            <a:r>
              <a:rPr lang="en-US" sz="2000" b="0" i="0" dirty="0">
                <a:solidFill>
                  <a:srgbClr val="0E1116"/>
                </a:solidFill>
                <a:effectLst/>
                <a:latin typeface="Candara" panose="020E0502030303020204" pitchFamily="34" charset="0"/>
              </a:rPr>
              <a:t> • Capture a video and check each frame for person. • If any person is detected , detect the face and crop the frame around his face. • Generate facial features of that face and match these with the local database. • If the facial features are matched get the name of the person from the local database. • Get the date and name of the person detected and update the attendance in the google sheet.</a:t>
            </a:r>
            <a:br>
              <a:rPr lang="en-US" sz="2000" b="0" i="0" dirty="0">
                <a:solidFill>
                  <a:srgbClr val="0E1116"/>
                </a:solidFill>
                <a:effectLst/>
                <a:latin typeface="Candara" panose="020E0502030303020204" pitchFamily="34" charset="0"/>
              </a:rPr>
            </a:br>
            <a:r>
              <a:rPr lang="en-US" sz="2000" b="0" i="0" dirty="0">
                <a:solidFill>
                  <a:srgbClr val="0E1116"/>
                </a:solidFill>
                <a:effectLst/>
                <a:latin typeface="Candara" panose="020E0502030303020204" pitchFamily="34" charset="0"/>
              </a:rPr>
              <a:t>• Get the email id of the person from the google sheet and send a mail regarding the attendance status.</a:t>
            </a:r>
          </a:p>
          <a:p>
            <a:pPr algn="l"/>
            <a:r>
              <a:rPr lang="en-US" sz="2000" b="1" i="0" dirty="0">
                <a:solidFill>
                  <a:srgbClr val="0E1116"/>
                </a:solidFill>
                <a:effectLst/>
                <a:latin typeface="Candara" panose="020E0502030303020204" pitchFamily="34" charset="0"/>
              </a:rPr>
              <a:t>Methodology for face recognition:</a:t>
            </a:r>
            <a:endParaRPr lang="en-US" sz="2000" b="0" i="0" dirty="0">
              <a:solidFill>
                <a:srgbClr val="0E1116"/>
              </a:solidFill>
              <a:effectLst/>
              <a:latin typeface="Candara" panose="020E0502030303020204" pitchFamily="34" charset="0"/>
            </a:endParaRPr>
          </a:p>
          <a:p>
            <a:pPr algn="l"/>
            <a:r>
              <a:rPr lang="en-US" sz="2000" b="0" i="0" dirty="0">
                <a:solidFill>
                  <a:srgbClr val="0E1116"/>
                </a:solidFill>
                <a:effectLst/>
                <a:latin typeface="Candara" panose="020E0502030303020204" pitchFamily="34" charset="0"/>
              </a:rPr>
              <a:t>• Capture a video and process each other frame. • Resize the image to 1/4th of the original frame. • Convert the image from BGR to RGB. • generate a 128 byte array of data for each face detected. • Compare this array with the existing arrays in the local database. • Calculate Euclidian distance from each face in the local database and get the index of minimum distance. • Get the name of the best match index</a:t>
            </a:r>
            <a:r>
              <a:rPr lang="en-US" sz="2000" b="0" i="0" dirty="0">
                <a:solidFill>
                  <a:srgbClr val="0E1116"/>
                </a:solidFill>
                <a:effectLst/>
                <a:latin typeface="-apple-system"/>
              </a:rPr>
              <a:t>.</a:t>
            </a:r>
          </a:p>
          <a:p>
            <a:endParaRPr lang="en-IN" dirty="0"/>
          </a:p>
        </p:txBody>
      </p:sp>
    </p:spTree>
    <p:extLst>
      <p:ext uri="{BB962C8B-B14F-4D97-AF65-F5344CB8AC3E}">
        <p14:creationId xmlns:p14="http://schemas.microsoft.com/office/powerpoint/2010/main" val="478773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912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-apple-system</vt:lpstr>
      <vt:lpstr>Arial</vt:lpstr>
      <vt:lpstr>Calibri</vt:lpstr>
      <vt:lpstr>Calibri Light</vt:lpstr>
      <vt:lpstr>Candara</vt:lpstr>
      <vt:lpstr>Office Theme</vt:lpstr>
      <vt:lpstr>PowerPoint Presentation</vt:lpstr>
      <vt:lpstr>AGENDA</vt:lpstr>
      <vt:lpstr>INTRODUCTION</vt:lpstr>
      <vt:lpstr>Face recognition</vt:lpstr>
      <vt:lpstr>ADVANTAGES</vt:lpstr>
      <vt:lpstr>DISADVANTAGES</vt:lpstr>
      <vt:lpstr>ABSTRACT</vt:lpstr>
      <vt:lpstr>IMPLEMENTATION OF PROJECT</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DUPAKUNTLA   LAKSHMI PRASANNA</dc:creator>
  <cp:lastModifiedBy>DUPAKUNTLA   LAKSHMI PRASANNA</cp:lastModifiedBy>
  <cp:revision>1</cp:revision>
  <dcterms:created xsi:type="dcterms:W3CDTF">2022-05-25T08:30:12Z</dcterms:created>
  <dcterms:modified xsi:type="dcterms:W3CDTF">2022-05-25T12:46:30Z</dcterms:modified>
</cp:coreProperties>
</file>