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8" r:id="rId12"/>
    <p:sldId id="269" r:id="rId13"/>
    <p:sldId id="270" r:id="rId14"/>
    <p:sldId id="271" r:id="rId15"/>
    <p:sldId id="274"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5315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2832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8492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2690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4106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9904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4846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52061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4978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5862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2562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280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6432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722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5165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t>9/26/2018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8609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5770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t>9/26/2018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47616727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Gym and Gaming equipment </a:t>
            </a:r>
            <a:r>
              <a:rPr lang="en-US" sz="4800" b="1" dirty="0" smtClean="0"/>
              <a:t>Contractor</a:t>
            </a:r>
            <a:endParaRPr lang="en-US" sz="4800" dirty="0"/>
          </a:p>
        </p:txBody>
      </p:sp>
      <p:sp>
        <p:nvSpPr>
          <p:cNvPr id="3" name="Subtitle 2"/>
          <p:cNvSpPr>
            <a:spLocks noGrp="1"/>
          </p:cNvSpPr>
          <p:nvPr>
            <p:ph type="subTitle" idx="1"/>
          </p:nvPr>
        </p:nvSpPr>
        <p:spPr/>
        <p:txBody>
          <a:bodyPr>
            <a:normAutofit fontScale="70000" lnSpcReduction="20000"/>
          </a:bodyPr>
          <a:lstStyle/>
          <a:p>
            <a:r>
              <a:rPr lang="en-US" dirty="0"/>
              <a:t>Applied Data Science Capstone</a:t>
            </a:r>
          </a:p>
          <a:p>
            <a:r>
              <a:rPr lang="it-IT" dirty="0"/>
              <a:t>IBM Data Science Professional Certificate</a:t>
            </a:r>
          </a:p>
          <a:p>
            <a:r>
              <a:rPr lang="en-US" dirty="0" smtClean="0"/>
              <a:t>Summer 2018</a:t>
            </a:r>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smtClean="0"/>
              <a:t>DataFrame</a:t>
            </a:r>
            <a:r>
              <a:rPr lang="en-US" b="1" dirty="0" smtClean="0"/>
              <a:t> </a:t>
            </a:r>
            <a:r>
              <a:rPr lang="en-US" b="1" dirty="0"/>
              <a:t>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5" name="Picture 4"/>
          <p:cNvPicPr>
            <a:picLocks noChangeAspect="1"/>
          </p:cNvPicPr>
          <p:nvPr/>
        </p:nvPicPr>
        <p:blipFill>
          <a:blip r:embed="rId3"/>
          <a:stretch>
            <a:fillRect/>
          </a:stretch>
        </p:blipFill>
        <p:spPr>
          <a:xfrm>
            <a:off x="1141410" y="4150208"/>
            <a:ext cx="9235041" cy="2162175"/>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2226365"/>
            <a:ext cx="10361475" cy="3564836"/>
          </a:xfrm>
        </p:spPr>
        <p:txBody>
          <a:bodyPr>
            <a:normAutofit/>
          </a:bodyPr>
          <a:lstStyle/>
          <a:p>
            <a:pPr lvl="0"/>
            <a:r>
              <a:rPr lang="en-US" dirty="0">
                <a:effectLst/>
              </a:rPr>
              <a:t>Now, we focus on the centers of clusters and compare them. The group which its center has the highest "Total Sum" will be our best recommendation to the contractor. This algorithm although is pretty straightforward yet is strongly powerful</a:t>
            </a:r>
            <a:r>
              <a:rPr lang="en-US" dirty="0" smtClean="0">
                <a:effectLst/>
              </a:rPr>
              <a:t>.</a:t>
            </a:r>
          </a:p>
          <a:p>
            <a:pPr lvl="0"/>
            <a:r>
              <a:rPr lang="en-US" dirty="0" smtClean="0">
                <a:effectLst/>
              </a:rPr>
              <a:t>Results:</a:t>
            </a:r>
          </a:p>
          <a:p>
            <a:pPr marL="0" lvl="0" indent="0" eaLnBrk="0" fontAlgn="base" hangingPunct="0">
              <a:lnSpc>
                <a:spcPct val="100000"/>
              </a:lnSpc>
              <a:spcBef>
                <a:spcPct val="0"/>
              </a:spcBef>
              <a:spcAft>
                <a:spcPct val="0"/>
              </a:spcAft>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smtClean="0">
                <a:effectLst/>
              </a:rPr>
              <a:t>	Based </a:t>
            </a:r>
            <a:r>
              <a:rPr lang="en-US" dirty="0">
                <a:effectLst/>
              </a:rPr>
              <a:t>on this analysis, the best recommended neighborhood will be:</a:t>
            </a:r>
          </a:p>
          <a:p>
            <a:pPr marL="0" lvl="0" indent="0" eaLnBrk="0" fontAlgn="base" hangingPunct="0">
              <a:lnSpc>
                <a:spcPct val="100000"/>
              </a:lnSpc>
              <a:spcBef>
                <a:spcPct val="0"/>
              </a:spcBef>
              <a:spcAft>
                <a:spcPct val="0"/>
              </a:spcAft>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smtClean="0">
                <a:effectLst/>
              </a:rPr>
              <a:t>	{</a:t>
            </a:r>
            <a:r>
              <a:rPr lang="en-US" dirty="0">
                <a:effectLst/>
              </a:rPr>
              <a:t>'Neighborhood': 'Dorset </a:t>
            </a:r>
            <a:r>
              <a:rPr lang="en-US" dirty="0" err="1">
                <a:effectLst/>
              </a:rPr>
              <a:t>Park,Scarborough</a:t>
            </a:r>
            <a:r>
              <a:rPr lang="en-US" dirty="0">
                <a:effectLst/>
              </a:rPr>
              <a:t> Town </a:t>
            </a:r>
            <a:r>
              <a:rPr lang="en-US" dirty="0" err="1">
                <a:effectLst/>
              </a:rPr>
              <a:t>Centre,Wexford</a:t>
            </a:r>
            <a:r>
              <a:rPr lang="en-US" dirty="0">
                <a:effectLst/>
              </a:rPr>
              <a:t> Heights', </a:t>
            </a:r>
          </a:p>
          <a:p>
            <a:pPr marL="0" lvl="0" indent="0" eaLnBrk="0" fontAlgn="base" hangingPunct="0">
              <a:lnSpc>
                <a:spcPct val="100000"/>
              </a:lnSpc>
              <a:spcBef>
                <a:spcPct val="0"/>
              </a:spcBef>
              <a:spcAft>
                <a:spcPct val="0"/>
              </a:spcAft>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effectLst/>
              </a:rPr>
              <a:t> </a:t>
            </a:r>
            <a:r>
              <a:rPr lang="en-US" dirty="0" smtClean="0">
                <a:effectLst/>
              </a:rPr>
              <a:t>	'Neighborhood </a:t>
            </a:r>
            <a:r>
              <a:rPr lang="en-US" dirty="0">
                <a:effectLst/>
              </a:rPr>
              <a:t>Latitude': </a:t>
            </a:r>
            <a:r>
              <a:rPr lang="en-US" dirty="0">
                <a:effectLst/>
              </a:rPr>
              <a:t>43.7528467}</a:t>
            </a:r>
            <a:endParaRPr lang="en-US" dirty="0">
              <a:effectLst/>
            </a:endParaRPr>
          </a:p>
          <a:p>
            <a:pPr marL="0" lvl="0" indent="0">
              <a:buNone/>
            </a:pPr>
            <a:endParaRPr lang="en-US" dirty="0">
              <a:effectLst/>
            </a:endParaRPr>
          </a:p>
          <a:p>
            <a:pPr lvl="0"/>
            <a:endParaRPr lang="en-US" dirty="0">
              <a:effectLst/>
            </a:endParaRPr>
          </a:p>
          <a:p>
            <a:pPr lvl="0"/>
            <a:endParaRPr lang="en-US" dirty="0">
              <a:effectLst/>
            </a:endParaRP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1141413" y="2052918"/>
            <a:ext cx="9462052" cy="4004850"/>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70923" y="2052918"/>
            <a:ext cx="6626086" cy="3924019"/>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effectLst/>
              </a:rPr>
              <a:t>We can conclude that 'Neighborhood': 'Dorset </a:t>
            </a:r>
            <a:r>
              <a:rPr lang="en-US" dirty="0" err="1">
                <a:effectLst/>
              </a:rPr>
              <a:t>Park,Scarborough</a:t>
            </a:r>
            <a:r>
              <a:rPr lang="en-US" dirty="0">
                <a:effectLst/>
              </a:rPr>
              <a:t> Town </a:t>
            </a:r>
            <a:r>
              <a:rPr lang="en-US" dirty="0" err="1">
                <a:effectLst/>
              </a:rPr>
              <a:t>Centre,Wexford</a:t>
            </a:r>
            <a:r>
              <a:rPr lang="en-US" dirty="0">
                <a:effectLst/>
              </a:rPr>
              <a:t> Heights' is the best place to place his warehouse for the on time supply.</a:t>
            </a:r>
          </a:p>
          <a:p>
            <a:endParaRPr lang="en-US" dirty="0"/>
          </a:p>
        </p:txBody>
      </p:sp>
    </p:spTree>
    <p:extLst>
      <p:ext uri="{BB962C8B-B14F-4D97-AF65-F5344CB8AC3E}">
        <p14:creationId xmlns:p14="http://schemas.microsoft.com/office/powerpoint/2010/main" val="329629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a:t>
            </a:r>
            <a:r>
              <a:rPr lang="en-US" sz="3200" b="1" dirty="0" smtClean="0"/>
              <a:t>gym and gaming equipment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lvl="0"/>
            <a:r>
              <a:rPr lang="en-US" b="1" dirty="0">
                <a:effectLst/>
              </a:rPr>
              <a:t>There is a gym and gaming equipment contractor in one of the boroughs of Toronto (Scarborough). This contractor provides equipment to places such as: Different types of Gyms and Gaming stores. The contractor wants to build a warehouse for the gym parts and gaming equipment as he brings the parts from other countries and from good manufactures to bring better "Quality of Service" to the customers.</a:t>
            </a:r>
            <a:endParaRPr lang="en-US" dirty="0">
              <a:effectLst/>
            </a:endParaRP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a:t>
            </a:r>
            <a:r>
              <a:rPr lang="en-US" b="1" dirty="0" smtClean="0"/>
              <a:t>Need</a:t>
            </a:r>
          </a:p>
          <a:p>
            <a:r>
              <a:rPr lang="en-US" b="1" dirty="0" smtClean="0">
                <a:effectLst/>
              </a:rPr>
              <a:t>We will need geo-locational information about that specific borough and the neighborhoods in that borough. We specifically and technically mean the latitude and longitude numbers of that borough. We assume that it is "Scarborough" in Toronto. This is easily provided for us by the contractor, because the contractor has already made up his mind about the borough. The Postal Codes that fall into that borough (Scarborough) would also be sufficient for us. In fact we will first find neighborhoods inside Scarborough by their corresponding Postal Codes.</a:t>
            </a:r>
            <a:endParaRPr lang="en-US" dirty="0" smtClean="0">
              <a:effectLst/>
            </a:endParaRPr>
          </a:p>
          <a:p>
            <a:pPr marL="0" indent="0">
              <a:buNone/>
            </a:pPr>
            <a:endParaRPr lang="en-US" b="1" dirty="0"/>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4295429" y="4359965"/>
            <a:ext cx="5683459" cy="2040675"/>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pPr algn="just"/>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lgn="just">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pPr algn="just"/>
            <a:r>
              <a:rPr lang="en-US" b="1" dirty="0"/>
              <a:t>Part 3: Processing the Retrieved Data and Creating a </a:t>
            </a:r>
            <a:r>
              <a:rPr lang="en-US" b="1" dirty="0" err="1" smtClean="0"/>
              <a:t>DataFrame</a:t>
            </a:r>
            <a:r>
              <a:rPr lang="en-US" b="1" dirty="0" smtClean="0"/>
              <a:t> </a:t>
            </a:r>
            <a:r>
              <a:rPr lang="en-US" b="1" dirty="0"/>
              <a:t>for All the Venues inside the Scarborough</a:t>
            </a:r>
          </a:p>
          <a:p>
            <a:pPr marL="0" indent="0" algn="just">
              <a:buNone/>
            </a:pPr>
            <a:r>
              <a:rPr lang="en-US" b="1" dirty="0"/>
              <a:t>When the data is completely gathered, we will perform processing on that raw data to find our desirable features for each venue. Our main feature is the category of that venue. After this stage, the column "Venue's </a:t>
            </a:r>
            <a:r>
              <a:rPr lang="en-US" b="1" dirty="0" smtClean="0"/>
              <a:t>Category</a:t>
            </a:r>
            <a:r>
              <a:rPr lang="en-US" b="1" dirty="0"/>
              <a:t>" </a:t>
            </a:r>
            <a:r>
              <a:rPr lang="en-US" b="1" dirty="0" smtClean="0"/>
              <a:t>will </a:t>
            </a:r>
            <a:r>
              <a:rPr lang="en-US" b="1" dirty="0"/>
              <a:t>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321</TotalTime>
  <Words>624</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A Recommender System for Gym and Gaming equipment Contractor</vt:lpstr>
      <vt:lpstr>A Recommender System for gym and gaming equipment Contractor</vt:lpstr>
      <vt:lpstr>Synopsis</vt:lpstr>
      <vt:lpstr>Synopsis</vt:lpstr>
      <vt:lpstr>Synopsis</vt:lpstr>
      <vt:lpstr>Main Article</vt:lpstr>
      <vt:lpstr>Main Article</vt:lpstr>
      <vt:lpstr>Main Article</vt:lpstr>
      <vt:lpstr>Main Article</vt:lpstr>
      <vt:lpstr>Main Article</vt:lpstr>
      <vt:lpstr>Main Article</vt:lpstr>
      <vt:lpstr>Decision Making and Reporting Results</vt:lpstr>
      <vt:lpstr>Decision Making and Reporting Results</vt:lpstr>
      <vt:lpstr>Decision Making and Reporting Results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prasanna</cp:lastModifiedBy>
  <cp:revision>12</cp:revision>
  <dcterms:created xsi:type="dcterms:W3CDTF">2018-09-09T09:14:01Z</dcterms:created>
  <dcterms:modified xsi:type="dcterms:W3CDTF">2018-09-26T07:17:29Z</dcterms:modified>
</cp:coreProperties>
</file>