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256" r:id="rId2"/>
    <p:sldId id="257" r:id="rId3"/>
    <p:sldId id="369" r:id="rId4"/>
    <p:sldId id="370" r:id="rId5"/>
    <p:sldId id="372" r:id="rId6"/>
    <p:sldId id="392" r:id="rId7"/>
    <p:sldId id="395" r:id="rId8"/>
    <p:sldId id="399" r:id="rId9"/>
    <p:sldId id="400" r:id="rId10"/>
    <p:sldId id="409" r:id="rId11"/>
    <p:sldId id="393" r:id="rId12"/>
    <p:sldId id="398" r:id="rId13"/>
    <p:sldId id="411" r:id="rId14"/>
    <p:sldId id="410" r:id="rId15"/>
    <p:sldId id="406" r:id="rId16"/>
    <p:sldId id="407" r:id="rId17"/>
    <p:sldId id="408" r:id="rId18"/>
    <p:sldId id="377" r:id="rId19"/>
    <p:sldId id="394" r:id="rId20"/>
    <p:sldId id="396" r:id="rId21"/>
    <p:sldId id="401" r:id="rId22"/>
    <p:sldId id="402" r:id="rId23"/>
    <p:sldId id="404" r:id="rId24"/>
    <p:sldId id="3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showGuides="1">
      <p:cViewPr varScale="1">
        <p:scale>
          <a:sx n="82" d="100"/>
          <a:sy n="82" d="100"/>
        </p:scale>
        <p:origin x="557" y="72"/>
      </p:cViewPr>
      <p:guideLst>
        <p:guide orient="horz" pos="212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amazon.com/Flask-Web-Development-Development-Deployments/dp/1449372627" TargetMode="External"/><Relationship Id="rId2" Type="http://schemas.openxmlformats.org/officeDocument/2006/relationships/hyperlink" Target="https://www.sqlite.org/doc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0" y="2530618"/>
            <a:ext cx="12191999"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800" b="1" dirty="0">
              <a:solidFill>
                <a:srgbClr val="7030A0"/>
              </a:solidFill>
              <a:latin typeface="Verdana" panose="020B0604030504040204" pitchFamily="34" charset="0"/>
            </a:endParaRPr>
          </a:p>
          <a:p>
            <a:r>
              <a:rPr lang="en-US" sz="3800" b="1" dirty="0">
                <a:solidFill>
                  <a:srgbClr val="7030A0"/>
                </a:solidFill>
                <a:latin typeface="Verdana" panose="020B0604030504040204" pitchFamily="34" charset="0"/>
              </a:rPr>
              <a:t>Book Recommendation System</a:t>
            </a:r>
            <a:endParaRPr lang="en-IN" sz="3800" b="1" dirty="0">
              <a:solidFill>
                <a:srgbClr val="7030A0"/>
              </a:solidFill>
              <a:latin typeface="Verdana" panose="020B0604030504040204" pitchFamily="34" charset="0"/>
            </a:endParaRPr>
          </a:p>
        </p:txBody>
      </p:sp>
      <p:sp>
        <p:nvSpPr>
          <p:cNvPr id="11" name="TextBox 1"/>
          <p:cNvSpPr txBox="1">
            <a:spLocks noChangeArrowheads="1"/>
          </p:cNvSpPr>
          <p:nvPr/>
        </p:nvSpPr>
        <p:spPr bwMode="auto">
          <a:xfrm>
            <a:off x="3275045" y="4930486"/>
            <a:ext cx="4968157" cy="142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FontTx/>
              <a:buNone/>
            </a:pPr>
            <a:r>
              <a:rPr lang="en-US" altLang="en-IN" sz="2400" b="1" dirty="0">
                <a:solidFill>
                  <a:srgbClr val="FF0000"/>
                </a:solidFill>
                <a:sym typeface="+mn-ea"/>
              </a:rPr>
              <a:t>Prasanna K </a:t>
            </a:r>
            <a:r>
              <a:rPr lang="en-IN" altLang="en-US" sz="2400" b="1" dirty="0">
                <a:solidFill>
                  <a:srgbClr val="FF0000"/>
                </a:solidFill>
              </a:rPr>
              <a:t>(2218010</a:t>
            </a:r>
            <a:r>
              <a:rPr lang="en-US" altLang="en-IN" sz="2400" b="1" dirty="0">
                <a:solidFill>
                  <a:srgbClr val="FF0000"/>
                </a:solidFill>
              </a:rPr>
              <a:t>37</a:t>
            </a:r>
            <a:r>
              <a:rPr lang="en-IN" altLang="en-US" sz="2400" b="1" dirty="0">
                <a:solidFill>
                  <a:srgbClr val="FF0000"/>
                </a:solidFill>
              </a:rPr>
              <a:t>)</a:t>
            </a:r>
          </a:p>
          <a:p>
            <a:pPr algn="ctr">
              <a:spcBef>
                <a:spcPct val="0"/>
              </a:spcBef>
              <a:buClrTx/>
              <a:buFontTx/>
              <a:buNone/>
            </a:pPr>
            <a:r>
              <a:rPr lang="en-US" altLang="en-IN" sz="2400" b="1" dirty="0">
                <a:solidFill>
                  <a:srgbClr val="FF0000"/>
                </a:solidFill>
              </a:rPr>
              <a:t>Prasanna</a:t>
            </a:r>
            <a:r>
              <a:rPr lang="en-IN" altLang="en-US" sz="2400" b="1" dirty="0">
                <a:solidFill>
                  <a:srgbClr val="FF0000"/>
                </a:solidFill>
              </a:rPr>
              <a:t> S (22180103</a:t>
            </a:r>
            <a:r>
              <a:rPr lang="en-US" altLang="en-IN" sz="2400" b="1" dirty="0">
                <a:solidFill>
                  <a:srgbClr val="FF0000"/>
                </a:solidFill>
              </a:rPr>
              <a:t>8</a:t>
            </a:r>
            <a:r>
              <a:rPr lang="en-IN" altLang="en-US" sz="2400" b="1" dirty="0">
                <a:solidFill>
                  <a:srgbClr val="FF0000"/>
                </a:solidFill>
              </a:rPr>
              <a:t>)</a:t>
            </a:r>
          </a:p>
          <a:p>
            <a:pPr algn="ctr">
              <a:spcBef>
                <a:spcPct val="0"/>
              </a:spcBef>
              <a:buClrTx/>
              <a:buFontTx/>
              <a:buNone/>
            </a:pPr>
            <a:r>
              <a:rPr lang="en-US" altLang="en-IN" sz="2400" b="1" dirty="0">
                <a:solidFill>
                  <a:srgbClr val="FF0000"/>
                </a:solidFill>
                <a:sym typeface="+mn-ea"/>
              </a:rPr>
              <a:t>Rohith</a:t>
            </a:r>
            <a:r>
              <a:rPr lang="en-IN" altLang="en-US" sz="2400" b="1" dirty="0">
                <a:solidFill>
                  <a:srgbClr val="FF0000"/>
                </a:solidFill>
                <a:sym typeface="+mn-ea"/>
              </a:rPr>
              <a:t> RA   (2218010</a:t>
            </a:r>
            <a:r>
              <a:rPr lang="en-US" altLang="en-IN" sz="2400" b="1" dirty="0">
                <a:solidFill>
                  <a:srgbClr val="FF0000"/>
                </a:solidFill>
                <a:sym typeface="+mn-ea"/>
              </a:rPr>
              <a:t>41</a:t>
            </a:r>
            <a:r>
              <a:rPr lang="en-IN" altLang="en-US" sz="2400" b="1" dirty="0">
                <a:solidFill>
                  <a:srgbClr val="FF0000"/>
                </a:solidFill>
                <a:sym typeface="+mn-ea"/>
              </a:rPr>
              <a:t>)</a:t>
            </a: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D1A07-4701-104C-47C0-9B72123327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C2130-4917-C474-4ABB-9FFB7F6B77FE}"/>
              </a:ext>
            </a:extLst>
          </p:cNvPr>
          <p:cNvSpPr>
            <a:spLocks noGrp="1"/>
          </p:cNvSpPr>
          <p:nvPr>
            <p:ph type="title"/>
          </p:nvPr>
        </p:nvSpPr>
        <p:spPr/>
        <p:txBody>
          <a:bodyPr/>
          <a:lstStyle/>
          <a:p>
            <a:r>
              <a:rPr lang="en-IN" b="1" dirty="0">
                <a:solidFill>
                  <a:srgbClr val="FF0000"/>
                </a:solidFill>
                <a:cs typeface="Times New Roman" panose="02020603050405020304" pitchFamily="18" charset="0"/>
              </a:rPr>
              <a:t>Unit Testing :</a:t>
            </a:r>
          </a:p>
        </p:txBody>
      </p:sp>
      <p:sp>
        <p:nvSpPr>
          <p:cNvPr id="3" name="Content Placeholder 2">
            <a:extLst>
              <a:ext uri="{FF2B5EF4-FFF2-40B4-BE49-F238E27FC236}">
                <a16:creationId xmlns:a16="http://schemas.microsoft.com/office/drawing/2014/main" id="{97381C45-EE72-EB97-BFCC-5F22A9CB7454}"/>
              </a:ext>
            </a:extLst>
          </p:cNvPr>
          <p:cNvSpPr>
            <a:spLocks noGrp="1"/>
          </p:cNvSpPr>
          <p:nvPr>
            <p:ph idx="1"/>
          </p:nvPr>
        </p:nvSpPr>
        <p:spPr>
          <a:xfrm>
            <a:off x="755651" y="1761226"/>
            <a:ext cx="10668000" cy="4267200"/>
          </a:xfrm>
        </p:spPr>
        <p:txBody>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Unit testing is the process where you test the smallest functional unit of code. Software testing helps ensure code quality, and it's an integral part of software development. It's a software development best practice to write software as small, functional units then write a unit test for each code unit.</a:t>
            </a:r>
          </a:p>
        </p:txBody>
      </p:sp>
      <p:sp>
        <p:nvSpPr>
          <p:cNvPr id="4" name="Date Placeholder 3">
            <a:extLst>
              <a:ext uri="{FF2B5EF4-FFF2-40B4-BE49-F238E27FC236}">
                <a16:creationId xmlns:a16="http://schemas.microsoft.com/office/drawing/2014/main" id="{E3AB5F6F-9A07-63BC-1671-5673100C7AF1}"/>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C623B280-D645-0224-9A28-77B42E93952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FB9475A-1951-3C7E-1DCE-706E7264B78C}"/>
              </a:ext>
            </a:extLst>
          </p:cNvPr>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408977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90" y="818148"/>
            <a:ext cx="10668000" cy="678615"/>
          </a:xfrm>
        </p:spPr>
        <p:txBody>
          <a:bodyPr/>
          <a:lstStyle/>
          <a:p>
            <a:r>
              <a:rPr lang="en-US" sz="3200" b="1" dirty="0">
                <a:solidFill>
                  <a:srgbClr val="FF0000"/>
                </a:solidFill>
                <a:cs typeface="Times New Roman" panose="02020603050405020304" pitchFamily="18" charset="0"/>
              </a:rPr>
              <a:t>  Unit Testing:</a:t>
            </a:r>
            <a:endParaRPr lang="en-IN" sz="3200" b="1" dirty="0">
              <a:solidFill>
                <a:srgbClr val="FF0000"/>
              </a:solidFill>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pic>
        <p:nvPicPr>
          <p:cNvPr id="7" name="Picture 6">
            <a:extLst>
              <a:ext uri="{FF2B5EF4-FFF2-40B4-BE49-F238E27FC236}">
                <a16:creationId xmlns:a16="http://schemas.microsoft.com/office/drawing/2014/main" id="{72F34AA6-CCF0-6A69-E648-3B2C1D483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604" y="1905762"/>
            <a:ext cx="8030696" cy="36390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97875-9883-C9BE-28C0-998999DF7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B18C3-660A-50AA-865D-C7EBB927BD03}"/>
              </a:ext>
            </a:extLst>
          </p:cNvPr>
          <p:cNvSpPr>
            <a:spLocks noGrp="1"/>
          </p:cNvSpPr>
          <p:nvPr>
            <p:ph type="title"/>
          </p:nvPr>
        </p:nvSpPr>
        <p:spPr>
          <a:xfrm>
            <a:off x="529390" y="818148"/>
            <a:ext cx="10668000" cy="678615"/>
          </a:xfrm>
        </p:spPr>
        <p:txBody>
          <a:bodyPr/>
          <a:lstStyle/>
          <a:p>
            <a:r>
              <a:rPr lang="en-US" sz="3200" b="1" dirty="0">
                <a:solidFill>
                  <a:srgbClr val="FF0000"/>
                </a:solidFill>
                <a:cs typeface="Times New Roman" panose="02020603050405020304" pitchFamily="18" charset="0"/>
              </a:rPr>
              <a:t>  Unit Testing:</a:t>
            </a:r>
            <a:endParaRPr lang="en-IN" sz="3200" b="1" dirty="0">
              <a:solidFill>
                <a:srgbClr val="FF0000"/>
              </a:solidFill>
              <a:cs typeface="Times New Roman" panose="02020603050405020304" pitchFamily="18" charset="0"/>
            </a:endParaRPr>
          </a:p>
        </p:txBody>
      </p:sp>
      <p:sp>
        <p:nvSpPr>
          <p:cNvPr id="4" name="Date Placeholder 3">
            <a:extLst>
              <a:ext uri="{FF2B5EF4-FFF2-40B4-BE49-F238E27FC236}">
                <a16:creationId xmlns:a16="http://schemas.microsoft.com/office/drawing/2014/main" id="{A7FC25E5-25E2-F762-BE67-C5821D140B08}"/>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C7998DE0-61F3-8B9F-F29A-A8EF45C523D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C89D6EF-AB02-743E-3482-E1AB99375A97}"/>
              </a:ext>
            </a:extLst>
          </p:cNvPr>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pic>
        <p:nvPicPr>
          <p:cNvPr id="8" name="Picture 7">
            <a:extLst>
              <a:ext uri="{FF2B5EF4-FFF2-40B4-BE49-F238E27FC236}">
                <a16:creationId xmlns:a16="http://schemas.microsoft.com/office/drawing/2014/main" id="{B4397D98-D957-4F14-F53E-40C63381B83C}"/>
              </a:ext>
            </a:extLst>
          </p:cNvPr>
          <p:cNvPicPr>
            <a:picLocks noChangeAspect="1"/>
          </p:cNvPicPr>
          <p:nvPr/>
        </p:nvPicPr>
        <p:blipFill>
          <a:blip r:embed="rId2"/>
          <a:stretch>
            <a:fillRect/>
          </a:stretch>
        </p:blipFill>
        <p:spPr>
          <a:xfrm>
            <a:off x="1715341" y="2175394"/>
            <a:ext cx="7783222" cy="3283014"/>
          </a:xfrm>
          <a:prstGeom prst="rect">
            <a:avLst/>
          </a:prstGeom>
        </p:spPr>
      </p:pic>
    </p:spTree>
    <p:extLst>
      <p:ext uri="{BB962C8B-B14F-4D97-AF65-F5344CB8AC3E}">
        <p14:creationId xmlns:p14="http://schemas.microsoft.com/office/powerpoint/2010/main" val="113688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5AB3B-008A-9917-4F62-F7F86651FC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5D062-2FE4-6E9E-658A-4881DED5D986}"/>
              </a:ext>
            </a:extLst>
          </p:cNvPr>
          <p:cNvSpPr>
            <a:spLocks noGrp="1"/>
          </p:cNvSpPr>
          <p:nvPr>
            <p:ph type="title"/>
          </p:nvPr>
        </p:nvSpPr>
        <p:spPr/>
        <p:txBody>
          <a:bodyPr/>
          <a:lstStyle/>
          <a:p>
            <a:r>
              <a:rPr lang="en-IN" b="1" dirty="0">
                <a:solidFill>
                  <a:srgbClr val="FF0000"/>
                </a:solidFill>
                <a:cs typeface="Times New Roman" panose="02020603050405020304" pitchFamily="18" charset="0"/>
              </a:rPr>
              <a:t>Integration Testing :</a:t>
            </a:r>
          </a:p>
        </p:txBody>
      </p:sp>
      <p:sp>
        <p:nvSpPr>
          <p:cNvPr id="3" name="Content Placeholder 2">
            <a:extLst>
              <a:ext uri="{FF2B5EF4-FFF2-40B4-BE49-F238E27FC236}">
                <a16:creationId xmlns:a16="http://schemas.microsoft.com/office/drawing/2014/main" id="{8599E66F-C3ED-85F6-850D-FE64CFC238A8}"/>
              </a:ext>
            </a:extLst>
          </p:cNvPr>
          <p:cNvSpPr>
            <a:spLocks noGrp="1"/>
          </p:cNvSpPr>
          <p:nvPr>
            <p:ph idx="1"/>
          </p:nvPr>
        </p:nvSpPr>
        <p:spPr>
          <a:xfrm>
            <a:off x="755651" y="1761226"/>
            <a:ext cx="10668000" cy="4267200"/>
          </a:xfrm>
        </p:spPr>
        <p:txBody>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Integration testing is a type of software testing that verifies that the components of an application work together as expected. It's a broader test than unit testing, which focuses on isolated components of an application.</a:t>
            </a:r>
          </a:p>
        </p:txBody>
      </p:sp>
      <p:sp>
        <p:nvSpPr>
          <p:cNvPr id="4" name="Date Placeholder 3">
            <a:extLst>
              <a:ext uri="{FF2B5EF4-FFF2-40B4-BE49-F238E27FC236}">
                <a16:creationId xmlns:a16="http://schemas.microsoft.com/office/drawing/2014/main" id="{5DCB9CA2-DBA0-812F-1A5A-7997DCA918AA}"/>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C6017B4-CEEC-62CC-4192-44050DEC10C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659F451-072D-5FF3-8CC7-649A32D45004}"/>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extLst>
      <p:ext uri="{BB962C8B-B14F-4D97-AF65-F5344CB8AC3E}">
        <p14:creationId xmlns:p14="http://schemas.microsoft.com/office/powerpoint/2010/main" val="178600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A0B52-680C-E670-7040-2ABC991BF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E4073-1FC0-D768-2650-226D98CF2734}"/>
              </a:ext>
            </a:extLst>
          </p:cNvPr>
          <p:cNvSpPr>
            <a:spLocks noGrp="1"/>
          </p:cNvSpPr>
          <p:nvPr>
            <p:ph type="title"/>
          </p:nvPr>
        </p:nvSpPr>
        <p:spPr>
          <a:xfrm>
            <a:off x="529390" y="818148"/>
            <a:ext cx="10668000" cy="678615"/>
          </a:xfrm>
        </p:spPr>
        <p:txBody>
          <a:bodyPr/>
          <a:lstStyle/>
          <a:p>
            <a:r>
              <a:rPr lang="en-US" sz="3200" b="1" dirty="0">
                <a:solidFill>
                  <a:srgbClr val="FF0000"/>
                </a:solidFill>
                <a:cs typeface="Times New Roman" panose="02020603050405020304" pitchFamily="18" charset="0"/>
              </a:rPr>
              <a:t>  Integration Testing:</a:t>
            </a:r>
            <a:endParaRPr lang="en-IN" sz="3200" b="1" dirty="0">
              <a:solidFill>
                <a:srgbClr val="FF0000"/>
              </a:solidFill>
              <a:cs typeface="Times New Roman" panose="02020603050405020304" pitchFamily="18" charset="0"/>
            </a:endParaRPr>
          </a:p>
        </p:txBody>
      </p:sp>
      <p:sp>
        <p:nvSpPr>
          <p:cNvPr id="4" name="Date Placeholder 3">
            <a:extLst>
              <a:ext uri="{FF2B5EF4-FFF2-40B4-BE49-F238E27FC236}">
                <a16:creationId xmlns:a16="http://schemas.microsoft.com/office/drawing/2014/main" id="{E6878C14-C53F-9CC4-A1FD-E1821F3A7075}"/>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4A7745C-FE6A-2EB7-C5B0-EE7FCD1619A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801658B-E916-E5A7-0069-ECAD38F204FC}"/>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pic>
        <p:nvPicPr>
          <p:cNvPr id="8" name="Picture 7">
            <a:extLst>
              <a:ext uri="{FF2B5EF4-FFF2-40B4-BE49-F238E27FC236}">
                <a16:creationId xmlns:a16="http://schemas.microsoft.com/office/drawing/2014/main" id="{A54B7D2A-C89B-BE41-81BF-D4FC2409BE01}"/>
              </a:ext>
            </a:extLst>
          </p:cNvPr>
          <p:cNvPicPr>
            <a:picLocks noChangeAspect="1"/>
          </p:cNvPicPr>
          <p:nvPr/>
        </p:nvPicPr>
        <p:blipFill>
          <a:blip r:embed="rId2"/>
          <a:stretch>
            <a:fillRect/>
          </a:stretch>
        </p:blipFill>
        <p:spPr>
          <a:xfrm>
            <a:off x="1406466" y="2121087"/>
            <a:ext cx="8595949" cy="2861460"/>
          </a:xfrm>
          <a:prstGeom prst="rect">
            <a:avLst/>
          </a:prstGeom>
        </p:spPr>
      </p:pic>
    </p:spTree>
    <p:extLst>
      <p:ext uri="{BB962C8B-B14F-4D97-AF65-F5344CB8AC3E}">
        <p14:creationId xmlns:p14="http://schemas.microsoft.com/office/powerpoint/2010/main" val="263363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9F965-3D92-F8FC-B817-CD5195EA3B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07E81D-57E9-F863-F914-FFBDBAC6E07D}"/>
              </a:ext>
            </a:extLst>
          </p:cNvPr>
          <p:cNvSpPr>
            <a:spLocks noGrp="1"/>
          </p:cNvSpPr>
          <p:nvPr>
            <p:ph type="title"/>
          </p:nvPr>
        </p:nvSpPr>
        <p:spPr/>
        <p:txBody>
          <a:bodyPr/>
          <a:lstStyle/>
          <a:p>
            <a:r>
              <a:rPr lang="en-IN" b="1" dirty="0">
                <a:solidFill>
                  <a:srgbClr val="FF0000"/>
                </a:solidFill>
                <a:cs typeface="Times New Roman" panose="02020603050405020304" pitchFamily="18" charset="0"/>
              </a:rPr>
              <a:t>Login Page:</a:t>
            </a:r>
          </a:p>
        </p:txBody>
      </p:sp>
      <p:pic>
        <p:nvPicPr>
          <p:cNvPr id="8" name="Content Placeholder 7">
            <a:extLst>
              <a:ext uri="{FF2B5EF4-FFF2-40B4-BE49-F238E27FC236}">
                <a16:creationId xmlns:a16="http://schemas.microsoft.com/office/drawing/2014/main" id="{FDE605B5-C010-928C-BD14-0B3B66D03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986154"/>
            <a:ext cx="10610850" cy="3815968"/>
          </a:xfrm>
        </p:spPr>
      </p:pic>
      <p:sp>
        <p:nvSpPr>
          <p:cNvPr id="4" name="Date Placeholder 3">
            <a:extLst>
              <a:ext uri="{FF2B5EF4-FFF2-40B4-BE49-F238E27FC236}">
                <a16:creationId xmlns:a16="http://schemas.microsoft.com/office/drawing/2014/main" id="{E52BB651-D6F4-C8DF-C455-2A1EE80CEF4F}"/>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4D5E989-EF46-EEE5-4C3B-FF1473627CC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0DDF9EA-44B7-92D7-32BD-3F9355B7B369}"/>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extLst>
      <p:ext uri="{BB962C8B-B14F-4D97-AF65-F5344CB8AC3E}">
        <p14:creationId xmlns:p14="http://schemas.microsoft.com/office/powerpoint/2010/main" val="27339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3A48B-49F3-913C-66AC-40ACAC996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48D7E4-96E8-FA01-0A83-1D61D9584D63}"/>
              </a:ext>
            </a:extLst>
          </p:cNvPr>
          <p:cNvSpPr>
            <a:spLocks noGrp="1"/>
          </p:cNvSpPr>
          <p:nvPr>
            <p:ph type="title"/>
          </p:nvPr>
        </p:nvSpPr>
        <p:spPr/>
        <p:txBody>
          <a:bodyPr/>
          <a:lstStyle/>
          <a:p>
            <a:r>
              <a:rPr lang="en-IN" b="1" dirty="0">
                <a:solidFill>
                  <a:srgbClr val="FF0000"/>
                </a:solidFill>
                <a:cs typeface="Times New Roman" panose="02020603050405020304" pitchFamily="18" charset="0"/>
              </a:rPr>
              <a:t>Register Form:</a:t>
            </a:r>
          </a:p>
        </p:txBody>
      </p:sp>
      <p:pic>
        <p:nvPicPr>
          <p:cNvPr id="8" name="Content Placeholder 7">
            <a:extLst>
              <a:ext uri="{FF2B5EF4-FFF2-40B4-BE49-F238E27FC236}">
                <a16:creationId xmlns:a16="http://schemas.microsoft.com/office/drawing/2014/main" id="{DD291FEF-9277-54F4-AD62-CFD977E78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2024743"/>
            <a:ext cx="10610850" cy="3760237"/>
          </a:xfrm>
        </p:spPr>
      </p:pic>
      <p:sp>
        <p:nvSpPr>
          <p:cNvPr id="4" name="Date Placeholder 3">
            <a:extLst>
              <a:ext uri="{FF2B5EF4-FFF2-40B4-BE49-F238E27FC236}">
                <a16:creationId xmlns:a16="http://schemas.microsoft.com/office/drawing/2014/main" id="{456ACF62-B4D3-A488-99E3-4D3933778DA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3686D15-F633-41A7-42C6-57B259A3860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865C488-8F01-2D09-53A5-FC018DF86891}"/>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spTree>
    <p:extLst>
      <p:ext uri="{BB962C8B-B14F-4D97-AF65-F5344CB8AC3E}">
        <p14:creationId xmlns:p14="http://schemas.microsoft.com/office/powerpoint/2010/main" val="280266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7DF12-B86D-F680-6E2A-EE16896B4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4ECA5A-13A6-B1BF-C2A0-B319A2F7A858}"/>
              </a:ext>
            </a:extLst>
          </p:cNvPr>
          <p:cNvSpPr>
            <a:spLocks noGrp="1"/>
          </p:cNvSpPr>
          <p:nvPr>
            <p:ph type="title"/>
          </p:nvPr>
        </p:nvSpPr>
        <p:spPr/>
        <p:txBody>
          <a:bodyPr/>
          <a:lstStyle/>
          <a:p>
            <a:r>
              <a:rPr lang="en-IN" b="1" dirty="0">
                <a:solidFill>
                  <a:srgbClr val="FF0000"/>
                </a:solidFill>
                <a:cs typeface="Times New Roman" panose="02020603050405020304" pitchFamily="18" charset="0"/>
              </a:rPr>
              <a:t>Output:</a:t>
            </a:r>
          </a:p>
        </p:txBody>
      </p:sp>
      <p:sp>
        <p:nvSpPr>
          <p:cNvPr id="4" name="Date Placeholder 3">
            <a:extLst>
              <a:ext uri="{FF2B5EF4-FFF2-40B4-BE49-F238E27FC236}">
                <a16:creationId xmlns:a16="http://schemas.microsoft.com/office/drawing/2014/main" id="{A9E4E5FF-D7E0-4746-08C7-6615BD316EE9}"/>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53333C72-0599-B56A-FB5D-6B4AE1A9F86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A880A86-5392-F508-E871-A9E0D6E7F374}"/>
              </a:ext>
            </a:extLst>
          </p:cNvPr>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pic>
        <p:nvPicPr>
          <p:cNvPr id="9" name="Content Placeholder 8">
            <a:extLst>
              <a:ext uri="{FF2B5EF4-FFF2-40B4-BE49-F238E27FC236}">
                <a16:creationId xmlns:a16="http://schemas.microsoft.com/office/drawing/2014/main" id="{669CB238-3D29-96CD-051E-8B6847C30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752600"/>
            <a:ext cx="10621433" cy="4267200"/>
          </a:xfrm>
        </p:spPr>
      </p:pic>
    </p:spTree>
    <p:extLst>
      <p:ext uri="{BB962C8B-B14F-4D97-AF65-F5344CB8AC3E}">
        <p14:creationId xmlns:p14="http://schemas.microsoft.com/office/powerpoint/2010/main" val="1418247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81045"/>
            <a:ext cx="10668000" cy="476250"/>
          </a:xfrm>
        </p:spPr>
        <p:txBody>
          <a:bodyPr/>
          <a:lstStyle/>
          <a:p>
            <a:r>
              <a:rPr lang="en-US" sz="3600" b="1" dirty="0">
                <a:solidFill>
                  <a:srgbClr val="FF0000"/>
                </a:solidFill>
                <a:cs typeface="Times New Roman" panose="02020603050405020304" pitchFamily="18" charset="0"/>
              </a:rPr>
              <a:t>Data Flow Diagram :</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sp>
        <p:nvSpPr>
          <p:cNvPr id="79" name="Oval 78"/>
          <p:cNvSpPr/>
          <p:nvPr/>
        </p:nvSpPr>
        <p:spPr bwMode="auto">
          <a:xfrm>
            <a:off x="697811" y="2235086"/>
            <a:ext cx="1158740" cy="55044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indent="0" algn="l" defTabSz="914400" rtl="0" eaLnBrk="0" fontAlgn="base" latinLnBrk="0" hangingPunct="0">
              <a:lnSpc>
                <a:spcPct val="100000"/>
              </a:lnSpc>
              <a:spcBef>
                <a:spcPct val="0"/>
              </a:spcBef>
              <a:spcAft>
                <a:spcPct val="0"/>
              </a:spcAft>
              <a:buClrTx/>
              <a:buSzTx/>
              <a:buFontTx/>
              <a:buNone/>
            </a:pPr>
            <a:r>
              <a:rPr lang="en-US" sz="1400" b="1" dirty="0">
                <a:solidFill>
                  <a:schemeClr val="tx1"/>
                </a:solidFill>
                <a:latin typeface="Times New Roman" panose="02020603050405020304" pitchFamily="18" charset="0"/>
                <a:cs typeface="Times New Roman" panose="02020603050405020304" pitchFamily="18" charset="0"/>
              </a:rPr>
              <a:t>USER</a:t>
            </a:r>
            <a:endParaRPr kumimoji="0" lang="en-IN" sz="1400" b="1" i="0" u="none" strike="noStrike" normalizeH="0" baseline="0" dirty="0">
              <a:solidFill>
                <a:schemeClr val="accent3"/>
              </a:solidFill>
              <a:latin typeface="Times New Roman" panose="02020603050405020304" pitchFamily="18" charset="0"/>
              <a:cs typeface="Times New Roman" panose="02020603050405020304" pitchFamily="18" charset="0"/>
            </a:endParaRPr>
          </a:p>
        </p:txBody>
      </p:sp>
      <p:sp>
        <p:nvSpPr>
          <p:cNvPr id="80" name="Oval 79"/>
          <p:cNvSpPr/>
          <p:nvPr/>
        </p:nvSpPr>
        <p:spPr bwMode="auto">
          <a:xfrm>
            <a:off x="8415566" y="2235085"/>
            <a:ext cx="1111919" cy="55045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a:t>
            </a:r>
            <a:endParaRPr kumimoji="0" lang="en-IN"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1" name="Rectangle 80"/>
          <p:cNvSpPr/>
          <p:nvPr/>
        </p:nvSpPr>
        <p:spPr bwMode="auto">
          <a:xfrm>
            <a:off x="3966639" y="2235085"/>
            <a:ext cx="1964153" cy="55044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a:t>
            </a:r>
            <a:b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Engine</a:t>
            </a:r>
          </a:p>
        </p:txBody>
      </p:sp>
      <p:cxnSp>
        <p:nvCxnSpPr>
          <p:cNvPr id="82" name="Straight Arrow Connector 81"/>
          <p:cNvCxnSpPr/>
          <p:nvPr/>
        </p:nvCxnSpPr>
        <p:spPr bwMode="auto">
          <a:xfrm>
            <a:off x="1536010" y="2291734"/>
            <a:ext cx="2407820" cy="1"/>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83" name="Straight Arrow Connector 82"/>
          <p:cNvCxnSpPr/>
          <p:nvPr/>
        </p:nvCxnSpPr>
        <p:spPr bwMode="auto">
          <a:xfrm>
            <a:off x="1536010" y="2732499"/>
            <a:ext cx="2407820" cy="0"/>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84" name="Straight Arrow Connector 83"/>
          <p:cNvCxnSpPr/>
          <p:nvPr/>
        </p:nvCxnSpPr>
        <p:spPr bwMode="auto">
          <a:xfrm flipH="1">
            <a:off x="5907984" y="2745758"/>
            <a:ext cx="2886076" cy="1"/>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85" name="Straight Arrow Connector 84"/>
          <p:cNvCxnSpPr/>
          <p:nvPr/>
        </p:nvCxnSpPr>
        <p:spPr bwMode="auto">
          <a:xfrm flipH="1">
            <a:off x="5907984" y="2315697"/>
            <a:ext cx="2801820" cy="0"/>
          </a:xfrm>
          <a:prstGeom prst="straightConnector1">
            <a:avLst/>
          </a:prstGeom>
          <a:solidFill>
            <a:schemeClr val="accent1"/>
          </a:solidFill>
          <a:ln w="9525" cap="flat" cmpd="sng" algn="ctr">
            <a:solidFill>
              <a:schemeClr val="tx1"/>
            </a:solidFill>
            <a:prstDash val="solid"/>
            <a:round/>
            <a:headEnd type="none" w="med" len="med"/>
            <a:tailEnd type="arrow"/>
          </a:ln>
        </p:spPr>
      </p:cxnSp>
      <p:sp>
        <p:nvSpPr>
          <p:cNvPr id="91" name="TextBox 90"/>
          <p:cNvSpPr txBox="1"/>
          <p:nvPr/>
        </p:nvSpPr>
        <p:spPr>
          <a:xfrm>
            <a:off x="714375" y="1772682"/>
            <a:ext cx="2233849"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Level 0 DFD:</a:t>
            </a:r>
            <a:endParaRPr lang="en-IN" b="1" dirty="0"/>
          </a:p>
        </p:txBody>
      </p:sp>
      <p:sp>
        <p:nvSpPr>
          <p:cNvPr id="92" name="TextBox 91"/>
          <p:cNvSpPr txBox="1"/>
          <p:nvPr/>
        </p:nvSpPr>
        <p:spPr>
          <a:xfrm>
            <a:off x="714375" y="2859323"/>
            <a:ext cx="2233849"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Level 1 DFD:</a:t>
            </a:r>
            <a:endParaRPr lang="en-IN" b="1" dirty="0"/>
          </a:p>
        </p:txBody>
      </p:sp>
      <p:sp>
        <p:nvSpPr>
          <p:cNvPr id="93" name="TextBox 92"/>
          <p:cNvSpPr txBox="1"/>
          <p:nvPr/>
        </p:nvSpPr>
        <p:spPr>
          <a:xfrm>
            <a:off x="2405416" y="1995505"/>
            <a:ext cx="126188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Register/Login</a:t>
            </a:r>
            <a:endParaRPr lang="en-IN" dirty="0">
              <a:latin typeface="Times New Roman" panose="02020603050405020304" pitchFamily="18" charset="0"/>
              <a:cs typeface="Times New Roman" panose="02020603050405020304" pitchFamily="18" charset="0"/>
            </a:endParaRPr>
          </a:p>
        </p:txBody>
      </p:sp>
      <p:sp>
        <p:nvSpPr>
          <p:cNvPr id="95" name="TextBox 94"/>
          <p:cNvSpPr txBox="1"/>
          <p:nvPr/>
        </p:nvSpPr>
        <p:spPr>
          <a:xfrm>
            <a:off x="2208900" y="2401899"/>
            <a:ext cx="1209675" cy="306705"/>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Search Books </a:t>
            </a:r>
            <a:endParaRPr lang="en-IN"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6528237" y="2007920"/>
            <a:ext cx="795655" cy="306705"/>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Filtering</a:t>
            </a:r>
            <a:endParaRPr lang="en-IN" dirty="0">
              <a:latin typeface="Times New Roman" panose="02020603050405020304" pitchFamily="18" charset="0"/>
              <a:cs typeface="Times New Roman" panose="02020603050405020304" pitchFamily="18" charset="0"/>
            </a:endParaRPr>
          </a:p>
        </p:txBody>
      </p:sp>
      <p:sp>
        <p:nvSpPr>
          <p:cNvPr id="94" name="Rectangle 93"/>
          <p:cNvSpPr/>
          <p:nvPr/>
        </p:nvSpPr>
        <p:spPr bwMode="auto">
          <a:xfrm>
            <a:off x="4628376" y="3166673"/>
            <a:ext cx="1748360" cy="42110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a:t>
            </a:r>
            <a:endParaRPr kumimoji="0" lang="en-I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0" name="Rectangle 99"/>
          <p:cNvSpPr/>
          <p:nvPr/>
        </p:nvSpPr>
        <p:spPr bwMode="auto">
          <a:xfrm>
            <a:off x="4616344" y="3998493"/>
            <a:ext cx="1760392" cy="42110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a:t>
            </a:r>
          </a:p>
          <a:p>
            <a:pPr marL="0" marR="0" indent="0" algn="ctr"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system</a:t>
            </a:r>
            <a:endParaRPr kumimoji="0" 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1" name="Rectangle 100"/>
          <p:cNvSpPr/>
          <p:nvPr/>
        </p:nvSpPr>
        <p:spPr bwMode="auto">
          <a:xfrm>
            <a:off x="7351021" y="4748461"/>
            <a:ext cx="1817041" cy="50933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Filtering</a:t>
            </a:r>
            <a:endParaRPr kumimoji="0" lang="en-I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2" name="Rectangle 101"/>
          <p:cNvSpPr/>
          <p:nvPr/>
        </p:nvSpPr>
        <p:spPr bwMode="auto">
          <a:xfrm>
            <a:off x="4628376" y="4748462"/>
            <a:ext cx="1748360" cy="50933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Library</a:t>
            </a:r>
            <a:endParaRPr kumimoji="0" lang="en-I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3" name="Rectangle 102"/>
          <p:cNvSpPr/>
          <p:nvPr/>
        </p:nvSpPr>
        <p:spPr bwMode="auto">
          <a:xfrm>
            <a:off x="1768087" y="4748463"/>
            <a:ext cx="1829036" cy="50933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Login/Registration</a:t>
            </a:r>
            <a:endParaRPr kumimoji="0" lang="en-I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 name="Rectangle 103"/>
          <p:cNvSpPr/>
          <p:nvPr/>
        </p:nvSpPr>
        <p:spPr bwMode="auto">
          <a:xfrm>
            <a:off x="7351021" y="5670883"/>
            <a:ext cx="1817041" cy="42110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en-I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Catergories</a:t>
            </a:r>
          </a:p>
        </p:txBody>
      </p:sp>
      <p:sp>
        <p:nvSpPr>
          <p:cNvPr id="105" name="Rectangle 104"/>
          <p:cNvSpPr/>
          <p:nvPr/>
        </p:nvSpPr>
        <p:spPr bwMode="auto">
          <a:xfrm>
            <a:off x="4628375" y="5670883"/>
            <a:ext cx="1748361" cy="51334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Books Database</a:t>
            </a:r>
            <a:endParaRPr kumimoji="0" lang="en-I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6" name="Rectangle 105"/>
          <p:cNvSpPr/>
          <p:nvPr/>
        </p:nvSpPr>
        <p:spPr bwMode="auto">
          <a:xfrm>
            <a:off x="1768087" y="5670880"/>
            <a:ext cx="1829036" cy="42110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a:t>
            </a:r>
            <a:r>
              <a:rPr kumimoji="0" lang="en-US" sz="16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Database</a:t>
            </a:r>
            <a:endParaRPr kumimoji="0" lang="en-I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07" name="Straight Arrow Connector 106"/>
          <p:cNvCxnSpPr>
            <a:stCxn id="94" idx="2"/>
            <a:endCxn id="100" idx="0"/>
          </p:cNvCxnSpPr>
          <p:nvPr/>
        </p:nvCxnSpPr>
        <p:spPr bwMode="auto">
          <a:xfrm flipH="1">
            <a:off x="5496540" y="3587778"/>
            <a:ext cx="6016" cy="410715"/>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09" name="Straight Arrow Connector 108"/>
          <p:cNvCxnSpPr>
            <a:stCxn id="100" idx="2"/>
            <a:endCxn id="102" idx="0"/>
          </p:cNvCxnSpPr>
          <p:nvPr/>
        </p:nvCxnSpPr>
        <p:spPr bwMode="auto">
          <a:xfrm>
            <a:off x="5496540" y="4419598"/>
            <a:ext cx="6016" cy="328864"/>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12" name="Straight Arrow Connector 111"/>
          <p:cNvCxnSpPr>
            <a:stCxn id="102" idx="2"/>
            <a:endCxn id="105" idx="0"/>
          </p:cNvCxnSpPr>
          <p:nvPr/>
        </p:nvCxnSpPr>
        <p:spPr bwMode="auto">
          <a:xfrm>
            <a:off x="5502556" y="5257800"/>
            <a:ext cx="0" cy="413083"/>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15" name="Straight Connector 114"/>
          <p:cNvCxnSpPr/>
          <p:nvPr/>
        </p:nvCxnSpPr>
        <p:spPr bwMode="auto">
          <a:xfrm>
            <a:off x="4948715" y="4419598"/>
            <a:ext cx="0" cy="16443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7" name="Straight Connector 116"/>
          <p:cNvCxnSpPr/>
          <p:nvPr/>
        </p:nvCxnSpPr>
        <p:spPr bwMode="auto">
          <a:xfrm>
            <a:off x="6015515" y="4417591"/>
            <a:ext cx="0" cy="16443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8" name="Straight Arrow Connector 117"/>
          <p:cNvCxnSpPr>
            <a:stCxn id="103" idx="2"/>
            <a:endCxn id="106" idx="0"/>
          </p:cNvCxnSpPr>
          <p:nvPr/>
        </p:nvCxnSpPr>
        <p:spPr bwMode="auto">
          <a:xfrm>
            <a:off x="2682605" y="5257800"/>
            <a:ext cx="0" cy="413080"/>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24" name="Straight Arrow Connector 123"/>
          <p:cNvCxnSpPr>
            <a:stCxn id="101" idx="2"/>
            <a:endCxn id="104" idx="0"/>
          </p:cNvCxnSpPr>
          <p:nvPr/>
        </p:nvCxnSpPr>
        <p:spPr bwMode="auto">
          <a:xfrm>
            <a:off x="8259542" y="5257800"/>
            <a:ext cx="0" cy="413083"/>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27" name="Straight Connector 126"/>
          <p:cNvCxnSpPr/>
          <p:nvPr/>
        </p:nvCxnSpPr>
        <p:spPr bwMode="auto">
          <a:xfrm>
            <a:off x="2682605" y="4584030"/>
            <a:ext cx="226611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1" name="Straight Connector 130"/>
          <p:cNvCxnSpPr/>
          <p:nvPr/>
        </p:nvCxnSpPr>
        <p:spPr bwMode="auto">
          <a:xfrm>
            <a:off x="6015515" y="4578011"/>
            <a:ext cx="2244026" cy="601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4" name="Straight Arrow Connector 133"/>
          <p:cNvCxnSpPr>
            <a:endCxn id="101" idx="0"/>
          </p:cNvCxnSpPr>
          <p:nvPr/>
        </p:nvCxnSpPr>
        <p:spPr bwMode="auto">
          <a:xfrm>
            <a:off x="8259542" y="4578011"/>
            <a:ext cx="0" cy="170450"/>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36" name="Straight Arrow Connector 135"/>
          <p:cNvCxnSpPr>
            <a:endCxn id="103" idx="0"/>
          </p:cNvCxnSpPr>
          <p:nvPr/>
        </p:nvCxnSpPr>
        <p:spPr bwMode="auto">
          <a:xfrm>
            <a:off x="2682605" y="4578011"/>
            <a:ext cx="0" cy="170452"/>
          </a:xfrm>
          <a:prstGeom prst="straightConnector1">
            <a:avLst/>
          </a:prstGeom>
          <a:solidFill>
            <a:schemeClr val="accent1"/>
          </a:solidFill>
          <a:ln w="9525" cap="flat" cmpd="sng" algn="ctr">
            <a:solidFill>
              <a:schemeClr val="tx1"/>
            </a:solidFill>
            <a:prstDash val="solid"/>
            <a:round/>
            <a:headEnd type="none" w="med" len="med"/>
            <a:tailEnd type="arrow"/>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sp>
        <p:nvSpPr>
          <p:cNvPr id="7" name="Title 1"/>
          <p:cNvSpPr>
            <a:spLocks noGrp="1"/>
          </p:cNvSpPr>
          <p:nvPr>
            <p:ph type="title"/>
          </p:nvPr>
        </p:nvSpPr>
        <p:spPr>
          <a:xfrm>
            <a:off x="812800" y="1050926"/>
            <a:ext cx="10668000" cy="476250"/>
          </a:xfrm>
        </p:spPr>
        <p:txBody>
          <a:bodyPr/>
          <a:lstStyle/>
          <a:p>
            <a:r>
              <a:rPr lang="en-US" sz="3600" b="1" dirty="0">
                <a:solidFill>
                  <a:srgbClr val="FF0000"/>
                </a:solidFill>
                <a:cs typeface="Times New Roman" panose="02020603050405020304" pitchFamily="18" charset="0"/>
              </a:rPr>
              <a:t>Object Oriented Design:</a:t>
            </a:r>
          </a:p>
        </p:txBody>
      </p:sp>
      <p:pic>
        <p:nvPicPr>
          <p:cNvPr id="1026" name="Picture 2">
            <a:extLst>
              <a:ext uri="{FF2B5EF4-FFF2-40B4-BE49-F238E27FC236}">
                <a16:creationId xmlns:a16="http://schemas.microsoft.com/office/drawing/2014/main" id="{0C8465C6-00BA-F57A-9121-8E43DE9BE8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3444" y="1968759"/>
            <a:ext cx="8630817" cy="41054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p:txBody>
          <a:bodyPr/>
          <a:lstStyle/>
          <a:p>
            <a:pPr lvl="0">
              <a:buClr>
                <a:srgbClr val="CC0000"/>
              </a:buClr>
              <a:defRPr/>
            </a:pPr>
            <a:r>
              <a:rPr lang="en-US" sz="2400" dirty="0">
                <a:latin typeface="Times New Roman" panose="02020603050405020304" pitchFamily="18" charset="0"/>
                <a:cs typeface="Times New Roman" panose="02020603050405020304" pitchFamily="18" charset="0"/>
              </a:rPr>
              <a:t>The book recommendation software is designed to deliver personalized reading experiences, featuring user-friendly options on the homepage.</a:t>
            </a:r>
          </a:p>
          <a:p>
            <a:pPr lvl="0">
              <a:buClr>
                <a:srgbClr val="CC0000"/>
              </a:buClr>
              <a:defRPr/>
            </a:pPr>
            <a:r>
              <a:rPr lang="en-US" sz="2400" dirty="0">
                <a:latin typeface="Times New Roman" panose="02020603050405020304" pitchFamily="18" charset="0"/>
                <a:cs typeface="Times New Roman" panose="02020603050405020304" pitchFamily="18" charset="0"/>
              </a:rPr>
              <a:t>Users are guided through a structured selection process, starting with setting their reading preferences, such as time to read constraints and preferred narrative types. The software then provides a dynamic interface for selecting specific genres or themes.</a:t>
            </a:r>
          </a:p>
          <a:p>
            <a:pPr lvl="0">
              <a:buClr>
                <a:srgbClr val="CC0000"/>
              </a:buClr>
              <a:defRPr/>
            </a:pPr>
            <a:r>
              <a:rPr lang="en-US" sz="2400" dirty="0">
                <a:latin typeface="Times New Roman" panose="02020603050405020304" pitchFamily="18" charset="0"/>
                <a:cs typeface="Times New Roman" panose="02020603050405020304" pitchFamily="18" charset="0"/>
              </a:rPr>
              <a:t>For each chosen preference, the application presents a curated list of recommended books, allowing users to create customized reading lists from an extensive library. The system automatically sorts books by relevance and provides detailed summaries and ratings to enhance the user experience.</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IN" dirty="0"/>
              <a:t>FINAL REVIEW</a:t>
            </a:r>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B8E173-67A8-299D-4772-DF16C3613BC1}"/>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327D7D32-CDBD-35C2-686D-8C5CE2CE127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36DF33F-00A5-3216-CA62-DE4E8040FFC8}"/>
              </a:ext>
            </a:extLst>
          </p:cNvPr>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sp>
        <p:nvSpPr>
          <p:cNvPr id="7" name="Content Placeholder 6">
            <a:extLst>
              <a:ext uri="{FF2B5EF4-FFF2-40B4-BE49-F238E27FC236}">
                <a16:creationId xmlns:a16="http://schemas.microsoft.com/office/drawing/2014/main" id="{62A55350-9817-3018-8C03-F414000337E3}"/>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9870BE51-9D29-6EE8-A29E-D7B02B4D0D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102" y="1752600"/>
            <a:ext cx="11041813" cy="44926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375CDE-3BAC-0FD1-BFFA-96E3BD2E7D20}"/>
              </a:ext>
            </a:extLst>
          </p:cNvPr>
          <p:cNvSpPr txBox="1"/>
          <p:nvPr/>
        </p:nvSpPr>
        <p:spPr>
          <a:xfrm>
            <a:off x="755651" y="942401"/>
            <a:ext cx="5813100" cy="677108"/>
          </a:xfrm>
          <a:prstGeom prst="rect">
            <a:avLst/>
          </a:prstGeom>
          <a:noFill/>
        </p:spPr>
        <p:txBody>
          <a:bodyPr wrap="square" rtlCol="0">
            <a:spAutoFit/>
          </a:bodyPr>
          <a:lstStyle/>
          <a:p>
            <a:r>
              <a:rPr lang="en-US" sz="3800" b="1" dirty="0">
                <a:solidFill>
                  <a:srgbClr val="FF0000"/>
                </a:solidFill>
                <a:latin typeface="+mj-lt"/>
                <a:cs typeface="Times New Roman" panose="02020603050405020304" pitchFamily="18" charset="0"/>
              </a:rPr>
              <a:t>Sequence Diagram :</a:t>
            </a:r>
            <a:endParaRPr lang="en-IN" sz="3800" dirty="0">
              <a:latin typeface="+mj-lt"/>
              <a:cs typeface="Times New Roman" panose="02020603050405020304" pitchFamily="18" charset="0"/>
            </a:endParaRPr>
          </a:p>
        </p:txBody>
      </p:sp>
    </p:spTree>
    <p:extLst>
      <p:ext uri="{BB962C8B-B14F-4D97-AF65-F5344CB8AC3E}">
        <p14:creationId xmlns:p14="http://schemas.microsoft.com/office/powerpoint/2010/main" val="1826623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5FC2-2EE1-C491-8558-5D849C8DD1DE}"/>
              </a:ext>
            </a:extLst>
          </p:cNvPr>
          <p:cNvSpPr>
            <a:spLocks noGrp="1"/>
          </p:cNvSpPr>
          <p:nvPr>
            <p:ph type="title"/>
          </p:nvPr>
        </p:nvSpPr>
        <p:spPr/>
        <p:txBody>
          <a:bodyPr/>
          <a:lstStyle/>
          <a:p>
            <a:r>
              <a:rPr lang="en-IN" b="1" dirty="0">
                <a:solidFill>
                  <a:srgbClr val="FF0000"/>
                </a:solidFill>
                <a:cs typeface="Times New Roman" panose="02020603050405020304" pitchFamily="18" charset="0"/>
              </a:rPr>
              <a:t>Class Diagram :</a:t>
            </a:r>
          </a:p>
        </p:txBody>
      </p:sp>
      <p:sp>
        <p:nvSpPr>
          <p:cNvPr id="4" name="Date Placeholder 3">
            <a:extLst>
              <a:ext uri="{FF2B5EF4-FFF2-40B4-BE49-F238E27FC236}">
                <a16:creationId xmlns:a16="http://schemas.microsoft.com/office/drawing/2014/main" id="{1F684E34-BD29-30C8-C96B-F08DF263C421}"/>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E0452A2F-9BF6-7DB5-5A7A-4498803C9FD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C1F358E-9E82-8EBE-2D0A-5AD34E6DAD5A}"/>
              </a:ext>
            </a:extLst>
          </p:cNvPr>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pic>
        <p:nvPicPr>
          <p:cNvPr id="5122" name="Picture 2">
            <a:extLst>
              <a:ext uri="{FF2B5EF4-FFF2-40B4-BE49-F238E27FC236}">
                <a16:creationId xmlns:a16="http://schemas.microsoft.com/office/drawing/2014/main" id="{4BE4101F-D836-3CA4-730D-9C5B8511D19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2561936"/>
            <a:ext cx="10668000" cy="264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640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8EF3-7EEB-0BBF-C87C-A560C2BFFB78}"/>
              </a:ext>
            </a:extLst>
          </p:cNvPr>
          <p:cNvSpPr>
            <a:spLocks noGrp="1"/>
          </p:cNvSpPr>
          <p:nvPr>
            <p:ph type="title"/>
          </p:nvPr>
        </p:nvSpPr>
        <p:spPr/>
        <p:txBody>
          <a:bodyPr/>
          <a:lstStyle/>
          <a:p>
            <a:r>
              <a:rPr lang="en-IN" b="1" dirty="0">
                <a:solidFill>
                  <a:srgbClr val="FF0000"/>
                </a:solidFill>
              </a:rPr>
              <a:t>Conclusion :</a:t>
            </a:r>
          </a:p>
        </p:txBody>
      </p:sp>
      <p:sp>
        <p:nvSpPr>
          <p:cNvPr id="3" name="Content Placeholder 2">
            <a:extLst>
              <a:ext uri="{FF2B5EF4-FFF2-40B4-BE49-F238E27FC236}">
                <a16:creationId xmlns:a16="http://schemas.microsoft.com/office/drawing/2014/main" id="{50199C94-DC6C-AEAE-2A7B-55E6F5B5173A}"/>
              </a:ext>
            </a:extLst>
          </p:cNvPr>
          <p:cNvSpPr>
            <a:spLocks noGrp="1"/>
          </p:cNvSpPr>
          <p:nvPr>
            <p:ph idx="1"/>
          </p:nvPr>
        </p:nvSpPr>
        <p:spPr/>
        <p:txBody>
          <a:bodyPr/>
          <a:lstStyle/>
          <a:p>
            <a:pPr>
              <a:lnSpc>
                <a:spcPct val="150000"/>
              </a:lnSpc>
            </a:pPr>
            <a:r>
              <a:rPr lang="en-US" sz="2000" dirty="0">
                <a:latin typeface="Times New Roman" panose="02020603050405020304" pitchFamily="18" charset="0"/>
                <a:cs typeface="Times New Roman" panose="02020603050405020304" pitchFamily="18" charset="0"/>
              </a:rPr>
              <a:t>In conclusion, the book recommendation software offers a tailored reading experience by considering individual preferences such as time constraints and narrative styles. With its user-friendly interface, the system helps users discover books that align with their interests, providing curated recommendations from a vast library. By allowing users to create personalized reading lists and offering detailed summaries and ratings, the software enhances the book selection process, making it easier and more enjoyable for readers to find their next great read. This project aims to improve user satisfaction and engagement in discovering books based on their unique preferences.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F815B1F-1E2C-FBFF-55CC-10763129B36C}"/>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A4770A02-7C8A-C35C-794D-88F50D95410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E38AF14-AFFB-B98C-AE0D-095E6DFF0393}"/>
              </a:ext>
            </a:extLst>
          </p:cNvPr>
          <p:cNvSpPr>
            <a:spLocks noGrp="1"/>
          </p:cNvSpPr>
          <p:nvPr>
            <p:ph type="sldNum" sz="quarter" idx="12"/>
          </p:nvPr>
        </p:nvSpPr>
        <p:spPr/>
        <p:txBody>
          <a:bodyPr/>
          <a:lstStyle/>
          <a:p>
            <a:pPr>
              <a:defRPr/>
            </a:pPr>
            <a:fld id="{BDC2143B-610F-499C-A392-DFFBE135A7B2}" type="slidenum">
              <a:rPr lang="en-US" altLang="en-US" smtClean="0"/>
              <a:t>22</a:t>
            </a:fld>
            <a:endParaRPr lang="en-US" altLang="en-US"/>
          </a:p>
        </p:txBody>
      </p:sp>
    </p:spTree>
    <p:extLst>
      <p:ext uri="{BB962C8B-B14F-4D97-AF65-F5344CB8AC3E}">
        <p14:creationId xmlns:p14="http://schemas.microsoft.com/office/powerpoint/2010/main" val="3042916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69162-D84E-CE28-BE85-403C47BA5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E765E-A7D3-E0DF-6289-06A2DE7C34B2}"/>
              </a:ext>
            </a:extLst>
          </p:cNvPr>
          <p:cNvSpPr>
            <a:spLocks noGrp="1"/>
          </p:cNvSpPr>
          <p:nvPr>
            <p:ph type="title"/>
          </p:nvPr>
        </p:nvSpPr>
        <p:spPr/>
        <p:txBody>
          <a:bodyPr/>
          <a:lstStyle/>
          <a:p>
            <a:r>
              <a:rPr lang="en-IN" b="1" dirty="0">
                <a:solidFill>
                  <a:srgbClr val="FF0000"/>
                </a:solidFill>
              </a:rPr>
              <a:t>References :</a:t>
            </a:r>
          </a:p>
        </p:txBody>
      </p:sp>
      <p:sp>
        <p:nvSpPr>
          <p:cNvPr id="3" name="Content Placeholder 2">
            <a:extLst>
              <a:ext uri="{FF2B5EF4-FFF2-40B4-BE49-F238E27FC236}">
                <a16:creationId xmlns:a16="http://schemas.microsoft.com/office/drawing/2014/main" id="{E9442870-EB68-AAC1-CDF6-CE47B24588E8}"/>
              </a:ext>
            </a:extLst>
          </p:cNvPr>
          <p:cNvSpPr>
            <a:spLocks noGrp="1"/>
          </p:cNvSpPr>
          <p:nvPr>
            <p:ph idx="1"/>
          </p:nvPr>
        </p:nvSpPr>
        <p:spPr/>
        <p:txBody>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Flask Official Documentation: https://flask.palletsprojects.com/</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err="1">
                <a:ln>
                  <a:noFill/>
                </a:ln>
                <a:solidFill>
                  <a:schemeClr val="tx1"/>
                </a:solidFill>
                <a:effectLst/>
                <a:latin typeface="Arial" panose="020B0604020202020204" pitchFamily="34" charset="0"/>
              </a:rPr>
              <a:t>Werkzeug</a:t>
            </a:r>
            <a:r>
              <a:rPr kumimoji="0" lang="en-US" altLang="en-US" sz="1800" i="0" u="none" strike="noStrike" cap="none" normalizeH="0" baseline="0" dirty="0">
                <a:ln>
                  <a:noFill/>
                </a:ln>
                <a:solidFill>
                  <a:schemeClr val="tx1"/>
                </a:solidFill>
                <a:effectLst/>
                <a:latin typeface="Arial" panose="020B0604020202020204" pitchFamily="34" charset="0"/>
              </a:rPr>
              <a:t> Documentation: https://werkzeug.palletsprojects.com/</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Jinja2 Documentation: https://jinja.palletsprojects.com/</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SQLite Documentation: </a:t>
            </a:r>
            <a:r>
              <a:rPr kumimoji="0" lang="en-US" altLang="en-US" sz="1800" i="0" u="none" strike="noStrike" cap="none" normalizeH="0" baseline="0" dirty="0">
                <a:ln>
                  <a:noFill/>
                </a:ln>
                <a:solidFill>
                  <a:schemeClr val="tx1"/>
                </a:solidFill>
                <a:effectLst/>
                <a:latin typeface="Arial" panose="020B0604020202020204" pitchFamily="34" charset="0"/>
                <a:hlinkClick r:id="rId2"/>
              </a:rPr>
              <a:t>https://www.sqlite.org/docs.html</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"Flask Web Development" by Miguel Grinberg: </a:t>
            </a:r>
            <a:r>
              <a:rPr kumimoji="0" lang="en-US" altLang="en-US" sz="1800" i="0" u="none" strike="noStrike" cap="none" normalizeH="0" baseline="0" dirty="0">
                <a:ln>
                  <a:noFill/>
                </a:ln>
                <a:solidFill>
                  <a:schemeClr val="tx1"/>
                </a:solidFill>
                <a:effectLst/>
                <a:latin typeface="Arial" panose="020B0604020202020204" pitchFamily="34" charset="0"/>
                <a:hlinkClick r:id="rId3"/>
              </a:rPr>
              <a:t>https://www.amazon.com/Flask-Web-Development-Development-Deployments/dp/1449372627</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"Python and Flask Bootcamp: Create Websites with Flask!" by Jose Portilla (Udemy): https://www.udemy.com/course/python-and-flask-bootcamp-create-websites-with-flask/</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"Python Data Science Handbook" by Jake </a:t>
            </a:r>
            <a:r>
              <a:rPr kumimoji="0" lang="en-US" altLang="en-US" sz="1800" i="0" u="none" strike="noStrike" cap="none" normalizeH="0" baseline="0" dirty="0" err="1">
                <a:ln>
                  <a:noFill/>
                </a:ln>
                <a:solidFill>
                  <a:schemeClr val="tx1"/>
                </a:solidFill>
                <a:effectLst/>
                <a:latin typeface="Arial" panose="020B0604020202020204" pitchFamily="34" charset="0"/>
              </a:rPr>
              <a:t>VanderPlas</a:t>
            </a:r>
            <a:r>
              <a:rPr kumimoji="0" lang="en-US" altLang="en-US" sz="1800" i="0" u="none" strike="noStrike" cap="none" normalizeH="0" baseline="0" dirty="0">
                <a:ln>
                  <a:noFill/>
                </a:ln>
                <a:solidFill>
                  <a:schemeClr val="tx1"/>
                </a:solidFill>
                <a:effectLst/>
                <a:latin typeface="Arial" panose="020B0604020202020204" pitchFamily="34" charset="0"/>
              </a:rPr>
              <a:t>: https://www.oreilly.com/library/view/python-data-science/9781491912126/ </a:t>
            </a:r>
          </a:p>
          <a:p>
            <a:endParaRPr lang="en-IN" sz="1800" dirty="0"/>
          </a:p>
        </p:txBody>
      </p:sp>
      <p:sp>
        <p:nvSpPr>
          <p:cNvPr id="4" name="Date Placeholder 3">
            <a:extLst>
              <a:ext uri="{FF2B5EF4-FFF2-40B4-BE49-F238E27FC236}">
                <a16:creationId xmlns:a16="http://schemas.microsoft.com/office/drawing/2014/main" id="{7AEB3420-613E-D084-6EA8-C218924C0A23}"/>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3D66A14A-7B58-2236-6F62-D053168BFA8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F1A7E7F6-9D27-F508-1382-971A6768ACF4}"/>
              </a:ext>
            </a:extLst>
          </p:cNvPr>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spTree>
    <p:extLst>
      <p:ext uri="{BB962C8B-B14F-4D97-AF65-F5344CB8AC3E}">
        <p14:creationId xmlns:p14="http://schemas.microsoft.com/office/powerpoint/2010/main" val="3457481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24</a:t>
            </a:fld>
            <a:endParaRPr lang="en-US" altLang="en-US" dirty="0"/>
          </a:p>
        </p:txBody>
      </p:sp>
      <p:sp>
        <p:nvSpPr>
          <p:cNvPr id="5" name="Date Placeholder 4"/>
          <p:cNvSpPr>
            <a:spLocks noGrp="1"/>
          </p:cNvSpPr>
          <p:nvPr>
            <p:ph type="dt" sz="half" idx="10"/>
          </p:nvPr>
        </p:nvSpPr>
        <p:spPr/>
        <p:txBody>
          <a:bodyPr/>
          <a:lstStyle/>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Systems:</a:t>
            </a:r>
            <a:endParaRPr lang="en-IN" sz="2800" dirty="0"/>
          </a:p>
        </p:txBody>
      </p:sp>
      <p:sp>
        <p:nvSpPr>
          <p:cNvPr id="3" name="Content Placeholder 2"/>
          <p:cNvSpPr>
            <a:spLocks noGrp="1"/>
          </p:cNvSpPr>
          <p:nvPr>
            <p:ph idx="1"/>
          </p:nvPr>
        </p:nvSpPr>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pPr lvl="0">
              <a:buClr>
                <a:srgbClr val="CC0000"/>
              </a:buClr>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Collaborative Filtering:</a:t>
            </a:r>
          </a:p>
          <a:p>
            <a:pPr marL="0" lvl="0" indent="0">
              <a:buClr>
                <a:srgbClr val="CC0000"/>
              </a:buClr>
              <a:buNone/>
              <a:defRPr/>
            </a:pP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Suggests books based on what similar users have enjoyed</a:t>
            </a:r>
          </a:p>
          <a:p>
            <a:pPr lvl="0">
              <a:buClr>
                <a:srgbClr val="CC0000"/>
              </a:buClr>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Content-Based Filtering:</a:t>
            </a:r>
          </a:p>
          <a:p>
            <a:pPr marL="0" lvl="0" indent="0">
              <a:buClr>
                <a:srgbClr val="CC0000"/>
              </a:buClr>
              <a:buNone/>
              <a:defRPr/>
            </a:pP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-Recommends books that are similar to those a user has liked before</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lvl="0">
              <a:buClr>
                <a:srgbClr val="CC0000"/>
              </a:buClr>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Hybrid Systems:</a:t>
            </a:r>
          </a:p>
          <a:p>
            <a:pPr marL="0" lvl="0" indent="0">
              <a:buClr>
                <a:srgbClr val="CC0000"/>
              </a:buClr>
              <a:buNone/>
              <a:defRPr/>
            </a:pP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-Combines collaborative and content-based methods for better recommendations.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651" y="206116"/>
            <a:ext cx="11638624" cy="1216025"/>
          </a:xfrm>
        </p:spPr>
        <p:txBody>
          <a:bodyPr/>
          <a:lstStyle/>
          <a:p>
            <a:r>
              <a:rPr lang="en-IN" altLang="en-US" sz="3200" b="1" dirty="0">
                <a:solidFill>
                  <a:srgbClr val="FF0000"/>
                </a:solidFill>
              </a:rPr>
              <a:t>Advantages and Disadvantages of Existing System:</a:t>
            </a:r>
            <a:endParaRPr lang="en-IN" sz="2800" dirty="0"/>
          </a:p>
        </p:txBody>
      </p:sp>
      <p:sp>
        <p:nvSpPr>
          <p:cNvPr id="3" name="Content Placeholder 2"/>
          <p:cNvSpPr>
            <a:spLocks noGrp="1"/>
          </p:cNvSpPr>
          <p:nvPr>
            <p:ph idx="1"/>
          </p:nvPr>
        </p:nvSpPr>
        <p:spPr>
          <a:xfrm>
            <a:off x="755651" y="1632279"/>
            <a:ext cx="11312023" cy="4441950"/>
          </a:xfrm>
        </p:spPr>
        <p:txBody>
          <a:bodyPr/>
          <a:lstStyle/>
          <a:p>
            <a:pPr>
              <a:lnSpc>
                <a:spcPct val="150000"/>
              </a:lnSpc>
            </a:pPr>
            <a:r>
              <a:rPr lang="en-US" sz="2000" b="1" dirty="0"/>
              <a:t>Advantages of Existing System:</a:t>
            </a:r>
          </a:p>
          <a:p>
            <a:pPr>
              <a:lnSpc>
                <a:spcPct val="150000"/>
              </a:lnSpc>
              <a:buFont typeface="Arial" panose="020B0604020202020204" pitchFamily="34" charset="0"/>
              <a:buChar char="•"/>
            </a:pPr>
            <a:r>
              <a:rPr lang="en-US" sz="1800" dirty="0"/>
              <a:t>Users are familiar with the interface and operation of the system.</a:t>
            </a:r>
          </a:p>
          <a:p>
            <a:pPr>
              <a:lnSpc>
                <a:spcPct val="150000"/>
              </a:lnSpc>
              <a:buFont typeface="Arial" panose="020B0604020202020204" pitchFamily="34" charset="0"/>
              <a:buChar char="•"/>
            </a:pPr>
            <a:r>
              <a:rPr lang="en-US" sz="1800" dirty="0"/>
              <a:t>The system has an existing user base, leading to more data for personalized recommendations.</a:t>
            </a:r>
          </a:p>
          <a:p>
            <a:pPr>
              <a:lnSpc>
                <a:spcPct val="150000"/>
              </a:lnSpc>
              <a:buFont typeface="Arial" panose="020B0604020202020204" pitchFamily="34" charset="0"/>
              <a:buChar char="•"/>
            </a:pPr>
            <a:r>
              <a:rPr lang="en-US" sz="1800" dirty="0"/>
              <a:t>The system suggests books or items based on user preferences, improving engagement.</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2000" b="1" dirty="0" err="1">
                <a:solidFill>
                  <a:srgbClr val="000000"/>
                </a:solidFill>
                <a:latin typeface="Verdana"/>
              </a:rPr>
              <a:t>Disa</a:t>
            </a:r>
            <a:r>
              <a:rPr kumimoji="0" lang="en-US" sz="2000" b="1" i="0" u="none" strike="noStrike" kern="0" cap="none" spc="0" normalizeH="0" baseline="0" noProof="0" dirty="0" err="1">
                <a:ln>
                  <a:noFill/>
                </a:ln>
                <a:solidFill>
                  <a:srgbClr val="000000"/>
                </a:solidFill>
                <a:effectLst/>
                <a:uLnTx/>
                <a:uFillTx/>
                <a:latin typeface="Verdana"/>
                <a:ea typeface="+mn-ea"/>
                <a:cs typeface="+mn-cs"/>
              </a:rPr>
              <a:t>dvantages</a:t>
            </a:r>
            <a:r>
              <a:rPr kumimoji="0" lang="en-US" sz="2000" b="1" i="0" u="none" strike="noStrike" kern="0" cap="none" spc="0" normalizeH="0" baseline="0" noProof="0" dirty="0">
                <a:ln>
                  <a:noFill/>
                </a:ln>
                <a:solidFill>
                  <a:srgbClr val="000000"/>
                </a:solidFill>
                <a:effectLst/>
                <a:uLnTx/>
                <a:uFillTx/>
                <a:latin typeface="Verdana"/>
                <a:ea typeface="+mn-ea"/>
                <a:cs typeface="+mn-cs"/>
              </a:rPr>
              <a:t> of Existing System:</a:t>
            </a:r>
          </a:p>
          <a:p>
            <a:pPr marL="469900" marR="0" lvl="0" indent="-469900" algn="l" defTabSz="914400" rtl="0" eaLnBrk="0" fontAlgn="base" latinLnBrk="0" hangingPunct="0">
              <a:lnSpc>
                <a:spcPct val="150000"/>
              </a:lnSpc>
              <a:spcBef>
                <a:spcPct val="20000"/>
              </a:spcBef>
              <a:spcAft>
                <a:spcPct val="0"/>
              </a:spcAft>
              <a:buClr>
                <a:srgbClr val="CC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Verdana"/>
                <a:ea typeface="+mn-ea"/>
                <a:cs typeface="+mn-cs"/>
              </a:rPr>
              <a:t>Hybrid systems are harder to implement and require more computational resources.</a:t>
            </a:r>
          </a:p>
          <a:p>
            <a:pPr marL="469900" marR="0" lvl="0" indent="-469900" algn="l" defTabSz="914400" rtl="0" eaLnBrk="0" fontAlgn="base" latinLnBrk="0" hangingPunct="0">
              <a:lnSpc>
                <a:spcPct val="150000"/>
              </a:lnSpc>
              <a:spcBef>
                <a:spcPct val="20000"/>
              </a:spcBef>
              <a:spcAft>
                <a:spcPct val="0"/>
              </a:spcAft>
              <a:buClr>
                <a:srgbClr val="CC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Verdana"/>
                <a:ea typeface="+mn-ea"/>
                <a:cs typeface="+mn-cs"/>
              </a:rPr>
              <a:t>All systems require large and detailed datasets for effective performance. Sparse or incomplete data can lead to inaccurate recommendations.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sz="2000" b="1" i="0" u="none" strike="noStrike" kern="0" cap="none" spc="0" normalizeH="0" baseline="0" noProof="0" dirty="0">
              <a:ln>
                <a:noFill/>
              </a:ln>
              <a:solidFill>
                <a:srgbClr val="000000"/>
              </a:solidFill>
              <a:effectLst/>
              <a:uLnTx/>
              <a:uFillTx/>
              <a:latin typeface="Verdana"/>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sz="2000" b="1" i="0" u="none" strike="noStrike" kern="0" cap="none" spc="0" normalizeH="0" baseline="0" noProof="0" dirty="0">
              <a:ln>
                <a:noFill/>
              </a:ln>
              <a:solidFill>
                <a:srgbClr val="000000"/>
              </a:solidFill>
              <a:effectLst/>
              <a:uLnTx/>
              <a:uFillTx/>
              <a:latin typeface="Verdana"/>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sz="2000" b="1"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049" y="304801"/>
            <a:ext cx="10857184" cy="1216025"/>
          </a:xfrm>
        </p:spPr>
        <p:txBody>
          <a:bodyPr/>
          <a:lstStyle/>
          <a:p>
            <a:r>
              <a:rPr lang="en-US" dirty="0"/>
              <a:t> </a:t>
            </a:r>
            <a:r>
              <a:rPr lang="en-US" sz="3200" b="1" dirty="0">
                <a:solidFill>
                  <a:srgbClr val="FF0000"/>
                </a:solidFill>
              </a:rPr>
              <a:t>Proposed System: </a:t>
            </a:r>
          </a:p>
        </p:txBody>
      </p:sp>
      <p:sp>
        <p:nvSpPr>
          <p:cNvPr id="3" name="Content Placeholder 2"/>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The proposed book recommendation software aims to address the limitations of existing book recommendation systems.</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Narrative Style Matching:</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Matches users with books based on their preferred narrative style, such as character-driven vs. plot-driven,  for a more personalized reading experience.</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Time Commitment Suggestions:</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Offers book recommendations based on the time users have available to read, suggesting books categorized as Short, Medium, or Long, depending on the time the user can commit to reading.</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Genre-Based Recommendations:</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Recommends books within the user’s preferred genre, such as Sci-Fi or Romance etc..</a:t>
            </a: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304801"/>
            <a:ext cx="11638624" cy="1216025"/>
          </a:xfrm>
        </p:spPr>
        <p:txBody>
          <a:bodyPr/>
          <a:lstStyle/>
          <a:p>
            <a:r>
              <a:rPr lang="en-IN" altLang="en-US" sz="3200" b="1" dirty="0">
                <a:solidFill>
                  <a:srgbClr val="FF0000"/>
                </a:solidFill>
              </a:rPr>
              <a:t>Advantages and Disadvantages of Proposed System:</a:t>
            </a:r>
            <a:endParaRPr lang="en-IN" sz="2800"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6</a:t>
            </a:fld>
            <a:endParaRPr lang="en-IN"/>
          </a:p>
        </p:txBody>
      </p:sp>
      <p:sp>
        <p:nvSpPr>
          <p:cNvPr id="7" name="Content Placeholder 2"/>
          <p:cNvSpPr txBox="1"/>
          <p:nvPr/>
        </p:nvSpPr>
        <p:spPr bwMode="auto">
          <a:xfrm>
            <a:off x="694981" y="1756541"/>
            <a:ext cx="10684219" cy="4280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Clr>
                <a:srgbClr val="CC0000"/>
              </a:buClr>
              <a:buFont typeface="Wingdings" panose="05000000000000000000" pitchFamily="2" charset="2"/>
              <a:buNone/>
              <a:defRPr/>
            </a:pPr>
            <a:r>
              <a:rPr lang="en-IN" altLang="en-US" sz="2400" b="1" dirty="0">
                <a:solidFill>
                  <a:srgbClr val="000000"/>
                </a:solidFill>
                <a:latin typeface="Times New Roman" panose="02020603050405020304" pitchFamily="18" charset="0"/>
                <a:cs typeface="Times New Roman" panose="02020603050405020304" pitchFamily="18" charset="0"/>
              </a:rPr>
              <a:t>Advantages of Proposed System:</a:t>
            </a:r>
          </a:p>
          <a:p>
            <a:pPr algn="just">
              <a:buClr>
                <a:srgbClr val="CC0000"/>
              </a:buClr>
              <a:buFont typeface="Arial" panose="020B0604020202020204" pitchFamily="34" charset="0"/>
              <a:buChar char="•"/>
              <a:defRPr/>
            </a:pPr>
            <a:r>
              <a:rPr lang="en-US" altLang="en-US" sz="2000" dirty="0">
                <a:solidFill>
                  <a:srgbClr val="000000"/>
                </a:solidFill>
                <a:latin typeface="Times New Roman" panose="02020603050405020304" pitchFamily="18" charset="0"/>
                <a:cs typeface="Times New Roman" panose="02020603050405020304" pitchFamily="18" charset="0"/>
              </a:rPr>
              <a:t>Time-Saving: Helps users choose books based on available reading time.</a:t>
            </a:r>
          </a:p>
          <a:p>
            <a:pPr algn="just">
              <a:buClr>
                <a:srgbClr val="CC0000"/>
              </a:buClr>
              <a:buFont typeface="Arial" panose="020B0604020202020204" pitchFamily="34" charset="0"/>
              <a:buChar char="•"/>
              <a:defRPr/>
            </a:pPr>
            <a:r>
              <a:rPr lang="en-US" altLang="en-US" sz="2000" dirty="0">
                <a:solidFill>
                  <a:srgbClr val="000000"/>
                </a:solidFill>
                <a:latin typeface="Times New Roman" panose="02020603050405020304" pitchFamily="18" charset="0"/>
                <a:cs typeface="Times New Roman" panose="02020603050405020304" pitchFamily="18" charset="0"/>
              </a:rPr>
              <a:t>Better User Experience: Offers more relevant book choices, increasing user satisfaction.</a:t>
            </a:r>
          </a:p>
          <a:p>
            <a:pPr algn="just">
              <a:buClr>
                <a:srgbClr val="CC0000"/>
              </a:buClr>
              <a:buFont typeface="Arial" panose="020B0604020202020204" pitchFamily="34" charset="0"/>
              <a:buChar char="•"/>
              <a:defRPr/>
            </a:pPr>
            <a:r>
              <a:rPr lang="en-US" altLang="en-US" sz="2000" dirty="0">
                <a:solidFill>
                  <a:srgbClr val="000000"/>
                </a:solidFill>
                <a:latin typeface="Times New Roman" panose="02020603050405020304" pitchFamily="18" charset="0"/>
                <a:cs typeface="Times New Roman" panose="02020603050405020304" pitchFamily="18" charset="0"/>
              </a:rPr>
              <a:t>Cater to Various Readers: Suitable for users with different reading habits and time constraints.</a:t>
            </a:r>
          </a:p>
          <a:p>
            <a:pPr algn="just">
              <a:buClr>
                <a:srgbClr val="CC0000"/>
              </a:buClr>
              <a:buFont typeface="Arial" panose="020B0604020202020204" pitchFamily="34" charset="0"/>
              <a:buChar char="•"/>
              <a:defRPr/>
            </a:pPr>
            <a:r>
              <a:rPr lang="en-US" altLang="en-US" sz="2000" dirty="0">
                <a:solidFill>
                  <a:srgbClr val="000000"/>
                </a:solidFill>
                <a:latin typeface="Times New Roman" panose="02020603050405020304" pitchFamily="18" charset="0"/>
                <a:cs typeface="Times New Roman" panose="02020603050405020304" pitchFamily="18" charset="0"/>
              </a:rPr>
              <a:t>Personalized Suggestions: Tailors book recommendations based on user preferences.</a:t>
            </a:r>
          </a:p>
          <a:p>
            <a:pPr marL="0" marR="0" lvl="0" indent="0" algn="l" defTabSz="914400" rtl="0" eaLnBrk="1" fontAlgn="auto" latinLnBrk="0" hangingPunct="1">
              <a:spcBef>
                <a:spcPts val="0"/>
              </a:spcBef>
              <a:spcAft>
                <a:spcPts val="0"/>
              </a:spcAft>
              <a:buClr>
                <a:srgbClr val="CC0000"/>
              </a:buClr>
              <a:buSzTx/>
              <a:buFont typeface="Wingdings" panose="05000000000000000000" pitchFamily="2" charset="2"/>
              <a:buNone/>
              <a:tabLst/>
              <a:defRPr/>
            </a:pPr>
            <a:r>
              <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Disadvantages of Proposed System:</a:t>
            </a:r>
            <a:endParaRPr kumimoji="0" lang="en-I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1" fontAlgn="auto" latinLnBrk="0" hangingPunct="1">
              <a:spcBef>
                <a:spcPts val="0"/>
              </a:spcBef>
              <a:spcAft>
                <a:spcPts val="0"/>
              </a:spcAft>
              <a:buClr>
                <a:srgbClr val="CC0000"/>
              </a:buClr>
              <a:buSzTx/>
              <a:buFont typeface="Arial" panose="020B0604020202020204" pitchFamily="34" charset="0"/>
              <a:buChar char="•"/>
              <a:tabLst/>
              <a:defRPr/>
            </a:pPr>
            <a:r>
              <a:rPr kumimoji="0" lang="en-US" altLang="en-US" sz="180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Limited to Available Data: Suggestions can only be as good as the data available on books and user preferences.</a:t>
            </a:r>
          </a:p>
          <a:p>
            <a:pPr marR="0" lvl="0" algn="just" defTabSz="914400" rtl="0" eaLnBrk="1" fontAlgn="auto" latinLnBrk="0" hangingPunct="1">
              <a:spcBef>
                <a:spcPts val="0"/>
              </a:spcBef>
              <a:spcAft>
                <a:spcPts val="0"/>
              </a:spcAft>
              <a:buClr>
                <a:srgbClr val="CC0000"/>
              </a:buClr>
              <a:buSzTx/>
              <a:buFont typeface="Arial" panose="020B0604020202020204" pitchFamily="34" charset="0"/>
              <a:buChar char="•"/>
              <a:tabLst/>
              <a:defRPr/>
            </a:pPr>
            <a:r>
              <a:rPr kumimoji="0" lang="en-US" altLang="en-US" sz="180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Limited Variety: Over-relying on genres or time commitment might restrict diversity in book recommendations.</a:t>
            </a:r>
          </a:p>
          <a:p>
            <a:pPr marR="0" lvl="0" algn="just" defTabSz="914400" rtl="0" eaLnBrk="1" fontAlgn="auto" latinLnBrk="0" hangingPunct="1">
              <a:spcBef>
                <a:spcPts val="0"/>
              </a:spcBef>
              <a:spcAft>
                <a:spcPts val="0"/>
              </a:spcAft>
              <a:buClr>
                <a:srgbClr val="CC0000"/>
              </a:buClr>
              <a:buSzTx/>
              <a:buFont typeface="Arial" panose="020B0604020202020204" pitchFamily="34" charset="0"/>
              <a:buChar char="•"/>
              <a:tabLst/>
              <a:defRPr/>
            </a:pPr>
            <a:r>
              <a:rPr kumimoji="0" lang="en-US" altLang="en-US" sz="180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Requires Active Input: Users must input their preferences regularly for the system to remain effective, which could be a hassle for some.</a:t>
            </a:r>
            <a:endParaRPr kumimoji="0" lang="en-IN" altLang="en-US" sz="180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Clr>
                <a:srgbClr val="CC0000"/>
              </a:buClr>
              <a:buNone/>
              <a:defRPr/>
            </a:pPr>
            <a:endParaRPr lang="en-IN" altLang="en-US" sz="20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
        <p:nvSpPr>
          <p:cNvPr id="7" name="Title 1"/>
          <p:cNvSpPr>
            <a:spLocks noGrp="1"/>
          </p:cNvSpPr>
          <p:nvPr>
            <p:ph type="title"/>
          </p:nvPr>
        </p:nvSpPr>
        <p:spPr>
          <a:xfrm>
            <a:off x="812800" y="950850"/>
            <a:ext cx="10668000" cy="476250"/>
          </a:xfrm>
        </p:spPr>
        <p:txBody>
          <a:bodyPr/>
          <a:lstStyle/>
          <a:p>
            <a:r>
              <a:rPr lang="en-US" sz="3200" b="1" dirty="0">
                <a:solidFill>
                  <a:srgbClr val="FF0000"/>
                </a:solidFill>
              </a:rPr>
              <a:t>Architecture:</a:t>
            </a:r>
          </a:p>
        </p:txBody>
      </p:sp>
      <p:pic>
        <p:nvPicPr>
          <p:cNvPr id="3074" name="Picture 2">
            <a:extLst>
              <a:ext uri="{FF2B5EF4-FFF2-40B4-BE49-F238E27FC236}">
                <a16:creationId xmlns:a16="http://schemas.microsoft.com/office/drawing/2014/main" id="{910477E6-139C-338C-2702-723FEBA2D8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1614196"/>
            <a:ext cx="9657184" cy="4558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8B59-C4AB-EF9C-270F-61799ED3CA49}"/>
              </a:ext>
            </a:extLst>
          </p:cNvPr>
          <p:cNvSpPr>
            <a:spLocks noGrp="1"/>
          </p:cNvSpPr>
          <p:nvPr>
            <p:ph type="title"/>
          </p:nvPr>
        </p:nvSpPr>
        <p:spPr/>
        <p:txBody>
          <a:bodyPr/>
          <a:lstStyle/>
          <a:p>
            <a:r>
              <a:rPr lang="en-IN" b="1" dirty="0">
                <a:solidFill>
                  <a:srgbClr val="FF0000"/>
                </a:solidFill>
              </a:rPr>
              <a:t>Modules :</a:t>
            </a:r>
          </a:p>
        </p:txBody>
      </p:sp>
      <p:sp>
        <p:nvSpPr>
          <p:cNvPr id="3" name="Content Placeholder 2">
            <a:extLst>
              <a:ext uri="{FF2B5EF4-FFF2-40B4-BE49-F238E27FC236}">
                <a16:creationId xmlns:a16="http://schemas.microsoft.com/office/drawing/2014/main" id="{2A063EA4-52A8-4DDD-BA03-9E808EFCFEF3}"/>
              </a:ext>
            </a:extLst>
          </p:cNvPr>
          <p:cNvSpPr>
            <a:spLocks noGrp="1"/>
          </p:cNvSpPr>
          <p:nvPr>
            <p:ph idx="1"/>
          </p:nvPr>
        </p:nvSpPr>
        <p:spPr/>
        <p:txBody>
          <a:bodyPr/>
          <a:lstStyle/>
          <a:p>
            <a:r>
              <a:rPr lang="en-US" sz="1900" b="1" dirty="0">
                <a:latin typeface="Times New Roman" panose="02020603050405020304" pitchFamily="18" charset="0"/>
                <a:cs typeface="Times New Roman" panose="02020603050405020304" pitchFamily="18" charset="0"/>
              </a:rPr>
              <a:t>1. User Management Module: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Login/Registration</a:t>
            </a:r>
            <a:r>
              <a:rPr lang="en-US" sz="1800" dirty="0">
                <a:latin typeface="Times New Roman" panose="02020603050405020304" pitchFamily="18" charset="0"/>
                <a:cs typeface="Times New Roman" panose="02020603050405020304" pitchFamily="18" charset="0"/>
              </a:rPr>
              <a:t>: Handles user authentication, enabling users to log in, register, and manage their credentials.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Profile Management</a:t>
            </a:r>
            <a:r>
              <a:rPr lang="en-US" sz="1800" dirty="0">
                <a:latin typeface="Times New Roman" panose="02020603050405020304" pitchFamily="18" charset="0"/>
                <a:cs typeface="Times New Roman" panose="02020603050405020304" pitchFamily="18" charset="0"/>
              </a:rPr>
              <a:t>: Allows users to view and update personal details such as their name and preferences.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Session Management</a:t>
            </a:r>
            <a:r>
              <a:rPr lang="en-US" sz="1800" dirty="0">
                <a:latin typeface="Times New Roman" panose="02020603050405020304" pitchFamily="18" charset="0"/>
                <a:cs typeface="Times New Roman" panose="02020603050405020304" pitchFamily="18" charset="0"/>
              </a:rPr>
              <a:t>: Manages user sessions, ensuring users stay logged in during interactions with the app.</a:t>
            </a:r>
          </a:p>
          <a:p>
            <a:pPr marL="0" indent="0">
              <a:buNone/>
            </a:pPr>
            <a:endParaRPr lang="en-US" sz="18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2. Book Recommendation Module: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Book Catalog</a:t>
            </a:r>
            <a:r>
              <a:rPr lang="en-US" sz="1800" dirty="0">
                <a:latin typeface="Times New Roman" panose="02020603050405020304" pitchFamily="18" charset="0"/>
                <a:cs typeface="Times New Roman" panose="02020603050405020304" pitchFamily="18" charset="0"/>
              </a:rPr>
              <a:t>: Displays a list of available books along with their details, such as title, genre, and length.</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Search &amp; Filter</a:t>
            </a:r>
            <a:r>
              <a:rPr lang="en-US" sz="1800" dirty="0">
                <a:latin typeface="Times New Roman" panose="02020603050405020304" pitchFamily="18" charset="0"/>
                <a:cs typeface="Times New Roman" panose="02020603050405020304" pitchFamily="18" charset="0"/>
              </a:rPr>
              <a:t>: Provides users with the ability to search for books based on specific criteria like genre and narrative style.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Book Recommendation Engine</a:t>
            </a:r>
            <a:r>
              <a:rPr lang="en-US" sz="1800" dirty="0">
                <a:latin typeface="Times New Roman" panose="02020603050405020304" pitchFamily="18" charset="0"/>
                <a:cs typeface="Times New Roman" panose="02020603050405020304" pitchFamily="18" charset="0"/>
              </a:rPr>
              <a:t>: Recommends books based on user preferences, such as genre, narrative, and preferred reading time.</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BECE41B-9591-9D82-CCCE-A36A51990BF3}"/>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C70F6C2-4EB9-C690-4F1E-AD0980BB5C11}"/>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5375D18-F6E4-D032-81FB-DEC0F2BF9AC1}"/>
              </a:ext>
            </a:extLst>
          </p:cNvPr>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extLst>
      <p:ext uri="{BB962C8B-B14F-4D97-AF65-F5344CB8AC3E}">
        <p14:creationId xmlns:p14="http://schemas.microsoft.com/office/powerpoint/2010/main" val="235088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D8229-F222-9C2C-AE11-D07E2A5E9A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FD586-8FD2-DD6C-0E3B-642EDC2D2DBC}"/>
              </a:ext>
            </a:extLst>
          </p:cNvPr>
          <p:cNvSpPr>
            <a:spLocks noGrp="1"/>
          </p:cNvSpPr>
          <p:nvPr>
            <p:ph type="title"/>
          </p:nvPr>
        </p:nvSpPr>
        <p:spPr/>
        <p:txBody>
          <a:bodyPr/>
          <a:lstStyle/>
          <a:p>
            <a:r>
              <a:rPr lang="en-IN" b="1" dirty="0">
                <a:solidFill>
                  <a:srgbClr val="FF0000"/>
                </a:solidFill>
              </a:rPr>
              <a:t>Modules :</a:t>
            </a:r>
          </a:p>
        </p:txBody>
      </p:sp>
      <p:sp>
        <p:nvSpPr>
          <p:cNvPr id="3" name="Content Placeholder 2">
            <a:extLst>
              <a:ext uri="{FF2B5EF4-FFF2-40B4-BE49-F238E27FC236}">
                <a16:creationId xmlns:a16="http://schemas.microsoft.com/office/drawing/2014/main" id="{F1CD613C-B7E3-3326-5171-8D57236C834C}"/>
              </a:ext>
            </a:extLst>
          </p:cNvPr>
          <p:cNvSpPr>
            <a:spLocks noGrp="1"/>
          </p:cNvSpPr>
          <p:nvPr>
            <p:ph idx="1"/>
          </p:nvPr>
        </p:nvSpPr>
        <p:spPr>
          <a:xfrm>
            <a:off x="755651" y="1761226"/>
            <a:ext cx="10668000" cy="4267200"/>
          </a:xfrm>
        </p:spPr>
        <p:txBody>
          <a:bodyPr/>
          <a:lstStyle/>
          <a:p>
            <a:r>
              <a:rPr lang="en-US" sz="1800" b="1" dirty="0">
                <a:latin typeface="Times New Roman" panose="02020603050405020304" pitchFamily="18" charset="0"/>
                <a:cs typeface="Times New Roman" panose="02020603050405020304" pitchFamily="18" charset="0"/>
              </a:rPr>
              <a:t>3. Admin Management Module: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User Management</a:t>
            </a:r>
            <a:r>
              <a:rPr lang="en-US" sz="1800" dirty="0">
                <a:latin typeface="Times New Roman" panose="02020603050405020304" pitchFamily="18" charset="0"/>
                <a:cs typeface="Times New Roman" panose="02020603050405020304" pitchFamily="18" charset="0"/>
              </a:rPr>
              <a:t>: Allows the admin to manage users, including registration, login status, and other user details.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Book Management</a:t>
            </a:r>
            <a:r>
              <a:rPr lang="en-US" sz="1800" dirty="0">
                <a:latin typeface="Times New Roman" panose="02020603050405020304" pitchFamily="18" charset="0"/>
                <a:cs typeface="Times New Roman" panose="02020603050405020304" pitchFamily="18" charset="0"/>
              </a:rPr>
              <a:t>: Admin can add, update, or remove books from the catalog, keeping the recommendations fresh.</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Reporting</a:t>
            </a:r>
            <a:r>
              <a:rPr lang="en-US" sz="1800" dirty="0">
                <a:latin typeface="Times New Roman" panose="02020603050405020304" pitchFamily="18" charset="0"/>
                <a:cs typeface="Times New Roman" panose="02020603050405020304" pitchFamily="18" charset="0"/>
              </a:rPr>
              <a:t>: Provides insights into user activity, book recommendations, and other statistics for monitoring system performance.</a:t>
            </a:r>
          </a:p>
          <a:p>
            <a:pPr>
              <a:buFont typeface="Arial" panose="020B0604020202020204" pitchFamily="34" charset="0"/>
              <a:buChar char="•"/>
            </a:pPr>
            <a:endParaRPr lang="en-US" sz="3200" dirty="0"/>
          </a:p>
        </p:txBody>
      </p:sp>
      <p:sp>
        <p:nvSpPr>
          <p:cNvPr id="4" name="Date Placeholder 3">
            <a:extLst>
              <a:ext uri="{FF2B5EF4-FFF2-40B4-BE49-F238E27FC236}">
                <a16:creationId xmlns:a16="http://schemas.microsoft.com/office/drawing/2014/main" id="{E362E737-54C8-8306-4B1F-08D1B74564ED}"/>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B35A5F3B-5409-C5A5-D53F-49882412850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111A469-846C-7C1C-8F17-68DA81A0AFD8}"/>
              </a:ext>
            </a:extLst>
          </p:cNvPr>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extLst>
      <p:ext uri="{BB962C8B-B14F-4D97-AF65-F5344CB8AC3E}">
        <p14:creationId xmlns:p14="http://schemas.microsoft.com/office/powerpoint/2010/main" val="162410711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371</TotalTime>
  <Words>1326</Words>
  <Application>Microsoft Office PowerPoint</Application>
  <PresentationFormat>Widescreen</PresentationFormat>
  <Paragraphs>157</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Verdana</vt:lpstr>
      <vt:lpstr>Wingdings</vt:lpstr>
      <vt:lpstr>Profile</vt:lpstr>
      <vt:lpstr>PowerPoint Presentation</vt:lpstr>
      <vt:lpstr>Introduction:</vt:lpstr>
      <vt:lpstr>Existing Systems:</vt:lpstr>
      <vt:lpstr>Advantages and Disadvantages of Existing System:</vt:lpstr>
      <vt:lpstr> Proposed System: </vt:lpstr>
      <vt:lpstr>Advantages and Disadvantages of Proposed System:</vt:lpstr>
      <vt:lpstr>Architecture:</vt:lpstr>
      <vt:lpstr>Modules :</vt:lpstr>
      <vt:lpstr>Modules :</vt:lpstr>
      <vt:lpstr>Unit Testing :</vt:lpstr>
      <vt:lpstr>  Unit Testing:</vt:lpstr>
      <vt:lpstr>  Unit Testing:</vt:lpstr>
      <vt:lpstr>Integration Testing :</vt:lpstr>
      <vt:lpstr>  Integration Testing:</vt:lpstr>
      <vt:lpstr>Login Page:</vt:lpstr>
      <vt:lpstr>Register Form:</vt:lpstr>
      <vt:lpstr>Output:</vt:lpstr>
      <vt:lpstr>Data Flow Diagram :</vt:lpstr>
      <vt:lpstr>Object Oriented Design:</vt:lpstr>
      <vt:lpstr>PowerPoint Presentation</vt:lpstr>
      <vt:lpstr>Class Diagram :</vt:lpstr>
      <vt:lpstr>Conclusion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PRASANNA K</cp:lastModifiedBy>
  <cp:revision>90</cp:revision>
  <dcterms:created xsi:type="dcterms:W3CDTF">2023-08-03T04:32:00Z</dcterms:created>
  <dcterms:modified xsi:type="dcterms:W3CDTF">2024-11-25T16:01:20Z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62D1288CAFF347AF868535228F36A2AF_13</vt:lpwstr>
  </property>
  <property fmtid="{D5CDD505-2E9C-101B-9397-08002B2CF9AE}" pid="3" name="KSOProductBuildVer">
    <vt:lpwstr>1033-12.2.0.18165</vt:lpwstr>
  </property>
</Properties>
</file>