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256" r:id="rId2"/>
    <p:sldId id="257" r:id="rId3"/>
    <p:sldId id="369" r:id="rId4"/>
    <p:sldId id="370" r:id="rId5"/>
    <p:sldId id="372" r:id="rId6"/>
    <p:sldId id="392" r:id="rId7"/>
    <p:sldId id="395" r:id="rId8"/>
    <p:sldId id="399" r:id="rId9"/>
    <p:sldId id="400" r:id="rId10"/>
    <p:sldId id="409" r:id="rId11"/>
    <p:sldId id="393" r:id="rId12"/>
    <p:sldId id="398" r:id="rId13"/>
    <p:sldId id="411" r:id="rId14"/>
    <p:sldId id="410" r:id="rId15"/>
    <p:sldId id="406" r:id="rId16"/>
    <p:sldId id="407" r:id="rId17"/>
    <p:sldId id="408" r:id="rId18"/>
    <p:sldId id="377" r:id="rId19"/>
    <p:sldId id="394" r:id="rId20"/>
    <p:sldId id="396" r:id="rId21"/>
    <p:sldId id="401" r:id="rId22"/>
    <p:sldId id="402" r:id="rId23"/>
    <p:sldId id="404" r:id="rId24"/>
    <p:sldId id="3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showGuides="1">
      <p:cViewPr varScale="1">
        <p:scale>
          <a:sx n="82" d="100"/>
          <a:sy n="82" d="100"/>
        </p:scale>
        <p:origin x="557" y="72"/>
      </p:cViewPr>
      <p:guideLst>
        <p:guide orient="horz" pos="212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A1C5D9F-5FDD-4E04-AD07-37773298FBF3}"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Artificial Intelligence and Data Science</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Zeroth Review</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Zeroth Review</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Zeroth Review</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Zeroth Review</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Zeroth Review</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Artificial Intelligence and Data Science</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Zeroth Review</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Artificial Intelligence and Data Science</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amazon.com/Flask-Web-Development-Development-Deployments/dp/1449372627" TargetMode="External"/><Relationship Id="rId2" Type="http://schemas.openxmlformats.org/officeDocument/2006/relationships/hyperlink" Target="https://www.sqlite.org/doc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0" y="2530618"/>
            <a:ext cx="12191999"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800" b="1" dirty="0">
              <a:solidFill>
                <a:srgbClr val="7030A0"/>
              </a:solidFill>
              <a:latin typeface="Verdana" panose="020B0604030504040204" pitchFamily="34" charset="0"/>
            </a:endParaRPr>
          </a:p>
          <a:p>
            <a:r>
              <a:rPr lang="en-US" sz="3800" b="1" dirty="0">
                <a:solidFill>
                  <a:srgbClr val="7030A0"/>
                </a:solidFill>
                <a:latin typeface="Verdana" panose="020B0604030504040204" pitchFamily="34" charset="0"/>
              </a:rPr>
              <a:t>Book Recommendation System</a:t>
            </a:r>
            <a:endParaRPr lang="en-IN" sz="3800" b="1" dirty="0">
              <a:solidFill>
                <a:srgbClr val="7030A0"/>
              </a:solidFill>
              <a:latin typeface="Verdana" panose="020B0604030504040204" pitchFamily="34" charset="0"/>
            </a:endParaRPr>
          </a:p>
        </p:txBody>
      </p:sp>
      <p:sp>
        <p:nvSpPr>
          <p:cNvPr id="11" name="TextBox 1"/>
          <p:cNvSpPr txBox="1">
            <a:spLocks noChangeArrowheads="1"/>
          </p:cNvSpPr>
          <p:nvPr/>
        </p:nvSpPr>
        <p:spPr bwMode="auto">
          <a:xfrm>
            <a:off x="6596743" y="5037204"/>
            <a:ext cx="4968157" cy="1428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FontTx/>
              <a:buNone/>
            </a:pPr>
            <a:r>
              <a:rPr lang="en-US" altLang="en-IN" sz="2400" b="1" dirty="0">
                <a:solidFill>
                  <a:srgbClr val="FF0000"/>
                </a:solidFill>
                <a:sym typeface="+mn-ea"/>
              </a:rPr>
              <a:t>Prasanna K </a:t>
            </a:r>
            <a:r>
              <a:rPr lang="en-IN" altLang="en-US" sz="2400" b="1" dirty="0">
                <a:solidFill>
                  <a:srgbClr val="FF0000"/>
                </a:solidFill>
              </a:rPr>
              <a:t>(2218010</a:t>
            </a:r>
            <a:r>
              <a:rPr lang="en-US" altLang="en-IN" sz="2400" b="1" dirty="0">
                <a:solidFill>
                  <a:srgbClr val="FF0000"/>
                </a:solidFill>
              </a:rPr>
              <a:t>37</a:t>
            </a:r>
            <a:r>
              <a:rPr lang="en-IN" altLang="en-US" sz="2400" b="1" dirty="0">
                <a:solidFill>
                  <a:srgbClr val="FF0000"/>
                </a:solidFill>
              </a:rPr>
              <a:t>)</a:t>
            </a:r>
          </a:p>
          <a:p>
            <a:pPr algn="ctr">
              <a:spcBef>
                <a:spcPct val="0"/>
              </a:spcBef>
              <a:buClrTx/>
              <a:buFontTx/>
              <a:buNone/>
            </a:pPr>
            <a:r>
              <a:rPr lang="en-US" altLang="en-IN" sz="2400" b="1" dirty="0">
                <a:solidFill>
                  <a:srgbClr val="FF0000"/>
                </a:solidFill>
              </a:rPr>
              <a:t>Prasanna</a:t>
            </a:r>
            <a:r>
              <a:rPr lang="en-IN" altLang="en-US" sz="2400" b="1" dirty="0">
                <a:solidFill>
                  <a:srgbClr val="FF0000"/>
                </a:solidFill>
              </a:rPr>
              <a:t> S (22180103</a:t>
            </a:r>
            <a:r>
              <a:rPr lang="en-US" altLang="en-IN" sz="2400" b="1" dirty="0">
                <a:solidFill>
                  <a:srgbClr val="FF0000"/>
                </a:solidFill>
              </a:rPr>
              <a:t>8</a:t>
            </a:r>
            <a:r>
              <a:rPr lang="en-IN" altLang="en-US" sz="2400" b="1" dirty="0">
                <a:solidFill>
                  <a:srgbClr val="FF0000"/>
                </a:solidFill>
              </a:rPr>
              <a:t>)</a:t>
            </a:r>
          </a:p>
          <a:p>
            <a:pPr algn="ctr">
              <a:spcBef>
                <a:spcPct val="0"/>
              </a:spcBef>
              <a:buClrTx/>
              <a:buFontTx/>
              <a:buNone/>
            </a:pPr>
            <a:r>
              <a:rPr lang="en-US" altLang="en-IN" sz="2400" b="1" dirty="0">
                <a:solidFill>
                  <a:srgbClr val="FF0000"/>
                </a:solidFill>
                <a:sym typeface="+mn-ea"/>
              </a:rPr>
              <a:t>Rohith</a:t>
            </a:r>
            <a:r>
              <a:rPr lang="en-IN" altLang="en-US" sz="2400" b="1" dirty="0">
                <a:solidFill>
                  <a:srgbClr val="FF0000"/>
                </a:solidFill>
                <a:sym typeface="+mn-ea"/>
              </a:rPr>
              <a:t> RA   (2218010</a:t>
            </a:r>
            <a:r>
              <a:rPr lang="en-US" altLang="en-IN" sz="2400" b="1" dirty="0">
                <a:solidFill>
                  <a:srgbClr val="FF0000"/>
                </a:solidFill>
                <a:sym typeface="+mn-ea"/>
              </a:rPr>
              <a:t>41</a:t>
            </a:r>
            <a:r>
              <a:rPr lang="en-IN" altLang="en-US" sz="2400" b="1" dirty="0">
                <a:solidFill>
                  <a:srgbClr val="FF0000"/>
                </a:solidFill>
                <a:sym typeface="+mn-ea"/>
              </a:rPr>
              <a:t>)</a:t>
            </a: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Artificial Intelligence and Data Science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D1A07-4701-104C-47C0-9B72123327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C2130-4917-C474-4ABB-9FFB7F6B77FE}"/>
              </a:ext>
            </a:extLst>
          </p:cNvPr>
          <p:cNvSpPr>
            <a:spLocks noGrp="1"/>
          </p:cNvSpPr>
          <p:nvPr>
            <p:ph type="title"/>
          </p:nvPr>
        </p:nvSpPr>
        <p:spPr/>
        <p:txBody>
          <a:bodyPr/>
          <a:lstStyle/>
          <a:p>
            <a:r>
              <a:rPr lang="en-IN" b="1" dirty="0">
                <a:solidFill>
                  <a:srgbClr val="FF0000"/>
                </a:solidFill>
              </a:rPr>
              <a:t>Unit Testing :</a:t>
            </a:r>
          </a:p>
        </p:txBody>
      </p:sp>
      <p:sp>
        <p:nvSpPr>
          <p:cNvPr id="3" name="Content Placeholder 2">
            <a:extLst>
              <a:ext uri="{FF2B5EF4-FFF2-40B4-BE49-F238E27FC236}">
                <a16:creationId xmlns:a16="http://schemas.microsoft.com/office/drawing/2014/main" id="{97381C45-EE72-EB97-BFCC-5F22A9CB7454}"/>
              </a:ext>
            </a:extLst>
          </p:cNvPr>
          <p:cNvSpPr>
            <a:spLocks noGrp="1"/>
          </p:cNvSpPr>
          <p:nvPr>
            <p:ph idx="1"/>
          </p:nvPr>
        </p:nvSpPr>
        <p:spPr>
          <a:xfrm>
            <a:off x="755651" y="1761226"/>
            <a:ext cx="10668000" cy="4267200"/>
          </a:xfrm>
        </p:spPr>
        <p:txBody>
          <a:bodyPr/>
          <a:lstStyle/>
          <a:p>
            <a:pPr>
              <a:buFont typeface="Arial" panose="020B0604020202020204" pitchFamily="34" charset="0"/>
              <a:buChar char="•"/>
            </a:pPr>
            <a:r>
              <a:rPr lang="en-US" sz="2800" dirty="0"/>
              <a:t>Unit testing is the process where you test the smallest functional unit of code. Software testing helps ensure code quality, and it's an integral part of software development. It's a software development best practice to write software as small, functional units then write a unit test for each code unit.</a:t>
            </a:r>
          </a:p>
        </p:txBody>
      </p:sp>
      <p:sp>
        <p:nvSpPr>
          <p:cNvPr id="4" name="Date Placeholder 3">
            <a:extLst>
              <a:ext uri="{FF2B5EF4-FFF2-40B4-BE49-F238E27FC236}">
                <a16:creationId xmlns:a16="http://schemas.microsoft.com/office/drawing/2014/main" id="{E3AB5F6F-9A07-63BC-1671-5673100C7AF1}"/>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C623B280-D645-0224-9A28-77B42E93952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4FB9475A-1951-3C7E-1DCE-706E7264B78C}"/>
              </a:ext>
            </a:extLst>
          </p:cNvPr>
          <p:cNvSpPr>
            <a:spLocks noGrp="1"/>
          </p:cNvSpPr>
          <p:nvPr>
            <p:ph type="sldNum" sz="quarter" idx="12"/>
          </p:nvPr>
        </p:nvSpPr>
        <p:spPr/>
        <p:txBody>
          <a:bodyPr/>
          <a:lstStyle/>
          <a:p>
            <a:pPr>
              <a:defRPr/>
            </a:pPr>
            <a:fld id="{BDC2143B-610F-499C-A392-DFFBE135A7B2}" type="slidenum">
              <a:rPr lang="en-US" altLang="en-US" smtClean="0"/>
              <a:t>10</a:t>
            </a:fld>
            <a:endParaRPr lang="en-US" altLang="en-US"/>
          </a:p>
        </p:txBody>
      </p:sp>
    </p:spTree>
    <p:extLst>
      <p:ext uri="{BB962C8B-B14F-4D97-AF65-F5344CB8AC3E}">
        <p14:creationId xmlns:p14="http://schemas.microsoft.com/office/powerpoint/2010/main" val="408977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390" y="818148"/>
            <a:ext cx="10668000" cy="678615"/>
          </a:xfrm>
        </p:spPr>
        <p:txBody>
          <a:bodyPr/>
          <a:lstStyle/>
          <a:p>
            <a:r>
              <a:rPr lang="en-US" sz="3200" b="1" dirty="0">
                <a:solidFill>
                  <a:srgbClr val="FF0000"/>
                </a:solidFill>
              </a:rPr>
              <a:t>  Unit Testing:</a:t>
            </a:r>
            <a:endParaRPr lang="en-IN" sz="3200" b="1" dirty="0">
              <a:solidFill>
                <a:srgbClr val="FF0000"/>
              </a:solidFill>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11</a:t>
            </a:fld>
            <a:endParaRPr lang="en-US" altLang="en-US"/>
          </a:p>
        </p:txBody>
      </p:sp>
      <p:pic>
        <p:nvPicPr>
          <p:cNvPr id="7" name="Picture 6">
            <a:extLst>
              <a:ext uri="{FF2B5EF4-FFF2-40B4-BE49-F238E27FC236}">
                <a16:creationId xmlns:a16="http://schemas.microsoft.com/office/drawing/2014/main" id="{72F34AA6-CCF0-6A69-E648-3B2C1D483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604" y="1905762"/>
            <a:ext cx="8030696" cy="36390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97875-9883-C9BE-28C0-998999DF7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B18C3-660A-50AA-865D-C7EBB927BD03}"/>
              </a:ext>
            </a:extLst>
          </p:cNvPr>
          <p:cNvSpPr>
            <a:spLocks noGrp="1"/>
          </p:cNvSpPr>
          <p:nvPr>
            <p:ph type="title"/>
          </p:nvPr>
        </p:nvSpPr>
        <p:spPr>
          <a:xfrm>
            <a:off x="529390" y="818148"/>
            <a:ext cx="10668000" cy="678615"/>
          </a:xfrm>
        </p:spPr>
        <p:txBody>
          <a:bodyPr/>
          <a:lstStyle/>
          <a:p>
            <a:r>
              <a:rPr lang="en-US" sz="3200" b="1" dirty="0">
                <a:solidFill>
                  <a:srgbClr val="FF0000"/>
                </a:solidFill>
              </a:rPr>
              <a:t>  Unit Testing:</a:t>
            </a:r>
            <a:endParaRPr lang="en-IN" sz="3200" b="1" dirty="0">
              <a:solidFill>
                <a:srgbClr val="FF0000"/>
              </a:solidFill>
            </a:endParaRPr>
          </a:p>
        </p:txBody>
      </p:sp>
      <p:sp>
        <p:nvSpPr>
          <p:cNvPr id="4" name="Date Placeholder 3">
            <a:extLst>
              <a:ext uri="{FF2B5EF4-FFF2-40B4-BE49-F238E27FC236}">
                <a16:creationId xmlns:a16="http://schemas.microsoft.com/office/drawing/2014/main" id="{A7FC25E5-25E2-F762-BE67-C5821D140B08}"/>
              </a:ext>
            </a:extLst>
          </p:cNvPr>
          <p:cNvSpPr>
            <a:spLocks noGrp="1"/>
          </p:cNvSpPr>
          <p:nvPr>
            <p:ph type="dt" sz="half" idx="10"/>
          </p:nvPr>
        </p:nvSpPr>
        <p:spPr/>
        <p:txBody>
          <a:bodyPr/>
          <a:lstStyle/>
          <a:p>
            <a:pPr>
              <a:defRPr/>
            </a:pPr>
            <a:r>
              <a:rPr lang="en-US"/>
              <a:t>Zeroth Review</a:t>
            </a:r>
          </a:p>
        </p:txBody>
      </p:sp>
      <p:sp>
        <p:nvSpPr>
          <p:cNvPr id="5" name="Footer Placeholder 4">
            <a:extLst>
              <a:ext uri="{FF2B5EF4-FFF2-40B4-BE49-F238E27FC236}">
                <a16:creationId xmlns:a16="http://schemas.microsoft.com/office/drawing/2014/main" id="{C7998DE0-61F3-8B9F-F29A-A8EF45C523D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C89D6EF-AB02-743E-3482-E1AB99375A97}"/>
              </a:ext>
            </a:extLst>
          </p:cNvPr>
          <p:cNvSpPr>
            <a:spLocks noGrp="1"/>
          </p:cNvSpPr>
          <p:nvPr>
            <p:ph type="sldNum" sz="quarter" idx="12"/>
          </p:nvPr>
        </p:nvSpPr>
        <p:spPr/>
        <p:txBody>
          <a:bodyPr/>
          <a:lstStyle/>
          <a:p>
            <a:pPr>
              <a:defRPr/>
            </a:pPr>
            <a:fld id="{BDC2143B-610F-499C-A392-DFFBE135A7B2}" type="slidenum">
              <a:rPr lang="en-US" altLang="en-US" smtClean="0"/>
              <a:t>12</a:t>
            </a:fld>
            <a:endParaRPr lang="en-US" altLang="en-US"/>
          </a:p>
        </p:txBody>
      </p:sp>
      <p:pic>
        <p:nvPicPr>
          <p:cNvPr id="8" name="Picture 7">
            <a:extLst>
              <a:ext uri="{FF2B5EF4-FFF2-40B4-BE49-F238E27FC236}">
                <a16:creationId xmlns:a16="http://schemas.microsoft.com/office/drawing/2014/main" id="{B4397D98-D957-4F14-F53E-40C63381B83C}"/>
              </a:ext>
            </a:extLst>
          </p:cNvPr>
          <p:cNvPicPr>
            <a:picLocks noChangeAspect="1"/>
          </p:cNvPicPr>
          <p:nvPr/>
        </p:nvPicPr>
        <p:blipFill>
          <a:blip r:embed="rId2"/>
          <a:stretch>
            <a:fillRect/>
          </a:stretch>
        </p:blipFill>
        <p:spPr>
          <a:xfrm>
            <a:off x="1715341" y="2175394"/>
            <a:ext cx="7783222" cy="3283014"/>
          </a:xfrm>
          <a:prstGeom prst="rect">
            <a:avLst/>
          </a:prstGeom>
        </p:spPr>
      </p:pic>
    </p:spTree>
    <p:extLst>
      <p:ext uri="{BB962C8B-B14F-4D97-AF65-F5344CB8AC3E}">
        <p14:creationId xmlns:p14="http://schemas.microsoft.com/office/powerpoint/2010/main" val="113688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5AB3B-008A-9917-4F62-F7F86651FC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5D062-2FE4-6E9E-658A-4881DED5D986}"/>
              </a:ext>
            </a:extLst>
          </p:cNvPr>
          <p:cNvSpPr>
            <a:spLocks noGrp="1"/>
          </p:cNvSpPr>
          <p:nvPr>
            <p:ph type="title"/>
          </p:nvPr>
        </p:nvSpPr>
        <p:spPr/>
        <p:txBody>
          <a:bodyPr/>
          <a:lstStyle/>
          <a:p>
            <a:r>
              <a:rPr lang="en-IN" b="1" dirty="0">
                <a:solidFill>
                  <a:srgbClr val="FF0000"/>
                </a:solidFill>
              </a:rPr>
              <a:t>Integration Testing :</a:t>
            </a:r>
          </a:p>
        </p:txBody>
      </p:sp>
      <p:sp>
        <p:nvSpPr>
          <p:cNvPr id="3" name="Content Placeholder 2">
            <a:extLst>
              <a:ext uri="{FF2B5EF4-FFF2-40B4-BE49-F238E27FC236}">
                <a16:creationId xmlns:a16="http://schemas.microsoft.com/office/drawing/2014/main" id="{8599E66F-C3ED-85F6-850D-FE64CFC238A8}"/>
              </a:ext>
            </a:extLst>
          </p:cNvPr>
          <p:cNvSpPr>
            <a:spLocks noGrp="1"/>
          </p:cNvSpPr>
          <p:nvPr>
            <p:ph idx="1"/>
          </p:nvPr>
        </p:nvSpPr>
        <p:spPr>
          <a:xfrm>
            <a:off x="755651" y="1761226"/>
            <a:ext cx="10668000" cy="4267200"/>
          </a:xfrm>
        </p:spPr>
        <p:txBody>
          <a:bodyPr/>
          <a:lstStyle/>
          <a:p>
            <a:pPr>
              <a:buFont typeface="Arial" panose="020B0604020202020204" pitchFamily="34" charset="0"/>
              <a:buChar char="•"/>
            </a:pPr>
            <a:r>
              <a:rPr lang="en-US" sz="2800" dirty="0"/>
              <a:t>Integration testing is a type of software testing that verifies that the components of an application work together as expected. It's a broader test than unit testing, which focuses on isolated components of an application.</a:t>
            </a:r>
          </a:p>
        </p:txBody>
      </p:sp>
      <p:sp>
        <p:nvSpPr>
          <p:cNvPr id="4" name="Date Placeholder 3">
            <a:extLst>
              <a:ext uri="{FF2B5EF4-FFF2-40B4-BE49-F238E27FC236}">
                <a16:creationId xmlns:a16="http://schemas.microsoft.com/office/drawing/2014/main" id="{5DCB9CA2-DBA0-812F-1A5A-7997DCA918AA}"/>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C6017B4-CEEC-62CC-4192-44050DEC10CF}"/>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9659F451-072D-5FF3-8CC7-649A32D45004}"/>
              </a:ext>
            </a:extLst>
          </p:cNvPr>
          <p:cNvSpPr>
            <a:spLocks noGrp="1"/>
          </p:cNvSpPr>
          <p:nvPr>
            <p:ph type="sldNum" sz="quarter" idx="12"/>
          </p:nvPr>
        </p:nvSpPr>
        <p:spPr/>
        <p:txBody>
          <a:bodyPr/>
          <a:lstStyle/>
          <a:p>
            <a:pPr>
              <a:defRPr/>
            </a:pPr>
            <a:fld id="{BDC2143B-610F-499C-A392-DFFBE135A7B2}" type="slidenum">
              <a:rPr lang="en-US" altLang="en-US" smtClean="0"/>
              <a:t>13</a:t>
            </a:fld>
            <a:endParaRPr lang="en-US" altLang="en-US"/>
          </a:p>
        </p:txBody>
      </p:sp>
    </p:spTree>
    <p:extLst>
      <p:ext uri="{BB962C8B-B14F-4D97-AF65-F5344CB8AC3E}">
        <p14:creationId xmlns:p14="http://schemas.microsoft.com/office/powerpoint/2010/main" val="178600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A0B52-680C-E670-7040-2ABC991BF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E4073-1FC0-D768-2650-226D98CF2734}"/>
              </a:ext>
            </a:extLst>
          </p:cNvPr>
          <p:cNvSpPr>
            <a:spLocks noGrp="1"/>
          </p:cNvSpPr>
          <p:nvPr>
            <p:ph type="title"/>
          </p:nvPr>
        </p:nvSpPr>
        <p:spPr>
          <a:xfrm>
            <a:off x="529390" y="818148"/>
            <a:ext cx="10668000" cy="678615"/>
          </a:xfrm>
        </p:spPr>
        <p:txBody>
          <a:bodyPr/>
          <a:lstStyle/>
          <a:p>
            <a:r>
              <a:rPr lang="en-US" sz="3200" b="1" dirty="0">
                <a:solidFill>
                  <a:srgbClr val="FF0000"/>
                </a:solidFill>
              </a:rPr>
              <a:t>  Integration Testing:</a:t>
            </a:r>
            <a:endParaRPr lang="en-IN" sz="3200" b="1" dirty="0">
              <a:solidFill>
                <a:srgbClr val="FF0000"/>
              </a:solidFill>
            </a:endParaRPr>
          </a:p>
        </p:txBody>
      </p:sp>
      <p:sp>
        <p:nvSpPr>
          <p:cNvPr id="4" name="Date Placeholder 3">
            <a:extLst>
              <a:ext uri="{FF2B5EF4-FFF2-40B4-BE49-F238E27FC236}">
                <a16:creationId xmlns:a16="http://schemas.microsoft.com/office/drawing/2014/main" id="{E6878C14-C53F-9CC4-A1FD-E1821F3A7075}"/>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4A7745C-FE6A-2EB7-C5B0-EE7FCD1619A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801658B-E916-E5A7-0069-ECAD38F204FC}"/>
              </a:ext>
            </a:extLst>
          </p:cNvPr>
          <p:cNvSpPr>
            <a:spLocks noGrp="1"/>
          </p:cNvSpPr>
          <p:nvPr>
            <p:ph type="sldNum" sz="quarter" idx="12"/>
          </p:nvPr>
        </p:nvSpPr>
        <p:spPr/>
        <p:txBody>
          <a:bodyPr/>
          <a:lstStyle/>
          <a:p>
            <a:pPr>
              <a:defRPr/>
            </a:pPr>
            <a:fld id="{BDC2143B-610F-499C-A392-DFFBE135A7B2}" type="slidenum">
              <a:rPr lang="en-US" altLang="en-US" smtClean="0"/>
              <a:t>14</a:t>
            </a:fld>
            <a:endParaRPr lang="en-US" altLang="en-US"/>
          </a:p>
        </p:txBody>
      </p:sp>
      <p:pic>
        <p:nvPicPr>
          <p:cNvPr id="8" name="Picture 7">
            <a:extLst>
              <a:ext uri="{FF2B5EF4-FFF2-40B4-BE49-F238E27FC236}">
                <a16:creationId xmlns:a16="http://schemas.microsoft.com/office/drawing/2014/main" id="{A54B7D2A-C89B-BE41-81BF-D4FC2409BE01}"/>
              </a:ext>
            </a:extLst>
          </p:cNvPr>
          <p:cNvPicPr>
            <a:picLocks noChangeAspect="1"/>
          </p:cNvPicPr>
          <p:nvPr/>
        </p:nvPicPr>
        <p:blipFill>
          <a:blip r:embed="rId2"/>
          <a:stretch>
            <a:fillRect/>
          </a:stretch>
        </p:blipFill>
        <p:spPr>
          <a:xfrm>
            <a:off x="1406466" y="2121087"/>
            <a:ext cx="8595949" cy="2861460"/>
          </a:xfrm>
          <a:prstGeom prst="rect">
            <a:avLst/>
          </a:prstGeom>
        </p:spPr>
      </p:pic>
    </p:spTree>
    <p:extLst>
      <p:ext uri="{BB962C8B-B14F-4D97-AF65-F5344CB8AC3E}">
        <p14:creationId xmlns:p14="http://schemas.microsoft.com/office/powerpoint/2010/main" val="263363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9F965-3D92-F8FC-B817-CD5195EA3B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07E81D-57E9-F863-F914-FFBDBAC6E07D}"/>
              </a:ext>
            </a:extLst>
          </p:cNvPr>
          <p:cNvSpPr>
            <a:spLocks noGrp="1"/>
          </p:cNvSpPr>
          <p:nvPr>
            <p:ph type="title"/>
          </p:nvPr>
        </p:nvSpPr>
        <p:spPr/>
        <p:txBody>
          <a:bodyPr/>
          <a:lstStyle/>
          <a:p>
            <a:r>
              <a:rPr lang="en-IN" b="1" dirty="0">
                <a:solidFill>
                  <a:srgbClr val="FF0000"/>
                </a:solidFill>
              </a:rPr>
              <a:t>Login Page:</a:t>
            </a:r>
          </a:p>
        </p:txBody>
      </p:sp>
      <p:pic>
        <p:nvPicPr>
          <p:cNvPr id="8" name="Content Placeholder 7">
            <a:extLst>
              <a:ext uri="{FF2B5EF4-FFF2-40B4-BE49-F238E27FC236}">
                <a16:creationId xmlns:a16="http://schemas.microsoft.com/office/drawing/2014/main" id="{FDE605B5-C010-928C-BD14-0B3B66D03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986154"/>
            <a:ext cx="10610850" cy="3815968"/>
          </a:xfrm>
        </p:spPr>
      </p:pic>
      <p:sp>
        <p:nvSpPr>
          <p:cNvPr id="4" name="Date Placeholder 3">
            <a:extLst>
              <a:ext uri="{FF2B5EF4-FFF2-40B4-BE49-F238E27FC236}">
                <a16:creationId xmlns:a16="http://schemas.microsoft.com/office/drawing/2014/main" id="{E52BB651-D6F4-C8DF-C455-2A1EE80CEF4F}"/>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F4D5E989-EF46-EEE5-4C3B-FF1473627CC0}"/>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80DDF9EA-44B7-92D7-32BD-3F9355B7B369}"/>
              </a:ext>
            </a:extLst>
          </p:cNvPr>
          <p:cNvSpPr>
            <a:spLocks noGrp="1"/>
          </p:cNvSpPr>
          <p:nvPr>
            <p:ph type="sldNum" sz="quarter" idx="12"/>
          </p:nvPr>
        </p:nvSpPr>
        <p:spPr/>
        <p:txBody>
          <a:bodyPr/>
          <a:lstStyle/>
          <a:p>
            <a:pPr>
              <a:defRPr/>
            </a:pPr>
            <a:fld id="{BDC2143B-610F-499C-A392-DFFBE135A7B2}" type="slidenum">
              <a:rPr lang="en-US" altLang="en-US" smtClean="0"/>
              <a:t>15</a:t>
            </a:fld>
            <a:endParaRPr lang="en-US" altLang="en-US"/>
          </a:p>
        </p:txBody>
      </p:sp>
    </p:spTree>
    <p:extLst>
      <p:ext uri="{BB962C8B-B14F-4D97-AF65-F5344CB8AC3E}">
        <p14:creationId xmlns:p14="http://schemas.microsoft.com/office/powerpoint/2010/main" val="273391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3A48B-49F3-913C-66AC-40ACAC996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48D7E4-96E8-FA01-0A83-1D61D9584D63}"/>
              </a:ext>
            </a:extLst>
          </p:cNvPr>
          <p:cNvSpPr>
            <a:spLocks noGrp="1"/>
          </p:cNvSpPr>
          <p:nvPr>
            <p:ph type="title"/>
          </p:nvPr>
        </p:nvSpPr>
        <p:spPr/>
        <p:txBody>
          <a:bodyPr/>
          <a:lstStyle/>
          <a:p>
            <a:r>
              <a:rPr lang="en-IN" b="1" dirty="0">
                <a:solidFill>
                  <a:srgbClr val="FF0000"/>
                </a:solidFill>
              </a:rPr>
              <a:t>Register Form:</a:t>
            </a:r>
          </a:p>
        </p:txBody>
      </p:sp>
      <p:pic>
        <p:nvPicPr>
          <p:cNvPr id="8" name="Content Placeholder 7">
            <a:extLst>
              <a:ext uri="{FF2B5EF4-FFF2-40B4-BE49-F238E27FC236}">
                <a16:creationId xmlns:a16="http://schemas.microsoft.com/office/drawing/2014/main" id="{DD291FEF-9277-54F4-AD62-CFD977E78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2024743"/>
            <a:ext cx="10610850" cy="3760237"/>
          </a:xfrm>
        </p:spPr>
      </p:pic>
      <p:sp>
        <p:nvSpPr>
          <p:cNvPr id="4" name="Date Placeholder 3">
            <a:extLst>
              <a:ext uri="{FF2B5EF4-FFF2-40B4-BE49-F238E27FC236}">
                <a16:creationId xmlns:a16="http://schemas.microsoft.com/office/drawing/2014/main" id="{456ACF62-B4D3-A488-99E3-4D3933778DAE}"/>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43686D15-F633-41A7-42C6-57B259A3860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6865C488-8F01-2D09-53A5-FC018DF86891}"/>
              </a:ext>
            </a:extLst>
          </p:cNvPr>
          <p:cNvSpPr>
            <a:spLocks noGrp="1"/>
          </p:cNvSpPr>
          <p:nvPr>
            <p:ph type="sldNum" sz="quarter" idx="12"/>
          </p:nvPr>
        </p:nvSpPr>
        <p:spPr/>
        <p:txBody>
          <a:bodyPr/>
          <a:lstStyle/>
          <a:p>
            <a:pPr>
              <a:defRPr/>
            </a:pPr>
            <a:fld id="{BDC2143B-610F-499C-A392-DFFBE135A7B2}" type="slidenum">
              <a:rPr lang="en-US" altLang="en-US" smtClean="0"/>
              <a:t>16</a:t>
            </a:fld>
            <a:endParaRPr lang="en-US" altLang="en-US"/>
          </a:p>
        </p:txBody>
      </p:sp>
    </p:spTree>
    <p:extLst>
      <p:ext uri="{BB962C8B-B14F-4D97-AF65-F5344CB8AC3E}">
        <p14:creationId xmlns:p14="http://schemas.microsoft.com/office/powerpoint/2010/main" val="280266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7DF12-B86D-F680-6E2A-EE16896B4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4ECA5A-13A6-B1BF-C2A0-B319A2F7A858}"/>
              </a:ext>
            </a:extLst>
          </p:cNvPr>
          <p:cNvSpPr>
            <a:spLocks noGrp="1"/>
          </p:cNvSpPr>
          <p:nvPr>
            <p:ph type="title"/>
          </p:nvPr>
        </p:nvSpPr>
        <p:spPr/>
        <p:txBody>
          <a:bodyPr/>
          <a:lstStyle/>
          <a:p>
            <a:r>
              <a:rPr lang="en-IN" b="1" dirty="0">
                <a:solidFill>
                  <a:srgbClr val="FF0000"/>
                </a:solidFill>
              </a:rPr>
              <a:t>Output:</a:t>
            </a:r>
          </a:p>
        </p:txBody>
      </p:sp>
      <p:sp>
        <p:nvSpPr>
          <p:cNvPr id="4" name="Date Placeholder 3">
            <a:extLst>
              <a:ext uri="{FF2B5EF4-FFF2-40B4-BE49-F238E27FC236}">
                <a16:creationId xmlns:a16="http://schemas.microsoft.com/office/drawing/2014/main" id="{A9E4E5FF-D7E0-4746-08C7-6615BD316EE9}"/>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53333C72-0599-B56A-FB5D-6B4AE1A9F86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A880A86-5392-F508-E871-A9E0D6E7F374}"/>
              </a:ext>
            </a:extLst>
          </p:cNvPr>
          <p:cNvSpPr>
            <a:spLocks noGrp="1"/>
          </p:cNvSpPr>
          <p:nvPr>
            <p:ph type="sldNum" sz="quarter" idx="12"/>
          </p:nvPr>
        </p:nvSpPr>
        <p:spPr/>
        <p:txBody>
          <a:bodyPr/>
          <a:lstStyle/>
          <a:p>
            <a:pPr>
              <a:defRPr/>
            </a:pPr>
            <a:fld id="{BDC2143B-610F-499C-A392-DFFBE135A7B2}" type="slidenum">
              <a:rPr lang="en-US" altLang="en-US" smtClean="0"/>
              <a:t>17</a:t>
            </a:fld>
            <a:endParaRPr lang="en-US" altLang="en-US"/>
          </a:p>
        </p:txBody>
      </p:sp>
      <p:pic>
        <p:nvPicPr>
          <p:cNvPr id="9" name="Content Placeholder 8">
            <a:extLst>
              <a:ext uri="{FF2B5EF4-FFF2-40B4-BE49-F238E27FC236}">
                <a16:creationId xmlns:a16="http://schemas.microsoft.com/office/drawing/2014/main" id="{669CB238-3D29-96CD-051E-8B6847C30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752600"/>
            <a:ext cx="10621433" cy="4267200"/>
          </a:xfrm>
        </p:spPr>
      </p:pic>
    </p:spTree>
    <p:extLst>
      <p:ext uri="{BB962C8B-B14F-4D97-AF65-F5344CB8AC3E}">
        <p14:creationId xmlns:p14="http://schemas.microsoft.com/office/powerpoint/2010/main" val="1418247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6" y="885825"/>
            <a:ext cx="10668000" cy="476250"/>
          </a:xfrm>
        </p:spPr>
        <p:txBody>
          <a:bodyPr/>
          <a:lstStyle/>
          <a:p>
            <a:r>
              <a:rPr lang="en-US" sz="3200" b="1" dirty="0">
                <a:solidFill>
                  <a:srgbClr val="FF0000"/>
                </a:solidFill>
              </a:rPr>
              <a:t>Data Flow Diagram </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18</a:t>
            </a:fld>
            <a:endParaRPr lang="en-US" altLang="en-US"/>
          </a:p>
        </p:txBody>
      </p:sp>
      <p:sp>
        <p:nvSpPr>
          <p:cNvPr id="79" name="Oval 78"/>
          <p:cNvSpPr/>
          <p:nvPr/>
        </p:nvSpPr>
        <p:spPr bwMode="auto">
          <a:xfrm>
            <a:off x="697811" y="2235086"/>
            <a:ext cx="1158740" cy="55044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marL="0" marR="0" indent="0" algn="l" defTabSz="914400" rtl="0" eaLnBrk="0" fontAlgn="base" latinLnBrk="0" hangingPunct="0">
              <a:lnSpc>
                <a:spcPct val="100000"/>
              </a:lnSpc>
              <a:spcBef>
                <a:spcPct val="0"/>
              </a:spcBef>
              <a:spcAft>
                <a:spcPct val="0"/>
              </a:spcAft>
              <a:buClrTx/>
              <a:buSzTx/>
              <a:buFontTx/>
              <a:buNone/>
            </a:pPr>
            <a:r>
              <a:rPr lang="en-US" sz="1400" b="1" dirty="0">
                <a:solidFill>
                  <a:schemeClr val="tx1"/>
                </a:solidFill>
                <a:latin typeface="Times New Roman" panose="02020603050405020304" pitchFamily="18" charset="0"/>
                <a:cs typeface="Times New Roman" panose="02020603050405020304" pitchFamily="18" charset="0"/>
              </a:rPr>
              <a:t>USER</a:t>
            </a:r>
            <a:endParaRPr kumimoji="0" lang="en-IN" sz="1400" b="1" i="0" u="none" strike="noStrike" normalizeH="0" baseline="0" dirty="0">
              <a:solidFill>
                <a:schemeClr val="accent3"/>
              </a:solidFill>
              <a:latin typeface="Times New Roman" panose="02020603050405020304" pitchFamily="18" charset="0"/>
              <a:cs typeface="Times New Roman" panose="02020603050405020304" pitchFamily="18" charset="0"/>
            </a:endParaRPr>
          </a:p>
        </p:txBody>
      </p:sp>
      <p:sp>
        <p:nvSpPr>
          <p:cNvPr id="80" name="Oval 79"/>
          <p:cNvSpPr/>
          <p:nvPr/>
        </p:nvSpPr>
        <p:spPr bwMode="auto">
          <a:xfrm>
            <a:off x="8415566" y="2235085"/>
            <a:ext cx="1111919" cy="550450"/>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a:t>
            </a:r>
            <a:endParaRPr kumimoji="0" lang="en-IN"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1" name="Rectangle 80"/>
          <p:cNvSpPr/>
          <p:nvPr/>
        </p:nvSpPr>
        <p:spPr bwMode="auto">
          <a:xfrm>
            <a:off x="3966639" y="2235085"/>
            <a:ext cx="1964153" cy="55044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a:t>
            </a:r>
            <a:b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Engine</a:t>
            </a:r>
          </a:p>
        </p:txBody>
      </p:sp>
      <p:cxnSp>
        <p:nvCxnSpPr>
          <p:cNvPr id="82" name="Straight Arrow Connector 81"/>
          <p:cNvCxnSpPr/>
          <p:nvPr/>
        </p:nvCxnSpPr>
        <p:spPr bwMode="auto">
          <a:xfrm>
            <a:off x="1536010" y="2291734"/>
            <a:ext cx="2407820" cy="1"/>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83" name="Straight Arrow Connector 82"/>
          <p:cNvCxnSpPr/>
          <p:nvPr/>
        </p:nvCxnSpPr>
        <p:spPr bwMode="auto">
          <a:xfrm>
            <a:off x="1536010" y="2732499"/>
            <a:ext cx="2407820" cy="0"/>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84" name="Straight Arrow Connector 83"/>
          <p:cNvCxnSpPr/>
          <p:nvPr/>
        </p:nvCxnSpPr>
        <p:spPr bwMode="auto">
          <a:xfrm flipH="1">
            <a:off x="5907984" y="2745758"/>
            <a:ext cx="2886076" cy="1"/>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85" name="Straight Arrow Connector 84"/>
          <p:cNvCxnSpPr/>
          <p:nvPr/>
        </p:nvCxnSpPr>
        <p:spPr bwMode="auto">
          <a:xfrm flipH="1">
            <a:off x="5907984" y="2315697"/>
            <a:ext cx="2801820" cy="0"/>
          </a:xfrm>
          <a:prstGeom prst="straightConnector1">
            <a:avLst/>
          </a:prstGeom>
          <a:solidFill>
            <a:schemeClr val="accent1"/>
          </a:solidFill>
          <a:ln w="9525" cap="flat" cmpd="sng" algn="ctr">
            <a:solidFill>
              <a:schemeClr val="tx1"/>
            </a:solidFill>
            <a:prstDash val="solid"/>
            <a:round/>
            <a:headEnd type="none" w="med" len="med"/>
            <a:tailEnd type="arrow"/>
          </a:ln>
        </p:spPr>
      </p:cxnSp>
      <p:sp>
        <p:nvSpPr>
          <p:cNvPr id="91" name="TextBox 90"/>
          <p:cNvSpPr txBox="1"/>
          <p:nvPr/>
        </p:nvSpPr>
        <p:spPr>
          <a:xfrm>
            <a:off x="714376" y="1772682"/>
            <a:ext cx="1752599" cy="369332"/>
          </a:xfrm>
          <a:prstGeom prst="rect">
            <a:avLst/>
          </a:prstGeom>
          <a:noFill/>
        </p:spPr>
        <p:txBody>
          <a:bodyPr wrap="square" rtlCol="0">
            <a:spAutoFit/>
          </a:bodyPr>
          <a:lstStyle/>
          <a:p>
            <a:r>
              <a:rPr lang="en-US" dirty="0"/>
              <a:t>Level 0 DFD:</a:t>
            </a:r>
            <a:endParaRPr lang="en-IN" dirty="0"/>
          </a:p>
        </p:txBody>
      </p:sp>
      <p:sp>
        <p:nvSpPr>
          <p:cNvPr id="92" name="TextBox 91"/>
          <p:cNvSpPr txBox="1"/>
          <p:nvPr/>
        </p:nvSpPr>
        <p:spPr>
          <a:xfrm>
            <a:off x="714376" y="2859323"/>
            <a:ext cx="1691040" cy="369332"/>
          </a:xfrm>
          <a:prstGeom prst="rect">
            <a:avLst/>
          </a:prstGeom>
          <a:noFill/>
        </p:spPr>
        <p:txBody>
          <a:bodyPr wrap="none" rtlCol="0">
            <a:spAutoFit/>
          </a:bodyPr>
          <a:lstStyle/>
          <a:p>
            <a:r>
              <a:rPr lang="en-US" dirty="0"/>
              <a:t>Level 1 DFD:</a:t>
            </a:r>
            <a:endParaRPr lang="en-IN" dirty="0"/>
          </a:p>
        </p:txBody>
      </p:sp>
      <p:sp>
        <p:nvSpPr>
          <p:cNvPr id="93" name="TextBox 92"/>
          <p:cNvSpPr txBox="1"/>
          <p:nvPr/>
        </p:nvSpPr>
        <p:spPr>
          <a:xfrm>
            <a:off x="2405416" y="1995505"/>
            <a:ext cx="126188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Register/Login</a:t>
            </a:r>
            <a:endParaRPr lang="en-IN" dirty="0">
              <a:latin typeface="Times New Roman" panose="02020603050405020304" pitchFamily="18" charset="0"/>
              <a:cs typeface="Times New Roman" panose="02020603050405020304" pitchFamily="18" charset="0"/>
            </a:endParaRPr>
          </a:p>
        </p:txBody>
      </p:sp>
      <p:sp>
        <p:nvSpPr>
          <p:cNvPr id="95" name="TextBox 94"/>
          <p:cNvSpPr txBox="1"/>
          <p:nvPr/>
        </p:nvSpPr>
        <p:spPr>
          <a:xfrm>
            <a:off x="2208900" y="2401899"/>
            <a:ext cx="1209675" cy="306705"/>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Search Books </a:t>
            </a:r>
            <a:endParaRPr lang="en-IN" dirty="0">
              <a:latin typeface="Times New Roman" panose="02020603050405020304" pitchFamily="18" charset="0"/>
              <a:cs typeface="Times New Roman" panose="02020603050405020304" pitchFamily="18" charset="0"/>
            </a:endParaRPr>
          </a:p>
        </p:txBody>
      </p:sp>
      <p:sp>
        <p:nvSpPr>
          <p:cNvPr id="96" name="TextBox 95"/>
          <p:cNvSpPr txBox="1"/>
          <p:nvPr/>
        </p:nvSpPr>
        <p:spPr>
          <a:xfrm>
            <a:off x="6528237" y="2007920"/>
            <a:ext cx="795655" cy="306705"/>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Filtering</a:t>
            </a:r>
            <a:endParaRPr lang="en-IN" dirty="0">
              <a:latin typeface="Times New Roman" panose="02020603050405020304" pitchFamily="18" charset="0"/>
              <a:cs typeface="Times New Roman" panose="02020603050405020304" pitchFamily="18" charset="0"/>
            </a:endParaRPr>
          </a:p>
        </p:txBody>
      </p:sp>
      <p:sp>
        <p:nvSpPr>
          <p:cNvPr id="94" name="Rectangle 93"/>
          <p:cNvSpPr/>
          <p:nvPr/>
        </p:nvSpPr>
        <p:spPr bwMode="auto">
          <a:xfrm>
            <a:off x="4628376" y="3166673"/>
            <a:ext cx="1748360" cy="42110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a:t>
            </a:r>
            <a:endParaRPr kumimoji="0" lang="en-I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0" name="Rectangle 99"/>
          <p:cNvSpPr/>
          <p:nvPr/>
        </p:nvSpPr>
        <p:spPr bwMode="auto">
          <a:xfrm>
            <a:off x="4616344" y="3998493"/>
            <a:ext cx="1760392" cy="42110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a:t>
            </a:r>
          </a:p>
          <a:p>
            <a:pPr marL="0" marR="0" indent="0" algn="ctr"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system</a:t>
            </a:r>
            <a:endParaRPr kumimoji="0" 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1" name="Rectangle 100"/>
          <p:cNvSpPr/>
          <p:nvPr/>
        </p:nvSpPr>
        <p:spPr bwMode="auto">
          <a:xfrm>
            <a:off x="7351021" y="4748461"/>
            <a:ext cx="1817041" cy="50933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Filtering</a:t>
            </a:r>
            <a:endParaRPr kumimoji="0" lang="en-I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2" name="Rectangle 101"/>
          <p:cNvSpPr/>
          <p:nvPr/>
        </p:nvSpPr>
        <p:spPr bwMode="auto">
          <a:xfrm>
            <a:off x="4628376" y="4748462"/>
            <a:ext cx="1748360" cy="509338"/>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Library</a:t>
            </a:r>
            <a:endParaRPr kumimoji="0" lang="en-I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3" name="Rectangle 102"/>
          <p:cNvSpPr/>
          <p:nvPr/>
        </p:nvSpPr>
        <p:spPr bwMode="auto">
          <a:xfrm>
            <a:off x="1768087" y="4748463"/>
            <a:ext cx="1829036" cy="509337"/>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Login/Registration</a:t>
            </a:r>
            <a:endParaRPr kumimoji="0" lang="en-I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 name="Rectangle 103"/>
          <p:cNvSpPr/>
          <p:nvPr/>
        </p:nvSpPr>
        <p:spPr bwMode="auto">
          <a:xfrm>
            <a:off x="7351021" y="5670883"/>
            <a:ext cx="1817041" cy="42110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en-I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Catergories</a:t>
            </a:r>
          </a:p>
        </p:txBody>
      </p:sp>
      <p:sp>
        <p:nvSpPr>
          <p:cNvPr id="105" name="Rectangle 104"/>
          <p:cNvSpPr/>
          <p:nvPr/>
        </p:nvSpPr>
        <p:spPr bwMode="auto">
          <a:xfrm>
            <a:off x="4628375" y="5670883"/>
            <a:ext cx="1748361" cy="513349"/>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Books Database</a:t>
            </a:r>
            <a:endParaRPr kumimoji="0" lang="en-I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6" name="Rectangle 105"/>
          <p:cNvSpPr/>
          <p:nvPr/>
        </p:nvSpPr>
        <p:spPr bwMode="auto">
          <a:xfrm>
            <a:off x="1768087" y="5670880"/>
            <a:ext cx="1829036" cy="42110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a:t>
            </a:r>
            <a:r>
              <a:rPr kumimoji="0" lang="en-US" sz="16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Database</a:t>
            </a:r>
            <a:endParaRPr kumimoji="0" lang="en-I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07" name="Straight Arrow Connector 106"/>
          <p:cNvCxnSpPr>
            <a:stCxn id="94" idx="2"/>
            <a:endCxn id="100" idx="0"/>
          </p:cNvCxnSpPr>
          <p:nvPr/>
        </p:nvCxnSpPr>
        <p:spPr bwMode="auto">
          <a:xfrm flipH="1">
            <a:off x="5496540" y="3587778"/>
            <a:ext cx="6016" cy="410715"/>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09" name="Straight Arrow Connector 108"/>
          <p:cNvCxnSpPr>
            <a:stCxn id="100" idx="2"/>
            <a:endCxn id="102" idx="0"/>
          </p:cNvCxnSpPr>
          <p:nvPr/>
        </p:nvCxnSpPr>
        <p:spPr bwMode="auto">
          <a:xfrm>
            <a:off x="5496540" y="4419598"/>
            <a:ext cx="6016" cy="328864"/>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12" name="Straight Arrow Connector 111"/>
          <p:cNvCxnSpPr>
            <a:stCxn id="102" idx="2"/>
            <a:endCxn id="105" idx="0"/>
          </p:cNvCxnSpPr>
          <p:nvPr/>
        </p:nvCxnSpPr>
        <p:spPr bwMode="auto">
          <a:xfrm>
            <a:off x="5502556" y="5257800"/>
            <a:ext cx="0" cy="413083"/>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15" name="Straight Connector 114"/>
          <p:cNvCxnSpPr/>
          <p:nvPr/>
        </p:nvCxnSpPr>
        <p:spPr bwMode="auto">
          <a:xfrm>
            <a:off x="4948715" y="4419598"/>
            <a:ext cx="0" cy="16443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7" name="Straight Connector 116"/>
          <p:cNvCxnSpPr/>
          <p:nvPr/>
        </p:nvCxnSpPr>
        <p:spPr bwMode="auto">
          <a:xfrm>
            <a:off x="6015515" y="4417591"/>
            <a:ext cx="0" cy="16443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8" name="Straight Arrow Connector 117"/>
          <p:cNvCxnSpPr>
            <a:stCxn id="103" idx="2"/>
            <a:endCxn id="106" idx="0"/>
          </p:cNvCxnSpPr>
          <p:nvPr/>
        </p:nvCxnSpPr>
        <p:spPr bwMode="auto">
          <a:xfrm>
            <a:off x="2682605" y="5257800"/>
            <a:ext cx="0" cy="413080"/>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24" name="Straight Arrow Connector 123"/>
          <p:cNvCxnSpPr>
            <a:stCxn id="101" idx="2"/>
            <a:endCxn id="104" idx="0"/>
          </p:cNvCxnSpPr>
          <p:nvPr/>
        </p:nvCxnSpPr>
        <p:spPr bwMode="auto">
          <a:xfrm>
            <a:off x="8259542" y="5257800"/>
            <a:ext cx="0" cy="413083"/>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27" name="Straight Connector 126"/>
          <p:cNvCxnSpPr/>
          <p:nvPr/>
        </p:nvCxnSpPr>
        <p:spPr bwMode="auto">
          <a:xfrm>
            <a:off x="2682605" y="4584030"/>
            <a:ext cx="226611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1" name="Straight Connector 130"/>
          <p:cNvCxnSpPr/>
          <p:nvPr/>
        </p:nvCxnSpPr>
        <p:spPr bwMode="auto">
          <a:xfrm>
            <a:off x="6015515" y="4578011"/>
            <a:ext cx="2244026" cy="601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4" name="Straight Arrow Connector 133"/>
          <p:cNvCxnSpPr>
            <a:endCxn id="101" idx="0"/>
          </p:cNvCxnSpPr>
          <p:nvPr/>
        </p:nvCxnSpPr>
        <p:spPr bwMode="auto">
          <a:xfrm>
            <a:off x="8259542" y="4578011"/>
            <a:ext cx="0" cy="170450"/>
          </a:xfrm>
          <a:prstGeom prst="straightConnector1">
            <a:avLst/>
          </a:prstGeom>
          <a:solidFill>
            <a:schemeClr val="accent1"/>
          </a:solidFill>
          <a:ln w="9525" cap="flat" cmpd="sng" algn="ctr">
            <a:solidFill>
              <a:schemeClr val="tx1"/>
            </a:solidFill>
            <a:prstDash val="solid"/>
            <a:round/>
            <a:headEnd type="none" w="med" len="med"/>
            <a:tailEnd type="arrow"/>
          </a:ln>
        </p:spPr>
      </p:cxnSp>
      <p:cxnSp>
        <p:nvCxnSpPr>
          <p:cNvPr id="136" name="Straight Arrow Connector 135"/>
          <p:cNvCxnSpPr>
            <a:endCxn id="103" idx="0"/>
          </p:cNvCxnSpPr>
          <p:nvPr/>
        </p:nvCxnSpPr>
        <p:spPr bwMode="auto">
          <a:xfrm>
            <a:off x="2682605" y="4578011"/>
            <a:ext cx="0" cy="170452"/>
          </a:xfrm>
          <a:prstGeom prst="straightConnector1">
            <a:avLst/>
          </a:prstGeom>
          <a:solidFill>
            <a:schemeClr val="accent1"/>
          </a:solidFill>
          <a:ln w="9525" cap="flat" cmpd="sng" algn="ctr">
            <a:solidFill>
              <a:schemeClr val="tx1"/>
            </a:solidFill>
            <a:prstDash val="solid"/>
            <a:round/>
            <a:headEnd type="none" w="med" len="med"/>
            <a:tailEnd type="arrow"/>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dirty="0"/>
              <a:t>First Review</a:t>
            </a:r>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19</a:t>
            </a:fld>
            <a:endParaRPr lang="en-US" altLang="en-US"/>
          </a:p>
        </p:txBody>
      </p:sp>
      <p:sp>
        <p:nvSpPr>
          <p:cNvPr id="7" name="Title 1"/>
          <p:cNvSpPr>
            <a:spLocks noGrp="1"/>
          </p:cNvSpPr>
          <p:nvPr>
            <p:ph type="title"/>
          </p:nvPr>
        </p:nvSpPr>
        <p:spPr>
          <a:xfrm>
            <a:off x="603848" y="136526"/>
            <a:ext cx="10668000" cy="476250"/>
          </a:xfrm>
        </p:spPr>
        <p:txBody>
          <a:bodyPr/>
          <a:lstStyle/>
          <a:p>
            <a:r>
              <a:rPr lang="en-US" sz="3200" b="1" dirty="0">
                <a:solidFill>
                  <a:srgbClr val="FF0000"/>
                </a:solidFill>
              </a:rPr>
              <a:t>Object Oriented Design</a:t>
            </a:r>
          </a:p>
        </p:txBody>
      </p:sp>
      <p:pic>
        <p:nvPicPr>
          <p:cNvPr id="1026" name="Picture 2">
            <a:extLst>
              <a:ext uri="{FF2B5EF4-FFF2-40B4-BE49-F238E27FC236}">
                <a16:creationId xmlns:a16="http://schemas.microsoft.com/office/drawing/2014/main" id="{0C8465C6-00BA-F57A-9121-8E43DE9BE8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848" y="933061"/>
            <a:ext cx="11003433" cy="5312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p:cNvSpPr>
            <a:spLocks noGrp="1"/>
          </p:cNvSpPr>
          <p:nvPr>
            <p:ph idx="1"/>
          </p:nvPr>
        </p:nvSpPr>
        <p:spPr/>
        <p:txBody>
          <a:bodyPr/>
          <a:lstStyle/>
          <a:p>
            <a:pPr lvl="0">
              <a:buClr>
                <a:srgbClr val="CC0000"/>
              </a:buClr>
              <a:defRPr/>
            </a:pPr>
            <a:r>
              <a:rPr lang="en-US" sz="2400" dirty="0">
                <a:latin typeface="Times New Roman" panose="02020603050405020304" pitchFamily="18" charset="0"/>
                <a:cs typeface="Times New Roman" panose="02020603050405020304" pitchFamily="18" charset="0"/>
              </a:rPr>
              <a:t>The book recommendation software is designed to deliver personalized reading experiences, featuring user-friendly options on the homepage.</a:t>
            </a:r>
          </a:p>
          <a:p>
            <a:pPr lvl="0">
              <a:buClr>
                <a:srgbClr val="CC0000"/>
              </a:buClr>
              <a:defRPr/>
            </a:pPr>
            <a:r>
              <a:rPr lang="en-US" sz="2400" dirty="0">
                <a:latin typeface="Times New Roman" panose="02020603050405020304" pitchFamily="18" charset="0"/>
                <a:cs typeface="Times New Roman" panose="02020603050405020304" pitchFamily="18" charset="0"/>
              </a:rPr>
              <a:t>Users are guided through a structured selection process, starting with setting their reading preferences, such as time to read constraints and preferred narrative types. The software then provides a dynamic interface for selecting specific genres or themes.</a:t>
            </a:r>
          </a:p>
          <a:p>
            <a:pPr lvl="0">
              <a:buClr>
                <a:srgbClr val="CC0000"/>
              </a:buClr>
              <a:defRPr/>
            </a:pPr>
            <a:r>
              <a:rPr lang="en-US" sz="2400" dirty="0">
                <a:latin typeface="Times New Roman" panose="02020603050405020304" pitchFamily="18" charset="0"/>
                <a:cs typeface="Times New Roman" panose="02020603050405020304" pitchFamily="18" charset="0"/>
              </a:rPr>
              <a:t>For each chosen preference, the application presents a curated list of recommended books, allowing users to create customized reading lists from an extensive library. The system automatically sorts books by relevance and provides detailed summaries and ratings to enhance the user experience.</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IN" dirty="0"/>
              <a:t>FINAL REVIEW</a:t>
            </a:r>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2</a:t>
            </a:fld>
            <a:endParaRPr lang="en-IN"/>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B8E173-67A8-299D-4772-DF16C3613BC1}"/>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327D7D32-CDBD-35C2-686D-8C5CE2CE127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36DF33F-00A5-3216-CA62-DE4E8040FFC8}"/>
              </a:ext>
            </a:extLst>
          </p:cNvPr>
          <p:cNvSpPr>
            <a:spLocks noGrp="1"/>
          </p:cNvSpPr>
          <p:nvPr>
            <p:ph type="sldNum" sz="quarter" idx="12"/>
          </p:nvPr>
        </p:nvSpPr>
        <p:spPr/>
        <p:txBody>
          <a:bodyPr/>
          <a:lstStyle/>
          <a:p>
            <a:pPr>
              <a:defRPr/>
            </a:pPr>
            <a:fld id="{BDC2143B-610F-499C-A392-DFFBE135A7B2}" type="slidenum">
              <a:rPr lang="en-US" altLang="en-US" smtClean="0"/>
              <a:t>20</a:t>
            </a:fld>
            <a:endParaRPr lang="en-US" altLang="en-US"/>
          </a:p>
        </p:txBody>
      </p:sp>
      <p:sp>
        <p:nvSpPr>
          <p:cNvPr id="7" name="Content Placeholder 6">
            <a:extLst>
              <a:ext uri="{FF2B5EF4-FFF2-40B4-BE49-F238E27FC236}">
                <a16:creationId xmlns:a16="http://schemas.microsoft.com/office/drawing/2014/main" id="{62A55350-9817-3018-8C03-F414000337E3}"/>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9870BE51-9D29-6EE8-A29E-D7B02B4D0D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102" y="1168579"/>
            <a:ext cx="11041811" cy="50766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375CDE-3BAC-0FD1-BFFA-96E3BD2E7D20}"/>
              </a:ext>
            </a:extLst>
          </p:cNvPr>
          <p:cNvSpPr txBox="1"/>
          <p:nvPr/>
        </p:nvSpPr>
        <p:spPr>
          <a:xfrm>
            <a:off x="621102" y="481490"/>
            <a:ext cx="3523051" cy="461665"/>
          </a:xfrm>
          <a:prstGeom prst="rect">
            <a:avLst/>
          </a:prstGeom>
          <a:noFill/>
        </p:spPr>
        <p:txBody>
          <a:bodyPr wrap="square" rtlCol="0">
            <a:spAutoFit/>
          </a:bodyPr>
          <a:lstStyle/>
          <a:p>
            <a:r>
              <a:rPr lang="en-US" sz="2400" b="1" dirty="0">
                <a:solidFill>
                  <a:srgbClr val="FF0000"/>
                </a:solidFill>
              </a:rPr>
              <a:t>Sequence Diagram</a:t>
            </a:r>
            <a:endParaRPr lang="en-IN" sz="2400" dirty="0"/>
          </a:p>
        </p:txBody>
      </p:sp>
    </p:spTree>
    <p:extLst>
      <p:ext uri="{BB962C8B-B14F-4D97-AF65-F5344CB8AC3E}">
        <p14:creationId xmlns:p14="http://schemas.microsoft.com/office/powerpoint/2010/main" val="1826623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5FC2-2EE1-C491-8558-5D849C8DD1DE}"/>
              </a:ext>
            </a:extLst>
          </p:cNvPr>
          <p:cNvSpPr>
            <a:spLocks noGrp="1"/>
          </p:cNvSpPr>
          <p:nvPr>
            <p:ph type="title"/>
          </p:nvPr>
        </p:nvSpPr>
        <p:spPr/>
        <p:txBody>
          <a:bodyPr/>
          <a:lstStyle/>
          <a:p>
            <a:r>
              <a:rPr lang="en-IN" b="1" dirty="0">
                <a:solidFill>
                  <a:srgbClr val="FF0000"/>
                </a:solidFill>
              </a:rPr>
              <a:t>UML Diagram</a:t>
            </a:r>
          </a:p>
        </p:txBody>
      </p:sp>
      <p:sp>
        <p:nvSpPr>
          <p:cNvPr id="4" name="Date Placeholder 3">
            <a:extLst>
              <a:ext uri="{FF2B5EF4-FFF2-40B4-BE49-F238E27FC236}">
                <a16:creationId xmlns:a16="http://schemas.microsoft.com/office/drawing/2014/main" id="{1F684E34-BD29-30C8-C96B-F08DF263C421}"/>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E0452A2F-9BF6-7DB5-5A7A-4498803C9FD9}"/>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3C1F358E-9E82-8EBE-2D0A-5AD34E6DAD5A}"/>
              </a:ext>
            </a:extLst>
          </p:cNvPr>
          <p:cNvSpPr>
            <a:spLocks noGrp="1"/>
          </p:cNvSpPr>
          <p:nvPr>
            <p:ph type="sldNum" sz="quarter" idx="12"/>
          </p:nvPr>
        </p:nvSpPr>
        <p:spPr/>
        <p:txBody>
          <a:bodyPr/>
          <a:lstStyle/>
          <a:p>
            <a:pPr>
              <a:defRPr/>
            </a:pPr>
            <a:fld id="{BDC2143B-610F-499C-A392-DFFBE135A7B2}" type="slidenum">
              <a:rPr lang="en-US" altLang="en-US" smtClean="0"/>
              <a:t>21</a:t>
            </a:fld>
            <a:endParaRPr lang="en-US" altLang="en-US"/>
          </a:p>
        </p:txBody>
      </p:sp>
      <p:pic>
        <p:nvPicPr>
          <p:cNvPr id="5122" name="Picture 2">
            <a:extLst>
              <a:ext uri="{FF2B5EF4-FFF2-40B4-BE49-F238E27FC236}">
                <a16:creationId xmlns:a16="http://schemas.microsoft.com/office/drawing/2014/main" id="{4BE4101F-D836-3CA4-730D-9C5B8511D191}"/>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2561936"/>
            <a:ext cx="10668000" cy="264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640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8EF3-7EEB-0BBF-C87C-A560C2BFFB78}"/>
              </a:ext>
            </a:extLst>
          </p:cNvPr>
          <p:cNvSpPr>
            <a:spLocks noGrp="1"/>
          </p:cNvSpPr>
          <p:nvPr>
            <p:ph type="title"/>
          </p:nvPr>
        </p:nvSpPr>
        <p:spPr/>
        <p:txBody>
          <a:bodyPr/>
          <a:lstStyle/>
          <a:p>
            <a:r>
              <a:rPr lang="en-IN" b="1" dirty="0">
                <a:solidFill>
                  <a:srgbClr val="FF0000"/>
                </a:solidFill>
              </a:rPr>
              <a:t>Conclusion</a:t>
            </a:r>
          </a:p>
        </p:txBody>
      </p:sp>
      <p:sp>
        <p:nvSpPr>
          <p:cNvPr id="3" name="Content Placeholder 2">
            <a:extLst>
              <a:ext uri="{FF2B5EF4-FFF2-40B4-BE49-F238E27FC236}">
                <a16:creationId xmlns:a16="http://schemas.microsoft.com/office/drawing/2014/main" id="{50199C94-DC6C-AEAE-2A7B-55E6F5B5173A}"/>
              </a:ext>
            </a:extLst>
          </p:cNvPr>
          <p:cNvSpPr>
            <a:spLocks noGrp="1"/>
          </p:cNvSpPr>
          <p:nvPr>
            <p:ph idx="1"/>
          </p:nvPr>
        </p:nvSpPr>
        <p:spPr/>
        <p:txBody>
          <a:bodyPr/>
          <a:lstStyle/>
          <a:p>
            <a:r>
              <a:rPr lang="en-US" sz="1800" dirty="0"/>
              <a:t>The Book Recommendation System is designed with modular components to ensure scalability, security, and user-friendly interactions. The </a:t>
            </a:r>
            <a:r>
              <a:rPr lang="en-US" sz="1800" b="1" dirty="0"/>
              <a:t>User Management</a:t>
            </a:r>
            <a:r>
              <a:rPr lang="en-US" sz="1800" dirty="0"/>
              <a:t> module handles authentication and profile management, while the </a:t>
            </a:r>
            <a:r>
              <a:rPr lang="en-US" sz="1800" b="1" dirty="0"/>
              <a:t>Book Recommendation</a:t>
            </a:r>
            <a:r>
              <a:rPr lang="en-US" sz="1800" dirty="0"/>
              <a:t> module filters books based on user preferences. The </a:t>
            </a:r>
            <a:r>
              <a:rPr lang="en-US" sz="1800" b="1" dirty="0"/>
              <a:t>Admin Management</a:t>
            </a:r>
            <a:r>
              <a:rPr lang="en-US" sz="1800" dirty="0"/>
              <a:t> module allows for efficient monitoring of users and books. The system also incorporates secure </a:t>
            </a:r>
            <a:r>
              <a:rPr lang="en-US" sz="1800" b="1" dirty="0"/>
              <a:t>Authentication</a:t>
            </a:r>
            <a:r>
              <a:rPr lang="en-US" sz="1800" dirty="0"/>
              <a:t> to protect user data and a smooth </a:t>
            </a:r>
            <a:r>
              <a:rPr lang="en-US" sz="1800" b="1" dirty="0"/>
              <a:t>Frontend UI</a:t>
            </a:r>
            <a:r>
              <a:rPr lang="en-US" sz="1800" dirty="0"/>
              <a:t> for easy navigation. This modular design allows for future scalability, such as adding new features like ratings or reviews, and ensures smooth collaboration among developers, enhancing productivity and system flexibility.</a:t>
            </a:r>
            <a:endParaRPr lang="en-IN" sz="1800" dirty="0"/>
          </a:p>
        </p:txBody>
      </p:sp>
      <p:sp>
        <p:nvSpPr>
          <p:cNvPr id="4" name="Date Placeholder 3">
            <a:extLst>
              <a:ext uri="{FF2B5EF4-FFF2-40B4-BE49-F238E27FC236}">
                <a16:creationId xmlns:a16="http://schemas.microsoft.com/office/drawing/2014/main" id="{7F815B1F-1E2C-FBFF-55CC-10763129B36C}"/>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A4770A02-7C8A-C35C-794D-88F50D954102}"/>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0E38AF14-AFFB-B98C-AE0D-095E6DFF0393}"/>
              </a:ext>
            </a:extLst>
          </p:cNvPr>
          <p:cNvSpPr>
            <a:spLocks noGrp="1"/>
          </p:cNvSpPr>
          <p:nvPr>
            <p:ph type="sldNum" sz="quarter" idx="12"/>
          </p:nvPr>
        </p:nvSpPr>
        <p:spPr/>
        <p:txBody>
          <a:bodyPr/>
          <a:lstStyle/>
          <a:p>
            <a:pPr>
              <a:defRPr/>
            </a:pPr>
            <a:fld id="{BDC2143B-610F-499C-A392-DFFBE135A7B2}" type="slidenum">
              <a:rPr lang="en-US" altLang="en-US" smtClean="0"/>
              <a:t>22</a:t>
            </a:fld>
            <a:endParaRPr lang="en-US" altLang="en-US"/>
          </a:p>
        </p:txBody>
      </p:sp>
    </p:spTree>
    <p:extLst>
      <p:ext uri="{BB962C8B-B14F-4D97-AF65-F5344CB8AC3E}">
        <p14:creationId xmlns:p14="http://schemas.microsoft.com/office/powerpoint/2010/main" val="3042916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69162-D84E-CE28-BE85-403C47BA5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E765E-A7D3-E0DF-6289-06A2DE7C34B2}"/>
              </a:ext>
            </a:extLst>
          </p:cNvPr>
          <p:cNvSpPr>
            <a:spLocks noGrp="1"/>
          </p:cNvSpPr>
          <p:nvPr>
            <p:ph type="title"/>
          </p:nvPr>
        </p:nvSpPr>
        <p:spPr/>
        <p:txBody>
          <a:bodyPr/>
          <a:lstStyle/>
          <a:p>
            <a:r>
              <a:rPr lang="en-IN" b="1" dirty="0">
                <a:solidFill>
                  <a:srgbClr val="FF0000"/>
                </a:solidFill>
              </a:rPr>
              <a:t>References</a:t>
            </a:r>
          </a:p>
        </p:txBody>
      </p:sp>
      <p:sp>
        <p:nvSpPr>
          <p:cNvPr id="3" name="Content Placeholder 2">
            <a:extLst>
              <a:ext uri="{FF2B5EF4-FFF2-40B4-BE49-F238E27FC236}">
                <a16:creationId xmlns:a16="http://schemas.microsoft.com/office/drawing/2014/main" id="{E9442870-EB68-AAC1-CDF6-CE47B24588E8}"/>
              </a:ext>
            </a:extLst>
          </p:cNvPr>
          <p:cNvSpPr>
            <a:spLocks noGrp="1"/>
          </p:cNvSpPr>
          <p:nvPr>
            <p:ph idx="1"/>
          </p:nvPr>
        </p:nvSpPr>
        <p:spPr/>
        <p:txBody>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Flask Official Documentation: https://flask.palletsprojects.com/</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err="1">
                <a:ln>
                  <a:noFill/>
                </a:ln>
                <a:solidFill>
                  <a:schemeClr val="tx1"/>
                </a:solidFill>
                <a:effectLst/>
                <a:latin typeface="Arial" panose="020B0604020202020204" pitchFamily="34" charset="0"/>
              </a:rPr>
              <a:t>Werkzeug</a:t>
            </a:r>
            <a:r>
              <a:rPr kumimoji="0" lang="en-US" altLang="en-US" sz="1800" i="0" u="none" strike="noStrike" cap="none" normalizeH="0" baseline="0" dirty="0">
                <a:ln>
                  <a:noFill/>
                </a:ln>
                <a:solidFill>
                  <a:schemeClr val="tx1"/>
                </a:solidFill>
                <a:effectLst/>
                <a:latin typeface="Arial" panose="020B0604020202020204" pitchFamily="34" charset="0"/>
              </a:rPr>
              <a:t> Documentation: https://werkzeug.palletsprojects.com/</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Jinja2 Documentation: https://jinja.palletsprojects.com/</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SQLite Documentation: </a:t>
            </a:r>
            <a:r>
              <a:rPr kumimoji="0" lang="en-US" altLang="en-US" sz="1800" i="0" u="none" strike="noStrike" cap="none" normalizeH="0" baseline="0" dirty="0">
                <a:ln>
                  <a:noFill/>
                </a:ln>
                <a:solidFill>
                  <a:schemeClr val="tx1"/>
                </a:solidFill>
                <a:effectLst/>
                <a:latin typeface="Arial" panose="020B0604020202020204" pitchFamily="34" charset="0"/>
                <a:hlinkClick r:id="rId2"/>
              </a:rPr>
              <a:t>https://www.sqlite.org/docs.html</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"Flask Web Development" by Miguel Grinberg: </a:t>
            </a:r>
            <a:r>
              <a:rPr kumimoji="0" lang="en-US" altLang="en-US" sz="1800" i="0" u="none" strike="noStrike" cap="none" normalizeH="0" baseline="0" dirty="0">
                <a:ln>
                  <a:noFill/>
                </a:ln>
                <a:solidFill>
                  <a:schemeClr val="tx1"/>
                </a:solidFill>
                <a:effectLst/>
                <a:latin typeface="Arial" panose="020B0604020202020204" pitchFamily="34" charset="0"/>
                <a:hlinkClick r:id="rId3"/>
              </a:rPr>
              <a:t>https://www.amazon.com/Flask-Web-Development-Development-Deployments/dp/1449372627</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"Python and Flask Bootcamp: Create Websites with Flask!" by Jose Portilla (Udemy): https://www.udemy.com/course/python-and-flask-bootcamp-create-websites-with-flask/</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"Python Data Science Handbook" by Jake </a:t>
            </a:r>
            <a:r>
              <a:rPr kumimoji="0" lang="en-US" altLang="en-US" sz="1800" i="0" u="none" strike="noStrike" cap="none" normalizeH="0" baseline="0" dirty="0" err="1">
                <a:ln>
                  <a:noFill/>
                </a:ln>
                <a:solidFill>
                  <a:schemeClr val="tx1"/>
                </a:solidFill>
                <a:effectLst/>
                <a:latin typeface="Arial" panose="020B0604020202020204" pitchFamily="34" charset="0"/>
              </a:rPr>
              <a:t>VanderPlas</a:t>
            </a:r>
            <a:r>
              <a:rPr kumimoji="0" lang="en-US" altLang="en-US" sz="1800" i="0" u="none" strike="noStrike" cap="none" normalizeH="0" baseline="0" dirty="0">
                <a:ln>
                  <a:noFill/>
                </a:ln>
                <a:solidFill>
                  <a:schemeClr val="tx1"/>
                </a:solidFill>
                <a:effectLst/>
                <a:latin typeface="Arial" panose="020B0604020202020204" pitchFamily="34" charset="0"/>
              </a:rPr>
              <a:t>: https://www.oreilly.com/library/view/python-data-science/9781491912126/ </a:t>
            </a:r>
          </a:p>
          <a:p>
            <a:endParaRPr lang="en-IN" sz="1800" dirty="0"/>
          </a:p>
        </p:txBody>
      </p:sp>
      <p:sp>
        <p:nvSpPr>
          <p:cNvPr id="4" name="Date Placeholder 3">
            <a:extLst>
              <a:ext uri="{FF2B5EF4-FFF2-40B4-BE49-F238E27FC236}">
                <a16:creationId xmlns:a16="http://schemas.microsoft.com/office/drawing/2014/main" id="{7AEB3420-613E-D084-6EA8-C218924C0A23}"/>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3D66A14A-7B58-2236-6F62-D053168BFA87}"/>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F1A7E7F6-9D27-F508-1382-971A6768ACF4}"/>
              </a:ext>
            </a:extLst>
          </p:cNvPr>
          <p:cNvSpPr>
            <a:spLocks noGrp="1"/>
          </p:cNvSpPr>
          <p:nvPr>
            <p:ph type="sldNum" sz="quarter" idx="12"/>
          </p:nvPr>
        </p:nvSpPr>
        <p:spPr/>
        <p:txBody>
          <a:bodyPr/>
          <a:lstStyle/>
          <a:p>
            <a:pPr>
              <a:defRPr/>
            </a:pPr>
            <a:fld id="{BDC2143B-610F-499C-A392-DFFBE135A7B2}" type="slidenum">
              <a:rPr lang="en-US" altLang="en-US" smtClean="0"/>
              <a:t>23</a:t>
            </a:fld>
            <a:endParaRPr lang="en-US" altLang="en-US"/>
          </a:p>
        </p:txBody>
      </p:sp>
    </p:spTree>
    <p:extLst>
      <p:ext uri="{BB962C8B-B14F-4D97-AF65-F5344CB8AC3E}">
        <p14:creationId xmlns:p14="http://schemas.microsoft.com/office/powerpoint/2010/main" val="3457481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Artificial Intelligence and Data Science</a:t>
            </a:r>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t>24</a:t>
            </a:fld>
            <a:endParaRPr lang="en-US" altLang="en-US" dirty="0"/>
          </a:p>
        </p:txBody>
      </p:sp>
      <p:sp>
        <p:nvSpPr>
          <p:cNvPr id="5" name="Date Placeholder 4"/>
          <p:cNvSpPr>
            <a:spLocks noGrp="1"/>
          </p:cNvSpPr>
          <p:nvPr>
            <p:ph type="dt" sz="half" idx="10"/>
          </p:nvPr>
        </p:nvSpPr>
        <p:spPr/>
        <p:txBody>
          <a:bodyPr/>
          <a:lstStyle/>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Systems</a:t>
            </a:r>
            <a:endParaRPr lang="en-IN" sz="2800" dirty="0"/>
          </a:p>
        </p:txBody>
      </p:sp>
      <p:sp>
        <p:nvSpPr>
          <p:cNvPr id="3" name="Content Placeholder 2"/>
          <p:cNvSpPr>
            <a:spLocks noGrp="1"/>
          </p:cNvSpPr>
          <p:nvPr>
            <p:ph idx="1"/>
          </p:nvPr>
        </p:nvSpPr>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pPr lvl="0">
              <a:buClr>
                <a:srgbClr val="CC0000"/>
              </a:buClr>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Collaborative Filtering:</a:t>
            </a:r>
          </a:p>
          <a:p>
            <a:pPr marL="0" lvl="0" indent="0">
              <a:buClr>
                <a:srgbClr val="CC0000"/>
              </a:buClr>
              <a:buNone/>
              <a:defRPr/>
            </a:pP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Suggests books based on what similar users have enjoyed</a:t>
            </a:r>
          </a:p>
          <a:p>
            <a:pPr lvl="0">
              <a:buClr>
                <a:srgbClr val="CC0000"/>
              </a:buClr>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Content-Based Filtering:</a:t>
            </a:r>
          </a:p>
          <a:p>
            <a:pPr marL="0" lvl="0" indent="0">
              <a:buClr>
                <a:srgbClr val="CC0000"/>
              </a:buClr>
              <a:buNone/>
              <a:defRPr/>
            </a:pP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-Recommends books that are similar to those a user has liked before</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lvl="0">
              <a:buClr>
                <a:srgbClr val="CC0000"/>
              </a:buClr>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Hybrid Systems:</a:t>
            </a:r>
          </a:p>
          <a:p>
            <a:pPr marL="0" lvl="0" indent="0">
              <a:buClr>
                <a:srgbClr val="CC0000"/>
              </a:buClr>
              <a:buNone/>
              <a:defRPr/>
            </a:pPr>
            <a:r>
              <a:rPr kumimoji="0" lang="en-US" altLang="en-IN"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-Combines collaborative and content-based methods for better recommendations.</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3</a:t>
            </a:fld>
            <a:endParaRPr lang="en-IN"/>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196513"/>
            <a:ext cx="11638624" cy="1216025"/>
          </a:xfrm>
        </p:spPr>
        <p:txBody>
          <a:bodyPr/>
          <a:lstStyle/>
          <a:p>
            <a:r>
              <a:rPr lang="en-IN" altLang="en-US" sz="3200" b="1" dirty="0">
                <a:solidFill>
                  <a:srgbClr val="FF0000"/>
                </a:solidFill>
              </a:rPr>
              <a:t>Advantages and Disadvantages of Existing System</a:t>
            </a:r>
            <a:endParaRPr lang="en-IN" sz="2800" dirty="0"/>
          </a:p>
        </p:txBody>
      </p:sp>
      <p:sp>
        <p:nvSpPr>
          <p:cNvPr id="3" name="Content Placeholder 2"/>
          <p:cNvSpPr>
            <a:spLocks noGrp="1"/>
          </p:cNvSpPr>
          <p:nvPr>
            <p:ph idx="1"/>
          </p:nvPr>
        </p:nvSpPr>
        <p:spPr>
          <a:xfrm>
            <a:off x="755651" y="1632279"/>
            <a:ext cx="11312023" cy="2987843"/>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lang="en-IN" altLang="en-US" sz="2200" b="1" dirty="0">
                <a:solidFill>
                  <a:srgbClr val="000000"/>
                </a:solidFill>
                <a:latin typeface="Times New Roman" panose="02020603050405020304" pitchFamily="18" charset="0"/>
                <a:cs typeface="Times New Roman" panose="02020603050405020304" pitchFamily="18" charset="0"/>
              </a:rPr>
              <a:t>Limitations of Existing System:</a:t>
            </a:r>
          </a:p>
          <a:p>
            <a:pPr>
              <a:buClr>
                <a:srgbClr val="CC0000"/>
              </a:buClr>
              <a:defRPr/>
            </a:pPr>
            <a:r>
              <a:rPr lang="en-US" sz="2000" b="1" dirty="0">
                <a:latin typeface="Times New Roman" panose="02020603050405020304" pitchFamily="18" charset="0"/>
                <a:cs typeface="Times New Roman" panose="02020603050405020304" pitchFamily="18" charset="0"/>
              </a:rPr>
              <a:t>One-Size-Fits-All</a:t>
            </a:r>
            <a:r>
              <a:rPr lang="en-US" sz="2000" dirty="0">
                <a:latin typeface="Times New Roman" panose="02020603050405020304" pitchFamily="18" charset="0"/>
                <a:cs typeface="Times New Roman" panose="02020603050405020304" pitchFamily="18" charset="0"/>
              </a:rPr>
              <a:t>: Most systems don’t account for individual constraints like available reading time or specific narrative preferences.</a:t>
            </a:r>
          </a:p>
          <a:p>
            <a:pPr>
              <a:buClr>
                <a:srgbClr val="CC0000"/>
              </a:buClr>
              <a:defRPr/>
            </a:pPr>
            <a:r>
              <a:rPr lang="en-US" sz="2000" b="1" dirty="0">
                <a:latin typeface="Times New Roman" panose="02020603050405020304" pitchFamily="18" charset="0"/>
                <a:cs typeface="Times New Roman" panose="02020603050405020304" pitchFamily="18" charset="0"/>
              </a:rPr>
              <a:t>Overwhelming Choices</a:t>
            </a:r>
            <a:r>
              <a:rPr lang="en-US" sz="2000" dirty="0">
                <a:latin typeface="Times New Roman" panose="02020603050405020304" pitchFamily="18" charset="0"/>
                <a:cs typeface="Times New Roman" panose="02020603050405020304" pitchFamily="18" charset="0"/>
              </a:rPr>
              <a:t>: Users can be overwhelmed with options, leading to decision fatigue.</a:t>
            </a:r>
          </a:p>
          <a:p>
            <a:pPr>
              <a:buClr>
                <a:srgbClr val="CC0000"/>
              </a:buClr>
              <a:defRPr/>
            </a:pPr>
            <a:r>
              <a:rPr lang="en-US" sz="2000" b="1" dirty="0">
                <a:latin typeface="Times New Roman" panose="02020603050405020304" pitchFamily="18" charset="0"/>
                <a:cs typeface="Times New Roman" panose="02020603050405020304" pitchFamily="18" charset="0"/>
              </a:rPr>
              <a:t>Limited Customization</a:t>
            </a:r>
            <a:r>
              <a:rPr lang="en-US" sz="2000" dirty="0">
                <a:latin typeface="Times New Roman" panose="02020603050405020304" pitchFamily="18" charset="0"/>
                <a:cs typeface="Times New Roman" panose="02020603050405020304" pitchFamily="18" charset="0"/>
              </a:rPr>
              <a:t>: Many systems do not allow for fine-tuning of recommendations based on multiple, nuanced factors.</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dirty="0" err="1"/>
              <a:t>Zeroth</a:t>
            </a:r>
            <a:r>
              <a:rPr lang="en-US" dirty="0"/>
              <a:t> Review</a:t>
            </a:r>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4</a:t>
            </a:fld>
            <a:endParaRPr lang="en-IN"/>
          </a:p>
        </p:txBody>
      </p:sp>
      <p:sp>
        <p:nvSpPr>
          <p:cNvPr id="7" name="Content Placeholder 2"/>
          <p:cNvSpPr txBox="1"/>
          <p:nvPr/>
        </p:nvSpPr>
        <p:spPr bwMode="auto">
          <a:xfrm>
            <a:off x="657192" y="4111346"/>
            <a:ext cx="11141552" cy="171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Clr>
                <a:srgbClr val="CC0000"/>
              </a:buClr>
              <a:buFont typeface="Wingdings" panose="05000000000000000000" pitchFamily="2" charset="2"/>
              <a:buNone/>
              <a:defRPr/>
            </a:pPr>
            <a:r>
              <a:rPr lang="en-IN" altLang="en-US" sz="2200" b="1" dirty="0">
                <a:solidFill>
                  <a:srgbClr val="000000"/>
                </a:solidFill>
                <a:latin typeface="Times New Roman" panose="02020603050405020304" pitchFamily="18" charset="0"/>
                <a:cs typeface="Times New Roman" panose="02020603050405020304" pitchFamily="18" charset="0"/>
              </a:rPr>
              <a:t>Features of Existing System:</a:t>
            </a:r>
          </a:p>
          <a:p>
            <a:pPr>
              <a:buClr>
                <a:srgbClr val="CC0000"/>
              </a:buClr>
              <a:defRPr/>
            </a:pPr>
            <a:r>
              <a:rPr lang="en-US" sz="2000" dirty="0">
                <a:latin typeface="Times New Roman" panose="02020603050405020304" pitchFamily="18" charset="0"/>
                <a:cs typeface="Times New Roman" panose="02020603050405020304" pitchFamily="18" charset="0"/>
              </a:rPr>
              <a:t>Wide </a:t>
            </a:r>
            <a:r>
              <a:rPr lang="en-US" sz="2000" dirty="0" err="1">
                <a:latin typeface="Times New Roman" panose="02020603050405020304" pitchFamily="18" charset="0"/>
                <a:cs typeface="Times New Roman" panose="02020603050405020304" pitchFamily="18" charset="0"/>
              </a:rPr>
              <a:t>Availability:Accessible</a:t>
            </a:r>
            <a:r>
              <a:rPr lang="en-US" sz="2000" dirty="0">
                <a:latin typeface="Times New Roman" panose="02020603050405020304" pitchFamily="18" charset="0"/>
                <a:cs typeface="Times New Roman" panose="02020603050405020304" pitchFamily="18" charset="0"/>
              </a:rPr>
              <a:t>: Many platforms like Amazon and Goodreads already offer recommendation features, making them easy to access for a large number of users.</a:t>
            </a:r>
          </a:p>
          <a:p>
            <a:pPr>
              <a:buClr>
                <a:srgbClr val="CC0000"/>
              </a:buClr>
              <a:defRPr/>
            </a:pPr>
            <a:r>
              <a:rPr lang="en-US" sz="2000" dirty="0">
                <a:latin typeface="Times New Roman" panose="02020603050405020304" pitchFamily="18" charset="0"/>
                <a:cs typeface="Times New Roman" panose="02020603050405020304" pitchFamily="18" charset="0"/>
              </a:rPr>
              <a:t>Personalized </a:t>
            </a:r>
            <a:r>
              <a:rPr lang="en-US" sz="2000" dirty="0" err="1">
                <a:latin typeface="Times New Roman" panose="02020603050405020304" pitchFamily="18" charset="0"/>
                <a:cs typeface="Times New Roman" panose="02020603050405020304" pitchFamily="18" charset="0"/>
              </a:rPr>
              <a:t>Suggestions:Tailored</a:t>
            </a:r>
            <a:r>
              <a:rPr lang="en-US" sz="2000" dirty="0">
                <a:latin typeface="Times New Roman" panose="02020603050405020304" pitchFamily="18" charset="0"/>
                <a:cs typeface="Times New Roman" panose="02020603050405020304" pitchFamily="18" charset="0"/>
              </a:rPr>
              <a:t> Choices: Systems like collaborative and content-based filtering provide personalized book suggestions based on user preferences and behavior.</a:t>
            </a:r>
          </a:p>
          <a:p>
            <a:pPr marL="0" indent="0">
              <a:buClr>
                <a:srgbClr val="CC0000"/>
              </a:buClr>
              <a:buNone/>
              <a:defRPr/>
            </a:pPr>
            <a:br>
              <a:rPr lang="en-IN" altLang="en-US" sz="2800" dirty="0">
                <a:solidFill>
                  <a:srgbClr val="000000"/>
                </a:solidFill>
                <a:latin typeface="Verdana" panose="020B0604030504040204"/>
              </a:rPr>
            </a:br>
            <a:endParaRPr lang="en-IN" altLang="en-US" sz="2800" dirty="0">
              <a:solidFill>
                <a:srgbClr val="000000"/>
              </a:solidFill>
              <a:latin typeface="Verdana" panose="020B0604030504040204"/>
            </a:endParaRPr>
          </a:p>
          <a:p>
            <a:pPr marL="0" indent="0">
              <a:buFont typeface="Wingdings" panose="05000000000000000000" pitchFamily="2" charset="2"/>
              <a:buNone/>
            </a:pP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049" y="304801"/>
            <a:ext cx="10857184" cy="1216025"/>
          </a:xfrm>
        </p:spPr>
        <p:txBody>
          <a:bodyPr/>
          <a:lstStyle/>
          <a:p>
            <a:r>
              <a:rPr lang="en-US" dirty="0"/>
              <a:t> </a:t>
            </a:r>
            <a:r>
              <a:rPr lang="en-US" sz="3200" b="1" dirty="0">
                <a:solidFill>
                  <a:srgbClr val="FF0000"/>
                </a:solidFill>
              </a:rPr>
              <a:t>Proposed System </a:t>
            </a:r>
          </a:p>
        </p:txBody>
      </p:sp>
      <p:sp>
        <p:nvSpPr>
          <p:cNvPr id="3" name="Content Placeholder 2"/>
          <p:cNvSpPr>
            <a:spLocks noGrp="1"/>
          </p:cNvSpPr>
          <p:nvPr>
            <p:ph idx="1"/>
          </p:nvPr>
        </p:nvSpPr>
        <p:spPr/>
        <p:txBody>
          <a:bodyPr/>
          <a:lstStyle/>
          <a:p>
            <a:pPr marL="0" indent="0" algn="just">
              <a:buNone/>
            </a:pPr>
            <a:r>
              <a:rPr lang="en-US" sz="1600" dirty="0">
                <a:latin typeface="Times New Roman" panose="02020603050405020304" pitchFamily="18" charset="0"/>
                <a:cs typeface="Times New Roman" panose="02020603050405020304" pitchFamily="18" charset="0"/>
              </a:rPr>
              <a:t>The proposed book recommendation software aims to address the limitations of existing book recommendation systems.</a:t>
            </a:r>
          </a:p>
          <a:p>
            <a:pPr marL="0" indent="0" algn="just">
              <a:buNone/>
            </a:pPr>
            <a:r>
              <a:rPr lang="en-US" sz="1600" b="1" dirty="0">
                <a:latin typeface="Times New Roman" panose="02020603050405020304" pitchFamily="18" charset="0"/>
                <a:cs typeface="Times New Roman" panose="02020603050405020304" pitchFamily="18" charset="0"/>
              </a:rPr>
              <a:t>Narrative Style Matching:</a:t>
            </a:r>
            <a:r>
              <a:rPr lang="en-US" sz="1600" dirty="0">
                <a:latin typeface="Times New Roman" panose="02020603050405020304" pitchFamily="18" charset="0"/>
                <a:cs typeface="Times New Roman" panose="02020603050405020304" pitchFamily="18" charset="0"/>
              </a:rPr>
              <a:t> Matches users with books based on their preferred narrative style, such as character-driven vs. plot-driven, or fast-paced vs. slow burn, for a more personalized reading experience.</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Time Commitment Suggestions: </a:t>
            </a:r>
            <a:r>
              <a:rPr lang="en-US" sz="1600" dirty="0">
                <a:latin typeface="Times New Roman" panose="02020603050405020304" pitchFamily="18" charset="0"/>
                <a:cs typeface="Times New Roman" panose="02020603050405020304" pitchFamily="18" charset="0"/>
              </a:rPr>
              <a:t>Offers book recommendations based on the time users have available to read, suggesting short stories or novellas for shorter time frames and full-length novels or series for longer periods.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Interactive Plot Previews:</a:t>
            </a:r>
            <a:r>
              <a:rPr lang="en-US" sz="1600" dirty="0">
                <a:latin typeface="Times New Roman" panose="02020603050405020304" pitchFamily="18" charset="0"/>
                <a:cs typeface="Times New Roman" panose="02020603050405020304" pitchFamily="18" charset="0"/>
              </a:rPr>
              <a:t> Provides interactive summaries or key scenes from potential books, allowing users to “try before they buy” by immersing themselves in the story before committing to reading the whole book.</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Gamification of Reading Habits:</a:t>
            </a:r>
            <a:r>
              <a:rPr lang="en-US" sz="1600" dirty="0">
                <a:latin typeface="Times New Roman" panose="02020603050405020304" pitchFamily="18" charset="0"/>
                <a:cs typeface="Times New Roman" panose="02020603050405020304" pitchFamily="18" charset="0"/>
              </a:rPr>
              <a:t> Introduces achievements, badges, and rewards for reading milestones, encouraging users to explore new genres, authors, or reading formats and making the reading experience more engaging.</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Book-Movie/TV Show Pairing:</a:t>
            </a:r>
            <a:r>
              <a:rPr lang="en-US" sz="1600" dirty="0">
                <a:latin typeface="Times New Roman" panose="02020603050405020304" pitchFamily="18" charset="0"/>
                <a:cs typeface="Times New Roman" panose="02020603050405020304" pitchFamily="18" charset="0"/>
              </a:rPr>
              <a:t> Recommends books alongside movies or TV shows that are either adaptations or thematically similar, appealing to users who enjoy cross-media experiences.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6949" y="304801"/>
            <a:ext cx="11638624" cy="1216025"/>
          </a:xfrm>
        </p:spPr>
        <p:txBody>
          <a:bodyPr/>
          <a:lstStyle/>
          <a:p>
            <a:r>
              <a:rPr lang="en-IN" altLang="en-US" sz="3200" b="1" dirty="0">
                <a:solidFill>
                  <a:srgbClr val="FF0000"/>
                </a:solidFill>
              </a:rPr>
              <a:t>Advantages and Disadvantages of Proposed System</a:t>
            </a:r>
            <a:endParaRPr lang="en-IN" sz="2800" dirty="0"/>
          </a:p>
        </p:txBody>
      </p:sp>
      <p:sp>
        <p:nvSpPr>
          <p:cNvPr id="3" name="Content Placeholder 2"/>
          <p:cNvSpPr>
            <a:spLocks noGrp="1"/>
          </p:cNvSpPr>
          <p:nvPr>
            <p:ph idx="1"/>
          </p:nvPr>
        </p:nvSpPr>
        <p:spPr>
          <a:xfrm>
            <a:off x="6597158" y="1752600"/>
            <a:ext cx="5440963"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r>
              <a:rPr lang="en-IN" altLang="en-US" sz="2400" b="1" dirty="0">
                <a:solidFill>
                  <a:srgbClr val="000000"/>
                </a:solidFill>
                <a:latin typeface="Times New Roman" panose="02020603050405020304" pitchFamily="18" charset="0"/>
                <a:cs typeface="Times New Roman" panose="02020603050405020304" pitchFamily="18" charset="0"/>
              </a:rPr>
              <a:t>Limitations of Proposed System:</a:t>
            </a:r>
          </a:p>
          <a:p>
            <a:pPr>
              <a:buClr>
                <a:srgbClr val="CC0000"/>
              </a:buClr>
              <a:defRPr/>
            </a:pPr>
            <a:r>
              <a:rPr lang="en-US" altLang="en-US" sz="2400" dirty="0">
                <a:solidFill>
                  <a:srgbClr val="000000"/>
                </a:solidFill>
                <a:latin typeface="Times New Roman" panose="02020603050405020304" pitchFamily="18" charset="0"/>
                <a:cs typeface="Times New Roman" panose="02020603050405020304" pitchFamily="18" charset="0"/>
              </a:rPr>
              <a:t>User Adaptation: Some users may need time to adjust to new features like narrative style matching and gamification.No Nutrients guidance </a:t>
            </a:r>
          </a:p>
          <a:p>
            <a:pPr>
              <a:buClr>
                <a:srgbClr val="CC0000"/>
              </a:buClr>
              <a:defRPr/>
            </a:pPr>
            <a:r>
              <a:rPr lang="en-IN" altLang="en-US" sz="2400" dirty="0">
                <a:solidFill>
                  <a:srgbClr val="000000"/>
                </a:solidFill>
                <a:latin typeface="Times New Roman" panose="02020603050405020304" pitchFamily="18" charset="0"/>
                <a:cs typeface="Times New Roman" panose="02020603050405020304" pitchFamily="18" charset="0"/>
              </a:rPr>
              <a:t>Complex Implementation: Integrating interactive previews and gamification features can be technically challenging and resource-intensive.No Community Features  </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Department of Artificial Intelligence and Data Science</a:t>
            </a:r>
            <a:endParaRPr lang="en-IN" dirty="0"/>
          </a:p>
        </p:txBody>
      </p:sp>
      <p:sp>
        <p:nvSpPr>
          <p:cNvPr id="6" name="Slide Number Placeholder 5"/>
          <p:cNvSpPr>
            <a:spLocks noGrp="1"/>
          </p:cNvSpPr>
          <p:nvPr>
            <p:ph type="sldNum" sz="quarter" idx="12"/>
          </p:nvPr>
        </p:nvSpPr>
        <p:spPr/>
        <p:txBody>
          <a:bodyPr/>
          <a:lstStyle/>
          <a:p>
            <a:fld id="{5AB9ECBD-B4DD-40D5-8D24-9ECCDBB1583E}" type="slidenum">
              <a:rPr lang="en-IN" smtClean="0"/>
              <a:t>6</a:t>
            </a:fld>
            <a:endParaRPr lang="en-IN"/>
          </a:p>
        </p:txBody>
      </p:sp>
      <p:sp>
        <p:nvSpPr>
          <p:cNvPr id="7" name="Content Placeholder 2"/>
          <p:cNvSpPr txBox="1"/>
          <p:nvPr/>
        </p:nvSpPr>
        <p:spPr bwMode="auto">
          <a:xfrm>
            <a:off x="694981" y="1812525"/>
            <a:ext cx="54409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marL="0" indent="0">
              <a:buClr>
                <a:srgbClr val="CC0000"/>
              </a:buClr>
              <a:buFont typeface="Wingdings" panose="05000000000000000000" pitchFamily="2" charset="2"/>
              <a:buNone/>
              <a:defRPr/>
            </a:pPr>
            <a:r>
              <a:rPr lang="en-IN" altLang="en-US" sz="2400" b="1" dirty="0">
                <a:solidFill>
                  <a:srgbClr val="000000"/>
                </a:solidFill>
                <a:latin typeface="Times New Roman" panose="02020603050405020304" pitchFamily="18" charset="0"/>
                <a:cs typeface="Times New Roman" panose="02020603050405020304" pitchFamily="18" charset="0"/>
              </a:rPr>
              <a:t>Features of Proposed System:</a:t>
            </a:r>
          </a:p>
          <a:p>
            <a:pPr>
              <a:buClr>
                <a:srgbClr val="CC0000"/>
              </a:buClr>
              <a:defRPr/>
            </a:pPr>
            <a:r>
              <a:rPr lang="en-US" altLang="en-US" sz="1800" dirty="0">
                <a:solidFill>
                  <a:srgbClr val="000000"/>
                </a:solidFill>
                <a:latin typeface="Times New Roman" panose="02020603050405020304" pitchFamily="18" charset="0"/>
                <a:cs typeface="Times New Roman" panose="02020603050405020304" pitchFamily="18" charset="0"/>
              </a:rPr>
              <a:t>Enhanced Personalization: Matches books to preferred narrative styles.</a:t>
            </a:r>
          </a:p>
          <a:p>
            <a:pPr>
              <a:buClr>
                <a:srgbClr val="CC0000"/>
              </a:buClr>
              <a:defRPr/>
            </a:pPr>
            <a:r>
              <a:rPr lang="en-US" altLang="en-US" sz="1800" dirty="0">
                <a:solidFill>
                  <a:srgbClr val="000000"/>
                </a:solidFill>
                <a:latin typeface="Times New Roman" panose="02020603050405020304" pitchFamily="18" charset="0"/>
                <a:cs typeface="Times New Roman" panose="02020603050405020304" pitchFamily="18" charset="0"/>
              </a:rPr>
              <a:t>Optimized Reading Experience: Suggests books based on available reading time.</a:t>
            </a:r>
          </a:p>
          <a:p>
            <a:pPr>
              <a:buClr>
                <a:srgbClr val="CC0000"/>
              </a:buClr>
              <a:defRPr/>
            </a:pPr>
            <a:r>
              <a:rPr lang="en-US" altLang="en-US" sz="1800" dirty="0">
                <a:solidFill>
                  <a:srgbClr val="000000"/>
                </a:solidFill>
                <a:latin typeface="Times New Roman" panose="02020603050405020304" pitchFamily="18" charset="0"/>
                <a:cs typeface="Times New Roman" panose="02020603050405020304" pitchFamily="18" charset="0"/>
              </a:rPr>
              <a:t>Informed Decision-Making: Provides interactive previews to test interest.</a:t>
            </a:r>
          </a:p>
          <a:p>
            <a:pPr>
              <a:buClr>
                <a:srgbClr val="CC0000"/>
              </a:buClr>
              <a:defRPr/>
            </a:pPr>
            <a:r>
              <a:rPr lang="en-US" altLang="en-US" sz="1800" dirty="0">
                <a:solidFill>
                  <a:srgbClr val="000000"/>
                </a:solidFill>
                <a:latin typeface="Times New Roman" panose="02020603050405020304" pitchFamily="18" charset="0"/>
                <a:cs typeface="Times New Roman" panose="02020603050405020304" pitchFamily="18" charset="0"/>
              </a:rPr>
              <a:t>Increased Engagement: Uses gamification to encourage reading and exploration.</a:t>
            </a:r>
          </a:p>
          <a:p>
            <a:pPr>
              <a:buClr>
                <a:srgbClr val="CC0000"/>
              </a:buClr>
              <a:defRPr/>
            </a:pPr>
            <a:r>
              <a:rPr lang="en-US" altLang="en-US" sz="1800" dirty="0">
                <a:solidFill>
                  <a:srgbClr val="000000"/>
                </a:solidFill>
                <a:latin typeface="Times New Roman" panose="02020603050405020304" pitchFamily="18" charset="0"/>
                <a:cs typeface="Times New Roman" panose="02020603050405020304" pitchFamily="18" charset="0"/>
              </a:rPr>
              <a:t>Cross-Media Appeal: Recommends books alongside related movies or TV shows.</a:t>
            </a:r>
          </a:p>
          <a:p>
            <a:pPr>
              <a:buClr>
                <a:srgbClr val="CC0000"/>
              </a:buClr>
              <a:defRPr/>
            </a:pPr>
            <a:r>
              <a:rPr lang="en-US" altLang="en-US" sz="1800" dirty="0">
                <a:solidFill>
                  <a:srgbClr val="000000"/>
                </a:solidFill>
                <a:latin typeface="Times New Roman" panose="02020603050405020304" pitchFamily="18" charset="0"/>
                <a:cs typeface="Times New Roman" panose="02020603050405020304" pitchFamily="18" charset="0"/>
              </a:rPr>
              <a:t>Comprehensive Customization: Integrates multiple preferences for tailored suggestions.</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t>7</a:t>
            </a:fld>
            <a:endParaRPr lang="en-US" altLang="en-US"/>
          </a:p>
        </p:txBody>
      </p:sp>
      <p:sp>
        <p:nvSpPr>
          <p:cNvPr id="7" name="Title 1"/>
          <p:cNvSpPr>
            <a:spLocks noGrp="1"/>
          </p:cNvSpPr>
          <p:nvPr>
            <p:ph type="title"/>
          </p:nvPr>
        </p:nvSpPr>
        <p:spPr>
          <a:xfrm>
            <a:off x="69011" y="586957"/>
            <a:ext cx="10668000" cy="476250"/>
          </a:xfrm>
        </p:spPr>
        <p:txBody>
          <a:bodyPr/>
          <a:lstStyle/>
          <a:p>
            <a:r>
              <a:rPr lang="en-US" sz="3200" b="1" dirty="0">
                <a:solidFill>
                  <a:srgbClr val="FF0000"/>
                </a:solidFill>
              </a:rPr>
              <a:t>Architecture</a:t>
            </a:r>
          </a:p>
        </p:txBody>
      </p:sp>
      <p:pic>
        <p:nvPicPr>
          <p:cNvPr id="3074" name="Picture 2">
            <a:extLst>
              <a:ext uri="{FF2B5EF4-FFF2-40B4-BE49-F238E27FC236}">
                <a16:creationId xmlns:a16="http://schemas.microsoft.com/office/drawing/2014/main" id="{910477E6-139C-338C-2702-723FEBA2D8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1614196"/>
            <a:ext cx="9657184" cy="4558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8B59-C4AB-EF9C-270F-61799ED3CA49}"/>
              </a:ext>
            </a:extLst>
          </p:cNvPr>
          <p:cNvSpPr>
            <a:spLocks noGrp="1"/>
          </p:cNvSpPr>
          <p:nvPr>
            <p:ph type="title"/>
          </p:nvPr>
        </p:nvSpPr>
        <p:spPr/>
        <p:txBody>
          <a:bodyPr/>
          <a:lstStyle/>
          <a:p>
            <a:r>
              <a:rPr lang="en-IN" b="1" dirty="0">
                <a:solidFill>
                  <a:srgbClr val="FF0000"/>
                </a:solidFill>
              </a:rPr>
              <a:t>Modules :</a:t>
            </a:r>
          </a:p>
        </p:txBody>
      </p:sp>
      <p:sp>
        <p:nvSpPr>
          <p:cNvPr id="3" name="Content Placeholder 2">
            <a:extLst>
              <a:ext uri="{FF2B5EF4-FFF2-40B4-BE49-F238E27FC236}">
                <a16:creationId xmlns:a16="http://schemas.microsoft.com/office/drawing/2014/main" id="{2A063EA4-52A8-4DDD-BA03-9E808EFCFEF3}"/>
              </a:ext>
            </a:extLst>
          </p:cNvPr>
          <p:cNvSpPr>
            <a:spLocks noGrp="1"/>
          </p:cNvSpPr>
          <p:nvPr>
            <p:ph idx="1"/>
          </p:nvPr>
        </p:nvSpPr>
        <p:spPr/>
        <p:txBody>
          <a:bodyPr/>
          <a:lstStyle/>
          <a:p>
            <a:r>
              <a:rPr lang="en-US" sz="1900" b="1" dirty="0"/>
              <a:t>1. User Management Module:</a:t>
            </a:r>
          </a:p>
          <a:p>
            <a:pPr>
              <a:buFont typeface="Arial" panose="020B0604020202020204" pitchFamily="34" charset="0"/>
              <a:buChar char="•"/>
            </a:pPr>
            <a:r>
              <a:rPr lang="en-US" sz="1800" b="1" dirty="0"/>
              <a:t>Login/Registration</a:t>
            </a:r>
            <a:r>
              <a:rPr lang="en-US" sz="1800" dirty="0"/>
              <a:t>: Handles user authentication, enabling users to log in, register, and manage their credentials.</a:t>
            </a:r>
          </a:p>
          <a:p>
            <a:pPr>
              <a:buFont typeface="Arial" panose="020B0604020202020204" pitchFamily="34" charset="0"/>
              <a:buChar char="•"/>
            </a:pPr>
            <a:r>
              <a:rPr lang="en-US" sz="1800" b="1" dirty="0"/>
              <a:t>Profile Management</a:t>
            </a:r>
            <a:r>
              <a:rPr lang="en-US" sz="1800" dirty="0"/>
              <a:t>: Allows users to view and update personal details such as their name and preferences.</a:t>
            </a:r>
          </a:p>
          <a:p>
            <a:pPr>
              <a:buFont typeface="Arial" panose="020B0604020202020204" pitchFamily="34" charset="0"/>
              <a:buChar char="•"/>
            </a:pPr>
            <a:r>
              <a:rPr lang="en-US" sz="1800" b="1" dirty="0"/>
              <a:t>Session Management</a:t>
            </a:r>
            <a:r>
              <a:rPr lang="en-US" sz="1800" dirty="0"/>
              <a:t>: Manages user sessions, ensuring users stay logged in during interactions with the app.</a:t>
            </a:r>
          </a:p>
          <a:p>
            <a:r>
              <a:rPr lang="en-US" sz="1900" b="1" dirty="0"/>
              <a:t>2. Book Recommendation Module:</a:t>
            </a:r>
          </a:p>
          <a:p>
            <a:pPr>
              <a:buFont typeface="Arial" panose="020B0604020202020204" pitchFamily="34" charset="0"/>
              <a:buChar char="•"/>
            </a:pPr>
            <a:r>
              <a:rPr lang="en-US" sz="1800" b="1" dirty="0"/>
              <a:t>Book Catalog</a:t>
            </a:r>
            <a:r>
              <a:rPr lang="en-US" sz="1800" dirty="0"/>
              <a:t>: Displays a list of available books along with their details, such as title, genre, and length.</a:t>
            </a:r>
          </a:p>
          <a:p>
            <a:pPr>
              <a:buFont typeface="Arial" panose="020B0604020202020204" pitchFamily="34" charset="0"/>
              <a:buChar char="•"/>
            </a:pPr>
            <a:r>
              <a:rPr lang="en-US" sz="1800" b="1" dirty="0"/>
              <a:t>Search &amp; Filter</a:t>
            </a:r>
            <a:r>
              <a:rPr lang="en-US" sz="1800" dirty="0"/>
              <a:t>: Provides users with the ability to search for books based on specific criteria like genre and narrative style.</a:t>
            </a:r>
          </a:p>
          <a:p>
            <a:pPr>
              <a:buFont typeface="Arial" panose="020B0604020202020204" pitchFamily="34" charset="0"/>
              <a:buChar char="•"/>
            </a:pPr>
            <a:r>
              <a:rPr lang="en-US" sz="1800" b="1" dirty="0"/>
              <a:t>Book Recommendation Engine</a:t>
            </a:r>
            <a:r>
              <a:rPr lang="en-US" sz="1800" dirty="0"/>
              <a:t>: Recommends books based on user preferences, such as genre, narrative, and preferred reading time.</a:t>
            </a:r>
          </a:p>
          <a:p>
            <a:pPr>
              <a:buFont typeface="Arial" panose="020B0604020202020204" pitchFamily="34" charset="0"/>
              <a:buChar char="•"/>
            </a:pPr>
            <a:endParaRPr lang="en-US" sz="1800" dirty="0"/>
          </a:p>
        </p:txBody>
      </p:sp>
      <p:sp>
        <p:nvSpPr>
          <p:cNvPr id="4" name="Date Placeholder 3">
            <a:extLst>
              <a:ext uri="{FF2B5EF4-FFF2-40B4-BE49-F238E27FC236}">
                <a16:creationId xmlns:a16="http://schemas.microsoft.com/office/drawing/2014/main" id="{2BECE41B-9591-9D82-CCCE-A36A51990BF3}"/>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6C70F6C2-4EB9-C690-4F1E-AD0980BB5C11}"/>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5375D18-F6E4-D032-81FB-DEC0F2BF9AC1}"/>
              </a:ext>
            </a:extLst>
          </p:cNvPr>
          <p:cNvSpPr>
            <a:spLocks noGrp="1"/>
          </p:cNvSpPr>
          <p:nvPr>
            <p:ph type="sldNum" sz="quarter" idx="12"/>
          </p:nvPr>
        </p:nvSpPr>
        <p:spPr/>
        <p:txBody>
          <a:bodyPr/>
          <a:lstStyle/>
          <a:p>
            <a:pPr>
              <a:defRPr/>
            </a:pPr>
            <a:fld id="{BDC2143B-610F-499C-A392-DFFBE135A7B2}" type="slidenum">
              <a:rPr lang="en-US" altLang="en-US" smtClean="0"/>
              <a:t>8</a:t>
            </a:fld>
            <a:endParaRPr lang="en-US" altLang="en-US"/>
          </a:p>
        </p:txBody>
      </p:sp>
    </p:spTree>
    <p:extLst>
      <p:ext uri="{BB962C8B-B14F-4D97-AF65-F5344CB8AC3E}">
        <p14:creationId xmlns:p14="http://schemas.microsoft.com/office/powerpoint/2010/main" val="235088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D8229-F222-9C2C-AE11-D07E2A5E9A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FD586-8FD2-DD6C-0E3B-642EDC2D2DBC}"/>
              </a:ext>
            </a:extLst>
          </p:cNvPr>
          <p:cNvSpPr>
            <a:spLocks noGrp="1"/>
          </p:cNvSpPr>
          <p:nvPr>
            <p:ph type="title"/>
          </p:nvPr>
        </p:nvSpPr>
        <p:spPr/>
        <p:txBody>
          <a:bodyPr/>
          <a:lstStyle/>
          <a:p>
            <a:r>
              <a:rPr lang="en-IN" b="1" dirty="0">
                <a:solidFill>
                  <a:srgbClr val="FF0000"/>
                </a:solidFill>
              </a:rPr>
              <a:t>Modules :</a:t>
            </a:r>
          </a:p>
        </p:txBody>
      </p:sp>
      <p:sp>
        <p:nvSpPr>
          <p:cNvPr id="3" name="Content Placeholder 2">
            <a:extLst>
              <a:ext uri="{FF2B5EF4-FFF2-40B4-BE49-F238E27FC236}">
                <a16:creationId xmlns:a16="http://schemas.microsoft.com/office/drawing/2014/main" id="{F1CD613C-B7E3-3326-5171-8D57236C834C}"/>
              </a:ext>
            </a:extLst>
          </p:cNvPr>
          <p:cNvSpPr>
            <a:spLocks noGrp="1"/>
          </p:cNvSpPr>
          <p:nvPr>
            <p:ph idx="1"/>
          </p:nvPr>
        </p:nvSpPr>
        <p:spPr>
          <a:xfrm>
            <a:off x="755651" y="1761226"/>
            <a:ext cx="10668000" cy="4267200"/>
          </a:xfrm>
        </p:spPr>
        <p:txBody>
          <a:bodyPr/>
          <a:lstStyle/>
          <a:p>
            <a:r>
              <a:rPr lang="en-US" sz="1800" b="1" dirty="0"/>
              <a:t>3. Admin Management Module:</a:t>
            </a:r>
          </a:p>
          <a:p>
            <a:pPr>
              <a:buFont typeface="Arial" panose="020B0604020202020204" pitchFamily="34" charset="0"/>
              <a:buChar char="•"/>
            </a:pPr>
            <a:r>
              <a:rPr lang="en-US" sz="1800" b="1" dirty="0"/>
              <a:t>User Management</a:t>
            </a:r>
            <a:r>
              <a:rPr lang="en-US" sz="1800" dirty="0"/>
              <a:t>: Allows the admin to manage users, including registration, login status, and other user details.</a:t>
            </a:r>
          </a:p>
          <a:p>
            <a:pPr>
              <a:buFont typeface="Arial" panose="020B0604020202020204" pitchFamily="34" charset="0"/>
              <a:buChar char="•"/>
            </a:pPr>
            <a:r>
              <a:rPr lang="en-US" sz="1800" b="1" dirty="0"/>
              <a:t>Book Management</a:t>
            </a:r>
            <a:r>
              <a:rPr lang="en-US" sz="1800" dirty="0"/>
              <a:t>: Admin can add, update, or remove books from the catalog, keeping the recommendations fresh.</a:t>
            </a:r>
          </a:p>
          <a:p>
            <a:pPr>
              <a:buFont typeface="Arial" panose="020B0604020202020204" pitchFamily="34" charset="0"/>
              <a:buChar char="•"/>
            </a:pPr>
            <a:r>
              <a:rPr lang="en-US" sz="1800" b="1" dirty="0"/>
              <a:t>Reporting</a:t>
            </a:r>
            <a:r>
              <a:rPr lang="en-US" sz="1800" dirty="0"/>
              <a:t>: Provides insights into user activity, book recommendations, and other statistics for monitoring system performance.</a:t>
            </a:r>
          </a:p>
          <a:p>
            <a:pPr>
              <a:buFont typeface="Arial" panose="020B0604020202020204" pitchFamily="34" charset="0"/>
              <a:buChar char="•"/>
            </a:pPr>
            <a:endParaRPr lang="en-US" sz="3200" dirty="0"/>
          </a:p>
        </p:txBody>
      </p:sp>
      <p:sp>
        <p:nvSpPr>
          <p:cNvPr id="4" name="Date Placeholder 3">
            <a:extLst>
              <a:ext uri="{FF2B5EF4-FFF2-40B4-BE49-F238E27FC236}">
                <a16:creationId xmlns:a16="http://schemas.microsoft.com/office/drawing/2014/main" id="{E362E737-54C8-8306-4B1F-08D1B74564ED}"/>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id="{B35A5F3B-5409-C5A5-D53F-498824128508}"/>
              </a:ext>
            </a:extLst>
          </p:cNvPr>
          <p:cNvSpPr>
            <a:spLocks noGrp="1"/>
          </p:cNvSpPr>
          <p:nvPr>
            <p:ph type="ftr" sz="quarter" idx="11"/>
          </p:nvPr>
        </p:nvSpPr>
        <p:spPr/>
        <p:txBody>
          <a:bodyPr/>
          <a:lstStyle/>
          <a:p>
            <a:pPr>
              <a:defRPr/>
            </a:pPr>
            <a:r>
              <a:rPr lang="en-US"/>
              <a:t>Department of Artificial Intelligence and Data Science</a:t>
            </a:r>
          </a:p>
        </p:txBody>
      </p:sp>
      <p:sp>
        <p:nvSpPr>
          <p:cNvPr id="6" name="Slide Number Placeholder 5">
            <a:extLst>
              <a:ext uri="{FF2B5EF4-FFF2-40B4-BE49-F238E27FC236}">
                <a16:creationId xmlns:a16="http://schemas.microsoft.com/office/drawing/2014/main" id="{1111A469-846C-7C1C-8F17-68DA81A0AFD8}"/>
              </a:ext>
            </a:extLst>
          </p:cNvPr>
          <p:cNvSpPr>
            <a:spLocks noGrp="1"/>
          </p:cNvSpPr>
          <p:nvPr>
            <p:ph type="sldNum" sz="quarter" idx="12"/>
          </p:nvPr>
        </p:nvSpPr>
        <p:spPr/>
        <p:txBody>
          <a:bodyPr/>
          <a:lstStyle/>
          <a:p>
            <a:pPr>
              <a:defRPr/>
            </a:pPr>
            <a:fld id="{BDC2143B-610F-499C-A392-DFFBE135A7B2}" type="slidenum">
              <a:rPr lang="en-US" altLang="en-US" smtClean="0"/>
              <a:t>9</a:t>
            </a:fld>
            <a:endParaRPr lang="en-US" altLang="en-US"/>
          </a:p>
        </p:txBody>
      </p:sp>
    </p:spTree>
    <p:extLst>
      <p:ext uri="{BB962C8B-B14F-4D97-AF65-F5344CB8AC3E}">
        <p14:creationId xmlns:p14="http://schemas.microsoft.com/office/powerpoint/2010/main" val="162410711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191</TotalTime>
  <Words>1419</Words>
  <Application>Microsoft Office PowerPoint</Application>
  <PresentationFormat>Widescreen</PresentationFormat>
  <Paragraphs>158</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Verdana</vt:lpstr>
      <vt:lpstr>Wingdings</vt:lpstr>
      <vt:lpstr>Profile</vt:lpstr>
      <vt:lpstr>PowerPoint Presentation</vt:lpstr>
      <vt:lpstr>Introduction</vt:lpstr>
      <vt:lpstr>Existing Systems</vt:lpstr>
      <vt:lpstr>Advantages and Disadvantages of Existing System</vt:lpstr>
      <vt:lpstr> Proposed System </vt:lpstr>
      <vt:lpstr>Advantages and Disadvantages of Proposed System</vt:lpstr>
      <vt:lpstr>Architecture</vt:lpstr>
      <vt:lpstr>Modules :</vt:lpstr>
      <vt:lpstr>Modules :</vt:lpstr>
      <vt:lpstr>Unit Testing :</vt:lpstr>
      <vt:lpstr>  Unit Testing:</vt:lpstr>
      <vt:lpstr>  Unit Testing:</vt:lpstr>
      <vt:lpstr>Integration Testing :</vt:lpstr>
      <vt:lpstr>  Integration Testing:</vt:lpstr>
      <vt:lpstr>Login Page:</vt:lpstr>
      <vt:lpstr>Register Form:</vt:lpstr>
      <vt:lpstr>Output:</vt:lpstr>
      <vt:lpstr>Data Flow Diagram </vt:lpstr>
      <vt:lpstr>Object Oriented Design</vt:lpstr>
      <vt:lpstr>PowerPoint Presentation</vt:lpstr>
      <vt:lpstr>UML Diagram</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PRASANNA K</cp:lastModifiedBy>
  <cp:revision>55</cp:revision>
  <dcterms:created xsi:type="dcterms:W3CDTF">2023-08-03T04:32:00Z</dcterms:created>
  <dcterms:modified xsi:type="dcterms:W3CDTF">2024-11-25T13:01:18Z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62D1288CAFF347AF868535228F36A2AF_13</vt:lpwstr>
  </property>
  <property fmtid="{D5CDD505-2E9C-101B-9397-08002B2CF9AE}" pid="3" name="KSOProductBuildVer">
    <vt:lpwstr>1033-12.2.0.18165</vt:lpwstr>
  </property>
</Properties>
</file>