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4" r:id="rId7"/>
    <p:sldId id="263" r:id="rId8"/>
    <p:sldId id="270" r:id="rId9"/>
    <p:sldId id="265" r:id="rId10"/>
    <p:sldId id="269" r:id="rId11"/>
    <p:sldId id="262" r:id="rId12"/>
    <p:sldId id="266" r:id="rId13"/>
    <p:sldId id="267" r:id="rId14"/>
    <p:sldId id="268" r:id="rId15"/>
    <p:sldId id="271" r:id="rId16"/>
  </p:sldIdLst>
  <p:sldSz cx="18288000" cy="10287000"/>
  <p:notesSz cx="6858000" cy="9144000"/>
  <p:embeddedFontLst>
    <p:embeddedFont>
      <p:font typeface="Century Gothic Paneuropean" panose="020B0604020202020204" charset="0"/>
      <p:regular r:id="rId17"/>
    </p:embeddedFont>
    <p:embeddedFont>
      <p:font typeface="Century Gothic Paneuropean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59587" y="448195"/>
            <a:ext cx="14738846" cy="1901354"/>
          </a:xfrm>
          <a:prstGeom prst="rect">
            <a:avLst/>
          </a:prstGeom>
        </p:spPr>
        <p:txBody>
          <a:bodyPr wrap="square" lIns="0" tIns="0" rIns="0" bIns="0" rtlCol="0" anchor="t">
            <a:spAutoFit/>
          </a:bodyPr>
          <a:lstStyle/>
          <a:p>
            <a:pPr algn="ctr">
              <a:lnSpc>
                <a:spcPts val="17489"/>
              </a:lnSpc>
            </a:pPr>
            <a:r>
              <a:rPr lang="en-US" sz="6600" b="1" dirty="0">
                <a:solidFill>
                  <a:srgbClr val="000000"/>
                </a:solidFill>
                <a:latin typeface="Century Gothic Paneuropean Bold"/>
                <a:ea typeface="Century Gothic Paneuropean Bold"/>
                <a:cs typeface="Century Gothic Paneuropean Bold"/>
                <a:sym typeface="Century Gothic Paneuropean Bold"/>
              </a:rPr>
              <a:t>INNOVATION AND DESIGN THINKING </a:t>
            </a:r>
          </a:p>
        </p:txBody>
      </p:sp>
      <p:sp>
        <p:nvSpPr>
          <p:cNvPr id="3" name="TextBox 3"/>
          <p:cNvSpPr txBox="1"/>
          <p:nvPr/>
        </p:nvSpPr>
        <p:spPr>
          <a:xfrm>
            <a:off x="1906289" y="2391659"/>
            <a:ext cx="14478846" cy="2128403"/>
          </a:xfrm>
          <a:prstGeom prst="rect">
            <a:avLst/>
          </a:prstGeom>
        </p:spPr>
        <p:txBody>
          <a:bodyPr wrap="square" lIns="0" tIns="0" rIns="0" bIns="0" rtlCol="0" anchor="t">
            <a:spAutoFit/>
          </a:bodyPr>
          <a:lstStyle/>
          <a:p>
            <a:pPr algn="ctr">
              <a:lnSpc>
                <a:spcPts val="8642"/>
              </a:lnSpc>
            </a:pPr>
            <a:r>
              <a:rPr lang="en-US" sz="6600" b="1" dirty="0" err="1">
                <a:solidFill>
                  <a:srgbClr val="0070C0"/>
                </a:solidFill>
                <a:latin typeface="Times New Roman" panose="02020603050405020304" pitchFamily="18" charset="0"/>
                <a:cs typeface="Times New Roman" panose="02020603050405020304" pitchFamily="18" charset="0"/>
              </a:rPr>
              <a:t>AutoFace</a:t>
            </a:r>
            <a:r>
              <a:rPr lang="en-US" sz="6600" b="1" dirty="0">
                <a:solidFill>
                  <a:srgbClr val="0070C0"/>
                </a:solidFill>
                <a:latin typeface="Times New Roman" panose="02020603050405020304" pitchFamily="18" charset="0"/>
                <a:cs typeface="Times New Roman" panose="02020603050405020304" pitchFamily="18" charset="0"/>
              </a:rPr>
              <a:t>: A Modern Approach To Attendance</a:t>
            </a:r>
            <a:endParaRPr lang="en-US" sz="6173" b="1" dirty="0">
              <a:solidFill>
                <a:srgbClr val="0070C0"/>
              </a:solidFill>
              <a:latin typeface="Times New Roman" panose="02020603050405020304" pitchFamily="18" charset="0"/>
              <a:ea typeface="Century Gothic Paneuropean"/>
              <a:cs typeface="Times New Roman" panose="02020603050405020304" pitchFamily="18" charset="0"/>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EB1A0E08-BB63-3FB4-4C2E-DD33FEB196A2}"/>
              </a:ext>
            </a:extLst>
          </p:cNvPr>
          <p:cNvSpPr txBox="1"/>
          <p:nvPr/>
        </p:nvSpPr>
        <p:spPr>
          <a:xfrm>
            <a:off x="12039600" y="6784750"/>
            <a:ext cx="4185495" cy="954107"/>
          </a:xfrm>
          <a:prstGeom prst="rect">
            <a:avLst/>
          </a:prstGeom>
          <a:noFill/>
        </p:spPr>
        <p:txBody>
          <a:bodyPr wrap="square">
            <a:spAutoFit/>
          </a:bodyPr>
          <a:lstStyle/>
          <a:p>
            <a:pPr algn="ctr"/>
            <a:r>
              <a:rPr lang="en-US" sz="2800" b="1" dirty="0">
                <a:solidFill>
                  <a:srgbClr val="2254C5"/>
                </a:solidFill>
                <a:latin typeface="Times New Roman" panose="02020603050405020304" pitchFamily="18" charset="0"/>
                <a:ea typeface="Montserrat"/>
                <a:cs typeface="Times New Roman" panose="02020603050405020304" pitchFamily="18" charset="0"/>
                <a:sym typeface="Montserrat"/>
              </a:rPr>
              <a:t>PROJECT MEMBERS:</a:t>
            </a:r>
          </a:p>
          <a:p>
            <a:pPr algn="ctr"/>
            <a:endParaRPr lang="en-US" sz="2800" dirty="0">
              <a:solidFill>
                <a:schemeClr val="accent1">
                  <a:lumMod val="75000"/>
                </a:schemeClr>
              </a:solidFill>
            </a:endParaRPr>
          </a:p>
        </p:txBody>
      </p:sp>
      <p:sp>
        <p:nvSpPr>
          <p:cNvPr id="19" name="TextBox 18">
            <a:extLst>
              <a:ext uri="{FF2B5EF4-FFF2-40B4-BE49-F238E27FC236}">
                <a16:creationId xmlns:a16="http://schemas.microsoft.com/office/drawing/2014/main" id="{E711F347-D8C6-A7A0-F1DE-39A56B5DD9C9}"/>
              </a:ext>
            </a:extLst>
          </p:cNvPr>
          <p:cNvSpPr txBox="1"/>
          <p:nvPr/>
        </p:nvSpPr>
        <p:spPr>
          <a:xfrm>
            <a:off x="12419264" y="7261804"/>
            <a:ext cx="4267200"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PRASANNA K 221801037</a:t>
            </a:r>
          </a:p>
          <a:p>
            <a:r>
              <a:rPr lang="en-US" sz="2400" b="1" dirty="0">
                <a:latin typeface="Times New Roman" panose="02020603050405020304" pitchFamily="18" charset="0"/>
                <a:cs typeface="Times New Roman" panose="02020603050405020304" pitchFamily="18" charset="0"/>
              </a:rPr>
              <a:t>SANTHOSH V 221801047</a:t>
            </a:r>
          </a:p>
          <a:p>
            <a:r>
              <a:rPr lang="en-US" sz="2400" b="1" dirty="0">
                <a:latin typeface="Times New Roman" panose="02020603050405020304" pitchFamily="18" charset="0"/>
                <a:cs typeface="Times New Roman" panose="02020603050405020304" pitchFamily="18" charset="0"/>
              </a:rPr>
              <a:t>NITHISH S       221801502</a:t>
            </a:r>
            <a:endParaRPr lang="en-IN" sz="2400"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B7913D0-75C9-B256-C041-DD211AEF9F4C}"/>
              </a:ext>
            </a:extLst>
          </p:cNvPr>
          <p:cNvSpPr txBox="1"/>
          <p:nvPr/>
        </p:nvSpPr>
        <p:spPr>
          <a:xfrm>
            <a:off x="2062905" y="6733985"/>
            <a:ext cx="2819400" cy="800219"/>
          </a:xfrm>
          <a:prstGeom prst="rect">
            <a:avLst/>
          </a:prstGeom>
          <a:noFill/>
        </p:spPr>
        <p:txBody>
          <a:bodyPr wrap="square">
            <a:spAutoFit/>
          </a:bodyPr>
          <a:lstStyle/>
          <a:p>
            <a:pPr algn="ctr"/>
            <a:r>
              <a:rPr lang="en-US" sz="2800" b="1" dirty="0">
                <a:solidFill>
                  <a:srgbClr val="2254C5"/>
                </a:solidFill>
                <a:latin typeface="Times New Roman" panose="02020603050405020304" pitchFamily="18" charset="0"/>
                <a:ea typeface="Montserrat"/>
                <a:cs typeface="Times New Roman" panose="02020603050405020304" pitchFamily="18" charset="0"/>
                <a:sym typeface="Montserrat"/>
              </a:rPr>
              <a:t>GUIDED BY :</a:t>
            </a:r>
          </a:p>
          <a:p>
            <a:pPr algn="ctr"/>
            <a:endParaRPr lang="en-US" sz="1800" dirty="0">
              <a:solidFill>
                <a:schemeClr val="accent1">
                  <a:lumMod val="75000"/>
                </a:schemeClr>
              </a:solidFill>
            </a:endParaRPr>
          </a:p>
        </p:txBody>
      </p:sp>
      <p:sp>
        <p:nvSpPr>
          <p:cNvPr id="23" name="TextBox 22">
            <a:extLst>
              <a:ext uri="{FF2B5EF4-FFF2-40B4-BE49-F238E27FC236}">
                <a16:creationId xmlns:a16="http://schemas.microsoft.com/office/drawing/2014/main" id="{2429B209-213F-E039-96BF-2133C9DD182A}"/>
              </a:ext>
            </a:extLst>
          </p:cNvPr>
          <p:cNvSpPr txBox="1"/>
          <p:nvPr/>
        </p:nvSpPr>
        <p:spPr>
          <a:xfrm>
            <a:off x="2715495" y="7313903"/>
            <a:ext cx="38799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DR. SURESH KUMAR 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54409-89D0-7C18-1FE9-8328BA5CE407}"/>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9BE9CEF-6320-6EA1-D126-B80056B653CB}"/>
              </a:ext>
            </a:extLst>
          </p:cNvPr>
          <p:cNvGrpSpPr/>
          <p:nvPr/>
        </p:nvGrpSpPr>
        <p:grpSpPr>
          <a:xfrm>
            <a:off x="16718943" y="-989670"/>
            <a:ext cx="1080715" cy="2956684"/>
            <a:chOff x="0" y="0"/>
            <a:chExt cx="284633" cy="778715"/>
          </a:xfrm>
        </p:grpSpPr>
        <p:sp>
          <p:nvSpPr>
            <p:cNvPr id="4" name="Freeform 4">
              <a:extLst>
                <a:ext uri="{FF2B5EF4-FFF2-40B4-BE49-F238E27FC236}">
                  <a16:creationId xmlns:a16="http://schemas.microsoft.com/office/drawing/2014/main" id="{DC11E0E4-973C-E3DC-81EB-44C3D73D21C2}"/>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a:extLst>
                <a:ext uri="{FF2B5EF4-FFF2-40B4-BE49-F238E27FC236}">
                  <a16:creationId xmlns:a16="http://schemas.microsoft.com/office/drawing/2014/main" id="{DEBE363B-B310-E622-8592-44B076C6B358}"/>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11047FD3-188F-5413-B38D-38B276798B7B}"/>
              </a:ext>
            </a:extLst>
          </p:cNvPr>
          <p:cNvGrpSpPr/>
          <p:nvPr/>
        </p:nvGrpSpPr>
        <p:grpSpPr>
          <a:xfrm>
            <a:off x="-529352" y="9803843"/>
            <a:ext cx="19346704" cy="821917"/>
            <a:chOff x="0" y="0"/>
            <a:chExt cx="5095428" cy="216472"/>
          </a:xfrm>
        </p:grpSpPr>
        <p:sp>
          <p:nvSpPr>
            <p:cNvPr id="7" name="Freeform 7">
              <a:extLst>
                <a:ext uri="{FF2B5EF4-FFF2-40B4-BE49-F238E27FC236}">
                  <a16:creationId xmlns:a16="http://schemas.microsoft.com/office/drawing/2014/main" id="{1F3509FB-E408-683A-AEFD-4A6B7035C3A9}"/>
                </a:ext>
              </a:extLst>
            </p:cNvPr>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a:extLst>
                <a:ext uri="{FF2B5EF4-FFF2-40B4-BE49-F238E27FC236}">
                  <a16:creationId xmlns:a16="http://schemas.microsoft.com/office/drawing/2014/main" id="{0FC2D02D-9603-FF63-68F8-DDC5DAD01F56}"/>
                </a:ext>
              </a:extLst>
            </p:cNvPr>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a:extLst>
              <a:ext uri="{FF2B5EF4-FFF2-40B4-BE49-F238E27FC236}">
                <a16:creationId xmlns:a16="http://schemas.microsoft.com/office/drawing/2014/main" id="{8BEBAB6D-26A6-5921-45CD-6F025F4E8A23}"/>
              </a:ext>
            </a:extLst>
          </p:cNvPr>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D65F289A-1E3B-D049-2C79-5A7056C1C70F}"/>
              </a:ext>
            </a:extLst>
          </p:cNvPr>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096AD451-8E38-46C7-3A41-E13AD232F96F}"/>
              </a:ext>
            </a:extLst>
          </p:cNvPr>
          <p:cNvGrpSpPr/>
          <p:nvPr/>
        </p:nvGrpSpPr>
        <p:grpSpPr>
          <a:xfrm>
            <a:off x="488343" y="-989670"/>
            <a:ext cx="1080715" cy="2956684"/>
            <a:chOff x="0" y="0"/>
            <a:chExt cx="284633" cy="778715"/>
          </a:xfrm>
        </p:grpSpPr>
        <p:sp>
          <p:nvSpPr>
            <p:cNvPr id="12" name="Freeform 12">
              <a:extLst>
                <a:ext uri="{FF2B5EF4-FFF2-40B4-BE49-F238E27FC236}">
                  <a16:creationId xmlns:a16="http://schemas.microsoft.com/office/drawing/2014/main" id="{E2E514AF-98F1-5348-0551-434DDE67F723}"/>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a:extLst>
                <a:ext uri="{FF2B5EF4-FFF2-40B4-BE49-F238E27FC236}">
                  <a16:creationId xmlns:a16="http://schemas.microsoft.com/office/drawing/2014/main" id="{4025DE54-9DD1-8ABC-3EE2-D5949636204C}"/>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348A2CB8-4EFB-E351-B245-0F1A5AECD604}"/>
              </a:ext>
            </a:extLst>
          </p:cNvPr>
          <p:cNvSpPr txBox="1"/>
          <p:nvPr/>
        </p:nvSpPr>
        <p:spPr>
          <a:xfrm>
            <a:off x="1828800" y="523024"/>
            <a:ext cx="4267200" cy="1446550"/>
          </a:xfrm>
          <a:prstGeom prst="rect">
            <a:avLst/>
          </a:prstGeom>
          <a:noFill/>
        </p:spPr>
        <p:txBody>
          <a:bodyPr wrap="square" rtlCol="0">
            <a:spAutoFit/>
          </a:bodyPr>
          <a:lstStyle/>
          <a:p>
            <a:r>
              <a:rPr lang="en-US" sz="8800" b="1" dirty="0"/>
              <a:t>Output:</a:t>
            </a:r>
            <a:endParaRPr lang="en-IN" sz="8800" b="1" dirty="0"/>
          </a:p>
        </p:txBody>
      </p:sp>
      <p:pic>
        <p:nvPicPr>
          <p:cNvPr id="17" name="Picture 16">
            <a:extLst>
              <a:ext uri="{FF2B5EF4-FFF2-40B4-BE49-F238E27FC236}">
                <a16:creationId xmlns:a16="http://schemas.microsoft.com/office/drawing/2014/main" id="{DA6FCCF1-2B60-CC27-DF1C-4BFC426726A5}"/>
              </a:ext>
            </a:extLst>
          </p:cNvPr>
          <p:cNvPicPr>
            <a:picLocks noChangeAspect="1"/>
          </p:cNvPicPr>
          <p:nvPr/>
        </p:nvPicPr>
        <p:blipFill>
          <a:blip r:embed="rId4"/>
          <a:srcRect l="5930"/>
          <a:stretch/>
        </p:blipFill>
        <p:spPr>
          <a:xfrm>
            <a:off x="2420501" y="1967015"/>
            <a:ext cx="13450422" cy="7443686"/>
          </a:xfrm>
          <a:prstGeom prst="rect">
            <a:avLst/>
          </a:prstGeom>
        </p:spPr>
      </p:pic>
    </p:spTree>
    <p:extLst>
      <p:ext uri="{BB962C8B-B14F-4D97-AF65-F5344CB8AC3E}">
        <p14:creationId xmlns:p14="http://schemas.microsoft.com/office/powerpoint/2010/main" val="296163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9058" y="719694"/>
            <a:ext cx="4117578" cy="1395104"/>
          </a:xfrm>
          <a:prstGeom prst="rect">
            <a:avLst/>
          </a:prstGeom>
        </p:spPr>
        <p:txBody>
          <a:bodyPr wrap="square" lIns="0" tIns="0" rIns="0" bIns="0" rtlCol="0" anchor="t">
            <a:spAutoFit/>
          </a:bodyPr>
          <a:lstStyle/>
          <a:p>
            <a:pPr algn="ctr">
              <a:lnSpc>
                <a:spcPts val="11469"/>
              </a:lnSpc>
            </a:pPr>
            <a:r>
              <a:rPr lang="en-US" sz="8192" b="1" dirty="0">
                <a:solidFill>
                  <a:srgbClr val="000000"/>
                </a:solidFill>
                <a:latin typeface="Century Gothic Paneuropean Bold"/>
                <a:ea typeface="Century Gothic Paneuropean Bold"/>
                <a:cs typeface="Century Gothic Paneuropean Bold"/>
                <a:sym typeface="Century Gothic Paneuropean Bold"/>
              </a:rPr>
              <a:t>Output:</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pic>
        <p:nvPicPr>
          <p:cNvPr id="16" name="Picture 15">
            <a:extLst>
              <a:ext uri="{FF2B5EF4-FFF2-40B4-BE49-F238E27FC236}">
                <a16:creationId xmlns:a16="http://schemas.microsoft.com/office/drawing/2014/main" id="{3A957B1A-09CF-131F-88ED-BCA53700E477}"/>
              </a:ext>
            </a:extLst>
          </p:cNvPr>
          <p:cNvPicPr>
            <a:picLocks noChangeAspect="1"/>
          </p:cNvPicPr>
          <p:nvPr/>
        </p:nvPicPr>
        <p:blipFill>
          <a:blip r:embed="rId4"/>
          <a:stretch>
            <a:fillRect/>
          </a:stretch>
        </p:blipFill>
        <p:spPr>
          <a:xfrm>
            <a:off x="2286000" y="2400300"/>
            <a:ext cx="13792200" cy="6400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69235-3C43-121C-D6FA-B6F7CE965D4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D200FFC-3E08-DE92-D6C8-6CB9B2060C7B}"/>
              </a:ext>
            </a:extLst>
          </p:cNvPr>
          <p:cNvGrpSpPr/>
          <p:nvPr/>
        </p:nvGrpSpPr>
        <p:grpSpPr>
          <a:xfrm>
            <a:off x="16718943" y="-989670"/>
            <a:ext cx="1080715" cy="2956684"/>
            <a:chOff x="0" y="0"/>
            <a:chExt cx="284633" cy="778715"/>
          </a:xfrm>
        </p:grpSpPr>
        <p:sp>
          <p:nvSpPr>
            <p:cNvPr id="4" name="Freeform 4">
              <a:extLst>
                <a:ext uri="{FF2B5EF4-FFF2-40B4-BE49-F238E27FC236}">
                  <a16:creationId xmlns:a16="http://schemas.microsoft.com/office/drawing/2014/main" id="{C9D9772C-0DBB-885A-C395-C37C8B4D8BA4}"/>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a:extLst>
                <a:ext uri="{FF2B5EF4-FFF2-40B4-BE49-F238E27FC236}">
                  <a16:creationId xmlns:a16="http://schemas.microsoft.com/office/drawing/2014/main" id="{B4C7EB6E-AADF-B036-4289-DEDAA2921D74}"/>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A02E716F-E9BE-82B8-AD2F-12DEA667A0B1}"/>
              </a:ext>
            </a:extLst>
          </p:cNvPr>
          <p:cNvGrpSpPr/>
          <p:nvPr/>
        </p:nvGrpSpPr>
        <p:grpSpPr>
          <a:xfrm>
            <a:off x="-529352" y="9803843"/>
            <a:ext cx="19346704" cy="821917"/>
            <a:chOff x="0" y="0"/>
            <a:chExt cx="5095428" cy="216472"/>
          </a:xfrm>
        </p:grpSpPr>
        <p:sp>
          <p:nvSpPr>
            <p:cNvPr id="7" name="Freeform 7">
              <a:extLst>
                <a:ext uri="{FF2B5EF4-FFF2-40B4-BE49-F238E27FC236}">
                  <a16:creationId xmlns:a16="http://schemas.microsoft.com/office/drawing/2014/main" id="{112434EC-9E5C-2BC3-9A08-6E21B72F1B56}"/>
                </a:ext>
              </a:extLst>
            </p:cNvPr>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a:extLst>
                <a:ext uri="{FF2B5EF4-FFF2-40B4-BE49-F238E27FC236}">
                  <a16:creationId xmlns:a16="http://schemas.microsoft.com/office/drawing/2014/main" id="{B031BA18-82A3-1D62-F225-00253E123B63}"/>
                </a:ext>
              </a:extLst>
            </p:cNvPr>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a:extLst>
              <a:ext uri="{FF2B5EF4-FFF2-40B4-BE49-F238E27FC236}">
                <a16:creationId xmlns:a16="http://schemas.microsoft.com/office/drawing/2014/main" id="{6A32F286-C664-202F-5459-647653E1B630}"/>
              </a:ext>
            </a:extLst>
          </p:cNvPr>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4D164081-2AC8-2A27-D708-4765173A136D}"/>
              </a:ext>
            </a:extLst>
          </p:cNvPr>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A7B240E4-C423-3D1F-D5CA-E287118E4175}"/>
              </a:ext>
            </a:extLst>
          </p:cNvPr>
          <p:cNvGrpSpPr/>
          <p:nvPr/>
        </p:nvGrpSpPr>
        <p:grpSpPr>
          <a:xfrm>
            <a:off x="488343" y="-989670"/>
            <a:ext cx="1080715" cy="2956684"/>
            <a:chOff x="0" y="0"/>
            <a:chExt cx="284633" cy="778715"/>
          </a:xfrm>
        </p:grpSpPr>
        <p:sp>
          <p:nvSpPr>
            <p:cNvPr id="12" name="Freeform 12">
              <a:extLst>
                <a:ext uri="{FF2B5EF4-FFF2-40B4-BE49-F238E27FC236}">
                  <a16:creationId xmlns:a16="http://schemas.microsoft.com/office/drawing/2014/main" id="{A556BF38-ADAE-AD60-83A9-693B4C979008}"/>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a:extLst>
                <a:ext uri="{FF2B5EF4-FFF2-40B4-BE49-F238E27FC236}">
                  <a16:creationId xmlns:a16="http://schemas.microsoft.com/office/drawing/2014/main" id="{7E20F605-31E6-20AF-634F-22080EB156B8}"/>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3B8FFFD3-A6D3-1FF4-6B86-57904457A306}"/>
              </a:ext>
            </a:extLst>
          </p:cNvPr>
          <p:cNvSpPr txBox="1"/>
          <p:nvPr/>
        </p:nvSpPr>
        <p:spPr>
          <a:xfrm>
            <a:off x="2057400" y="723900"/>
            <a:ext cx="4267200" cy="1446550"/>
          </a:xfrm>
          <a:prstGeom prst="rect">
            <a:avLst/>
          </a:prstGeom>
          <a:noFill/>
        </p:spPr>
        <p:txBody>
          <a:bodyPr wrap="square" rtlCol="0">
            <a:spAutoFit/>
          </a:bodyPr>
          <a:lstStyle/>
          <a:p>
            <a:r>
              <a:rPr lang="en-US" sz="8800" b="1" dirty="0"/>
              <a:t>Output:</a:t>
            </a:r>
            <a:endParaRPr lang="en-IN" sz="8800" b="1" dirty="0"/>
          </a:p>
        </p:txBody>
      </p:sp>
      <p:pic>
        <p:nvPicPr>
          <p:cNvPr id="15" name="Picture 14">
            <a:extLst>
              <a:ext uri="{FF2B5EF4-FFF2-40B4-BE49-F238E27FC236}">
                <a16:creationId xmlns:a16="http://schemas.microsoft.com/office/drawing/2014/main" id="{36B97AE2-D682-EC06-1E69-4F98D2213F9C}"/>
              </a:ext>
            </a:extLst>
          </p:cNvPr>
          <p:cNvPicPr>
            <a:picLocks noChangeAspect="1"/>
          </p:cNvPicPr>
          <p:nvPr/>
        </p:nvPicPr>
        <p:blipFill>
          <a:blip r:embed="rId4"/>
          <a:stretch>
            <a:fillRect/>
          </a:stretch>
        </p:blipFill>
        <p:spPr>
          <a:xfrm>
            <a:off x="1108571" y="2310114"/>
            <a:ext cx="8606927" cy="5698014"/>
          </a:xfrm>
          <a:prstGeom prst="rect">
            <a:avLst/>
          </a:prstGeom>
        </p:spPr>
      </p:pic>
      <p:pic>
        <p:nvPicPr>
          <p:cNvPr id="17" name="Picture 16">
            <a:extLst>
              <a:ext uri="{FF2B5EF4-FFF2-40B4-BE49-F238E27FC236}">
                <a16:creationId xmlns:a16="http://schemas.microsoft.com/office/drawing/2014/main" id="{72C69EAB-7930-AC63-21CF-464955A92C3C}"/>
              </a:ext>
            </a:extLst>
          </p:cNvPr>
          <p:cNvPicPr>
            <a:picLocks noChangeAspect="1"/>
          </p:cNvPicPr>
          <p:nvPr/>
        </p:nvPicPr>
        <p:blipFill>
          <a:blip r:embed="rId5"/>
          <a:srcRect l="1" r="31408" b="20732"/>
          <a:stretch/>
        </p:blipFill>
        <p:spPr>
          <a:xfrm>
            <a:off x="9715499" y="2310114"/>
            <a:ext cx="7543801" cy="5718619"/>
          </a:xfrm>
          <a:prstGeom prst="rect">
            <a:avLst/>
          </a:prstGeom>
        </p:spPr>
      </p:pic>
    </p:spTree>
    <p:extLst>
      <p:ext uri="{BB962C8B-B14F-4D97-AF65-F5344CB8AC3E}">
        <p14:creationId xmlns:p14="http://schemas.microsoft.com/office/powerpoint/2010/main" val="266014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FAB0B-261F-2EDD-A198-82BB75A5805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7A3632B-61DC-4357-1F3E-34E3B9FA0D55}"/>
              </a:ext>
            </a:extLst>
          </p:cNvPr>
          <p:cNvGrpSpPr/>
          <p:nvPr/>
        </p:nvGrpSpPr>
        <p:grpSpPr>
          <a:xfrm>
            <a:off x="16718943" y="-989670"/>
            <a:ext cx="1080715" cy="2956684"/>
            <a:chOff x="0" y="0"/>
            <a:chExt cx="284633" cy="778715"/>
          </a:xfrm>
        </p:grpSpPr>
        <p:sp>
          <p:nvSpPr>
            <p:cNvPr id="4" name="Freeform 4">
              <a:extLst>
                <a:ext uri="{FF2B5EF4-FFF2-40B4-BE49-F238E27FC236}">
                  <a16:creationId xmlns:a16="http://schemas.microsoft.com/office/drawing/2014/main" id="{D0C1D774-D320-8426-D803-984328275219}"/>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a:extLst>
                <a:ext uri="{FF2B5EF4-FFF2-40B4-BE49-F238E27FC236}">
                  <a16:creationId xmlns:a16="http://schemas.microsoft.com/office/drawing/2014/main" id="{B9D963CF-9646-3A44-FFDF-A0A71C549821}"/>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1ED7BCC7-681D-D9A7-CC21-6E05DF0D3A7E}"/>
              </a:ext>
            </a:extLst>
          </p:cNvPr>
          <p:cNvGrpSpPr/>
          <p:nvPr/>
        </p:nvGrpSpPr>
        <p:grpSpPr>
          <a:xfrm>
            <a:off x="-529352" y="9803843"/>
            <a:ext cx="19346704" cy="821917"/>
            <a:chOff x="0" y="0"/>
            <a:chExt cx="5095428" cy="216472"/>
          </a:xfrm>
        </p:grpSpPr>
        <p:sp>
          <p:nvSpPr>
            <p:cNvPr id="7" name="Freeform 7">
              <a:extLst>
                <a:ext uri="{FF2B5EF4-FFF2-40B4-BE49-F238E27FC236}">
                  <a16:creationId xmlns:a16="http://schemas.microsoft.com/office/drawing/2014/main" id="{F799AFDE-3427-6864-CBFB-6A5E30EF46D2}"/>
                </a:ext>
              </a:extLst>
            </p:cNvPr>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a:extLst>
                <a:ext uri="{FF2B5EF4-FFF2-40B4-BE49-F238E27FC236}">
                  <a16:creationId xmlns:a16="http://schemas.microsoft.com/office/drawing/2014/main" id="{162CF74C-B348-7CF4-C3D2-5F45AAFA9D2C}"/>
                </a:ext>
              </a:extLst>
            </p:cNvPr>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a:extLst>
              <a:ext uri="{FF2B5EF4-FFF2-40B4-BE49-F238E27FC236}">
                <a16:creationId xmlns:a16="http://schemas.microsoft.com/office/drawing/2014/main" id="{4E93625C-3F41-55DE-DAAB-FE437BA7C224}"/>
              </a:ext>
            </a:extLst>
          </p:cNvPr>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F427497F-CFA8-640B-8526-94C803069F8E}"/>
              </a:ext>
            </a:extLst>
          </p:cNvPr>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B07ACAA6-A80D-3106-70A7-636001B86020}"/>
              </a:ext>
            </a:extLst>
          </p:cNvPr>
          <p:cNvGrpSpPr/>
          <p:nvPr/>
        </p:nvGrpSpPr>
        <p:grpSpPr>
          <a:xfrm>
            <a:off x="488343" y="-989670"/>
            <a:ext cx="1080715" cy="2956684"/>
            <a:chOff x="0" y="0"/>
            <a:chExt cx="284633" cy="778715"/>
          </a:xfrm>
        </p:grpSpPr>
        <p:sp>
          <p:nvSpPr>
            <p:cNvPr id="12" name="Freeform 12">
              <a:extLst>
                <a:ext uri="{FF2B5EF4-FFF2-40B4-BE49-F238E27FC236}">
                  <a16:creationId xmlns:a16="http://schemas.microsoft.com/office/drawing/2014/main" id="{28F68D92-CE00-B469-0F33-A0C15CC2DBF7}"/>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a:extLst>
                <a:ext uri="{FF2B5EF4-FFF2-40B4-BE49-F238E27FC236}">
                  <a16:creationId xmlns:a16="http://schemas.microsoft.com/office/drawing/2014/main" id="{0960CF43-93CA-54AC-0233-5ACC3F7267E5}"/>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2853A906-E9FF-8328-62E3-38A645549FCD}"/>
              </a:ext>
            </a:extLst>
          </p:cNvPr>
          <p:cNvSpPr txBox="1"/>
          <p:nvPr/>
        </p:nvSpPr>
        <p:spPr>
          <a:xfrm>
            <a:off x="1569058" y="1061630"/>
            <a:ext cx="11353800" cy="1200329"/>
          </a:xfrm>
          <a:prstGeom prst="rect">
            <a:avLst/>
          </a:prstGeom>
          <a:noFill/>
        </p:spPr>
        <p:txBody>
          <a:bodyPr wrap="square" rtlCol="0">
            <a:spAutoFit/>
          </a:bodyPr>
          <a:lstStyle/>
          <a:p>
            <a:r>
              <a:rPr lang="en-US" sz="7200" b="1" dirty="0"/>
              <a:t>Future </a:t>
            </a:r>
            <a:r>
              <a:rPr lang="en-IN" sz="7200" b="1" dirty="0">
                <a:latin typeface="Times New Roman" panose="02020603050405020304" pitchFamily="18" charset="0"/>
                <a:cs typeface="Times New Roman" panose="02020603050405020304" pitchFamily="18" charset="0"/>
              </a:rPr>
              <a:t>Enhancements</a:t>
            </a:r>
            <a:r>
              <a:rPr lang="en-US" sz="7200" b="1" dirty="0"/>
              <a:t>:</a:t>
            </a:r>
            <a:endParaRPr lang="en-IN" sz="7200" b="1" dirty="0"/>
          </a:p>
        </p:txBody>
      </p:sp>
      <p:sp>
        <p:nvSpPr>
          <p:cNvPr id="18" name="Rectangle 3">
            <a:extLst>
              <a:ext uri="{FF2B5EF4-FFF2-40B4-BE49-F238E27FC236}">
                <a16:creationId xmlns:a16="http://schemas.microsoft.com/office/drawing/2014/main" id="{E74FA7C1-C577-F06A-C829-25FA69DD0144}"/>
              </a:ext>
            </a:extLst>
          </p:cNvPr>
          <p:cNvSpPr>
            <a:spLocks noChangeArrowheads="1"/>
          </p:cNvSpPr>
          <p:nvPr/>
        </p:nvSpPr>
        <p:spPr bwMode="auto">
          <a:xfrm>
            <a:off x="2743200" y="2467858"/>
            <a:ext cx="12344400" cy="517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support for recognizing faces with masks.</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and mark attendance for multiple faces at once.</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mobile app for easy access and attendance tracking.</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attendance data in the cloud for better backup and access.</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 attendance reports and statistics in a simple dashboard.</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sz="3200" dirty="0"/>
              <a:t>Send SMS or email notifications for absentees.</a:t>
            </a:r>
            <a:endParaRPr lang="en-US" sz="3200"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sz="3200" dirty="0"/>
              <a:t>Add login features for students, teachers, and admins.</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7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D82AA-1D2C-829B-005C-FBE54129C90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3CEC220-4F21-A1DA-CBD3-4207BB0A5105}"/>
              </a:ext>
            </a:extLst>
          </p:cNvPr>
          <p:cNvGrpSpPr/>
          <p:nvPr/>
        </p:nvGrpSpPr>
        <p:grpSpPr>
          <a:xfrm>
            <a:off x="16718943" y="-989670"/>
            <a:ext cx="1080715" cy="2956684"/>
            <a:chOff x="0" y="0"/>
            <a:chExt cx="284633" cy="778715"/>
          </a:xfrm>
        </p:grpSpPr>
        <p:sp>
          <p:nvSpPr>
            <p:cNvPr id="4" name="Freeform 4">
              <a:extLst>
                <a:ext uri="{FF2B5EF4-FFF2-40B4-BE49-F238E27FC236}">
                  <a16:creationId xmlns:a16="http://schemas.microsoft.com/office/drawing/2014/main" id="{D108A97F-8DD2-5ACD-C828-1C0B30A8F692}"/>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a:extLst>
                <a:ext uri="{FF2B5EF4-FFF2-40B4-BE49-F238E27FC236}">
                  <a16:creationId xmlns:a16="http://schemas.microsoft.com/office/drawing/2014/main" id="{D446B6B1-6A56-D04C-23E5-C4B86C71E9EF}"/>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70076DFB-0ED6-2EF2-9030-F0D59520F990}"/>
              </a:ext>
            </a:extLst>
          </p:cNvPr>
          <p:cNvGrpSpPr/>
          <p:nvPr/>
        </p:nvGrpSpPr>
        <p:grpSpPr>
          <a:xfrm>
            <a:off x="-529352" y="9803843"/>
            <a:ext cx="19346704" cy="821917"/>
            <a:chOff x="0" y="0"/>
            <a:chExt cx="5095428" cy="216472"/>
          </a:xfrm>
        </p:grpSpPr>
        <p:sp>
          <p:nvSpPr>
            <p:cNvPr id="7" name="Freeform 7">
              <a:extLst>
                <a:ext uri="{FF2B5EF4-FFF2-40B4-BE49-F238E27FC236}">
                  <a16:creationId xmlns:a16="http://schemas.microsoft.com/office/drawing/2014/main" id="{92E420DA-C280-8BF2-A06B-8FFD049D80F0}"/>
                </a:ext>
              </a:extLst>
            </p:cNvPr>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a:extLst>
                <a:ext uri="{FF2B5EF4-FFF2-40B4-BE49-F238E27FC236}">
                  <a16:creationId xmlns:a16="http://schemas.microsoft.com/office/drawing/2014/main" id="{BF05DEDE-3E57-416E-A468-1FFD4DD89F47}"/>
                </a:ext>
              </a:extLst>
            </p:cNvPr>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a:extLst>
              <a:ext uri="{FF2B5EF4-FFF2-40B4-BE49-F238E27FC236}">
                <a16:creationId xmlns:a16="http://schemas.microsoft.com/office/drawing/2014/main" id="{D74AA315-65BC-BBA9-86DD-96F532DD6C61}"/>
              </a:ext>
            </a:extLst>
          </p:cNvPr>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D3DF3509-DAEC-7D01-0DAA-650BA63E8F74}"/>
              </a:ext>
            </a:extLst>
          </p:cNvPr>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E4137928-B76F-2F5E-5B04-79353F09ADD6}"/>
              </a:ext>
            </a:extLst>
          </p:cNvPr>
          <p:cNvGrpSpPr/>
          <p:nvPr/>
        </p:nvGrpSpPr>
        <p:grpSpPr>
          <a:xfrm>
            <a:off x="488343" y="-989670"/>
            <a:ext cx="1080715" cy="2956684"/>
            <a:chOff x="0" y="0"/>
            <a:chExt cx="284633" cy="778715"/>
          </a:xfrm>
        </p:grpSpPr>
        <p:sp>
          <p:nvSpPr>
            <p:cNvPr id="12" name="Freeform 12">
              <a:extLst>
                <a:ext uri="{FF2B5EF4-FFF2-40B4-BE49-F238E27FC236}">
                  <a16:creationId xmlns:a16="http://schemas.microsoft.com/office/drawing/2014/main" id="{A98C6F57-CE86-9E38-2DBC-571D91A580B4}"/>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a:extLst>
                <a:ext uri="{FF2B5EF4-FFF2-40B4-BE49-F238E27FC236}">
                  <a16:creationId xmlns:a16="http://schemas.microsoft.com/office/drawing/2014/main" id="{B7514B97-D9DE-5EBE-7612-8C335E6A5174}"/>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24B96AA4-3AFA-D2BD-6D7B-7BB9BB0AF0E4}"/>
              </a:ext>
            </a:extLst>
          </p:cNvPr>
          <p:cNvSpPr txBox="1"/>
          <p:nvPr/>
        </p:nvSpPr>
        <p:spPr>
          <a:xfrm>
            <a:off x="1752600" y="1027846"/>
            <a:ext cx="6400800" cy="1446550"/>
          </a:xfrm>
          <a:prstGeom prst="rect">
            <a:avLst/>
          </a:prstGeom>
          <a:noFill/>
        </p:spPr>
        <p:txBody>
          <a:bodyPr wrap="square" rtlCol="0">
            <a:spAutoFit/>
          </a:bodyPr>
          <a:lstStyle/>
          <a:p>
            <a:r>
              <a:rPr lang="en-US" sz="8800" b="1" dirty="0"/>
              <a:t>Conclusion:</a:t>
            </a:r>
            <a:endParaRPr lang="en-IN" sz="8800" b="1" dirty="0"/>
          </a:p>
        </p:txBody>
      </p:sp>
      <p:sp>
        <p:nvSpPr>
          <p:cNvPr id="2" name="TextBox 1">
            <a:extLst>
              <a:ext uri="{FF2B5EF4-FFF2-40B4-BE49-F238E27FC236}">
                <a16:creationId xmlns:a16="http://schemas.microsoft.com/office/drawing/2014/main" id="{8925E3E1-28A5-055A-5FBC-5396CB7848F3}"/>
              </a:ext>
            </a:extLst>
          </p:cNvPr>
          <p:cNvSpPr txBox="1"/>
          <p:nvPr/>
        </p:nvSpPr>
        <p:spPr>
          <a:xfrm>
            <a:off x="2173412" y="2546726"/>
            <a:ext cx="13944600" cy="5016758"/>
          </a:xfrm>
          <a:prstGeom prst="rect">
            <a:avLst/>
          </a:prstGeom>
          <a:noFill/>
        </p:spPr>
        <p:txBody>
          <a:bodyPr wrap="square" rtlCol="0">
            <a:spAutoFit/>
          </a:bodyPr>
          <a:lstStyle/>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Attendance Management System using Face Recognition offers a modern, efficient, and secure alternative to traditional attendance methods. By leveraging computer vision and machine learning, the system successfully automates the attendance process, reducing manual effort and minimizing errors such as proxy marking. The implementation demonstrates that facial recognition can be effectively used for identity verification and attendance tracking in real-time. This system not only enhances operational efficiency but also promotes transparency and accountability. In the future, the system can be improved with features like mask detection, multi-face recognition, and integration with cloud storage or mobile applications for broader accessibility.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67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6E3FC-F565-228E-DF27-35DA3CEBF12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63890BB-D871-6B12-6F5B-269D5B8A919F}"/>
              </a:ext>
            </a:extLst>
          </p:cNvPr>
          <p:cNvGrpSpPr/>
          <p:nvPr/>
        </p:nvGrpSpPr>
        <p:grpSpPr>
          <a:xfrm>
            <a:off x="16718943" y="-989670"/>
            <a:ext cx="1080715" cy="2956684"/>
            <a:chOff x="0" y="0"/>
            <a:chExt cx="284633" cy="778715"/>
          </a:xfrm>
        </p:grpSpPr>
        <p:sp>
          <p:nvSpPr>
            <p:cNvPr id="4" name="Freeform 4">
              <a:extLst>
                <a:ext uri="{FF2B5EF4-FFF2-40B4-BE49-F238E27FC236}">
                  <a16:creationId xmlns:a16="http://schemas.microsoft.com/office/drawing/2014/main" id="{0BC808EE-A2F2-D225-B1AD-4CC9A4AD2960}"/>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a:extLst>
                <a:ext uri="{FF2B5EF4-FFF2-40B4-BE49-F238E27FC236}">
                  <a16:creationId xmlns:a16="http://schemas.microsoft.com/office/drawing/2014/main" id="{E90ED8C2-2443-64EB-7763-535C46739977}"/>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7AA20ECF-B6E2-BA08-E098-39E31AF68FF4}"/>
              </a:ext>
            </a:extLst>
          </p:cNvPr>
          <p:cNvGrpSpPr/>
          <p:nvPr/>
        </p:nvGrpSpPr>
        <p:grpSpPr>
          <a:xfrm>
            <a:off x="-529352" y="9803843"/>
            <a:ext cx="19346704" cy="821917"/>
            <a:chOff x="0" y="0"/>
            <a:chExt cx="5095428" cy="216472"/>
          </a:xfrm>
        </p:grpSpPr>
        <p:sp>
          <p:nvSpPr>
            <p:cNvPr id="7" name="Freeform 7">
              <a:extLst>
                <a:ext uri="{FF2B5EF4-FFF2-40B4-BE49-F238E27FC236}">
                  <a16:creationId xmlns:a16="http://schemas.microsoft.com/office/drawing/2014/main" id="{0442AE2E-8A52-1DB2-86DD-49727E5AAAD5}"/>
                </a:ext>
              </a:extLst>
            </p:cNvPr>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a:extLst>
                <a:ext uri="{FF2B5EF4-FFF2-40B4-BE49-F238E27FC236}">
                  <a16:creationId xmlns:a16="http://schemas.microsoft.com/office/drawing/2014/main" id="{95B328FF-A4FB-68E1-D068-A04320162F10}"/>
                </a:ext>
              </a:extLst>
            </p:cNvPr>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a:extLst>
              <a:ext uri="{FF2B5EF4-FFF2-40B4-BE49-F238E27FC236}">
                <a16:creationId xmlns:a16="http://schemas.microsoft.com/office/drawing/2014/main" id="{37EF8B92-A57D-5949-4922-2B9854C3C2DC}"/>
              </a:ext>
            </a:extLst>
          </p:cNvPr>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7DFC700C-3159-B79F-9BBE-BC1A23346322}"/>
              </a:ext>
            </a:extLst>
          </p:cNvPr>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a:extLst>
              <a:ext uri="{FF2B5EF4-FFF2-40B4-BE49-F238E27FC236}">
                <a16:creationId xmlns:a16="http://schemas.microsoft.com/office/drawing/2014/main" id="{EE3A4934-4CC4-9CE7-E54D-FD45E8CDCF11}"/>
              </a:ext>
            </a:extLst>
          </p:cNvPr>
          <p:cNvGrpSpPr/>
          <p:nvPr/>
        </p:nvGrpSpPr>
        <p:grpSpPr>
          <a:xfrm>
            <a:off x="488343" y="-989670"/>
            <a:ext cx="1080715" cy="2956684"/>
            <a:chOff x="0" y="0"/>
            <a:chExt cx="284633" cy="778715"/>
          </a:xfrm>
        </p:grpSpPr>
        <p:sp>
          <p:nvSpPr>
            <p:cNvPr id="12" name="Freeform 12">
              <a:extLst>
                <a:ext uri="{FF2B5EF4-FFF2-40B4-BE49-F238E27FC236}">
                  <a16:creationId xmlns:a16="http://schemas.microsoft.com/office/drawing/2014/main" id="{46885CCF-6DE3-5181-9B8A-FAF3B4CC259C}"/>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a:extLst>
                <a:ext uri="{FF2B5EF4-FFF2-40B4-BE49-F238E27FC236}">
                  <a16:creationId xmlns:a16="http://schemas.microsoft.com/office/drawing/2014/main" id="{F23A4775-EC4E-4984-8804-17A00254C078}"/>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74FB8915-6BEB-06BB-72CC-AA3F7A09664A}"/>
              </a:ext>
            </a:extLst>
          </p:cNvPr>
          <p:cNvSpPr txBox="1"/>
          <p:nvPr/>
        </p:nvSpPr>
        <p:spPr>
          <a:xfrm>
            <a:off x="3429000" y="3205990"/>
            <a:ext cx="10287000" cy="2400657"/>
          </a:xfrm>
          <a:prstGeom prst="rect">
            <a:avLst/>
          </a:prstGeom>
          <a:noFill/>
        </p:spPr>
        <p:txBody>
          <a:bodyPr wrap="square" rtlCol="0">
            <a:spAutoFit/>
          </a:bodyPr>
          <a:lstStyle/>
          <a:p>
            <a:r>
              <a:rPr lang="en-US" sz="15000" b="1" dirty="0">
                <a:latin typeface="Times New Roman" panose="02020603050405020304" pitchFamily="18" charset="0"/>
                <a:cs typeface="Times New Roman" panose="02020603050405020304" pitchFamily="18" charset="0"/>
              </a:rPr>
              <a:t>Thank You </a:t>
            </a:r>
            <a:endParaRPr lang="en-IN" sz="15000" b="1" dirty="0">
              <a:latin typeface="Times New Roman" panose="02020603050405020304" pitchFamily="18" charset="0"/>
              <a:cs typeface="Times New Roman" panose="02020603050405020304" pitchFamily="18" charset="0"/>
            </a:endParaRPr>
          </a:p>
        </p:txBody>
      </p:sp>
      <p:sp>
        <p:nvSpPr>
          <p:cNvPr id="15" name="Smiley Face 14">
            <a:extLst>
              <a:ext uri="{FF2B5EF4-FFF2-40B4-BE49-F238E27FC236}">
                <a16:creationId xmlns:a16="http://schemas.microsoft.com/office/drawing/2014/main" id="{10544003-2201-1032-E86B-ADFD882F2775}"/>
              </a:ext>
            </a:extLst>
          </p:cNvPr>
          <p:cNvSpPr/>
          <p:nvPr/>
        </p:nvSpPr>
        <p:spPr>
          <a:xfrm>
            <a:off x="13411200" y="3771900"/>
            <a:ext cx="1447800" cy="1268839"/>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305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219200" y="1123594"/>
            <a:ext cx="10059789" cy="1402500"/>
          </a:xfrm>
          <a:prstGeom prst="rect">
            <a:avLst/>
          </a:prstGeom>
        </p:spPr>
        <p:txBody>
          <a:bodyPr wrap="square" lIns="0" tIns="0" rIns="0" bIns="0" rtlCol="0" anchor="t">
            <a:spAutoFit/>
          </a:bodyPr>
          <a:lstStyle/>
          <a:p>
            <a:pPr algn="ctr">
              <a:lnSpc>
                <a:spcPts val="11469"/>
              </a:lnSpc>
            </a:pPr>
            <a:r>
              <a:rPr lang="en-IN" sz="8800" b="1" dirty="0"/>
              <a:t>Problem Statement:</a:t>
            </a:r>
            <a:endParaRPr lang="en-US" sz="8192" b="1" dirty="0">
              <a:solidFill>
                <a:srgbClr val="000000"/>
              </a:solidFill>
              <a:latin typeface="Century Gothic Paneuropean Bold"/>
              <a:ea typeface="Century Gothic Paneuropean Bold"/>
              <a:cs typeface="Century Gothic Paneuropean Bold"/>
              <a:sym typeface="Century Gothic Paneuropean Bold"/>
            </a:endParaRPr>
          </a:p>
        </p:txBody>
      </p:sp>
      <p:sp>
        <p:nvSpPr>
          <p:cNvPr id="9" name="TextBox 9"/>
          <p:cNvSpPr txBox="1"/>
          <p:nvPr/>
        </p:nvSpPr>
        <p:spPr>
          <a:xfrm>
            <a:off x="1981200" y="2766110"/>
            <a:ext cx="14935200" cy="5539978"/>
          </a:xfrm>
          <a:prstGeom prst="rect">
            <a:avLst/>
          </a:prstGeom>
        </p:spPr>
        <p:txBody>
          <a:bodyPr wrap="square" lIns="0" tIns="0" rIns="0" bIns="0" rtlCol="0" anchor="t">
            <a:spAutoFit/>
          </a:bodyPr>
          <a:lstStyle/>
          <a:p>
            <a:pPr marL="571500" indent="-571500" algn="just">
              <a:buFont typeface="Wingdings" panose="05000000000000000000" pitchFamily="2" charset="2"/>
              <a:buChar char="q"/>
            </a:pPr>
            <a:r>
              <a:rPr lang="en-US" sz="3600" dirty="0"/>
              <a:t>Manual attendance systems in educational institutions and workplaces are often time-consuming, prone to errors, and susceptible to proxy attendance. Traditional methods such as roll calls or ID card swiping are inefficient, especially in large classrooms or organizations. There is a growing need for an automated, secure, and reliable system that can streamline the attendance process. This project proposes an intelligent Attendance Management System using Face Recognition technology, which leverages computer vision and machine learning to accurately identify individuals and record their attendance in real time. The aim is to eliminate manual errors, prevent fraudulent attendance, and improve overall efficiency in attendance tracking.</a:t>
            </a:r>
            <a:endParaRPr lang="en-US" sz="3600" dirty="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1218" y="1291044"/>
            <a:ext cx="5865269" cy="1376915"/>
          </a:xfrm>
          <a:prstGeom prst="rect">
            <a:avLst/>
          </a:prstGeom>
        </p:spPr>
        <p:txBody>
          <a:bodyPr wrap="square" lIns="0" tIns="0" rIns="0" bIns="0" rtlCol="0" anchor="t">
            <a:spAutoFit/>
          </a:bodyPr>
          <a:lstStyle/>
          <a:p>
            <a:pPr algn="ctr">
              <a:lnSpc>
                <a:spcPts val="11469"/>
              </a:lnSpc>
            </a:pPr>
            <a:r>
              <a:rPr lang="en-US" sz="8192" b="1" dirty="0">
                <a:solidFill>
                  <a:srgbClr val="000000"/>
                </a:solidFill>
                <a:latin typeface="Century Gothic Paneuropean Bold"/>
                <a:ea typeface="Century Gothic Paneuropean Bold"/>
                <a:cs typeface="Century Gothic Paneuropean Bold"/>
                <a:sym typeface="Century Gothic Paneuropean Bold"/>
              </a:rPr>
              <a:t>Abstract:</a:t>
            </a:r>
          </a:p>
        </p:txBody>
      </p:sp>
      <p:sp>
        <p:nvSpPr>
          <p:cNvPr id="3" name="TextBox 3"/>
          <p:cNvSpPr txBox="1"/>
          <p:nvPr/>
        </p:nvSpPr>
        <p:spPr>
          <a:xfrm>
            <a:off x="2080811" y="2511603"/>
            <a:ext cx="14631886" cy="5830507"/>
          </a:xfrm>
          <a:prstGeom prst="rect">
            <a:avLst/>
          </a:prstGeom>
        </p:spPr>
        <p:txBody>
          <a:bodyPr wrap="square" lIns="0" tIns="0" rIns="0" bIns="0" rtlCol="0" anchor="t">
            <a:spAutoFit/>
          </a:bodyPr>
          <a:lstStyle/>
          <a:p>
            <a:pPr marL="850166" lvl="1" indent="-457200" algn="just">
              <a:lnSpc>
                <a:spcPts val="5096"/>
              </a:lnSpc>
              <a:buFont typeface="Wingdings" panose="05000000000000000000" pitchFamily="2" charset="2"/>
              <a:buChar char="q"/>
            </a:pPr>
            <a:r>
              <a:rPr lang="en-US" sz="3200" dirty="0"/>
              <a:t> The traditional methods of recording attendance in educational institutions and organizations are often inefficient, time-consuming, and vulnerable to manipulation such as proxy attendance. To address these limitations, this project presents an automated Attendance Management System using Face Recognition technology. The system captures real-time images of individuals through a camera, processes them using facial recognition algorithms, and automatically marks attendance by matching the detected face with the stored database. The project aims to enhance transparency, reduce human effort, and provide a seamless and reliable solution for attendance tracking in classrooms and corporate environments</a:t>
            </a:r>
            <a:endParaRPr lang="en-US" sz="3200" dirty="0">
              <a:solidFill>
                <a:srgbClr val="000000"/>
              </a:solidFill>
              <a:latin typeface="Century Gothic Paneuropean"/>
              <a:ea typeface="Century Gothic Paneuropean"/>
              <a:cs typeface="Century Gothic Paneuropean"/>
              <a:sym typeface="Century Gothic Paneuropean"/>
            </a:endParaRPr>
          </a:p>
        </p:txBody>
      </p:sp>
      <p:grpSp>
        <p:nvGrpSpPr>
          <p:cNvPr id="5" name="Group 5"/>
          <p:cNvGrpSpPr/>
          <p:nvPr/>
        </p:nvGrpSpPr>
        <p:grpSpPr>
          <a:xfrm>
            <a:off x="16718943" y="-989670"/>
            <a:ext cx="1080715" cy="2956684"/>
            <a:chOff x="0" y="0"/>
            <a:chExt cx="284633" cy="778715"/>
          </a:xfrm>
        </p:grpSpPr>
        <p:sp>
          <p:nvSpPr>
            <p:cNvPr id="6" name="Freeform 6"/>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7" name="TextBox 7"/>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9352" y="9803843"/>
            <a:ext cx="19346704" cy="821917"/>
            <a:chOff x="0" y="0"/>
            <a:chExt cx="5095428" cy="216472"/>
          </a:xfrm>
        </p:grpSpPr>
        <p:sp>
          <p:nvSpPr>
            <p:cNvPr id="9" name="Freeform 9"/>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10" name="TextBox 10"/>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488343" y="-989670"/>
            <a:ext cx="1080715" cy="2956684"/>
            <a:chOff x="0" y="0"/>
            <a:chExt cx="284633" cy="778715"/>
          </a:xfrm>
        </p:grpSpPr>
        <p:sp>
          <p:nvSpPr>
            <p:cNvPr id="14" name="Freeform 1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5" name="TextBox 1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16208" y="843467"/>
            <a:ext cx="10179658" cy="1376915"/>
          </a:xfrm>
          <a:prstGeom prst="rect">
            <a:avLst/>
          </a:prstGeom>
        </p:spPr>
        <p:txBody>
          <a:bodyPr wrap="square" lIns="0" tIns="0" rIns="0" bIns="0" rtlCol="0" anchor="t">
            <a:spAutoFit/>
          </a:bodyPr>
          <a:lstStyle/>
          <a:p>
            <a:pPr algn="ctr">
              <a:lnSpc>
                <a:spcPts val="11469"/>
              </a:lnSpc>
            </a:pPr>
            <a:r>
              <a:rPr lang="en-US" sz="8192" b="1" dirty="0">
                <a:solidFill>
                  <a:srgbClr val="000000"/>
                </a:solidFill>
                <a:latin typeface="Century Gothic Paneuropean Bold"/>
                <a:ea typeface="Century Gothic Paneuropean Bold"/>
                <a:cs typeface="Century Gothic Paneuropean Bold"/>
                <a:sym typeface="Century Gothic Paneuropean Bold"/>
              </a:rPr>
              <a:t>Proposed System: </a:t>
            </a:r>
          </a:p>
        </p:txBody>
      </p:sp>
      <p:sp>
        <p:nvSpPr>
          <p:cNvPr id="4" name="TextBox 4"/>
          <p:cNvSpPr txBox="1"/>
          <p:nvPr/>
        </p:nvSpPr>
        <p:spPr>
          <a:xfrm>
            <a:off x="2667000" y="3445769"/>
            <a:ext cx="12130193" cy="610873"/>
          </a:xfrm>
          <a:prstGeom prst="rect">
            <a:avLst/>
          </a:prstGeom>
        </p:spPr>
        <p:txBody>
          <a:bodyPr wrap="square" lIns="0" tIns="0" rIns="0" bIns="0" rtlCol="0" anchor="t">
            <a:spAutoFit/>
          </a:bodyPr>
          <a:lstStyle/>
          <a:p>
            <a:pPr marL="785932" lvl="1" indent="-392966" algn="l">
              <a:lnSpc>
                <a:spcPts val="5096"/>
              </a:lnSpc>
              <a:buFont typeface="Arial"/>
              <a:buChar char="•"/>
            </a:pPr>
            <a:endParaRPr lang="en-US" sz="3640" dirty="0">
              <a:solidFill>
                <a:srgbClr val="000000"/>
              </a:solidFill>
              <a:latin typeface="Century Gothic Paneuropean"/>
              <a:ea typeface="Century Gothic Paneuropean"/>
              <a:cs typeface="Century Gothic Paneuropean"/>
              <a:sym typeface="Century Gothic Paneuropean"/>
            </a:endParaRPr>
          </a:p>
        </p:txBody>
      </p:sp>
      <p:grpSp>
        <p:nvGrpSpPr>
          <p:cNvPr id="5" name="Group 5"/>
          <p:cNvGrpSpPr/>
          <p:nvPr/>
        </p:nvGrpSpPr>
        <p:grpSpPr>
          <a:xfrm>
            <a:off x="16718943" y="-989670"/>
            <a:ext cx="1080715" cy="2956684"/>
            <a:chOff x="0" y="0"/>
            <a:chExt cx="284633" cy="778715"/>
          </a:xfrm>
        </p:grpSpPr>
        <p:sp>
          <p:nvSpPr>
            <p:cNvPr id="6" name="Freeform 6"/>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7" name="TextBox 7"/>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9352" y="9803843"/>
            <a:ext cx="19346704" cy="821917"/>
            <a:chOff x="0" y="0"/>
            <a:chExt cx="5095428" cy="216472"/>
          </a:xfrm>
        </p:grpSpPr>
        <p:sp>
          <p:nvSpPr>
            <p:cNvPr id="9" name="Freeform 9"/>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10" name="TextBox 10"/>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488343" y="-989670"/>
            <a:ext cx="1080715" cy="2956684"/>
            <a:chOff x="0" y="0"/>
            <a:chExt cx="284633" cy="778715"/>
          </a:xfrm>
        </p:grpSpPr>
        <p:sp>
          <p:nvSpPr>
            <p:cNvPr id="14" name="Freeform 1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5" name="TextBox 1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B4905352-0766-031B-1AFF-0955E3DD908F}"/>
              </a:ext>
            </a:extLst>
          </p:cNvPr>
          <p:cNvSpPr txBox="1"/>
          <p:nvPr/>
        </p:nvSpPr>
        <p:spPr>
          <a:xfrm>
            <a:off x="1571556" y="2365043"/>
            <a:ext cx="14935200" cy="6124754"/>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proposed system is an automated Attendance Management System that uses Face Recognition technology to accurately record attendance. Instead of relying on manual roll calls or ID cards, this system captures facial images of students or employees through a camera. The system then processes these images using facial recognition algorithms to identify individuals and mark their attendance.</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system consists of three main components:</a:t>
            </a:r>
          </a:p>
          <a:p>
            <a:pPr marL="457200" indent="-457200" algn="just">
              <a:buFont typeface="Wingdings" panose="05000000000000000000" pitchFamily="2" charset="2"/>
              <a:buChar char="ü"/>
            </a:pPr>
            <a:r>
              <a:rPr lang="en-US" sz="2800" b="1" dirty="0">
                <a:latin typeface="Times New Roman" panose="02020603050405020304" pitchFamily="18" charset="0"/>
                <a:cs typeface="Times New Roman" panose="02020603050405020304" pitchFamily="18" charset="0"/>
              </a:rPr>
              <a:t>Face Detection</a:t>
            </a:r>
            <a:r>
              <a:rPr lang="en-US" sz="2800" dirty="0">
                <a:latin typeface="Times New Roman" panose="02020603050405020304" pitchFamily="18" charset="0"/>
                <a:cs typeface="Times New Roman" panose="02020603050405020304" pitchFamily="18" charset="0"/>
              </a:rPr>
              <a:t> – Captures and detects faces using OpenCV and a camera device.</a:t>
            </a:r>
          </a:p>
          <a:p>
            <a:pPr marL="457200" indent="-457200" algn="just">
              <a:buFont typeface="Wingdings" panose="05000000000000000000" pitchFamily="2" charset="2"/>
              <a:buChar char="ü"/>
            </a:pPr>
            <a:r>
              <a:rPr lang="en-US" sz="2800" b="1" dirty="0">
                <a:latin typeface="Times New Roman" panose="02020603050405020304" pitchFamily="18" charset="0"/>
                <a:cs typeface="Times New Roman" panose="02020603050405020304" pitchFamily="18" charset="0"/>
              </a:rPr>
              <a:t>Face Recognition</a:t>
            </a:r>
            <a:r>
              <a:rPr lang="en-US" sz="2800" dirty="0">
                <a:latin typeface="Times New Roman" panose="02020603050405020304" pitchFamily="18" charset="0"/>
                <a:cs typeface="Times New Roman" panose="02020603050405020304" pitchFamily="18" charset="0"/>
              </a:rPr>
              <a:t> – Matches the detected face with the trained database using machine learning models.</a:t>
            </a:r>
          </a:p>
          <a:p>
            <a:pPr marL="457200" indent="-457200" algn="just">
              <a:buFont typeface="Wingdings" panose="05000000000000000000" pitchFamily="2" charset="2"/>
              <a:buChar char="ü"/>
            </a:pPr>
            <a:r>
              <a:rPr lang="en-US" sz="2800" b="1" dirty="0">
                <a:latin typeface="Times New Roman" panose="02020603050405020304" pitchFamily="18" charset="0"/>
                <a:cs typeface="Times New Roman" panose="02020603050405020304" pitchFamily="18" charset="0"/>
              </a:rPr>
              <a:t>Attendance Marking</a:t>
            </a:r>
            <a:r>
              <a:rPr lang="en-US" sz="2800" dirty="0">
                <a:latin typeface="Times New Roman" panose="02020603050405020304" pitchFamily="18" charset="0"/>
                <a:cs typeface="Times New Roman" panose="02020603050405020304" pitchFamily="18" charset="0"/>
              </a:rPr>
              <a:t> – Updates the attendance record automatically in the backend (e.g., CSV or database) upon successful recognition.</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approach eliminates the chances of proxy attendance, reduces human errors, and saves time. It is user-friendly, secure, and scalable for both educational institutions and organizations.</a:t>
            </a:r>
          </a:p>
          <a:p>
            <a:pPr marL="457200" indent="-457200" algn="just">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600" y="852823"/>
            <a:ext cx="8537178" cy="1376915"/>
          </a:xfrm>
          <a:prstGeom prst="rect">
            <a:avLst/>
          </a:prstGeom>
        </p:spPr>
        <p:txBody>
          <a:bodyPr lIns="0" tIns="0" rIns="0" bIns="0" rtlCol="0" anchor="t">
            <a:spAutoFit/>
          </a:bodyPr>
          <a:lstStyle/>
          <a:p>
            <a:pPr algn="ctr">
              <a:lnSpc>
                <a:spcPts val="11469"/>
              </a:lnSpc>
            </a:pPr>
            <a:r>
              <a:rPr lang="en-US" sz="8192" b="1" dirty="0" err="1">
                <a:solidFill>
                  <a:srgbClr val="000000"/>
                </a:solidFill>
                <a:latin typeface="Century Gothic Paneuropean Bold"/>
                <a:ea typeface="Century Gothic Paneuropean Bold"/>
                <a:cs typeface="Century Gothic Paneuropean Bold"/>
                <a:sym typeface="Century Gothic Paneuropean Bold"/>
              </a:rPr>
              <a:t>Existng</a:t>
            </a:r>
            <a:r>
              <a:rPr lang="en-US" sz="8192" b="1" dirty="0">
                <a:solidFill>
                  <a:srgbClr val="000000"/>
                </a:solidFill>
                <a:latin typeface="Century Gothic Paneuropean Bold"/>
                <a:ea typeface="Century Gothic Paneuropean Bold"/>
                <a:cs typeface="Century Gothic Paneuropean Bold"/>
                <a:sym typeface="Century Gothic Paneuropean Bold"/>
              </a:rPr>
              <a:t> System:</a:t>
            </a:r>
          </a:p>
        </p:txBody>
      </p:sp>
      <p:sp>
        <p:nvSpPr>
          <p:cNvPr id="3" name="TextBox 3"/>
          <p:cNvSpPr txBox="1"/>
          <p:nvPr/>
        </p:nvSpPr>
        <p:spPr>
          <a:xfrm>
            <a:off x="1572806" y="2111675"/>
            <a:ext cx="14935200" cy="6894195"/>
          </a:xfrm>
          <a:prstGeom prst="rect">
            <a:avLst/>
          </a:prstGeom>
        </p:spPr>
        <p:txBody>
          <a:bodyPr wrap="square" lIns="0" tIns="0" rIns="0" bIns="0" rtlCol="0" anchor="t">
            <a:spAutoFit/>
          </a:bodyPr>
          <a:lstStyle/>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In the current scenario, most educational institutions and organizations use manual or semi-automated methods for attendance management. These include:</a:t>
            </a:r>
          </a:p>
          <a:p>
            <a:pPr marL="457200" indent="-457200" algn="just">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Manual Roll Call</a:t>
            </a:r>
            <a:r>
              <a:rPr lang="en-US" sz="3200" dirty="0">
                <a:latin typeface="Times New Roman" panose="02020603050405020304" pitchFamily="18" charset="0"/>
                <a:cs typeface="Times New Roman" panose="02020603050405020304" pitchFamily="18" charset="0"/>
              </a:rPr>
              <a:t> – The teacher or supervisor calls out names, and students respond. This process is time-consuming and prone to human errors.</a:t>
            </a:r>
          </a:p>
          <a:p>
            <a:pPr marL="457200" indent="-457200" algn="just">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Paper-Based Registers</a:t>
            </a:r>
            <a:r>
              <a:rPr lang="en-US" sz="3200" dirty="0">
                <a:latin typeface="Times New Roman" panose="02020603050405020304" pitchFamily="18" charset="0"/>
                <a:cs typeface="Times New Roman" panose="02020603050405020304" pitchFamily="18" charset="0"/>
              </a:rPr>
              <a:t> – Attendance is marked on physical registers, which are hard to maintain and vulnerable to loss or damage.</a:t>
            </a:r>
          </a:p>
          <a:p>
            <a:pPr marL="457200" indent="-457200" algn="just">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ID Card Scanning / Biometric Devices</a:t>
            </a:r>
            <a:r>
              <a:rPr lang="en-US" sz="3200" dirty="0">
                <a:latin typeface="Times New Roman" panose="02020603050405020304" pitchFamily="18" charset="0"/>
                <a:cs typeface="Times New Roman" panose="02020603050405020304" pitchFamily="18" charset="0"/>
              </a:rPr>
              <a:t> – Some institutions use ID cards or fingerprint scanners. However, these methods require physical contact and can be misused or manipulated (e.g., buddy punching).</a:t>
            </a:r>
          </a:p>
          <a:p>
            <a:pPr marL="457200" indent="-457200" algn="just">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Excel Sheets / Google Forms</a:t>
            </a:r>
            <a:r>
              <a:rPr lang="en-US" sz="3200" dirty="0">
                <a:latin typeface="Times New Roman" panose="02020603050405020304" pitchFamily="18" charset="0"/>
                <a:cs typeface="Times New Roman" panose="02020603050405020304" pitchFamily="18" charset="0"/>
              </a:rPr>
              <a:t> – Teachers manually enter attendance data in spreadsheets or collect responses via forms, which still requires verification and post-processing.</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These systems are inefficient, especially in large institutions, and cannot prevent proxy attendance or ensure real-time verification.</a:t>
            </a:r>
          </a:p>
        </p:txBody>
      </p:sp>
      <p:grpSp>
        <p:nvGrpSpPr>
          <p:cNvPr id="5" name="Group 5"/>
          <p:cNvGrpSpPr/>
          <p:nvPr/>
        </p:nvGrpSpPr>
        <p:grpSpPr>
          <a:xfrm>
            <a:off x="16718943" y="-989670"/>
            <a:ext cx="1080715" cy="2956684"/>
            <a:chOff x="0" y="0"/>
            <a:chExt cx="284633" cy="778715"/>
          </a:xfrm>
        </p:grpSpPr>
        <p:sp>
          <p:nvSpPr>
            <p:cNvPr id="6" name="Freeform 6"/>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7" name="TextBox 7"/>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9352" y="9803843"/>
            <a:ext cx="19346704" cy="821917"/>
            <a:chOff x="0" y="0"/>
            <a:chExt cx="5095428" cy="216472"/>
          </a:xfrm>
        </p:grpSpPr>
        <p:sp>
          <p:nvSpPr>
            <p:cNvPr id="9" name="Freeform 9"/>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10" name="TextBox 10"/>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488343" y="-989670"/>
            <a:ext cx="1080715" cy="2956684"/>
            <a:chOff x="0" y="0"/>
            <a:chExt cx="284633" cy="778715"/>
          </a:xfrm>
        </p:grpSpPr>
        <p:sp>
          <p:nvSpPr>
            <p:cNvPr id="14" name="Freeform 1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5" name="TextBox 1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8200" y="815930"/>
            <a:ext cx="8537178" cy="1395104"/>
          </a:xfrm>
          <a:prstGeom prst="rect">
            <a:avLst/>
          </a:prstGeom>
        </p:spPr>
        <p:txBody>
          <a:bodyPr lIns="0" tIns="0" rIns="0" bIns="0" rtlCol="0" anchor="t">
            <a:spAutoFit/>
          </a:bodyPr>
          <a:lstStyle/>
          <a:p>
            <a:pPr algn="ctr">
              <a:lnSpc>
                <a:spcPts val="11469"/>
              </a:lnSpc>
            </a:pPr>
            <a:r>
              <a:rPr lang="en-US" sz="8800" b="1" dirty="0">
                <a:solidFill>
                  <a:srgbClr val="000000"/>
                </a:solidFill>
                <a:ea typeface="Century Gothic Paneuropean Bold"/>
                <a:cs typeface="Century Gothic Paneuropean Bold"/>
                <a:sym typeface="Century Gothic Paneuropean Bold"/>
              </a:rPr>
              <a:t>Flow Diagram:</a:t>
            </a:r>
          </a:p>
        </p:txBody>
      </p:sp>
      <p:grpSp>
        <p:nvGrpSpPr>
          <p:cNvPr id="5" name="Group 5"/>
          <p:cNvGrpSpPr/>
          <p:nvPr/>
        </p:nvGrpSpPr>
        <p:grpSpPr>
          <a:xfrm>
            <a:off x="16718943" y="-989670"/>
            <a:ext cx="1080715" cy="2956684"/>
            <a:chOff x="0" y="0"/>
            <a:chExt cx="284633" cy="778715"/>
          </a:xfrm>
        </p:grpSpPr>
        <p:sp>
          <p:nvSpPr>
            <p:cNvPr id="6" name="Freeform 6"/>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7" name="TextBox 7"/>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9352" y="9803843"/>
            <a:ext cx="19346704" cy="821917"/>
            <a:chOff x="0" y="0"/>
            <a:chExt cx="5095428" cy="216472"/>
          </a:xfrm>
        </p:grpSpPr>
        <p:sp>
          <p:nvSpPr>
            <p:cNvPr id="9" name="Freeform 9"/>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10" name="TextBox 10"/>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488343" y="-989670"/>
            <a:ext cx="1080715" cy="2956684"/>
            <a:chOff x="0" y="0"/>
            <a:chExt cx="284633" cy="778715"/>
          </a:xfrm>
        </p:grpSpPr>
        <p:sp>
          <p:nvSpPr>
            <p:cNvPr id="14" name="Freeform 1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5" name="TextBox 1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pic>
        <p:nvPicPr>
          <p:cNvPr id="17" name="Picture 16">
            <a:extLst>
              <a:ext uri="{FF2B5EF4-FFF2-40B4-BE49-F238E27FC236}">
                <a16:creationId xmlns:a16="http://schemas.microsoft.com/office/drawing/2014/main" id="{7CABE72B-A4F2-FC0C-822D-9775DD2A575D}"/>
              </a:ext>
            </a:extLst>
          </p:cNvPr>
          <p:cNvPicPr>
            <a:picLocks noChangeAspect="1"/>
          </p:cNvPicPr>
          <p:nvPr/>
        </p:nvPicPr>
        <p:blipFill>
          <a:blip r:embed="rId4"/>
          <a:stretch>
            <a:fillRect/>
          </a:stretch>
        </p:blipFill>
        <p:spPr>
          <a:xfrm>
            <a:off x="1028700" y="2283364"/>
            <a:ext cx="15137337" cy="60587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624451"/>
            <a:ext cx="17814885" cy="1404039"/>
          </a:xfrm>
          <a:prstGeom prst="rect">
            <a:avLst/>
          </a:prstGeom>
        </p:spPr>
        <p:txBody>
          <a:bodyPr wrap="square" lIns="0" tIns="0" rIns="0" bIns="0" rtlCol="0" anchor="t">
            <a:spAutoFit/>
          </a:bodyPr>
          <a:lstStyle/>
          <a:p>
            <a:pPr>
              <a:lnSpc>
                <a:spcPts val="11469"/>
              </a:lnSpc>
            </a:pPr>
            <a:r>
              <a:rPr lang="en-US" sz="8800" b="1" dirty="0">
                <a:solidFill>
                  <a:srgbClr val="000000"/>
                </a:solidFill>
                <a:ea typeface="Century Gothic Paneuropean Bold"/>
                <a:cs typeface="Times New Roman" panose="02020603050405020304" pitchFamily="18" charset="0"/>
                <a:sym typeface="Century Gothic Paneuropean Bold"/>
              </a:rPr>
              <a:t>System Architecture:</a:t>
            </a:r>
          </a:p>
        </p:txBody>
      </p:sp>
      <p:grpSp>
        <p:nvGrpSpPr>
          <p:cNvPr id="5" name="Group 5"/>
          <p:cNvGrpSpPr/>
          <p:nvPr/>
        </p:nvGrpSpPr>
        <p:grpSpPr>
          <a:xfrm>
            <a:off x="16718943" y="-989670"/>
            <a:ext cx="1080715" cy="2956684"/>
            <a:chOff x="0" y="0"/>
            <a:chExt cx="284633" cy="778715"/>
          </a:xfrm>
        </p:grpSpPr>
        <p:sp>
          <p:nvSpPr>
            <p:cNvPr id="6" name="Freeform 6"/>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7" name="TextBox 7"/>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29352" y="9803843"/>
            <a:ext cx="19346704" cy="821917"/>
            <a:chOff x="0" y="0"/>
            <a:chExt cx="5095428" cy="216472"/>
          </a:xfrm>
        </p:grpSpPr>
        <p:sp>
          <p:nvSpPr>
            <p:cNvPr id="9" name="Freeform 9"/>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10" name="TextBox 10"/>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p:cNvGrpSpPr/>
          <p:nvPr/>
        </p:nvGrpSpPr>
        <p:grpSpPr>
          <a:xfrm>
            <a:off x="488343" y="-989670"/>
            <a:ext cx="1080715" cy="2956684"/>
            <a:chOff x="0" y="0"/>
            <a:chExt cx="284633" cy="778715"/>
          </a:xfrm>
        </p:grpSpPr>
        <p:sp>
          <p:nvSpPr>
            <p:cNvPr id="14" name="Freeform 1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5" name="TextBox 1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pic>
        <p:nvPicPr>
          <p:cNvPr id="3" name="Picture 2">
            <a:extLst>
              <a:ext uri="{FF2B5EF4-FFF2-40B4-BE49-F238E27FC236}">
                <a16:creationId xmlns:a16="http://schemas.microsoft.com/office/drawing/2014/main" id="{47B93D56-680C-813A-CDAC-AE01ABF24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2422198"/>
            <a:ext cx="12192000" cy="6781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174F0-8F65-8C71-2162-C9F77457378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A1ED406-19F6-60A2-4DEE-EDA8430ACFAD}"/>
              </a:ext>
            </a:extLst>
          </p:cNvPr>
          <p:cNvSpPr txBox="1"/>
          <p:nvPr/>
        </p:nvSpPr>
        <p:spPr>
          <a:xfrm>
            <a:off x="1586547" y="506785"/>
            <a:ext cx="17814885" cy="1404039"/>
          </a:xfrm>
          <a:prstGeom prst="rect">
            <a:avLst/>
          </a:prstGeom>
        </p:spPr>
        <p:txBody>
          <a:bodyPr wrap="square" lIns="0" tIns="0" rIns="0" bIns="0" rtlCol="0" anchor="t">
            <a:spAutoFit/>
          </a:bodyPr>
          <a:lstStyle/>
          <a:p>
            <a:pPr>
              <a:lnSpc>
                <a:spcPts val="11469"/>
              </a:lnSpc>
            </a:pPr>
            <a:r>
              <a:rPr lang="en-US" sz="8800" b="1" dirty="0">
                <a:solidFill>
                  <a:srgbClr val="000000"/>
                </a:solidFill>
                <a:ea typeface="Century Gothic Paneuropean Bold"/>
                <a:cs typeface="Times New Roman" panose="02020603050405020304" pitchFamily="18" charset="0"/>
                <a:sym typeface="Century Gothic Paneuropean Bold"/>
              </a:rPr>
              <a:t>Modules used:</a:t>
            </a:r>
          </a:p>
        </p:txBody>
      </p:sp>
      <p:grpSp>
        <p:nvGrpSpPr>
          <p:cNvPr id="5" name="Group 5">
            <a:extLst>
              <a:ext uri="{FF2B5EF4-FFF2-40B4-BE49-F238E27FC236}">
                <a16:creationId xmlns:a16="http://schemas.microsoft.com/office/drawing/2014/main" id="{DD334DC5-3868-D3B5-6D98-812D3C10D8CC}"/>
              </a:ext>
            </a:extLst>
          </p:cNvPr>
          <p:cNvGrpSpPr/>
          <p:nvPr/>
        </p:nvGrpSpPr>
        <p:grpSpPr>
          <a:xfrm>
            <a:off x="16718943" y="-989670"/>
            <a:ext cx="1080715" cy="2956684"/>
            <a:chOff x="0" y="0"/>
            <a:chExt cx="284633" cy="778715"/>
          </a:xfrm>
        </p:grpSpPr>
        <p:sp>
          <p:nvSpPr>
            <p:cNvPr id="6" name="Freeform 6">
              <a:extLst>
                <a:ext uri="{FF2B5EF4-FFF2-40B4-BE49-F238E27FC236}">
                  <a16:creationId xmlns:a16="http://schemas.microsoft.com/office/drawing/2014/main" id="{4466AFA7-0BC6-9140-0176-59AC72271D56}"/>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7" name="TextBox 7">
              <a:extLst>
                <a:ext uri="{FF2B5EF4-FFF2-40B4-BE49-F238E27FC236}">
                  <a16:creationId xmlns:a16="http://schemas.microsoft.com/office/drawing/2014/main" id="{1E9AF205-02ED-65D3-735B-149A01AEFFFC}"/>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B4EC5BE6-E996-3E0A-E263-CBB05415AF54}"/>
              </a:ext>
            </a:extLst>
          </p:cNvPr>
          <p:cNvGrpSpPr/>
          <p:nvPr/>
        </p:nvGrpSpPr>
        <p:grpSpPr>
          <a:xfrm>
            <a:off x="-529352" y="9803843"/>
            <a:ext cx="19346704" cy="821917"/>
            <a:chOff x="0" y="0"/>
            <a:chExt cx="5095428" cy="216472"/>
          </a:xfrm>
        </p:grpSpPr>
        <p:sp>
          <p:nvSpPr>
            <p:cNvPr id="9" name="Freeform 9">
              <a:extLst>
                <a:ext uri="{FF2B5EF4-FFF2-40B4-BE49-F238E27FC236}">
                  <a16:creationId xmlns:a16="http://schemas.microsoft.com/office/drawing/2014/main" id="{A0B5D409-5083-806F-F0E5-78D475897006}"/>
                </a:ext>
              </a:extLst>
            </p:cNvPr>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10" name="TextBox 10">
              <a:extLst>
                <a:ext uri="{FF2B5EF4-FFF2-40B4-BE49-F238E27FC236}">
                  <a16:creationId xmlns:a16="http://schemas.microsoft.com/office/drawing/2014/main" id="{E7428F80-C9FD-C0E5-0D76-43B3F3496565}"/>
                </a:ext>
              </a:extLst>
            </p:cNvPr>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a:extLst>
              <a:ext uri="{FF2B5EF4-FFF2-40B4-BE49-F238E27FC236}">
                <a16:creationId xmlns:a16="http://schemas.microsoft.com/office/drawing/2014/main" id="{40D1CC40-7071-BE51-8A7B-1970B81E5A21}"/>
              </a:ext>
            </a:extLst>
          </p:cNvPr>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a:extLst>
              <a:ext uri="{FF2B5EF4-FFF2-40B4-BE49-F238E27FC236}">
                <a16:creationId xmlns:a16="http://schemas.microsoft.com/office/drawing/2014/main" id="{91DC85A2-5A7A-B22C-3B95-00DF186A3BAA}"/>
              </a:ext>
            </a:extLst>
          </p:cNvPr>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3" name="Group 13">
            <a:extLst>
              <a:ext uri="{FF2B5EF4-FFF2-40B4-BE49-F238E27FC236}">
                <a16:creationId xmlns:a16="http://schemas.microsoft.com/office/drawing/2014/main" id="{F765107A-EC5A-F33B-58DF-C1490CD1A593}"/>
              </a:ext>
            </a:extLst>
          </p:cNvPr>
          <p:cNvGrpSpPr/>
          <p:nvPr/>
        </p:nvGrpSpPr>
        <p:grpSpPr>
          <a:xfrm>
            <a:off x="488343" y="-989670"/>
            <a:ext cx="1080715" cy="2956684"/>
            <a:chOff x="0" y="0"/>
            <a:chExt cx="284633" cy="778715"/>
          </a:xfrm>
        </p:grpSpPr>
        <p:sp>
          <p:nvSpPr>
            <p:cNvPr id="14" name="Freeform 14">
              <a:extLst>
                <a:ext uri="{FF2B5EF4-FFF2-40B4-BE49-F238E27FC236}">
                  <a16:creationId xmlns:a16="http://schemas.microsoft.com/office/drawing/2014/main" id="{CE99F894-749A-B3DC-E0EA-99595410B4A8}"/>
                </a:ext>
              </a:extLst>
            </p:cNvPr>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5" name="TextBox 15">
              <a:extLst>
                <a:ext uri="{FF2B5EF4-FFF2-40B4-BE49-F238E27FC236}">
                  <a16:creationId xmlns:a16="http://schemas.microsoft.com/office/drawing/2014/main" id="{1BCFE8C9-2B40-2E9C-603F-B375306D5B72}"/>
                </a:ext>
              </a:extLst>
            </p:cNvPr>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4" name="Rectangle 1">
            <a:extLst>
              <a:ext uri="{FF2B5EF4-FFF2-40B4-BE49-F238E27FC236}">
                <a16:creationId xmlns:a16="http://schemas.microsoft.com/office/drawing/2014/main" id="{02F83A29-BF1E-CA6E-74D8-8DE8AD5910B7}"/>
              </a:ext>
            </a:extLst>
          </p:cNvPr>
          <p:cNvSpPr>
            <a:spLocks noChangeArrowheads="1"/>
          </p:cNvSpPr>
          <p:nvPr/>
        </p:nvSpPr>
        <p:spPr bwMode="auto">
          <a:xfrm>
            <a:off x="1828800" y="1684237"/>
            <a:ext cx="14478000" cy="846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Module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admin to register new students/employees with their personal details and   face data.</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and stores facial images for training the recognition model.</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 Detection Module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faces in real-time using the webcam.</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3200" dirty="0">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OpenCV or similar libraries to locate and extract face features.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 Recognition Module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Compares detected faces with the trained database.</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Identifies individuals based on their facial features using ML algorithms.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Attendance Marking Module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marks attendance of recognized individuals.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Records date, time, and identity in a backend database or CSV file.</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 Module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the admin to view, edit, or export attendance records.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access to reports, statistics, and user management.</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72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3">
            <a:extLst>
              <a:ext uri="{FF2B5EF4-FFF2-40B4-BE49-F238E27FC236}">
                <a16:creationId xmlns:a16="http://schemas.microsoft.com/office/drawing/2014/main" id="{DB793970-7516-7084-E915-44675DC73300}"/>
              </a:ext>
            </a:extLst>
          </p:cNvPr>
          <p:cNvSpPr txBox="1"/>
          <p:nvPr/>
        </p:nvSpPr>
        <p:spPr>
          <a:xfrm>
            <a:off x="2057400" y="723900"/>
            <a:ext cx="4267200" cy="1446550"/>
          </a:xfrm>
          <a:prstGeom prst="rect">
            <a:avLst/>
          </a:prstGeom>
          <a:noFill/>
        </p:spPr>
        <p:txBody>
          <a:bodyPr wrap="square" rtlCol="0">
            <a:spAutoFit/>
          </a:bodyPr>
          <a:lstStyle/>
          <a:p>
            <a:r>
              <a:rPr lang="en-US" sz="8800" b="1" dirty="0"/>
              <a:t>Output:</a:t>
            </a:r>
            <a:endParaRPr lang="en-IN" sz="8800" b="1" dirty="0"/>
          </a:p>
        </p:txBody>
      </p:sp>
      <p:pic>
        <p:nvPicPr>
          <p:cNvPr id="16" name="Picture 15">
            <a:extLst>
              <a:ext uri="{FF2B5EF4-FFF2-40B4-BE49-F238E27FC236}">
                <a16:creationId xmlns:a16="http://schemas.microsoft.com/office/drawing/2014/main" id="{50D455C2-293C-598C-2150-CC31583B94CD}"/>
              </a:ext>
            </a:extLst>
          </p:cNvPr>
          <p:cNvPicPr>
            <a:picLocks noChangeAspect="1"/>
          </p:cNvPicPr>
          <p:nvPr/>
        </p:nvPicPr>
        <p:blipFill>
          <a:blip r:embed="rId4"/>
          <a:stretch>
            <a:fillRect/>
          </a:stretch>
        </p:blipFill>
        <p:spPr>
          <a:xfrm>
            <a:off x="1193988" y="2611075"/>
            <a:ext cx="8153400" cy="5103573"/>
          </a:xfrm>
          <a:prstGeom prst="rect">
            <a:avLst/>
          </a:prstGeom>
        </p:spPr>
      </p:pic>
      <p:pic>
        <p:nvPicPr>
          <p:cNvPr id="18" name="Picture 17">
            <a:extLst>
              <a:ext uri="{FF2B5EF4-FFF2-40B4-BE49-F238E27FC236}">
                <a16:creationId xmlns:a16="http://schemas.microsoft.com/office/drawing/2014/main" id="{6DB881D6-CEA2-FE3E-BE26-5EF6650A17D4}"/>
              </a:ext>
            </a:extLst>
          </p:cNvPr>
          <p:cNvPicPr>
            <a:picLocks noChangeAspect="1"/>
          </p:cNvPicPr>
          <p:nvPr/>
        </p:nvPicPr>
        <p:blipFill>
          <a:blip r:embed="rId5"/>
          <a:stretch>
            <a:fillRect/>
          </a:stretch>
        </p:blipFill>
        <p:spPr>
          <a:xfrm>
            <a:off x="9509253" y="2591713"/>
            <a:ext cx="7993472" cy="5122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910</Words>
  <Application>Microsoft Office PowerPoint</Application>
  <PresentationFormat>Custom</PresentationFormat>
  <Paragraphs>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vt:lpstr>
      <vt:lpstr>Arial</vt:lpstr>
      <vt:lpstr>Calibri</vt:lpstr>
      <vt:lpstr>Century Gothic Paneuropean Bold</vt:lpstr>
      <vt:lpstr>Wingdings</vt:lpstr>
      <vt:lpstr>Century Gothic Paneuropean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Yellow Modern Minimalist Elegant Presentation</dc:title>
  <dc:creator>PRASANNA K</dc:creator>
  <cp:lastModifiedBy>PRASANNA K</cp:lastModifiedBy>
  <cp:revision>11</cp:revision>
  <dcterms:created xsi:type="dcterms:W3CDTF">2006-08-16T00:00:00Z</dcterms:created>
  <dcterms:modified xsi:type="dcterms:W3CDTF">2025-05-11T17:23:36Z</dcterms:modified>
  <dc:identifier>DAGmrH7EsqM</dc:identifier>
</cp:coreProperties>
</file>