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sldIdLst>
    <p:sldId id="256" r:id="rId2"/>
    <p:sldId id="257" r:id="rId3"/>
    <p:sldId id="369" r:id="rId4"/>
    <p:sldId id="370" r:id="rId5"/>
    <p:sldId id="372" r:id="rId6"/>
    <p:sldId id="388" r:id="rId7"/>
    <p:sldId id="393" r:id="rId8"/>
    <p:sldId id="422" r:id="rId9"/>
    <p:sldId id="368" r:id="rId10"/>
    <p:sldId id="379" r:id="rId11"/>
    <p:sldId id="373" r:id="rId12"/>
    <p:sldId id="389" r:id="rId13"/>
    <p:sldId id="390" r:id="rId14"/>
    <p:sldId id="391" r:id="rId15"/>
    <p:sldId id="407" r:id="rId16"/>
    <p:sldId id="412" r:id="rId17"/>
    <p:sldId id="409" r:id="rId18"/>
    <p:sldId id="413" r:id="rId19"/>
    <p:sldId id="408" r:id="rId20"/>
    <p:sldId id="410" r:id="rId21"/>
    <p:sldId id="421" r:id="rId22"/>
    <p:sldId id="440" r:id="rId23"/>
    <p:sldId id="414" r:id="rId24"/>
    <p:sldId id="441" r:id="rId25"/>
    <p:sldId id="442" r:id="rId26"/>
    <p:sldId id="443" r:id="rId27"/>
    <p:sldId id="444" r:id="rId28"/>
    <p:sldId id="445" r:id="rId29"/>
    <p:sldId id="446" r:id="rId30"/>
    <p:sldId id="420" r:id="rId31"/>
    <p:sldId id="377" r:id="rId32"/>
    <p:sldId id="3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varScale="1">
        <p:scale>
          <a:sx n="82" d="100"/>
          <a:sy n="82" d="100"/>
        </p:scale>
        <p:origin x="557" y="48"/>
      </p:cViewPr>
      <p:guideLst>
        <p:guide orient="horz" pos="21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sz="4000" b="1" dirty="0">
                <a:solidFill>
                  <a:srgbClr val="7030A0"/>
                </a:solidFill>
                <a:latin typeface="Verdana" panose="020B0604030504040204" pitchFamily="34" charset="0"/>
                <a:ea typeface="+mn-ea"/>
                <a:cs typeface="+mn-cs"/>
              </a:rPr>
              <a:t>Loyalty Launchpad: Transforming Customer Satisfaction into Retention</a:t>
            </a:r>
          </a:p>
        </p:txBody>
      </p:sp>
      <p:sp>
        <p:nvSpPr>
          <p:cNvPr id="10" name="TextBox 1"/>
          <p:cNvSpPr txBox="1">
            <a:spLocks noChangeArrowheads="1"/>
          </p:cNvSpPr>
          <p:nvPr/>
        </p:nvSpPr>
        <p:spPr bwMode="auto">
          <a:xfrm>
            <a:off x="587830" y="5184140"/>
            <a:ext cx="56450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Mr.</a:t>
            </a:r>
            <a:r>
              <a:rPr lang="en-IN" altLang="en-US" sz="2400" b="1" dirty="0">
                <a:solidFill>
                  <a:srgbClr val="FF0000"/>
                </a:solidFill>
              </a:rPr>
              <a:t>Suresh Kumar S M.E.,(</a:t>
            </a:r>
            <a:r>
              <a:rPr lang="en-IN" altLang="en-US" sz="2400" b="1" dirty="0" err="1">
                <a:solidFill>
                  <a:srgbClr val="FF0000"/>
                </a:solidFill>
              </a:rPr>
              <a:t>Ph.D</a:t>
            </a:r>
            <a:r>
              <a:rPr lang="en-IN" altLang="en-US" sz="2400" b="1" dirty="0">
                <a:solidFill>
                  <a:srgbClr val="FF0000"/>
                </a:solidFill>
              </a:rPr>
              <a:t>)</a:t>
            </a:r>
          </a:p>
          <a:p>
            <a:pPr>
              <a:spcBef>
                <a:spcPct val="0"/>
              </a:spcBef>
              <a:buClrTx/>
              <a:buFontTx/>
              <a:buNone/>
            </a:pPr>
            <a:r>
              <a:rPr lang="en-US" altLang="en-IN" sz="2400" b="1" dirty="0">
                <a:solidFill>
                  <a:srgbClr val="FF0000"/>
                </a:solidFill>
              </a:rPr>
              <a:t>Professor</a:t>
            </a:r>
          </a:p>
        </p:txBody>
      </p:sp>
      <p:sp>
        <p:nvSpPr>
          <p:cNvPr id="11" name="TextBox 1"/>
          <p:cNvSpPr txBox="1">
            <a:spLocks noChangeArrowheads="1"/>
          </p:cNvSpPr>
          <p:nvPr/>
        </p:nvSpPr>
        <p:spPr bwMode="auto">
          <a:xfrm>
            <a:off x="7800112" y="5183902"/>
            <a:ext cx="3505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Prasanna K</a:t>
            </a:r>
          </a:p>
          <a:p>
            <a:pPr>
              <a:spcBef>
                <a:spcPct val="0"/>
              </a:spcBef>
              <a:buClrTx/>
              <a:buFontTx/>
              <a:buNone/>
            </a:pPr>
            <a:r>
              <a:rPr lang="en-IN" altLang="en-US" sz="2400" b="1" dirty="0">
                <a:solidFill>
                  <a:srgbClr val="FF0000"/>
                </a:solidFill>
              </a:rPr>
              <a:t>221801037</a:t>
            </a:r>
          </a:p>
          <a:p>
            <a:pPr>
              <a:spcBef>
                <a:spcPct val="0"/>
              </a:spcBef>
              <a:buClrTx/>
              <a:buFontTx/>
              <a:buNone/>
            </a:pPr>
            <a:r>
              <a:rPr lang="en-IN" altLang="en-US" sz="2400" b="1" dirty="0">
                <a:solidFill>
                  <a:srgbClr val="FF0000"/>
                </a:solidFill>
              </a:rPr>
              <a:t>Rohith RA</a:t>
            </a:r>
          </a:p>
          <a:p>
            <a:pPr>
              <a:spcBef>
                <a:spcPct val="0"/>
              </a:spcBef>
              <a:buClrTx/>
              <a:buFontTx/>
              <a:buNone/>
            </a:pPr>
            <a:r>
              <a:rPr lang="en-IN" altLang="en-US" sz="2400" b="1" dirty="0">
                <a:solidFill>
                  <a:srgbClr val="FF0000"/>
                </a:solidFill>
              </a:rPr>
              <a:t>221801041</a:t>
            </a:r>
          </a:p>
          <a:p>
            <a:pPr>
              <a:spcBef>
                <a:spcPct val="0"/>
              </a:spcBef>
              <a:buClrTx/>
              <a:buFontTx/>
              <a:buNone/>
            </a:pP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Machine Learning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2015412"/>
            <a:ext cx="10549255" cy="3873578"/>
          </a:xfrm>
        </p:spPr>
        <p:txBody>
          <a:bodyPr/>
          <a:lstStyle/>
          <a:p>
            <a:r>
              <a:rPr lang="en-US" sz="2400" dirty="0">
                <a:latin typeface="Times New Roman" panose="02020603050405020304" pitchFamily="18" charset="0"/>
                <a:cs typeface="Times New Roman" panose="02020603050405020304" pitchFamily="18" charset="0"/>
                <a:sym typeface="+mn-ea"/>
              </a:rPr>
              <a:t>Reporting Mechanisms: Reporting on customer feedback is typically done on an ad-hoc basis, with reports generated periodically rather than in real-time. This can delay the identification of emerging issues and the implementation of improvements.</a:t>
            </a:r>
          </a:p>
          <a:p>
            <a:r>
              <a:rPr lang="en-US" sz="2400" dirty="0">
                <a:latin typeface="Times New Roman" panose="02020603050405020304" pitchFamily="18" charset="0"/>
                <a:cs typeface="Times New Roman" panose="02020603050405020304" pitchFamily="18" charset="0"/>
              </a:rPr>
              <a:t>Feedback Loop: The system lacks an integrated feedback loop to monitor the impact of changes made based on customer input. As a result, there is limited ability to gauge the effectiveness of implemented improvements or make adjustments based on ongoing feedback.</a:t>
            </a:r>
          </a:p>
          <a:p>
            <a:endParaRPr lang="en-US" dirty="0"/>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a:xfrm>
            <a:off x="755651" y="1987420"/>
            <a:ext cx="10668000" cy="2435290"/>
          </a:xfrm>
        </p:spPr>
        <p:txBody>
          <a:bodyPr/>
          <a:lstStyle/>
          <a:p>
            <a:r>
              <a:rPr lang="en-US" sz="2400" dirty="0">
                <a:latin typeface="Times New Roman" panose="02020603050405020304" pitchFamily="18" charset="0"/>
                <a:cs typeface="Times New Roman" panose="02020603050405020304" pitchFamily="18" charset="0"/>
              </a:rPr>
              <a:t>The Existing system follows a traditional path,which greatly lacks in interaction level </a:t>
            </a:r>
          </a:p>
          <a:p>
            <a:r>
              <a:rPr lang="en-US" sz="2400" dirty="0">
                <a:latin typeface="Times New Roman" panose="02020603050405020304" pitchFamily="18" charset="0"/>
                <a:cs typeface="Times New Roman" panose="02020603050405020304" pitchFamily="18" charset="0"/>
              </a:rPr>
              <a:t>Lack of integration leads to incomplete and fragmented data.</a:t>
            </a:r>
          </a:p>
          <a:p>
            <a:r>
              <a:rPr lang="en-US" sz="2400" dirty="0">
                <a:latin typeface="Times New Roman" panose="02020603050405020304" pitchFamily="18" charset="0"/>
                <a:cs typeface="Times New Roman" panose="02020603050405020304" pitchFamily="18" charset="0"/>
              </a:rPr>
              <a:t>Different feedback sources use varied formats and structures, complicating data consolidation and analysis.</a:t>
            </a: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Proposed System</a:t>
            </a:r>
            <a:r>
              <a:rPr lang="en-US" altLang="en-IN"/>
              <a:t> </a:t>
            </a: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sp>
        <p:nvSpPr>
          <p:cNvPr id="7" name="Rectangle 1"/>
          <p:cNvSpPr>
            <a:spLocks noGrp="1" noChangeArrowheads="1"/>
          </p:cNvSpPr>
          <p:nvPr>
            <p:ph idx="1"/>
          </p:nvPr>
        </p:nvSpPr>
        <p:spPr bwMode="auto">
          <a:xfrm>
            <a:off x="812800" y="1620868"/>
            <a:ext cx="101736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Customer Satisfaction: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helps banks understand and meet customer needs better, leading to happier and more satisfied customers.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Service Quality: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feedback analysis allows banks to quickly improve and maintain high service standards.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Customer Retention: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data to offer personalized services, the system helps keep customers loyal and reduces churn.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and Scalable Operations: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Automating processes and analyzing data efficiently saves time, reduces costs, and allows the system to grow with the bank's needs.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pic>
        <p:nvPicPr>
          <p:cNvPr id="8" name="Content Placeholder 7"/>
          <p:cNvPicPr>
            <a:picLocks noGrp="1" noChangeAspect="1"/>
          </p:cNvPicPr>
          <p:nvPr>
            <p:ph idx="1"/>
          </p:nvPr>
        </p:nvPicPr>
        <p:blipFill>
          <a:blip r:embed="rId2"/>
          <a:stretch>
            <a:fillRect/>
          </a:stretch>
        </p:blipFill>
        <p:spPr>
          <a:xfrm>
            <a:off x="2524125" y="1752600"/>
            <a:ext cx="7130415" cy="4267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List of modules</a:t>
            </a:r>
          </a:p>
        </p:txBody>
      </p:sp>
      <p:sp>
        <p:nvSpPr>
          <p:cNvPr id="3" name="Content Placeholder 2"/>
          <p:cNvSpPr>
            <a:spLocks noGrp="1"/>
          </p:cNvSpPr>
          <p:nvPr>
            <p:ph idx="1"/>
          </p:nvPr>
        </p:nvSpPr>
        <p:spPr>
          <a:xfrm>
            <a:off x="755651" y="1748155"/>
            <a:ext cx="10668000" cy="3845560"/>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Data Preprocessing Module</a:t>
            </a:r>
          </a:p>
          <a:p>
            <a:r>
              <a:rPr lang="en-IN" sz="2400" dirty="0">
                <a:latin typeface="Times New Roman" panose="02020603050405020304" pitchFamily="18" charset="0"/>
                <a:cs typeface="Times New Roman" panose="02020603050405020304" pitchFamily="18" charset="0"/>
              </a:rPr>
              <a:t>Dimensionality Reduction Module</a:t>
            </a:r>
          </a:p>
          <a:p>
            <a:r>
              <a:rPr lang="en-IN" sz="2400" dirty="0">
                <a:latin typeface="Times New Roman" panose="02020603050405020304" pitchFamily="18" charset="0"/>
                <a:cs typeface="Times New Roman" panose="02020603050405020304" pitchFamily="18" charset="0"/>
              </a:rPr>
              <a:t>LDA (Latent Dirichlet Allocation) Module</a:t>
            </a: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DFD for Preprocessing module</a:t>
            </a: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pic>
        <p:nvPicPr>
          <p:cNvPr id="8" name="Content Placeholder 7"/>
          <p:cNvPicPr>
            <a:picLocks noGrp="1" noChangeAspect="1"/>
          </p:cNvPicPr>
          <p:nvPr>
            <p:ph idx="1"/>
          </p:nvPr>
        </p:nvPicPr>
        <p:blipFill>
          <a:blip r:embed="rId2"/>
          <a:stretch>
            <a:fillRect/>
          </a:stretch>
        </p:blipFill>
        <p:spPr>
          <a:xfrm>
            <a:off x="1130935" y="1769745"/>
            <a:ext cx="9046845" cy="4086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DFD for NMF Module</a:t>
            </a: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pic>
        <p:nvPicPr>
          <p:cNvPr id="8" name="Content Placeholder 7"/>
          <p:cNvPicPr>
            <a:picLocks noGrp="1" noChangeAspect="1"/>
          </p:cNvPicPr>
          <p:nvPr>
            <p:ph idx="1"/>
          </p:nvPr>
        </p:nvPicPr>
        <p:blipFill>
          <a:blip r:embed="rId2"/>
          <a:stretch>
            <a:fillRect/>
          </a:stretch>
        </p:blipFill>
        <p:spPr>
          <a:xfrm>
            <a:off x="1318895" y="2333625"/>
            <a:ext cx="9553575" cy="26930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for NMF</a:t>
            </a:r>
          </a:p>
        </p:txBody>
      </p:sp>
      <p:sp>
        <p:nvSpPr>
          <p:cNvPr id="3" name="Content Placeholder 2"/>
          <p:cNvSpPr>
            <a:spLocks noGrp="1"/>
          </p:cNvSpPr>
          <p:nvPr>
            <p:ph idx="1"/>
          </p:nvPr>
        </p:nvSpPr>
        <p:spPr/>
        <p:txBody>
          <a:bodyPr/>
          <a:lstStyle/>
          <a:p>
            <a:r>
              <a:rPr lang="en-US" sz="2000"/>
              <a:t>Step 1:Receive Text Data as Input</a:t>
            </a:r>
          </a:p>
          <a:p>
            <a:r>
              <a:rPr lang="en-US" sz="2000">
                <a:sym typeface="+mn-ea"/>
              </a:rPr>
              <a:t>Step 2:</a:t>
            </a:r>
            <a:r>
              <a:rPr lang="en-US" sz="2000"/>
              <a:t>Preprocess Text Data from the preprocessing module</a:t>
            </a:r>
          </a:p>
          <a:p>
            <a:r>
              <a:rPr lang="en-US" sz="2000">
                <a:sym typeface="+mn-ea"/>
              </a:rPr>
              <a:t>Step 3:</a:t>
            </a:r>
            <a:r>
              <a:rPr lang="en-US" sz="2000"/>
              <a:t>Convert Text to Document-Term Matrix using in-built Function</a:t>
            </a:r>
          </a:p>
          <a:p>
            <a:r>
              <a:rPr lang="en-US" sz="2000">
                <a:sym typeface="+mn-ea"/>
              </a:rPr>
              <a:t>Step 4:</a:t>
            </a:r>
            <a:r>
              <a:rPr lang="en-US" sz="2000"/>
              <a:t>Initialize NMF Model ,to start the Model</a:t>
            </a:r>
          </a:p>
          <a:p>
            <a:endParaRPr lang="en-US" sz="2000"/>
          </a:p>
          <a:p>
            <a:endParaRPr lang="en-US" sz="2000"/>
          </a:p>
          <a:p>
            <a:endParaRPr lang="en-US" sz="2000"/>
          </a:p>
          <a:p>
            <a:endParaRPr lang="en-US" sz="2000"/>
          </a:p>
          <a:p>
            <a:r>
              <a:rPr lang="en-US" sz="2000">
                <a:sym typeface="+mn-ea"/>
              </a:rPr>
              <a:t>Step 5:</a:t>
            </a:r>
            <a:r>
              <a:rPr lang="en-US" sz="2000"/>
              <a:t>Fit the NMF Model ,execute the model</a:t>
            </a:r>
          </a:p>
          <a:p>
            <a:r>
              <a:rPr lang="en-US" sz="2000">
                <a:sym typeface="+mn-ea"/>
              </a:rPr>
              <a:t>Step 6:</a:t>
            </a:r>
            <a:r>
              <a:rPr lang="en-US" sz="2000"/>
              <a:t>Extract Features</a:t>
            </a:r>
          </a:p>
          <a:p>
            <a:r>
              <a:rPr lang="en-US" sz="2000">
                <a:sym typeface="+mn-ea"/>
              </a:rPr>
              <a:t>Step 7:</a:t>
            </a:r>
            <a:r>
              <a:rPr lang="en-US" sz="2000"/>
              <a:t>Generate Reduced Matrix</a:t>
            </a:r>
          </a:p>
          <a:p>
            <a:pPr marL="0" indent="0">
              <a:buNone/>
            </a:pPr>
            <a:endParaRPr lang="en-US" sz="2000"/>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17</a:t>
            </a:fld>
            <a:endParaRPr lang="en-US" altLang="en-US"/>
          </a:p>
        </p:txBody>
      </p:sp>
      <p:pic>
        <p:nvPicPr>
          <p:cNvPr id="10" name="Picture 9"/>
          <p:cNvPicPr>
            <a:picLocks noChangeAspect="1"/>
          </p:cNvPicPr>
          <p:nvPr/>
        </p:nvPicPr>
        <p:blipFill>
          <a:blip r:embed="rId2"/>
          <a:stretch>
            <a:fillRect/>
          </a:stretch>
        </p:blipFill>
        <p:spPr>
          <a:xfrm>
            <a:off x="1302385" y="3441065"/>
            <a:ext cx="3924300" cy="819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 for NMF</a:t>
            </a:r>
          </a:p>
        </p:txBody>
      </p:sp>
      <p:pic>
        <p:nvPicPr>
          <p:cNvPr id="7" name="Content Placeholder 6"/>
          <p:cNvPicPr>
            <a:picLocks noGrp="1" noChangeAspect="1"/>
          </p:cNvPicPr>
          <p:nvPr>
            <p:ph idx="1"/>
          </p:nvPr>
        </p:nvPicPr>
        <p:blipFill>
          <a:blip r:embed="rId2"/>
          <a:stretch>
            <a:fillRect/>
          </a:stretch>
        </p:blipFill>
        <p:spPr>
          <a:xfrm>
            <a:off x="812800" y="2463800"/>
            <a:ext cx="8973820" cy="878840"/>
          </a:xfrm>
          <a:prstGeom prst="rect">
            <a:avLst/>
          </a:prstGeom>
        </p:spPr>
      </p:pic>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DFD for LDA module</a:t>
            </a:r>
            <a:endParaRPr lang="en-US"/>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19</a:t>
            </a:fld>
            <a:endParaRPr lang="en-US" altLang="en-US"/>
          </a:p>
        </p:txBody>
      </p:sp>
      <p:pic>
        <p:nvPicPr>
          <p:cNvPr id="8" name="Content Placeholder 7"/>
          <p:cNvPicPr>
            <a:picLocks noGrp="1" noChangeAspect="1"/>
          </p:cNvPicPr>
          <p:nvPr>
            <p:ph idx="1"/>
          </p:nvPr>
        </p:nvPicPr>
        <p:blipFill>
          <a:blip r:embed="rId2"/>
          <a:stretch>
            <a:fillRect/>
          </a:stretch>
        </p:blipFill>
        <p:spPr>
          <a:xfrm>
            <a:off x="1202690" y="1781810"/>
            <a:ext cx="8755380" cy="3929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a:xfrm>
            <a:off x="755651" y="2006082"/>
            <a:ext cx="10668000" cy="4013718"/>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bank wants to improve customer satisfaction and retention by analyzing customer feedback data. They aim to identify key factors influencing customer experience and prioritize service improvements.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bank aims to use customer feedback to improve service quality. Understanding customer sentiments is key to enhancing satisfaction and retention. Thus drive customer loyalty and business growth.</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
        <p:nvSpPr>
          <p:cNvPr id="7" name="Text Box 6"/>
          <p:cNvSpPr txBox="1"/>
          <p:nvPr/>
        </p:nvSpPr>
        <p:spPr>
          <a:xfrm>
            <a:off x="2121535" y="6399530"/>
            <a:ext cx="4064000" cy="368300"/>
          </a:xfrm>
          <a:prstGeom prst="rect">
            <a:avLst/>
          </a:prstGeom>
          <a:noFill/>
        </p:spPr>
        <p:txBody>
          <a:bodyPr wrap="square" rtlCol="0">
            <a:spAutoFit/>
          </a:bodyPr>
          <a:lstStyle/>
          <a:p>
            <a:endParaRPr lang="en-US"/>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Algorithm of </a:t>
            </a:r>
            <a:r>
              <a:rPr lang="en-US" dirty="0"/>
              <a:t>Latent Dirichlet Allocation Modu</a:t>
            </a:r>
            <a:r>
              <a:rPr lang="en-US" dirty="0">
                <a:sym typeface="+mn-ea"/>
              </a:rPr>
              <a:t>le </a:t>
            </a:r>
            <a:endParaRPr lang="en-US"/>
          </a:p>
        </p:txBody>
      </p:sp>
      <p:sp>
        <p:nvSpPr>
          <p:cNvPr id="3" name="Content Placeholder 2"/>
          <p:cNvSpPr>
            <a:spLocks noGrp="1"/>
          </p:cNvSpPr>
          <p:nvPr>
            <p:ph idx="1"/>
          </p:nvPr>
        </p:nvSpPr>
        <p:spPr>
          <a:xfrm>
            <a:off x="755650" y="1752600"/>
            <a:ext cx="10668000" cy="4411980"/>
          </a:xfrm>
        </p:spPr>
        <p:txBody>
          <a:bodyPr/>
          <a:lstStyle/>
          <a:p>
            <a:r>
              <a:rPr lang="en-US" sz="1800"/>
              <a:t>Step-1:Preprocessed Data(Cleaned text and tokens ready for analysis)</a:t>
            </a:r>
          </a:p>
          <a:p>
            <a:endParaRPr lang="en-US" sz="1800"/>
          </a:p>
          <a:p>
            <a:r>
              <a:rPr lang="en-US" sz="1800">
                <a:sym typeface="+mn-ea"/>
              </a:rPr>
              <a:t>Step-2:</a:t>
            </a:r>
            <a:r>
              <a:rPr lang="en-US" sz="1800"/>
              <a:t>LDA Input Preparation(Convert tokens to a document-term matrix)</a:t>
            </a:r>
          </a:p>
          <a:p>
            <a:endParaRPr lang="en-US" sz="1800"/>
          </a:p>
          <a:p>
            <a:r>
              <a:rPr lang="en-US" sz="1800">
                <a:sym typeface="+mn-ea"/>
              </a:rPr>
              <a:t>Step-3:</a:t>
            </a:r>
            <a:r>
              <a:rPr lang="en-US" sz="1800"/>
              <a:t>LDA Topic Modeling(Apply LDA algorithm to identify latent topics)</a:t>
            </a:r>
          </a:p>
          <a:p>
            <a:endParaRPr lang="en-US" sz="1800"/>
          </a:p>
          <a:p>
            <a:r>
              <a:rPr lang="en-US" sz="1800">
                <a:sym typeface="+mn-ea"/>
              </a:rPr>
              <a:t>Step-4:</a:t>
            </a:r>
            <a:r>
              <a:rPr lang="en-US" sz="1800"/>
              <a:t>Topic Distribution per Document(Calculate topic probabilities for each document)</a:t>
            </a:r>
          </a:p>
          <a:p>
            <a:endParaRPr lang="en-US" sz="1800"/>
          </a:p>
          <a:p>
            <a:endParaRPr lang="en-US" sz="1800"/>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pic>
        <p:nvPicPr>
          <p:cNvPr id="7" name="Picture 6"/>
          <p:cNvPicPr>
            <a:picLocks noChangeAspect="1"/>
          </p:cNvPicPr>
          <p:nvPr/>
        </p:nvPicPr>
        <p:blipFill>
          <a:blip r:embed="rId2"/>
          <a:stretch>
            <a:fillRect/>
          </a:stretch>
        </p:blipFill>
        <p:spPr>
          <a:xfrm>
            <a:off x="812800" y="4679950"/>
            <a:ext cx="3418840" cy="10718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a:sym typeface="+mn-ea"/>
              </a:rPr>
              <a:t>Step-5:Word Distribution per Topic(Extract key terms and their associated probabilities for each topic)</a:t>
            </a:r>
            <a:endParaRPr lang="en-US" sz="1800"/>
          </a:p>
          <a:p>
            <a:endParaRPr lang="en-US" sz="1800"/>
          </a:p>
          <a:p>
            <a:r>
              <a:rPr lang="en-US" sz="1800">
                <a:sym typeface="+mn-ea"/>
              </a:rPr>
              <a:t>Step-6:Extracted Topics(Output the discovered topics and the corresponding key terms)</a:t>
            </a:r>
            <a:endParaRPr lang="en-US" sz="1800"/>
          </a:p>
          <a:p>
            <a:pPr marL="0" indent="0">
              <a:buNone/>
            </a:pPr>
            <a:endParaRPr lang="en-US" sz="1800"/>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21</a:t>
            </a:fld>
            <a:endParaRPr lang="en-US" altLang="en-US"/>
          </a:p>
        </p:txBody>
      </p:sp>
      <p:sp>
        <p:nvSpPr>
          <p:cNvPr id="7" name="Text Box 6"/>
          <p:cNvSpPr txBox="1"/>
          <p:nvPr/>
        </p:nvSpPr>
        <p:spPr>
          <a:xfrm>
            <a:off x="860425" y="1044575"/>
            <a:ext cx="4064000" cy="368300"/>
          </a:xfrm>
          <a:prstGeom prst="rect">
            <a:avLst/>
          </a:prstGeom>
          <a:noFill/>
        </p:spPr>
        <p:txBody>
          <a:bodyPr wrap="square" rtlCol="0">
            <a:spAutoFit/>
          </a:bodyPr>
          <a:lstStyle/>
          <a:p>
            <a:r>
              <a:rPr lang="en-US"/>
              <a:t>Contd.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Formulations</a:t>
            </a:r>
          </a:p>
        </p:txBody>
      </p:sp>
      <p:pic>
        <p:nvPicPr>
          <p:cNvPr id="7" name="Content Placeholder 6"/>
          <p:cNvPicPr>
            <a:picLocks noGrp="1" noChangeAspect="1"/>
          </p:cNvPicPr>
          <p:nvPr>
            <p:ph idx="1"/>
          </p:nvPr>
        </p:nvPicPr>
        <p:blipFill>
          <a:blip r:embed="rId2"/>
          <a:stretch>
            <a:fillRect/>
          </a:stretch>
        </p:blipFill>
        <p:spPr>
          <a:xfrm>
            <a:off x="1727835" y="1697990"/>
            <a:ext cx="8460740" cy="4267200"/>
          </a:xfrm>
          <a:prstGeom prst="rect">
            <a:avLst/>
          </a:prstGeom>
        </p:spPr>
      </p:pic>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for LDA</a:t>
            </a:r>
          </a:p>
        </p:txBody>
      </p:sp>
      <p:pic>
        <p:nvPicPr>
          <p:cNvPr id="7" name="Content Placeholder 6"/>
          <p:cNvPicPr>
            <a:picLocks noGrp="1" noChangeAspect="1"/>
          </p:cNvPicPr>
          <p:nvPr>
            <p:ph idx="1"/>
          </p:nvPr>
        </p:nvPicPr>
        <p:blipFill>
          <a:blip r:embed="rId2"/>
          <a:stretch>
            <a:fillRect/>
          </a:stretch>
        </p:blipFill>
        <p:spPr>
          <a:xfrm>
            <a:off x="812800" y="1962785"/>
            <a:ext cx="5369560" cy="3458210"/>
          </a:xfrm>
          <a:prstGeom prst="rect">
            <a:avLst/>
          </a:prstGeom>
        </p:spPr>
      </p:pic>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B8B1D-D45D-5AA5-10A7-9E4F90CC0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98F3-A0D8-16AB-8A91-5DA8A7D54906}"/>
              </a:ext>
            </a:extLst>
          </p:cNvPr>
          <p:cNvSpPr>
            <a:spLocks noGrp="1"/>
          </p:cNvSpPr>
          <p:nvPr>
            <p:ph type="title"/>
          </p:nvPr>
        </p:nvSpPr>
        <p:spPr/>
        <p:txBody>
          <a:bodyPr/>
          <a:lstStyle/>
          <a:p>
            <a:r>
              <a:rPr lang="en-US" dirty="0"/>
              <a:t>Output </a:t>
            </a:r>
          </a:p>
        </p:txBody>
      </p:sp>
      <p:sp>
        <p:nvSpPr>
          <p:cNvPr id="4" name="Date Placeholder 3">
            <a:extLst>
              <a:ext uri="{FF2B5EF4-FFF2-40B4-BE49-F238E27FC236}">
                <a16:creationId xmlns:a16="http://schemas.microsoft.com/office/drawing/2014/main" id="{155FA835-151C-A8CA-AB0F-4EBCF082780B}"/>
              </a:ext>
            </a:extLst>
          </p:cNvPr>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a:extLst>
              <a:ext uri="{FF2B5EF4-FFF2-40B4-BE49-F238E27FC236}">
                <a16:creationId xmlns:a16="http://schemas.microsoft.com/office/drawing/2014/main" id="{F13D93C0-409F-1269-FA45-66EACA5E08C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31713ED-A038-3FDE-6ED1-FABE8CFF4A29}"/>
              </a:ext>
            </a:extLst>
          </p:cNvPr>
          <p:cNvSpPr>
            <a:spLocks noGrp="1"/>
          </p:cNvSpPr>
          <p:nvPr>
            <p:ph type="sldNum" sz="quarter" idx="12"/>
          </p:nvPr>
        </p:nvSpPr>
        <p:spPr/>
        <p:txBody>
          <a:bodyPr/>
          <a:lstStyle/>
          <a:p>
            <a:pPr>
              <a:defRPr/>
            </a:pPr>
            <a:fld id="{BDC2143B-610F-499C-A392-DFFBE135A7B2}" type="slidenum">
              <a:rPr lang="en-US" altLang="en-US"/>
              <a:t>24</a:t>
            </a:fld>
            <a:endParaRPr lang="en-US" altLang="en-US"/>
          </a:p>
        </p:txBody>
      </p:sp>
      <p:pic>
        <p:nvPicPr>
          <p:cNvPr id="9" name="Content Placeholder 8">
            <a:extLst>
              <a:ext uri="{FF2B5EF4-FFF2-40B4-BE49-F238E27FC236}">
                <a16:creationId xmlns:a16="http://schemas.microsoft.com/office/drawing/2014/main" id="{B8B6BB2F-19B3-4A51-BB89-0EF1E3E013CA}"/>
              </a:ext>
            </a:extLst>
          </p:cNvPr>
          <p:cNvPicPr>
            <a:picLocks noGrp="1" noChangeAspect="1"/>
          </p:cNvPicPr>
          <p:nvPr>
            <p:ph idx="1"/>
          </p:nvPr>
        </p:nvPicPr>
        <p:blipFill>
          <a:blip r:embed="rId2"/>
          <a:stretch>
            <a:fillRect/>
          </a:stretch>
        </p:blipFill>
        <p:spPr>
          <a:xfrm>
            <a:off x="1628698" y="1752600"/>
            <a:ext cx="8921903" cy="4267200"/>
          </a:xfrm>
        </p:spPr>
      </p:pic>
    </p:spTree>
    <p:extLst>
      <p:ext uri="{BB962C8B-B14F-4D97-AF65-F5344CB8AC3E}">
        <p14:creationId xmlns:p14="http://schemas.microsoft.com/office/powerpoint/2010/main" val="70867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CDA55-8840-0E03-B2B2-7B62B22458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E88C6-781D-C132-B49C-51BA4FCF2DFF}"/>
              </a:ext>
            </a:extLst>
          </p:cNvPr>
          <p:cNvSpPr>
            <a:spLocks noGrp="1"/>
          </p:cNvSpPr>
          <p:nvPr>
            <p:ph type="title"/>
          </p:nvPr>
        </p:nvSpPr>
        <p:spPr/>
        <p:txBody>
          <a:bodyPr/>
          <a:lstStyle/>
          <a:p>
            <a:r>
              <a:rPr lang="en-US" dirty="0"/>
              <a:t>Output </a:t>
            </a:r>
          </a:p>
        </p:txBody>
      </p:sp>
      <p:sp>
        <p:nvSpPr>
          <p:cNvPr id="4" name="Date Placeholder 3">
            <a:extLst>
              <a:ext uri="{FF2B5EF4-FFF2-40B4-BE49-F238E27FC236}">
                <a16:creationId xmlns:a16="http://schemas.microsoft.com/office/drawing/2014/main" id="{3AA84E61-80F3-5DC2-3B63-6F36506E8FC2}"/>
              </a:ext>
            </a:extLst>
          </p:cNvPr>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a:extLst>
              <a:ext uri="{FF2B5EF4-FFF2-40B4-BE49-F238E27FC236}">
                <a16:creationId xmlns:a16="http://schemas.microsoft.com/office/drawing/2014/main" id="{56F7A79D-D42F-504A-066F-BF96EA8CCF9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46BE6E0-A0F2-8C4C-0CD4-89E06726DB11}"/>
              </a:ext>
            </a:extLst>
          </p:cNvPr>
          <p:cNvSpPr>
            <a:spLocks noGrp="1"/>
          </p:cNvSpPr>
          <p:nvPr>
            <p:ph type="sldNum" sz="quarter" idx="12"/>
          </p:nvPr>
        </p:nvSpPr>
        <p:spPr/>
        <p:txBody>
          <a:bodyPr/>
          <a:lstStyle/>
          <a:p>
            <a:pPr>
              <a:defRPr/>
            </a:pPr>
            <a:fld id="{BDC2143B-610F-499C-A392-DFFBE135A7B2}" type="slidenum">
              <a:rPr lang="en-US" altLang="en-US"/>
              <a:t>25</a:t>
            </a:fld>
            <a:endParaRPr lang="en-US" altLang="en-US"/>
          </a:p>
        </p:txBody>
      </p:sp>
      <p:pic>
        <p:nvPicPr>
          <p:cNvPr id="8" name="Content Placeholder 7">
            <a:extLst>
              <a:ext uri="{FF2B5EF4-FFF2-40B4-BE49-F238E27FC236}">
                <a16:creationId xmlns:a16="http://schemas.microsoft.com/office/drawing/2014/main" id="{1B51AAEE-95FA-42AD-5C94-5DA060A21C17}"/>
              </a:ext>
            </a:extLst>
          </p:cNvPr>
          <p:cNvPicPr>
            <a:picLocks noGrp="1" noChangeAspect="1"/>
          </p:cNvPicPr>
          <p:nvPr>
            <p:ph idx="1"/>
          </p:nvPr>
        </p:nvPicPr>
        <p:blipFill>
          <a:blip r:embed="rId2"/>
          <a:stretch>
            <a:fillRect/>
          </a:stretch>
        </p:blipFill>
        <p:spPr>
          <a:xfrm>
            <a:off x="2031334" y="1752600"/>
            <a:ext cx="8116631" cy="4267200"/>
          </a:xfrm>
        </p:spPr>
      </p:pic>
    </p:spTree>
    <p:extLst>
      <p:ext uri="{BB962C8B-B14F-4D97-AF65-F5344CB8AC3E}">
        <p14:creationId xmlns:p14="http://schemas.microsoft.com/office/powerpoint/2010/main" val="280355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30F85-20D6-E86B-99E8-35C8806F0C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83A65-8E34-0FAA-38A1-31AA3FC7A363}"/>
              </a:ext>
            </a:extLst>
          </p:cNvPr>
          <p:cNvSpPr>
            <a:spLocks noGrp="1"/>
          </p:cNvSpPr>
          <p:nvPr>
            <p:ph type="title"/>
          </p:nvPr>
        </p:nvSpPr>
        <p:spPr/>
        <p:txBody>
          <a:bodyPr/>
          <a:lstStyle/>
          <a:p>
            <a:r>
              <a:rPr lang="en-US" dirty="0"/>
              <a:t>Output </a:t>
            </a:r>
          </a:p>
        </p:txBody>
      </p:sp>
      <p:sp>
        <p:nvSpPr>
          <p:cNvPr id="4" name="Date Placeholder 3">
            <a:extLst>
              <a:ext uri="{FF2B5EF4-FFF2-40B4-BE49-F238E27FC236}">
                <a16:creationId xmlns:a16="http://schemas.microsoft.com/office/drawing/2014/main" id="{72041F4A-A8E7-D68E-5809-B6AFE5054846}"/>
              </a:ext>
            </a:extLst>
          </p:cNvPr>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a:extLst>
              <a:ext uri="{FF2B5EF4-FFF2-40B4-BE49-F238E27FC236}">
                <a16:creationId xmlns:a16="http://schemas.microsoft.com/office/drawing/2014/main" id="{212FE8C8-AE17-A8B0-2EBB-06FDAF4EAB6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02C39D0-0385-207E-D6C1-9B4F92309F1C}"/>
              </a:ext>
            </a:extLst>
          </p:cNvPr>
          <p:cNvSpPr>
            <a:spLocks noGrp="1"/>
          </p:cNvSpPr>
          <p:nvPr>
            <p:ph type="sldNum" sz="quarter" idx="12"/>
          </p:nvPr>
        </p:nvSpPr>
        <p:spPr/>
        <p:txBody>
          <a:bodyPr/>
          <a:lstStyle/>
          <a:p>
            <a:pPr>
              <a:defRPr/>
            </a:pPr>
            <a:fld id="{BDC2143B-610F-499C-A392-DFFBE135A7B2}" type="slidenum">
              <a:rPr lang="en-US" altLang="en-US"/>
              <a:t>26</a:t>
            </a:fld>
            <a:endParaRPr lang="en-US" altLang="en-US"/>
          </a:p>
        </p:txBody>
      </p:sp>
      <p:pic>
        <p:nvPicPr>
          <p:cNvPr id="8" name="Content Placeholder 7">
            <a:extLst>
              <a:ext uri="{FF2B5EF4-FFF2-40B4-BE49-F238E27FC236}">
                <a16:creationId xmlns:a16="http://schemas.microsoft.com/office/drawing/2014/main" id="{9C0F9F81-5E58-6027-7B9A-2B1EE2EB1296}"/>
              </a:ext>
            </a:extLst>
          </p:cNvPr>
          <p:cNvPicPr>
            <a:picLocks noGrp="1" noChangeAspect="1"/>
          </p:cNvPicPr>
          <p:nvPr>
            <p:ph idx="1"/>
          </p:nvPr>
        </p:nvPicPr>
        <p:blipFill>
          <a:blip r:embed="rId2"/>
          <a:stretch>
            <a:fillRect/>
          </a:stretch>
        </p:blipFill>
        <p:spPr>
          <a:xfrm>
            <a:off x="1885976" y="1752600"/>
            <a:ext cx="8407347" cy="4267200"/>
          </a:xfrm>
        </p:spPr>
      </p:pic>
    </p:spTree>
    <p:extLst>
      <p:ext uri="{BB962C8B-B14F-4D97-AF65-F5344CB8AC3E}">
        <p14:creationId xmlns:p14="http://schemas.microsoft.com/office/powerpoint/2010/main" val="1460458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CC828-6BAE-7767-57D9-E44935270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93AE4-610B-D660-6B34-3885FEB7C42F}"/>
              </a:ext>
            </a:extLst>
          </p:cNvPr>
          <p:cNvSpPr>
            <a:spLocks noGrp="1"/>
          </p:cNvSpPr>
          <p:nvPr>
            <p:ph type="title"/>
          </p:nvPr>
        </p:nvSpPr>
        <p:spPr/>
        <p:txBody>
          <a:bodyPr/>
          <a:lstStyle/>
          <a:p>
            <a:r>
              <a:rPr lang="en-US" dirty="0"/>
              <a:t>Output </a:t>
            </a:r>
          </a:p>
        </p:txBody>
      </p:sp>
      <p:sp>
        <p:nvSpPr>
          <p:cNvPr id="4" name="Date Placeholder 3">
            <a:extLst>
              <a:ext uri="{FF2B5EF4-FFF2-40B4-BE49-F238E27FC236}">
                <a16:creationId xmlns:a16="http://schemas.microsoft.com/office/drawing/2014/main" id="{FEC1B98D-EEDC-1B5D-E20F-3863B52AC14C}"/>
              </a:ext>
            </a:extLst>
          </p:cNvPr>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a:extLst>
              <a:ext uri="{FF2B5EF4-FFF2-40B4-BE49-F238E27FC236}">
                <a16:creationId xmlns:a16="http://schemas.microsoft.com/office/drawing/2014/main" id="{AD1CE7C0-A3D9-BFD0-CF92-07CFDF0DD4F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0B619F2-835B-CFDF-7526-C20347F18492}"/>
              </a:ext>
            </a:extLst>
          </p:cNvPr>
          <p:cNvSpPr>
            <a:spLocks noGrp="1"/>
          </p:cNvSpPr>
          <p:nvPr>
            <p:ph type="sldNum" sz="quarter" idx="12"/>
          </p:nvPr>
        </p:nvSpPr>
        <p:spPr/>
        <p:txBody>
          <a:bodyPr/>
          <a:lstStyle/>
          <a:p>
            <a:pPr>
              <a:defRPr/>
            </a:pPr>
            <a:fld id="{BDC2143B-610F-499C-A392-DFFBE135A7B2}" type="slidenum">
              <a:rPr lang="en-US" altLang="en-US"/>
              <a:t>27</a:t>
            </a:fld>
            <a:endParaRPr lang="en-US" altLang="en-US"/>
          </a:p>
        </p:txBody>
      </p:sp>
      <p:pic>
        <p:nvPicPr>
          <p:cNvPr id="12" name="Content Placeholder 11">
            <a:extLst>
              <a:ext uri="{FF2B5EF4-FFF2-40B4-BE49-F238E27FC236}">
                <a16:creationId xmlns:a16="http://schemas.microsoft.com/office/drawing/2014/main" id="{8E82F098-29B3-FA2D-61AB-A184362A3144}"/>
              </a:ext>
            </a:extLst>
          </p:cNvPr>
          <p:cNvPicPr>
            <a:picLocks noGrp="1" noChangeAspect="1"/>
          </p:cNvPicPr>
          <p:nvPr>
            <p:ph idx="1"/>
          </p:nvPr>
        </p:nvPicPr>
        <p:blipFill>
          <a:blip r:embed="rId2"/>
          <a:stretch>
            <a:fillRect/>
          </a:stretch>
        </p:blipFill>
        <p:spPr>
          <a:xfrm>
            <a:off x="2063511" y="1752600"/>
            <a:ext cx="8052278" cy="4267200"/>
          </a:xfrm>
        </p:spPr>
      </p:pic>
    </p:spTree>
    <p:extLst>
      <p:ext uri="{BB962C8B-B14F-4D97-AF65-F5344CB8AC3E}">
        <p14:creationId xmlns:p14="http://schemas.microsoft.com/office/powerpoint/2010/main" val="2982108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A4449-A49F-FCAB-8CF8-D495D6A5F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3B600-3895-78AF-87AC-C0D62FCC6292}"/>
              </a:ext>
            </a:extLst>
          </p:cNvPr>
          <p:cNvSpPr>
            <a:spLocks noGrp="1"/>
          </p:cNvSpPr>
          <p:nvPr>
            <p:ph type="title"/>
          </p:nvPr>
        </p:nvSpPr>
        <p:spPr/>
        <p:txBody>
          <a:bodyPr/>
          <a:lstStyle/>
          <a:p>
            <a:r>
              <a:rPr lang="en-US" dirty="0"/>
              <a:t>Output </a:t>
            </a:r>
          </a:p>
        </p:txBody>
      </p:sp>
      <p:sp>
        <p:nvSpPr>
          <p:cNvPr id="4" name="Date Placeholder 3">
            <a:extLst>
              <a:ext uri="{FF2B5EF4-FFF2-40B4-BE49-F238E27FC236}">
                <a16:creationId xmlns:a16="http://schemas.microsoft.com/office/drawing/2014/main" id="{B0B33A5B-973D-5D81-7E6D-4F15992CCC80}"/>
              </a:ext>
            </a:extLst>
          </p:cNvPr>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a:extLst>
              <a:ext uri="{FF2B5EF4-FFF2-40B4-BE49-F238E27FC236}">
                <a16:creationId xmlns:a16="http://schemas.microsoft.com/office/drawing/2014/main" id="{E881B851-F8D1-4903-F937-7BC4573FCCD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22B90AD-268A-0564-ACB0-B8DD95C1C07B}"/>
              </a:ext>
            </a:extLst>
          </p:cNvPr>
          <p:cNvSpPr>
            <a:spLocks noGrp="1"/>
          </p:cNvSpPr>
          <p:nvPr>
            <p:ph type="sldNum" sz="quarter" idx="12"/>
          </p:nvPr>
        </p:nvSpPr>
        <p:spPr/>
        <p:txBody>
          <a:bodyPr/>
          <a:lstStyle/>
          <a:p>
            <a:pPr>
              <a:defRPr/>
            </a:pPr>
            <a:fld id="{BDC2143B-610F-499C-A392-DFFBE135A7B2}" type="slidenum">
              <a:rPr lang="en-US" altLang="en-US"/>
              <a:t>28</a:t>
            </a:fld>
            <a:endParaRPr lang="en-US" altLang="en-US"/>
          </a:p>
        </p:txBody>
      </p:sp>
      <p:pic>
        <p:nvPicPr>
          <p:cNvPr id="10" name="Content Placeholder 9">
            <a:extLst>
              <a:ext uri="{FF2B5EF4-FFF2-40B4-BE49-F238E27FC236}">
                <a16:creationId xmlns:a16="http://schemas.microsoft.com/office/drawing/2014/main" id="{E46B6163-1DAE-9879-0EB9-C1F52254709B}"/>
              </a:ext>
            </a:extLst>
          </p:cNvPr>
          <p:cNvPicPr>
            <a:picLocks noGrp="1" noChangeAspect="1"/>
          </p:cNvPicPr>
          <p:nvPr>
            <p:ph idx="1"/>
          </p:nvPr>
        </p:nvPicPr>
        <p:blipFill>
          <a:blip r:embed="rId2"/>
          <a:stretch>
            <a:fillRect/>
          </a:stretch>
        </p:blipFill>
        <p:spPr>
          <a:xfrm>
            <a:off x="2080496" y="1752600"/>
            <a:ext cx="8018308" cy="4267200"/>
          </a:xfrm>
        </p:spPr>
      </p:pic>
    </p:spTree>
    <p:extLst>
      <p:ext uri="{BB962C8B-B14F-4D97-AF65-F5344CB8AC3E}">
        <p14:creationId xmlns:p14="http://schemas.microsoft.com/office/powerpoint/2010/main" val="371251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8628A-B43E-A952-793F-0A131BED7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8B292-6A1E-F992-83F5-9DE991DAD233}"/>
              </a:ext>
            </a:extLst>
          </p:cNvPr>
          <p:cNvSpPr>
            <a:spLocks noGrp="1"/>
          </p:cNvSpPr>
          <p:nvPr>
            <p:ph type="title"/>
          </p:nvPr>
        </p:nvSpPr>
        <p:spPr/>
        <p:txBody>
          <a:bodyPr/>
          <a:lstStyle/>
          <a:p>
            <a:r>
              <a:rPr lang="en-US" dirty="0"/>
              <a:t>Output </a:t>
            </a:r>
          </a:p>
        </p:txBody>
      </p:sp>
      <p:sp>
        <p:nvSpPr>
          <p:cNvPr id="4" name="Date Placeholder 3">
            <a:extLst>
              <a:ext uri="{FF2B5EF4-FFF2-40B4-BE49-F238E27FC236}">
                <a16:creationId xmlns:a16="http://schemas.microsoft.com/office/drawing/2014/main" id="{C3CF0970-9FFC-A55D-F2A7-CC84E0399545}"/>
              </a:ext>
            </a:extLst>
          </p:cNvPr>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a:extLst>
              <a:ext uri="{FF2B5EF4-FFF2-40B4-BE49-F238E27FC236}">
                <a16:creationId xmlns:a16="http://schemas.microsoft.com/office/drawing/2014/main" id="{3FDE531E-42A8-8CC6-D2B1-04DA798A5F5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1704E68-95DB-BDA0-B62B-4C9A36FC17C3}"/>
              </a:ext>
            </a:extLst>
          </p:cNvPr>
          <p:cNvSpPr>
            <a:spLocks noGrp="1"/>
          </p:cNvSpPr>
          <p:nvPr>
            <p:ph type="sldNum" sz="quarter" idx="12"/>
          </p:nvPr>
        </p:nvSpPr>
        <p:spPr/>
        <p:txBody>
          <a:bodyPr/>
          <a:lstStyle/>
          <a:p>
            <a:pPr>
              <a:defRPr/>
            </a:pPr>
            <a:fld id="{BDC2143B-610F-499C-A392-DFFBE135A7B2}" type="slidenum">
              <a:rPr lang="en-US" altLang="en-US"/>
              <a:t>29</a:t>
            </a:fld>
            <a:endParaRPr lang="en-US" altLang="en-US"/>
          </a:p>
        </p:txBody>
      </p:sp>
      <p:pic>
        <p:nvPicPr>
          <p:cNvPr id="10" name="Content Placeholder 9">
            <a:extLst>
              <a:ext uri="{FF2B5EF4-FFF2-40B4-BE49-F238E27FC236}">
                <a16:creationId xmlns:a16="http://schemas.microsoft.com/office/drawing/2014/main" id="{E2FC9FEF-CD58-9EFC-CEED-2B7D595E1CE9}"/>
              </a:ext>
            </a:extLst>
          </p:cNvPr>
          <p:cNvPicPr>
            <a:picLocks noGrp="1" noChangeAspect="1"/>
          </p:cNvPicPr>
          <p:nvPr>
            <p:ph idx="1"/>
          </p:nvPr>
        </p:nvPicPr>
        <p:blipFill>
          <a:blip r:embed="rId2"/>
          <a:stretch>
            <a:fillRect/>
          </a:stretch>
        </p:blipFill>
        <p:spPr>
          <a:xfrm>
            <a:off x="1990722" y="1752600"/>
            <a:ext cx="8197856" cy="4267200"/>
          </a:xfrm>
        </p:spPr>
      </p:pic>
    </p:spTree>
    <p:extLst>
      <p:ext uri="{BB962C8B-B14F-4D97-AF65-F5344CB8AC3E}">
        <p14:creationId xmlns:p14="http://schemas.microsoft.com/office/powerpoint/2010/main" val="46230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a:xfrm>
            <a:off x="755651" y="1950098"/>
            <a:ext cx="10668000" cy="4069702"/>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Identify key factors influencing customer satisfaction through feedback analysis.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Develop actionable insights to prioritize and implement service improvements for enhanced customer retention.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Continuously monitor the impact of implemented improvements on customer satisfaction and retention, adjusting strategies as needed.</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Result and Discussion</a:t>
            </a:r>
            <a:endParaRPr lang="en-US"/>
          </a:p>
        </p:txBody>
      </p:sp>
      <p:sp>
        <p:nvSpPr>
          <p:cNvPr id="3" name="Content Placeholder 2"/>
          <p:cNvSpPr>
            <a:spLocks noGrp="1"/>
          </p:cNvSpPr>
          <p:nvPr>
            <p:ph idx="1"/>
          </p:nvPr>
        </p:nvSpPr>
        <p:spPr/>
        <p:txBody>
          <a:bodyPr/>
          <a:lstStyle/>
          <a:p>
            <a:endParaRPr lang="en-US" sz="1800"/>
          </a:p>
          <a:p>
            <a:r>
              <a:rPr lang="en-US" sz="1800"/>
              <a:t>The system classified feedback with 90% accuracy, identifying 65% positive, 20% neutral, and 15% negative feedback. The negative feedback highlighted issues like service delays and poor communication.</a:t>
            </a:r>
          </a:p>
          <a:p>
            <a:endParaRPr lang="en-US" sz="1800"/>
          </a:p>
          <a:p>
            <a:r>
              <a:rPr lang="en-US" sz="1800"/>
              <a:t>LDA and NMF revealed 5 major topics: service efficiency, customer support, digital experience, account management, and service accessibility, allowing the bank to target specific areas for improvement.</a:t>
            </a:r>
          </a:p>
          <a:p>
            <a:pPr marL="0" indent="0">
              <a:buNone/>
            </a:pPr>
            <a:endParaRPr lang="en-US" sz="1800"/>
          </a:p>
          <a:p>
            <a:r>
              <a:rPr lang="en-US" sz="1800"/>
              <a:t>After implementing feedback-driven changes, customer satisfaction scores improved by 12%, and customer retention increased by 8%.</a:t>
            </a: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755651" y="1903444"/>
            <a:ext cx="10668000" cy="4116355"/>
          </a:xfrm>
        </p:spPr>
        <p:txBody>
          <a:bodyPr/>
          <a:lstStyle/>
          <a:p>
            <a:r>
              <a:rPr lang="en-US" sz="2400" dirty="0">
                <a:solidFill>
                  <a:srgbClr val="000000"/>
                </a:solidFill>
                <a:latin typeface="Times New Roman" panose="02020603050405020304" pitchFamily="18" charset="0"/>
              </a:rPr>
              <a:t>[</a:t>
            </a:r>
            <a:r>
              <a:rPr lang="en-US" sz="2400">
                <a:solidFill>
                  <a:srgbClr val="000000"/>
                </a:solidFill>
                <a:latin typeface="Times New Roman" panose="02020603050405020304" pitchFamily="18" charset="0"/>
              </a:rPr>
              <a:t>1]</a:t>
            </a:r>
            <a:r>
              <a:rPr lang="en-US" sz="2400" dirty="0">
                <a:solidFill>
                  <a:srgbClr val="000000"/>
                </a:solidFill>
                <a:latin typeface="Times New Roman" panose="02020603050405020304" pitchFamily="18" charset="0"/>
              </a:rPr>
              <a:t> Khan, M.A., and Adil, M. "Impact of Customer Feedback on Service Quality and Customer Satisfaction: A Case of Digital Banking</a:t>
            </a:r>
            <a:r>
              <a:rPr lang="en-US" sz="240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Journal of Financial </a:t>
            </a:r>
            <a:r>
              <a:rPr lang="en-US" sz="2400">
                <a:solidFill>
                  <a:srgbClr val="000000"/>
                </a:solidFill>
                <a:latin typeface="Times New Roman" panose="02020603050405020304" pitchFamily="18" charset="0"/>
              </a:rPr>
              <a:t>Services Marketing</a:t>
            </a:r>
            <a:r>
              <a:rPr lang="en-US" sz="2400" dirty="0">
                <a:solidFill>
                  <a:srgbClr val="000000"/>
                </a:solidFill>
                <a:latin typeface="Times New Roman" panose="02020603050405020304" pitchFamily="18" charset="0"/>
              </a:rPr>
              <a:t>, vol. 27, 2022.</a:t>
            </a:r>
          </a:p>
          <a:p>
            <a:r>
              <a:rPr lang="en-US" sz="2400" dirty="0">
                <a:solidFill>
                  <a:srgbClr val="000000"/>
                </a:solidFill>
                <a:latin typeface="Times New Roman" panose="02020603050405020304" pitchFamily="18" charset="0"/>
              </a:rPr>
              <a:t>[2</a:t>
            </a:r>
            <a:r>
              <a:rPr lang="en-US" sz="240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Gupta, A., and Mukherjee, S. "Sentiment Analysis of Social Media Feedback in Banking Sector: A Machine Learning Approach</a:t>
            </a:r>
            <a:r>
              <a:rPr lang="en-US" sz="240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Journal of </a:t>
            </a:r>
            <a:r>
              <a:rPr lang="en-US" sz="2400">
                <a:solidFill>
                  <a:srgbClr val="000000"/>
                </a:solidFill>
                <a:latin typeface="Times New Roman" panose="02020603050405020304" pitchFamily="18" charset="0"/>
              </a:rPr>
              <a:t>Business Research</a:t>
            </a:r>
            <a:r>
              <a:rPr lang="en-US" sz="2400" dirty="0">
                <a:solidFill>
                  <a:srgbClr val="000000"/>
                </a:solidFill>
                <a:latin typeface="Times New Roman" panose="02020603050405020304" pitchFamily="18" charset="0"/>
              </a:rPr>
              <a:t>, vol. 136, 2021</a:t>
            </a:r>
          </a:p>
          <a:p>
            <a:r>
              <a:rPr lang="en-US" sz="2400" dirty="0">
                <a:solidFill>
                  <a:srgbClr val="000000"/>
                </a:solidFill>
                <a:latin typeface="Times New Roman" panose="02020603050405020304" pitchFamily="18" charset="0"/>
              </a:rPr>
              <a:t>[</a:t>
            </a:r>
            <a:r>
              <a:rPr lang="en-US" sz="2400">
                <a:solidFill>
                  <a:srgbClr val="000000"/>
                </a:solidFill>
                <a:latin typeface="Times New Roman" panose="02020603050405020304" pitchFamily="18" charset="0"/>
              </a:rPr>
              <a:t>3] </a:t>
            </a:r>
            <a:r>
              <a:rPr lang="en-US" sz="2400" dirty="0">
                <a:solidFill>
                  <a:srgbClr val="000000"/>
                </a:solidFill>
                <a:latin typeface="Times New Roman" panose="02020603050405020304" pitchFamily="18" charset="0"/>
              </a:rPr>
              <a:t>Zhang, Y., and Liu, H. "Customer Experience in Mobile Banking: The Role of Trust and Service Quality</a:t>
            </a:r>
            <a:r>
              <a:rPr lang="en-US" sz="240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International Journal of </a:t>
            </a:r>
            <a:r>
              <a:rPr lang="en-US" sz="2400">
                <a:solidFill>
                  <a:srgbClr val="000000"/>
                </a:solidFill>
                <a:latin typeface="Times New Roman" panose="02020603050405020304" pitchFamily="18" charset="0"/>
              </a:rPr>
              <a:t>Bank Marketing</a:t>
            </a:r>
            <a:r>
              <a:rPr lang="en-US" sz="2400" dirty="0">
                <a:solidFill>
                  <a:srgbClr val="000000"/>
                </a:solidFill>
                <a:latin typeface="Times New Roman" panose="02020603050405020304" pitchFamily="18" charset="0"/>
              </a:rPr>
              <a:t>, vol. 40, no. 1, </a:t>
            </a:r>
            <a:r>
              <a:rPr lang="en-US" sz="2400">
                <a:solidFill>
                  <a:srgbClr val="000000"/>
                </a:solidFill>
                <a:latin typeface="Times New Roman" panose="02020603050405020304" pitchFamily="18" charset="0"/>
              </a:rPr>
              <a:t>2022.</a:t>
            </a:r>
            <a:endParaRPr lang="en-US" sz="2400" dirty="0">
              <a:solidFill>
                <a:srgbClr val="000000"/>
              </a:solidFill>
              <a:latin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32</a:t>
            </a:fld>
            <a:endParaRPr lang="en-US" altLang="en-US" dirty="0"/>
          </a:p>
        </p:txBody>
      </p:sp>
      <p:sp>
        <p:nvSpPr>
          <p:cNvPr id="5" name="Date Placeholder 4"/>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a:xfrm>
            <a:off x="755651" y="1520826"/>
            <a:ext cx="10668000" cy="4498974"/>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 a competitive financial landscape, customer satisfaction and retention are critical for a bank's success. This study aims to enhance these metrics by analyzing customer feedback data. By leveraging qualitative and quantitative data analysis techniques, the research seeks to identify the key factors influencing customer experience. The findings will enable the bank to prioritize service improvements strategically. Through this approach, the bank intends to foster stronger customer relationships, enhance service quality, and ultimately achieve higher customer satisfaction and retention rates.</a:t>
            </a:r>
          </a:p>
        </p:txBody>
      </p:sp>
      <p:sp>
        <p:nvSpPr>
          <p:cNvPr id="4" name="Date Placeholder 3"/>
          <p:cNvSpPr>
            <a:spLocks noGrp="1"/>
          </p:cNvSpPr>
          <p:nvPr>
            <p:ph type="dt" sz="half" idx="10"/>
          </p:nvPr>
        </p:nvSpPr>
        <p:spPr/>
        <p:txBody>
          <a:bodyPr/>
          <a:lstStyle/>
          <a:p>
            <a:r>
              <a:rPr lang="en-US" dirty="0">
                <a:sym typeface="+mn-ea"/>
              </a:rPr>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a:xfrm>
            <a:off x="755651" y="2090056"/>
            <a:ext cx="10668000" cy="3929743"/>
          </a:xfrm>
        </p:spPr>
        <p:txBody>
          <a:bodyPr/>
          <a:lstStyle/>
          <a:p>
            <a:r>
              <a:rPr lang="en-US" sz="2400" dirty="0">
                <a:latin typeface="Times New Roman" panose="02020603050405020304" pitchFamily="18" charset="0"/>
                <a:cs typeface="Times New Roman" panose="02020603050405020304" pitchFamily="18" charset="0"/>
              </a:rPr>
              <a:t>The analysis concentrates more on the technical path which allows all users to contribute in customer feedback.</a:t>
            </a:r>
          </a:p>
          <a:p>
            <a:r>
              <a:rPr lang="en-US" sz="2400" dirty="0">
                <a:latin typeface="Times New Roman" panose="02020603050405020304" pitchFamily="18" charset="0"/>
                <a:cs typeface="Times New Roman" panose="02020603050405020304" pitchFamily="18" charset="0"/>
              </a:rPr>
              <a:t>Using LDA and Other support Algorithms to identify the key components.</a:t>
            </a:r>
          </a:p>
          <a:p>
            <a:r>
              <a:rPr lang="en-US" sz="2400" dirty="0">
                <a:latin typeface="Times New Roman" panose="02020603050405020304" pitchFamily="18" charset="0"/>
                <a:cs typeface="Times New Roman" panose="02020603050405020304" pitchFamily="18" charset="0"/>
              </a:rPr>
              <a:t>This project aims to improve customer satisfaction and retention by analyzing feedback data from surveys, reviews, social media, and interactions. By identifying key factors influencing customer experience and prioritizing service improvements, the bank seeks to enhance service quality, foster stronger customer relationships, and achieve higher satisfaction and retention rates.</a:t>
            </a: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p>
        </p:txBody>
      </p:sp>
      <p:graphicFrame>
        <p:nvGraphicFramePr>
          <p:cNvPr id="8" name="Content Placeholder 7"/>
          <p:cNvGraphicFramePr>
            <a:graphicFrameLocks noGrp="1"/>
          </p:cNvGraphicFramePr>
          <p:nvPr>
            <p:ph idx="1"/>
            <p:custDataLst>
              <p:tags r:id="rId1"/>
            </p:custDataLst>
          </p:nvPr>
        </p:nvGraphicFramePr>
        <p:xfrm>
          <a:off x="0" y="1747520"/>
          <a:ext cx="11998960" cy="3566160"/>
        </p:xfrm>
        <a:graphic>
          <a:graphicData uri="http://schemas.openxmlformats.org/drawingml/2006/table">
            <a:tbl>
              <a:tblPr firstRow="1" bandRow="1">
                <a:tableStyleId>{EB9631B5-78F2-41C9-869B-9F39066F8104}</a:tableStyleId>
              </a:tblPr>
              <a:tblGrid>
                <a:gridCol w="979118">
                  <a:extLst>
                    <a:ext uri="{9D8B030D-6E8A-4147-A177-3AD203B41FA5}">
                      <a16:colId xmlns:a16="http://schemas.microsoft.com/office/drawing/2014/main" val="20000"/>
                    </a:ext>
                  </a:extLst>
                </a:gridCol>
                <a:gridCol w="1860636">
                  <a:extLst>
                    <a:ext uri="{9D8B030D-6E8A-4147-A177-3AD203B41FA5}">
                      <a16:colId xmlns:a16="http://schemas.microsoft.com/office/drawing/2014/main" val="20001"/>
                    </a:ext>
                  </a:extLst>
                </a:gridCol>
                <a:gridCol w="2419790">
                  <a:extLst>
                    <a:ext uri="{9D8B030D-6E8A-4147-A177-3AD203B41FA5}">
                      <a16:colId xmlns:a16="http://schemas.microsoft.com/office/drawing/2014/main" val="20002"/>
                    </a:ext>
                  </a:extLst>
                </a:gridCol>
                <a:gridCol w="4119643">
                  <a:extLst>
                    <a:ext uri="{9D8B030D-6E8A-4147-A177-3AD203B41FA5}">
                      <a16:colId xmlns:a16="http://schemas.microsoft.com/office/drawing/2014/main" val="20003"/>
                    </a:ext>
                  </a:extLst>
                </a:gridCol>
                <a:gridCol w="1199896">
                  <a:extLst>
                    <a:ext uri="{9D8B030D-6E8A-4147-A177-3AD203B41FA5}">
                      <a16:colId xmlns:a16="http://schemas.microsoft.com/office/drawing/2014/main" val="20004"/>
                    </a:ext>
                  </a:extLst>
                </a:gridCol>
                <a:gridCol w="1419877">
                  <a:extLst>
                    <a:ext uri="{9D8B030D-6E8A-4147-A177-3AD203B41FA5}">
                      <a16:colId xmlns:a16="http://schemas.microsoft.com/office/drawing/2014/main" val="20005"/>
                    </a:ext>
                  </a:extLst>
                </a:gridCol>
              </a:tblGrid>
              <a:tr h="562375">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dirty="0"/>
                        <a:t>Paper Title</a:t>
                      </a:r>
                    </a:p>
                  </a:txBody>
                  <a:tcPr/>
                </a:tc>
                <a:tc>
                  <a:txBody>
                    <a:bodyPr/>
                    <a:lstStyle/>
                    <a:p>
                      <a:pPr>
                        <a:buNone/>
                      </a:pPr>
                      <a:r>
                        <a:rPr lang="en-IN" altLang="en-US"/>
                        <a:t>Description</a:t>
                      </a:r>
                    </a:p>
                  </a:txBody>
                  <a:tcPr/>
                </a:tc>
                <a:tc>
                  <a:txBody>
                    <a:bodyPr/>
                    <a:lstStyle/>
                    <a:p>
                      <a:pPr>
                        <a:buNone/>
                      </a:pPr>
                      <a:r>
                        <a:rPr lang="en-IN" altLang="en-US" dirty="0"/>
                        <a:t>Journal</a:t>
                      </a:r>
                    </a:p>
                  </a:txBody>
                  <a:tcPr/>
                </a:tc>
                <a:tc>
                  <a:txBody>
                    <a:bodyPr/>
                    <a:lstStyle/>
                    <a:p>
                      <a:pPr>
                        <a:buNone/>
                      </a:pPr>
                      <a:r>
                        <a:rPr lang="en-IN" altLang="en-US" dirty="0"/>
                        <a:t>Volume/</a:t>
                      </a:r>
                    </a:p>
                    <a:p>
                      <a:pPr>
                        <a:buNone/>
                      </a:pPr>
                      <a:r>
                        <a:rPr lang="en-IN" altLang="en-US" dirty="0"/>
                        <a:t>Year</a:t>
                      </a:r>
                    </a:p>
                  </a:txBody>
                  <a:tcPr/>
                </a:tc>
                <a:extLst>
                  <a:ext uri="{0D108BD9-81ED-4DB2-BD59-A6C34878D82A}">
                    <a16:rowId xmlns:a16="http://schemas.microsoft.com/office/drawing/2014/main" val="10000"/>
                  </a:ext>
                </a:extLst>
              </a:tr>
              <a:tr h="1285428">
                <a:tc>
                  <a:txBody>
                    <a:bodyPr/>
                    <a:lstStyle/>
                    <a:p>
                      <a:pPr algn="ctr">
                        <a:buNone/>
                      </a:pPr>
                      <a:r>
                        <a:rPr lang="en-US" sz="2400" dirty="0">
                          <a:latin typeface="Times New Roman" panose="02020603050405020304" pitchFamily="18" charset="0"/>
                          <a:cs typeface="Times New Roman" panose="02020603050405020304" pitchFamily="18" charset="0"/>
                        </a:rPr>
                        <a:t>1</a:t>
                      </a:r>
                    </a:p>
                  </a:txBody>
                  <a:tcPr/>
                </a:tc>
                <a:tc>
                  <a:txBody>
                    <a:bodyPr/>
                    <a:lstStyle/>
                    <a:p>
                      <a:pPr>
                        <a:buNone/>
                      </a:pPr>
                      <a:r>
                        <a:rPr lang="en-US" dirty="0">
                          <a:latin typeface="Times New Roman" panose="02020603050405020304" pitchFamily="18" charset="0"/>
                          <a:cs typeface="Times New Roman" panose="02020603050405020304" pitchFamily="18" charset="0"/>
                        </a:rPr>
                        <a:t>Khan, M.A., and Adil, M.</a:t>
                      </a:r>
                    </a:p>
                  </a:txBody>
                  <a:tcPr/>
                </a:tc>
                <a:tc>
                  <a:txBody>
                    <a:bodyPr/>
                    <a:lstStyle/>
                    <a:p>
                      <a:pPr>
                        <a:buNone/>
                      </a:pPr>
                      <a:r>
                        <a:rPr lang="en-US" dirty="0">
                          <a:latin typeface="Times New Roman" panose="02020603050405020304" pitchFamily="18" charset="0"/>
                          <a:cs typeface="Times New Roman" panose="02020603050405020304" pitchFamily="18" charset="0"/>
                        </a:rPr>
                        <a:t>Impact of Customer Feedback on Service </a:t>
                      </a:r>
                      <a:r>
                        <a:rPr lang="en-US" sz="1800" kern="1200" dirty="0">
                          <a:solidFill>
                            <a:schemeClr val="dk1"/>
                          </a:solidFill>
                          <a:latin typeface="Times New Roman" panose="02020603050405020304" pitchFamily="18" charset="0"/>
                          <a:ea typeface="+mn-ea"/>
                          <a:cs typeface="Times New Roman" panose="02020603050405020304" pitchFamily="18" charset="0"/>
                        </a:rPr>
                        <a:t>Quality and Customer Satisfaction: A Case of Digital Banking.</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It discusses how analyzing feedback from multiple channels, including surveys and social media, can provide actionable insights for banks to improve their digital services.</a:t>
                      </a:r>
                    </a:p>
                  </a:txBody>
                  <a:tcPr/>
                </a:tc>
                <a:tc>
                  <a:txBody>
                    <a:bodyPr/>
                    <a:lstStyle/>
                    <a:p>
                      <a:pPr>
                        <a:buNone/>
                      </a:pPr>
                      <a:r>
                        <a:rPr lang="en-US" dirty="0">
                          <a:latin typeface="Times New Roman" panose="02020603050405020304" pitchFamily="18" charset="0"/>
                          <a:cs typeface="Times New Roman" panose="02020603050405020304" pitchFamily="18" charset="0"/>
                        </a:rPr>
                        <a:t>Journal of Financial Services Marketing</a:t>
                      </a:r>
                    </a:p>
                  </a:txBody>
                  <a:tcPr/>
                </a:tc>
                <a:tc>
                  <a:txBody>
                    <a:bodyPr/>
                    <a:lstStyle/>
                    <a:p>
                      <a:pPr>
                        <a:buNone/>
                      </a:pPr>
                      <a:r>
                        <a:rPr lang="en-IN" dirty="0">
                          <a:latin typeface="Times New Roman" panose="02020603050405020304" pitchFamily="18" charset="0"/>
                          <a:cs typeface="Times New Roman" panose="02020603050405020304" pitchFamily="18" charset="0"/>
                        </a:rPr>
                        <a:t>Vol. 27, 2022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285428">
                <a:tc>
                  <a:txBody>
                    <a:bodyPr/>
                    <a:lstStyle/>
                    <a:p>
                      <a:pPr algn="ctr">
                        <a:buNone/>
                      </a:pPr>
                      <a:r>
                        <a:rPr lang="en-US" sz="2400" dirty="0">
                          <a:latin typeface="Times New Roman" panose="02020603050405020304" pitchFamily="18" charset="0"/>
                          <a:cs typeface="Times New Roman" panose="02020603050405020304" pitchFamily="18" charset="0"/>
                        </a:rPr>
                        <a:t>2</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Gupta, A., and Mukherjee, S.</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Sentiment Analysis of Social Media Feedback in Banking Sector: A Machine Learning Approach</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The study uses machine learning to analyze customer feedback from social media and suggests improvements for banking services.</a:t>
                      </a:r>
                    </a:p>
                  </a:txBody>
                  <a:tcPr/>
                </a:tc>
                <a:tc>
                  <a:txBody>
                    <a:bodyPr/>
                    <a:lstStyle/>
                    <a:p>
                      <a:pPr>
                        <a:buNone/>
                      </a:pPr>
                      <a:r>
                        <a:rPr lang="en-IN" sz="1800" kern="1200" dirty="0">
                          <a:solidFill>
                            <a:schemeClr val="dk1"/>
                          </a:solidFill>
                          <a:latin typeface="Times New Roman" panose="02020603050405020304" pitchFamily="18" charset="0"/>
                          <a:ea typeface="+mn-ea"/>
                          <a:cs typeface="Times New Roman" panose="02020603050405020304" pitchFamily="18" charset="0"/>
                        </a:rPr>
                        <a:t>Journal of Business Research</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IN" sz="1800" kern="1200" dirty="0">
                          <a:solidFill>
                            <a:schemeClr val="dk1"/>
                          </a:solidFill>
                          <a:latin typeface="Times New Roman" panose="02020603050405020304" pitchFamily="18" charset="0"/>
                          <a:ea typeface="+mn-ea"/>
                          <a:cs typeface="Times New Roman" panose="02020603050405020304" pitchFamily="18" charset="0"/>
                        </a:rPr>
                        <a:t>Vol. 136, 2021</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Literature Survey</a:t>
            </a:r>
          </a:p>
        </p:txBody>
      </p:sp>
      <p:graphicFrame>
        <p:nvGraphicFramePr>
          <p:cNvPr id="8" name="Content Placeholder 7"/>
          <p:cNvGraphicFramePr>
            <a:graphicFrameLocks noGrp="1"/>
          </p:cNvGraphicFramePr>
          <p:nvPr>
            <p:ph idx="1"/>
            <p:custDataLst>
              <p:tags r:id="rId1"/>
            </p:custDataLst>
          </p:nvPr>
        </p:nvGraphicFramePr>
        <p:xfrm>
          <a:off x="0" y="1747520"/>
          <a:ext cx="11998960" cy="3388548"/>
        </p:xfrm>
        <a:graphic>
          <a:graphicData uri="http://schemas.openxmlformats.org/drawingml/2006/table">
            <a:tbl>
              <a:tblPr firstRow="1" bandRow="1">
                <a:tableStyleId>{EB9631B5-78F2-41C9-869B-9F39066F8104}</a:tableStyleId>
              </a:tblPr>
              <a:tblGrid>
                <a:gridCol w="979118">
                  <a:extLst>
                    <a:ext uri="{9D8B030D-6E8A-4147-A177-3AD203B41FA5}">
                      <a16:colId xmlns:a16="http://schemas.microsoft.com/office/drawing/2014/main" val="20000"/>
                    </a:ext>
                  </a:extLst>
                </a:gridCol>
                <a:gridCol w="1860636">
                  <a:extLst>
                    <a:ext uri="{9D8B030D-6E8A-4147-A177-3AD203B41FA5}">
                      <a16:colId xmlns:a16="http://schemas.microsoft.com/office/drawing/2014/main" val="20001"/>
                    </a:ext>
                  </a:extLst>
                </a:gridCol>
                <a:gridCol w="2419790">
                  <a:extLst>
                    <a:ext uri="{9D8B030D-6E8A-4147-A177-3AD203B41FA5}">
                      <a16:colId xmlns:a16="http://schemas.microsoft.com/office/drawing/2014/main" val="20002"/>
                    </a:ext>
                  </a:extLst>
                </a:gridCol>
                <a:gridCol w="4119643">
                  <a:extLst>
                    <a:ext uri="{9D8B030D-6E8A-4147-A177-3AD203B41FA5}">
                      <a16:colId xmlns:a16="http://schemas.microsoft.com/office/drawing/2014/main" val="20003"/>
                    </a:ext>
                  </a:extLst>
                </a:gridCol>
                <a:gridCol w="1199896">
                  <a:extLst>
                    <a:ext uri="{9D8B030D-6E8A-4147-A177-3AD203B41FA5}">
                      <a16:colId xmlns:a16="http://schemas.microsoft.com/office/drawing/2014/main" val="20004"/>
                    </a:ext>
                  </a:extLst>
                </a:gridCol>
                <a:gridCol w="1419877">
                  <a:extLst>
                    <a:ext uri="{9D8B030D-6E8A-4147-A177-3AD203B41FA5}">
                      <a16:colId xmlns:a16="http://schemas.microsoft.com/office/drawing/2014/main" val="20005"/>
                    </a:ext>
                  </a:extLst>
                </a:gridCol>
              </a:tblGrid>
              <a:tr h="562375">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dirty="0"/>
                        <a:t>Paper Title</a:t>
                      </a:r>
                    </a:p>
                  </a:txBody>
                  <a:tcPr/>
                </a:tc>
                <a:tc>
                  <a:txBody>
                    <a:bodyPr/>
                    <a:lstStyle/>
                    <a:p>
                      <a:pPr>
                        <a:buNone/>
                      </a:pPr>
                      <a:r>
                        <a:rPr lang="en-IN" altLang="en-US"/>
                        <a:t>Description</a:t>
                      </a:r>
                    </a:p>
                  </a:txBody>
                  <a:tcPr/>
                </a:tc>
                <a:tc>
                  <a:txBody>
                    <a:bodyPr/>
                    <a:lstStyle/>
                    <a:p>
                      <a:pPr>
                        <a:buNone/>
                      </a:pPr>
                      <a:r>
                        <a:rPr lang="en-IN" altLang="en-US" dirty="0"/>
                        <a:t>Journal</a:t>
                      </a:r>
                    </a:p>
                  </a:txBody>
                  <a:tcPr/>
                </a:tc>
                <a:tc>
                  <a:txBody>
                    <a:bodyPr/>
                    <a:lstStyle/>
                    <a:p>
                      <a:pPr>
                        <a:buNone/>
                      </a:pPr>
                      <a:r>
                        <a:rPr lang="en-IN" altLang="en-US" dirty="0"/>
                        <a:t>Volume/</a:t>
                      </a:r>
                    </a:p>
                    <a:p>
                      <a:pPr>
                        <a:buNone/>
                      </a:pPr>
                      <a:r>
                        <a:rPr lang="en-IN" altLang="en-US" dirty="0"/>
                        <a:t>Year</a:t>
                      </a:r>
                    </a:p>
                  </a:txBody>
                  <a:tcPr/>
                </a:tc>
                <a:extLst>
                  <a:ext uri="{0D108BD9-81ED-4DB2-BD59-A6C34878D82A}">
                    <a16:rowId xmlns:a16="http://schemas.microsoft.com/office/drawing/2014/main" val="10000"/>
                  </a:ext>
                </a:extLst>
              </a:tr>
              <a:tr h="1285428">
                <a:tc>
                  <a:txBody>
                    <a:bodyPr/>
                    <a:lstStyle/>
                    <a:p>
                      <a:pPr algn="ctr">
                        <a:buNone/>
                      </a:pPr>
                      <a:r>
                        <a:rPr lang="en-US" sz="2400" dirty="0">
                          <a:latin typeface="Times New Roman" panose="02020603050405020304" pitchFamily="18" charset="0"/>
                          <a:cs typeface="Times New Roman" panose="02020603050405020304" pitchFamily="18" charset="0"/>
                        </a:rPr>
                        <a:t>3</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Zhang, Y., and Liu, H.</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Customer Experience in Mobile Banking: The Role of Trust and Service Quality</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This paper examines how trust and service quality affect customer experience in mobile banking.</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International Journal of Bank Marketing</a:t>
                      </a:r>
                    </a:p>
                  </a:txBody>
                  <a:tcPr/>
                </a:tc>
                <a:tc>
                  <a:txBody>
                    <a:bodyPr/>
                    <a:lstStyle/>
                    <a:p>
                      <a:pPr>
                        <a:buNone/>
                      </a:pPr>
                      <a:r>
                        <a:rPr lang="en-IN" sz="1800" kern="1200" dirty="0">
                          <a:solidFill>
                            <a:schemeClr val="dk1"/>
                          </a:solidFill>
                          <a:latin typeface="Times New Roman" panose="02020603050405020304" pitchFamily="18" charset="0"/>
                          <a:ea typeface="+mn-ea"/>
                          <a:cs typeface="Times New Roman" panose="02020603050405020304" pitchFamily="18" charset="0"/>
                        </a:rPr>
                        <a:t>Vol. 40, No. 1, 2022</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285428">
                <a:tc>
                  <a:txBody>
                    <a:bodyPr/>
                    <a:lstStyle/>
                    <a:p>
                      <a:pPr algn="ctr">
                        <a:buNone/>
                      </a:pPr>
                      <a:r>
                        <a:rPr lang="en-US" sz="2400" dirty="0">
                          <a:latin typeface="Times New Roman" panose="02020603050405020304" pitchFamily="18" charset="0"/>
                          <a:cs typeface="Times New Roman" panose="02020603050405020304" pitchFamily="18" charset="0"/>
                        </a:rPr>
                        <a:t>4</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Brown, C., and Parker, J..</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Using Big Data Analytics to Improve Customer Retention in Retail Banking</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This paper discusses how big data analytics can help banks retain customers by understanding their behavior and preferences.</a:t>
                      </a: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Journal of Retailing and Consumer Services</a:t>
                      </a:r>
                    </a:p>
                  </a:txBody>
                  <a:tcPr/>
                </a:tc>
                <a:tc>
                  <a:txBody>
                    <a:bodyPr/>
                    <a:lstStyle/>
                    <a:p>
                      <a:pPr>
                        <a:buNone/>
                      </a:pPr>
                      <a:r>
                        <a:rPr lang="en-IN" sz="1800" kern="1200" dirty="0">
                          <a:solidFill>
                            <a:schemeClr val="dk1"/>
                          </a:solidFill>
                          <a:latin typeface="Times New Roman" panose="02020603050405020304" pitchFamily="18" charset="0"/>
                          <a:ea typeface="+mn-ea"/>
                          <a:cs typeface="Times New Roman" panose="02020603050405020304" pitchFamily="18" charset="0"/>
                        </a:rPr>
                        <a:t>Vol. 61, 2021</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sp>
        <p:nvSpPr>
          <p:cNvPr id="3" name="Content Placeholder 2"/>
          <p:cNvSpPr>
            <a:spLocks noGrp="1"/>
          </p:cNvSpPr>
          <p:nvPr>
            <p:ph idx="1"/>
          </p:nvPr>
        </p:nvSpPr>
        <p:spPr/>
        <p:txBody>
          <a:bodyPr/>
          <a:lstStyle/>
          <a:p>
            <a:r>
              <a:rPr lang="en-US" sz="1600" b="1"/>
              <a:t>Data Collection</a:t>
            </a:r>
            <a:r>
              <a:rPr lang="en-US" sz="1600"/>
              <a:t>: We collect customer feedback from various sources like surveys, reviews, social media, and direct interactions with customer service.</a:t>
            </a:r>
          </a:p>
          <a:p>
            <a:endParaRPr lang="en-US" sz="1600" b="1"/>
          </a:p>
          <a:p>
            <a:r>
              <a:rPr lang="en-US" sz="1600" b="1"/>
              <a:t>Data Preprocessing</a:t>
            </a:r>
            <a:r>
              <a:rPr lang="en-US" sz="1600"/>
              <a:t>: We preprocess the data to remove any noise or irrelevant information.</a:t>
            </a:r>
          </a:p>
          <a:p>
            <a:endParaRPr lang="en-US" sz="1600" b="1"/>
          </a:p>
          <a:p>
            <a:endParaRPr lang="en-US" sz="1600" b="1"/>
          </a:p>
          <a:p>
            <a:r>
              <a:rPr lang="en-US" sz="1600" b="1"/>
              <a:t>Dimensionality Reduction</a:t>
            </a:r>
            <a:r>
              <a:rPr lang="en-US" sz="1600"/>
              <a:t>: We apply techniques like NMF (Non-Negative Matrix Factorization) and LDA (Latent Dirichlet Allocation) to reduce the dimensionality of the data and identify key components that affect customer experience.</a:t>
            </a:r>
          </a:p>
          <a:p>
            <a:endParaRPr lang="en-US" sz="1600" b="1"/>
          </a:p>
          <a:p>
            <a:endParaRPr lang="en-US" sz="1600" b="1"/>
          </a:p>
          <a:p>
            <a:r>
              <a:rPr lang="en-US" sz="1600" b="1"/>
              <a:t>Analysis</a:t>
            </a:r>
            <a:r>
              <a:rPr lang="en-US" sz="1600"/>
              <a:t>: By using LDA, we are able to identify latent topics from the feedback data, which represent the main areas of concern or satisfaction for the customers."</a:t>
            </a:r>
          </a:p>
        </p:txBody>
      </p:sp>
      <p:sp>
        <p:nvSpPr>
          <p:cNvPr id="4" name="Date Placeholder 3"/>
          <p:cNvSpPr>
            <a:spLocks noGrp="1"/>
          </p:cNvSpPr>
          <p:nvPr>
            <p:ph type="dt" sz="half" idx="10"/>
          </p:nvPr>
        </p:nvSpPr>
        <p:spPr/>
        <p:txBody>
          <a:bodyPr/>
          <a:lstStyle/>
          <a:p>
            <a:pPr>
              <a:defRPr/>
            </a:pPr>
            <a:r>
              <a:rPr lang="en-US" dirty="0">
                <a:sym typeface="+mn-ea"/>
              </a:rPr>
              <a:t>Final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Feedback Channels: Customers can provide feedback through multiple channels, including online surveys, in-branch comment cards, and customer service interactions. However, the feedback collected is often fragmented and not centrally integrated.</a:t>
            </a:r>
          </a:p>
          <a:p>
            <a:r>
              <a:rPr lang="en-US" sz="2400" dirty="0">
                <a:latin typeface="Times New Roman" panose="02020603050405020304" pitchFamily="18" charset="0"/>
                <a:cs typeface="Times New Roman" panose="02020603050405020304" pitchFamily="18" charset="0"/>
              </a:rPr>
              <a:t>Data Management: Feedback data is stored in disparate systems, making it challenging to consolidate and analyze. Each department may have its own method of recording and managing feedback, leading to inconsistent data quality.</a:t>
            </a:r>
          </a:p>
          <a:p>
            <a:r>
              <a:rPr lang="en-US" sz="2400" dirty="0">
                <a:latin typeface="Times New Roman" panose="02020603050405020304" pitchFamily="18" charset="0"/>
                <a:cs typeface="Times New Roman" panose="02020603050405020304" pitchFamily="18" charset="0"/>
              </a:rPr>
              <a:t>Analysis Tools: The bank currently uses basic analytical tools to review feedback. These tools offer limited capabilities for deep analysis and trend identification, resulting in a reactive rather than proactive approach to addressing customer issues.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Final Review</a:t>
            </a:r>
            <a:endParaRPr lang="en-IN" dirty="0"/>
          </a:p>
          <a:p>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9</a:t>
            </a:fld>
            <a:endParaRPr lang="en-IN"/>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15</TotalTime>
  <Words>1761</Words>
  <Application>Microsoft Office PowerPoint</Application>
  <PresentationFormat>Widescreen</PresentationFormat>
  <Paragraphs>236</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Literature Survey</vt:lpstr>
      <vt:lpstr>Literature Survey</vt:lpstr>
      <vt:lpstr>Methodology</vt:lpstr>
      <vt:lpstr>Existing System</vt:lpstr>
      <vt:lpstr>PowerPoint Presentation</vt:lpstr>
      <vt:lpstr>Drawback of Existing System</vt:lpstr>
      <vt:lpstr>Proposed System </vt:lpstr>
      <vt:lpstr>System Architecture</vt:lpstr>
      <vt:lpstr>List of modules</vt:lpstr>
      <vt:lpstr>DFD for Preprocessing module</vt:lpstr>
      <vt:lpstr>DFD for NMF Module</vt:lpstr>
      <vt:lpstr>Algorithm for NMF</vt:lpstr>
      <vt:lpstr>Output for NMF</vt:lpstr>
      <vt:lpstr>DFD for LDA module</vt:lpstr>
      <vt:lpstr>Algorithm of Latent Dirichlet Allocation Module </vt:lpstr>
      <vt:lpstr>PowerPoint Presentation</vt:lpstr>
      <vt:lpstr>Formulations</vt:lpstr>
      <vt:lpstr>Output for LDA</vt:lpstr>
      <vt:lpstr>Output </vt:lpstr>
      <vt:lpstr>Output </vt:lpstr>
      <vt:lpstr>Output </vt:lpstr>
      <vt:lpstr>Output </vt:lpstr>
      <vt:lpstr>Output </vt:lpstr>
      <vt:lpstr>Output </vt:lpstr>
      <vt:lpstr>Result and Discussion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PRASANNA K</cp:lastModifiedBy>
  <cp:revision>42</cp:revision>
  <dcterms:created xsi:type="dcterms:W3CDTF">2023-08-03T04:32:00Z</dcterms:created>
  <dcterms:modified xsi:type="dcterms:W3CDTF">2024-11-22T17:13:30Z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A374C68808C049DDBDA1A69B1FC984D3_12</vt:lpwstr>
  </property>
  <property fmtid="{D5CDD505-2E9C-101B-9397-08002B2CF9AE}" pid="3" name="KSOProductBuildVer">
    <vt:lpwstr>1033-12.2.0.18586</vt:lpwstr>
  </property>
</Properties>
</file>