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BF5F0EC-3D0B-42BE-9AB1-D99DEB537FED}" type="datetimeFigureOut">
              <a:rPr lang="en-IN" smtClean="0"/>
              <a:t>20-08-2024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48369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F5F0EC-3D0B-42BE-9AB1-D99DEB537FED}"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1796345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BF5F0EC-3D0B-42BE-9AB1-D99DEB537FED}"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559773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BF5F0EC-3D0B-42BE-9AB1-D99DEB537FED}"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2603237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F5F0EC-3D0B-42BE-9AB1-D99DEB537FED}"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19479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F5F0EC-3D0B-42BE-9AB1-D99DEB537FED}" type="datetimeFigureOut">
              <a:rPr lang="en-IN" smtClean="0"/>
              <a:t>20-08-2024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2852113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F5F0EC-3D0B-42BE-9AB1-D99DEB537FED}" type="datetimeFigureOut">
              <a:rPr lang="en-IN" smtClean="0"/>
              <a:t>20-08-2024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3909738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BF5F0EC-3D0B-42BE-9AB1-D99DEB537FED}"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3933641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BF5F0EC-3D0B-42BE-9AB1-D99DEB537FED}"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681483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F5F0EC-3D0B-42BE-9AB1-D99DEB537FED}"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261818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F5F0EC-3D0B-42BE-9AB1-D99DEB537FED}"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65154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F5F0EC-3D0B-42BE-9AB1-D99DEB537FED}"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2168638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F5F0EC-3D0B-42BE-9AB1-D99DEB537FED}" type="datetimeFigureOut">
              <a:rPr lang="en-IN" smtClean="0"/>
              <a:t>20-08-2024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421385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F5F0EC-3D0B-42BE-9AB1-D99DEB537FED}" type="datetimeFigureOut">
              <a:rPr lang="en-IN" smtClean="0"/>
              <a:t>20-08-2024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3683337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5F0EC-3D0B-42BE-9AB1-D99DEB537FED}" type="datetimeFigureOut">
              <a:rPr lang="en-IN" smtClean="0"/>
              <a:t>20-08-2024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154238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F5F0EC-3D0B-42BE-9AB1-D99DEB537FED}"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233993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F5F0EC-3D0B-42BE-9AB1-D99DEB537FED}"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336026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F5F0EC-3D0B-42BE-9AB1-D99DEB537FED}" type="datetimeFigureOut">
              <a:rPr lang="en-IN" smtClean="0"/>
              <a:t>20-08-2024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EA3FE46-81A2-4F85-9185-300B0495B6FF}" type="slidenum">
              <a:rPr lang="en-IN" smtClean="0"/>
              <a:t>‹#›</a:t>
            </a:fld>
            <a:endParaRPr lang="en-IN"/>
          </a:p>
        </p:txBody>
      </p:sp>
    </p:spTree>
    <p:extLst>
      <p:ext uri="{BB962C8B-B14F-4D97-AF65-F5344CB8AC3E}">
        <p14:creationId xmlns:p14="http://schemas.microsoft.com/office/powerpoint/2010/main" val="36856030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1F1B-ECCE-095C-DEF2-DCD4F251683C}"/>
              </a:ext>
            </a:extLst>
          </p:cNvPr>
          <p:cNvSpPr>
            <a:spLocks noGrp="1"/>
          </p:cNvSpPr>
          <p:nvPr>
            <p:ph type="ctrTitle"/>
          </p:nvPr>
        </p:nvSpPr>
        <p:spPr>
          <a:xfrm>
            <a:off x="1497195" y="1017034"/>
            <a:ext cx="9557657" cy="1623105"/>
          </a:xfrm>
        </p:spPr>
        <p:txBody>
          <a:bodyPr>
            <a:normAutofit fontScale="90000"/>
          </a:bodyPr>
          <a:lstStyle/>
          <a:p>
            <a:r>
              <a:rPr lang="en-US" sz="6000" spc="-20" dirty="0"/>
              <a:t>Lead</a:t>
            </a:r>
            <a:r>
              <a:rPr lang="en-US" spc="-20" dirty="0"/>
              <a:t> </a:t>
            </a:r>
            <a:r>
              <a:rPr lang="en-US" sz="6000" spc="-10" dirty="0"/>
              <a:t>Scoring </a:t>
            </a:r>
            <a:r>
              <a:rPr lang="en-US" sz="6000" dirty="0"/>
              <a:t>Case</a:t>
            </a:r>
            <a:r>
              <a:rPr lang="en-US" sz="6000" spc="-100" dirty="0"/>
              <a:t> </a:t>
            </a:r>
            <a:r>
              <a:rPr lang="en-US" sz="6000" spc="-10" dirty="0"/>
              <a:t>Study</a:t>
            </a:r>
            <a:r>
              <a:rPr lang="en-US" spc="-10" dirty="0"/>
              <a:t> </a:t>
            </a:r>
            <a:r>
              <a:rPr lang="en-US" sz="6000" spc="-10" dirty="0"/>
              <a:t>using </a:t>
            </a:r>
            <a:r>
              <a:rPr lang="en-US" sz="6000" dirty="0"/>
              <a:t>logistic</a:t>
            </a:r>
            <a:r>
              <a:rPr lang="en-US" sz="6000" spc="-160" dirty="0"/>
              <a:t> </a:t>
            </a:r>
            <a:r>
              <a:rPr lang="en-US" sz="6000" spc="-10" dirty="0"/>
              <a:t>regression</a:t>
            </a:r>
            <a:endParaRPr lang="en-IN" dirty="0"/>
          </a:p>
        </p:txBody>
      </p:sp>
      <p:sp>
        <p:nvSpPr>
          <p:cNvPr id="3" name="Subtitle 2">
            <a:extLst>
              <a:ext uri="{FF2B5EF4-FFF2-40B4-BE49-F238E27FC236}">
                <a16:creationId xmlns:a16="http://schemas.microsoft.com/office/drawing/2014/main" id="{08F516A7-D9AF-3414-8C6C-DF076CC8EA53}"/>
              </a:ext>
            </a:extLst>
          </p:cNvPr>
          <p:cNvSpPr>
            <a:spLocks noGrp="1"/>
          </p:cNvSpPr>
          <p:nvPr>
            <p:ph type="subTitle" idx="1"/>
          </p:nvPr>
        </p:nvSpPr>
        <p:spPr>
          <a:xfrm>
            <a:off x="1497195" y="3708484"/>
            <a:ext cx="8750191" cy="1843229"/>
          </a:xfrm>
        </p:spPr>
        <p:txBody>
          <a:bodyPr>
            <a:normAutofit lnSpcReduction="10000"/>
          </a:bodyPr>
          <a:lstStyle/>
          <a:p>
            <a:r>
              <a:rPr lang="en-US" dirty="0">
                <a:solidFill>
                  <a:schemeClr val="bg2"/>
                </a:solidFill>
              </a:rPr>
              <a:t>Submitted By – </a:t>
            </a:r>
          </a:p>
          <a:p>
            <a:r>
              <a:rPr lang="en-US" dirty="0">
                <a:solidFill>
                  <a:schemeClr val="bg2"/>
                </a:solidFill>
              </a:rPr>
              <a:t>1.  </a:t>
            </a:r>
            <a:r>
              <a:rPr lang="en-US" cap="none" dirty="0" err="1" smtClean="0">
                <a:solidFill>
                  <a:schemeClr val="bg2"/>
                </a:solidFill>
              </a:rPr>
              <a:t>Prasanna</a:t>
            </a:r>
            <a:r>
              <a:rPr lang="en-US" cap="none" dirty="0" smtClean="0">
                <a:solidFill>
                  <a:schemeClr val="bg2"/>
                </a:solidFill>
              </a:rPr>
              <a:t> </a:t>
            </a:r>
            <a:r>
              <a:rPr lang="en-US" cap="none" dirty="0" err="1" smtClean="0">
                <a:solidFill>
                  <a:schemeClr val="bg2"/>
                </a:solidFill>
              </a:rPr>
              <a:t>Kaigude</a:t>
            </a:r>
            <a:endParaRPr lang="en-US" cap="none" dirty="0">
              <a:solidFill>
                <a:schemeClr val="bg2"/>
              </a:solidFill>
            </a:endParaRPr>
          </a:p>
          <a:p>
            <a:r>
              <a:rPr lang="en-US" cap="none" dirty="0">
                <a:solidFill>
                  <a:schemeClr val="bg2"/>
                </a:solidFill>
              </a:rPr>
              <a:t>2. </a:t>
            </a:r>
            <a:r>
              <a:rPr lang="en-US" cap="none" dirty="0" smtClean="0">
                <a:solidFill>
                  <a:schemeClr val="bg2"/>
                </a:solidFill>
              </a:rPr>
              <a:t>Sai </a:t>
            </a:r>
            <a:r>
              <a:rPr lang="en-US" cap="none" dirty="0" err="1" smtClean="0">
                <a:solidFill>
                  <a:schemeClr val="bg2"/>
                </a:solidFill>
              </a:rPr>
              <a:t>Vamsi</a:t>
            </a:r>
            <a:r>
              <a:rPr lang="en-US" cap="none" dirty="0" smtClean="0">
                <a:solidFill>
                  <a:schemeClr val="bg2"/>
                </a:solidFill>
              </a:rPr>
              <a:t> </a:t>
            </a:r>
            <a:r>
              <a:rPr lang="en-US" cap="none" dirty="0" err="1" smtClean="0">
                <a:solidFill>
                  <a:schemeClr val="bg2"/>
                </a:solidFill>
              </a:rPr>
              <a:t>Aritakula</a:t>
            </a:r>
            <a:endParaRPr lang="en-US" cap="none" dirty="0">
              <a:solidFill>
                <a:schemeClr val="bg2"/>
              </a:solidFill>
            </a:endParaRPr>
          </a:p>
          <a:p>
            <a:r>
              <a:rPr lang="en-US" cap="none" dirty="0">
                <a:solidFill>
                  <a:schemeClr val="bg2"/>
                </a:solidFill>
              </a:rPr>
              <a:t>3. </a:t>
            </a:r>
            <a:r>
              <a:rPr lang="en-US" cap="none" dirty="0" err="1" smtClean="0">
                <a:solidFill>
                  <a:schemeClr val="bg2"/>
                </a:solidFill>
              </a:rPr>
              <a:t>Chanda</a:t>
            </a:r>
            <a:r>
              <a:rPr lang="en-US" cap="none" dirty="0" smtClean="0">
                <a:solidFill>
                  <a:schemeClr val="bg2"/>
                </a:solidFill>
              </a:rPr>
              <a:t> </a:t>
            </a:r>
            <a:r>
              <a:rPr lang="en-US" cap="none" dirty="0" err="1" smtClean="0">
                <a:solidFill>
                  <a:schemeClr val="bg2"/>
                </a:solidFill>
              </a:rPr>
              <a:t>Uday</a:t>
            </a:r>
            <a:r>
              <a:rPr lang="en-US" cap="none" dirty="0" smtClean="0">
                <a:solidFill>
                  <a:schemeClr val="bg2"/>
                </a:solidFill>
              </a:rPr>
              <a:t> Kumar</a:t>
            </a:r>
            <a:endParaRPr lang="en-US" cap="none" dirty="0">
              <a:solidFill>
                <a:schemeClr val="bg2"/>
              </a:solidFill>
            </a:endParaRPr>
          </a:p>
          <a:p>
            <a:r>
              <a:rPr lang="en-US" cap="none" dirty="0" smtClean="0">
                <a:solidFill>
                  <a:schemeClr val="bg2"/>
                </a:solidFill>
              </a:rPr>
              <a:t>4. </a:t>
            </a:r>
            <a:r>
              <a:rPr lang="en-US" cap="none" dirty="0" err="1" smtClean="0">
                <a:solidFill>
                  <a:schemeClr val="bg2"/>
                </a:solidFill>
              </a:rPr>
              <a:t>Yash</a:t>
            </a:r>
            <a:r>
              <a:rPr lang="en-US" cap="none" dirty="0" smtClean="0">
                <a:solidFill>
                  <a:schemeClr val="bg2"/>
                </a:solidFill>
              </a:rPr>
              <a:t> Chauhan</a:t>
            </a:r>
            <a:endParaRPr lang="en-US" cap="none" dirty="0">
              <a:solidFill>
                <a:schemeClr val="bg2"/>
              </a:solidFill>
            </a:endParaRPr>
          </a:p>
          <a:p>
            <a:endParaRPr lang="en-IN" dirty="0"/>
          </a:p>
        </p:txBody>
      </p:sp>
    </p:spTree>
    <p:extLst>
      <p:ext uri="{BB962C8B-B14F-4D97-AF65-F5344CB8AC3E}">
        <p14:creationId xmlns:p14="http://schemas.microsoft.com/office/powerpoint/2010/main" val="28239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D092-411C-5022-4DDF-6057B28DD982}"/>
              </a:ext>
            </a:extLst>
          </p:cNvPr>
          <p:cNvSpPr>
            <a:spLocks noGrp="1"/>
          </p:cNvSpPr>
          <p:nvPr>
            <p:ph type="title"/>
          </p:nvPr>
        </p:nvSpPr>
        <p:spPr/>
        <p:txBody>
          <a:bodyPr/>
          <a:lstStyle/>
          <a:p>
            <a:r>
              <a:rPr lang="en-US" dirty="0"/>
              <a:t>Occupation</a:t>
            </a:r>
            <a:endParaRPr lang="en-IN" dirty="0"/>
          </a:p>
        </p:txBody>
      </p:sp>
      <p:sp>
        <p:nvSpPr>
          <p:cNvPr id="3" name="Content Placeholder 2">
            <a:extLst>
              <a:ext uri="{FF2B5EF4-FFF2-40B4-BE49-F238E27FC236}">
                <a16:creationId xmlns:a16="http://schemas.microsoft.com/office/drawing/2014/main" id="{338D4BED-9D11-E6C7-C01B-C7AD0F8A6FB9}"/>
              </a:ext>
            </a:extLst>
          </p:cNvPr>
          <p:cNvSpPr>
            <a:spLocks noGrp="1"/>
          </p:cNvSpPr>
          <p:nvPr>
            <p:ph idx="1"/>
          </p:nvPr>
        </p:nvSpPr>
        <p:spPr/>
        <p:txBody>
          <a:bodyPr/>
          <a:lstStyle/>
          <a:p>
            <a:r>
              <a:rPr lang="en-US" dirty="0"/>
              <a:t>Leads which are unemployed are most interested to join the course than others</a:t>
            </a:r>
            <a:endParaRPr lang="en-IN" dirty="0"/>
          </a:p>
        </p:txBody>
      </p:sp>
      <p:pic>
        <p:nvPicPr>
          <p:cNvPr id="6" name="Picture 5">
            <a:extLst>
              <a:ext uri="{FF2B5EF4-FFF2-40B4-BE49-F238E27FC236}">
                <a16:creationId xmlns:a16="http://schemas.microsoft.com/office/drawing/2014/main" id="{FC6AB65E-6DDC-529F-1E76-32F444DA1F76}"/>
              </a:ext>
            </a:extLst>
          </p:cNvPr>
          <p:cNvPicPr>
            <a:picLocks noChangeAspect="1"/>
          </p:cNvPicPr>
          <p:nvPr/>
        </p:nvPicPr>
        <p:blipFill>
          <a:blip r:embed="rId2"/>
          <a:stretch>
            <a:fillRect/>
          </a:stretch>
        </p:blipFill>
        <p:spPr>
          <a:xfrm>
            <a:off x="941541" y="3377941"/>
            <a:ext cx="9603275" cy="3215453"/>
          </a:xfrm>
          <a:prstGeom prst="rect">
            <a:avLst/>
          </a:prstGeom>
        </p:spPr>
      </p:pic>
    </p:spTree>
    <p:extLst>
      <p:ext uri="{BB962C8B-B14F-4D97-AF65-F5344CB8AC3E}">
        <p14:creationId xmlns:p14="http://schemas.microsoft.com/office/powerpoint/2010/main" val="331995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79E0-5D8B-26EA-B1EE-FE15ECF217F6}"/>
              </a:ext>
            </a:extLst>
          </p:cNvPr>
          <p:cNvSpPr>
            <a:spLocks noGrp="1"/>
          </p:cNvSpPr>
          <p:nvPr>
            <p:ph type="title"/>
          </p:nvPr>
        </p:nvSpPr>
        <p:spPr/>
        <p:txBody>
          <a:bodyPr/>
          <a:lstStyle/>
          <a:p>
            <a:r>
              <a:rPr lang="en-US" dirty="0"/>
              <a:t>Model evaluation</a:t>
            </a:r>
            <a:endParaRPr lang="en-IN" dirty="0"/>
          </a:p>
        </p:txBody>
      </p:sp>
      <p:pic>
        <p:nvPicPr>
          <p:cNvPr id="6" name="Picture 5">
            <a:extLst>
              <a:ext uri="{FF2B5EF4-FFF2-40B4-BE49-F238E27FC236}">
                <a16:creationId xmlns:a16="http://schemas.microsoft.com/office/drawing/2014/main" id="{DE7108AC-AEA7-4C9E-25B9-EDAA0C2FBF49}"/>
              </a:ext>
            </a:extLst>
          </p:cNvPr>
          <p:cNvPicPr>
            <a:picLocks noChangeAspect="1"/>
          </p:cNvPicPr>
          <p:nvPr/>
        </p:nvPicPr>
        <p:blipFill>
          <a:blip r:embed="rId2"/>
          <a:stretch>
            <a:fillRect/>
          </a:stretch>
        </p:blipFill>
        <p:spPr>
          <a:xfrm>
            <a:off x="1929002" y="2809444"/>
            <a:ext cx="8786192" cy="2810412"/>
          </a:xfrm>
          <a:prstGeom prst="rect">
            <a:avLst/>
          </a:prstGeom>
        </p:spPr>
      </p:pic>
    </p:spTree>
    <p:extLst>
      <p:ext uri="{BB962C8B-B14F-4D97-AF65-F5344CB8AC3E}">
        <p14:creationId xmlns:p14="http://schemas.microsoft.com/office/powerpoint/2010/main" val="3925625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C80E-89A3-24C3-51E9-619B9EBC253A}"/>
              </a:ext>
            </a:extLst>
          </p:cNvPr>
          <p:cNvSpPr>
            <a:spLocks noGrp="1"/>
          </p:cNvSpPr>
          <p:nvPr>
            <p:ph type="title"/>
          </p:nvPr>
        </p:nvSpPr>
        <p:spPr>
          <a:xfrm>
            <a:off x="1451579" y="793130"/>
            <a:ext cx="9603275" cy="1049235"/>
          </a:xfrm>
        </p:spPr>
        <p:txBody>
          <a:bodyPr/>
          <a:lstStyle/>
          <a:p>
            <a:r>
              <a:rPr lang="en-IN" dirty="0"/>
              <a:t>ROC</a:t>
            </a:r>
            <a:r>
              <a:rPr lang="en-IN" spc="-60" dirty="0"/>
              <a:t> </a:t>
            </a:r>
            <a:r>
              <a:rPr lang="en-IN" spc="-10" dirty="0"/>
              <a:t>curve</a:t>
            </a:r>
            <a:endParaRPr lang="en-IN" dirty="0"/>
          </a:p>
        </p:txBody>
      </p:sp>
      <p:sp>
        <p:nvSpPr>
          <p:cNvPr id="3" name="Content Placeholder 2">
            <a:extLst>
              <a:ext uri="{FF2B5EF4-FFF2-40B4-BE49-F238E27FC236}">
                <a16:creationId xmlns:a16="http://schemas.microsoft.com/office/drawing/2014/main" id="{3F9F7464-31EE-9D02-9D9D-D60AF66AB0B8}"/>
              </a:ext>
            </a:extLst>
          </p:cNvPr>
          <p:cNvSpPr>
            <a:spLocks noGrp="1"/>
          </p:cNvSpPr>
          <p:nvPr>
            <p:ph idx="1"/>
          </p:nvPr>
        </p:nvSpPr>
        <p:spPr/>
        <p:txBody>
          <a:bodyPr/>
          <a:lstStyle/>
          <a:p>
            <a:pPr marL="21590">
              <a:lnSpc>
                <a:spcPct val="100000"/>
              </a:lnSpc>
              <a:spcBef>
                <a:spcPts val="100"/>
              </a:spcBef>
            </a:pPr>
            <a:r>
              <a:rPr lang="en-US" dirty="0"/>
              <a:t>"Given that 0.42 represents the tradeoff between Precision and Recall, we can confidently decide to focus on any prospect lead with a conversion probability greater than this threshold."</a:t>
            </a:r>
            <a:endParaRPr lang="en-IN" dirty="0"/>
          </a:p>
        </p:txBody>
      </p:sp>
      <p:pic>
        <p:nvPicPr>
          <p:cNvPr id="11" name="Picture 10">
            <a:extLst>
              <a:ext uri="{FF2B5EF4-FFF2-40B4-BE49-F238E27FC236}">
                <a16:creationId xmlns:a16="http://schemas.microsoft.com/office/drawing/2014/main" id="{0892DB26-6438-E1C1-E56D-3D0DEE1630E1}"/>
              </a:ext>
            </a:extLst>
          </p:cNvPr>
          <p:cNvPicPr>
            <a:picLocks noChangeAspect="1"/>
          </p:cNvPicPr>
          <p:nvPr/>
        </p:nvPicPr>
        <p:blipFill>
          <a:blip r:embed="rId2"/>
          <a:stretch>
            <a:fillRect/>
          </a:stretch>
        </p:blipFill>
        <p:spPr>
          <a:xfrm>
            <a:off x="1613979" y="3713340"/>
            <a:ext cx="8460188" cy="2876397"/>
          </a:xfrm>
          <a:prstGeom prst="rect">
            <a:avLst/>
          </a:prstGeom>
        </p:spPr>
      </p:pic>
    </p:spTree>
    <p:extLst>
      <p:ext uri="{BB962C8B-B14F-4D97-AF65-F5344CB8AC3E}">
        <p14:creationId xmlns:p14="http://schemas.microsoft.com/office/powerpoint/2010/main" val="2464655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3232-8432-D265-4D16-931D2DB4C29F}"/>
              </a:ext>
            </a:extLst>
          </p:cNvPr>
          <p:cNvSpPr>
            <a:spLocks noGrp="1"/>
          </p:cNvSpPr>
          <p:nvPr>
            <p:ph type="title"/>
          </p:nvPr>
        </p:nvSpPr>
        <p:spPr/>
        <p:txBody>
          <a:bodyPr/>
          <a:lstStyle/>
          <a:p>
            <a:r>
              <a:rPr lang="en-US" dirty="0"/>
              <a:t>Observations</a:t>
            </a:r>
            <a:endParaRPr lang="en-IN" dirty="0"/>
          </a:p>
        </p:txBody>
      </p:sp>
      <p:sp>
        <p:nvSpPr>
          <p:cNvPr id="22" name="Content Placeholder 21">
            <a:extLst>
              <a:ext uri="{FF2B5EF4-FFF2-40B4-BE49-F238E27FC236}">
                <a16:creationId xmlns:a16="http://schemas.microsoft.com/office/drawing/2014/main" id="{1E6071A0-E6C3-B0C6-8753-0CDAE33EE653}"/>
              </a:ext>
            </a:extLst>
          </p:cNvPr>
          <p:cNvSpPr>
            <a:spLocks noGrp="1"/>
          </p:cNvSpPr>
          <p:nvPr>
            <p:ph sz="half" idx="1"/>
          </p:nvPr>
        </p:nvSpPr>
        <p:spPr/>
        <p:txBody>
          <a:bodyPr>
            <a:normAutofit/>
          </a:bodyPr>
          <a:lstStyle/>
          <a:p>
            <a:r>
              <a:rPr lang="en-US" dirty="0"/>
              <a:t>Train Data:</a:t>
            </a:r>
            <a:endParaRPr lang="en-IN" dirty="0"/>
          </a:p>
          <a:p>
            <a:pPr marL="457200" indent="-457200">
              <a:buFont typeface="+mj-lt"/>
              <a:buAutoNum type="arabicPeriod"/>
            </a:pPr>
            <a:r>
              <a:rPr lang="en-IN" dirty="0"/>
              <a:t>Accuracy – 80%</a:t>
            </a:r>
          </a:p>
          <a:p>
            <a:pPr marL="457200" indent="-457200">
              <a:buFont typeface="+mj-lt"/>
              <a:buAutoNum type="arabicPeriod"/>
            </a:pPr>
            <a:r>
              <a:rPr lang="en-IN" dirty="0"/>
              <a:t>Sensitivity – 77%</a:t>
            </a:r>
          </a:p>
          <a:p>
            <a:pPr marL="457200" indent="-457200">
              <a:buFont typeface="+mj-lt"/>
              <a:buAutoNum type="arabicPeriod"/>
            </a:pPr>
            <a:r>
              <a:rPr lang="en-IN" dirty="0"/>
              <a:t>Specificity – 80%</a:t>
            </a:r>
          </a:p>
          <a:p>
            <a:r>
              <a:rPr lang="en-IN" dirty="0"/>
              <a:t>Test Data:</a:t>
            </a:r>
          </a:p>
          <a:p>
            <a:pPr marL="457200" indent="-457200">
              <a:buFont typeface="+mj-lt"/>
              <a:buAutoNum type="arabicPeriod"/>
            </a:pPr>
            <a:r>
              <a:rPr lang="en-IN" dirty="0"/>
              <a:t>Accuracy – 80%</a:t>
            </a:r>
          </a:p>
          <a:p>
            <a:pPr marL="457200" indent="-457200">
              <a:buFont typeface="+mj-lt"/>
              <a:buAutoNum type="arabicPeriod"/>
            </a:pPr>
            <a:r>
              <a:rPr lang="en-IN" dirty="0"/>
              <a:t>Sensitivity – 77%</a:t>
            </a:r>
          </a:p>
          <a:p>
            <a:pPr marL="457200" indent="-457200">
              <a:buFont typeface="+mj-lt"/>
              <a:buAutoNum type="arabicPeriod"/>
            </a:pPr>
            <a:r>
              <a:rPr lang="en-IN" dirty="0"/>
              <a:t>Specificity – 80%</a:t>
            </a:r>
          </a:p>
          <a:p>
            <a:pPr marL="0" indent="0">
              <a:buNone/>
            </a:pPr>
            <a:endParaRPr lang="en-IN" dirty="0"/>
          </a:p>
          <a:p>
            <a:pPr marL="0" indent="0">
              <a:buNone/>
            </a:pPr>
            <a:endParaRPr lang="en-US" dirty="0"/>
          </a:p>
        </p:txBody>
      </p:sp>
      <p:sp>
        <p:nvSpPr>
          <p:cNvPr id="23" name="Content Placeholder 22">
            <a:extLst>
              <a:ext uri="{FF2B5EF4-FFF2-40B4-BE49-F238E27FC236}">
                <a16:creationId xmlns:a16="http://schemas.microsoft.com/office/drawing/2014/main" id="{A8DF9B88-1E32-2D01-1237-DAC5C57E4777}"/>
              </a:ext>
            </a:extLst>
          </p:cNvPr>
          <p:cNvSpPr>
            <a:spLocks noGrp="1"/>
          </p:cNvSpPr>
          <p:nvPr>
            <p:ph sz="half" idx="2"/>
          </p:nvPr>
        </p:nvSpPr>
        <p:spPr/>
        <p:txBody>
          <a:bodyPr>
            <a:normAutofit/>
          </a:bodyPr>
          <a:lstStyle/>
          <a:p>
            <a:pPr marL="1048385" marR="107950">
              <a:lnSpc>
                <a:spcPct val="103299"/>
              </a:lnSpc>
              <a:spcBef>
                <a:spcPts val="20"/>
              </a:spcBef>
            </a:pPr>
            <a:r>
              <a:rPr lang="en-US" sz="2100" dirty="0"/>
              <a:t>Final Features list:</a:t>
            </a:r>
          </a:p>
          <a:p>
            <a:pPr marL="819785" marR="107950" indent="0">
              <a:lnSpc>
                <a:spcPct val="103299"/>
              </a:lnSpc>
              <a:spcBef>
                <a:spcPts val="20"/>
              </a:spcBef>
              <a:buNone/>
            </a:pPr>
            <a:endParaRPr lang="en-US" sz="2100" dirty="0"/>
          </a:p>
          <a:p>
            <a:pPr marL="12700">
              <a:spcBef>
                <a:spcPts val="370"/>
              </a:spcBef>
            </a:pPr>
            <a:r>
              <a:rPr lang="en-US" sz="2100" dirty="0"/>
              <a:t>Lead </a:t>
            </a:r>
            <a:r>
              <a:rPr lang="en-US" sz="2100" dirty="0" err="1"/>
              <a:t>Source_Olark</a:t>
            </a:r>
            <a:r>
              <a:rPr lang="en-US" sz="2100" dirty="0"/>
              <a:t> Chat</a:t>
            </a:r>
          </a:p>
          <a:p>
            <a:pPr marL="12700">
              <a:spcBef>
                <a:spcPts val="819"/>
              </a:spcBef>
            </a:pPr>
            <a:r>
              <a:rPr lang="en-US" sz="2100" dirty="0" err="1"/>
              <a:t>Specialization_Others</a:t>
            </a:r>
            <a:endParaRPr lang="en-US" sz="2100" dirty="0"/>
          </a:p>
          <a:p>
            <a:pPr marL="12700">
              <a:spcBef>
                <a:spcPts val="819"/>
              </a:spcBef>
            </a:pPr>
            <a:r>
              <a:rPr lang="en-US" sz="2100" dirty="0"/>
              <a:t>Lead </a:t>
            </a:r>
            <a:r>
              <a:rPr lang="en-US" sz="2100" dirty="0" err="1"/>
              <a:t>Origin_Lead</a:t>
            </a:r>
            <a:r>
              <a:rPr lang="en-US" sz="2100" dirty="0"/>
              <a:t> Add Form Lead        </a:t>
            </a:r>
            <a:r>
              <a:rPr lang="en-US" sz="2100" dirty="0" err="1"/>
              <a:t>Source_Welingak</a:t>
            </a:r>
            <a:r>
              <a:rPr lang="en-US" sz="2100" dirty="0"/>
              <a:t> Website Total Time Spent on Website Lead </a:t>
            </a:r>
            <a:r>
              <a:rPr lang="en-US" sz="2100" dirty="0" err="1"/>
              <a:t>Origin_Landing</a:t>
            </a:r>
            <a:r>
              <a:rPr lang="en-US" sz="2100" dirty="0"/>
              <a:t> Page</a:t>
            </a:r>
          </a:p>
          <a:p>
            <a:pPr marL="12700">
              <a:spcBef>
                <a:spcPts val="819"/>
              </a:spcBef>
            </a:pPr>
            <a:endParaRPr lang="en-US" sz="2000" dirty="0">
              <a:latin typeface="Times New Roman"/>
              <a:cs typeface="Times New Roman"/>
            </a:endParaRPr>
          </a:p>
          <a:p>
            <a:pPr marL="0" indent="0">
              <a:buNone/>
            </a:pPr>
            <a:endParaRPr lang="en-IN" dirty="0"/>
          </a:p>
        </p:txBody>
      </p:sp>
    </p:spTree>
    <p:extLst>
      <p:ext uri="{BB962C8B-B14F-4D97-AF65-F5344CB8AC3E}">
        <p14:creationId xmlns:p14="http://schemas.microsoft.com/office/powerpoint/2010/main" val="170854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373F01-3EEB-1BFF-B2C6-6D04E264777D}"/>
              </a:ext>
            </a:extLst>
          </p:cNvPr>
          <p:cNvSpPr>
            <a:spLocks noGrp="1"/>
          </p:cNvSpPr>
          <p:nvPr>
            <p:ph type="title"/>
          </p:nvPr>
        </p:nvSpPr>
        <p:spPr/>
        <p:txBody>
          <a:bodyPr/>
          <a:lstStyle/>
          <a:p>
            <a:r>
              <a:rPr lang="en-US" dirty="0"/>
              <a:t>Conclusion</a:t>
            </a:r>
            <a:endParaRPr lang="en-IN" dirty="0"/>
          </a:p>
        </p:txBody>
      </p:sp>
      <p:sp>
        <p:nvSpPr>
          <p:cNvPr id="6" name="Content Placeholder 5">
            <a:extLst>
              <a:ext uri="{FF2B5EF4-FFF2-40B4-BE49-F238E27FC236}">
                <a16:creationId xmlns:a16="http://schemas.microsoft.com/office/drawing/2014/main" id="{BC2E94D4-6359-B335-B460-C6FC5EB26D82}"/>
              </a:ext>
            </a:extLst>
          </p:cNvPr>
          <p:cNvSpPr>
            <a:spLocks noGrp="1"/>
          </p:cNvSpPr>
          <p:nvPr>
            <p:ph idx="1"/>
          </p:nvPr>
        </p:nvSpPr>
        <p:spPr/>
        <p:txBody>
          <a:bodyPr/>
          <a:lstStyle/>
          <a:p>
            <a:pPr marL="131445" marR="476250" indent="-119380">
              <a:lnSpc>
                <a:spcPct val="101000"/>
              </a:lnSpc>
              <a:spcBef>
                <a:spcPts val="80"/>
              </a:spcBef>
            </a:pPr>
            <a:r>
              <a:rPr lang="en-US" sz="1900" dirty="0"/>
              <a:t>We see that the conversion rate is 30-35% (close to average) for API and Landing page submission. But very low for Lead Add form and Lead import. Therefore we can intervene that we need to focus more on the leads originated from API and Landing page submission.</a:t>
            </a:r>
          </a:p>
          <a:p>
            <a:pPr marL="12700">
              <a:lnSpc>
                <a:spcPct val="100000"/>
              </a:lnSpc>
              <a:spcBef>
                <a:spcPts val="800"/>
              </a:spcBef>
            </a:pPr>
            <a:r>
              <a:rPr lang="en-US" sz="1900" dirty="0"/>
              <a:t>We see max number of leads are generated by google / direct</a:t>
            </a:r>
          </a:p>
          <a:p>
            <a:pPr marL="131445">
              <a:lnSpc>
                <a:spcPct val="100000"/>
              </a:lnSpc>
              <a:spcBef>
                <a:spcPts val="20"/>
              </a:spcBef>
            </a:pPr>
            <a:r>
              <a:rPr lang="en-US" sz="1900" dirty="0"/>
              <a:t>traffic. Max conversion ratio is by reference and </a:t>
            </a:r>
            <a:r>
              <a:rPr lang="en-US" sz="1900" dirty="0" err="1"/>
              <a:t>welingak</a:t>
            </a:r>
            <a:r>
              <a:rPr lang="en-US" sz="1900" dirty="0"/>
              <a:t> website.</a:t>
            </a:r>
          </a:p>
          <a:p>
            <a:pPr marL="13970">
              <a:lnSpc>
                <a:spcPct val="100000"/>
              </a:lnSpc>
              <a:spcBef>
                <a:spcPts val="810"/>
              </a:spcBef>
            </a:pPr>
            <a:r>
              <a:rPr lang="en-US" sz="1900" dirty="0"/>
              <a:t>Leads who spent more time on website, more likely to convert.</a:t>
            </a:r>
          </a:p>
          <a:p>
            <a:pPr marL="0" indent="0">
              <a:buNone/>
            </a:pPr>
            <a:endParaRPr lang="en-IN" dirty="0"/>
          </a:p>
        </p:txBody>
      </p:sp>
    </p:spTree>
    <p:extLst>
      <p:ext uri="{BB962C8B-B14F-4D97-AF65-F5344CB8AC3E}">
        <p14:creationId xmlns:p14="http://schemas.microsoft.com/office/powerpoint/2010/main" val="4183378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D74FC4-8A63-49F9-B17A-7218B42EA506}"/>
              </a:ext>
            </a:extLst>
          </p:cNvPr>
          <p:cNvSpPr>
            <a:spLocks noGrp="1"/>
          </p:cNvSpPr>
          <p:nvPr>
            <p:ph type="title"/>
          </p:nvPr>
        </p:nvSpPr>
        <p:spPr>
          <a:xfrm>
            <a:off x="4353399" y="2484029"/>
            <a:ext cx="9603275" cy="1049235"/>
          </a:xfrm>
        </p:spPr>
        <p:txBody>
          <a:bodyPr/>
          <a:lstStyle/>
          <a:p>
            <a:r>
              <a:rPr lang="en-US" b="1" dirty="0">
                <a:solidFill>
                  <a:schemeClr val="tx1"/>
                </a:solidFill>
              </a:rPr>
              <a:t>THANK YOU </a:t>
            </a:r>
            <a:endParaRPr lang="en-IN" b="1" dirty="0">
              <a:solidFill>
                <a:schemeClr val="tx1"/>
              </a:solidFill>
            </a:endParaRPr>
          </a:p>
        </p:txBody>
      </p:sp>
    </p:spTree>
    <p:extLst>
      <p:ext uri="{BB962C8B-B14F-4D97-AF65-F5344CB8AC3E}">
        <p14:creationId xmlns:p14="http://schemas.microsoft.com/office/powerpoint/2010/main" val="163212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C676-4229-2502-064C-69451B465B3E}"/>
              </a:ext>
            </a:extLst>
          </p:cNvPr>
          <p:cNvSpPr>
            <a:spLocks noGrp="1"/>
          </p:cNvSpPr>
          <p:nvPr>
            <p:ph type="title"/>
          </p:nvPr>
        </p:nvSpPr>
        <p:spPr/>
        <p:txBody>
          <a:bodyPr/>
          <a:lstStyle/>
          <a:p>
            <a:r>
              <a:rPr lang="en-US" dirty="0"/>
              <a:t>Contents</a:t>
            </a:r>
            <a:br>
              <a:rPr lang="en-US" dirty="0"/>
            </a:br>
            <a:endParaRPr lang="en-IN" dirty="0"/>
          </a:p>
        </p:txBody>
      </p:sp>
      <p:sp>
        <p:nvSpPr>
          <p:cNvPr id="3" name="Content Placeholder 2">
            <a:extLst>
              <a:ext uri="{FF2B5EF4-FFF2-40B4-BE49-F238E27FC236}">
                <a16:creationId xmlns:a16="http://schemas.microsoft.com/office/drawing/2014/main" id="{2732C33A-5CA3-F25F-1FE3-9E8B9C3ACAC3}"/>
              </a:ext>
            </a:extLst>
          </p:cNvPr>
          <p:cNvSpPr>
            <a:spLocks noGrp="1"/>
          </p:cNvSpPr>
          <p:nvPr>
            <p:ph idx="1"/>
          </p:nvPr>
        </p:nvSpPr>
        <p:spPr/>
        <p:txBody>
          <a:bodyPr/>
          <a:lstStyle/>
          <a:p>
            <a:r>
              <a:rPr lang="en-IN" sz="2000" dirty="0">
                <a:latin typeface="Times New Roman"/>
                <a:cs typeface="Times New Roman"/>
              </a:rPr>
              <a:t>Problem</a:t>
            </a:r>
            <a:r>
              <a:rPr lang="en-IN" sz="2000" spc="-90" dirty="0">
                <a:latin typeface="Times New Roman"/>
                <a:cs typeface="Times New Roman"/>
              </a:rPr>
              <a:t> </a:t>
            </a:r>
            <a:r>
              <a:rPr lang="en-IN" sz="2000" spc="-10" dirty="0">
                <a:latin typeface="Times New Roman"/>
                <a:cs typeface="Times New Roman"/>
              </a:rPr>
              <a:t>statement</a:t>
            </a:r>
          </a:p>
          <a:p>
            <a:r>
              <a:rPr lang="en-IN" sz="2000" dirty="0">
                <a:latin typeface="Times New Roman"/>
                <a:cs typeface="Times New Roman"/>
              </a:rPr>
              <a:t>Problem</a:t>
            </a:r>
            <a:r>
              <a:rPr lang="en-IN" sz="2000" spc="-110" dirty="0">
                <a:latin typeface="Times New Roman"/>
                <a:cs typeface="Times New Roman"/>
              </a:rPr>
              <a:t> </a:t>
            </a:r>
            <a:r>
              <a:rPr lang="en-IN" sz="2000" spc="-10" dirty="0">
                <a:latin typeface="Times New Roman"/>
                <a:cs typeface="Times New Roman"/>
              </a:rPr>
              <a:t>approach</a:t>
            </a:r>
            <a:endParaRPr lang="en-IN" spc="-10" dirty="0">
              <a:latin typeface="Times New Roman"/>
              <a:cs typeface="Times New Roman"/>
            </a:endParaRPr>
          </a:p>
          <a:p>
            <a:r>
              <a:rPr lang="en-IN" sz="2000" spc="-25" dirty="0">
                <a:latin typeface="Times New Roman"/>
                <a:cs typeface="Times New Roman"/>
              </a:rPr>
              <a:t>EDA</a:t>
            </a:r>
            <a:endParaRPr lang="en-IN" sz="2000" spc="-10" dirty="0">
              <a:latin typeface="Times New Roman"/>
              <a:cs typeface="Times New Roman"/>
            </a:endParaRPr>
          </a:p>
          <a:p>
            <a:r>
              <a:rPr lang="en-IN" sz="2000" spc="-10" dirty="0">
                <a:latin typeface="Times New Roman"/>
                <a:cs typeface="Times New Roman"/>
              </a:rPr>
              <a:t>Correlations</a:t>
            </a:r>
            <a:endParaRPr lang="en-IN" spc="-10" dirty="0">
              <a:latin typeface="Times New Roman"/>
              <a:cs typeface="Times New Roman"/>
            </a:endParaRPr>
          </a:p>
          <a:p>
            <a:r>
              <a:rPr lang="en-IN" sz="2000" dirty="0">
                <a:latin typeface="Times New Roman"/>
                <a:cs typeface="Times New Roman"/>
              </a:rPr>
              <a:t>Model</a:t>
            </a:r>
            <a:r>
              <a:rPr lang="en-IN" sz="2000" spc="-65" dirty="0">
                <a:latin typeface="Times New Roman"/>
                <a:cs typeface="Times New Roman"/>
              </a:rPr>
              <a:t> </a:t>
            </a:r>
            <a:r>
              <a:rPr lang="en-IN" sz="2000" spc="-10" dirty="0">
                <a:latin typeface="Times New Roman"/>
                <a:cs typeface="Times New Roman"/>
              </a:rPr>
              <a:t>Evaluation</a:t>
            </a:r>
          </a:p>
          <a:p>
            <a:r>
              <a:rPr lang="en-IN" sz="2000" spc="-10" dirty="0">
                <a:latin typeface="Times New Roman"/>
                <a:cs typeface="Times New Roman"/>
              </a:rPr>
              <a:t>Observations</a:t>
            </a:r>
            <a:endParaRPr lang="en-IN" spc="-10" dirty="0">
              <a:latin typeface="Times New Roman"/>
              <a:cs typeface="Times New Roman"/>
            </a:endParaRPr>
          </a:p>
          <a:p>
            <a:r>
              <a:rPr lang="en-IN" sz="2000" spc="-10" dirty="0">
                <a:latin typeface="Times New Roman"/>
                <a:cs typeface="Times New Roman"/>
              </a:rPr>
              <a:t>Conclusion</a:t>
            </a:r>
            <a:endParaRPr lang="en-IN" dirty="0"/>
          </a:p>
        </p:txBody>
      </p:sp>
    </p:spTree>
    <p:extLst>
      <p:ext uri="{BB962C8B-B14F-4D97-AF65-F5344CB8AC3E}">
        <p14:creationId xmlns:p14="http://schemas.microsoft.com/office/powerpoint/2010/main" val="89183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51C6-CDB3-C8E9-6115-C5993203AEAF}"/>
              </a:ext>
            </a:extLst>
          </p:cNvPr>
          <p:cNvSpPr>
            <a:spLocks noGrp="1"/>
          </p:cNvSpPr>
          <p:nvPr>
            <p:ph type="title"/>
          </p:nvPr>
        </p:nvSpPr>
        <p:spPr/>
        <p:txBody>
          <a:bodyPr/>
          <a:lstStyle/>
          <a:p>
            <a:r>
              <a:rPr lang="en-IN" sz="3200" dirty="0"/>
              <a:t>Problem</a:t>
            </a:r>
            <a:r>
              <a:rPr lang="en-IN" sz="3200" spc="-105" dirty="0"/>
              <a:t> </a:t>
            </a:r>
            <a:r>
              <a:rPr lang="en-IN" sz="3200" spc="-10" dirty="0"/>
              <a:t>Statement</a:t>
            </a:r>
            <a:endParaRPr lang="en-IN" dirty="0"/>
          </a:p>
        </p:txBody>
      </p:sp>
      <p:sp>
        <p:nvSpPr>
          <p:cNvPr id="3" name="Content Placeholder 2">
            <a:extLst>
              <a:ext uri="{FF2B5EF4-FFF2-40B4-BE49-F238E27FC236}">
                <a16:creationId xmlns:a16="http://schemas.microsoft.com/office/drawing/2014/main" id="{DB03D7F9-EF5D-A1FE-A11F-FC4555C2BF40}"/>
              </a:ext>
            </a:extLst>
          </p:cNvPr>
          <p:cNvSpPr>
            <a:spLocks noGrp="1"/>
          </p:cNvSpPr>
          <p:nvPr>
            <p:ph idx="1"/>
          </p:nvPr>
        </p:nvSpPr>
        <p:spPr>
          <a:xfrm>
            <a:off x="1154954" y="2435610"/>
            <a:ext cx="9603275" cy="4037749"/>
          </a:xfrm>
        </p:spPr>
        <p:txBody>
          <a:bodyPr>
            <a:normAutofit fontScale="92500" lnSpcReduction="20000"/>
          </a:bodyPr>
          <a:lstStyle/>
          <a:p>
            <a:pPr marL="170815" marR="5080" indent="-158750">
              <a:lnSpc>
                <a:spcPct val="100000"/>
              </a:lnSpc>
              <a:spcBef>
                <a:spcPts val="275"/>
              </a:spcBef>
            </a:pPr>
            <a:r>
              <a:rPr lang="en-US" sz="2000" dirty="0"/>
              <a:t>An</a:t>
            </a:r>
            <a:r>
              <a:rPr lang="en-US" sz="2000" spc="-25" dirty="0"/>
              <a:t> </a:t>
            </a:r>
            <a:r>
              <a:rPr lang="en-US" sz="2000" dirty="0"/>
              <a:t>education</a:t>
            </a:r>
            <a:r>
              <a:rPr lang="en-US" sz="2000" spc="-20" dirty="0"/>
              <a:t> </a:t>
            </a:r>
            <a:r>
              <a:rPr lang="en-US" sz="2000" dirty="0"/>
              <a:t>company</a:t>
            </a:r>
            <a:r>
              <a:rPr lang="en-US" sz="2000" spc="-20" dirty="0"/>
              <a:t> </a:t>
            </a:r>
            <a:r>
              <a:rPr lang="en-US" sz="2000" dirty="0"/>
              <a:t>named</a:t>
            </a:r>
            <a:r>
              <a:rPr lang="en-US" sz="2000" spc="-20" dirty="0"/>
              <a:t> </a:t>
            </a:r>
            <a:r>
              <a:rPr lang="en-US" sz="2000" dirty="0"/>
              <a:t>X</a:t>
            </a:r>
            <a:r>
              <a:rPr lang="en-US" sz="2000" spc="-25" dirty="0"/>
              <a:t> </a:t>
            </a:r>
            <a:r>
              <a:rPr lang="en-US" sz="2000" dirty="0"/>
              <a:t>Education</a:t>
            </a:r>
            <a:r>
              <a:rPr lang="en-US" sz="2000" spc="-20" dirty="0"/>
              <a:t> </a:t>
            </a:r>
            <a:r>
              <a:rPr lang="en-US" sz="2000" dirty="0"/>
              <a:t>sells</a:t>
            </a:r>
            <a:r>
              <a:rPr lang="en-US" sz="2000" spc="-20" dirty="0"/>
              <a:t> </a:t>
            </a:r>
            <a:r>
              <a:rPr lang="en-US" sz="2000" dirty="0"/>
              <a:t>online</a:t>
            </a:r>
            <a:r>
              <a:rPr lang="en-US" sz="2000" spc="-25" dirty="0"/>
              <a:t> </a:t>
            </a:r>
            <a:r>
              <a:rPr lang="en-US" sz="2000" dirty="0"/>
              <a:t>courses</a:t>
            </a:r>
            <a:r>
              <a:rPr lang="en-US" sz="2000" spc="-20" dirty="0"/>
              <a:t> </a:t>
            </a:r>
            <a:r>
              <a:rPr lang="en-US" sz="2000" dirty="0"/>
              <a:t>to</a:t>
            </a:r>
            <a:r>
              <a:rPr lang="en-US" sz="2000" spc="-20" dirty="0"/>
              <a:t> </a:t>
            </a:r>
            <a:r>
              <a:rPr lang="en-US" sz="2000" spc="-10" dirty="0"/>
              <a:t>industry </a:t>
            </a:r>
            <a:r>
              <a:rPr lang="en-US" sz="2000" dirty="0"/>
              <a:t>professionals.</a:t>
            </a:r>
            <a:r>
              <a:rPr lang="en-US" sz="2000" spc="-30" dirty="0"/>
              <a:t> </a:t>
            </a:r>
            <a:r>
              <a:rPr lang="en-US" sz="2000" dirty="0"/>
              <a:t>On</a:t>
            </a:r>
            <a:r>
              <a:rPr lang="en-US" sz="2000" spc="-20" dirty="0"/>
              <a:t> </a:t>
            </a:r>
            <a:r>
              <a:rPr lang="en-US" sz="2000" dirty="0"/>
              <a:t>any</a:t>
            </a:r>
            <a:r>
              <a:rPr lang="en-US" sz="2000" spc="-25" dirty="0"/>
              <a:t> </a:t>
            </a:r>
            <a:r>
              <a:rPr lang="en-US" sz="2000" dirty="0"/>
              <a:t>given</a:t>
            </a:r>
            <a:r>
              <a:rPr lang="en-US" sz="2000" spc="-20" dirty="0"/>
              <a:t> </a:t>
            </a:r>
            <a:r>
              <a:rPr lang="en-US" sz="2000" spc="-10" dirty="0"/>
              <a:t>day,</a:t>
            </a:r>
            <a:r>
              <a:rPr lang="en-US" sz="2000" spc="-25" dirty="0"/>
              <a:t> </a:t>
            </a:r>
            <a:r>
              <a:rPr lang="en-US" sz="2000" dirty="0"/>
              <a:t>many</a:t>
            </a:r>
            <a:r>
              <a:rPr lang="en-US" sz="2000" spc="-25" dirty="0"/>
              <a:t> </a:t>
            </a:r>
            <a:r>
              <a:rPr lang="en-US" sz="2000" dirty="0"/>
              <a:t>professionals</a:t>
            </a:r>
            <a:r>
              <a:rPr lang="en-US" sz="2000" spc="-20" dirty="0"/>
              <a:t> </a:t>
            </a:r>
            <a:r>
              <a:rPr lang="en-US" sz="2000" dirty="0"/>
              <a:t>who</a:t>
            </a:r>
            <a:r>
              <a:rPr lang="en-US" sz="2000" spc="-25" dirty="0"/>
              <a:t> </a:t>
            </a:r>
            <a:r>
              <a:rPr lang="en-US" sz="2000" dirty="0"/>
              <a:t>are</a:t>
            </a:r>
            <a:r>
              <a:rPr lang="en-US" sz="2000" spc="-20" dirty="0"/>
              <a:t> </a:t>
            </a:r>
            <a:r>
              <a:rPr lang="en-US" sz="2000" dirty="0"/>
              <a:t>interested</a:t>
            </a:r>
            <a:r>
              <a:rPr lang="en-US" sz="2000" spc="-25" dirty="0"/>
              <a:t> </a:t>
            </a:r>
            <a:r>
              <a:rPr lang="en-US" sz="2000" dirty="0"/>
              <a:t>in</a:t>
            </a:r>
            <a:r>
              <a:rPr lang="en-US" sz="2000" spc="-15" dirty="0"/>
              <a:t> </a:t>
            </a:r>
            <a:r>
              <a:rPr lang="en-US" sz="2000" spc="-25" dirty="0"/>
              <a:t>the </a:t>
            </a:r>
            <a:r>
              <a:rPr lang="en-US" sz="2000" dirty="0"/>
              <a:t>courses</a:t>
            </a:r>
            <a:r>
              <a:rPr lang="en-US" sz="2000" spc="-15" dirty="0"/>
              <a:t> </a:t>
            </a:r>
            <a:r>
              <a:rPr lang="en-US" sz="2000" dirty="0"/>
              <a:t>land</a:t>
            </a:r>
            <a:r>
              <a:rPr lang="en-US" sz="2000" spc="-15" dirty="0"/>
              <a:t> </a:t>
            </a:r>
            <a:r>
              <a:rPr lang="en-US" sz="2000" dirty="0"/>
              <a:t>on</a:t>
            </a:r>
            <a:r>
              <a:rPr lang="en-US" sz="2000" spc="-5" dirty="0"/>
              <a:t> </a:t>
            </a:r>
            <a:r>
              <a:rPr lang="en-US" sz="2000" dirty="0"/>
              <a:t>their</a:t>
            </a:r>
            <a:r>
              <a:rPr lang="en-US" sz="2000" spc="-15" dirty="0"/>
              <a:t> </a:t>
            </a:r>
            <a:r>
              <a:rPr lang="en-US" sz="2000" dirty="0"/>
              <a:t>website</a:t>
            </a:r>
            <a:r>
              <a:rPr lang="en-US" sz="2000" spc="-20" dirty="0"/>
              <a:t> </a:t>
            </a:r>
            <a:r>
              <a:rPr lang="en-US" sz="2000" dirty="0"/>
              <a:t>and</a:t>
            </a:r>
            <a:r>
              <a:rPr lang="en-US" sz="2000" spc="-10" dirty="0"/>
              <a:t> </a:t>
            </a:r>
            <a:r>
              <a:rPr lang="en-US" sz="2000" dirty="0"/>
              <a:t>browse</a:t>
            </a:r>
            <a:r>
              <a:rPr lang="en-US" sz="2000" spc="-20" dirty="0"/>
              <a:t> </a:t>
            </a:r>
            <a:r>
              <a:rPr lang="en-US" sz="2000" dirty="0"/>
              <a:t>for</a:t>
            </a:r>
            <a:r>
              <a:rPr lang="en-US" sz="2000" spc="-10" dirty="0"/>
              <a:t> </a:t>
            </a:r>
            <a:r>
              <a:rPr lang="en-US" sz="2000" dirty="0"/>
              <a:t>courses.</a:t>
            </a:r>
            <a:r>
              <a:rPr lang="en-US" sz="2000" spc="-40" dirty="0"/>
              <a:t> </a:t>
            </a:r>
            <a:r>
              <a:rPr lang="en-US" sz="2000" dirty="0"/>
              <a:t>They</a:t>
            </a:r>
            <a:r>
              <a:rPr lang="en-US" sz="2000" spc="-10" dirty="0"/>
              <a:t> </a:t>
            </a:r>
            <a:r>
              <a:rPr lang="en-US" sz="2000" dirty="0"/>
              <a:t>have</a:t>
            </a:r>
            <a:r>
              <a:rPr lang="en-US" sz="2000" spc="-20" dirty="0"/>
              <a:t> </a:t>
            </a:r>
            <a:r>
              <a:rPr lang="en-US" sz="2000" dirty="0"/>
              <a:t>process</a:t>
            </a:r>
            <a:r>
              <a:rPr lang="en-US" sz="2000" spc="-15" dirty="0"/>
              <a:t> </a:t>
            </a:r>
            <a:r>
              <a:rPr lang="en-US" sz="2000" dirty="0"/>
              <a:t>of</a:t>
            </a:r>
            <a:r>
              <a:rPr lang="en-US" sz="2000" spc="-10" dirty="0"/>
              <a:t> </a:t>
            </a:r>
            <a:r>
              <a:rPr lang="en-US" sz="2000" spc="-20" dirty="0"/>
              <a:t>form </a:t>
            </a:r>
            <a:r>
              <a:rPr lang="en-US" sz="2000" dirty="0"/>
              <a:t>filling</a:t>
            </a:r>
            <a:r>
              <a:rPr lang="en-US" sz="2000" spc="-25" dirty="0"/>
              <a:t> </a:t>
            </a:r>
            <a:r>
              <a:rPr lang="en-US" sz="2000" dirty="0"/>
              <a:t>on</a:t>
            </a:r>
            <a:r>
              <a:rPr lang="en-US" sz="2000" spc="-15" dirty="0"/>
              <a:t> </a:t>
            </a:r>
            <a:r>
              <a:rPr lang="en-US" sz="2000" dirty="0"/>
              <a:t>their</a:t>
            </a:r>
            <a:r>
              <a:rPr lang="en-US" sz="2000" spc="-10" dirty="0"/>
              <a:t> </a:t>
            </a:r>
            <a:r>
              <a:rPr lang="en-US" sz="2000" dirty="0"/>
              <a:t>website</a:t>
            </a:r>
            <a:r>
              <a:rPr lang="en-US" sz="2000" spc="-15" dirty="0"/>
              <a:t> </a:t>
            </a:r>
            <a:r>
              <a:rPr lang="en-US" sz="2000" dirty="0"/>
              <a:t>after</a:t>
            </a:r>
            <a:r>
              <a:rPr lang="en-US" sz="2000" spc="-15" dirty="0"/>
              <a:t> </a:t>
            </a:r>
            <a:r>
              <a:rPr lang="en-US" sz="2000" dirty="0"/>
              <a:t>which</a:t>
            </a:r>
            <a:r>
              <a:rPr lang="en-US" sz="2000" spc="-15" dirty="0"/>
              <a:t> </a:t>
            </a:r>
            <a:r>
              <a:rPr lang="en-US" sz="2000" dirty="0"/>
              <a:t>the</a:t>
            </a:r>
            <a:r>
              <a:rPr lang="en-US" sz="2000" spc="-15" dirty="0"/>
              <a:t> </a:t>
            </a:r>
            <a:r>
              <a:rPr lang="en-US" sz="2000" dirty="0"/>
              <a:t>company</a:t>
            </a:r>
            <a:r>
              <a:rPr lang="en-US" sz="2000" spc="-10" dirty="0"/>
              <a:t> </a:t>
            </a:r>
            <a:r>
              <a:rPr lang="en-US" sz="2000" dirty="0"/>
              <a:t>that</a:t>
            </a:r>
            <a:r>
              <a:rPr lang="en-US" sz="2000" spc="-15" dirty="0"/>
              <a:t> </a:t>
            </a:r>
            <a:r>
              <a:rPr lang="en-US" sz="2000" dirty="0"/>
              <a:t>individual</a:t>
            </a:r>
            <a:r>
              <a:rPr lang="en-US" sz="2000" spc="-15" dirty="0"/>
              <a:t> </a:t>
            </a:r>
            <a:r>
              <a:rPr lang="en-US" sz="2000" dirty="0"/>
              <a:t>as</a:t>
            </a:r>
            <a:r>
              <a:rPr lang="en-US" sz="2000" spc="-10" dirty="0"/>
              <a:t> </a:t>
            </a:r>
            <a:r>
              <a:rPr lang="en-US" sz="2000" dirty="0"/>
              <a:t>a</a:t>
            </a:r>
            <a:r>
              <a:rPr lang="en-US" sz="2000" spc="-25" dirty="0"/>
              <a:t> </a:t>
            </a:r>
            <a:r>
              <a:rPr lang="en-US" sz="2000" spc="-10" dirty="0"/>
              <a:t>lead.</a:t>
            </a:r>
            <a:endParaRPr lang="en-US" sz="2000" dirty="0"/>
          </a:p>
          <a:p>
            <a:pPr marL="170815" marR="104775" indent="-158750">
              <a:lnSpc>
                <a:spcPct val="100000"/>
              </a:lnSpc>
              <a:spcBef>
                <a:spcPts val="840"/>
              </a:spcBef>
            </a:pPr>
            <a:r>
              <a:rPr lang="en-US" sz="2000" dirty="0"/>
              <a:t>Once</a:t>
            </a:r>
            <a:r>
              <a:rPr lang="en-US" sz="2000" spc="-25" dirty="0"/>
              <a:t> </a:t>
            </a:r>
            <a:r>
              <a:rPr lang="en-US" sz="2000" dirty="0"/>
              <a:t>these</a:t>
            </a:r>
            <a:r>
              <a:rPr lang="en-US" sz="2000" spc="-15" dirty="0"/>
              <a:t> </a:t>
            </a:r>
            <a:r>
              <a:rPr lang="en-US" sz="2000" dirty="0"/>
              <a:t>leads</a:t>
            </a:r>
            <a:r>
              <a:rPr lang="en-US" sz="2000" spc="-15" dirty="0"/>
              <a:t> </a:t>
            </a:r>
            <a:r>
              <a:rPr lang="en-US" sz="2000" dirty="0"/>
              <a:t>are</a:t>
            </a:r>
            <a:r>
              <a:rPr lang="en-US" sz="2000" spc="-10" dirty="0"/>
              <a:t> </a:t>
            </a:r>
            <a:r>
              <a:rPr lang="en-US" sz="2000" dirty="0"/>
              <a:t>acquired,</a:t>
            </a:r>
            <a:r>
              <a:rPr lang="en-US" sz="2000" spc="-20" dirty="0"/>
              <a:t> </a:t>
            </a:r>
            <a:r>
              <a:rPr lang="en-US" sz="2000" dirty="0"/>
              <a:t>employees</a:t>
            </a:r>
            <a:r>
              <a:rPr lang="en-US" sz="2000" spc="-10" dirty="0"/>
              <a:t> </a:t>
            </a:r>
            <a:r>
              <a:rPr lang="en-US" sz="2000" dirty="0"/>
              <a:t>from</a:t>
            </a:r>
            <a:r>
              <a:rPr lang="en-US" sz="2000" spc="-20" dirty="0"/>
              <a:t> </a:t>
            </a:r>
            <a:r>
              <a:rPr lang="en-US" sz="2000" dirty="0"/>
              <a:t>the</a:t>
            </a:r>
            <a:r>
              <a:rPr lang="en-US" sz="2000" spc="-15" dirty="0"/>
              <a:t> </a:t>
            </a:r>
            <a:r>
              <a:rPr lang="en-US" sz="2000" dirty="0"/>
              <a:t>sales</a:t>
            </a:r>
            <a:r>
              <a:rPr lang="en-US" sz="2000" spc="-15" dirty="0"/>
              <a:t> </a:t>
            </a:r>
            <a:r>
              <a:rPr lang="en-US" sz="2000" dirty="0"/>
              <a:t>team</a:t>
            </a:r>
            <a:r>
              <a:rPr lang="en-US" sz="2000" spc="-15" dirty="0"/>
              <a:t> </a:t>
            </a:r>
            <a:r>
              <a:rPr lang="en-US" sz="2000" dirty="0"/>
              <a:t>start</a:t>
            </a:r>
            <a:r>
              <a:rPr lang="en-US" sz="2000" spc="-10" dirty="0"/>
              <a:t> </a:t>
            </a:r>
            <a:r>
              <a:rPr lang="en-US" sz="2000" dirty="0"/>
              <a:t>making</a:t>
            </a:r>
            <a:r>
              <a:rPr lang="en-US" sz="2000" spc="-15" dirty="0"/>
              <a:t> </a:t>
            </a:r>
            <a:r>
              <a:rPr lang="en-US" sz="2000" spc="-10" dirty="0"/>
              <a:t>calls, </a:t>
            </a:r>
            <a:r>
              <a:rPr lang="en-US" sz="2000" dirty="0"/>
              <a:t>writing</a:t>
            </a:r>
            <a:r>
              <a:rPr lang="en-US" sz="2000" spc="-15" dirty="0"/>
              <a:t> </a:t>
            </a:r>
            <a:r>
              <a:rPr lang="en-US" sz="2000" dirty="0"/>
              <a:t>emails,</a:t>
            </a:r>
            <a:r>
              <a:rPr lang="en-US" sz="2000" spc="-20" dirty="0"/>
              <a:t> </a:t>
            </a:r>
            <a:r>
              <a:rPr lang="en-US" sz="2000" dirty="0"/>
              <a:t>etc. Through</a:t>
            </a:r>
            <a:r>
              <a:rPr lang="en-US" sz="2000" spc="-15" dirty="0"/>
              <a:t> </a:t>
            </a:r>
            <a:r>
              <a:rPr lang="en-US" sz="2000" dirty="0"/>
              <a:t>this</a:t>
            </a:r>
            <a:r>
              <a:rPr lang="en-US" sz="2000" spc="-10" dirty="0"/>
              <a:t> </a:t>
            </a:r>
            <a:r>
              <a:rPr lang="en-US" sz="2000" dirty="0"/>
              <a:t>process,</a:t>
            </a:r>
            <a:r>
              <a:rPr lang="en-US" sz="2000" spc="-20" dirty="0"/>
              <a:t> </a:t>
            </a:r>
            <a:r>
              <a:rPr lang="en-US" sz="2000" dirty="0"/>
              <a:t>some</a:t>
            </a:r>
            <a:r>
              <a:rPr lang="en-US" sz="2000" spc="-25" dirty="0"/>
              <a:t> </a:t>
            </a:r>
            <a:r>
              <a:rPr lang="en-US" sz="2000" dirty="0"/>
              <a:t>of</a:t>
            </a:r>
            <a:r>
              <a:rPr lang="en-US" sz="2000" spc="-10" dirty="0"/>
              <a:t> </a:t>
            </a:r>
            <a:r>
              <a:rPr lang="en-US" sz="2000" dirty="0"/>
              <a:t>the</a:t>
            </a:r>
            <a:r>
              <a:rPr lang="en-US" sz="2000" spc="-15" dirty="0"/>
              <a:t> </a:t>
            </a:r>
            <a:r>
              <a:rPr lang="en-US" sz="2000" dirty="0"/>
              <a:t>leads</a:t>
            </a:r>
            <a:r>
              <a:rPr lang="en-US" sz="2000" spc="-15" dirty="0"/>
              <a:t> </a:t>
            </a:r>
            <a:r>
              <a:rPr lang="en-US" sz="2000" dirty="0"/>
              <a:t>get</a:t>
            </a:r>
            <a:r>
              <a:rPr lang="en-US" sz="2000" spc="-15" dirty="0"/>
              <a:t> </a:t>
            </a:r>
            <a:r>
              <a:rPr lang="en-US" sz="2000" dirty="0"/>
              <a:t>converted</a:t>
            </a:r>
            <a:r>
              <a:rPr lang="en-US" sz="2000" spc="-15" dirty="0"/>
              <a:t> </a:t>
            </a:r>
            <a:r>
              <a:rPr lang="en-US" sz="2000" spc="-10" dirty="0"/>
              <a:t>while </a:t>
            </a:r>
            <a:r>
              <a:rPr lang="en-US" sz="2000" dirty="0"/>
              <a:t>most</a:t>
            </a:r>
            <a:r>
              <a:rPr lang="en-US" sz="2000" spc="-20" dirty="0"/>
              <a:t> </a:t>
            </a:r>
            <a:r>
              <a:rPr lang="en-US" sz="2000" dirty="0"/>
              <a:t>do</a:t>
            </a:r>
            <a:r>
              <a:rPr lang="en-US" sz="2000" spc="-20" dirty="0"/>
              <a:t> not.</a:t>
            </a:r>
            <a:endParaRPr lang="en-US" sz="2000" dirty="0"/>
          </a:p>
          <a:p>
            <a:pPr marL="170815" marR="23495" indent="-158750">
              <a:lnSpc>
                <a:spcPct val="100000"/>
              </a:lnSpc>
              <a:spcBef>
                <a:spcPts val="810"/>
              </a:spcBef>
            </a:pPr>
            <a:r>
              <a:rPr lang="en-US" sz="2000" dirty="0"/>
              <a:t>The</a:t>
            </a:r>
            <a:r>
              <a:rPr lang="en-US" sz="2000" spc="-25" dirty="0"/>
              <a:t> </a:t>
            </a:r>
            <a:r>
              <a:rPr lang="en-US" sz="2000" dirty="0"/>
              <a:t>typical</a:t>
            </a:r>
            <a:r>
              <a:rPr lang="en-US" sz="2000" spc="-15" dirty="0"/>
              <a:t> </a:t>
            </a:r>
            <a:r>
              <a:rPr lang="en-US" sz="2000" dirty="0"/>
              <a:t>lead</a:t>
            </a:r>
            <a:r>
              <a:rPr lang="en-US" sz="2000" spc="-20" dirty="0"/>
              <a:t> </a:t>
            </a:r>
            <a:r>
              <a:rPr lang="en-US" sz="2000" dirty="0"/>
              <a:t>conversion</a:t>
            </a:r>
            <a:r>
              <a:rPr lang="en-US" sz="2000" spc="-15" dirty="0"/>
              <a:t> </a:t>
            </a:r>
            <a:r>
              <a:rPr lang="en-US" sz="2000" dirty="0"/>
              <a:t>rate</a:t>
            </a:r>
            <a:r>
              <a:rPr lang="en-US" sz="2000" spc="-25" dirty="0"/>
              <a:t> </a:t>
            </a:r>
            <a:r>
              <a:rPr lang="en-US" sz="2000" dirty="0"/>
              <a:t>at</a:t>
            </a:r>
            <a:r>
              <a:rPr lang="en-US" sz="2000" spc="-15" dirty="0"/>
              <a:t> </a:t>
            </a:r>
            <a:r>
              <a:rPr lang="en-US" sz="2000" dirty="0"/>
              <a:t>X</a:t>
            </a:r>
            <a:r>
              <a:rPr lang="en-US" sz="2000" spc="-20" dirty="0"/>
              <a:t> </a:t>
            </a:r>
            <a:r>
              <a:rPr lang="en-US" sz="2000" dirty="0"/>
              <a:t>education</a:t>
            </a:r>
            <a:r>
              <a:rPr lang="en-US" sz="2000" spc="-15" dirty="0"/>
              <a:t> </a:t>
            </a:r>
            <a:r>
              <a:rPr lang="en-US" sz="2000" dirty="0"/>
              <a:t>is</a:t>
            </a:r>
            <a:r>
              <a:rPr lang="en-US" sz="2000" spc="-20" dirty="0"/>
              <a:t> </a:t>
            </a:r>
            <a:r>
              <a:rPr lang="en-US" sz="2000" dirty="0"/>
              <a:t>around</a:t>
            </a:r>
            <a:r>
              <a:rPr lang="en-US" sz="2000" spc="-25" dirty="0"/>
              <a:t> </a:t>
            </a:r>
            <a:r>
              <a:rPr lang="en-US" sz="2000" dirty="0"/>
              <a:t>30%.</a:t>
            </a:r>
            <a:r>
              <a:rPr lang="en-US" sz="2000" spc="-30" dirty="0"/>
              <a:t> </a:t>
            </a:r>
            <a:r>
              <a:rPr lang="en-US" sz="2000" spc="-10" dirty="0"/>
              <a:t>Now,</a:t>
            </a:r>
            <a:r>
              <a:rPr lang="en-US" sz="2000" spc="-20" dirty="0"/>
              <a:t> </a:t>
            </a:r>
            <a:r>
              <a:rPr lang="en-US" sz="2000" dirty="0"/>
              <a:t>this</a:t>
            </a:r>
            <a:r>
              <a:rPr lang="en-US" sz="2000" spc="-20" dirty="0"/>
              <a:t> </a:t>
            </a:r>
            <a:r>
              <a:rPr lang="en-US" sz="2000" dirty="0"/>
              <a:t>means</a:t>
            </a:r>
            <a:r>
              <a:rPr lang="en-US" sz="2000" spc="-15" dirty="0"/>
              <a:t> </a:t>
            </a:r>
            <a:r>
              <a:rPr lang="en-US" sz="2000" spc="-25" dirty="0"/>
              <a:t>if, </a:t>
            </a:r>
            <a:r>
              <a:rPr lang="en-US" sz="2000" spc="-10" dirty="0"/>
              <a:t>say,</a:t>
            </a:r>
            <a:r>
              <a:rPr lang="en-US" sz="2000" spc="-20" dirty="0"/>
              <a:t> </a:t>
            </a:r>
            <a:r>
              <a:rPr lang="en-US" sz="2000" dirty="0"/>
              <a:t>they</a:t>
            </a:r>
            <a:r>
              <a:rPr lang="en-US" sz="2000" spc="-15" dirty="0"/>
              <a:t> </a:t>
            </a:r>
            <a:r>
              <a:rPr lang="en-US" sz="2000" dirty="0"/>
              <a:t>acquire</a:t>
            </a:r>
            <a:r>
              <a:rPr lang="en-US" sz="2000" spc="-20" dirty="0"/>
              <a:t> </a:t>
            </a:r>
            <a:r>
              <a:rPr lang="en-US" sz="2000" dirty="0"/>
              <a:t>100</a:t>
            </a:r>
            <a:r>
              <a:rPr lang="en-US" sz="2000" spc="-15" dirty="0"/>
              <a:t> </a:t>
            </a:r>
            <a:r>
              <a:rPr lang="en-US" sz="2000" dirty="0"/>
              <a:t>leads</a:t>
            </a:r>
            <a:r>
              <a:rPr lang="en-US" sz="2000" spc="-15" dirty="0"/>
              <a:t> </a:t>
            </a:r>
            <a:r>
              <a:rPr lang="en-US" sz="2000" dirty="0"/>
              <a:t>in</a:t>
            </a:r>
            <a:r>
              <a:rPr lang="en-US" sz="2000" spc="-15" dirty="0"/>
              <a:t> </a:t>
            </a:r>
            <a:r>
              <a:rPr lang="en-US" sz="2000" dirty="0"/>
              <a:t>a</a:t>
            </a:r>
            <a:r>
              <a:rPr lang="en-US" sz="2000" spc="-20" dirty="0"/>
              <a:t> </a:t>
            </a:r>
            <a:r>
              <a:rPr lang="en-US" sz="2000" spc="-10" dirty="0"/>
              <a:t>day,</a:t>
            </a:r>
            <a:r>
              <a:rPr lang="en-US" sz="2000" spc="-20" dirty="0"/>
              <a:t> </a:t>
            </a:r>
            <a:r>
              <a:rPr lang="en-US" sz="2000" dirty="0"/>
              <a:t>only</a:t>
            </a:r>
            <a:r>
              <a:rPr lang="en-US" sz="2000" spc="-10" dirty="0"/>
              <a:t> </a:t>
            </a:r>
            <a:r>
              <a:rPr lang="en-US" sz="2000" dirty="0"/>
              <a:t>about</a:t>
            </a:r>
            <a:r>
              <a:rPr lang="en-US" sz="2000" spc="-15" dirty="0"/>
              <a:t> </a:t>
            </a:r>
            <a:r>
              <a:rPr lang="en-US" sz="2000" dirty="0"/>
              <a:t>30</a:t>
            </a:r>
            <a:r>
              <a:rPr lang="en-US" sz="2000" spc="-25" dirty="0"/>
              <a:t> </a:t>
            </a:r>
            <a:r>
              <a:rPr lang="en-US" sz="2000" dirty="0"/>
              <a:t>of</a:t>
            </a:r>
            <a:r>
              <a:rPr lang="en-US" sz="2000" spc="-15" dirty="0"/>
              <a:t> </a:t>
            </a:r>
            <a:r>
              <a:rPr lang="en-US" sz="2000" dirty="0"/>
              <a:t>them</a:t>
            </a:r>
            <a:r>
              <a:rPr lang="en-US" sz="2000" spc="-15" dirty="0"/>
              <a:t> </a:t>
            </a:r>
            <a:r>
              <a:rPr lang="en-US" sz="2000" dirty="0"/>
              <a:t>are</a:t>
            </a:r>
            <a:r>
              <a:rPr lang="en-US" sz="2000" spc="-15" dirty="0"/>
              <a:t> </a:t>
            </a:r>
            <a:r>
              <a:rPr lang="en-US" sz="2000" dirty="0"/>
              <a:t>converted.</a:t>
            </a:r>
            <a:r>
              <a:rPr lang="en-US" sz="2000" spc="-40" dirty="0"/>
              <a:t> </a:t>
            </a:r>
            <a:r>
              <a:rPr lang="en-US" sz="2000" spc="-25" dirty="0"/>
              <a:t>To </a:t>
            </a:r>
            <a:r>
              <a:rPr lang="en-US" sz="2000" dirty="0"/>
              <a:t>make</a:t>
            </a:r>
            <a:r>
              <a:rPr lang="en-US" sz="2000" spc="-30" dirty="0"/>
              <a:t> </a:t>
            </a:r>
            <a:r>
              <a:rPr lang="en-US" sz="2000" dirty="0"/>
              <a:t>this</a:t>
            </a:r>
            <a:r>
              <a:rPr lang="en-US" sz="2000" spc="-20" dirty="0"/>
              <a:t> </a:t>
            </a:r>
            <a:r>
              <a:rPr lang="en-US" sz="2000" dirty="0"/>
              <a:t>process</a:t>
            </a:r>
            <a:r>
              <a:rPr lang="en-US" sz="2000" spc="-20" dirty="0"/>
              <a:t> </a:t>
            </a:r>
            <a:r>
              <a:rPr lang="en-US" sz="2000" dirty="0"/>
              <a:t>more</a:t>
            </a:r>
            <a:r>
              <a:rPr lang="en-US" sz="2000" spc="-20" dirty="0"/>
              <a:t> </a:t>
            </a:r>
            <a:r>
              <a:rPr lang="en-US" sz="2000" dirty="0"/>
              <a:t>efficient,</a:t>
            </a:r>
            <a:r>
              <a:rPr lang="en-US" sz="2000" spc="-30" dirty="0"/>
              <a:t> </a:t>
            </a:r>
            <a:r>
              <a:rPr lang="en-US" sz="2000" dirty="0"/>
              <a:t>the</a:t>
            </a:r>
            <a:r>
              <a:rPr lang="en-US" sz="2000" spc="-25" dirty="0"/>
              <a:t> </a:t>
            </a:r>
            <a:r>
              <a:rPr lang="en-US" sz="2000" dirty="0"/>
              <a:t>company</a:t>
            </a:r>
            <a:r>
              <a:rPr lang="en-US" sz="2000" spc="-15" dirty="0"/>
              <a:t> </a:t>
            </a:r>
            <a:r>
              <a:rPr lang="en-US" sz="2000" dirty="0"/>
              <a:t>wishes</a:t>
            </a:r>
            <a:r>
              <a:rPr lang="en-US" sz="2000" spc="-20" dirty="0"/>
              <a:t> </a:t>
            </a:r>
            <a:r>
              <a:rPr lang="en-US" sz="2000" dirty="0"/>
              <a:t>to</a:t>
            </a:r>
            <a:r>
              <a:rPr lang="en-US" sz="2000" spc="-25" dirty="0"/>
              <a:t> </a:t>
            </a:r>
            <a:r>
              <a:rPr lang="en-US" sz="2000" dirty="0"/>
              <a:t>identify</a:t>
            </a:r>
            <a:r>
              <a:rPr lang="en-US" sz="2000" spc="-15" dirty="0"/>
              <a:t> </a:t>
            </a:r>
            <a:r>
              <a:rPr lang="en-US" sz="2000" dirty="0"/>
              <a:t>the</a:t>
            </a:r>
            <a:r>
              <a:rPr lang="en-US" sz="2000" spc="-25" dirty="0"/>
              <a:t> </a:t>
            </a:r>
            <a:r>
              <a:rPr lang="en-US" sz="2000" spc="-20" dirty="0"/>
              <a:t>most </a:t>
            </a:r>
            <a:r>
              <a:rPr lang="en-US" sz="2000" dirty="0"/>
              <a:t>potential</a:t>
            </a:r>
            <a:r>
              <a:rPr lang="en-US" sz="2000" spc="-20" dirty="0"/>
              <a:t> </a:t>
            </a:r>
            <a:r>
              <a:rPr lang="en-US" sz="2000" dirty="0"/>
              <a:t>leads,</a:t>
            </a:r>
            <a:r>
              <a:rPr lang="en-US" sz="2000" spc="-20" dirty="0"/>
              <a:t> </a:t>
            </a:r>
            <a:r>
              <a:rPr lang="en-US" sz="2000" dirty="0"/>
              <a:t>also</a:t>
            </a:r>
            <a:r>
              <a:rPr lang="en-US" sz="2000" spc="-10" dirty="0"/>
              <a:t> </a:t>
            </a:r>
            <a:r>
              <a:rPr lang="en-US" sz="2000" dirty="0"/>
              <a:t>known</a:t>
            </a:r>
            <a:r>
              <a:rPr lang="en-US" sz="2000" spc="-15" dirty="0"/>
              <a:t> </a:t>
            </a:r>
            <a:r>
              <a:rPr lang="en-US" sz="2000" dirty="0"/>
              <a:t>as</a:t>
            </a:r>
            <a:r>
              <a:rPr lang="en-US" sz="2000" spc="-20" dirty="0"/>
              <a:t> </a:t>
            </a:r>
            <a:r>
              <a:rPr lang="en-US" sz="2000" dirty="0"/>
              <a:t>Hot</a:t>
            </a:r>
            <a:r>
              <a:rPr lang="en-US" sz="2000" spc="-15" dirty="0"/>
              <a:t> </a:t>
            </a:r>
            <a:r>
              <a:rPr lang="en-US" sz="2000" spc="-10" dirty="0"/>
              <a:t>Leads.</a:t>
            </a:r>
            <a:endParaRPr lang="en-US" sz="2000" dirty="0"/>
          </a:p>
          <a:p>
            <a:pPr marL="170815" marR="46355" indent="-158750">
              <a:lnSpc>
                <a:spcPct val="100000"/>
              </a:lnSpc>
              <a:spcBef>
                <a:spcPts val="835"/>
              </a:spcBef>
            </a:pPr>
            <a:r>
              <a:rPr lang="en-US" sz="2000" dirty="0"/>
              <a:t>If</a:t>
            </a:r>
            <a:r>
              <a:rPr lang="en-US" sz="2000" spc="-15" dirty="0"/>
              <a:t> </a:t>
            </a:r>
            <a:r>
              <a:rPr lang="en-US" sz="2000" dirty="0"/>
              <a:t>they</a:t>
            </a:r>
            <a:r>
              <a:rPr lang="en-US" sz="2000" spc="-15" dirty="0"/>
              <a:t> </a:t>
            </a:r>
            <a:r>
              <a:rPr lang="en-US" sz="2000" dirty="0"/>
              <a:t>successfully</a:t>
            </a:r>
            <a:r>
              <a:rPr lang="en-US" sz="2000" spc="-15" dirty="0"/>
              <a:t> </a:t>
            </a:r>
            <a:r>
              <a:rPr lang="en-US" sz="2000" dirty="0"/>
              <a:t>identify</a:t>
            </a:r>
            <a:r>
              <a:rPr lang="en-US" sz="2000" spc="-15" dirty="0"/>
              <a:t> </a:t>
            </a:r>
            <a:r>
              <a:rPr lang="en-US" sz="2000" dirty="0"/>
              <a:t>this</a:t>
            </a:r>
            <a:r>
              <a:rPr lang="en-US" sz="2000" spc="-20" dirty="0"/>
              <a:t> </a:t>
            </a:r>
            <a:r>
              <a:rPr lang="en-US" sz="2000" dirty="0"/>
              <a:t>set</a:t>
            </a:r>
            <a:r>
              <a:rPr lang="en-US" sz="2000" spc="-15" dirty="0"/>
              <a:t> </a:t>
            </a:r>
            <a:r>
              <a:rPr lang="en-US" sz="2000" dirty="0"/>
              <a:t>of</a:t>
            </a:r>
            <a:r>
              <a:rPr lang="en-US" sz="2000" spc="-20" dirty="0"/>
              <a:t> </a:t>
            </a:r>
            <a:r>
              <a:rPr lang="en-US" sz="2000" dirty="0"/>
              <a:t>leads,</a:t>
            </a:r>
            <a:r>
              <a:rPr lang="en-US" sz="2000" spc="-20" dirty="0"/>
              <a:t> </a:t>
            </a:r>
            <a:r>
              <a:rPr lang="en-US" sz="2000" dirty="0"/>
              <a:t>the</a:t>
            </a:r>
            <a:r>
              <a:rPr lang="en-US" sz="2000" spc="-5" dirty="0"/>
              <a:t> </a:t>
            </a:r>
            <a:r>
              <a:rPr lang="en-US" sz="2000" dirty="0"/>
              <a:t>lead</a:t>
            </a:r>
            <a:r>
              <a:rPr lang="en-US" sz="2000" spc="-15" dirty="0"/>
              <a:t> </a:t>
            </a:r>
            <a:r>
              <a:rPr lang="en-US" sz="2000" dirty="0"/>
              <a:t>conversion</a:t>
            </a:r>
            <a:r>
              <a:rPr lang="en-US" sz="2000" spc="-15" dirty="0"/>
              <a:t> </a:t>
            </a:r>
            <a:r>
              <a:rPr lang="en-US" sz="2000" dirty="0"/>
              <a:t>rate</a:t>
            </a:r>
            <a:r>
              <a:rPr lang="en-US" sz="2000" spc="-20" dirty="0"/>
              <a:t> </a:t>
            </a:r>
            <a:r>
              <a:rPr lang="en-US" sz="2000" dirty="0"/>
              <a:t>should</a:t>
            </a:r>
            <a:r>
              <a:rPr lang="en-US" sz="2000" spc="-25" dirty="0"/>
              <a:t> </a:t>
            </a:r>
            <a:r>
              <a:rPr lang="en-US" sz="2000" dirty="0"/>
              <a:t>go</a:t>
            </a:r>
            <a:r>
              <a:rPr lang="en-US" sz="2000" spc="-15" dirty="0"/>
              <a:t> </a:t>
            </a:r>
            <a:r>
              <a:rPr lang="en-US" sz="2000" spc="-25" dirty="0"/>
              <a:t>up </a:t>
            </a:r>
            <a:r>
              <a:rPr lang="en-US" sz="2000" dirty="0"/>
              <a:t>as</a:t>
            </a:r>
            <a:r>
              <a:rPr lang="en-US" sz="2000" spc="-15" dirty="0"/>
              <a:t> </a:t>
            </a:r>
            <a:r>
              <a:rPr lang="en-US" sz="2000" dirty="0"/>
              <a:t>the</a:t>
            </a:r>
            <a:r>
              <a:rPr lang="en-US" sz="2000" spc="-20" dirty="0"/>
              <a:t> </a:t>
            </a:r>
            <a:r>
              <a:rPr lang="en-US" sz="2000" dirty="0"/>
              <a:t>sales</a:t>
            </a:r>
            <a:r>
              <a:rPr lang="en-US" sz="2000" spc="-15" dirty="0"/>
              <a:t> </a:t>
            </a:r>
            <a:r>
              <a:rPr lang="en-US" sz="2000" dirty="0"/>
              <a:t>team</a:t>
            </a:r>
            <a:r>
              <a:rPr lang="en-US" sz="2000" spc="-5" dirty="0"/>
              <a:t> </a:t>
            </a:r>
            <a:r>
              <a:rPr lang="en-US" sz="2000" dirty="0"/>
              <a:t>will</a:t>
            </a:r>
            <a:r>
              <a:rPr lang="en-US" sz="2000" spc="-15" dirty="0"/>
              <a:t> </a:t>
            </a:r>
            <a:r>
              <a:rPr lang="en-US" sz="2000" dirty="0"/>
              <a:t>now</a:t>
            </a:r>
            <a:r>
              <a:rPr lang="en-US" sz="2000" spc="-25" dirty="0"/>
              <a:t> </a:t>
            </a:r>
            <a:r>
              <a:rPr lang="en-US" sz="2000" dirty="0"/>
              <a:t>be</a:t>
            </a:r>
            <a:r>
              <a:rPr lang="en-US" sz="2000" spc="-15" dirty="0"/>
              <a:t> </a:t>
            </a:r>
            <a:r>
              <a:rPr lang="en-US" sz="2000" dirty="0"/>
              <a:t>focusing</a:t>
            </a:r>
            <a:r>
              <a:rPr lang="en-US" sz="2000" spc="-25" dirty="0"/>
              <a:t> </a:t>
            </a:r>
            <a:r>
              <a:rPr lang="en-US" sz="2000" dirty="0"/>
              <a:t>more</a:t>
            </a:r>
            <a:r>
              <a:rPr lang="en-US" sz="2000" spc="-20" dirty="0"/>
              <a:t> </a:t>
            </a:r>
            <a:r>
              <a:rPr lang="en-US" sz="2000" dirty="0"/>
              <a:t>on</a:t>
            </a:r>
            <a:r>
              <a:rPr lang="en-US" sz="2000" spc="-5" dirty="0"/>
              <a:t> </a:t>
            </a:r>
            <a:r>
              <a:rPr lang="en-US" sz="2000" dirty="0"/>
              <a:t>communicating</a:t>
            </a:r>
            <a:r>
              <a:rPr lang="en-US" sz="2000" spc="-15" dirty="0"/>
              <a:t> </a:t>
            </a:r>
            <a:r>
              <a:rPr lang="en-US" sz="2000" dirty="0"/>
              <a:t>with</a:t>
            </a:r>
            <a:r>
              <a:rPr lang="en-US" sz="2000" spc="-15" dirty="0"/>
              <a:t> </a:t>
            </a:r>
            <a:r>
              <a:rPr lang="en-US" sz="2000" spc="-25" dirty="0"/>
              <a:t>the </a:t>
            </a:r>
            <a:r>
              <a:rPr lang="en-US" sz="2000" dirty="0"/>
              <a:t>potential</a:t>
            </a:r>
            <a:r>
              <a:rPr lang="en-US" sz="2000" spc="-20" dirty="0"/>
              <a:t> </a:t>
            </a:r>
            <a:r>
              <a:rPr lang="en-US" sz="2000" dirty="0"/>
              <a:t>leads</a:t>
            </a:r>
            <a:r>
              <a:rPr lang="en-US" sz="2000" spc="-20" dirty="0"/>
              <a:t> </a:t>
            </a:r>
            <a:r>
              <a:rPr lang="en-US" sz="2000" dirty="0"/>
              <a:t>rather</a:t>
            </a:r>
            <a:r>
              <a:rPr lang="en-US" sz="2000" spc="-20" dirty="0"/>
              <a:t> </a:t>
            </a:r>
            <a:r>
              <a:rPr lang="en-US" sz="2000" dirty="0"/>
              <a:t>than</a:t>
            </a:r>
            <a:r>
              <a:rPr lang="en-US" sz="2000" spc="-20" dirty="0"/>
              <a:t> </a:t>
            </a:r>
            <a:r>
              <a:rPr lang="en-US" sz="2000" dirty="0"/>
              <a:t>making</a:t>
            </a:r>
            <a:r>
              <a:rPr lang="en-US" sz="2000" spc="-15" dirty="0"/>
              <a:t> </a:t>
            </a:r>
            <a:r>
              <a:rPr lang="en-US" sz="2000" dirty="0"/>
              <a:t>calls</a:t>
            </a:r>
            <a:r>
              <a:rPr lang="en-US" sz="2000" spc="-20" dirty="0"/>
              <a:t> </a:t>
            </a:r>
            <a:r>
              <a:rPr lang="en-US" sz="2000" dirty="0"/>
              <a:t>to</a:t>
            </a:r>
            <a:r>
              <a:rPr lang="en-US" sz="2000" spc="-20" dirty="0"/>
              <a:t> </a:t>
            </a:r>
            <a:r>
              <a:rPr lang="en-US" sz="2000" spc="-10" dirty="0"/>
              <a:t>everyone</a:t>
            </a:r>
            <a:endParaRPr lang="en-US" sz="2000" dirty="0"/>
          </a:p>
          <a:p>
            <a:pPr>
              <a:lnSpc>
                <a:spcPct val="100000"/>
              </a:lnSpc>
            </a:pPr>
            <a:endParaRPr lang="en-IN" dirty="0"/>
          </a:p>
        </p:txBody>
      </p:sp>
    </p:spTree>
    <p:extLst>
      <p:ext uri="{BB962C8B-B14F-4D97-AF65-F5344CB8AC3E}">
        <p14:creationId xmlns:p14="http://schemas.microsoft.com/office/powerpoint/2010/main" val="77684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E586-F9D4-72E3-6861-8C7404BD934A}"/>
              </a:ext>
            </a:extLst>
          </p:cNvPr>
          <p:cNvSpPr>
            <a:spLocks noGrp="1"/>
          </p:cNvSpPr>
          <p:nvPr>
            <p:ph type="title"/>
          </p:nvPr>
        </p:nvSpPr>
        <p:spPr/>
        <p:txBody>
          <a:bodyPr/>
          <a:lstStyle/>
          <a:p>
            <a:r>
              <a:rPr lang="en-IN" sz="3200" dirty="0"/>
              <a:t>Business</a:t>
            </a:r>
            <a:r>
              <a:rPr lang="en-IN" sz="3200" spc="-40" dirty="0"/>
              <a:t> </a:t>
            </a:r>
            <a:r>
              <a:rPr lang="en-IN" sz="3200" spc="-10" dirty="0"/>
              <a:t>Objective</a:t>
            </a:r>
            <a:endParaRPr lang="en-IN" dirty="0"/>
          </a:p>
        </p:txBody>
      </p:sp>
      <p:sp>
        <p:nvSpPr>
          <p:cNvPr id="3" name="Content Placeholder 2">
            <a:extLst>
              <a:ext uri="{FF2B5EF4-FFF2-40B4-BE49-F238E27FC236}">
                <a16:creationId xmlns:a16="http://schemas.microsoft.com/office/drawing/2014/main" id="{9464225E-8978-A673-C885-2FC9E4CE0D06}"/>
              </a:ext>
            </a:extLst>
          </p:cNvPr>
          <p:cNvSpPr>
            <a:spLocks noGrp="1"/>
          </p:cNvSpPr>
          <p:nvPr>
            <p:ph idx="1"/>
          </p:nvPr>
        </p:nvSpPr>
        <p:spPr/>
        <p:txBody>
          <a:bodyPr/>
          <a:lstStyle/>
          <a:p>
            <a:pPr marL="170815" marR="254635" indent="-133350">
              <a:lnSpc>
                <a:spcPct val="101099"/>
              </a:lnSpc>
              <a:spcBef>
                <a:spcPts val="80"/>
              </a:spcBef>
            </a:pPr>
            <a:r>
              <a:rPr lang="en-US" dirty="0"/>
              <a:t>Lead</a:t>
            </a:r>
            <a:r>
              <a:rPr lang="en-US" spc="-5" dirty="0"/>
              <a:t> </a:t>
            </a:r>
            <a:r>
              <a:rPr lang="en-US" dirty="0"/>
              <a:t>X</a:t>
            </a:r>
            <a:r>
              <a:rPr lang="en-US" spc="-25" dirty="0"/>
              <a:t> </a:t>
            </a:r>
            <a:r>
              <a:rPr lang="en-US" dirty="0"/>
              <a:t>wants</a:t>
            </a:r>
            <a:r>
              <a:rPr lang="en-US" spc="-10" dirty="0"/>
              <a:t> </a:t>
            </a:r>
            <a:r>
              <a:rPr lang="en-US" dirty="0"/>
              <a:t>us</a:t>
            </a:r>
            <a:r>
              <a:rPr lang="en-US" spc="-15" dirty="0"/>
              <a:t> </a:t>
            </a:r>
            <a:r>
              <a:rPr lang="en-US" dirty="0"/>
              <a:t>to</a:t>
            </a:r>
            <a:r>
              <a:rPr lang="en-US" spc="-5" dirty="0"/>
              <a:t> </a:t>
            </a:r>
            <a:r>
              <a:rPr lang="en-US" dirty="0"/>
              <a:t>build</a:t>
            </a:r>
            <a:r>
              <a:rPr lang="en-US" spc="-10" dirty="0"/>
              <a:t> </a:t>
            </a:r>
            <a:r>
              <a:rPr lang="en-US" dirty="0"/>
              <a:t>a model</a:t>
            </a:r>
            <a:r>
              <a:rPr lang="en-US" spc="-10" dirty="0"/>
              <a:t> </a:t>
            </a:r>
            <a:r>
              <a:rPr lang="en-US" dirty="0"/>
              <a:t>to</a:t>
            </a:r>
            <a:r>
              <a:rPr lang="en-US" spc="-5" dirty="0"/>
              <a:t> </a:t>
            </a:r>
            <a:r>
              <a:rPr lang="en-US" dirty="0"/>
              <a:t>give</a:t>
            </a:r>
            <a:r>
              <a:rPr lang="en-US" spc="-5" dirty="0"/>
              <a:t> </a:t>
            </a:r>
            <a:r>
              <a:rPr lang="en-US" dirty="0"/>
              <a:t>every</a:t>
            </a:r>
            <a:r>
              <a:rPr lang="en-US" spc="-20" dirty="0"/>
              <a:t> </a:t>
            </a:r>
            <a:r>
              <a:rPr lang="en-US" dirty="0"/>
              <a:t>lead</a:t>
            </a:r>
            <a:r>
              <a:rPr lang="en-US" spc="-10" dirty="0"/>
              <a:t> </a:t>
            </a:r>
            <a:r>
              <a:rPr lang="en-US" dirty="0"/>
              <a:t>a</a:t>
            </a:r>
            <a:r>
              <a:rPr lang="en-US" spc="-5" dirty="0"/>
              <a:t> </a:t>
            </a:r>
            <a:r>
              <a:rPr lang="en-US" dirty="0"/>
              <a:t>lead</a:t>
            </a:r>
            <a:r>
              <a:rPr lang="en-US" spc="-20" dirty="0"/>
              <a:t> </a:t>
            </a:r>
            <a:r>
              <a:rPr lang="en-US" spc="-10" dirty="0"/>
              <a:t>score </a:t>
            </a:r>
            <a:r>
              <a:rPr lang="en-US" dirty="0"/>
              <a:t>between</a:t>
            </a:r>
            <a:r>
              <a:rPr lang="en-US" spc="-15" dirty="0"/>
              <a:t> </a:t>
            </a:r>
            <a:r>
              <a:rPr lang="en-US" dirty="0"/>
              <a:t>0</a:t>
            </a:r>
            <a:r>
              <a:rPr lang="en-US" spc="5" dirty="0"/>
              <a:t> </a:t>
            </a:r>
            <a:r>
              <a:rPr lang="en-US" spc="-10" dirty="0"/>
              <a:t>-</a:t>
            </a:r>
            <a:r>
              <a:rPr lang="en-US" dirty="0"/>
              <a:t>100</a:t>
            </a:r>
            <a:r>
              <a:rPr lang="en-US" spc="-15" dirty="0"/>
              <a:t> </a:t>
            </a:r>
            <a:r>
              <a:rPr lang="en-US" dirty="0"/>
              <a:t>.</a:t>
            </a:r>
            <a:r>
              <a:rPr lang="en-US" spc="-5" dirty="0"/>
              <a:t> </a:t>
            </a:r>
            <a:r>
              <a:rPr lang="en-US" dirty="0"/>
              <a:t>So</a:t>
            </a:r>
            <a:r>
              <a:rPr lang="en-US" spc="-5" dirty="0"/>
              <a:t> </a:t>
            </a:r>
            <a:r>
              <a:rPr lang="en-US" dirty="0"/>
              <a:t>that</a:t>
            </a:r>
            <a:r>
              <a:rPr lang="en-US" spc="-5" dirty="0"/>
              <a:t> </a:t>
            </a:r>
            <a:r>
              <a:rPr lang="en-US" dirty="0"/>
              <a:t>they</a:t>
            </a:r>
            <a:r>
              <a:rPr lang="en-US" spc="-5" dirty="0"/>
              <a:t> </a:t>
            </a:r>
            <a:r>
              <a:rPr lang="en-US" dirty="0"/>
              <a:t>can</a:t>
            </a:r>
            <a:r>
              <a:rPr lang="en-US" spc="-15" dirty="0"/>
              <a:t> </a:t>
            </a:r>
            <a:r>
              <a:rPr lang="en-US" dirty="0"/>
              <a:t>identify the</a:t>
            </a:r>
            <a:r>
              <a:rPr lang="en-US" spc="-10" dirty="0"/>
              <a:t> </a:t>
            </a:r>
            <a:r>
              <a:rPr lang="en-US" dirty="0"/>
              <a:t>Hot</a:t>
            </a:r>
            <a:r>
              <a:rPr lang="en-US" spc="-15" dirty="0"/>
              <a:t> </a:t>
            </a:r>
            <a:r>
              <a:rPr lang="en-US" dirty="0"/>
              <a:t>leads</a:t>
            </a:r>
            <a:r>
              <a:rPr lang="en-US" spc="-10" dirty="0"/>
              <a:t> </a:t>
            </a:r>
            <a:r>
              <a:rPr lang="en-US" spc="-25" dirty="0"/>
              <a:t>and </a:t>
            </a:r>
            <a:r>
              <a:rPr lang="en-US" dirty="0"/>
              <a:t>increase</a:t>
            </a:r>
            <a:r>
              <a:rPr lang="en-US" spc="-15" dirty="0"/>
              <a:t> </a:t>
            </a:r>
            <a:r>
              <a:rPr lang="en-US" dirty="0"/>
              <a:t>their</a:t>
            </a:r>
            <a:r>
              <a:rPr lang="en-US" spc="-10" dirty="0"/>
              <a:t> </a:t>
            </a:r>
            <a:r>
              <a:rPr lang="en-US" dirty="0"/>
              <a:t>conversion</a:t>
            </a:r>
            <a:r>
              <a:rPr lang="en-US" spc="-5" dirty="0"/>
              <a:t> </a:t>
            </a:r>
            <a:r>
              <a:rPr lang="en-US" dirty="0"/>
              <a:t>rate</a:t>
            </a:r>
            <a:r>
              <a:rPr lang="en-US" spc="-5" dirty="0"/>
              <a:t> </a:t>
            </a:r>
            <a:r>
              <a:rPr lang="en-US" dirty="0"/>
              <a:t>as</a:t>
            </a:r>
            <a:r>
              <a:rPr lang="en-US" spc="-15" dirty="0"/>
              <a:t> </a:t>
            </a:r>
            <a:r>
              <a:rPr lang="en-US" spc="-20" dirty="0"/>
              <a:t>well.</a:t>
            </a:r>
          </a:p>
          <a:p>
            <a:pPr marL="38735">
              <a:lnSpc>
                <a:spcPct val="100000"/>
              </a:lnSpc>
              <a:spcBef>
                <a:spcPts val="819"/>
              </a:spcBef>
            </a:pPr>
            <a:r>
              <a:rPr lang="en-US" dirty="0"/>
              <a:t>The</a:t>
            </a:r>
            <a:r>
              <a:rPr lang="en-US" spc="-5" dirty="0"/>
              <a:t> </a:t>
            </a:r>
            <a:r>
              <a:rPr lang="en-US" dirty="0"/>
              <a:t>CEO</a:t>
            </a:r>
            <a:r>
              <a:rPr lang="en-US" spc="-5" dirty="0"/>
              <a:t> </a:t>
            </a:r>
            <a:r>
              <a:rPr lang="en-US" dirty="0"/>
              <a:t>want</a:t>
            </a:r>
            <a:r>
              <a:rPr lang="en-US" spc="-5" dirty="0"/>
              <a:t> </a:t>
            </a:r>
            <a:r>
              <a:rPr lang="en-US" dirty="0"/>
              <a:t>to</a:t>
            </a:r>
            <a:r>
              <a:rPr lang="en-US" spc="-10" dirty="0"/>
              <a:t> </a:t>
            </a:r>
            <a:r>
              <a:rPr lang="en-US" dirty="0"/>
              <a:t>achieve</a:t>
            </a:r>
            <a:r>
              <a:rPr lang="en-US" spc="-10" dirty="0"/>
              <a:t> </a:t>
            </a:r>
            <a:r>
              <a:rPr lang="en-US" dirty="0"/>
              <a:t>a</a:t>
            </a:r>
            <a:r>
              <a:rPr lang="en-US" spc="-5" dirty="0"/>
              <a:t> </a:t>
            </a:r>
            <a:r>
              <a:rPr lang="en-US" dirty="0"/>
              <a:t>lead</a:t>
            </a:r>
            <a:r>
              <a:rPr lang="en-US" spc="-5" dirty="0"/>
              <a:t> </a:t>
            </a:r>
            <a:r>
              <a:rPr lang="en-US" dirty="0"/>
              <a:t>conversion</a:t>
            </a:r>
            <a:r>
              <a:rPr lang="en-US" spc="-15" dirty="0"/>
              <a:t> </a:t>
            </a:r>
            <a:r>
              <a:rPr lang="en-US" dirty="0"/>
              <a:t>rate of</a:t>
            </a:r>
            <a:r>
              <a:rPr lang="en-US" spc="-10" dirty="0"/>
              <a:t> </a:t>
            </a:r>
            <a:r>
              <a:rPr lang="en-US" spc="-20" dirty="0"/>
              <a:t>80%.</a:t>
            </a:r>
          </a:p>
          <a:p>
            <a:pPr marL="170815" marR="5080" indent="-133350">
              <a:lnSpc>
                <a:spcPct val="101400"/>
              </a:lnSpc>
              <a:spcBef>
                <a:spcPts val="795"/>
              </a:spcBef>
            </a:pPr>
            <a:r>
              <a:rPr lang="en-US" dirty="0"/>
              <a:t>They</a:t>
            </a:r>
            <a:r>
              <a:rPr lang="en-US" spc="-10" dirty="0"/>
              <a:t> </a:t>
            </a:r>
            <a:r>
              <a:rPr lang="en-US" dirty="0"/>
              <a:t>want</a:t>
            </a:r>
            <a:r>
              <a:rPr lang="en-US" spc="-15" dirty="0"/>
              <a:t> </a:t>
            </a:r>
            <a:r>
              <a:rPr lang="en-US" dirty="0"/>
              <a:t>the</a:t>
            </a:r>
            <a:r>
              <a:rPr lang="en-US" spc="-10" dirty="0"/>
              <a:t> </a:t>
            </a:r>
            <a:r>
              <a:rPr lang="en-US" dirty="0"/>
              <a:t>model</a:t>
            </a:r>
            <a:r>
              <a:rPr lang="en-US" spc="-10" dirty="0"/>
              <a:t> </a:t>
            </a:r>
            <a:r>
              <a:rPr lang="en-US" dirty="0"/>
              <a:t>to</a:t>
            </a:r>
            <a:r>
              <a:rPr lang="en-US" spc="-5" dirty="0"/>
              <a:t> </a:t>
            </a:r>
            <a:r>
              <a:rPr lang="en-US" dirty="0"/>
              <a:t>be</a:t>
            </a:r>
            <a:r>
              <a:rPr lang="en-US" spc="-10" dirty="0"/>
              <a:t> </a:t>
            </a:r>
            <a:r>
              <a:rPr lang="en-US" dirty="0"/>
              <a:t>able</a:t>
            </a:r>
            <a:r>
              <a:rPr lang="en-US" spc="-15" dirty="0"/>
              <a:t> </a:t>
            </a:r>
            <a:r>
              <a:rPr lang="en-US" dirty="0"/>
              <a:t>to handle</a:t>
            </a:r>
            <a:r>
              <a:rPr lang="en-US" spc="-15" dirty="0"/>
              <a:t> </a:t>
            </a:r>
            <a:r>
              <a:rPr lang="en-US" dirty="0"/>
              <a:t>future</a:t>
            </a:r>
            <a:r>
              <a:rPr lang="en-US" spc="-15" dirty="0"/>
              <a:t> </a:t>
            </a:r>
            <a:r>
              <a:rPr lang="en-US" dirty="0"/>
              <a:t>constraints</a:t>
            </a:r>
            <a:r>
              <a:rPr lang="en-US" spc="-10" dirty="0"/>
              <a:t> </a:t>
            </a:r>
            <a:r>
              <a:rPr lang="en-US" dirty="0"/>
              <a:t>as</a:t>
            </a:r>
            <a:r>
              <a:rPr lang="en-US" spc="-15" dirty="0"/>
              <a:t> </a:t>
            </a:r>
            <a:r>
              <a:rPr lang="en-US" spc="-20" dirty="0"/>
              <a:t>well </a:t>
            </a:r>
            <a:r>
              <a:rPr lang="en-US" dirty="0"/>
              <a:t>like</a:t>
            </a:r>
            <a:r>
              <a:rPr lang="en-US" spc="-20" dirty="0"/>
              <a:t> </a:t>
            </a:r>
            <a:r>
              <a:rPr lang="en-US" dirty="0"/>
              <a:t>Peak</a:t>
            </a:r>
            <a:r>
              <a:rPr lang="en-US" spc="-15" dirty="0"/>
              <a:t> </a:t>
            </a:r>
            <a:r>
              <a:rPr lang="en-US" dirty="0"/>
              <a:t>time</a:t>
            </a:r>
            <a:r>
              <a:rPr lang="en-US" spc="-10" dirty="0"/>
              <a:t> </a:t>
            </a:r>
            <a:r>
              <a:rPr lang="en-US" dirty="0"/>
              <a:t>actions</a:t>
            </a:r>
            <a:r>
              <a:rPr lang="en-US" spc="-20" dirty="0"/>
              <a:t> </a:t>
            </a:r>
            <a:r>
              <a:rPr lang="en-US" dirty="0"/>
              <a:t>required,</a:t>
            </a:r>
            <a:r>
              <a:rPr lang="en-US" spc="-15" dirty="0"/>
              <a:t> </a:t>
            </a:r>
            <a:r>
              <a:rPr lang="en-US" dirty="0"/>
              <a:t>how</a:t>
            </a:r>
            <a:r>
              <a:rPr lang="en-US" spc="-20" dirty="0"/>
              <a:t> </a:t>
            </a:r>
            <a:r>
              <a:rPr lang="en-US" dirty="0"/>
              <a:t>to</a:t>
            </a:r>
            <a:r>
              <a:rPr lang="en-US" spc="-10" dirty="0"/>
              <a:t> </a:t>
            </a:r>
            <a:r>
              <a:rPr lang="en-US" dirty="0"/>
              <a:t>utilize</a:t>
            </a:r>
            <a:r>
              <a:rPr lang="en-US" spc="-15" dirty="0"/>
              <a:t> </a:t>
            </a:r>
            <a:r>
              <a:rPr lang="en-US" dirty="0"/>
              <a:t>full</a:t>
            </a:r>
            <a:r>
              <a:rPr lang="en-US" spc="-5" dirty="0"/>
              <a:t> </a:t>
            </a:r>
            <a:r>
              <a:rPr lang="en-US" dirty="0"/>
              <a:t>man</a:t>
            </a:r>
            <a:r>
              <a:rPr lang="en-US" spc="-10" dirty="0"/>
              <a:t> </a:t>
            </a:r>
            <a:r>
              <a:rPr lang="en-US" dirty="0"/>
              <a:t>power</a:t>
            </a:r>
            <a:r>
              <a:rPr lang="en-US" spc="-10" dirty="0"/>
              <a:t> </a:t>
            </a:r>
            <a:r>
              <a:rPr lang="en-US" spc="-25" dirty="0"/>
              <a:t>and </a:t>
            </a:r>
            <a:r>
              <a:rPr lang="en-US" dirty="0"/>
              <a:t>after</a:t>
            </a:r>
            <a:r>
              <a:rPr lang="en-US" spc="-20" dirty="0"/>
              <a:t> </a:t>
            </a:r>
            <a:r>
              <a:rPr lang="en-US" dirty="0"/>
              <a:t>achieving</a:t>
            </a:r>
            <a:r>
              <a:rPr lang="en-US" spc="-15" dirty="0"/>
              <a:t> </a:t>
            </a:r>
            <a:r>
              <a:rPr lang="en-US" dirty="0"/>
              <a:t>target</a:t>
            </a:r>
            <a:r>
              <a:rPr lang="en-US" spc="-10" dirty="0"/>
              <a:t> </a:t>
            </a:r>
            <a:r>
              <a:rPr lang="en-US" dirty="0"/>
              <a:t>what</a:t>
            </a:r>
            <a:r>
              <a:rPr lang="en-US" spc="-5" dirty="0"/>
              <a:t> </a:t>
            </a:r>
            <a:r>
              <a:rPr lang="en-US" dirty="0"/>
              <a:t>should</a:t>
            </a:r>
            <a:r>
              <a:rPr lang="en-US" spc="-15" dirty="0"/>
              <a:t> </a:t>
            </a:r>
            <a:r>
              <a:rPr lang="en-US" dirty="0"/>
              <a:t>be</a:t>
            </a:r>
            <a:r>
              <a:rPr lang="en-US" spc="-15" dirty="0"/>
              <a:t> </a:t>
            </a:r>
            <a:r>
              <a:rPr lang="en-US" dirty="0"/>
              <a:t>the</a:t>
            </a:r>
            <a:r>
              <a:rPr lang="en-US" spc="-10" dirty="0"/>
              <a:t> approaches.</a:t>
            </a:r>
          </a:p>
          <a:p>
            <a:endParaRPr lang="en-IN" dirty="0"/>
          </a:p>
        </p:txBody>
      </p:sp>
    </p:spTree>
    <p:extLst>
      <p:ext uri="{BB962C8B-B14F-4D97-AF65-F5344CB8AC3E}">
        <p14:creationId xmlns:p14="http://schemas.microsoft.com/office/powerpoint/2010/main" val="174815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CEE8-37AD-D4E9-B2ED-119444EE3993}"/>
              </a:ext>
            </a:extLst>
          </p:cNvPr>
          <p:cNvSpPr>
            <a:spLocks noGrp="1"/>
          </p:cNvSpPr>
          <p:nvPr>
            <p:ph type="title"/>
          </p:nvPr>
        </p:nvSpPr>
        <p:spPr/>
        <p:txBody>
          <a:bodyPr/>
          <a:lstStyle/>
          <a:p>
            <a:r>
              <a:rPr lang="en-US" dirty="0"/>
              <a:t>Problem approach</a:t>
            </a:r>
            <a:endParaRPr lang="en-IN" dirty="0"/>
          </a:p>
        </p:txBody>
      </p:sp>
      <p:sp>
        <p:nvSpPr>
          <p:cNvPr id="3" name="Content Placeholder 2">
            <a:extLst>
              <a:ext uri="{FF2B5EF4-FFF2-40B4-BE49-F238E27FC236}">
                <a16:creationId xmlns:a16="http://schemas.microsoft.com/office/drawing/2014/main" id="{3D1B6779-E91C-9848-7C1C-83C1044A1DFB}"/>
              </a:ext>
            </a:extLst>
          </p:cNvPr>
          <p:cNvSpPr>
            <a:spLocks noGrp="1"/>
          </p:cNvSpPr>
          <p:nvPr>
            <p:ph sz="half" idx="1"/>
          </p:nvPr>
        </p:nvSpPr>
        <p:spPr/>
        <p:txBody>
          <a:bodyPr>
            <a:normAutofit/>
          </a:bodyPr>
          <a:lstStyle/>
          <a:p>
            <a:r>
              <a:rPr lang="en-US" dirty="0"/>
              <a:t>EDA</a:t>
            </a:r>
          </a:p>
          <a:p>
            <a:r>
              <a:rPr lang="en-US" dirty="0"/>
              <a:t>Feature scaling</a:t>
            </a:r>
          </a:p>
          <a:p>
            <a:r>
              <a:rPr lang="en-US" dirty="0"/>
              <a:t>Correlations</a:t>
            </a:r>
          </a:p>
          <a:p>
            <a:r>
              <a:rPr lang="en-US" dirty="0"/>
              <a:t>Model Building (RFE </a:t>
            </a:r>
            <a:r>
              <a:rPr lang="en-US" dirty="0" smtClean="0"/>
              <a:t>R-squared </a:t>
            </a:r>
            <a:r>
              <a:rPr lang="en-US" dirty="0"/>
              <a:t>VIF and </a:t>
            </a:r>
            <a:r>
              <a:rPr lang="en-US" dirty="0" err="1"/>
              <a:t>pvalues</a:t>
            </a:r>
            <a:r>
              <a:rPr lang="en-US" dirty="0"/>
              <a:t>)</a:t>
            </a:r>
          </a:p>
          <a:p>
            <a:r>
              <a:rPr lang="en-US" dirty="0"/>
              <a:t>Model Evaluation</a:t>
            </a:r>
          </a:p>
          <a:p>
            <a:pPr marL="0" indent="0">
              <a:buNone/>
            </a:pPr>
            <a:endParaRPr lang="en-US" dirty="0"/>
          </a:p>
          <a:p>
            <a:endParaRPr lang="en-IN" dirty="0"/>
          </a:p>
        </p:txBody>
      </p:sp>
      <p:sp>
        <p:nvSpPr>
          <p:cNvPr id="4" name="Content Placeholder 3">
            <a:extLst>
              <a:ext uri="{FF2B5EF4-FFF2-40B4-BE49-F238E27FC236}">
                <a16:creationId xmlns:a16="http://schemas.microsoft.com/office/drawing/2014/main" id="{91736CD4-599C-BA2F-FACF-918B7766D989}"/>
              </a:ext>
            </a:extLst>
          </p:cNvPr>
          <p:cNvSpPr>
            <a:spLocks noGrp="1"/>
          </p:cNvSpPr>
          <p:nvPr>
            <p:ph sz="half" idx="2"/>
          </p:nvPr>
        </p:nvSpPr>
        <p:spPr/>
        <p:txBody>
          <a:bodyPr/>
          <a:lstStyle/>
          <a:p>
            <a:r>
              <a:rPr lang="en-US" dirty="0"/>
              <a:t>Making predictions on test set</a:t>
            </a:r>
          </a:p>
          <a:p>
            <a:r>
              <a:rPr lang="en-IN" dirty="0"/>
              <a:t>Importing the data and inspecting the data frame</a:t>
            </a:r>
            <a:endParaRPr lang="en-US" dirty="0"/>
          </a:p>
          <a:p>
            <a:r>
              <a:rPr lang="en-IN" dirty="0"/>
              <a:t>Data preparation</a:t>
            </a:r>
          </a:p>
          <a:p>
            <a:r>
              <a:rPr lang="en-IN" dirty="0"/>
              <a:t>Dummy variable creation</a:t>
            </a:r>
          </a:p>
          <a:p>
            <a:r>
              <a:rPr lang="en-IN" dirty="0"/>
              <a:t>Test-Train split</a:t>
            </a:r>
          </a:p>
          <a:p>
            <a:endParaRPr lang="en-IN" dirty="0"/>
          </a:p>
        </p:txBody>
      </p:sp>
    </p:spTree>
    <p:extLst>
      <p:ext uri="{BB962C8B-B14F-4D97-AF65-F5344CB8AC3E}">
        <p14:creationId xmlns:p14="http://schemas.microsoft.com/office/powerpoint/2010/main" val="19652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44A9-DE2E-CA5B-7048-4F9F5B42D573}"/>
              </a:ext>
            </a:extLst>
          </p:cNvPr>
          <p:cNvSpPr>
            <a:spLocks noGrp="1"/>
          </p:cNvSpPr>
          <p:nvPr>
            <p:ph type="title"/>
          </p:nvPr>
        </p:nvSpPr>
        <p:spPr/>
        <p:txBody>
          <a:bodyPr/>
          <a:lstStyle/>
          <a:p>
            <a:r>
              <a:rPr lang="en-US" dirty="0"/>
              <a:t>EDA – Data Cleaning</a:t>
            </a:r>
            <a:endParaRPr lang="en-IN" dirty="0"/>
          </a:p>
        </p:txBody>
      </p:sp>
      <p:sp>
        <p:nvSpPr>
          <p:cNvPr id="3" name="Content Placeholder 2">
            <a:extLst>
              <a:ext uri="{FF2B5EF4-FFF2-40B4-BE49-F238E27FC236}">
                <a16:creationId xmlns:a16="http://schemas.microsoft.com/office/drawing/2014/main" id="{98F6A2A2-D28F-9936-1CA6-14F5DF23EFB5}"/>
              </a:ext>
            </a:extLst>
          </p:cNvPr>
          <p:cNvSpPr>
            <a:spLocks noGrp="1"/>
          </p:cNvSpPr>
          <p:nvPr>
            <p:ph idx="1"/>
          </p:nvPr>
        </p:nvSpPr>
        <p:spPr/>
        <p:txBody>
          <a:bodyPr/>
          <a:lstStyle/>
          <a:p>
            <a:r>
              <a:rPr lang="en-US" dirty="0"/>
              <a:t>"In certain columns, there is a category labeled 'Select' that is responsible for managing specific tasks."</a:t>
            </a:r>
            <a:endParaRPr lang="en-IN" dirty="0"/>
          </a:p>
        </p:txBody>
      </p:sp>
      <p:pic>
        <p:nvPicPr>
          <p:cNvPr id="8" name="Picture 7">
            <a:extLst>
              <a:ext uri="{FF2B5EF4-FFF2-40B4-BE49-F238E27FC236}">
                <a16:creationId xmlns:a16="http://schemas.microsoft.com/office/drawing/2014/main" id="{3EB877D1-DB50-6D7E-EE5D-FDC4DD27A6A1}"/>
              </a:ext>
            </a:extLst>
          </p:cNvPr>
          <p:cNvPicPr>
            <a:picLocks noChangeAspect="1"/>
          </p:cNvPicPr>
          <p:nvPr/>
        </p:nvPicPr>
        <p:blipFill>
          <a:blip r:embed="rId2"/>
          <a:stretch>
            <a:fillRect/>
          </a:stretch>
        </p:blipFill>
        <p:spPr>
          <a:xfrm>
            <a:off x="1152361" y="3487807"/>
            <a:ext cx="10854164" cy="2965773"/>
          </a:xfrm>
          <a:prstGeom prst="rect">
            <a:avLst/>
          </a:prstGeom>
        </p:spPr>
      </p:pic>
    </p:spTree>
    <p:extLst>
      <p:ext uri="{BB962C8B-B14F-4D97-AF65-F5344CB8AC3E}">
        <p14:creationId xmlns:p14="http://schemas.microsoft.com/office/powerpoint/2010/main" val="277864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B4AD-FE36-324A-69A9-6C2514F98709}"/>
              </a:ext>
            </a:extLst>
          </p:cNvPr>
          <p:cNvSpPr>
            <a:spLocks noGrp="1"/>
          </p:cNvSpPr>
          <p:nvPr>
            <p:ph type="title"/>
          </p:nvPr>
        </p:nvSpPr>
        <p:spPr/>
        <p:txBody>
          <a:bodyPr/>
          <a:lstStyle/>
          <a:p>
            <a:r>
              <a:rPr lang="en-US" dirty="0"/>
              <a:t>Specialization</a:t>
            </a:r>
            <a:endParaRPr lang="en-IN" dirty="0"/>
          </a:p>
        </p:txBody>
      </p:sp>
      <p:sp>
        <p:nvSpPr>
          <p:cNvPr id="3" name="Content Placeholder 2">
            <a:extLst>
              <a:ext uri="{FF2B5EF4-FFF2-40B4-BE49-F238E27FC236}">
                <a16:creationId xmlns:a16="http://schemas.microsoft.com/office/drawing/2014/main" id="{D8914127-BD93-F3F1-B380-90375C464DE2}"/>
              </a:ext>
            </a:extLst>
          </p:cNvPr>
          <p:cNvSpPr>
            <a:spLocks noGrp="1"/>
          </p:cNvSpPr>
          <p:nvPr>
            <p:ph idx="1"/>
          </p:nvPr>
        </p:nvSpPr>
        <p:spPr/>
        <p:txBody>
          <a:bodyPr/>
          <a:lstStyle/>
          <a:p>
            <a:r>
              <a:rPr lang="en-US" dirty="0"/>
              <a:t>Leads specializing in HR, Finance, and Marketing Management have a higher likelihood of conversion.</a:t>
            </a:r>
            <a:endParaRPr lang="en-IN" dirty="0"/>
          </a:p>
        </p:txBody>
      </p:sp>
      <p:pic>
        <p:nvPicPr>
          <p:cNvPr id="6" name="Picture 5">
            <a:extLst>
              <a:ext uri="{FF2B5EF4-FFF2-40B4-BE49-F238E27FC236}">
                <a16:creationId xmlns:a16="http://schemas.microsoft.com/office/drawing/2014/main" id="{0E615583-0EEC-9961-554A-6D77B64BA3CB}"/>
              </a:ext>
            </a:extLst>
          </p:cNvPr>
          <p:cNvPicPr>
            <a:picLocks noChangeAspect="1"/>
          </p:cNvPicPr>
          <p:nvPr/>
        </p:nvPicPr>
        <p:blipFill>
          <a:blip r:embed="rId2"/>
          <a:stretch>
            <a:fillRect/>
          </a:stretch>
        </p:blipFill>
        <p:spPr>
          <a:xfrm>
            <a:off x="1088532" y="3413495"/>
            <a:ext cx="9092201" cy="2885431"/>
          </a:xfrm>
          <a:prstGeom prst="rect">
            <a:avLst/>
          </a:prstGeom>
        </p:spPr>
      </p:pic>
    </p:spTree>
    <p:extLst>
      <p:ext uri="{BB962C8B-B14F-4D97-AF65-F5344CB8AC3E}">
        <p14:creationId xmlns:p14="http://schemas.microsoft.com/office/powerpoint/2010/main" val="308096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E57D-1DD3-E1A0-F423-4B8A3609CCA8}"/>
              </a:ext>
            </a:extLst>
          </p:cNvPr>
          <p:cNvSpPr>
            <a:spLocks noGrp="1"/>
          </p:cNvSpPr>
          <p:nvPr>
            <p:ph type="title"/>
          </p:nvPr>
        </p:nvSpPr>
        <p:spPr/>
        <p:txBody>
          <a:bodyPr/>
          <a:lstStyle/>
          <a:p>
            <a:r>
              <a:rPr lang="en-US" dirty="0"/>
              <a:t>Lead source and lead origin</a:t>
            </a:r>
            <a:endParaRPr lang="en-IN" dirty="0"/>
          </a:p>
        </p:txBody>
      </p:sp>
      <p:sp>
        <p:nvSpPr>
          <p:cNvPr id="3" name="Content Placeholder 2">
            <a:extLst>
              <a:ext uri="{FF2B5EF4-FFF2-40B4-BE49-F238E27FC236}">
                <a16:creationId xmlns:a16="http://schemas.microsoft.com/office/drawing/2014/main" id="{98E50B8C-DD3D-7272-7343-1087376A5762}"/>
              </a:ext>
            </a:extLst>
          </p:cNvPr>
          <p:cNvSpPr>
            <a:spLocks noGrp="1"/>
          </p:cNvSpPr>
          <p:nvPr>
            <p:ph idx="1"/>
          </p:nvPr>
        </p:nvSpPr>
        <p:spPr/>
        <p:txBody>
          <a:bodyPr/>
          <a:lstStyle/>
          <a:p>
            <a:r>
              <a:rPr lang="en-US" dirty="0"/>
              <a:t>Leads obtained through Google and direct traffic have a higher likelihood of conversion. Meanwhile, the majority of leads originate from submissions.</a:t>
            </a:r>
          </a:p>
        </p:txBody>
      </p:sp>
      <p:pic>
        <p:nvPicPr>
          <p:cNvPr id="8" name="Picture 7">
            <a:extLst>
              <a:ext uri="{FF2B5EF4-FFF2-40B4-BE49-F238E27FC236}">
                <a16:creationId xmlns:a16="http://schemas.microsoft.com/office/drawing/2014/main" id="{3C86E1CA-C3F6-A5BD-02DB-C2FB215A4619}"/>
              </a:ext>
            </a:extLst>
          </p:cNvPr>
          <p:cNvPicPr>
            <a:picLocks noChangeAspect="1"/>
          </p:cNvPicPr>
          <p:nvPr/>
        </p:nvPicPr>
        <p:blipFill>
          <a:blip r:embed="rId2"/>
          <a:stretch>
            <a:fillRect/>
          </a:stretch>
        </p:blipFill>
        <p:spPr>
          <a:xfrm>
            <a:off x="421996" y="3431426"/>
            <a:ext cx="5566937" cy="2588374"/>
          </a:xfrm>
          <a:prstGeom prst="rect">
            <a:avLst/>
          </a:prstGeom>
        </p:spPr>
      </p:pic>
      <p:pic>
        <p:nvPicPr>
          <p:cNvPr id="10" name="Picture 9">
            <a:extLst>
              <a:ext uri="{FF2B5EF4-FFF2-40B4-BE49-F238E27FC236}">
                <a16:creationId xmlns:a16="http://schemas.microsoft.com/office/drawing/2014/main" id="{C5868E7F-2E80-9174-F1C1-6687B13A6E43}"/>
              </a:ext>
            </a:extLst>
          </p:cNvPr>
          <p:cNvPicPr>
            <a:picLocks noChangeAspect="1"/>
          </p:cNvPicPr>
          <p:nvPr/>
        </p:nvPicPr>
        <p:blipFill>
          <a:blip r:embed="rId3"/>
          <a:stretch>
            <a:fillRect/>
          </a:stretch>
        </p:blipFill>
        <p:spPr>
          <a:xfrm>
            <a:off x="5988933" y="3431426"/>
            <a:ext cx="5301673" cy="2588374"/>
          </a:xfrm>
          <a:prstGeom prst="rect">
            <a:avLst/>
          </a:prstGeom>
        </p:spPr>
      </p:pic>
    </p:spTree>
    <p:extLst>
      <p:ext uri="{BB962C8B-B14F-4D97-AF65-F5344CB8AC3E}">
        <p14:creationId xmlns:p14="http://schemas.microsoft.com/office/powerpoint/2010/main" val="258170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8A5C-9D73-C520-0CAC-9E70EB9AD3D4}"/>
              </a:ext>
            </a:extLst>
          </p:cNvPr>
          <p:cNvSpPr>
            <a:spLocks noGrp="1"/>
          </p:cNvSpPr>
          <p:nvPr>
            <p:ph type="title"/>
          </p:nvPr>
        </p:nvSpPr>
        <p:spPr/>
        <p:txBody>
          <a:bodyPr/>
          <a:lstStyle/>
          <a:p>
            <a:r>
              <a:rPr lang="en-US" dirty="0"/>
              <a:t>Last lead activity</a:t>
            </a:r>
            <a:endParaRPr lang="en-IN" dirty="0"/>
          </a:p>
        </p:txBody>
      </p:sp>
      <p:sp>
        <p:nvSpPr>
          <p:cNvPr id="3" name="Content Placeholder 2">
            <a:extLst>
              <a:ext uri="{FF2B5EF4-FFF2-40B4-BE49-F238E27FC236}">
                <a16:creationId xmlns:a16="http://schemas.microsoft.com/office/drawing/2014/main" id="{56B3BD5C-2046-5C86-95F4-31787ECD37BF}"/>
              </a:ext>
            </a:extLst>
          </p:cNvPr>
          <p:cNvSpPr>
            <a:spLocks noGrp="1"/>
          </p:cNvSpPr>
          <p:nvPr>
            <p:ph idx="1"/>
          </p:nvPr>
        </p:nvSpPr>
        <p:spPr/>
        <p:txBody>
          <a:bodyPr/>
          <a:lstStyle/>
          <a:p>
            <a:r>
              <a:rPr lang="en-US" dirty="0"/>
              <a:t>Leads that open emails have a high probability of converting, and similarly, sending SMS messages also proves beneficial for conversions.</a:t>
            </a:r>
            <a:endParaRPr lang="en-IN" dirty="0"/>
          </a:p>
        </p:txBody>
      </p:sp>
      <p:pic>
        <p:nvPicPr>
          <p:cNvPr id="6" name="Picture 5">
            <a:extLst>
              <a:ext uri="{FF2B5EF4-FFF2-40B4-BE49-F238E27FC236}">
                <a16:creationId xmlns:a16="http://schemas.microsoft.com/office/drawing/2014/main" id="{49E6EEBB-6652-EBCF-1921-6B611161C1AA}"/>
              </a:ext>
            </a:extLst>
          </p:cNvPr>
          <p:cNvPicPr>
            <a:picLocks noChangeAspect="1"/>
          </p:cNvPicPr>
          <p:nvPr/>
        </p:nvPicPr>
        <p:blipFill>
          <a:blip r:embed="rId2"/>
          <a:stretch>
            <a:fillRect/>
          </a:stretch>
        </p:blipFill>
        <p:spPr>
          <a:xfrm>
            <a:off x="1265005" y="3376175"/>
            <a:ext cx="9947564" cy="3100600"/>
          </a:xfrm>
          <a:prstGeom prst="rect">
            <a:avLst/>
          </a:prstGeom>
        </p:spPr>
      </p:pic>
    </p:spTree>
    <p:extLst>
      <p:ext uri="{BB962C8B-B14F-4D97-AF65-F5344CB8AC3E}">
        <p14:creationId xmlns:p14="http://schemas.microsoft.com/office/powerpoint/2010/main" val="2711706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107</TotalTime>
  <Words>641</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Ion Boardroom</vt:lpstr>
      <vt:lpstr>Lead Scoring Case Study using logistic regression</vt:lpstr>
      <vt:lpstr>Contents </vt:lpstr>
      <vt:lpstr>Problem Statement</vt:lpstr>
      <vt:lpstr>Business Objective</vt:lpstr>
      <vt:lpstr>Problem approach</vt:lpstr>
      <vt:lpstr>EDA – Data Cleaning</vt:lpstr>
      <vt:lpstr>Specialization</vt:lpstr>
      <vt:lpstr>Lead source and lead origin</vt:lpstr>
      <vt:lpstr>Last lead activity</vt:lpstr>
      <vt:lpstr>Occupation</vt:lpstr>
      <vt:lpstr>Model evaluation</vt:lpstr>
      <vt:lpstr>ROC curve</vt:lpstr>
      <vt:lpstr>Observations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 using logistic regression</dc:title>
  <dc:creator>919945707361</dc:creator>
  <cp:lastModifiedBy>Hp</cp:lastModifiedBy>
  <cp:revision>7</cp:revision>
  <dcterms:created xsi:type="dcterms:W3CDTF">2024-08-15T12:36:21Z</dcterms:created>
  <dcterms:modified xsi:type="dcterms:W3CDTF">2024-08-20T16:19:15Z</dcterms:modified>
</cp:coreProperties>
</file>