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7" r:id="rId2"/>
    <p:sldId id="267" r:id="rId3"/>
    <p:sldId id="270" r:id="rId4"/>
    <p:sldId id="272" r:id="rId5"/>
    <p:sldId id="276" r:id="rId6"/>
    <p:sldId id="280" r:id="rId7"/>
    <p:sldId id="275" r:id="rId8"/>
    <p:sldId id="278" r:id="rId9"/>
    <p:sldId id="279" r:id="rId10"/>
  </p:sldIdLst>
  <p:sldSz cx="12161838" cy="7315200"/>
  <p:notesSz cx="6858000" cy="9144000"/>
  <p:defaultTextStyle>
    <a:defPPr>
      <a:defRPr lang="en-US"/>
    </a:defPPr>
    <a:lvl1pPr marL="0" algn="l" defTabSz="556458" rtl="0" eaLnBrk="1" latinLnBrk="0" hangingPunct="1">
      <a:defRPr sz="2200" kern="1200">
        <a:solidFill>
          <a:schemeClr val="tx1"/>
        </a:solidFill>
        <a:latin typeface="+mn-lt"/>
        <a:ea typeface="+mn-ea"/>
        <a:cs typeface="+mn-cs"/>
      </a:defRPr>
    </a:lvl1pPr>
    <a:lvl2pPr marL="556458" algn="l" defTabSz="556458" rtl="0" eaLnBrk="1" latinLnBrk="0" hangingPunct="1">
      <a:defRPr sz="2200" kern="1200">
        <a:solidFill>
          <a:schemeClr val="tx1"/>
        </a:solidFill>
        <a:latin typeface="+mn-lt"/>
        <a:ea typeface="+mn-ea"/>
        <a:cs typeface="+mn-cs"/>
      </a:defRPr>
    </a:lvl2pPr>
    <a:lvl3pPr marL="1112916" algn="l" defTabSz="556458" rtl="0" eaLnBrk="1" latinLnBrk="0" hangingPunct="1">
      <a:defRPr sz="2200" kern="1200">
        <a:solidFill>
          <a:schemeClr val="tx1"/>
        </a:solidFill>
        <a:latin typeface="+mn-lt"/>
        <a:ea typeface="+mn-ea"/>
        <a:cs typeface="+mn-cs"/>
      </a:defRPr>
    </a:lvl3pPr>
    <a:lvl4pPr marL="1669374" algn="l" defTabSz="556458" rtl="0" eaLnBrk="1" latinLnBrk="0" hangingPunct="1">
      <a:defRPr sz="2200" kern="1200">
        <a:solidFill>
          <a:schemeClr val="tx1"/>
        </a:solidFill>
        <a:latin typeface="+mn-lt"/>
        <a:ea typeface="+mn-ea"/>
        <a:cs typeface="+mn-cs"/>
      </a:defRPr>
    </a:lvl4pPr>
    <a:lvl5pPr marL="2225832" algn="l" defTabSz="556458" rtl="0" eaLnBrk="1" latinLnBrk="0" hangingPunct="1">
      <a:defRPr sz="2200" kern="1200">
        <a:solidFill>
          <a:schemeClr val="tx1"/>
        </a:solidFill>
        <a:latin typeface="+mn-lt"/>
        <a:ea typeface="+mn-ea"/>
        <a:cs typeface="+mn-cs"/>
      </a:defRPr>
    </a:lvl5pPr>
    <a:lvl6pPr marL="2782291" algn="l" defTabSz="556458" rtl="0" eaLnBrk="1" latinLnBrk="0" hangingPunct="1">
      <a:defRPr sz="2200" kern="1200">
        <a:solidFill>
          <a:schemeClr val="tx1"/>
        </a:solidFill>
        <a:latin typeface="+mn-lt"/>
        <a:ea typeface="+mn-ea"/>
        <a:cs typeface="+mn-cs"/>
      </a:defRPr>
    </a:lvl6pPr>
    <a:lvl7pPr marL="3338749" algn="l" defTabSz="556458" rtl="0" eaLnBrk="1" latinLnBrk="0" hangingPunct="1">
      <a:defRPr sz="2200" kern="1200">
        <a:solidFill>
          <a:schemeClr val="tx1"/>
        </a:solidFill>
        <a:latin typeface="+mn-lt"/>
        <a:ea typeface="+mn-ea"/>
        <a:cs typeface="+mn-cs"/>
      </a:defRPr>
    </a:lvl7pPr>
    <a:lvl8pPr marL="3895207" algn="l" defTabSz="556458" rtl="0" eaLnBrk="1" latinLnBrk="0" hangingPunct="1">
      <a:defRPr sz="2200" kern="1200">
        <a:solidFill>
          <a:schemeClr val="tx1"/>
        </a:solidFill>
        <a:latin typeface="+mn-lt"/>
        <a:ea typeface="+mn-ea"/>
        <a:cs typeface="+mn-cs"/>
      </a:defRPr>
    </a:lvl8pPr>
    <a:lvl9pPr marL="4451665" algn="l" defTabSz="556458" rtl="0" eaLnBrk="1" latinLnBrk="0" hangingPunct="1">
      <a:defRPr sz="2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854" autoAdjust="0"/>
  </p:normalViewPr>
  <p:slideViewPr>
    <p:cSldViewPr snapToGrid="0" snapToObjects="1">
      <p:cViewPr>
        <p:scale>
          <a:sx n="90" d="100"/>
          <a:sy n="90" d="100"/>
        </p:scale>
        <p:origin x="-1008" y="-392"/>
      </p:cViewPr>
      <p:guideLst>
        <p:guide orient="horz" pos="2304"/>
        <p:guide pos="3831"/>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2138" y="2272454"/>
            <a:ext cx="10337562" cy="1568027"/>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4276" y="4145280"/>
            <a:ext cx="8513287" cy="1869440"/>
          </a:xfrm>
        </p:spPr>
        <p:txBody>
          <a:bodyPr/>
          <a:lstStyle>
            <a:lvl1pPr marL="0" indent="0" algn="ctr">
              <a:buNone/>
              <a:defRPr>
                <a:solidFill>
                  <a:schemeClr val="tx1">
                    <a:tint val="75000"/>
                  </a:schemeClr>
                </a:solidFill>
              </a:defRPr>
            </a:lvl1pPr>
            <a:lvl2pPr marL="556458" indent="0" algn="ctr">
              <a:buNone/>
              <a:defRPr>
                <a:solidFill>
                  <a:schemeClr val="tx1">
                    <a:tint val="75000"/>
                  </a:schemeClr>
                </a:solidFill>
              </a:defRPr>
            </a:lvl2pPr>
            <a:lvl3pPr marL="1112916" indent="0" algn="ctr">
              <a:buNone/>
              <a:defRPr>
                <a:solidFill>
                  <a:schemeClr val="tx1">
                    <a:tint val="75000"/>
                  </a:schemeClr>
                </a:solidFill>
              </a:defRPr>
            </a:lvl3pPr>
            <a:lvl4pPr marL="1669374" indent="0" algn="ctr">
              <a:buNone/>
              <a:defRPr>
                <a:solidFill>
                  <a:schemeClr val="tx1">
                    <a:tint val="75000"/>
                  </a:schemeClr>
                </a:solidFill>
              </a:defRPr>
            </a:lvl4pPr>
            <a:lvl5pPr marL="2225832" indent="0" algn="ctr">
              <a:buNone/>
              <a:defRPr>
                <a:solidFill>
                  <a:schemeClr val="tx1">
                    <a:tint val="75000"/>
                  </a:schemeClr>
                </a:solidFill>
              </a:defRPr>
            </a:lvl5pPr>
            <a:lvl6pPr marL="2782291" indent="0" algn="ctr">
              <a:buNone/>
              <a:defRPr>
                <a:solidFill>
                  <a:schemeClr val="tx1">
                    <a:tint val="75000"/>
                  </a:schemeClr>
                </a:solidFill>
              </a:defRPr>
            </a:lvl6pPr>
            <a:lvl7pPr marL="3338749" indent="0" algn="ctr">
              <a:buNone/>
              <a:defRPr>
                <a:solidFill>
                  <a:schemeClr val="tx1">
                    <a:tint val="75000"/>
                  </a:schemeClr>
                </a:solidFill>
              </a:defRPr>
            </a:lvl7pPr>
            <a:lvl8pPr marL="3895207" indent="0" algn="ctr">
              <a:buNone/>
              <a:defRPr>
                <a:solidFill>
                  <a:schemeClr val="tx1">
                    <a:tint val="75000"/>
                  </a:schemeClr>
                </a:solidFill>
              </a:defRPr>
            </a:lvl8pPr>
            <a:lvl9pPr marL="445166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2208F6-99D5-B345-B39B-0ACF0BE4C70D}" type="datetimeFigureOut">
              <a:rPr lang="en-US" smtClean="0"/>
              <a:t>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E5031-D850-294A-B319-BDECFA807075}" type="slidenum">
              <a:rPr lang="en-US" smtClean="0"/>
              <a:t>‹#›</a:t>
            </a:fld>
            <a:endParaRPr lang="en-US"/>
          </a:p>
        </p:txBody>
      </p:sp>
    </p:spTree>
    <p:extLst>
      <p:ext uri="{BB962C8B-B14F-4D97-AF65-F5344CB8AC3E}">
        <p14:creationId xmlns:p14="http://schemas.microsoft.com/office/powerpoint/2010/main" val="2544035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2208F6-99D5-B345-B39B-0ACF0BE4C70D}" type="datetimeFigureOut">
              <a:rPr lang="en-US" smtClean="0"/>
              <a:t>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E5031-D850-294A-B319-BDECFA807075}" type="slidenum">
              <a:rPr lang="en-US" smtClean="0"/>
              <a:t>‹#›</a:t>
            </a:fld>
            <a:endParaRPr lang="en-US"/>
          </a:p>
        </p:txBody>
      </p:sp>
    </p:spTree>
    <p:extLst>
      <p:ext uri="{BB962C8B-B14F-4D97-AF65-F5344CB8AC3E}">
        <p14:creationId xmlns:p14="http://schemas.microsoft.com/office/powerpoint/2010/main" val="86737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28995" y="313267"/>
            <a:ext cx="3637994" cy="665649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8678" y="313267"/>
            <a:ext cx="10717620" cy="66564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2208F6-99D5-B345-B39B-0ACF0BE4C70D}" type="datetimeFigureOut">
              <a:rPr lang="en-US" smtClean="0"/>
              <a:t>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E5031-D850-294A-B319-BDECFA807075}" type="slidenum">
              <a:rPr lang="en-US" smtClean="0"/>
              <a:t>‹#›</a:t>
            </a:fld>
            <a:endParaRPr lang="en-US"/>
          </a:p>
        </p:txBody>
      </p:sp>
    </p:spTree>
    <p:extLst>
      <p:ext uri="{BB962C8B-B14F-4D97-AF65-F5344CB8AC3E}">
        <p14:creationId xmlns:p14="http://schemas.microsoft.com/office/powerpoint/2010/main" val="80905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2208F6-99D5-B345-B39B-0ACF0BE4C70D}" type="datetimeFigureOut">
              <a:rPr lang="en-US" smtClean="0"/>
              <a:t>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E5031-D850-294A-B319-BDECFA807075}" type="slidenum">
              <a:rPr lang="en-US" smtClean="0"/>
              <a:t>‹#›</a:t>
            </a:fld>
            <a:endParaRPr lang="en-US"/>
          </a:p>
        </p:txBody>
      </p:sp>
    </p:spTree>
    <p:extLst>
      <p:ext uri="{BB962C8B-B14F-4D97-AF65-F5344CB8AC3E}">
        <p14:creationId xmlns:p14="http://schemas.microsoft.com/office/powerpoint/2010/main" val="3016379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0702" y="4700694"/>
            <a:ext cx="10337562" cy="1452880"/>
          </a:xfrm>
        </p:spPr>
        <p:txBody>
          <a:bodyPr anchor="t"/>
          <a:lstStyle>
            <a:lvl1pPr algn="l">
              <a:defRPr sz="4900" b="1" cap="all"/>
            </a:lvl1pPr>
          </a:lstStyle>
          <a:p>
            <a:r>
              <a:rPr lang="en-US" smtClean="0"/>
              <a:t>Click to edit Master title style</a:t>
            </a:r>
            <a:endParaRPr lang="en-US"/>
          </a:p>
        </p:txBody>
      </p:sp>
      <p:sp>
        <p:nvSpPr>
          <p:cNvPr id="3" name="Text Placeholder 2"/>
          <p:cNvSpPr>
            <a:spLocks noGrp="1"/>
          </p:cNvSpPr>
          <p:nvPr>
            <p:ph type="body" idx="1"/>
          </p:nvPr>
        </p:nvSpPr>
        <p:spPr>
          <a:xfrm>
            <a:off x="960702" y="3100495"/>
            <a:ext cx="10337562" cy="1600199"/>
          </a:xfrm>
        </p:spPr>
        <p:txBody>
          <a:bodyPr anchor="b"/>
          <a:lstStyle>
            <a:lvl1pPr marL="0" indent="0">
              <a:buNone/>
              <a:defRPr sz="2400">
                <a:solidFill>
                  <a:schemeClr val="tx1">
                    <a:tint val="75000"/>
                  </a:schemeClr>
                </a:solidFill>
              </a:defRPr>
            </a:lvl1pPr>
            <a:lvl2pPr marL="556458" indent="0">
              <a:buNone/>
              <a:defRPr sz="2200">
                <a:solidFill>
                  <a:schemeClr val="tx1">
                    <a:tint val="75000"/>
                  </a:schemeClr>
                </a:solidFill>
              </a:defRPr>
            </a:lvl2pPr>
            <a:lvl3pPr marL="1112916" indent="0">
              <a:buNone/>
              <a:defRPr sz="1900">
                <a:solidFill>
                  <a:schemeClr val="tx1">
                    <a:tint val="75000"/>
                  </a:schemeClr>
                </a:solidFill>
              </a:defRPr>
            </a:lvl3pPr>
            <a:lvl4pPr marL="1669374" indent="0">
              <a:buNone/>
              <a:defRPr sz="1700">
                <a:solidFill>
                  <a:schemeClr val="tx1">
                    <a:tint val="75000"/>
                  </a:schemeClr>
                </a:solidFill>
              </a:defRPr>
            </a:lvl4pPr>
            <a:lvl5pPr marL="2225832" indent="0">
              <a:buNone/>
              <a:defRPr sz="1700">
                <a:solidFill>
                  <a:schemeClr val="tx1">
                    <a:tint val="75000"/>
                  </a:schemeClr>
                </a:solidFill>
              </a:defRPr>
            </a:lvl5pPr>
            <a:lvl6pPr marL="2782291" indent="0">
              <a:buNone/>
              <a:defRPr sz="1700">
                <a:solidFill>
                  <a:schemeClr val="tx1">
                    <a:tint val="75000"/>
                  </a:schemeClr>
                </a:solidFill>
              </a:defRPr>
            </a:lvl6pPr>
            <a:lvl7pPr marL="3338749" indent="0">
              <a:buNone/>
              <a:defRPr sz="1700">
                <a:solidFill>
                  <a:schemeClr val="tx1">
                    <a:tint val="75000"/>
                  </a:schemeClr>
                </a:solidFill>
              </a:defRPr>
            </a:lvl7pPr>
            <a:lvl8pPr marL="3895207" indent="0">
              <a:buNone/>
              <a:defRPr sz="1700">
                <a:solidFill>
                  <a:schemeClr val="tx1">
                    <a:tint val="75000"/>
                  </a:schemeClr>
                </a:solidFill>
              </a:defRPr>
            </a:lvl8pPr>
            <a:lvl9pPr marL="4451665" indent="0">
              <a:buNone/>
              <a:defRPr sz="1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2208F6-99D5-B345-B39B-0ACF0BE4C70D}" type="datetimeFigureOut">
              <a:rPr lang="en-US" smtClean="0"/>
              <a:t>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E5031-D850-294A-B319-BDECFA807075}" type="slidenum">
              <a:rPr lang="en-US" smtClean="0"/>
              <a:t>‹#›</a:t>
            </a:fld>
            <a:endParaRPr lang="en-US"/>
          </a:p>
        </p:txBody>
      </p:sp>
    </p:spTree>
    <p:extLst>
      <p:ext uri="{BB962C8B-B14F-4D97-AF65-F5344CB8AC3E}">
        <p14:creationId xmlns:p14="http://schemas.microsoft.com/office/powerpoint/2010/main" val="2603011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8678" y="1820334"/>
            <a:ext cx="7176751" cy="5149426"/>
          </a:xfrm>
        </p:spPr>
        <p:txBody>
          <a:bodyPr/>
          <a:lstStyle>
            <a:lvl1pPr>
              <a:defRPr sz="3400"/>
            </a:lvl1pPr>
            <a:lvl2pPr>
              <a:defRPr sz="29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188126" y="1820334"/>
            <a:ext cx="7178863" cy="5149426"/>
          </a:xfrm>
        </p:spPr>
        <p:txBody>
          <a:bodyPr/>
          <a:lstStyle>
            <a:lvl1pPr>
              <a:defRPr sz="3400"/>
            </a:lvl1pPr>
            <a:lvl2pPr>
              <a:defRPr sz="29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2208F6-99D5-B345-B39B-0ACF0BE4C70D}" type="datetimeFigureOut">
              <a:rPr lang="en-US" smtClean="0"/>
              <a:t>11/5/18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0E5031-D850-294A-B319-BDECFA807075}" type="slidenum">
              <a:rPr lang="en-US" smtClean="0"/>
              <a:t>‹#›</a:t>
            </a:fld>
            <a:endParaRPr lang="en-US"/>
          </a:p>
        </p:txBody>
      </p:sp>
    </p:spTree>
    <p:extLst>
      <p:ext uri="{BB962C8B-B14F-4D97-AF65-F5344CB8AC3E}">
        <p14:creationId xmlns:p14="http://schemas.microsoft.com/office/powerpoint/2010/main" val="1534978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8092" y="292947"/>
            <a:ext cx="10945654" cy="1219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8092" y="1637454"/>
            <a:ext cx="5373591" cy="682413"/>
          </a:xfrm>
        </p:spPr>
        <p:txBody>
          <a:bodyPr anchor="b"/>
          <a:lstStyle>
            <a:lvl1pPr marL="0" indent="0">
              <a:buNone/>
              <a:defRPr sz="2900" b="1"/>
            </a:lvl1pPr>
            <a:lvl2pPr marL="556458" indent="0">
              <a:buNone/>
              <a:defRPr sz="2400" b="1"/>
            </a:lvl2pPr>
            <a:lvl3pPr marL="1112916" indent="0">
              <a:buNone/>
              <a:defRPr sz="2200" b="1"/>
            </a:lvl3pPr>
            <a:lvl4pPr marL="1669374" indent="0">
              <a:buNone/>
              <a:defRPr sz="1900" b="1"/>
            </a:lvl4pPr>
            <a:lvl5pPr marL="2225832" indent="0">
              <a:buNone/>
              <a:defRPr sz="1900" b="1"/>
            </a:lvl5pPr>
            <a:lvl6pPr marL="2782291" indent="0">
              <a:buNone/>
              <a:defRPr sz="1900" b="1"/>
            </a:lvl6pPr>
            <a:lvl7pPr marL="3338749" indent="0">
              <a:buNone/>
              <a:defRPr sz="1900" b="1"/>
            </a:lvl7pPr>
            <a:lvl8pPr marL="3895207" indent="0">
              <a:buNone/>
              <a:defRPr sz="1900" b="1"/>
            </a:lvl8pPr>
            <a:lvl9pPr marL="4451665" indent="0">
              <a:buNone/>
              <a:defRPr sz="1900" b="1"/>
            </a:lvl9pPr>
          </a:lstStyle>
          <a:p>
            <a:pPr lvl="0"/>
            <a:r>
              <a:rPr lang="en-US" smtClean="0"/>
              <a:t>Click to edit Master text styles</a:t>
            </a:r>
          </a:p>
        </p:txBody>
      </p:sp>
      <p:sp>
        <p:nvSpPr>
          <p:cNvPr id="4" name="Content Placeholder 3"/>
          <p:cNvSpPr>
            <a:spLocks noGrp="1"/>
          </p:cNvSpPr>
          <p:nvPr>
            <p:ph sz="half" idx="2"/>
          </p:nvPr>
        </p:nvSpPr>
        <p:spPr>
          <a:xfrm>
            <a:off x="608092" y="2319867"/>
            <a:ext cx="5373591" cy="4214707"/>
          </a:xfrm>
        </p:spPr>
        <p:txBody>
          <a:bodyPr/>
          <a:lstStyle>
            <a:lvl1pPr>
              <a:defRPr sz="2900"/>
            </a:lvl1pPr>
            <a:lvl2pPr>
              <a:defRPr sz="2400"/>
            </a:lvl2pPr>
            <a:lvl3pPr>
              <a:defRPr sz="22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8046" y="1637454"/>
            <a:ext cx="5375701" cy="682413"/>
          </a:xfrm>
        </p:spPr>
        <p:txBody>
          <a:bodyPr anchor="b"/>
          <a:lstStyle>
            <a:lvl1pPr marL="0" indent="0">
              <a:buNone/>
              <a:defRPr sz="2900" b="1"/>
            </a:lvl1pPr>
            <a:lvl2pPr marL="556458" indent="0">
              <a:buNone/>
              <a:defRPr sz="2400" b="1"/>
            </a:lvl2pPr>
            <a:lvl3pPr marL="1112916" indent="0">
              <a:buNone/>
              <a:defRPr sz="2200" b="1"/>
            </a:lvl3pPr>
            <a:lvl4pPr marL="1669374" indent="0">
              <a:buNone/>
              <a:defRPr sz="1900" b="1"/>
            </a:lvl4pPr>
            <a:lvl5pPr marL="2225832" indent="0">
              <a:buNone/>
              <a:defRPr sz="1900" b="1"/>
            </a:lvl5pPr>
            <a:lvl6pPr marL="2782291" indent="0">
              <a:buNone/>
              <a:defRPr sz="1900" b="1"/>
            </a:lvl6pPr>
            <a:lvl7pPr marL="3338749" indent="0">
              <a:buNone/>
              <a:defRPr sz="1900" b="1"/>
            </a:lvl7pPr>
            <a:lvl8pPr marL="3895207" indent="0">
              <a:buNone/>
              <a:defRPr sz="1900" b="1"/>
            </a:lvl8pPr>
            <a:lvl9pPr marL="4451665" indent="0">
              <a:buNone/>
              <a:defRPr sz="1900" b="1"/>
            </a:lvl9pPr>
          </a:lstStyle>
          <a:p>
            <a:pPr lvl="0"/>
            <a:r>
              <a:rPr lang="en-US" smtClean="0"/>
              <a:t>Click to edit Master text styles</a:t>
            </a:r>
          </a:p>
        </p:txBody>
      </p:sp>
      <p:sp>
        <p:nvSpPr>
          <p:cNvPr id="6" name="Content Placeholder 5"/>
          <p:cNvSpPr>
            <a:spLocks noGrp="1"/>
          </p:cNvSpPr>
          <p:nvPr>
            <p:ph sz="quarter" idx="4"/>
          </p:nvPr>
        </p:nvSpPr>
        <p:spPr>
          <a:xfrm>
            <a:off x="6178046" y="2319867"/>
            <a:ext cx="5375701" cy="4214707"/>
          </a:xfrm>
        </p:spPr>
        <p:txBody>
          <a:bodyPr/>
          <a:lstStyle>
            <a:lvl1pPr>
              <a:defRPr sz="2900"/>
            </a:lvl1pPr>
            <a:lvl2pPr>
              <a:defRPr sz="2400"/>
            </a:lvl2pPr>
            <a:lvl3pPr>
              <a:defRPr sz="22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2208F6-99D5-B345-B39B-0ACF0BE4C70D}" type="datetimeFigureOut">
              <a:rPr lang="en-US" smtClean="0"/>
              <a:t>11/5/18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0E5031-D850-294A-B319-BDECFA807075}" type="slidenum">
              <a:rPr lang="en-US" smtClean="0"/>
              <a:t>‹#›</a:t>
            </a:fld>
            <a:endParaRPr lang="en-US"/>
          </a:p>
        </p:txBody>
      </p:sp>
    </p:spTree>
    <p:extLst>
      <p:ext uri="{BB962C8B-B14F-4D97-AF65-F5344CB8AC3E}">
        <p14:creationId xmlns:p14="http://schemas.microsoft.com/office/powerpoint/2010/main" val="588073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2208F6-99D5-B345-B39B-0ACF0BE4C70D}" type="datetimeFigureOut">
              <a:rPr lang="en-US" smtClean="0"/>
              <a:t>11/5/18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0E5031-D850-294A-B319-BDECFA807075}" type="slidenum">
              <a:rPr lang="en-US" smtClean="0"/>
              <a:t>‹#›</a:t>
            </a:fld>
            <a:endParaRPr lang="en-US"/>
          </a:p>
        </p:txBody>
      </p:sp>
    </p:spTree>
    <p:extLst>
      <p:ext uri="{BB962C8B-B14F-4D97-AF65-F5344CB8AC3E}">
        <p14:creationId xmlns:p14="http://schemas.microsoft.com/office/powerpoint/2010/main" val="862327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2208F6-99D5-B345-B39B-0ACF0BE4C70D}" type="datetimeFigureOut">
              <a:rPr lang="en-US" smtClean="0"/>
              <a:t>11/5/18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0E5031-D850-294A-B319-BDECFA807075}" type="slidenum">
              <a:rPr lang="en-US" smtClean="0"/>
              <a:t>‹#›</a:t>
            </a:fld>
            <a:endParaRPr lang="en-US"/>
          </a:p>
        </p:txBody>
      </p:sp>
    </p:spTree>
    <p:extLst>
      <p:ext uri="{BB962C8B-B14F-4D97-AF65-F5344CB8AC3E}">
        <p14:creationId xmlns:p14="http://schemas.microsoft.com/office/powerpoint/2010/main" val="2927518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93" y="291253"/>
            <a:ext cx="4001161" cy="1239520"/>
          </a:xfrm>
        </p:spPr>
        <p:txBody>
          <a:bodyPr anchor="b"/>
          <a:lstStyle>
            <a:lvl1pPr algn="l">
              <a:defRPr sz="2400" b="1"/>
            </a:lvl1pPr>
          </a:lstStyle>
          <a:p>
            <a:r>
              <a:rPr lang="en-US" smtClean="0"/>
              <a:t>Click to edit Master title style</a:t>
            </a:r>
            <a:endParaRPr lang="en-US"/>
          </a:p>
        </p:txBody>
      </p:sp>
      <p:sp>
        <p:nvSpPr>
          <p:cNvPr id="3" name="Content Placeholder 2"/>
          <p:cNvSpPr>
            <a:spLocks noGrp="1"/>
          </p:cNvSpPr>
          <p:nvPr>
            <p:ph idx="1"/>
          </p:nvPr>
        </p:nvSpPr>
        <p:spPr>
          <a:xfrm>
            <a:off x="4754941" y="291254"/>
            <a:ext cx="6798805" cy="6243321"/>
          </a:xfrm>
        </p:spPr>
        <p:txBody>
          <a:bodyPr/>
          <a:lstStyle>
            <a:lvl1pPr>
              <a:defRPr sz="3900"/>
            </a:lvl1pPr>
            <a:lvl2pPr>
              <a:defRPr sz="3400"/>
            </a:lvl2pPr>
            <a:lvl3pPr>
              <a:defRPr sz="29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8093" y="1530774"/>
            <a:ext cx="4001161" cy="5003801"/>
          </a:xfrm>
        </p:spPr>
        <p:txBody>
          <a:bodyPr/>
          <a:lstStyle>
            <a:lvl1pPr marL="0" indent="0">
              <a:buNone/>
              <a:defRPr sz="1700"/>
            </a:lvl1pPr>
            <a:lvl2pPr marL="556458" indent="0">
              <a:buNone/>
              <a:defRPr sz="1500"/>
            </a:lvl2pPr>
            <a:lvl3pPr marL="1112916" indent="0">
              <a:buNone/>
              <a:defRPr sz="1200"/>
            </a:lvl3pPr>
            <a:lvl4pPr marL="1669374" indent="0">
              <a:buNone/>
              <a:defRPr sz="1100"/>
            </a:lvl4pPr>
            <a:lvl5pPr marL="2225832" indent="0">
              <a:buNone/>
              <a:defRPr sz="1100"/>
            </a:lvl5pPr>
            <a:lvl6pPr marL="2782291" indent="0">
              <a:buNone/>
              <a:defRPr sz="1100"/>
            </a:lvl6pPr>
            <a:lvl7pPr marL="3338749" indent="0">
              <a:buNone/>
              <a:defRPr sz="1100"/>
            </a:lvl7pPr>
            <a:lvl8pPr marL="3895207" indent="0">
              <a:buNone/>
              <a:defRPr sz="1100"/>
            </a:lvl8pPr>
            <a:lvl9pPr marL="4451665"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2208F6-99D5-B345-B39B-0ACF0BE4C70D}" type="datetimeFigureOut">
              <a:rPr lang="en-US" smtClean="0"/>
              <a:t>11/5/18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0E5031-D850-294A-B319-BDECFA807075}" type="slidenum">
              <a:rPr lang="en-US" smtClean="0"/>
              <a:t>‹#›</a:t>
            </a:fld>
            <a:endParaRPr lang="en-US"/>
          </a:p>
        </p:txBody>
      </p:sp>
    </p:spTree>
    <p:extLst>
      <p:ext uri="{BB962C8B-B14F-4D97-AF65-F5344CB8AC3E}">
        <p14:creationId xmlns:p14="http://schemas.microsoft.com/office/powerpoint/2010/main" val="2471615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3805" y="5120640"/>
            <a:ext cx="7297103" cy="604521"/>
          </a:xfrm>
        </p:spPr>
        <p:txBody>
          <a:bodyPr anchor="b"/>
          <a:lstStyle>
            <a:lvl1pPr algn="l">
              <a:defRPr sz="2400" b="1"/>
            </a:lvl1pPr>
          </a:lstStyle>
          <a:p>
            <a:r>
              <a:rPr lang="en-US" smtClean="0"/>
              <a:t>Click to edit Master title style</a:t>
            </a:r>
            <a:endParaRPr lang="en-US"/>
          </a:p>
        </p:txBody>
      </p:sp>
      <p:sp>
        <p:nvSpPr>
          <p:cNvPr id="3" name="Picture Placeholder 2"/>
          <p:cNvSpPr>
            <a:spLocks noGrp="1"/>
          </p:cNvSpPr>
          <p:nvPr>
            <p:ph type="pic" idx="1"/>
          </p:nvPr>
        </p:nvSpPr>
        <p:spPr>
          <a:xfrm>
            <a:off x="2383805" y="653627"/>
            <a:ext cx="7297103" cy="4389120"/>
          </a:xfrm>
        </p:spPr>
        <p:txBody>
          <a:bodyPr/>
          <a:lstStyle>
            <a:lvl1pPr marL="0" indent="0">
              <a:buNone/>
              <a:defRPr sz="3900"/>
            </a:lvl1pPr>
            <a:lvl2pPr marL="556458" indent="0">
              <a:buNone/>
              <a:defRPr sz="3400"/>
            </a:lvl2pPr>
            <a:lvl3pPr marL="1112916" indent="0">
              <a:buNone/>
              <a:defRPr sz="2900"/>
            </a:lvl3pPr>
            <a:lvl4pPr marL="1669374" indent="0">
              <a:buNone/>
              <a:defRPr sz="2400"/>
            </a:lvl4pPr>
            <a:lvl5pPr marL="2225832" indent="0">
              <a:buNone/>
              <a:defRPr sz="2400"/>
            </a:lvl5pPr>
            <a:lvl6pPr marL="2782291" indent="0">
              <a:buNone/>
              <a:defRPr sz="2400"/>
            </a:lvl6pPr>
            <a:lvl7pPr marL="3338749" indent="0">
              <a:buNone/>
              <a:defRPr sz="2400"/>
            </a:lvl7pPr>
            <a:lvl8pPr marL="3895207" indent="0">
              <a:buNone/>
              <a:defRPr sz="2400"/>
            </a:lvl8pPr>
            <a:lvl9pPr marL="4451665" indent="0">
              <a:buNone/>
              <a:defRPr sz="2400"/>
            </a:lvl9pPr>
          </a:lstStyle>
          <a:p>
            <a:endParaRPr lang="en-US"/>
          </a:p>
        </p:txBody>
      </p:sp>
      <p:sp>
        <p:nvSpPr>
          <p:cNvPr id="4" name="Text Placeholder 3"/>
          <p:cNvSpPr>
            <a:spLocks noGrp="1"/>
          </p:cNvSpPr>
          <p:nvPr>
            <p:ph type="body" sz="half" idx="2"/>
          </p:nvPr>
        </p:nvSpPr>
        <p:spPr>
          <a:xfrm>
            <a:off x="2383805" y="5725161"/>
            <a:ext cx="7297103" cy="858519"/>
          </a:xfrm>
        </p:spPr>
        <p:txBody>
          <a:bodyPr/>
          <a:lstStyle>
            <a:lvl1pPr marL="0" indent="0">
              <a:buNone/>
              <a:defRPr sz="1700"/>
            </a:lvl1pPr>
            <a:lvl2pPr marL="556458" indent="0">
              <a:buNone/>
              <a:defRPr sz="1500"/>
            </a:lvl2pPr>
            <a:lvl3pPr marL="1112916" indent="0">
              <a:buNone/>
              <a:defRPr sz="1200"/>
            </a:lvl3pPr>
            <a:lvl4pPr marL="1669374" indent="0">
              <a:buNone/>
              <a:defRPr sz="1100"/>
            </a:lvl4pPr>
            <a:lvl5pPr marL="2225832" indent="0">
              <a:buNone/>
              <a:defRPr sz="1100"/>
            </a:lvl5pPr>
            <a:lvl6pPr marL="2782291" indent="0">
              <a:buNone/>
              <a:defRPr sz="1100"/>
            </a:lvl6pPr>
            <a:lvl7pPr marL="3338749" indent="0">
              <a:buNone/>
              <a:defRPr sz="1100"/>
            </a:lvl7pPr>
            <a:lvl8pPr marL="3895207" indent="0">
              <a:buNone/>
              <a:defRPr sz="1100"/>
            </a:lvl8pPr>
            <a:lvl9pPr marL="4451665"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2208F6-99D5-B345-B39B-0ACF0BE4C70D}" type="datetimeFigureOut">
              <a:rPr lang="en-US" smtClean="0"/>
              <a:t>11/5/18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0E5031-D850-294A-B319-BDECFA807075}" type="slidenum">
              <a:rPr lang="en-US" smtClean="0"/>
              <a:t>‹#›</a:t>
            </a:fld>
            <a:endParaRPr lang="en-US"/>
          </a:p>
        </p:txBody>
      </p:sp>
    </p:spTree>
    <p:extLst>
      <p:ext uri="{BB962C8B-B14F-4D97-AF65-F5344CB8AC3E}">
        <p14:creationId xmlns:p14="http://schemas.microsoft.com/office/powerpoint/2010/main" val="341802546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8092" y="292947"/>
            <a:ext cx="10945654" cy="1219200"/>
          </a:xfrm>
          <a:prstGeom prst="rect">
            <a:avLst/>
          </a:prstGeom>
        </p:spPr>
        <p:txBody>
          <a:bodyPr vert="horz" lIns="111292" tIns="55646" rIns="111292" bIns="5564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8092" y="1706880"/>
            <a:ext cx="10945654" cy="4827694"/>
          </a:xfrm>
          <a:prstGeom prst="rect">
            <a:avLst/>
          </a:prstGeom>
        </p:spPr>
        <p:txBody>
          <a:bodyPr vert="horz" lIns="111292" tIns="55646" rIns="111292" bIns="5564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8092" y="6780107"/>
            <a:ext cx="2837762" cy="389467"/>
          </a:xfrm>
          <a:prstGeom prst="rect">
            <a:avLst/>
          </a:prstGeom>
        </p:spPr>
        <p:txBody>
          <a:bodyPr vert="horz" lIns="111292" tIns="55646" rIns="111292" bIns="55646" rtlCol="0" anchor="ctr"/>
          <a:lstStyle>
            <a:lvl1pPr algn="l">
              <a:defRPr sz="1500">
                <a:solidFill>
                  <a:schemeClr val="tx1">
                    <a:tint val="75000"/>
                  </a:schemeClr>
                </a:solidFill>
              </a:defRPr>
            </a:lvl1pPr>
          </a:lstStyle>
          <a:p>
            <a:fld id="{262208F6-99D5-B345-B39B-0ACF0BE4C70D}" type="datetimeFigureOut">
              <a:rPr lang="en-US" smtClean="0"/>
              <a:t>11/5/18</a:t>
            </a:fld>
            <a:endParaRPr lang="en-US"/>
          </a:p>
        </p:txBody>
      </p:sp>
      <p:sp>
        <p:nvSpPr>
          <p:cNvPr id="5" name="Footer Placeholder 4"/>
          <p:cNvSpPr>
            <a:spLocks noGrp="1"/>
          </p:cNvSpPr>
          <p:nvPr>
            <p:ph type="ftr" sz="quarter" idx="3"/>
          </p:nvPr>
        </p:nvSpPr>
        <p:spPr>
          <a:xfrm>
            <a:off x="4155295" y="6780107"/>
            <a:ext cx="3851249" cy="389467"/>
          </a:xfrm>
          <a:prstGeom prst="rect">
            <a:avLst/>
          </a:prstGeom>
        </p:spPr>
        <p:txBody>
          <a:bodyPr vert="horz" lIns="111292" tIns="55646" rIns="111292" bIns="55646" rtlCol="0" anchor="ctr"/>
          <a:lstStyle>
            <a:lvl1pPr algn="ctr">
              <a:defRPr sz="1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15984" y="6780107"/>
            <a:ext cx="2837762" cy="389467"/>
          </a:xfrm>
          <a:prstGeom prst="rect">
            <a:avLst/>
          </a:prstGeom>
        </p:spPr>
        <p:txBody>
          <a:bodyPr vert="horz" lIns="111292" tIns="55646" rIns="111292" bIns="55646" rtlCol="0" anchor="ctr"/>
          <a:lstStyle>
            <a:lvl1pPr algn="r">
              <a:defRPr sz="1500">
                <a:solidFill>
                  <a:schemeClr val="tx1">
                    <a:tint val="75000"/>
                  </a:schemeClr>
                </a:solidFill>
              </a:defRPr>
            </a:lvl1pPr>
          </a:lstStyle>
          <a:p>
            <a:fld id="{6A0E5031-D850-294A-B319-BDECFA807075}" type="slidenum">
              <a:rPr lang="en-US" smtClean="0"/>
              <a:t>‹#›</a:t>
            </a:fld>
            <a:endParaRPr lang="en-US"/>
          </a:p>
        </p:txBody>
      </p:sp>
    </p:spTree>
    <p:extLst>
      <p:ext uri="{BB962C8B-B14F-4D97-AF65-F5344CB8AC3E}">
        <p14:creationId xmlns:p14="http://schemas.microsoft.com/office/powerpoint/2010/main" val="2164623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56458" rtl="0" eaLnBrk="1" latinLnBrk="0" hangingPunct="1">
        <a:spcBef>
          <a:spcPct val="0"/>
        </a:spcBef>
        <a:buNone/>
        <a:defRPr sz="5400" kern="1200">
          <a:solidFill>
            <a:schemeClr val="tx1"/>
          </a:solidFill>
          <a:latin typeface="+mj-lt"/>
          <a:ea typeface="+mj-ea"/>
          <a:cs typeface="+mj-cs"/>
        </a:defRPr>
      </a:lvl1pPr>
    </p:titleStyle>
    <p:bodyStyle>
      <a:lvl1pPr marL="417344" indent="-417344" algn="l" defTabSz="556458" rtl="0" eaLnBrk="1" latinLnBrk="0" hangingPunct="1">
        <a:spcBef>
          <a:spcPct val="20000"/>
        </a:spcBef>
        <a:buFont typeface="Arial"/>
        <a:buChar char="•"/>
        <a:defRPr sz="3900" kern="1200">
          <a:solidFill>
            <a:schemeClr val="tx1"/>
          </a:solidFill>
          <a:latin typeface="+mn-lt"/>
          <a:ea typeface="+mn-ea"/>
          <a:cs typeface="+mn-cs"/>
        </a:defRPr>
      </a:lvl1pPr>
      <a:lvl2pPr marL="904244" indent="-347786" algn="l" defTabSz="556458" rtl="0" eaLnBrk="1" latinLnBrk="0" hangingPunct="1">
        <a:spcBef>
          <a:spcPct val="20000"/>
        </a:spcBef>
        <a:buFont typeface="Arial"/>
        <a:buChar char="–"/>
        <a:defRPr sz="3400" kern="1200">
          <a:solidFill>
            <a:schemeClr val="tx1"/>
          </a:solidFill>
          <a:latin typeface="+mn-lt"/>
          <a:ea typeface="+mn-ea"/>
          <a:cs typeface="+mn-cs"/>
        </a:defRPr>
      </a:lvl2pPr>
      <a:lvl3pPr marL="1391145" indent="-278229" algn="l" defTabSz="556458" rtl="0" eaLnBrk="1" latinLnBrk="0" hangingPunct="1">
        <a:spcBef>
          <a:spcPct val="20000"/>
        </a:spcBef>
        <a:buFont typeface="Arial"/>
        <a:buChar char="•"/>
        <a:defRPr sz="2900" kern="1200">
          <a:solidFill>
            <a:schemeClr val="tx1"/>
          </a:solidFill>
          <a:latin typeface="+mn-lt"/>
          <a:ea typeface="+mn-ea"/>
          <a:cs typeface="+mn-cs"/>
        </a:defRPr>
      </a:lvl3pPr>
      <a:lvl4pPr marL="1947603" indent="-278229" algn="l" defTabSz="556458" rtl="0" eaLnBrk="1" latinLnBrk="0" hangingPunct="1">
        <a:spcBef>
          <a:spcPct val="20000"/>
        </a:spcBef>
        <a:buFont typeface="Arial"/>
        <a:buChar char="–"/>
        <a:defRPr sz="2400" kern="1200">
          <a:solidFill>
            <a:schemeClr val="tx1"/>
          </a:solidFill>
          <a:latin typeface="+mn-lt"/>
          <a:ea typeface="+mn-ea"/>
          <a:cs typeface="+mn-cs"/>
        </a:defRPr>
      </a:lvl4pPr>
      <a:lvl5pPr marL="2504062" indent="-278229" algn="l" defTabSz="556458" rtl="0" eaLnBrk="1" latinLnBrk="0" hangingPunct="1">
        <a:spcBef>
          <a:spcPct val="20000"/>
        </a:spcBef>
        <a:buFont typeface="Arial"/>
        <a:buChar char="»"/>
        <a:defRPr sz="2400" kern="1200">
          <a:solidFill>
            <a:schemeClr val="tx1"/>
          </a:solidFill>
          <a:latin typeface="+mn-lt"/>
          <a:ea typeface="+mn-ea"/>
          <a:cs typeface="+mn-cs"/>
        </a:defRPr>
      </a:lvl5pPr>
      <a:lvl6pPr marL="3060520" indent="-278229" algn="l" defTabSz="556458" rtl="0" eaLnBrk="1" latinLnBrk="0" hangingPunct="1">
        <a:spcBef>
          <a:spcPct val="20000"/>
        </a:spcBef>
        <a:buFont typeface="Arial"/>
        <a:buChar char="•"/>
        <a:defRPr sz="2400" kern="1200">
          <a:solidFill>
            <a:schemeClr val="tx1"/>
          </a:solidFill>
          <a:latin typeface="+mn-lt"/>
          <a:ea typeface="+mn-ea"/>
          <a:cs typeface="+mn-cs"/>
        </a:defRPr>
      </a:lvl6pPr>
      <a:lvl7pPr marL="3616978" indent="-278229" algn="l" defTabSz="556458" rtl="0" eaLnBrk="1" latinLnBrk="0" hangingPunct="1">
        <a:spcBef>
          <a:spcPct val="20000"/>
        </a:spcBef>
        <a:buFont typeface="Arial"/>
        <a:buChar char="•"/>
        <a:defRPr sz="2400" kern="1200">
          <a:solidFill>
            <a:schemeClr val="tx1"/>
          </a:solidFill>
          <a:latin typeface="+mn-lt"/>
          <a:ea typeface="+mn-ea"/>
          <a:cs typeface="+mn-cs"/>
        </a:defRPr>
      </a:lvl7pPr>
      <a:lvl8pPr marL="4173436" indent="-278229" algn="l" defTabSz="556458" rtl="0" eaLnBrk="1" latinLnBrk="0" hangingPunct="1">
        <a:spcBef>
          <a:spcPct val="20000"/>
        </a:spcBef>
        <a:buFont typeface="Arial"/>
        <a:buChar char="•"/>
        <a:defRPr sz="2400" kern="1200">
          <a:solidFill>
            <a:schemeClr val="tx1"/>
          </a:solidFill>
          <a:latin typeface="+mn-lt"/>
          <a:ea typeface="+mn-ea"/>
          <a:cs typeface="+mn-cs"/>
        </a:defRPr>
      </a:lvl8pPr>
      <a:lvl9pPr marL="4729894" indent="-278229" algn="l" defTabSz="556458" rtl="0" eaLnBrk="1" latinLnBrk="0" hangingPunct="1">
        <a:spcBef>
          <a:spcPct val="20000"/>
        </a:spcBef>
        <a:buFont typeface="Arial"/>
        <a:buChar char="•"/>
        <a:defRPr sz="2400" kern="1200">
          <a:solidFill>
            <a:schemeClr val="tx1"/>
          </a:solidFill>
          <a:latin typeface="+mn-lt"/>
          <a:ea typeface="+mn-ea"/>
          <a:cs typeface="+mn-cs"/>
        </a:defRPr>
      </a:lvl9pPr>
    </p:bodyStyle>
    <p:otherStyle>
      <a:defPPr>
        <a:defRPr lang="en-US"/>
      </a:defPPr>
      <a:lvl1pPr marL="0" algn="l" defTabSz="556458" rtl="0" eaLnBrk="1" latinLnBrk="0" hangingPunct="1">
        <a:defRPr sz="2200" kern="1200">
          <a:solidFill>
            <a:schemeClr val="tx1"/>
          </a:solidFill>
          <a:latin typeface="+mn-lt"/>
          <a:ea typeface="+mn-ea"/>
          <a:cs typeface="+mn-cs"/>
        </a:defRPr>
      </a:lvl1pPr>
      <a:lvl2pPr marL="556458" algn="l" defTabSz="556458" rtl="0" eaLnBrk="1" latinLnBrk="0" hangingPunct="1">
        <a:defRPr sz="2200" kern="1200">
          <a:solidFill>
            <a:schemeClr val="tx1"/>
          </a:solidFill>
          <a:latin typeface="+mn-lt"/>
          <a:ea typeface="+mn-ea"/>
          <a:cs typeface="+mn-cs"/>
        </a:defRPr>
      </a:lvl2pPr>
      <a:lvl3pPr marL="1112916" algn="l" defTabSz="556458" rtl="0" eaLnBrk="1" latinLnBrk="0" hangingPunct="1">
        <a:defRPr sz="2200" kern="1200">
          <a:solidFill>
            <a:schemeClr val="tx1"/>
          </a:solidFill>
          <a:latin typeface="+mn-lt"/>
          <a:ea typeface="+mn-ea"/>
          <a:cs typeface="+mn-cs"/>
        </a:defRPr>
      </a:lvl3pPr>
      <a:lvl4pPr marL="1669374" algn="l" defTabSz="556458" rtl="0" eaLnBrk="1" latinLnBrk="0" hangingPunct="1">
        <a:defRPr sz="2200" kern="1200">
          <a:solidFill>
            <a:schemeClr val="tx1"/>
          </a:solidFill>
          <a:latin typeface="+mn-lt"/>
          <a:ea typeface="+mn-ea"/>
          <a:cs typeface="+mn-cs"/>
        </a:defRPr>
      </a:lvl4pPr>
      <a:lvl5pPr marL="2225832" algn="l" defTabSz="556458" rtl="0" eaLnBrk="1" latinLnBrk="0" hangingPunct="1">
        <a:defRPr sz="2200" kern="1200">
          <a:solidFill>
            <a:schemeClr val="tx1"/>
          </a:solidFill>
          <a:latin typeface="+mn-lt"/>
          <a:ea typeface="+mn-ea"/>
          <a:cs typeface="+mn-cs"/>
        </a:defRPr>
      </a:lvl5pPr>
      <a:lvl6pPr marL="2782291" algn="l" defTabSz="556458" rtl="0" eaLnBrk="1" latinLnBrk="0" hangingPunct="1">
        <a:defRPr sz="2200" kern="1200">
          <a:solidFill>
            <a:schemeClr val="tx1"/>
          </a:solidFill>
          <a:latin typeface="+mn-lt"/>
          <a:ea typeface="+mn-ea"/>
          <a:cs typeface="+mn-cs"/>
        </a:defRPr>
      </a:lvl6pPr>
      <a:lvl7pPr marL="3338749" algn="l" defTabSz="556458" rtl="0" eaLnBrk="1" latinLnBrk="0" hangingPunct="1">
        <a:defRPr sz="2200" kern="1200">
          <a:solidFill>
            <a:schemeClr val="tx1"/>
          </a:solidFill>
          <a:latin typeface="+mn-lt"/>
          <a:ea typeface="+mn-ea"/>
          <a:cs typeface="+mn-cs"/>
        </a:defRPr>
      </a:lvl7pPr>
      <a:lvl8pPr marL="3895207" algn="l" defTabSz="556458" rtl="0" eaLnBrk="1" latinLnBrk="0" hangingPunct="1">
        <a:defRPr sz="2200" kern="1200">
          <a:solidFill>
            <a:schemeClr val="tx1"/>
          </a:solidFill>
          <a:latin typeface="+mn-lt"/>
          <a:ea typeface="+mn-ea"/>
          <a:cs typeface="+mn-cs"/>
        </a:defRPr>
      </a:lvl8pPr>
      <a:lvl9pPr marL="4451665" algn="l" defTabSz="556458"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txBox="1">
            <a:spLocks/>
          </p:cNvSpPr>
          <p:nvPr/>
        </p:nvSpPr>
        <p:spPr>
          <a:xfrm>
            <a:off x="629999" y="204045"/>
            <a:ext cx="10936799" cy="513899"/>
          </a:xfrm>
          <a:prstGeom prst="rect">
            <a:avLst/>
          </a:prstGeom>
        </p:spPr>
        <p:txBody>
          <a:bodyPr vert="horz" lIns="111292" tIns="55646" rIns="111292" bIns="55646" rtlCol="0" anchor="ctr">
            <a:normAutofit/>
          </a:bodyPr>
          <a:lstStyle>
            <a:lvl1pPr algn="ctr" defTabSz="556458" rtl="0" eaLnBrk="1" latinLnBrk="0" hangingPunct="1">
              <a:spcBef>
                <a:spcPct val="0"/>
              </a:spcBef>
              <a:buNone/>
              <a:defRPr sz="5400" kern="1200">
                <a:solidFill>
                  <a:schemeClr val="tx1"/>
                </a:solidFill>
                <a:latin typeface="+mj-lt"/>
                <a:ea typeface="+mj-ea"/>
                <a:cs typeface="+mj-cs"/>
              </a:defRPr>
            </a:lvl1pPr>
          </a:lstStyle>
          <a:p>
            <a:pPr algn="l"/>
            <a:r>
              <a:rPr lang="en-US" sz="2400" b="1" dirty="0" smtClean="0">
                <a:solidFill>
                  <a:srgbClr val="222A35"/>
                </a:solidFill>
              </a:rPr>
              <a:t>ITF DevOps Adoption Summary</a:t>
            </a:r>
            <a:endParaRPr lang="en-US" sz="2000" b="1" dirty="0">
              <a:solidFill>
                <a:srgbClr val="9E9E9E"/>
              </a:solidFill>
              <a:cs typeface="Calibri"/>
            </a:endParaRPr>
          </a:p>
        </p:txBody>
      </p:sp>
      <p:sp>
        <p:nvSpPr>
          <p:cNvPr id="77" name="Rectangle 76"/>
          <p:cNvSpPr/>
          <p:nvPr/>
        </p:nvSpPr>
        <p:spPr>
          <a:xfrm>
            <a:off x="1498940" y="4221109"/>
            <a:ext cx="1939332" cy="2019250"/>
          </a:xfrm>
          <a:prstGeom prst="rect">
            <a:avLst/>
          </a:prstGeom>
          <a:solidFill>
            <a:srgbClr val="FFFFFF"/>
          </a:solidFill>
          <a:ln>
            <a:solidFill>
              <a:schemeClr val="tx2">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chemeClr val="tx1"/>
                </a:solidFill>
              </a:rPr>
              <a:t>Engage with stakeholders on current </a:t>
            </a:r>
            <a:r>
              <a:rPr lang="en-US" sz="1200" dirty="0">
                <a:solidFill>
                  <a:schemeClr val="tx1"/>
                </a:solidFill>
              </a:rPr>
              <a:t>organizational structure, </a:t>
            </a:r>
            <a:r>
              <a:rPr lang="en-US" sz="1200" dirty="0" smtClean="0">
                <a:solidFill>
                  <a:schemeClr val="tx1"/>
                </a:solidFill>
              </a:rPr>
              <a:t>roles &amp; responsibilities, value </a:t>
            </a:r>
            <a:r>
              <a:rPr lang="en-US" sz="1200" dirty="0">
                <a:solidFill>
                  <a:schemeClr val="tx1"/>
                </a:solidFill>
              </a:rPr>
              <a:t>stream </a:t>
            </a:r>
            <a:r>
              <a:rPr lang="en-US" sz="1200" dirty="0" smtClean="0">
                <a:solidFill>
                  <a:schemeClr val="tx1"/>
                </a:solidFill>
              </a:rPr>
              <a:t>mapping exercise, </a:t>
            </a:r>
            <a:r>
              <a:rPr lang="en-US" sz="1200" dirty="0">
                <a:solidFill>
                  <a:schemeClr val="tx1"/>
                </a:solidFill>
              </a:rPr>
              <a:t>tool chain readiness, </a:t>
            </a:r>
            <a:r>
              <a:rPr lang="en-US" sz="1200" dirty="0" smtClean="0">
                <a:solidFill>
                  <a:schemeClr val="tx1"/>
                </a:solidFill>
              </a:rPr>
              <a:t>and deployment strategies. </a:t>
            </a:r>
            <a:endParaRPr lang="en-US" sz="1200" dirty="0">
              <a:solidFill>
                <a:schemeClr val="tx1"/>
              </a:solidFill>
            </a:endParaRPr>
          </a:p>
        </p:txBody>
      </p:sp>
      <p:sp>
        <p:nvSpPr>
          <p:cNvPr id="78" name="Rectangle 77"/>
          <p:cNvSpPr/>
          <p:nvPr/>
        </p:nvSpPr>
        <p:spPr>
          <a:xfrm>
            <a:off x="3921892" y="4221109"/>
            <a:ext cx="1939332" cy="2019250"/>
          </a:xfrm>
          <a:prstGeom prst="rect">
            <a:avLst/>
          </a:prstGeom>
          <a:solidFill>
            <a:srgbClr val="FFFFFF"/>
          </a:solidFill>
          <a:ln>
            <a:solidFill>
              <a:srgbClr val="C6D9F1"/>
            </a:solidFill>
          </a:ln>
        </p:spPr>
        <p:style>
          <a:lnRef idx="1">
            <a:schemeClr val="accent1"/>
          </a:lnRef>
          <a:fillRef idx="3">
            <a:schemeClr val="accent1"/>
          </a:fillRef>
          <a:effectRef idx="2">
            <a:schemeClr val="accent1"/>
          </a:effectRef>
          <a:fontRef idx="minor">
            <a:schemeClr val="lt1"/>
          </a:fontRef>
        </p:style>
        <p:txBody>
          <a:bodyPr rtlCol="0" anchor="ctr"/>
          <a:lstStyle/>
          <a:p>
            <a:pPr>
              <a:defRPr/>
            </a:pPr>
            <a:r>
              <a:rPr lang="en-US" sz="1200" dirty="0">
                <a:solidFill>
                  <a:schemeClr val="tx1"/>
                </a:solidFill>
                <a:cs typeface="Geneva"/>
              </a:rPr>
              <a:t>Based on current state assessment </a:t>
            </a:r>
            <a:r>
              <a:rPr lang="mr-IN" sz="1200" dirty="0">
                <a:solidFill>
                  <a:schemeClr val="tx1"/>
                </a:solidFill>
                <a:cs typeface="Geneva"/>
              </a:rPr>
              <a:t>–</a:t>
            </a:r>
            <a:r>
              <a:rPr lang="en-US" sz="1200" dirty="0">
                <a:solidFill>
                  <a:schemeClr val="tx1"/>
                </a:solidFill>
                <a:cs typeface="Geneva"/>
              </a:rPr>
              <a:t> produce a target state for both delivery framework and foundational services (tool chain), with a </a:t>
            </a:r>
            <a:r>
              <a:rPr lang="en-US" sz="1200" dirty="0" smtClean="0">
                <a:solidFill>
                  <a:schemeClr val="tx1"/>
                </a:solidFill>
                <a:cs typeface="Geneva"/>
              </a:rPr>
              <a:t>standardized DevOps </a:t>
            </a:r>
            <a:r>
              <a:rPr lang="en-US" sz="1200" dirty="0">
                <a:solidFill>
                  <a:schemeClr val="tx1"/>
                </a:solidFill>
                <a:cs typeface="Geneva"/>
              </a:rPr>
              <a:t>roadmap to meet </a:t>
            </a:r>
            <a:r>
              <a:rPr lang="en-US" sz="1200" dirty="0" smtClean="0">
                <a:solidFill>
                  <a:schemeClr val="tx1"/>
                </a:solidFill>
                <a:cs typeface="Geneva"/>
              </a:rPr>
              <a:t>our goals</a:t>
            </a:r>
            <a:r>
              <a:rPr lang="en-US" sz="1200" dirty="0">
                <a:solidFill>
                  <a:schemeClr val="tx1"/>
                </a:solidFill>
                <a:cs typeface="Geneva"/>
              </a:rPr>
              <a:t>.</a:t>
            </a:r>
          </a:p>
        </p:txBody>
      </p:sp>
      <p:sp>
        <p:nvSpPr>
          <p:cNvPr id="79" name="Rectangle 78"/>
          <p:cNvSpPr/>
          <p:nvPr/>
        </p:nvSpPr>
        <p:spPr>
          <a:xfrm>
            <a:off x="6344844" y="4221109"/>
            <a:ext cx="1939332" cy="2019250"/>
          </a:xfrm>
          <a:prstGeom prst="rect">
            <a:avLst/>
          </a:prstGeom>
          <a:solidFill>
            <a:srgbClr val="FFFFFF"/>
          </a:solidFill>
          <a:ln>
            <a:solidFill>
              <a:srgbClr val="C6D9F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chemeClr val="tx1"/>
                </a:solidFill>
              </a:rPr>
              <a:t>Working with DevOps experts in understanding </a:t>
            </a:r>
            <a:r>
              <a:rPr lang="en-US" sz="1200" dirty="0">
                <a:solidFill>
                  <a:schemeClr val="tx1"/>
                </a:solidFill>
              </a:rPr>
              <a:t>and </a:t>
            </a:r>
            <a:r>
              <a:rPr lang="en-US" sz="1200" dirty="0" smtClean="0">
                <a:solidFill>
                  <a:schemeClr val="tx1"/>
                </a:solidFill>
              </a:rPr>
              <a:t>selecting </a:t>
            </a:r>
            <a:r>
              <a:rPr lang="en-US" sz="1200" dirty="0">
                <a:solidFill>
                  <a:schemeClr val="tx1"/>
                </a:solidFill>
              </a:rPr>
              <a:t>the different type of DevOps and cloud-native technologies needed to execute on your DevOps strategy / roadmap.</a:t>
            </a:r>
          </a:p>
        </p:txBody>
      </p:sp>
      <p:sp>
        <p:nvSpPr>
          <p:cNvPr id="80" name="Rectangle 79"/>
          <p:cNvSpPr/>
          <p:nvPr/>
        </p:nvSpPr>
        <p:spPr>
          <a:xfrm>
            <a:off x="8767796" y="4221109"/>
            <a:ext cx="1939332" cy="2019250"/>
          </a:xfrm>
          <a:prstGeom prst="rect">
            <a:avLst/>
          </a:prstGeom>
          <a:solidFill>
            <a:srgbClr val="FFFFFF"/>
          </a:solidFill>
          <a:ln>
            <a:solidFill>
              <a:srgbClr val="C6D9F1"/>
            </a:solidFill>
          </a:ln>
        </p:spPr>
        <p:style>
          <a:lnRef idx="1">
            <a:schemeClr val="accent1"/>
          </a:lnRef>
          <a:fillRef idx="3">
            <a:schemeClr val="accent1"/>
          </a:fillRef>
          <a:effectRef idx="2">
            <a:schemeClr val="accent1"/>
          </a:effectRef>
          <a:fontRef idx="minor">
            <a:schemeClr val="lt1"/>
          </a:fontRef>
        </p:style>
        <p:txBody>
          <a:bodyPr rtlCol="0" anchor="ctr"/>
          <a:lstStyle/>
          <a:p>
            <a:pPr>
              <a:defRPr/>
            </a:pPr>
            <a:r>
              <a:rPr lang="en-US" sz="1200" dirty="0" smtClean="0">
                <a:solidFill>
                  <a:schemeClr val="tx1"/>
                </a:solidFill>
                <a:cs typeface="Geneva"/>
              </a:rPr>
              <a:t>Work with delivery </a:t>
            </a:r>
            <a:r>
              <a:rPr lang="en-US" sz="1200" dirty="0">
                <a:solidFill>
                  <a:schemeClr val="tx1"/>
                </a:solidFill>
                <a:cs typeface="Geneva"/>
              </a:rPr>
              <a:t>and engineering teams to </a:t>
            </a:r>
            <a:r>
              <a:rPr lang="en-US" sz="1200" dirty="0" smtClean="0">
                <a:solidFill>
                  <a:schemeClr val="tx1"/>
                </a:solidFill>
                <a:cs typeface="Geneva"/>
              </a:rPr>
              <a:t>optimize our existing </a:t>
            </a:r>
            <a:r>
              <a:rPr lang="en-US" sz="1200" dirty="0">
                <a:solidFill>
                  <a:schemeClr val="tx1"/>
                </a:solidFill>
                <a:cs typeface="Geneva"/>
              </a:rPr>
              <a:t>processes and workloads to operate in an advanced DevOps and cloud tools selected, seamlessly.</a:t>
            </a:r>
          </a:p>
        </p:txBody>
      </p:sp>
      <p:sp>
        <p:nvSpPr>
          <p:cNvPr id="81" name="TextBox 80"/>
          <p:cNvSpPr txBox="1"/>
          <p:nvPr/>
        </p:nvSpPr>
        <p:spPr>
          <a:xfrm>
            <a:off x="1498940" y="3816378"/>
            <a:ext cx="1939332" cy="301944"/>
          </a:xfrm>
          <a:prstGeom prst="rect">
            <a:avLst/>
          </a:prstGeom>
          <a:noFill/>
        </p:spPr>
        <p:txBody>
          <a:bodyPr wrap="square" lIns="70423" tIns="35212" rIns="70423" bIns="35212" rtlCol="0">
            <a:spAutoFit/>
          </a:bodyPr>
          <a:lstStyle/>
          <a:p>
            <a:pPr algn="ctr"/>
            <a:r>
              <a:rPr lang="en-US" sz="1500" dirty="0">
                <a:solidFill>
                  <a:schemeClr val="tx2"/>
                </a:solidFill>
              </a:rPr>
              <a:t>Engagement</a:t>
            </a:r>
          </a:p>
        </p:txBody>
      </p:sp>
      <p:sp>
        <p:nvSpPr>
          <p:cNvPr id="82" name="TextBox 81"/>
          <p:cNvSpPr txBox="1"/>
          <p:nvPr/>
        </p:nvSpPr>
        <p:spPr>
          <a:xfrm>
            <a:off x="3921892" y="3816378"/>
            <a:ext cx="1939332" cy="301944"/>
          </a:xfrm>
          <a:prstGeom prst="rect">
            <a:avLst/>
          </a:prstGeom>
          <a:noFill/>
        </p:spPr>
        <p:txBody>
          <a:bodyPr wrap="square" lIns="70423" tIns="35212" rIns="70423" bIns="35212" rtlCol="0">
            <a:spAutoFit/>
          </a:bodyPr>
          <a:lstStyle/>
          <a:p>
            <a:pPr algn="ctr"/>
            <a:r>
              <a:rPr lang="en-US" sz="1500" dirty="0">
                <a:solidFill>
                  <a:schemeClr val="tx2"/>
                </a:solidFill>
              </a:rPr>
              <a:t>DevOps Strategy</a:t>
            </a:r>
          </a:p>
        </p:txBody>
      </p:sp>
      <p:sp>
        <p:nvSpPr>
          <p:cNvPr id="84" name="TextBox 83"/>
          <p:cNvSpPr txBox="1"/>
          <p:nvPr/>
        </p:nvSpPr>
        <p:spPr>
          <a:xfrm>
            <a:off x="6344844" y="3816378"/>
            <a:ext cx="1939332" cy="301944"/>
          </a:xfrm>
          <a:prstGeom prst="rect">
            <a:avLst/>
          </a:prstGeom>
          <a:noFill/>
        </p:spPr>
        <p:txBody>
          <a:bodyPr wrap="square" lIns="70423" tIns="35212" rIns="70423" bIns="35212" rtlCol="0">
            <a:spAutoFit/>
          </a:bodyPr>
          <a:lstStyle/>
          <a:p>
            <a:pPr algn="ctr"/>
            <a:r>
              <a:rPr lang="en-US" sz="1500" dirty="0">
                <a:solidFill>
                  <a:schemeClr val="tx2"/>
                </a:solidFill>
              </a:rPr>
              <a:t>Tool Chain Selection</a:t>
            </a:r>
          </a:p>
        </p:txBody>
      </p:sp>
      <p:sp>
        <p:nvSpPr>
          <p:cNvPr id="85" name="TextBox 84"/>
          <p:cNvSpPr txBox="1"/>
          <p:nvPr/>
        </p:nvSpPr>
        <p:spPr>
          <a:xfrm>
            <a:off x="8767796" y="3816378"/>
            <a:ext cx="1939332" cy="301944"/>
          </a:xfrm>
          <a:prstGeom prst="rect">
            <a:avLst/>
          </a:prstGeom>
          <a:noFill/>
        </p:spPr>
        <p:txBody>
          <a:bodyPr wrap="square" lIns="70423" tIns="35212" rIns="70423" bIns="35212" rtlCol="0">
            <a:spAutoFit/>
          </a:bodyPr>
          <a:lstStyle/>
          <a:p>
            <a:pPr algn="ctr"/>
            <a:r>
              <a:rPr lang="en-US" sz="1500" dirty="0">
                <a:solidFill>
                  <a:schemeClr val="tx2"/>
                </a:solidFill>
              </a:rPr>
              <a:t>Delivery Framework</a:t>
            </a:r>
          </a:p>
        </p:txBody>
      </p:sp>
      <p:sp>
        <p:nvSpPr>
          <p:cNvPr id="88" name="TextBox 87">
            <a:extLst>
              <a:ext uri="{FF2B5EF4-FFF2-40B4-BE49-F238E27FC236}">
                <a16:creationId xmlns:a16="http://schemas.microsoft.com/office/drawing/2014/main" xmlns="" id="{CBBD655D-0CBD-CC4D-AB1E-A181DDF634D9}"/>
              </a:ext>
            </a:extLst>
          </p:cNvPr>
          <p:cNvSpPr txBox="1"/>
          <p:nvPr/>
        </p:nvSpPr>
        <p:spPr>
          <a:xfrm>
            <a:off x="1498940" y="1428683"/>
            <a:ext cx="9208188" cy="1969770"/>
          </a:xfrm>
          <a:prstGeom prst="rect">
            <a:avLst/>
          </a:prstGeom>
          <a:noFill/>
        </p:spPr>
        <p:txBody>
          <a:bodyPr wrap="square" rtlCol="0">
            <a:spAutoFit/>
          </a:bodyPr>
          <a:lstStyle/>
          <a:p>
            <a:pPr marL="285750" lvl="1" indent="-285750">
              <a:spcAft>
                <a:spcPts val="600"/>
              </a:spcAft>
              <a:buFont typeface="Arial"/>
              <a:buChar char="•"/>
            </a:pPr>
            <a:r>
              <a:rPr lang="en-US" sz="1600" b="1" dirty="0" smtClean="0">
                <a:solidFill>
                  <a:srgbClr val="46788D">
                    <a:lumMod val="50000"/>
                  </a:srgbClr>
                </a:solidFill>
                <a:latin typeface="+mj-lt"/>
              </a:rPr>
              <a:t>Organizational </a:t>
            </a:r>
            <a:r>
              <a:rPr lang="en-US" sz="1600" b="1" dirty="0">
                <a:solidFill>
                  <a:srgbClr val="46788D">
                    <a:lumMod val="50000"/>
                  </a:srgbClr>
                </a:solidFill>
                <a:latin typeface="+mj-lt"/>
              </a:rPr>
              <a:t>Awareness</a:t>
            </a:r>
            <a:r>
              <a:rPr lang="en-US" sz="1600" b="1" dirty="0">
                <a:solidFill>
                  <a:srgbClr val="46788D">
                    <a:lumMod val="50000"/>
                  </a:srgbClr>
                </a:solidFill>
              </a:rPr>
              <a:t> </a:t>
            </a:r>
            <a:r>
              <a:rPr lang="mr-IN" sz="1600" dirty="0" smtClean="0">
                <a:solidFill>
                  <a:srgbClr val="46788D">
                    <a:lumMod val="50000"/>
                  </a:srgbClr>
                </a:solidFill>
                <a:latin typeface="+mj-lt"/>
              </a:rPr>
              <a:t>–</a:t>
            </a:r>
            <a:r>
              <a:rPr lang="en-US" sz="1600" dirty="0" smtClean="0">
                <a:solidFill>
                  <a:srgbClr val="46788D">
                    <a:lumMod val="50000"/>
                  </a:srgbClr>
                </a:solidFill>
                <a:latin typeface="+mj-lt"/>
              </a:rPr>
              <a:t> Engagement of groups to bring awareness and collaborative style to defining and implementing DevOps Strategy</a:t>
            </a:r>
          </a:p>
          <a:p>
            <a:pPr marL="285750" lvl="1" indent="-285750">
              <a:spcAft>
                <a:spcPts val="600"/>
              </a:spcAft>
              <a:buFont typeface="Arial"/>
              <a:buChar char="•"/>
            </a:pPr>
            <a:r>
              <a:rPr lang="en-US" sz="1600" b="1" dirty="0" smtClean="0">
                <a:solidFill>
                  <a:srgbClr val="46788D">
                    <a:lumMod val="50000"/>
                  </a:srgbClr>
                </a:solidFill>
                <a:latin typeface="+mj-lt"/>
              </a:rPr>
              <a:t>DevOps Maturity Assessment </a:t>
            </a:r>
            <a:r>
              <a:rPr lang="mr-IN" sz="1600" dirty="0" smtClean="0">
                <a:solidFill>
                  <a:srgbClr val="46788D">
                    <a:lumMod val="50000"/>
                  </a:srgbClr>
                </a:solidFill>
                <a:latin typeface="+mj-lt"/>
              </a:rPr>
              <a:t>–</a:t>
            </a:r>
            <a:r>
              <a:rPr lang="en-US" sz="1600" dirty="0" smtClean="0">
                <a:solidFill>
                  <a:srgbClr val="46788D">
                    <a:lumMod val="50000"/>
                  </a:srgbClr>
                </a:solidFill>
                <a:latin typeface="+mj-lt"/>
              </a:rPr>
              <a:t> Working with DevOps exports on analyzing current state, providing recommendation and blueprint for ITF DevOps adoption</a:t>
            </a:r>
            <a:endParaRPr lang="en-US" sz="1600" dirty="0">
              <a:solidFill>
                <a:srgbClr val="46788D">
                  <a:lumMod val="50000"/>
                </a:srgbClr>
              </a:solidFill>
              <a:latin typeface="+mj-lt"/>
            </a:endParaRPr>
          </a:p>
          <a:p>
            <a:pPr marL="285750" lvl="1" indent="-285750">
              <a:spcAft>
                <a:spcPts val="600"/>
              </a:spcAft>
              <a:buFont typeface="Arial"/>
              <a:buChar char="•"/>
            </a:pPr>
            <a:r>
              <a:rPr lang="en-US" sz="1600" b="1" dirty="0" smtClean="0">
                <a:solidFill>
                  <a:srgbClr val="46788D">
                    <a:lumMod val="50000"/>
                  </a:srgbClr>
                </a:solidFill>
                <a:latin typeface="+mj-lt"/>
              </a:rPr>
              <a:t>Design Scalable and Agile Tool Chain </a:t>
            </a:r>
            <a:r>
              <a:rPr lang="mr-IN" sz="1600" b="1" dirty="0" smtClean="0">
                <a:solidFill>
                  <a:srgbClr val="46788D">
                    <a:lumMod val="50000"/>
                  </a:srgbClr>
                </a:solidFill>
                <a:latin typeface="+mj-lt"/>
              </a:rPr>
              <a:t>–</a:t>
            </a:r>
            <a:r>
              <a:rPr lang="en-US" sz="1600" b="1" dirty="0" smtClean="0">
                <a:solidFill>
                  <a:srgbClr val="46788D">
                    <a:lumMod val="50000"/>
                  </a:srgbClr>
                </a:solidFill>
                <a:latin typeface="+mj-lt"/>
              </a:rPr>
              <a:t> </a:t>
            </a:r>
            <a:r>
              <a:rPr lang="en-US" sz="1600" dirty="0" smtClean="0">
                <a:solidFill>
                  <a:srgbClr val="46788D">
                    <a:lumMod val="50000"/>
                  </a:srgbClr>
                </a:solidFill>
                <a:latin typeface="+mj-lt"/>
              </a:rPr>
              <a:t>Plan to start developing DevOps practices (Build / Deploy Automation, Continuous Integration / Delivery, Infrastructure as Code, Configuration Management, Analytics) using a variety of tools and establishing autonomous team concept.</a:t>
            </a:r>
          </a:p>
        </p:txBody>
      </p:sp>
    </p:spTree>
    <p:extLst>
      <p:ext uri="{BB962C8B-B14F-4D97-AF65-F5344CB8AC3E}">
        <p14:creationId xmlns:p14="http://schemas.microsoft.com/office/powerpoint/2010/main" val="107746894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txBox="1">
            <a:spLocks/>
          </p:cNvSpPr>
          <p:nvPr/>
        </p:nvSpPr>
        <p:spPr>
          <a:xfrm>
            <a:off x="629999" y="204045"/>
            <a:ext cx="10936799" cy="513899"/>
          </a:xfrm>
          <a:prstGeom prst="rect">
            <a:avLst/>
          </a:prstGeom>
        </p:spPr>
        <p:txBody>
          <a:bodyPr vert="horz" lIns="111292" tIns="55646" rIns="111292" bIns="55646" rtlCol="0" anchor="ctr">
            <a:normAutofit/>
          </a:bodyPr>
          <a:lstStyle>
            <a:lvl1pPr algn="ctr" defTabSz="556458" rtl="0" eaLnBrk="1" latinLnBrk="0" hangingPunct="1">
              <a:spcBef>
                <a:spcPct val="0"/>
              </a:spcBef>
              <a:buNone/>
              <a:defRPr sz="5400" kern="1200">
                <a:solidFill>
                  <a:schemeClr val="tx1"/>
                </a:solidFill>
                <a:latin typeface="+mj-lt"/>
                <a:ea typeface="+mj-ea"/>
                <a:cs typeface="+mj-cs"/>
              </a:defRPr>
            </a:lvl1pPr>
          </a:lstStyle>
          <a:p>
            <a:pPr algn="l"/>
            <a:r>
              <a:rPr lang="en-US" sz="2400" b="1" dirty="0" smtClean="0">
                <a:solidFill>
                  <a:srgbClr val="222A35"/>
                </a:solidFill>
              </a:rPr>
              <a:t>Delivery Framework </a:t>
            </a:r>
            <a:r>
              <a:rPr lang="mr-IN" sz="2400" b="1" dirty="0" smtClean="0">
                <a:solidFill>
                  <a:srgbClr val="222A35"/>
                </a:solidFill>
              </a:rPr>
              <a:t>–</a:t>
            </a:r>
            <a:r>
              <a:rPr lang="en-US" sz="2400" b="1" dirty="0" smtClean="0">
                <a:solidFill>
                  <a:srgbClr val="222A35"/>
                </a:solidFill>
              </a:rPr>
              <a:t> Current State</a:t>
            </a:r>
            <a:endParaRPr lang="en-US" sz="2000" b="1" dirty="0">
              <a:solidFill>
                <a:srgbClr val="9E9E9E"/>
              </a:solidFill>
              <a:cs typeface="Calibri"/>
            </a:endParaRPr>
          </a:p>
        </p:txBody>
      </p:sp>
      <p:sp>
        <p:nvSpPr>
          <p:cNvPr id="255" name="TextBox 254"/>
          <p:cNvSpPr txBox="1"/>
          <p:nvPr/>
        </p:nvSpPr>
        <p:spPr>
          <a:xfrm>
            <a:off x="638269" y="944649"/>
            <a:ext cx="4276607" cy="6015938"/>
          </a:xfrm>
          <a:prstGeom prst="rect">
            <a:avLst/>
          </a:prstGeom>
          <a:noFill/>
        </p:spPr>
        <p:txBody>
          <a:bodyPr wrap="square" lIns="75118" tIns="37559" rIns="75118" bIns="37559" rtlCol="0">
            <a:spAutoFit/>
          </a:bodyPr>
          <a:lstStyle/>
          <a:p>
            <a:r>
              <a:rPr lang="en-US" sz="1400" dirty="0" smtClean="0">
                <a:solidFill>
                  <a:srgbClr val="FF0000"/>
                </a:solidFill>
              </a:rPr>
              <a:t>Development</a:t>
            </a:r>
            <a:endParaRPr lang="en-US" sz="1400" dirty="0">
              <a:solidFill>
                <a:srgbClr val="FF0000"/>
              </a:solidFill>
            </a:endParaRPr>
          </a:p>
          <a:p>
            <a:pPr marL="234744" indent="-234744">
              <a:buFontTx/>
              <a:buChar char="•"/>
            </a:pPr>
            <a:r>
              <a:rPr lang="en-US" sz="1200" dirty="0"/>
              <a:t>Inconsistent development </a:t>
            </a:r>
            <a:r>
              <a:rPr lang="en-US" sz="1200" dirty="0" smtClean="0"/>
              <a:t>models </a:t>
            </a:r>
            <a:r>
              <a:rPr lang="en-US" sz="1200" dirty="0"/>
              <a:t>(waterfall / sprint)</a:t>
            </a:r>
          </a:p>
          <a:p>
            <a:pPr marL="234744" indent="-234744">
              <a:buFontTx/>
              <a:buChar char="•"/>
            </a:pPr>
            <a:r>
              <a:rPr lang="en-US" sz="1200" dirty="0" smtClean="0"/>
              <a:t>Unconventional agile practices </a:t>
            </a:r>
            <a:r>
              <a:rPr lang="mr-IN" sz="1200" dirty="0" smtClean="0"/>
              <a:t>–</a:t>
            </a:r>
            <a:r>
              <a:rPr lang="en-US" sz="1200" dirty="0" smtClean="0"/>
              <a:t> i.e. no testing in active sprint</a:t>
            </a:r>
            <a:endParaRPr lang="en-US" sz="1200" dirty="0"/>
          </a:p>
          <a:p>
            <a:endParaRPr lang="en-US" sz="1300" dirty="0" smtClean="0">
              <a:solidFill>
                <a:schemeClr val="tx2"/>
              </a:solidFill>
            </a:endParaRPr>
          </a:p>
          <a:p>
            <a:r>
              <a:rPr lang="en-US" sz="1400" dirty="0" smtClean="0">
                <a:solidFill>
                  <a:srgbClr val="FF0000"/>
                </a:solidFill>
              </a:rPr>
              <a:t>Testing</a:t>
            </a:r>
            <a:endParaRPr lang="en-US" sz="1400" dirty="0">
              <a:solidFill>
                <a:srgbClr val="FF0000"/>
              </a:solidFill>
            </a:endParaRPr>
          </a:p>
          <a:p>
            <a:pPr marL="234744" indent="-234744">
              <a:buFontTx/>
              <a:buChar char="•"/>
            </a:pPr>
            <a:r>
              <a:rPr lang="en-US" sz="1200" dirty="0" smtClean="0"/>
              <a:t>Limited to no automated testing capabilities (integration, regression, </a:t>
            </a:r>
            <a:r>
              <a:rPr lang="en-US" sz="1200" dirty="0" err="1" smtClean="0"/>
              <a:t>etc</a:t>
            </a:r>
            <a:r>
              <a:rPr lang="en-US" sz="1200" dirty="0" smtClean="0"/>
              <a:t>) </a:t>
            </a:r>
          </a:p>
          <a:p>
            <a:pPr marL="234744" indent="-234744">
              <a:buFontTx/>
              <a:buChar char="•"/>
            </a:pPr>
            <a:r>
              <a:rPr lang="en-US" sz="1200" dirty="0" smtClean="0"/>
              <a:t>No standard oversight on dev quality index </a:t>
            </a:r>
            <a:r>
              <a:rPr lang="mr-IN" sz="1200" dirty="0" smtClean="0"/>
              <a:t>–</a:t>
            </a:r>
            <a:r>
              <a:rPr lang="en-US" sz="1200" dirty="0" smtClean="0"/>
              <a:t> unit test, code coverage, image scans, </a:t>
            </a:r>
            <a:r>
              <a:rPr lang="en-US" sz="1200" dirty="0" err="1" smtClean="0"/>
              <a:t>etc</a:t>
            </a:r>
            <a:endParaRPr lang="en-US" sz="1200" dirty="0" smtClean="0"/>
          </a:p>
          <a:p>
            <a:pPr marL="234744" indent="-234744">
              <a:buFontTx/>
              <a:buChar char="•"/>
            </a:pPr>
            <a:endParaRPr lang="en-US" sz="1200" dirty="0">
              <a:solidFill>
                <a:schemeClr val="tx2"/>
              </a:solidFill>
            </a:endParaRPr>
          </a:p>
          <a:p>
            <a:r>
              <a:rPr lang="en-US" sz="1400" dirty="0" smtClean="0">
                <a:solidFill>
                  <a:srgbClr val="FF0000"/>
                </a:solidFill>
              </a:rPr>
              <a:t>Environment Strategy</a:t>
            </a:r>
            <a:endParaRPr lang="en-US" sz="1400" dirty="0">
              <a:solidFill>
                <a:srgbClr val="FF0000"/>
              </a:solidFill>
            </a:endParaRPr>
          </a:p>
          <a:p>
            <a:pPr marL="234744" indent="-234744">
              <a:buFontTx/>
              <a:buChar char="•"/>
            </a:pPr>
            <a:r>
              <a:rPr lang="en-US" sz="1200" dirty="0" smtClean="0"/>
              <a:t>Inconsistent setup and usage of managed environment, lack of environment strategy and ownership</a:t>
            </a:r>
            <a:endParaRPr lang="en-US" sz="1200" dirty="0"/>
          </a:p>
          <a:p>
            <a:pPr marL="234744" indent="-234744">
              <a:buFontTx/>
              <a:buChar char="•"/>
            </a:pPr>
            <a:r>
              <a:rPr lang="en-US" sz="1200" dirty="0" smtClean="0"/>
              <a:t>Lack of automated environment and app health check</a:t>
            </a:r>
          </a:p>
          <a:p>
            <a:pPr marL="234744" indent="-234744">
              <a:buFontTx/>
              <a:buChar char="•"/>
            </a:pPr>
            <a:endParaRPr lang="en-US" sz="1200" dirty="0" smtClean="0"/>
          </a:p>
          <a:p>
            <a:r>
              <a:rPr lang="en-US" sz="1400" dirty="0">
                <a:solidFill>
                  <a:srgbClr val="FF0000"/>
                </a:solidFill>
              </a:rPr>
              <a:t>Roles &amp; Responsibilities</a:t>
            </a:r>
          </a:p>
          <a:p>
            <a:pPr marL="234744" indent="-234744">
              <a:buFontTx/>
              <a:buChar char="•"/>
            </a:pPr>
            <a:r>
              <a:rPr lang="en-US" sz="1200" dirty="0"/>
              <a:t>No central release oversight for non T1/T2 release event </a:t>
            </a:r>
            <a:r>
              <a:rPr lang="mr-IN" sz="1200" dirty="0"/>
              <a:t>–</a:t>
            </a:r>
            <a:r>
              <a:rPr lang="en-US" sz="1200" dirty="0"/>
              <a:t> Release/Integration managers not aligned to industry </a:t>
            </a:r>
          </a:p>
          <a:p>
            <a:pPr marL="234744" indent="-234744">
              <a:buFontTx/>
              <a:buChar char="•"/>
            </a:pPr>
            <a:r>
              <a:rPr lang="en-US" sz="1200" dirty="0"/>
              <a:t>Heavy dependency of ITI engagement for deployments- lack of self service</a:t>
            </a:r>
          </a:p>
          <a:p>
            <a:endParaRPr lang="en-US" sz="1300" dirty="0">
              <a:solidFill>
                <a:schemeClr val="tx2"/>
              </a:solidFill>
            </a:endParaRPr>
          </a:p>
          <a:p>
            <a:r>
              <a:rPr lang="en-US" sz="1400" dirty="0">
                <a:solidFill>
                  <a:srgbClr val="FF0000"/>
                </a:solidFill>
              </a:rPr>
              <a:t>Process &amp; Standards</a:t>
            </a:r>
          </a:p>
          <a:p>
            <a:pPr marL="234744" indent="-234744">
              <a:buFontTx/>
              <a:buChar char="•"/>
            </a:pPr>
            <a:r>
              <a:rPr lang="en-US" sz="1200" dirty="0"/>
              <a:t>No standard release convention followed </a:t>
            </a:r>
            <a:r>
              <a:rPr lang="mr-IN" sz="1200" dirty="0"/>
              <a:t>–</a:t>
            </a:r>
            <a:r>
              <a:rPr lang="en-US" sz="1200" dirty="0"/>
              <a:t> difficult to automate delivery framework</a:t>
            </a:r>
          </a:p>
          <a:p>
            <a:pPr marL="234744" indent="-234744">
              <a:buFontTx/>
              <a:buChar char="•"/>
            </a:pPr>
            <a:r>
              <a:rPr lang="en-US" sz="1200" dirty="0"/>
              <a:t>Central infrastructure change management system / process</a:t>
            </a:r>
          </a:p>
          <a:p>
            <a:pPr marL="234744" indent="-234744">
              <a:buFontTx/>
              <a:buChar char="•"/>
            </a:pPr>
            <a:r>
              <a:rPr lang="en-US" sz="1200" dirty="0"/>
              <a:t>Lack of traceability of feature vs. code deployment units</a:t>
            </a:r>
          </a:p>
          <a:p>
            <a:pPr marL="234744" indent="-234744">
              <a:buFontTx/>
              <a:buChar char="•"/>
            </a:pPr>
            <a:endParaRPr lang="en-US" sz="1200" dirty="0">
              <a:solidFill>
                <a:schemeClr val="tx2"/>
              </a:solidFill>
            </a:endParaRPr>
          </a:p>
          <a:p>
            <a:r>
              <a:rPr lang="en-US" sz="1400" dirty="0">
                <a:solidFill>
                  <a:srgbClr val="FF0000"/>
                </a:solidFill>
              </a:rPr>
              <a:t>Measurement </a:t>
            </a:r>
          </a:p>
          <a:p>
            <a:pPr marL="234744" indent="-234744">
              <a:buFontTx/>
              <a:buChar char="•"/>
            </a:pPr>
            <a:r>
              <a:rPr lang="en-US" sz="1200" dirty="0"/>
              <a:t>Inconsistent Quality Gates throughout SDLC</a:t>
            </a:r>
          </a:p>
          <a:p>
            <a:pPr marL="234744" indent="-234744">
              <a:buFontTx/>
              <a:buChar char="•"/>
            </a:pPr>
            <a:r>
              <a:rPr lang="en-US" sz="1200" dirty="0"/>
              <a:t>Limited to </a:t>
            </a:r>
            <a:r>
              <a:rPr lang="en-US" sz="1200" dirty="0" smtClean="0"/>
              <a:t>no </a:t>
            </a:r>
            <a:r>
              <a:rPr lang="en-US" sz="1200" dirty="0"/>
              <a:t>measurement and metrics across portfolio</a:t>
            </a:r>
          </a:p>
          <a:p>
            <a:pPr marL="234744" indent="-234744">
              <a:buFontTx/>
              <a:buChar char="•"/>
            </a:pPr>
            <a:endParaRPr lang="en-US" sz="1200" dirty="0" smtClean="0"/>
          </a:p>
        </p:txBody>
      </p:sp>
      <p:grpSp>
        <p:nvGrpSpPr>
          <p:cNvPr id="7" name="Group 6"/>
          <p:cNvGrpSpPr/>
          <p:nvPr/>
        </p:nvGrpSpPr>
        <p:grpSpPr>
          <a:xfrm>
            <a:off x="4628377" y="1905093"/>
            <a:ext cx="7940719" cy="5076746"/>
            <a:chOff x="5045931" y="2057380"/>
            <a:chExt cx="6846787" cy="4297776"/>
          </a:xfrm>
        </p:grpSpPr>
        <p:grpSp>
          <p:nvGrpSpPr>
            <p:cNvPr id="5" name="Group 4"/>
            <p:cNvGrpSpPr/>
            <p:nvPr/>
          </p:nvGrpSpPr>
          <p:grpSpPr>
            <a:xfrm>
              <a:off x="8608630" y="3167471"/>
              <a:ext cx="3284088" cy="3136037"/>
              <a:chOff x="8220929" y="4799031"/>
              <a:chExt cx="3284088" cy="3136037"/>
            </a:xfrm>
          </p:grpSpPr>
          <p:sp>
            <p:nvSpPr>
              <p:cNvPr id="217" name="Rectangle 216"/>
              <p:cNvSpPr/>
              <p:nvPr/>
            </p:nvSpPr>
            <p:spPr>
              <a:xfrm>
                <a:off x="8220929" y="5666255"/>
                <a:ext cx="3284088" cy="1588615"/>
              </a:xfrm>
              <a:prstGeom prst="rect">
                <a:avLst/>
              </a:prstGeom>
              <a:solidFill>
                <a:schemeClr val="bg1">
                  <a:lumMod val="95000"/>
                </a:schemeClr>
              </a:solidFill>
              <a:ln>
                <a:solidFill>
                  <a:srgbClr val="D9D9D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cxnSp>
            <p:nvCxnSpPr>
              <p:cNvPr id="219" name="Straight Connector 218"/>
              <p:cNvCxnSpPr/>
              <p:nvPr/>
            </p:nvCxnSpPr>
            <p:spPr>
              <a:xfrm>
                <a:off x="10998951" y="4982112"/>
                <a:ext cx="0" cy="2952956"/>
              </a:xfrm>
              <a:prstGeom prst="line">
                <a:avLst/>
              </a:prstGeom>
              <a:ln>
                <a:solidFill>
                  <a:srgbClr val="D99694"/>
                </a:solidFill>
                <a:prstDash val="dashDot"/>
              </a:ln>
            </p:spPr>
            <p:style>
              <a:lnRef idx="2">
                <a:schemeClr val="accent1"/>
              </a:lnRef>
              <a:fillRef idx="0">
                <a:schemeClr val="accent1"/>
              </a:fillRef>
              <a:effectRef idx="1">
                <a:schemeClr val="accent1"/>
              </a:effectRef>
              <a:fontRef idx="minor">
                <a:schemeClr val="tx1"/>
              </a:fontRef>
            </p:style>
          </p:cxnSp>
          <p:sp>
            <p:nvSpPr>
              <p:cNvPr id="220" name="TextBox 219"/>
              <p:cNvSpPr txBox="1"/>
              <p:nvPr/>
            </p:nvSpPr>
            <p:spPr>
              <a:xfrm>
                <a:off x="10872584" y="4799031"/>
                <a:ext cx="370181" cy="275906"/>
              </a:xfrm>
              <a:prstGeom prst="rect">
                <a:avLst/>
              </a:prstGeom>
              <a:noFill/>
            </p:spPr>
            <p:txBody>
              <a:bodyPr wrap="square" lIns="75118" tIns="37559" rIns="75118" bIns="37559" rtlCol="0">
                <a:spAutoFit/>
              </a:bodyPr>
              <a:lstStyle/>
              <a:p>
                <a:r>
                  <a:rPr lang="en-US" sz="1300" b="1" dirty="0" smtClean="0">
                    <a:solidFill>
                      <a:schemeClr val="tx2"/>
                    </a:solidFill>
                  </a:rPr>
                  <a:t>T2</a:t>
                </a:r>
                <a:endParaRPr lang="en-US" sz="1300" b="1" dirty="0">
                  <a:solidFill>
                    <a:schemeClr val="tx2"/>
                  </a:solidFill>
                </a:endParaRPr>
              </a:p>
            </p:txBody>
          </p:sp>
        </p:grpSp>
        <p:grpSp>
          <p:nvGrpSpPr>
            <p:cNvPr id="3" name="Group 2"/>
            <p:cNvGrpSpPr/>
            <p:nvPr/>
          </p:nvGrpSpPr>
          <p:grpSpPr>
            <a:xfrm>
              <a:off x="5045931" y="2057380"/>
              <a:ext cx="4890446" cy="3833243"/>
              <a:chOff x="1397469" y="799749"/>
              <a:chExt cx="4890446" cy="4051239"/>
            </a:xfrm>
          </p:grpSpPr>
          <p:sp>
            <p:nvSpPr>
              <p:cNvPr id="241" name="Rectangle 240"/>
              <p:cNvSpPr/>
              <p:nvPr/>
            </p:nvSpPr>
            <p:spPr>
              <a:xfrm>
                <a:off x="1634044" y="3256810"/>
                <a:ext cx="4009791" cy="577209"/>
              </a:xfrm>
              <a:prstGeom prst="rect">
                <a:avLst/>
              </a:prstGeom>
              <a:solidFill>
                <a:srgbClr val="FFFFFF"/>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188" name="Rectangle 187"/>
              <p:cNvSpPr/>
              <p:nvPr/>
            </p:nvSpPr>
            <p:spPr>
              <a:xfrm>
                <a:off x="1634044" y="1907014"/>
                <a:ext cx="4639350" cy="1286402"/>
              </a:xfrm>
              <a:prstGeom prst="rect">
                <a:avLst/>
              </a:prstGeom>
              <a:solidFill>
                <a:srgbClr val="FFFFFF"/>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76" name="Rectangle 75"/>
              <p:cNvSpPr/>
              <p:nvPr/>
            </p:nvSpPr>
            <p:spPr>
              <a:xfrm>
                <a:off x="1634044" y="3887090"/>
                <a:ext cx="4639350" cy="845092"/>
              </a:xfrm>
              <a:prstGeom prst="rect">
                <a:avLst/>
              </a:prstGeom>
              <a:solidFill>
                <a:srgbClr val="FFFFFF"/>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83" name="Rectangle 82"/>
              <p:cNvSpPr/>
              <p:nvPr/>
            </p:nvSpPr>
            <p:spPr>
              <a:xfrm>
                <a:off x="1776691" y="2099063"/>
                <a:ext cx="2456715" cy="311828"/>
              </a:xfrm>
              <a:prstGeom prst="rect">
                <a:avLst/>
              </a:prstGeom>
              <a:solidFill>
                <a:schemeClr val="bg1">
                  <a:lumMod val="95000"/>
                </a:schemeClr>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rgbClr val="000000"/>
                    </a:solidFill>
                  </a:rPr>
                  <a:t>Sprint</a:t>
                </a:r>
                <a:endParaRPr lang="en-US" sz="1200" b="1" dirty="0">
                  <a:solidFill>
                    <a:srgbClr val="000000"/>
                  </a:solidFill>
                </a:endParaRPr>
              </a:p>
            </p:txBody>
          </p:sp>
          <p:sp>
            <p:nvSpPr>
              <p:cNvPr id="101" name="Rectangle 100"/>
              <p:cNvSpPr/>
              <p:nvPr/>
            </p:nvSpPr>
            <p:spPr>
              <a:xfrm>
                <a:off x="4281981" y="2099063"/>
                <a:ext cx="1366865" cy="311828"/>
              </a:xfrm>
              <a:prstGeom prst="rect">
                <a:avLst/>
              </a:prstGeom>
              <a:solidFill>
                <a:schemeClr val="bg1">
                  <a:lumMod val="95000"/>
                </a:schemeClr>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rgbClr val="000000"/>
                    </a:solidFill>
                  </a:rPr>
                  <a:t>Release</a:t>
                </a:r>
                <a:endParaRPr lang="en-US" sz="1200" b="1" dirty="0">
                  <a:solidFill>
                    <a:srgbClr val="000000"/>
                  </a:solidFill>
                </a:endParaRPr>
              </a:p>
            </p:txBody>
          </p:sp>
          <p:sp>
            <p:nvSpPr>
              <p:cNvPr id="133" name="TextBox 132"/>
              <p:cNvSpPr txBox="1"/>
              <p:nvPr/>
            </p:nvSpPr>
            <p:spPr>
              <a:xfrm>
                <a:off x="4296297" y="2477467"/>
                <a:ext cx="1327746" cy="600164"/>
              </a:xfrm>
              <a:prstGeom prst="rect">
                <a:avLst/>
              </a:prstGeom>
              <a:noFill/>
            </p:spPr>
            <p:txBody>
              <a:bodyPr wrap="square" rtlCol="0">
                <a:spAutoFit/>
              </a:bodyPr>
              <a:lstStyle/>
              <a:p>
                <a:r>
                  <a:rPr lang="en-US" sz="1100" dirty="0" smtClean="0"/>
                  <a:t>Manual</a:t>
                </a:r>
              </a:p>
              <a:p>
                <a:r>
                  <a:rPr lang="en-US" sz="1100" dirty="0" smtClean="0"/>
                  <a:t>Acceptance</a:t>
                </a:r>
              </a:p>
              <a:p>
                <a:r>
                  <a:rPr lang="en-US" sz="1100" dirty="0" smtClean="0"/>
                  <a:t>Testing</a:t>
                </a:r>
                <a:endParaRPr lang="en-US" sz="1100" dirty="0"/>
              </a:p>
            </p:txBody>
          </p:sp>
          <p:sp>
            <p:nvSpPr>
              <p:cNvPr id="194" name="Rounded Rectangle 193"/>
              <p:cNvSpPr/>
              <p:nvPr/>
            </p:nvSpPr>
            <p:spPr>
              <a:xfrm>
                <a:off x="1863795" y="3931924"/>
                <a:ext cx="3096373" cy="200358"/>
              </a:xfrm>
              <a:prstGeom prst="roundRect">
                <a:avLst/>
              </a:prstGeom>
              <a:solidFill>
                <a:srgbClr val="F2F2F2"/>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tx1"/>
                    </a:solidFill>
                  </a:rPr>
                  <a:t>DEV</a:t>
                </a:r>
                <a:endParaRPr lang="en-US" sz="1000" dirty="0">
                  <a:solidFill>
                    <a:schemeClr val="tx1"/>
                  </a:solidFill>
                </a:endParaRPr>
              </a:p>
            </p:txBody>
          </p:sp>
          <p:sp>
            <p:nvSpPr>
              <p:cNvPr id="90" name="Rectangle 89"/>
              <p:cNvSpPr/>
              <p:nvPr/>
            </p:nvSpPr>
            <p:spPr>
              <a:xfrm>
                <a:off x="1863796" y="2463556"/>
                <a:ext cx="335169" cy="234281"/>
              </a:xfrm>
              <a:prstGeom prst="rect">
                <a:avLst/>
              </a:prstGeom>
              <a:solidFill>
                <a:schemeClr val="bg1">
                  <a:lumMod val="95000"/>
                </a:schemeClr>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rgbClr val="000000"/>
                    </a:solidFill>
                  </a:rPr>
                  <a:t>S1</a:t>
                </a:r>
                <a:endParaRPr lang="en-US" sz="1100" dirty="0">
                  <a:solidFill>
                    <a:srgbClr val="000000"/>
                  </a:solidFill>
                </a:endParaRPr>
              </a:p>
            </p:txBody>
          </p:sp>
          <p:sp>
            <p:nvSpPr>
              <p:cNvPr id="91" name="Rectangle 90"/>
              <p:cNvSpPr/>
              <p:nvPr/>
            </p:nvSpPr>
            <p:spPr>
              <a:xfrm>
                <a:off x="1907036" y="2802769"/>
                <a:ext cx="2244195" cy="193621"/>
              </a:xfrm>
              <a:prstGeom prst="rect">
                <a:avLst/>
              </a:prstGeom>
              <a:noFill/>
              <a:ln>
                <a:solidFill>
                  <a:srgbClr val="EBF1DE"/>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rgbClr val="000000"/>
                    </a:solidFill>
                  </a:rPr>
                  <a:t>Project 1</a:t>
                </a:r>
                <a:endParaRPr lang="en-US" sz="1100" dirty="0">
                  <a:solidFill>
                    <a:srgbClr val="000000"/>
                  </a:solidFill>
                </a:endParaRPr>
              </a:p>
            </p:txBody>
          </p:sp>
          <p:sp>
            <p:nvSpPr>
              <p:cNvPr id="121" name="Rounded Rectangle 120"/>
              <p:cNvSpPr/>
              <p:nvPr/>
            </p:nvSpPr>
            <p:spPr>
              <a:xfrm>
                <a:off x="2657315" y="4195658"/>
                <a:ext cx="2353735" cy="220394"/>
              </a:xfrm>
              <a:prstGeom prst="roundRect">
                <a:avLst/>
              </a:prstGeom>
              <a:solidFill>
                <a:srgbClr val="F2F2F2"/>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tx1"/>
                    </a:solidFill>
                  </a:rPr>
                  <a:t>INT - P</a:t>
                </a:r>
                <a:endParaRPr lang="en-US" sz="1000" dirty="0">
                  <a:solidFill>
                    <a:schemeClr val="tx1"/>
                  </a:solidFill>
                </a:endParaRPr>
              </a:p>
            </p:txBody>
          </p:sp>
          <p:sp>
            <p:nvSpPr>
              <p:cNvPr id="183" name="Rounded Rectangle 182"/>
              <p:cNvSpPr/>
              <p:nvPr/>
            </p:nvSpPr>
            <p:spPr>
              <a:xfrm>
                <a:off x="5663367" y="3925425"/>
                <a:ext cx="563285" cy="760860"/>
              </a:xfrm>
              <a:prstGeom prst="roundRect">
                <a:avLst/>
              </a:prstGeom>
              <a:solidFill>
                <a:srgbClr val="F2F2F2"/>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solidFill>
                  </a:rPr>
                  <a:t>PROD</a:t>
                </a:r>
                <a:endParaRPr lang="en-US" sz="1100" dirty="0">
                  <a:solidFill>
                    <a:schemeClr val="tx1"/>
                  </a:solidFill>
                </a:endParaRPr>
              </a:p>
            </p:txBody>
          </p:sp>
          <p:sp>
            <p:nvSpPr>
              <p:cNvPr id="170" name="Rectangle 169"/>
              <p:cNvSpPr/>
              <p:nvPr/>
            </p:nvSpPr>
            <p:spPr>
              <a:xfrm>
                <a:off x="2252242" y="2463556"/>
                <a:ext cx="335169" cy="234281"/>
              </a:xfrm>
              <a:prstGeom prst="rect">
                <a:avLst/>
              </a:prstGeom>
              <a:solidFill>
                <a:schemeClr val="bg1">
                  <a:lumMod val="95000"/>
                </a:schemeClr>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rgbClr val="000000"/>
                    </a:solidFill>
                  </a:rPr>
                  <a:t>S2</a:t>
                </a:r>
                <a:endParaRPr lang="en-US" sz="1100" dirty="0">
                  <a:solidFill>
                    <a:srgbClr val="000000"/>
                  </a:solidFill>
                </a:endParaRPr>
              </a:p>
            </p:txBody>
          </p:sp>
          <p:sp>
            <p:nvSpPr>
              <p:cNvPr id="171" name="Rectangle 170"/>
              <p:cNvSpPr/>
              <p:nvPr/>
            </p:nvSpPr>
            <p:spPr>
              <a:xfrm>
                <a:off x="2640688" y="2463556"/>
                <a:ext cx="335169" cy="234281"/>
              </a:xfrm>
              <a:prstGeom prst="rect">
                <a:avLst/>
              </a:prstGeom>
              <a:solidFill>
                <a:schemeClr val="bg1">
                  <a:lumMod val="95000"/>
                </a:schemeClr>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rgbClr val="000000"/>
                    </a:solidFill>
                  </a:rPr>
                  <a:t>S3</a:t>
                </a:r>
                <a:endParaRPr lang="en-US" sz="1100" dirty="0">
                  <a:solidFill>
                    <a:srgbClr val="000000"/>
                  </a:solidFill>
                </a:endParaRPr>
              </a:p>
            </p:txBody>
          </p:sp>
          <p:sp>
            <p:nvSpPr>
              <p:cNvPr id="172" name="Rectangle 171"/>
              <p:cNvSpPr/>
              <p:nvPr/>
            </p:nvSpPr>
            <p:spPr>
              <a:xfrm>
                <a:off x="3029134" y="2463556"/>
                <a:ext cx="335169" cy="234281"/>
              </a:xfrm>
              <a:prstGeom prst="rect">
                <a:avLst/>
              </a:prstGeom>
              <a:solidFill>
                <a:schemeClr val="bg1">
                  <a:lumMod val="95000"/>
                </a:schemeClr>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rgbClr val="000000"/>
                    </a:solidFill>
                  </a:rPr>
                  <a:t>S4</a:t>
                </a:r>
                <a:endParaRPr lang="en-US" sz="1100" dirty="0">
                  <a:solidFill>
                    <a:srgbClr val="000000"/>
                  </a:solidFill>
                </a:endParaRPr>
              </a:p>
            </p:txBody>
          </p:sp>
          <p:sp>
            <p:nvSpPr>
              <p:cNvPr id="173" name="Rectangle 172"/>
              <p:cNvSpPr/>
              <p:nvPr/>
            </p:nvSpPr>
            <p:spPr>
              <a:xfrm>
                <a:off x="3417580" y="2463556"/>
                <a:ext cx="335169" cy="234281"/>
              </a:xfrm>
              <a:prstGeom prst="rect">
                <a:avLst/>
              </a:prstGeom>
              <a:solidFill>
                <a:schemeClr val="bg1">
                  <a:lumMod val="95000"/>
                </a:schemeClr>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rgbClr val="000000"/>
                    </a:solidFill>
                  </a:rPr>
                  <a:t>S5</a:t>
                </a:r>
                <a:endParaRPr lang="en-US" sz="1100" dirty="0">
                  <a:solidFill>
                    <a:srgbClr val="000000"/>
                  </a:solidFill>
                </a:endParaRPr>
              </a:p>
            </p:txBody>
          </p:sp>
          <p:sp>
            <p:nvSpPr>
              <p:cNvPr id="174" name="Rectangle 173"/>
              <p:cNvSpPr/>
              <p:nvPr/>
            </p:nvSpPr>
            <p:spPr>
              <a:xfrm>
                <a:off x="3806025" y="2463556"/>
                <a:ext cx="335169" cy="234281"/>
              </a:xfrm>
              <a:prstGeom prst="rect">
                <a:avLst/>
              </a:prstGeom>
              <a:solidFill>
                <a:schemeClr val="bg1">
                  <a:lumMod val="95000"/>
                </a:schemeClr>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rgbClr val="000000"/>
                    </a:solidFill>
                  </a:rPr>
                  <a:t>S6</a:t>
                </a:r>
                <a:endParaRPr lang="en-US" sz="1100" dirty="0">
                  <a:solidFill>
                    <a:srgbClr val="000000"/>
                  </a:solidFill>
                </a:endParaRPr>
              </a:p>
            </p:txBody>
          </p:sp>
          <p:sp>
            <p:nvSpPr>
              <p:cNvPr id="75" name="Rectangle 74"/>
              <p:cNvSpPr/>
              <p:nvPr/>
            </p:nvSpPr>
            <p:spPr>
              <a:xfrm>
                <a:off x="2344002" y="1524451"/>
                <a:ext cx="624548" cy="291356"/>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accent1"/>
                    </a:solidFill>
                  </a:rPr>
                  <a:t>JAN</a:t>
                </a:r>
                <a:endParaRPr lang="en-US" sz="1200" dirty="0">
                  <a:solidFill>
                    <a:schemeClr val="accent1"/>
                  </a:solidFill>
                </a:endParaRPr>
              </a:p>
            </p:txBody>
          </p:sp>
          <p:sp>
            <p:nvSpPr>
              <p:cNvPr id="177" name="Rectangle 176"/>
              <p:cNvSpPr/>
              <p:nvPr/>
            </p:nvSpPr>
            <p:spPr>
              <a:xfrm>
                <a:off x="3007875" y="1524451"/>
                <a:ext cx="624548" cy="291356"/>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accent1"/>
                    </a:solidFill>
                  </a:rPr>
                  <a:t>FEB</a:t>
                </a:r>
                <a:endParaRPr lang="en-US" sz="1200" dirty="0">
                  <a:solidFill>
                    <a:schemeClr val="accent1"/>
                  </a:solidFill>
                </a:endParaRPr>
              </a:p>
            </p:txBody>
          </p:sp>
          <p:sp>
            <p:nvSpPr>
              <p:cNvPr id="178" name="Rectangle 177"/>
              <p:cNvSpPr/>
              <p:nvPr/>
            </p:nvSpPr>
            <p:spPr>
              <a:xfrm>
                <a:off x="3671748" y="1524451"/>
                <a:ext cx="624548" cy="291356"/>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accent1"/>
                    </a:solidFill>
                  </a:rPr>
                  <a:t>MAR</a:t>
                </a:r>
                <a:endParaRPr lang="en-US" sz="1200" dirty="0">
                  <a:solidFill>
                    <a:schemeClr val="accent1"/>
                  </a:solidFill>
                </a:endParaRPr>
              </a:p>
            </p:txBody>
          </p:sp>
          <p:sp>
            <p:nvSpPr>
              <p:cNvPr id="179" name="Rectangle 178"/>
              <p:cNvSpPr/>
              <p:nvPr/>
            </p:nvSpPr>
            <p:spPr>
              <a:xfrm>
                <a:off x="4335621" y="1524451"/>
                <a:ext cx="624548" cy="291356"/>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accent1"/>
                    </a:solidFill>
                  </a:rPr>
                  <a:t>APR</a:t>
                </a:r>
                <a:endParaRPr lang="en-US" sz="1200" dirty="0">
                  <a:solidFill>
                    <a:schemeClr val="accent1"/>
                  </a:solidFill>
                </a:endParaRPr>
              </a:p>
            </p:txBody>
          </p:sp>
          <p:sp>
            <p:nvSpPr>
              <p:cNvPr id="180" name="Rectangle 179"/>
              <p:cNvSpPr/>
              <p:nvPr/>
            </p:nvSpPr>
            <p:spPr>
              <a:xfrm>
                <a:off x="4999494" y="1524451"/>
                <a:ext cx="624548" cy="291356"/>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accent1"/>
                    </a:solidFill>
                  </a:rPr>
                  <a:t>MAY</a:t>
                </a:r>
                <a:endParaRPr lang="en-US" sz="1200" dirty="0">
                  <a:solidFill>
                    <a:schemeClr val="accent1"/>
                  </a:solidFill>
                </a:endParaRPr>
              </a:p>
            </p:txBody>
          </p:sp>
          <p:sp>
            <p:nvSpPr>
              <p:cNvPr id="181" name="Rectangle 180"/>
              <p:cNvSpPr/>
              <p:nvPr/>
            </p:nvSpPr>
            <p:spPr>
              <a:xfrm>
                <a:off x="5663367" y="1524451"/>
                <a:ext cx="624548" cy="291356"/>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accent1"/>
                    </a:solidFill>
                  </a:rPr>
                  <a:t>JUN</a:t>
                </a:r>
                <a:endParaRPr lang="en-US" sz="1200" dirty="0">
                  <a:solidFill>
                    <a:schemeClr val="accent1"/>
                  </a:solidFill>
                </a:endParaRPr>
              </a:p>
            </p:txBody>
          </p:sp>
          <p:sp>
            <p:nvSpPr>
              <p:cNvPr id="182" name="Rectangle 181"/>
              <p:cNvSpPr/>
              <p:nvPr/>
            </p:nvSpPr>
            <p:spPr>
              <a:xfrm>
                <a:off x="1680129" y="1524451"/>
                <a:ext cx="624548" cy="291356"/>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accent1"/>
                    </a:solidFill>
                  </a:rPr>
                  <a:t>DEC</a:t>
                </a:r>
                <a:endParaRPr lang="en-US" sz="1200" dirty="0">
                  <a:solidFill>
                    <a:schemeClr val="accent1"/>
                  </a:solidFill>
                </a:endParaRPr>
              </a:p>
            </p:txBody>
          </p:sp>
          <p:sp>
            <p:nvSpPr>
              <p:cNvPr id="201" name="Rounded Rectangle 200"/>
              <p:cNvSpPr/>
              <p:nvPr/>
            </p:nvSpPr>
            <p:spPr>
              <a:xfrm>
                <a:off x="2970420" y="4466781"/>
                <a:ext cx="2588285" cy="220394"/>
              </a:xfrm>
              <a:prstGeom prst="roundRect">
                <a:avLst/>
              </a:prstGeom>
              <a:solidFill>
                <a:srgbClr val="F2F2F2"/>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tx1"/>
                    </a:solidFill>
                  </a:rPr>
                  <a:t>INT-M</a:t>
                </a:r>
                <a:endParaRPr lang="en-US" sz="1000" dirty="0">
                  <a:solidFill>
                    <a:schemeClr val="tx1"/>
                  </a:solidFill>
                </a:endParaRPr>
              </a:p>
            </p:txBody>
          </p:sp>
          <p:cxnSp>
            <p:nvCxnSpPr>
              <p:cNvPr id="204" name="Straight Connector 203"/>
              <p:cNvCxnSpPr/>
              <p:nvPr/>
            </p:nvCxnSpPr>
            <p:spPr>
              <a:xfrm>
                <a:off x="5648846" y="1098058"/>
                <a:ext cx="0" cy="3593190"/>
              </a:xfrm>
              <a:prstGeom prst="line">
                <a:avLst/>
              </a:prstGeom>
              <a:ln>
                <a:solidFill>
                  <a:srgbClr val="D99694"/>
                </a:solidFill>
                <a:prstDash val="dashDot"/>
              </a:ln>
            </p:spPr>
            <p:style>
              <a:lnRef idx="2">
                <a:schemeClr val="accent1"/>
              </a:lnRef>
              <a:fillRef idx="0">
                <a:schemeClr val="accent1"/>
              </a:fillRef>
              <a:effectRef idx="1">
                <a:schemeClr val="accent1"/>
              </a:effectRef>
              <a:fontRef idx="minor">
                <a:schemeClr val="tx1"/>
              </a:fontRef>
            </p:style>
          </p:cxnSp>
          <p:pic>
            <p:nvPicPr>
              <p:cNvPr id="206" name="Picture 205" descr="ico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56228" y="2554470"/>
                <a:ext cx="441920" cy="441920"/>
              </a:xfrm>
              <a:prstGeom prst="rect">
                <a:avLst/>
              </a:prstGeom>
            </p:spPr>
          </p:pic>
          <p:sp>
            <p:nvSpPr>
              <p:cNvPr id="207" name="TextBox 206"/>
              <p:cNvSpPr txBox="1"/>
              <p:nvPr/>
            </p:nvSpPr>
            <p:spPr>
              <a:xfrm>
                <a:off x="5470331" y="875282"/>
                <a:ext cx="313397" cy="275906"/>
              </a:xfrm>
              <a:prstGeom prst="rect">
                <a:avLst/>
              </a:prstGeom>
              <a:noFill/>
            </p:spPr>
            <p:txBody>
              <a:bodyPr wrap="square" lIns="75118" tIns="37559" rIns="75118" bIns="37559" rtlCol="0">
                <a:spAutoFit/>
              </a:bodyPr>
              <a:lstStyle/>
              <a:p>
                <a:r>
                  <a:rPr lang="en-US" sz="1300" b="1" dirty="0" smtClean="0">
                    <a:solidFill>
                      <a:schemeClr val="tx2"/>
                    </a:solidFill>
                  </a:rPr>
                  <a:t>T1</a:t>
                </a:r>
                <a:endParaRPr lang="en-US" sz="1300" b="1" dirty="0">
                  <a:solidFill>
                    <a:schemeClr val="tx2"/>
                  </a:solidFill>
                </a:endParaRPr>
              </a:p>
            </p:txBody>
          </p:sp>
          <p:sp>
            <p:nvSpPr>
              <p:cNvPr id="208" name="TextBox 207"/>
              <p:cNvSpPr txBox="1"/>
              <p:nvPr/>
            </p:nvSpPr>
            <p:spPr>
              <a:xfrm>
                <a:off x="2119628" y="1174704"/>
                <a:ext cx="417132" cy="245129"/>
              </a:xfrm>
              <a:prstGeom prst="rect">
                <a:avLst/>
              </a:prstGeom>
              <a:noFill/>
            </p:spPr>
            <p:txBody>
              <a:bodyPr wrap="square" lIns="75118" tIns="37559" rIns="75118" bIns="37559" rtlCol="0">
                <a:spAutoFit/>
              </a:bodyPr>
              <a:lstStyle/>
              <a:p>
                <a:r>
                  <a:rPr lang="en-US" sz="1100" dirty="0" smtClean="0">
                    <a:solidFill>
                      <a:schemeClr val="tx2"/>
                    </a:solidFill>
                  </a:rPr>
                  <a:t>OC 1</a:t>
                </a:r>
                <a:endParaRPr lang="en-US" sz="1100" dirty="0">
                  <a:solidFill>
                    <a:schemeClr val="tx2"/>
                  </a:solidFill>
                </a:endParaRPr>
              </a:p>
            </p:txBody>
          </p:sp>
          <p:cxnSp>
            <p:nvCxnSpPr>
              <p:cNvPr id="209" name="Straight Connector 208"/>
              <p:cNvCxnSpPr/>
              <p:nvPr/>
            </p:nvCxnSpPr>
            <p:spPr>
              <a:xfrm>
                <a:off x="2321509" y="1428616"/>
                <a:ext cx="0" cy="587516"/>
              </a:xfrm>
              <a:prstGeom prst="line">
                <a:avLst/>
              </a:prstGeom>
              <a:ln>
                <a:solidFill>
                  <a:srgbClr val="4F81BD"/>
                </a:solidFill>
                <a:prstDash val="dashDot"/>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2992968" y="1428616"/>
                <a:ext cx="0" cy="587516"/>
              </a:xfrm>
              <a:prstGeom prst="line">
                <a:avLst/>
              </a:prstGeom>
              <a:ln>
                <a:solidFill>
                  <a:srgbClr val="4F81BD"/>
                </a:solidFill>
                <a:prstDash val="dashDot"/>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3636597" y="1428616"/>
                <a:ext cx="0" cy="587516"/>
              </a:xfrm>
              <a:prstGeom prst="line">
                <a:avLst/>
              </a:prstGeom>
              <a:ln>
                <a:solidFill>
                  <a:srgbClr val="4F81BD"/>
                </a:solidFill>
                <a:prstDash val="dashDot"/>
              </a:ln>
            </p:spPr>
            <p:style>
              <a:lnRef idx="2">
                <a:schemeClr val="accent1"/>
              </a:lnRef>
              <a:fillRef idx="0">
                <a:schemeClr val="accent1"/>
              </a:fillRef>
              <a:effectRef idx="1">
                <a:schemeClr val="accent1"/>
              </a:effectRef>
              <a:fontRef idx="minor">
                <a:schemeClr val="tx1"/>
              </a:fontRef>
            </p:style>
          </p:cxnSp>
          <p:cxnSp>
            <p:nvCxnSpPr>
              <p:cNvPr id="212" name="Straight Connector 211"/>
              <p:cNvCxnSpPr/>
              <p:nvPr/>
            </p:nvCxnSpPr>
            <p:spPr>
              <a:xfrm>
                <a:off x="4308056" y="1428616"/>
                <a:ext cx="0" cy="587516"/>
              </a:xfrm>
              <a:prstGeom prst="line">
                <a:avLst/>
              </a:prstGeom>
              <a:ln>
                <a:solidFill>
                  <a:srgbClr val="4F81BD"/>
                </a:solidFill>
                <a:prstDash val="dashDot"/>
              </a:ln>
            </p:spPr>
            <p:style>
              <a:lnRef idx="2">
                <a:schemeClr val="accent1"/>
              </a:lnRef>
              <a:fillRef idx="0">
                <a:schemeClr val="accent1"/>
              </a:fillRef>
              <a:effectRef idx="1">
                <a:schemeClr val="accent1"/>
              </a:effectRef>
              <a:fontRef idx="minor">
                <a:schemeClr val="tx1"/>
              </a:fontRef>
            </p:style>
          </p:cxnSp>
          <p:sp>
            <p:nvSpPr>
              <p:cNvPr id="213" name="TextBox 212"/>
              <p:cNvSpPr txBox="1"/>
              <p:nvPr/>
            </p:nvSpPr>
            <p:spPr>
              <a:xfrm>
                <a:off x="2759984" y="1174704"/>
                <a:ext cx="417132" cy="245129"/>
              </a:xfrm>
              <a:prstGeom prst="rect">
                <a:avLst/>
              </a:prstGeom>
              <a:noFill/>
            </p:spPr>
            <p:txBody>
              <a:bodyPr wrap="square" lIns="75118" tIns="37559" rIns="75118" bIns="37559" rtlCol="0">
                <a:spAutoFit/>
              </a:bodyPr>
              <a:lstStyle/>
              <a:p>
                <a:r>
                  <a:rPr lang="en-US" sz="1100" dirty="0" smtClean="0">
                    <a:solidFill>
                      <a:schemeClr val="tx2"/>
                    </a:solidFill>
                  </a:rPr>
                  <a:t>OC 2</a:t>
                </a:r>
                <a:endParaRPr lang="en-US" sz="1100" dirty="0">
                  <a:solidFill>
                    <a:schemeClr val="tx2"/>
                  </a:solidFill>
                </a:endParaRPr>
              </a:p>
            </p:txBody>
          </p:sp>
          <p:sp>
            <p:nvSpPr>
              <p:cNvPr id="214" name="TextBox 213"/>
              <p:cNvSpPr txBox="1"/>
              <p:nvPr/>
            </p:nvSpPr>
            <p:spPr>
              <a:xfrm>
                <a:off x="3417580" y="1174704"/>
                <a:ext cx="417132" cy="245129"/>
              </a:xfrm>
              <a:prstGeom prst="rect">
                <a:avLst/>
              </a:prstGeom>
              <a:noFill/>
            </p:spPr>
            <p:txBody>
              <a:bodyPr wrap="square" lIns="75118" tIns="37559" rIns="75118" bIns="37559" rtlCol="0">
                <a:spAutoFit/>
              </a:bodyPr>
              <a:lstStyle/>
              <a:p>
                <a:r>
                  <a:rPr lang="en-US" sz="1100" dirty="0" smtClean="0">
                    <a:solidFill>
                      <a:schemeClr val="tx2"/>
                    </a:solidFill>
                  </a:rPr>
                  <a:t>OC 3</a:t>
                </a:r>
                <a:endParaRPr lang="en-US" sz="1100" dirty="0">
                  <a:solidFill>
                    <a:schemeClr val="tx2"/>
                  </a:solidFill>
                </a:endParaRPr>
              </a:p>
            </p:txBody>
          </p:sp>
          <p:sp>
            <p:nvSpPr>
              <p:cNvPr id="215" name="TextBox 214"/>
              <p:cNvSpPr txBox="1"/>
              <p:nvPr/>
            </p:nvSpPr>
            <p:spPr>
              <a:xfrm>
                <a:off x="4049440" y="1174704"/>
                <a:ext cx="417132" cy="245129"/>
              </a:xfrm>
              <a:prstGeom prst="rect">
                <a:avLst/>
              </a:prstGeom>
              <a:noFill/>
            </p:spPr>
            <p:txBody>
              <a:bodyPr wrap="square" lIns="75118" tIns="37559" rIns="75118" bIns="37559" rtlCol="0">
                <a:spAutoFit/>
              </a:bodyPr>
              <a:lstStyle/>
              <a:p>
                <a:r>
                  <a:rPr lang="en-US" sz="1100" dirty="0" smtClean="0">
                    <a:solidFill>
                      <a:schemeClr val="tx2"/>
                    </a:solidFill>
                  </a:rPr>
                  <a:t>OC 4</a:t>
                </a:r>
                <a:endParaRPr lang="en-US" sz="1100" dirty="0">
                  <a:solidFill>
                    <a:schemeClr val="tx2"/>
                  </a:solidFill>
                </a:endParaRPr>
              </a:p>
            </p:txBody>
          </p:sp>
          <p:sp>
            <p:nvSpPr>
              <p:cNvPr id="230" name="Rectangle 229"/>
              <p:cNvSpPr/>
              <p:nvPr/>
            </p:nvSpPr>
            <p:spPr>
              <a:xfrm>
                <a:off x="4446229" y="1219668"/>
                <a:ext cx="1129641" cy="234281"/>
              </a:xfrm>
              <a:prstGeom prst="rect">
                <a:avLst/>
              </a:prstGeom>
              <a:solidFill>
                <a:schemeClr val="bg1"/>
              </a:solidFill>
              <a:ln>
                <a:solidFill>
                  <a:srgbClr val="CCC1DA"/>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rgbClr val="000000"/>
                    </a:solidFill>
                  </a:rPr>
                  <a:t>Freeze Period</a:t>
                </a:r>
                <a:endParaRPr lang="en-US" sz="1100" dirty="0">
                  <a:solidFill>
                    <a:srgbClr val="000000"/>
                  </a:solidFill>
                </a:endParaRPr>
              </a:p>
            </p:txBody>
          </p:sp>
          <p:cxnSp>
            <p:nvCxnSpPr>
              <p:cNvPr id="233" name="Straight Connector 232"/>
              <p:cNvCxnSpPr/>
              <p:nvPr/>
            </p:nvCxnSpPr>
            <p:spPr>
              <a:xfrm flipV="1">
                <a:off x="1933004" y="1015215"/>
                <a:ext cx="0" cy="490289"/>
              </a:xfrm>
              <a:prstGeom prst="line">
                <a:avLst/>
              </a:prstGeom>
              <a:ln w="19050" cmpd="sng">
                <a:solidFill>
                  <a:srgbClr val="FF0000"/>
                </a:solidFill>
                <a:prstDash val="dot"/>
                <a:headEnd type="triangle"/>
                <a:tailEnd type="none"/>
              </a:ln>
            </p:spPr>
            <p:style>
              <a:lnRef idx="2">
                <a:schemeClr val="accent1"/>
              </a:lnRef>
              <a:fillRef idx="0">
                <a:schemeClr val="accent1"/>
              </a:fillRef>
              <a:effectRef idx="1">
                <a:schemeClr val="accent1"/>
              </a:effectRef>
              <a:fontRef idx="minor">
                <a:schemeClr val="tx1"/>
              </a:fontRef>
            </p:style>
          </p:cxnSp>
          <p:sp>
            <p:nvSpPr>
              <p:cNvPr id="234" name="TextBox 233"/>
              <p:cNvSpPr txBox="1"/>
              <p:nvPr/>
            </p:nvSpPr>
            <p:spPr>
              <a:xfrm>
                <a:off x="1747956" y="799749"/>
                <a:ext cx="417132" cy="229740"/>
              </a:xfrm>
              <a:prstGeom prst="rect">
                <a:avLst/>
              </a:prstGeom>
              <a:noFill/>
            </p:spPr>
            <p:txBody>
              <a:bodyPr wrap="square" lIns="75118" tIns="37559" rIns="75118" bIns="37559" rtlCol="0">
                <a:spAutoFit/>
              </a:bodyPr>
              <a:lstStyle/>
              <a:p>
                <a:r>
                  <a:rPr lang="en-US" sz="1000" dirty="0" smtClean="0">
                    <a:solidFill>
                      <a:schemeClr val="tx2"/>
                    </a:solidFill>
                  </a:rPr>
                  <a:t>HF 1</a:t>
                </a:r>
                <a:endParaRPr lang="en-US" sz="1000" dirty="0">
                  <a:solidFill>
                    <a:schemeClr val="tx2"/>
                  </a:solidFill>
                </a:endParaRPr>
              </a:p>
            </p:txBody>
          </p:sp>
          <p:cxnSp>
            <p:nvCxnSpPr>
              <p:cNvPr id="235" name="Straight Connector 234"/>
              <p:cNvCxnSpPr/>
              <p:nvPr/>
            </p:nvCxnSpPr>
            <p:spPr>
              <a:xfrm flipV="1">
                <a:off x="3358785" y="1015215"/>
                <a:ext cx="0" cy="490289"/>
              </a:xfrm>
              <a:prstGeom prst="line">
                <a:avLst/>
              </a:prstGeom>
              <a:ln w="19050" cmpd="sng">
                <a:solidFill>
                  <a:srgbClr val="FF0000"/>
                </a:solidFill>
                <a:prstDash val="dot"/>
                <a:headEnd type="triangle"/>
                <a:tailEnd type="none"/>
              </a:ln>
            </p:spPr>
            <p:style>
              <a:lnRef idx="2">
                <a:schemeClr val="accent1"/>
              </a:lnRef>
              <a:fillRef idx="0">
                <a:schemeClr val="accent1"/>
              </a:fillRef>
              <a:effectRef idx="1">
                <a:schemeClr val="accent1"/>
              </a:effectRef>
              <a:fontRef idx="minor">
                <a:schemeClr val="tx1"/>
              </a:fontRef>
            </p:style>
          </p:cxnSp>
          <p:sp>
            <p:nvSpPr>
              <p:cNvPr id="236" name="TextBox 235"/>
              <p:cNvSpPr txBox="1"/>
              <p:nvPr/>
            </p:nvSpPr>
            <p:spPr>
              <a:xfrm>
                <a:off x="3173737" y="799749"/>
                <a:ext cx="417132" cy="229740"/>
              </a:xfrm>
              <a:prstGeom prst="rect">
                <a:avLst/>
              </a:prstGeom>
              <a:noFill/>
            </p:spPr>
            <p:txBody>
              <a:bodyPr wrap="square" lIns="75118" tIns="37559" rIns="75118" bIns="37559" rtlCol="0">
                <a:spAutoFit/>
              </a:bodyPr>
              <a:lstStyle/>
              <a:p>
                <a:r>
                  <a:rPr lang="en-US" sz="1000" dirty="0" smtClean="0">
                    <a:solidFill>
                      <a:schemeClr val="tx2"/>
                    </a:solidFill>
                  </a:rPr>
                  <a:t>HF 2</a:t>
                </a:r>
                <a:endParaRPr lang="en-US" sz="1000" dirty="0">
                  <a:solidFill>
                    <a:schemeClr val="tx2"/>
                  </a:solidFill>
                </a:endParaRPr>
              </a:p>
            </p:txBody>
          </p:sp>
          <p:sp>
            <p:nvSpPr>
              <p:cNvPr id="239" name="TextBox 238"/>
              <p:cNvSpPr txBox="1"/>
              <p:nvPr/>
            </p:nvSpPr>
            <p:spPr>
              <a:xfrm rot="16200000">
                <a:off x="994263" y="4239547"/>
                <a:ext cx="1034435" cy="188448"/>
              </a:xfrm>
              <a:prstGeom prst="rect">
                <a:avLst/>
              </a:prstGeom>
              <a:noFill/>
            </p:spPr>
            <p:txBody>
              <a:bodyPr wrap="square" lIns="75118" tIns="37559" rIns="75118" bIns="37559" rtlCol="0">
                <a:spAutoFit/>
              </a:bodyPr>
              <a:lstStyle/>
              <a:p>
                <a:r>
                  <a:rPr lang="en-US" sz="1100" dirty="0" smtClean="0">
                    <a:solidFill>
                      <a:schemeClr val="tx2"/>
                    </a:solidFill>
                  </a:rPr>
                  <a:t>Environments</a:t>
                </a:r>
                <a:endParaRPr lang="en-US" sz="1100" dirty="0">
                  <a:solidFill>
                    <a:schemeClr val="tx2"/>
                  </a:solidFill>
                </a:endParaRPr>
              </a:p>
            </p:txBody>
          </p:sp>
          <p:sp>
            <p:nvSpPr>
              <p:cNvPr id="240" name="TextBox 239"/>
              <p:cNvSpPr txBox="1"/>
              <p:nvPr/>
            </p:nvSpPr>
            <p:spPr>
              <a:xfrm rot="16200000">
                <a:off x="1002816" y="2402564"/>
                <a:ext cx="1034435" cy="245129"/>
              </a:xfrm>
              <a:prstGeom prst="rect">
                <a:avLst/>
              </a:prstGeom>
              <a:noFill/>
            </p:spPr>
            <p:txBody>
              <a:bodyPr wrap="square" lIns="75118" tIns="37559" rIns="75118" bIns="37559" rtlCol="0">
                <a:spAutoFit/>
              </a:bodyPr>
              <a:lstStyle/>
              <a:p>
                <a:r>
                  <a:rPr lang="en-US" sz="1100" dirty="0" smtClean="0">
                    <a:solidFill>
                      <a:schemeClr val="tx2"/>
                    </a:solidFill>
                  </a:rPr>
                  <a:t>Development</a:t>
                </a:r>
                <a:endParaRPr lang="en-US" sz="1100" dirty="0">
                  <a:solidFill>
                    <a:schemeClr val="tx2"/>
                  </a:solidFill>
                </a:endParaRPr>
              </a:p>
            </p:txBody>
          </p:sp>
          <p:sp>
            <p:nvSpPr>
              <p:cNvPr id="242" name="TextBox 241"/>
              <p:cNvSpPr txBox="1"/>
              <p:nvPr/>
            </p:nvSpPr>
            <p:spPr>
              <a:xfrm rot="16200000">
                <a:off x="1254619" y="3410796"/>
                <a:ext cx="530829" cy="245129"/>
              </a:xfrm>
              <a:prstGeom prst="rect">
                <a:avLst/>
              </a:prstGeom>
              <a:noFill/>
            </p:spPr>
            <p:txBody>
              <a:bodyPr wrap="square" lIns="75118" tIns="37559" rIns="75118" bIns="37559" rtlCol="0">
                <a:spAutoFit/>
              </a:bodyPr>
              <a:lstStyle/>
              <a:p>
                <a:r>
                  <a:rPr lang="en-US" sz="1100" dirty="0" smtClean="0">
                    <a:solidFill>
                      <a:schemeClr val="tx2"/>
                    </a:solidFill>
                  </a:rPr>
                  <a:t>Sprint</a:t>
                </a:r>
                <a:endParaRPr lang="en-US" sz="1100" dirty="0">
                  <a:solidFill>
                    <a:schemeClr val="tx2"/>
                  </a:solidFill>
                </a:endParaRPr>
              </a:p>
            </p:txBody>
          </p:sp>
          <p:cxnSp>
            <p:nvCxnSpPr>
              <p:cNvPr id="243" name="Straight Connector 242"/>
              <p:cNvCxnSpPr/>
              <p:nvPr/>
            </p:nvCxnSpPr>
            <p:spPr>
              <a:xfrm flipH="1">
                <a:off x="2267688" y="3591300"/>
                <a:ext cx="1468307" cy="0"/>
              </a:xfrm>
              <a:prstGeom prst="line">
                <a:avLst/>
              </a:prstGeom>
              <a:ln>
                <a:solidFill>
                  <a:srgbClr val="4F81BD"/>
                </a:solidFill>
                <a:prstDash val="dot"/>
              </a:ln>
            </p:spPr>
            <p:style>
              <a:lnRef idx="2">
                <a:schemeClr val="accent1"/>
              </a:lnRef>
              <a:fillRef idx="0">
                <a:schemeClr val="accent1"/>
              </a:fillRef>
              <a:effectRef idx="1">
                <a:schemeClr val="accent1"/>
              </a:effectRef>
              <a:fontRef idx="minor">
                <a:schemeClr val="tx1"/>
              </a:fontRef>
            </p:style>
          </p:cxnSp>
          <p:cxnSp>
            <p:nvCxnSpPr>
              <p:cNvPr id="246" name="Straight Connector 245"/>
              <p:cNvCxnSpPr/>
              <p:nvPr/>
            </p:nvCxnSpPr>
            <p:spPr>
              <a:xfrm flipH="1" flipV="1">
                <a:off x="3226288" y="3413456"/>
                <a:ext cx="52" cy="162679"/>
              </a:xfrm>
              <a:prstGeom prst="line">
                <a:avLst/>
              </a:prstGeom>
              <a:ln w="6350" cmpd="sng">
                <a:solidFill>
                  <a:srgbClr val="FF0000"/>
                </a:solidFill>
                <a:prstDash val="dot"/>
                <a:headEnd type="oval"/>
                <a:tailEnd type="ova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flipH="1" flipV="1">
                <a:off x="2332464" y="3413456"/>
                <a:ext cx="52" cy="162679"/>
              </a:xfrm>
              <a:prstGeom prst="line">
                <a:avLst/>
              </a:prstGeom>
              <a:ln w="6350" cmpd="sng">
                <a:solidFill>
                  <a:schemeClr val="accent1"/>
                </a:solidFill>
                <a:prstDash val="dot"/>
                <a:headEnd type="oval"/>
                <a:tailEnd type="oval"/>
              </a:ln>
            </p:spPr>
            <p:style>
              <a:lnRef idx="2">
                <a:schemeClr val="accent1"/>
              </a:lnRef>
              <a:fillRef idx="0">
                <a:schemeClr val="accent1"/>
              </a:fillRef>
              <a:effectRef idx="1">
                <a:schemeClr val="accent1"/>
              </a:effectRef>
              <a:fontRef idx="minor">
                <a:schemeClr val="tx1"/>
              </a:fontRef>
            </p:style>
          </p:cxnSp>
          <p:sp>
            <p:nvSpPr>
              <p:cNvPr id="250" name="TextBox 249"/>
              <p:cNvSpPr txBox="1"/>
              <p:nvPr/>
            </p:nvSpPr>
            <p:spPr>
              <a:xfrm>
                <a:off x="2436380" y="3350378"/>
                <a:ext cx="726185" cy="219093"/>
              </a:xfrm>
              <a:prstGeom prst="rect">
                <a:avLst/>
              </a:prstGeom>
              <a:noFill/>
            </p:spPr>
            <p:txBody>
              <a:bodyPr wrap="square" lIns="75118" tIns="37559" rIns="75118" bIns="37559" rtlCol="0">
                <a:spAutoFit/>
              </a:bodyPr>
              <a:lstStyle/>
              <a:p>
                <a:r>
                  <a:rPr lang="en-US" sz="900" dirty="0" smtClean="0"/>
                  <a:t>15 - 19 Days</a:t>
                </a:r>
                <a:endParaRPr lang="en-US" sz="900" dirty="0"/>
              </a:p>
            </p:txBody>
          </p:sp>
          <p:sp>
            <p:nvSpPr>
              <p:cNvPr id="251" name="TextBox 250"/>
              <p:cNvSpPr txBox="1"/>
              <p:nvPr/>
            </p:nvSpPr>
            <p:spPr>
              <a:xfrm>
                <a:off x="3247718" y="3350378"/>
                <a:ext cx="660168" cy="199175"/>
              </a:xfrm>
              <a:prstGeom prst="rect">
                <a:avLst/>
              </a:prstGeom>
              <a:noFill/>
            </p:spPr>
            <p:txBody>
              <a:bodyPr wrap="square" lIns="75118" tIns="37559" rIns="75118" bIns="37559" rtlCol="0">
                <a:spAutoFit/>
              </a:bodyPr>
              <a:lstStyle/>
              <a:p>
                <a:r>
                  <a:rPr lang="en-US" sz="900" dirty="0" smtClean="0"/>
                  <a:t>.5 </a:t>
                </a:r>
                <a:r>
                  <a:rPr lang="mr-IN" sz="900" dirty="0" smtClean="0"/>
                  <a:t>–</a:t>
                </a:r>
                <a:r>
                  <a:rPr lang="en-US" sz="900" dirty="0" smtClean="0"/>
                  <a:t> 5 Days</a:t>
                </a:r>
                <a:endParaRPr lang="en-US" sz="900" dirty="0"/>
              </a:p>
            </p:txBody>
          </p:sp>
          <p:sp>
            <p:nvSpPr>
              <p:cNvPr id="252" name="TextBox 251"/>
              <p:cNvSpPr txBox="1"/>
              <p:nvPr/>
            </p:nvSpPr>
            <p:spPr>
              <a:xfrm>
                <a:off x="2406451" y="3579652"/>
                <a:ext cx="878684" cy="219093"/>
              </a:xfrm>
              <a:prstGeom prst="rect">
                <a:avLst/>
              </a:prstGeom>
              <a:noFill/>
            </p:spPr>
            <p:txBody>
              <a:bodyPr wrap="square" lIns="75118" tIns="37559" rIns="75118" bIns="37559" rtlCol="0">
                <a:spAutoFit/>
              </a:bodyPr>
              <a:lstStyle/>
              <a:p>
                <a:r>
                  <a:rPr lang="en-US" sz="900" dirty="0" smtClean="0"/>
                  <a:t>Development</a:t>
                </a:r>
                <a:endParaRPr lang="en-US" sz="900" dirty="0"/>
              </a:p>
            </p:txBody>
          </p:sp>
          <p:sp>
            <p:nvSpPr>
              <p:cNvPr id="253" name="TextBox 252"/>
              <p:cNvSpPr txBox="1"/>
              <p:nvPr/>
            </p:nvSpPr>
            <p:spPr>
              <a:xfrm>
                <a:off x="3391064" y="3567894"/>
                <a:ext cx="409914" cy="219093"/>
              </a:xfrm>
              <a:prstGeom prst="rect">
                <a:avLst/>
              </a:prstGeom>
              <a:noFill/>
            </p:spPr>
            <p:txBody>
              <a:bodyPr wrap="square" lIns="75118" tIns="37559" rIns="75118" bIns="37559" rtlCol="0">
                <a:spAutoFit/>
              </a:bodyPr>
              <a:lstStyle/>
              <a:p>
                <a:r>
                  <a:rPr lang="en-US" sz="900" dirty="0" smtClean="0"/>
                  <a:t>Test</a:t>
                </a:r>
                <a:endParaRPr lang="en-US" sz="900" dirty="0"/>
              </a:p>
            </p:txBody>
          </p:sp>
          <p:sp>
            <p:nvSpPr>
              <p:cNvPr id="245" name="Rounded Rectangle 244"/>
              <p:cNvSpPr/>
              <p:nvPr/>
            </p:nvSpPr>
            <p:spPr>
              <a:xfrm>
                <a:off x="4268682" y="1815807"/>
                <a:ext cx="1341225" cy="2916375"/>
              </a:xfrm>
              <a:prstGeom prst="roundRect">
                <a:avLst/>
              </a:prstGeom>
              <a:solidFill>
                <a:schemeClr val="accent2">
                  <a:lumMod val="20000"/>
                  <a:lumOff val="80000"/>
                  <a:alpha val="3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dirty="0">
                  <a:solidFill>
                    <a:schemeClr val="tx1"/>
                  </a:solidFill>
                </a:endParaRPr>
              </a:p>
            </p:txBody>
          </p:sp>
        </p:grpSp>
        <p:cxnSp>
          <p:nvCxnSpPr>
            <p:cNvPr id="81" name="Straight Connector 80"/>
            <p:cNvCxnSpPr/>
            <p:nvPr/>
          </p:nvCxnSpPr>
          <p:spPr>
            <a:xfrm>
              <a:off x="9948067" y="6049289"/>
              <a:ext cx="1438585" cy="0"/>
            </a:xfrm>
            <a:prstGeom prst="line">
              <a:avLst/>
            </a:prstGeom>
            <a:ln>
              <a:solidFill>
                <a:schemeClr val="tx1"/>
              </a:solidFill>
              <a:prstDash val="dashDot"/>
            </a:ln>
          </p:spPr>
          <p:style>
            <a:lnRef idx="2">
              <a:schemeClr val="accent1"/>
            </a:lnRef>
            <a:fillRef idx="0">
              <a:schemeClr val="accent1"/>
            </a:fillRef>
            <a:effectRef idx="1">
              <a:schemeClr val="accent1"/>
            </a:effectRef>
            <a:fontRef idx="minor">
              <a:schemeClr val="tx1"/>
            </a:fontRef>
          </p:style>
        </p:cxnSp>
        <p:sp>
          <p:nvSpPr>
            <p:cNvPr id="84" name="TextBox 83"/>
            <p:cNvSpPr txBox="1"/>
            <p:nvPr/>
          </p:nvSpPr>
          <p:spPr>
            <a:xfrm>
              <a:off x="9948068" y="6110027"/>
              <a:ext cx="1438584" cy="245129"/>
            </a:xfrm>
            <a:prstGeom prst="rect">
              <a:avLst/>
            </a:prstGeom>
            <a:noFill/>
          </p:spPr>
          <p:txBody>
            <a:bodyPr wrap="square" lIns="75118" tIns="37559" rIns="75118" bIns="37559" rtlCol="0">
              <a:spAutoFit/>
            </a:bodyPr>
            <a:lstStyle/>
            <a:p>
              <a:r>
                <a:rPr lang="en-US" sz="1100" dirty="0" smtClean="0">
                  <a:solidFill>
                    <a:schemeClr val="tx2"/>
                  </a:solidFill>
                </a:rPr>
                <a:t>6 month Interval</a:t>
              </a:r>
              <a:endParaRPr lang="en-US" sz="1100" dirty="0">
                <a:solidFill>
                  <a:schemeClr val="tx2"/>
                </a:solidFill>
              </a:endParaRPr>
            </a:p>
          </p:txBody>
        </p:sp>
      </p:grpSp>
    </p:spTree>
    <p:extLst>
      <p:ext uri="{BB962C8B-B14F-4D97-AF65-F5344CB8AC3E}">
        <p14:creationId xmlns:p14="http://schemas.microsoft.com/office/powerpoint/2010/main" val="92733642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txBox="1">
            <a:spLocks/>
          </p:cNvSpPr>
          <p:nvPr/>
        </p:nvSpPr>
        <p:spPr>
          <a:xfrm>
            <a:off x="629999" y="204045"/>
            <a:ext cx="10936799" cy="513899"/>
          </a:xfrm>
          <a:prstGeom prst="rect">
            <a:avLst/>
          </a:prstGeom>
        </p:spPr>
        <p:txBody>
          <a:bodyPr vert="horz" lIns="111292" tIns="55646" rIns="111292" bIns="55646" rtlCol="0" anchor="ctr">
            <a:normAutofit/>
          </a:bodyPr>
          <a:lstStyle>
            <a:lvl1pPr algn="ctr" defTabSz="556458" rtl="0" eaLnBrk="1" latinLnBrk="0" hangingPunct="1">
              <a:spcBef>
                <a:spcPct val="0"/>
              </a:spcBef>
              <a:buNone/>
              <a:defRPr sz="5400" kern="1200">
                <a:solidFill>
                  <a:schemeClr val="tx1"/>
                </a:solidFill>
                <a:latin typeface="+mj-lt"/>
                <a:ea typeface="+mj-ea"/>
                <a:cs typeface="+mj-cs"/>
              </a:defRPr>
            </a:lvl1pPr>
          </a:lstStyle>
          <a:p>
            <a:pPr algn="l"/>
            <a:r>
              <a:rPr lang="en-US" sz="2400" b="1" dirty="0" smtClean="0">
                <a:solidFill>
                  <a:srgbClr val="222A35"/>
                </a:solidFill>
              </a:rPr>
              <a:t>Delivery Framework </a:t>
            </a:r>
            <a:r>
              <a:rPr lang="mr-IN" sz="2400" b="1" dirty="0" smtClean="0">
                <a:solidFill>
                  <a:srgbClr val="222A35"/>
                </a:solidFill>
              </a:rPr>
              <a:t>–</a:t>
            </a:r>
            <a:r>
              <a:rPr lang="en-US" sz="2400" b="1" dirty="0" smtClean="0">
                <a:solidFill>
                  <a:srgbClr val="222A35"/>
                </a:solidFill>
              </a:rPr>
              <a:t> Target State</a:t>
            </a:r>
            <a:endParaRPr lang="en-US" sz="2000" b="1" dirty="0">
              <a:solidFill>
                <a:srgbClr val="9E9E9E"/>
              </a:solidFill>
              <a:cs typeface="Calibri"/>
            </a:endParaRPr>
          </a:p>
        </p:txBody>
      </p:sp>
      <p:sp>
        <p:nvSpPr>
          <p:cNvPr id="278" name="TextBox 277"/>
          <p:cNvSpPr txBox="1"/>
          <p:nvPr/>
        </p:nvSpPr>
        <p:spPr>
          <a:xfrm>
            <a:off x="874876" y="3900271"/>
            <a:ext cx="2723394" cy="3399838"/>
          </a:xfrm>
          <a:prstGeom prst="rect">
            <a:avLst/>
          </a:prstGeom>
          <a:noFill/>
        </p:spPr>
        <p:txBody>
          <a:bodyPr wrap="square" lIns="75118" tIns="37559" rIns="75118" bIns="37559" rtlCol="0">
            <a:spAutoFit/>
          </a:bodyPr>
          <a:lstStyle/>
          <a:p>
            <a:r>
              <a:rPr lang="en-US" sz="1200" dirty="0" smtClean="0">
                <a:solidFill>
                  <a:schemeClr val="tx2"/>
                </a:solidFill>
              </a:rPr>
              <a:t>Sprint Phase</a:t>
            </a:r>
            <a:endParaRPr lang="en-US" sz="1200" dirty="0">
              <a:solidFill>
                <a:schemeClr val="tx2"/>
              </a:solidFill>
            </a:endParaRPr>
          </a:p>
          <a:p>
            <a:pPr marL="234744" indent="-234744">
              <a:buFontTx/>
              <a:buChar char="•"/>
            </a:pPr>
            <a:r>
              <a:rPr lang="en-US" sz="1100" dirty="0" smtClean="0"/>
              <a:t>Standard 2 week Sprint Model</a:t>
            </a:r>
            <a:endParaRPr lang="en-US" sz="1100" dirty="0"/>
          </a:p>
          <a:p>
            <a:pPr marL="234744" indent="-234744">
              <a:buFontTx/>
              <a:buChar char="•"/>
            </a:pPr>
            <a:r>
              <a:rPr lang="en-US" sz="1100" dirty="0" smtClean="0"/>
              <a:t>Continuous Planning Cycle (Monthly)</a:t>
            </a:r>
            <a:endParaRPr lang="en-US" sz="1100" dirty="0"/>
          </a:p>
          <a:p>
            <a:pPr marL="234744" indent="-234744">
              <a:buFontTx/>
              <a:buChar char="•"/>
            </a:pPr>
            <a:r>
              <a:rPr lang="en-US" sz="1100" dirty="0" smtClean="0"/>
              <a:t>Enabled Continuous Integration</a:t>
            </a:r>
            <a:endParaRPr lang="en-US" sz="1100" dirty="0"/>
          </a:p>
          <a:p>
            <a:endParaRPr lang="en-US" sz="1300" dirty="0" smtClean="0">
              <a:solidFill>
                <a:schemeClr val="tx2"/>
              </a:solidFill>
            </a:endParaRPr>
          </a:p>
          <a:p>
            <a:r>
              <a:rPr lang="en-US" sz="1200" dirty="0" smtClean="0">
                <a:solidFill>
                  <a:schemeClr val="tx2"/>
                </a:solidFill>
              </a:rPr>
              <a:t>Testing</a:t>
            </a:r>
            <a:endParaRPr lang="en-US" sz="1200" dirty="0">
              <a:solidFill>
                <a:schemeClr val="tx2"/>
              </a:solidFill>
            </a:endParaRPr>
          </a:p>
          <a:p>
            <a:pPr marL="234744" indent="-234744">
              <a:buFontTx/>
              <a:buChar char="•"/>
            </a:pPr>
            <a:r>
              <a:rPr lang="en-US" sz="1100" dirty="0" smtClean="0"/>
              <a:t>Unit and Code Quality Gates enforced</a:t>
            </a:r>
            <a:endParaRPr lang="en-US" sz="1100" dirty="0"/>
          </a:p>
          <a:p>
            <a:pPr marL="234744" indent="-234744">
              <a:buFontTx/>
              <a:buChar char="•"/>
            </a:pPr>
            <a:r>
              <a:rPr lang="en-US" sz="1100" dirty="0" smtClean="0"/>
              <a:t>Automated Regression and Integration Suite </a:t>
            </a:r>
            <a:endParaRPr lang="en-US" sz="1100" dirty="0"/>
          </a:p>
          <a:p>
            <a:endParaRPr lang="en-US" sz="1200" dirty="0">
              <a:solidFill>
                <a:schemeClr val="tx2"/>
              </a:solidFill>
            </a:endParaRPr>
          </a:p>
          <a:p>
            <a:r>
              <a:rPr lang="en-US" sz="1200" dirty="0" smtClean="0">
                <a:solidFill>
                  <a:schemeClr val="tx2"/>
                </a:solidFill>
              </a:rPr>
              <a:t>Environment Strategy</a:t>
            </a:r>
            <a:endParaRPr lang="en-US" sz="1200" dirty="0">
              <a:solidFill>
                <a:schemeClr val="tx2"/>
              </a:solidFill>
            </a:endParaRPr>
          </a:p>
          <a:p>
            <a:pPr marL="234744" indent="-234744">
              <a:buFontTx/>
              <a:buChar char="•"/>
            </a:pPr>
            <a:r>
              <a:rPr lang="en-US" sz="1100" dirty="0" smtClean="0"/>
              <a:t>INT-D environment managed by DEV team for CI / CD with full </a:t>
            </a:r>
            <a:r>
              <a:rPr lang="en-US" sz="1100" dirty="0" smtClean="0"/>
              <a:t>regression </a:t>
            </a:r>
            <a:r>
              <a:rPr lang="mr-IN" sz="1100" dirty="0" smtClean="0"/>
              <a:t>–</a:t>
            </a:r>
            <a:r>
              <a:rPr lang="en-US" sz="1100" dirty="0" smtClean="0"/>
              <a:t> ITI to only manage infrastructure</a:t>
            </a:r>
            <a:endParaRPr lang="en-US" sz="1100" dirty="0" smtClean="0"/>
          </a:p>
          <a:p>
            <a:pPr marL="234744" indent="-234744">
              <a:buFontTx/>
              <a:buChar char="•"/>
            </a:pPr>
            <a:r>
              <a:rPr lang="en-US" sz="1100" dirty="0" smtClean="0"/>
              <a:t>Lock down and control INTP / INTM</a:t>
            </a:r>
          </a:p>
          <a:p>
            <a:pPr marL="234744" indent="-234744">
              <a:buFontTx/>
              <a:buChar char="•"/>
            </a:pPr>
            <a:r>
              <a:rPr lang="en-US" sz="1100" dirty="0" smtClean="0"/>
              <a:t>Continuous Health Check / Monitoring with Configuration Management on INT environments</a:t>
            </a:r>
          </a:p>
          <a:p>
            <a:pPr marL="234744" indent="-234744">
              <a:buFontTx/>
              <a:buChar char="•"/>
            </a:pPr>
            <a:endParaRPr lang="en-US" sz="1200" dirty="0"/>
          </a:p>
        </p:txBody>
      </p:sp>
      <p:sp>
        <p:nvSpPr>
          <p:cNvPr id="316" name="TextBox 315"/>
          <p:cNvSpPr txBox="1"/>
          <p:nvPr/>
        </p:nvSpPr>
        <p:spPr>
          <a:xfrm>
            <a:off x="692977" y="738941"/>
            <a:ext cx="6973358" cy="738664"/>
          </a:xfrm>
          <a:prstGeom prst="rect">
            <a:avLst/>
          </a:prstGeom>
          <a:noFill/>
        </p:spPr>
        <p:txBody>
          <a:bodyPr wrap="square" rtlCol="0">
            <a:spAutoFit/>
          </a:bodyPr>
          <a:lstStyle/>
          <a:p>
            <a:r>
              <a:rPr lang="en-US" sz="1400" b="1" dirty="0" smtClean="0"/>
              <a:t>Take Away</a:t>
            </a:r>
            <a:r>
              <a:rPr lang="en-US" sz="1400" dirty="0" smtClean="0"/>
              <a:t>:  Target delivery framework is based on complexity of application change and maturity of engineering team/app pipeline utilizing Agile Release Train.  Model supports both traditional and Container based delivery capabilities.</a:t>
            </a:r>
            <a:endParaRPr lang="en-US" sz="1400" dirty="0"/>
          </a:p>
        </p:txBody>
      </p:sp>
      <p:grpSp>
        <p:nvGrpSpPr>
          <p:cNvPr id="22" name="Group 21"/>
          <p:cNvGrpSpPr/>
          <p:nvPr/>
        </p:nvGrpSpPr>
        <p:grpSpPr>
          <a:xfrm>
            <a:off x="874876" y="1451363"/>
            <a:ext cx="10808305" cy="2288261"/>
            <a:chOff x="1705300" y="1451364"/>
            <a:chExt cx="9977881" cy="2083682"/>
          </a:xfrm>
        </p:grpSpPr>
        <p:sp>
          <p:nvSpPr>
            <p:cNvPr id="272" name="Rectangle 271"/>
            <p:cNvSpPr/>
            <p:nvPr/>
          </p:nvSpPr>
          <p:spPr>
            <a:xfrm>
              <a:off x="8370263" y="1487793"/>
              <a:ext cx="1959474" cy="311828"/>
            </a:xfrm>
            <a:prstGeom prst="rect">
              <a:avLst/>
            </a:prstGeom>
            <a:solidFill>
              <a:srgbClr val="FFFFFF"/>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rgbClr val="000000"/>
                  </a:solidFill>
                </a:rPr>
                <a:t>Sprint</a:t>
              </a:r>
              <a:endParaRPr lang="en-US" sz="900" b="1" dirty="0">
                <a:solidFill>
                  <a:srgbClr val="000000"/>
                </a:solidFill>
              </a:endParaRPr>
            </a:p>
          </p:txBody>
        </p:sp>
        <p:sp>
          <p:nvSpPr>
            <p:cNvPr id="273" name="Rectangle 272"/>
            <p:cNvSpPr/>
            <p:nvPr/>
          </p:nvSpPr>
          <p:spPr>
            <a:xfrm>
              <a:off x="10329737" y="1487793"/>
              <a:ext cx="680097" cy="311828"/>
            </a:xfrm>
            <a:prstGeom prst="rect">
              <a:avLst/>
            </a:prstGeom>
            <a:solidFill>
              <a:srgbClr val="FFFFFF"/>
            </a:solidFill>
            <a:ln>
              <a:solidFill>
                <a:schemeClr val="accent2">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rgbClr val="000000"/>
                  </a:solidFill>
                </a:rPr>
                <a:t>Release</a:t>
              </a:r>
              <a:endParaRPr lang="en-US" sz="900" b="1" dirty="0">
                <a:solidFill>
                  <a:srgbClr val="000000"/>
                </a:solidFill>
              </a:endParaRPr>
            </a:p>
          </p:txBody>
        </p:sp>
        <p:sp>
          <p:nvSpPr>
            <p:cNvPr id="274" name="Rectangle 273"/>
            <p:cNvSpPr/>
            <p:nvPr/>
          </p:nvSpPr>
          <p:spPr>
            <a:xfrm>
              <a:off x="7666335" y="1487793"/>
              <a:ext cx="676716" cy="311829"/>
            </a:xfrm>
            <a:prstGeom prst="rect">
              <a:avLst/>
            </a:prstGeom>
            <a:solidFill>
              <a:schemeClr val="bg1"/>
            </a:solidFill>
            <a:ln>
              <a:solidFill>
                <a:schemeClr val="tx2">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rgbClr val="000000"/>
                  </a:solidFill>
                </a:rPr>
                <a:t>Plan</a:t>
              </a:r>
              <a:endParaRPr lang="en-US" sz="900" b="1" dirty="0">
                <a:solidFill>
                  <a:srgbClr val="000000"/>
                </a:solidFill>
              </a:endParaRPr>
            </a:p>
          </p:txBody>
        </p:sp>
        <p:sp>
          <p:nvSpPr>
            <p:cNvPr id="275" name="Rectangle 274"/>
            <p:cNvSpPr/>
            <p:nvPr/>
          </p:nvSpPr>
          <p:spPr>
            <a:xfrm>
              <a:off x="4412398" y="2211515"/>
              <a:ext cx="1959474" cy="311828"/>
            </a:xfrm>
            <a:prstGeom prst="rect">
              <a:avLst/>
            </a:prstGeom>
            <a:solidFill>
              <a:srgbClr val="FFFFFF"/>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rgbClr val="000000"/>
                  </a:solidFill>
                </a:rPr>
                <a:t>Sprint</a:t>
              </a:r>
              <a:endParaRPr lang="en-US" sz="900" b="1" dirty="0">
                <a:solidFill>
                  <a:srgbClr val="000000"/>
                </a:solidFill>
              </a:endParaRPr>
            </a:p>
          </p:txBody>
        </p:sp>
        <p:sp>
          <p:nvSpPr>
            <p:cNvPr id="276" name="Rectangle 275"/>
            <p:cNvSpPr/>
            <p:nvPr/>
          </p:nvSpPr>
          <p:spPr>
            <a:xfrm>
              <a:off x="6371872" y="2211515"/>
              <a:ext cx="680097" cy="311828"/>
            </a:xfrm>
            <a:prstGeom prst="rect">
              <a:avLst/>
            </a:prstGeom>
            <a:solidFill>
              <a:srgbClr val="FFFFFF"/>
            </a:solidFill>
            <a:ln>
              <a:solidFill>
                <a:schemeClr val="accent2">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rgbClr val="000000"/>
                  </a:solidFill>
                </a:rPr>
                <a:t>Release</a:t>
              </a:r>
              <a:endParaRPr lang="en-US" sz="900" b="1" dirty="0">
                <a:solidFill>
                  <a:srgbClr val="000000"/>
                </a:solidFill>
              </a:endParaRPr>
            </a:p>
          </p:txBody>
        </p:sp>
        <p:sp>
          <p:nvSpPr>
            <p:cNvPr id="277" name="Rectangle 276"/>
            <p:cNvSpPr/>
            <p:nvPr/>
          </p:nvSpPr>
          <p:spPr>
            <a:xfrm>
              <a:off x="3708470" y="2211515"/>
              <a:ext cx="676716" cy="311829"/>
            </a:xfrm>
            <a:prstGeom prst="rect">
              <a:avLst/>
            </a:prstGeom>
            <a:solidFill>
              <a:schemeClr val="bg1"/>
            </a:solidFill>
            <a:ln>
              <a:solidFill>
                <a:schemeClr val="tx2">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rgbClr val="000000"/>
                  </a:solidFill>
                </a:rPr>
                <a:t>Plan</a:t>
              </a:r>
              <a:endParaRPr lang="en-US" sz="900" b="1" dirty="0">
                <a:solidFill>
                  <a:srgbClr val="000000"/>
                </a:solidFill>
              </a:endParaRPr>
            </a:p>
          </p:txBody>
        </p:sp>
        <p:sp>
          <p:nvSpPr>
            <p:cNvPr id="90" name="Rectangle 89"/>
            <p:cNvSpPr/>
            <p:nvPr/>
          </p:nvSpPr>
          <p:spPr>
            <a:xfrm>
              <a:off x="3089449"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rgbClr val="000000"/>
                  </a:solidFill>
                </a:rPr>
                <a:t>1</a:t>
              </a:r>
              <a:endParaRPr lang="en-US" sz="900" dirty="0">
                <a:solidFill>
                  <a:srgbClr val="000000"/>
                </a:solidFill>
              </a:endParaRPr>
            </a:p>
          </p:txBody>
        </p:sp>
        <p:sp>
          <p:nvSpPr>
            <p:cNvPr id="170" name="Rectangle 169"/>
            <p:cNvSpPr/>
            <p:nvPr/>
          </p:nvSpPr>
          <p:spPr>
            <a:xfrm>
              <a:off x="3420078"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rgbClr val="000000"/>
                  </a:solidFill>
                </a:rPr>
                <a:t>2</a:t>
              </a:r>
              <a:endParaRPr lang="en-US" sz="900" dirty="0">
                <a:solidFill>
                  <a:srgbClr val="000000"/>
                </a:solidFill>
              </a:endParaRPr>
            </a:p>
          </p:txBody>
        </p:sp>
        <p:sp>
          <p:nvSpPr>
            <p:cNvPr id="75" name="Rectangle 74"/>
            <p:cNvSpPr/>
            <p:nvPr/>
          </p:nvSpPr>
          <p:spPr>
            <a:xfrm>
              <a:off x="3750364" y="2548630"/>
              <a:ext cx="624548" cy="291356"/>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accent1"/>
                  </a:solidFill>
                </a:rPr>
                <a:t>JAN</a:t>
              </a:r>
              <a:endParaRPr lang="en-US" sz="1200" dirty="0">
                <a:solidFill>
                  <a:schemeClr val="accent1"/>
                </a:solidFill>
              </a:endParaRPr>
            </a:p>
          </p:txBody>
        </p:sp>
        <p:sp>
          <p:nvSpPr>
            <p:cNvPr id="177" name="Rectangle 176"/>
            <p:cNvSpPr/>
            <p:nvPr/>
          </p:nvSpPr>
          <p:spPr>
            <a:xfrm>
              <a:off x="4414237" y="2548630"/>
              <a:ext cx="624548" cy="291356"/>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accent1"/>
                  </a:solidFill>
                </a:rPr>
                <a:t>FEB</a:t>
              </a:r>
              <a:endParaRPr lang="en-US" sz="1200" dirty="0">
                <a:solidFill>
                  <a:schemeClr val="accent1"/>
                </a:solidFill>
              </a:endParaRPr>
            </a:p>
          </p:txBody>
        </p:sp>
        <p:sp>
          <p:nvSpPr>
            <p:cNvPr id="178" name="Rectangle 177"/>
            <p:cNvSpPr/>
            <p:nvPr/>
          </p:nvSpPr>
          <p:spPr>
            <a:xfrm>
              <a:off x="5078110" y="2548630"/>
              <a:ext cx="624548" cy="291356"/>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accent1"/>
                  </a:solidFill>
                </a:rPr>
                <a:t>MAR</a:t>
              </a:r>
              <a:endParaRPr lang="en-US" sz="1200" dirty="0">
                <a:solidFill>
                  <a:schemeClr val="accent1"/>
                </a:solidFill>
              </a:endParaRPr>
            </a:p>
          </p:txBody>
        </p:sp>
        <p:sp>
          <p:nvSpPr>
            <p:cNvPr id="179" name="Rectangle 178"/>
            <p:cNvSpPr/>
            <p:nvPr/>
          </p:nvSpPr>
          <p:spPr>
            <a:xfrm>
              <a:off x="5741983" y="2548630"/>
              <a:ext cx="624548" cy="291356"/>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accent1"/>
                  </a:solidFill>
                </a:rPr>
                <a:t>APR</a:t>
              </a:r>
              <a:endParaRPr lang="en-US" sz="1200" dirty="0">
                <a:solidFill>
                  <a:schemeClr val="accent1"/>
                </a:solidFill>
              </a:endParaRPr>
            </a:p>
          </p:txBody>
        </p:sp>
        <p:sp>
          <p:nvSpPr>
            <p:cNvPr id="180" name="Rectangle 179"/>
            <p:cNvSpPr/>
            <p:nvPr/>
          </p:nvSpPr>
          <p:spPr>
            <a:xfrm>
              <a:off x="6405856" y="2548630"/>
              <a:ext cx="624548" cy="291356"/>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accent1"/>
                  </a:solidFill>
                </a:rPr>
                <a:t>MAY</a:t>
              </a:r>
              <a:endParaRPr lang="en-US" sz="1200" dirty="0">
                <a:solidFill>
                  <a:schemeClr val="accent1"/>
                </a:solidFill>
              </a:endParaRPr>
            </a:p>
          </p:txBody>
        </p:sp>
        <p:sp>
          <p:nvSpPr>
            <p:cNvPr id="181" name="Rectangle 180"/>
            <p:cNvSpPr/>
            <p:nvPr/>
          </p:nvSpPr>
          <p:spPr>
            <a:xfrm>
              <a:off x="7069729" y="2548630"/>
              <a:ext cx="624548" cy="291356"/>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accent1"/>
                  </a:solidFill>
                </a:rPr>
                <a:t>JUN</a:t>
              </a:r>
              <a:endParaRPr lang="en-US" sz="1200" dirty="0">
                <a:solidFill>
                  <a:schemeClr val="accent1"/>
                </a:solidFill>
              </a:endParaRPr>
            </a:p>
          </p:txBody>
        </p:sp>
        <p:sp>
          <p:nvSpPr>
            <p:cNvPr id="182" name="Rectangle 181"/>
            <p:cNvSpPr/>
            <p:nvPr/>
          </p:nvSpPr>
          <p:spPr>
            <a:xfrm>
              <a:off x="3086491" y="2548630"/>
              <a:ext cx="624548" cy="291356"/>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accent1"/>
                  </a:solidFill>
                </a:rPr>
                <a:t>DEC</a:t>
              </a:r>
              <a:endParaRPr lang="en-US" sz="1200" dirty="0">
                <a:solidFill>
                  <a:schemeClr val="accent1"/>
                </a:solidFill>
              </a:endParaRPr>
            </a:p>
          </p:txBody>
        </p:sp>
        <p:sp>
          <p:nvSpPr>
            <p:cNvPr id="191" name="Rectangle 190"/>
            <p:cNvSpPr/>
            <p:nvPr/>
          </p:nvSpPr>
          <p:spPr>
            <a:xfrm>
              <a:off x="8397475" y="2548630"/>
              <a:ext cx="624548" cy="291356"/>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accent1"/>
                  </a:solidFill>
                </a:rPr>
                <a:t>AUG</a:t>
              </a:r>
              <a:endParaRPr lang="en-US" sz="1200" dirty="0">
                <a:solidFill>
                  <a:schemeClr val="accent1"/>
                </a:solidFill>
              </a:endParaRPr>
            </a:p>
          </p:txBody>
        </p:sp>
        <p:sp>
          <p:nvSpPr>
            <p:cNvPr id="193" name="Rectangle 192"/>
            <p:cNvSpPr/>
            <p:nvPr/>
          </p:nvSpPr>
          <p:spPr>
            <a:xfrm>
              <a:off x="9061348" y="2548630"/>
              <a:ext cx="624548" cy="291356"/>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accent1"/>
                  </a:solidFill>
                </a:rPr>
                <a:t>SEP</a:t>
              </a:r>
              <a:endParaRPr lang="en-US" sz="1200" dirty="0">
                <a:solidFill>
                  <a:schemeClr val="accent1"/>
                </a:solidFill>
              </a:endParaRPr>
            </a:p>
          </p:txBody>
        </p:sp>
        <p:sp>
          <p:nvSpPr>
            <p:cNvPr id="195" name="Rectangle 194"/>
            <p:cNvSpPr/>
            <p:nvPr/>
          </p:nvSpPr>
          <p:spPr>
            <a:xfrm>
              <a:off x="9725221" y="2548630"/>
              <a:ext cx="624548" cy="291356"/>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accent1"/>
                  </a:solidFill>
                </a:rPr>
                <a:t>OCT</a:t>
              </a:r>
              <a:endParaRPr lang="en-US" sz="1200" dirty="0">
                <a:solidFill>
                  <a:schemeClr val="accent1"/>
                </a:solidFill>
              </a:endParaRPr>
            </a:p>
          </p:txBody>
        </p:sp>
        <p:sp>
          <p:nvSpPr>
            <p:cNvPr id="196" name="Rectangle 195"/>
            <p:cNvSpPr/>
            <p:nvPr/>
          </p:nvSpPr>
          <p:spPr>
            <a:xfrm>
              <a:off x="10389094" y="2548630"/>
              <a:ext cx="624548" cy="291356"/>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accent1"/>
                  </a:solidFill>
                </a:rPr>
                <a:t>NOV</a:t>
              </a:r>
              <a:endParaRPr lang="en-US" sz="1200" dirty="0">
                <a:solidFill>
                  <a:schemeClr val="accent1"/>
                </a:solidFill>
              </a:endParaRPr>
            </a:p>
          </p:txBody>
        </p:sp>
        <p:sp>
          <p:nvSpPr>
            <p:cNvPr id="197" name="Rectangle 196"/>
            <p:cNvSpPr/>
            <p:nvPr/>
          </p:nvSpPr>
          <p:spPr>
            <a:xfrm>
              <a:off x="11052967" y="2548630"/>
              <a:ext cx="624548" cy="291356"/>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accent1"/>
                  </a:solidFill>
                </a:rPr>
                <a:t>DEC</a:t>
              </a:r>
              <a:endParaRPr lang="en-US" sz="1200" dirty="0">
                <a:solidFill>
                  <a:schemeClr val="accent1"/>
                </a:solidFill>
              </a:endParaRPr>
            </a:p>
          </p:txBody>
        </p:sp>
        <p:sp>
          <p:nvSpPr>
            <p:cNvPr id="199" name="Rectangle 198"/>
            <p:cNvSpPr/>
            <p:nvPr/>
          </p:nvSpPr>
          <p:spPr>
            <a:xfrm>
              <a:off x="7733602" y="2548630"/>
              <a:ext cx="624548" cy="291356"/>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accent1"/>
                  </a:solidFill>
                </a:rPr>
                <a:t>JUL</a:t>
              </a:r>
              <a:endParaRPr lang="en-US" sz="1200" dirty="0">
                <a:solidFill>
                  <a:schemeClr val="accent1"/>
                </a:solidFill>
              </a:endParaRPr>
            </a:p>
          </p:txBody>
        </p:sp>
        <p:cxnSp>
          <p:nvCxnSpPr>
            <p:cNvPr id="204" name="Straight Connector 203"/>
            <p:cNvCxnSpPr/>
            <p:nvPr/>
          </p:nvCxnSpPr>
          <p:spPr>
            <a:xfrm>
              <a:off x="7055208" y="1721244"/>
              <a:ext cx="0" cy="1114527"/>
            </a:xfrm>
            <a:prstGeom prst="line">
              <a:avLst/>
            </a:prstGeom>
            <a:ln>
              <a:solidFill>
                <a:srgbClr val="D99694"/>
              </a:solidFill>
              <a:prstDash val="dashDot"/>
            </a:ln>
          </p:spPr>
          <p:style>
            <a:lnRef idx="2">
              <a:schemeClr val="accent1"/>
            </a:lnRef>
            <a:fillRef idx="0">
              <a:schemeClr val="accent1"/>
            </a:fillRef>
            <a:effectRef idx="1">
              <a:schemeClr val="accent1"/>
            </a:effectRef>
            <a:fontRef idx="minor">
              <a:schemeClr val="tx1"/>
            </a:fontRef>
          </p:style>
        </p:cxnSp>
        <p:sp>
          <p:nvSpPr>
            <p:cNvPr id="207" name="TextBox 206"/>
            <p:cNvSpPr txBox="1"/>
            <p:nvPr/>
          </p:nvSpPr>
          <p:spPr>
            <a:xfrm>
              <a:off x="6879063" y="1476173"/>
              <a:ext cx="379211" cy="445183"/>
            </a:xfrm>
            <a:prstGeom prst="rect">
              <a:avLst/>
            </a:prstGeom>
            <a:noFill/>
          </p:spPr>
          <p:txBody>
            <a:bodyPr wrap="square" lIns="75118" tIns="37559" rIns="75118" bIns="37559" rtlCol="0">
              <a:spAutoFit/>
            </a:bodyPr>
            <a:lstStyle/>
            <a:p>
              <a:r>
                <a:rPr lang="en-US" sz="1200" b="1" dirty="0" smtClean="0">
                  <a:solidFill>
                    <a:schemeClr val="tx2"/>
                  </a:solidFill>
                </a:rPr>
                <a:t>M2</a:t>
              </a:r>
              <a:endParaRPr lang="en-US" sz="1200" b="1" dirty="0">
                <a:solidFill>
                  <a:schemeClr val="tx2"/>
                </a:solidFill>
              </a:endParaRPr>
            </a:p>
          </p:txBody>
        </p:sp>
        <p:cxnSp>
          <p:nvCxnSpPr>
            <p:cNvPr id="219" name="Straight Connector 218"/>
            <p:cNvCxnSpPr/>
            <p:nvPr/>
          </p:nvCxnSpPr>
          <p:spPr>
            <a:xfrm flipH="1">
              <a:off x="11013642" y="1451364"/>
              <a:ext cx="15807" cy="1348578"/>
            </a:xfrm>
            <a:prstGeom prst="line">
              <a:avLst/>
            </a:prstGeom>
            <a:ln>
              <a:solidFill>
                <a:srgbClr val="D99694"/>
              </a:solidFill>
              <a:prstDash val="dashDot"/>
            </a:ln>
          </p:spPr>
          <p:style>
            <a:lnRef idx="2">
              <a:schemeClr val="accent1"/>
            </a:lnRef>
            <a:fillRef idx="0">
              <a:schemeClr val="accent1"/>
            </a:fillRef>
            <a:effectRef idx="1">
              <a:schemeClr val="accent1"/>
            </a:effectRef>
            <a:fontRef idx="minor">
              <a:schemeClr val="tx1"/>
            </a:fontRef>
          </p:style>
        </p:cxnSp>
        <p:sp>
          <p:nvSpPr>
            <p:cNvPr id="220" name="TextBox 219"/>
            <p:cNvSpPr txBox="1"/>
            <p:nvPr/>
          </p:nvSpPr>
          <p:spPr>
            <a:xfrm>
              <a:off x="11006171" y="1511447"/>
              <a:ext cx="379211" cy="445183"/>
            </a:xfrm>
            <a:prstGeom prst="rect">
              <a:avLst/>
            </a:prstGeom>
            <a:noFill/>
          </p:spPr>
          <p:txBody>
            <a:bodyPr wrap="square" lIns="75118" tIns="37559" rIns="75118" bIns="37559" rtlCol="0">
              <a:spAutoFit/>
            </a:bodyPr>
            <a:lstStyle/>
            <a:p>
              <a:r>
                <a:rPr lang="en-US" sz="1200" b="1" dirty="0" smtClean="0">
                  <a:solidFill>
                    <a:schemeClr val="tx2"/>
                  </a:solidFill>
                </a:rPr>
                <a:t>M4</a:t>
              </a:r>
              <a:endParaRPr lang="en-US" sz="1200" b="1" dirty="0">
                <a:solidFill>
                  <a:schemeClr val="tx2"/>
                </a:solidFill>
              </a:endParaRPr>
            </a:p>
          </p:txBody>
        </p:sp>
        <p:cxnSp>
          <p:nvCxnSpPr>
            <p:cNvPr id="233" name="Straight Connector 232"/>
            <p:cNvCxnSpPr/>
            <p:nvPr/>
          </p:nvCxnSpPr>
          <p:spPr>
            <a:xfrm flipV="1">
              <a:off x="3421679" y="2039394"/>
              <a:ext cx="0" cy="490289"/>
            </a:xfrm>
            <a:prstGeom prst="line">
              <a:avLst/>
            </a:prstGeom>
            <a:ln w="19050" cmpd="sng">
              <a:solidFill>
                <a:srgbClr val="FF0000"/>
              </a:solidFill>
              <a:prstDash val="dot"/>
              <a:headEnd type="triangle"/>
              <a:tailEnd type="none"/>
            </a:ln>
          </p:spPr>
          <p:style>
            <a:lnRef idx="2">
              <a:schemeClr val="accent1"/>
            </a:lnRef>
            <a:fillRef idx="0">
              <a:schemeClr val="accent1"/>
            </a:fillRef>
            <a:effectRef idx="1">
              <a:schemeClr val="accent1"/>
            </a:effectRef>
            <a:fontRef idx="minor">
              <a:schemeClr val="tx1"/>
            </a:fontRef>
          </p:style>
        </p:cxnSp>
        <p:sp>
          <p:nvSpPr>
            <p:cNvPr id="234" name="TextBox 233"/>
            <p:cNvSpPr txBox="1"/>
            <p:nvPr/>
          </p:nvSpPr>
          <p:spPr>
            <a:xfrm>
              <a:off x="3107256" y="1823928"/>
              <a:ext cx="818775" cy="229740"/>
            </a:xfrm>
            <a:prstGeom prst="rect">
              <a:avLst/>
            </a:prstGeom>
            <a:noFill/>
          </p:spPr>
          <p:txBody>
            <a:bodyPr wrap="square" lIns="75118" tIns="37559" rIns="75118" bIns="37559" rtlCol="0">
              <a:spAutoFit/>
            </a:bodyPr>
            <a:lstStyle/>
            <a:p>
              <a:r>
                <a:rPr lang="en-US" sz="1000" dirty="0" smtClean="0">
                  <a:solidFill>
                    <a:schemeClr val="tx2"/>
                  </a:solidFill>
                </a:rPr>
                <a:t>Hot Fix</a:t>
              </a:r>
              <a:endParaRPr lang="en-US" sz="1000" dirty="0">
                <a:solidFill>
                  <a:schemeClr val="tx2"/>
                </a:solidFill>
              </a:endParaRPr>
            </a:p>
          </p:txBody>
        </p:sp>
        <p:cxnSp>
          <p:nvCxnSpPr>
            <p:cNvPr id="78" name="Straight Connector 77"/>
            <p:cNvCxnSpPr/>
            <p:nvPr/>
          </p:nvCxnSpPr>
          <p:spPr>
            <a:xfrm flipH="1">
              <a:off x="5053519" y="2210865"/>
              <a:ext cx="16524" cy="629121"/>
            </a:xfrm>
            <a:prstGeom prst="line">
              <a:avLst/>
            </a:prstGeom>
            <a:ln>
              <a:solidFill>
                <a:srgbClr val="D99694"/>
              </a:solidFill>
              <a:prstDash val="dashDot"/>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9021994" y="1848206"/>
              <a:ext cx="30" cy="987565"/>
            </a:xfrm>
            <a:prstGeom prst="line">
              <a:avLst/>
            </a:prstGeom>
            <a:ln>
              <a:solidFill>
                <a:srgbClr val="D99694"/>
              </a:solidFill>
              <a:prstDash val="dashDot"/>
            </a:ln>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4907981" y="1946493"/>
              <a:ext cx="379211" cy="445183"/>
            </a:xfrm>
            <a:prstGeom prst="rect">
              <a:avLst/>
            </a:prstGeom>
            <a:noFill/>
          </p:spPr>
          <p:txBody>
            <a:bodyPr wrap="square" lIns="75118" tIns="37559" rIns="75118" bIns="37559" rtlCol="0">
              <a:spAutoFit/>
            </a:bodyPr>
            <a:lstStyle/>
            <a:p>
              <a:r>
                <a:rPr lang="en-US" sz="1200" b="1" dirty="0" smtClean="0">
                  <a:solidFill>
                    <a:schemeClr val="tx2"/>
                  </a:solidFill>
                </a:rPr>
                <a:t>M1</a:t>
              </a:r>
              <a:endParaRPr lang="en-US" sz="1200" b="1" dirty="0">
                <a:solidFill>
                  <a:schemeClr val="tx2"/>
                </a:solidFill>
              </a:endParaRPr>
            </a:p>
          </p:txBody>
        </p:sp>
        <p:sp>
          <p:nvSpPr>
            <p:cNvPr id="81" name="TextBox 80"/>
            <p:cNvSpPr txBox="1"/>
            <p:nvPr/>
          </p:nvSpPr>
          <p:spPr>
            <a:xfrm>
              <a:off x="9047452" y="1859964"/>
              <a:ext cx="379211" cy="445183"/>
            </a:xfrm>
            <a:prstGeom prst="rect">
              <a:avLst/>
            </a:prstGeom>
            <a:noFill/>
          </p:spPr>
          <p:txBody>
            <a:bodyPr wrap="square" lIns="75118" tIns="37559" rIns="75118" bIns="37559" rtlCol="0">
              <a:spAutoFit/>
            </a:bodyPr>
            <a:lstStyle/>
            <a:p>
              <a:r>
                <a:rPr lang="en-US" sz="1200" b="1" dirty="0" smtClean="0">
                  <a:solidFill>
                    <a:schemeClr val="tx2"/>
                  </a:solidFill>
                </a:rPr>
                <a:t>M3</a:t>
              </a:r>
              <a:endParaRPr lang="en-US" sz="1200" b="1" dirty="0">
                <a:solidFill>
                  <a:schemeClr val="tx2"/>
                </a:solidFill>
              </a:endParaRPr>
            </a:p>
          </p:txBody>
        </p:sp>
        <p:sp>
          <p:nvSpPr>
            <p:cNvPr id="192" name="Rectangle 191"/>
            <p:cNvSpPr/>
            <p:nvPr/>
          </p:nvSpPr>
          <p:spPr>
            <a:xfrm>
              <a:off x="3750707"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rgbClr val="000000"/>
                  </a:solidFill>
                </a:rPr>
                <a:t>3</a:t>
              </a:r>
              <a:endParaRPr lang="en-US" sz="900" dirty="0">
                <a:solidFill>
                  <a:srgbClr val="000000"/>
                </a:solidFill>
              </a:endParaRPr>
            </a:p>
          </p:txBody>
        </p:sp>
        <p:sp>
          <p:nvSpPr>
            <p:cNvPr id="198" name="Rectangle 197"/>
            <p:cNvSpPr/>
            <p:nvPr/>
          </p:nvSpPr>
          <p:spPr>
            <a:xfrm>
              <a:off x="4081336"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rgbClr val="000000"/>
                  </a:solidFill>
                </a:rPr>
                <a:t>4</a:t>
              </a:r>
              <a:endParaRPr lang="en-US" sz="900" dirty="0">
                <a:solidFill>
                  <a:srgbClr val="000000"/>
                </a:solidFill>
              </a:endParaRPr>
            </a:p>
          </p:txBody>
        </p:sp>
        <p:sp>
          <p:nvSpPr>
            <p:cNvPr id="200" name="Rectangle 199"/>
            <p:cNvSpPr/>
            <p:nvPr/>
          </p:nvSpPr>
          <p:spPr>
            <a:xfrm>
              <a:off x="4411965"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rgbClr val="000000"/>
                  </a:solidFill>
                </a:rPr>
                <a:t>5</a:t>
              </a:r>
              <a:endParaRPr lang="en-US" sz="900" dirty="0">
                <a:solidFill>
                  <a:srgbClr val="000000"/>
                </a:solidFill>
              </a:endParaRPr>
            </a:p>
          </p:txBody>
        </p:sp>
        <p:sp>
          <p:nvSpPr>
            <p:cNvPr id="202" name="Rectangle 201"/>
            <p:cNvSpPr/>
            <p:nvPr/>
          </p:nvSpPr>
          <p:spPr>
            <a:xfrm>
              <a:off x="4742594"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rgbClr val="000000"/>
                  </a:solidFill>
                </a:rPr>
                <a:t>6</a:t>
              </a:r>
              <a:endParaRPr lang="en-US" sz="900" dirty="0">
                <a:solidFill>
                  <a:srgbClr val="000000"/>
                </a:solidFill>
              </a:endParaRPr>
            </a:p>
          </p:txBody>
        </p:sp>
        <p:sp>
          <p:nvSpPr>
            <p:cNvPr id="203" name="Rectangle 202"/>
            <p:cNvSpPr/>
            <p:nvPr/>
          </p:nvSpPr>
          <p:spPr>
            <a:xfrm>
              <a:off x="5073223"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rgbClr val="000000"/>
                  </a:solidFill>
                </a:rPr>
                <a:t>7</a:t>
              </a:r>
              <a:endParaRPr lang="en-US" sz="900" dirty="0">
                <a:solidFill>
                  <a:srgbClr val="000000"/>
                </a:solidFill>
              </a:endParaRPr>
            </a:p>
          </p:txBody>
        </p:sp>
        <p:sp>
          <p:nvSpPr>
            <p:cNvPr id="205" name="Rectangle 204"/>
            <p:cNvSpPr/>
            <p:nvPr/>
          </p:nvSpPr>
          <p:spPr>
            <a:xfrm>
              <a:off x="5403853"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rgbClr val="000000"/>
                  </a:solidFill>
                </a:rPr>
                <a:t>8</a:t>
              </a:r>
              <a:endParaRPr lang="en-US" sz="900" dirty="0">
                <a:solidFill>
                  <a:srgbClr val="000000"/>
                </a:solidFill>
              </a:endParaRPr>
            </a:p>
          </p:txBody>
        </p:sp>
        <p:sp>
          <p:nvSpPr>
            <p:cNvPr id="216" name="Rectangle 215"/>
            <p:cNvSpPr/>
            <p:nvPr/>
          </p:nvSpPr>
          <p:spPr>
            <a:xfrm>
              <a:off x="5743893"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rgbClr val="000000"/>
                  </a:solidFill>
                </a:rPr>
                <a:t>9</a:t>
              </a:r>
              <a:endParaRPr lang="en-US" sz="900" dirty="0">
                <a:solidFill>
                  <a:srgbClr val="000000"/>
                </a:solidFill>
              </a:endParaRPr>
            </a:p>
          </p:txBody>
        </p:sp>
        <p:sp>
          <p:nvSpPr>
            <p:cNvPr id="231" name="Rectangle 230"/>
            <p:cNvSpPr/>
            <p:nvPr/>
          </p:nvSpPr>
          <p:spPr>
            <a:xfrm>
              <a:off x="6074522"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rgbClr val="000000"/>
                  </a:solidFill>
                </a:rPr>
                <a:t>10</a:t>
              </a:r>
              <a:endParaRPr lang="en-US" sz="900" dirty="0">
                <a:solidFill>
                  <a:srgbClr val="000000"/>
                </a:solidFill>
              </a:endParaRPr>
            </a:p>
          </p:txBody>
        </p:sp>
        <p:sp>
          <p:nvSpPr>
            <p:cNvPr id="232" name="Rectangle 231"/>
            <p:cNvSpPr/>
            <p:nvPr/>
          </p:nvSpPr>
          <p:spPr>
            <a:xfrm>
              <a:off x="6405151"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rgbClr val="000000"/>
                  </a:solidFill>
                </a:rPr>
                <a:t>11</a:t>
              </a:r>
              <a:endParaRPr lang="en-US" sz="900" dirty="0">
                <a:solidFill>
                  <a:srgbClr val="000000"/>
                </a:solidFill>
              </a:endParaRPr>
            </a:p>
          </p:txBody>
        </p:sp>
        <p:sp>
          <p:nvSpPr>
            <p:cNvPr id="244" name="Rectangle 243"/>
            <p:cNvSpPr/>
            <p:nvPr/>
          </p:nvSpPr>
          <p:spPr>
            <a:xfrm>
              <a:off x="6735780"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rgbClr val="000000"/>
                  </a:solidFill>
                </a:rPr>
                <a:t>12</a:t>
              </a:r>
              <a:endParaRPr lang="en-US" sz="900" dirty="0">
                <a:solidFill>
                  <a:srgbClr val="000000"/>
                </a:solidFill>
              </a:endParaRPr>
            </a:p>
          </p:txBody>
        </p:sp>
        <p:sp>
          <p:nvSpPr>
            <p:cNvPr id="247" name="Rectangle 246"/>
            <p:cNvSpPr/>
            <p:nvPr/>
          </p:nvSpPr>
          <p:spPr>
            <a:xfrm>
              <a:off x="7066409"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rgbClr val="000000"/>
                  </a:solidFill>
                </a:rPr>
                <a:t>13</a:t>
              </a:r>
              <a:endParaRPr lang="en-US" sz="900" dirty="0">
                <a:solidFill>
                  <a:srgbClr val="000000"/>
                </a:solidFill>
              </a:endParaRPr>
            </a:p>
          </p:txBody>
        </p:sp>
        <p:sp>
          <p:nvSpPr>
            <p:cNvPr id="248" name="Rectangle 247"/>
            <p:cNvSpPr/>
            <p:nvPr/>
          </p:nvSpPr>
          <p:spPr>
            <a:xfrm>
              <a:off x="7397038"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rgbClr val="000000"/>
                  </a:solidFill>
                </a:rPr>
                <a:t>14</a:t>
              </a:r>
              <a:endParaRPr lang="en-US" sz="900" dirty="0">
                <a:solidFill>
                  <a:srgbClr val="000000"/>
                </a:solidFill>
              </a:endParaRPr>
            </a:p>
          </p:txBody>
        </p:sp>
        <p:sp>
          <p:nvSpPr>
            <p:cNvPr id="254" name="Rectangle 253"/>
            <p:cNvSpPr/>
            <p:nvPr/>
          </p:nvSpPr>
          <p:spPr>
            <a:xfrm>
              <a:off x="7727667"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rgbClr val="000000"/>
                  </a:solidFill>
                </a:rPr>
                <a:t>15</a:t>
              </a:r>
              <a:endParaRPr lang="en-US" sz="900" dirty="0">
                <a:solidFill>
                  <a:srgbClr val="000000"/>
                </a:solidFill>
              </a:endParaRPr>
            </a:p>
          </p:txBody>
        </p:sp>
        <p:sp>
          <p:nvSpPr>
            <p:cNvPr id="255" name="Rectangle 254"/>
            <p:cNvSpPr/>
            <p:nvPr/>
          </p:nvSpPr>
          <p:spPr>
            <a:xfrm>
              <a:off x="8058297"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rgbClr val="000000"/>
                  </a:solidFill>
                </a:rPr>
                <a:t>16</a:t>
              </a:r>
              <a:endParaRPr lang="en-US" sz="900" dirty="0">
                <a:solidFill>
                  <a:srgbClr val="000000"/>
                </a:solidFill>
              </a:endParaRPr>
            </a:p>
          </p:txBody>
        </p:sp>
        <p:sp>
          <p:nvSpPr>
            <p:cNvPr id="256" name="Rectangle 255"/>
            <p:cNvSpPr/>
            <p:nvPr/>
          </p:nvSpPr>
          <p:spPr>
            <a:xfrm>
              <a:off x="8393409"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rgbClr val="000000"/>
                  </a:solidFill>
                </a:rPr>
                <a:t>17</a:t>
              </a:r>
              <a:endParaRPr lang="en-US" sz="900" dirty="0">
                <a:solidFill>
                  <a:srgbClr val="000000"/>
                </a:solidFill>
              </a:endParaRPr>
            </a:p>
          </p:txBody>
        </p:sp>
        <p:sp>
          <p:nvSpPr>
            <p:cNvPr id="257" name="Rectangle 256"/>
            <p:cNvSpPr/>
            <p:nvPr/>
          </p:nvSpPr>
          <p:spPr>
            <a:xfrm>
              <a:off x="8724038"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rgbClr val="000000"/>
                  </a:solidFill>
                </a:rPr>
                <a:t>18</a:t>
              </a:r>
              <a:endParaRPr lang="en-US" sz="900" dirty="0">
                <a:solidFill>
                  <a:srgbClr val="000000"/>
                </a:solidFill>
              </a:endParaRPr>
            </a:p>
          </p:txBody>
        </p:sp>
        <p:sp>
          <p:nvSpPr>
            <p:cNvPr id="258" name="Rectangle 257"/>
            <p:cNvSpPr/>
            <p:nvPr/>
          </p:nvSpPr>
          <p:spPr>
            <a:xfrm>
              <a:off x="9054667"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rgbClr val="000000"/>
                  </a:solidFill>
                </a:rPr>
                <a:t>19</a:t>
              </a:r>
              <a:endParaRPr lang="en-US" sz="900" dirty="0">
                <a:solidFill>
                  <a:srgbClr val="000000"/>
                </a:solidFill>
              </a:endParaRPr>
            </a:p>
          </p:txBody>
        </p:sp>
        <p:sp>
          <p:nvSpPr>
            <p:cNvPr id="259" name="Rectangle 258"/>
            <p:cNvSpPr/>
            <p:nvPr/>
          </p:nvSpPr>
          <p:spPr>
            <a:xfrm>
              <a:off x="9385296"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rgbClr val="000000"/>
                  </a:solidFill>
                </a:rPr>
                <a:t>20</a:t>
              </a:r>
              <a:endParaRPr lang="en-US" sz="900" dirty="0">
                <a:solidFill>
                  <a:srgbClr val="000000"/>
                </a:solidFill>
              </a:endParaRPr>
            </a:p>
          </p:txBody>
        </p:sp>
        <p:sp>
          <p:nvSpPr>
            <p:cNvPr id="260" name="Rectangle 259"/>
            <p:cNvSpPr/>
            <p:nvPr/>
          </p:nvSpPr>
          <p:spPr>
            <a:xfrm>
              <a:off x="9715926"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rgbClr val="000000"/>
                  </a:solidFill>
                </a:rPr>
                <a:t>21</a:t>
              </a:r>
              <a:endParaRPr lang="en-US" sz="900" dirty="0">
                <a:solidFill>
                  <a:srgbClr val="000000"/>
                </a:solidFill>
              </a:endParaRPr>
            </a:p>
          </p:txBody>
        </p:sp>
        <p:sp>
          <p:nvSpPr>
            <p:cNvPr id="261" name="Rectangle 260"/>
            <p:cNvSpPr/>
            <p:nvPr/>
          </p:nvSpPr>
          <p:spPr>
            <a:xfrm>
              <a:off x="10055966"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rgbClr val="000000"/>
                  </a:solidFill>
                </a:rPr>
                <a:t>22</a:t>
              </a:r>
              <a:endParaRPr lang="en-US" sz="900" dirty="0">
                <a:solidFill>
                  <a:srgbClr val="000000"/>
                </a:solidFill>
              </a:endParaRPr>
            </a:p>
          </p:txBody>
        </p:sp>
        <p:sp>
          <p:nvSpPr>
            <p:cNvPr id="262" name="Rectangle 261"/>
            <p:cNvSpPr/>
            <p:nvPr/>
          </p:nvSpPr>
          <p:spPr>
            <a:xfrm>
              <a:off x="10386595"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rgbClr val="000000"/>
                  </a:solidFill>
                </a:rPr>
                <a:t>23</a:t>
              </a:r>
              <a:endParaRPr lang="en-US" sz="900" dirty="0">
                <a:solidFill>
                  <a:srgbClr val="000000"/>
                </a:solidFill>
              </a:endParaRPr>
            </a:p>
          </p:txBody>
        </p:sp>
        <p:sp>
          <p:nvSpPr>
            <p:cNvPr id="263" name="Rectangle 262"/>
            <p:cNvSpPr/>
            <p:nvPr/>
          </p:nvSpPr>
          <p:spPr>
            <a:xfrm>
              <a:off x="10717224"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rgbClr val="000000"/>
                  </a:solidFill>
                </a:rPr>
                <a:t>24</a:t>
              </a:r>
              <a:endParaRPr lang="en-US" sz="900" dirty="0">
                <a:solidFill>
                  <a:srgbClr val="000000"/>
                </a:solidFill>
              </a:endParaRPr>
            </a:p>
          </p:txBody>
        </p:sp>
        <p:sp>
          <p:nvSpPr>
            <p:cNvPr id="264" name="Rectangle 263"/>
            <p:cNvSpPr/>
            <p:nvPr/>
          </p:nvSpPr>
          <p:spPr>
            <a:xfrm>
              <a:off x="11047853"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rgbClr val="000000"/>
                  </a:solidFill>
                </a:rPr>
                <a:t>25</a:t>
              </a:r>
              <a:endParaRPr lang="en-US" sz="900" dirty="0">
                <a:solidFill>
                  <a:srgbClr val="000000"/>
                </a:solidFill>
              </a:endParaRPr>
            </a:p>
          </p:txBody>
        </p:sp>
        <p:sp>
          <p:nvSpPr>
            <p:cNvPr id="265" name="Rectangle 264"/>
            <p:cNvSpPr/>
            <p:nvPr/>
          </p:nvSpPr>
          <p:spPr>
            <a:xfrm>
              <a:off x="11378482"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rgbClr val="000000"/>
                  </a:solidFill>
                </a:rPr>
                <a:t>26</a:t>
              </a:r>
              <a:endParaRPr lang="en-US" sz="900" dirty="0">
                <a:solidFill>
                  <a:srgbClr val="000000"/>
                </a:solidFill>
              </a:endParaRPr>
            </a:p>
          </p:txBody>
        </p:sp>
        <p:sp>
          <p:nvSpPr>
            <p:cNvPr id="269" name="Rectangle 268"/>
            <p:cNvSpPr/>
            <p:nvPr/>
          </p:nvSpPr>
          <p:spPr>
            <a:xfrm>
              <a:off x="6403522" y="1848206"/>
              <a:ext cx="1959474" cy="311828"/>
            </a:xfrm>
            <a:prstGeom prst="rect">
              <a:avLst/>
            </a:prstGeom>
            <a:solidFill>
              <a:srgbClr val="FFFFFF"/>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rgbClr val="000000"/>
                  </a:solidFill>
                </a:rPr>
                <a:t>Sprint</a:t>
              </a:r>
              <a:endParaRPr lang="en-US" sz="900" b="1" dirty="0">
                <a:solidFill>
                  <a:srgbClr val="000000"/>
                </a:solidFill>
              </a:endParaRPr>
            </a:p>
          </p:txBody>
        </p:sp>
        <p:sp>
          <p:nvSpPr>
            <p:cNvPr id="270" name="Rectangle 269"/>
            <p:cNvSpPr/>
            <p:nvPr/>
          </p:nvSpPr>
          <p:spPr>
            <a:xfrm>
              <a:off x="8362996" y="1848206"/>
              <a:ext cx="680097" cy="311828"/>
            </a:xfrm>
            <a:prstGeom prst="rect">
              <a:avLst/>
            </a:prstGeom>
            <a:solidFill>
              <a:srgbClr val="FFFFFF"/>
            </a:solidFill>
            <a:ln>
              <a:solidFill>
                <a:schemeClr val="accent2">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rgbClr val="000000"/>
                  </a:solidFill>
                </a:rPr>
                <a:t>Release</a:t>
              </a:r>
              <a:endParaRPr lang="en-US" sz="900" b="1" dirty="0">
                <a:solidFill>
                  <a:srgbClr val="000000"/>
                </a:solidFill>
              </a:endParaRPr>
            </a:p>
          </p:txBody>
        </p:sp>
        <p:sp>
          <p:nvSpPr>
            <p:cNvPr id="271" name="Rectangle 270"/>
            <p:cNvSpPr/>
            <p:nvPr/>
          </p:nvSpPr>
          <p:spPr>
            <a:xfrm>
              <a:off x="5699594" y="1848206"/>
              <a:ext cx="676716" cy="311829"/>
            </a:xfrm>
            <a:prstGeom prst="rect">
              <a:avLst/>
            </a:prstGeom>
            <a:solidFill>
              <a:schemeClr val="bg1"/>
            </a:solidFill>
            <a:ln>
              <a:solidFill>
                <a:schemeClr val="tx2">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rgbClr val="000000"/>
                  </a:solidFill>
                </a:rPr>
                <a:t>Plan</a:t>
              </a:r>
              <a:endParaRPr lang="en-US" sz="900" b="1" dirty="0">
                <a:solidFill>
                  <a:srgbClr val="000000"/>
                </a:solidFill>
              </a:endParaRPr>
            </a:p>
          </p:txBody>
        </p:sp>
        <p:sp>
          <p:nvSpPr>
            <p:cNvPr id="293" name="Rectangle 292"/>
            <p:cNvSpPr/>
            <p:nvPr/>
          </p:nvSpPr>
          <p:spPr>
            <a:xfrm>
              <a:off x="9734624" y="3196645"/>
              <a:ext cx="618270" cy="212983"/>
            </a:xfrm>
            <a:prstGeom prst="rect">
              <a:avLst/>
            </a:prstGeom>
            <a:solidFill>
              <a:schemeClr val="tx2">
                <a:lumMod val="20000"/>
                <a:lumOff val="80000"/>
              </a:schemeClr>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rgbClr val="000000"/>
                  </a:solidFill>
                </a:rPr>
                <a:t>DR</a:t>
              </a:r>
              <a:endParaRPr lang="en-US" sz="900" b="1" dirty="0">
                <a:solidFill>
                  <a:srgbClr val="000000"/>
                </a:solidFill>
              </a:endParaRPr>
            </a:p>
          </p:txBody>
        </p:sp>
        <p:sp>
          <p:nvSpPr>
            <p:cNvPr id="294" name="Rectangle 293"/>
            <p:cNvSpPr/>
            <p:nvPr/>
          </p:nvSpPr>
          <p:spPr>
            <a:xfrm>
              <a:off x="10401621" y="3196645"/>
              <a:ext cx="618270" cy="212983"/>
            </a:xfrm>
            <a:prstGeom prst="rect">
              <a:avLst/>
            </a:prstGeom>
            <a:solidFill>
              <a:schemeClr val="accent2">
                <a:lumMod val="20000"/>
                <a:lumOff val="80000"/>
              </a:schemeClr>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rgbClr val="000000"/>
                  </a:solidFill>
                </a:rPr>
                <a:t>MR</a:t>
              </a:r>
              <a:endParaRPr lang="en-US" sz="900" b="1" dirty="0">
                <a:solidFill>
                  <a:srgbClr val="000000"/>
                </a:solidFill>
              </a:endParaRPr>
            </a:p>
          </p:txBody>
        </p:sp>
        <p:sp>
          <p:nvSpPr>
            <p:cNvPr id="295" name="Rectangle 294"/>
            <p:cNvSpPr/>
            <p:nvPr/>
          </p:nvSpPr>
          <p:spPr>
            <a:xfrm>
              <a:off x="9067626" y="3196645"/>
              <a:ext cx="618270" cy="212983"/>
            </a:xfrm>
            <a:prstGeom prst="rect">
              <a:avLst/>
            </a:prstGeom>
            <a:solidFill>
              <a:schemeClr val="tx2">
                <a:lumMod val="20000"/>
                <a:lumOff val="80000"/>
              </a:schemeClr>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rgbClr val="000000"/>
                  </a:solidFill>
                </a:rPr>
                <a:t>DR</a:t>
              </a:r>
              <a:endParaRPr lang="en-US" sz="900" b="1" dirty="0">
                <a:solidFill>
                  <a:srgbClr val="000000"/>
                </a:solidFill>
              </a:endParaRPr>
            </a:p>
          </p:txBody>
        </p:sp>
        <p:sp>
          <p:nvSpPr>
            <p:cNvPr id="296" name="Rectangle 295"/>
            <p:cNvSpPr/>
            <p:nvPr/>
          </p:nvSpPr>
          <p:spPr>
            <a:xfrm>
              <a:off x="7736727" y="3196645"/>
              <a:ext cx="618270" cy="212983"/>
            </a:xfrm>
            <a:prstGeom prst="rect">
              <a:avLst/>
            </a:prstGeom>
            <a:solidFill>
              <a:schemeClr val="tx2">
                <a:lumMod val="20000"/>
                <a:lumOff val="80000"/>
              </a:schemeClr>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rgbClr val="000000"/>
                  </a:solidFill>
                </a:rPr>
                <a:t>DR</a:t>
              </a:r>
              <a:endParaRPr lang="en-US" sz="900" b="1" dirty="0">
                <a:solidFill>
                  <a:srgbClr val="000000"/>
                </a:solidFill>
              </a:endParaRPr>
            </a:p>
          </p:txBody>
        </p:sp>
        <p:sp>
          <p:nvSpPr>
            <p:cNvPr id="297" name="Rectangle 296"/>
            <p:cNvSpPr/>
            <p:nvPr/>
          </p:nvSpPr>
          <p:spPr>
            <a:xfrm>
              <a:off x="8403724" y="3196645"/>
              <a:ext cx="618270" cy="212983"/>
            </a:xfrm>
            <a:prstGeom prst="rect">
              <a:avLst/>
            </a:prstGeom>
            <a:solidFill>
              <a:schemeClr val="accent2">
                <a:lumMod val="20000"/>
                <a:lumOff val="80000"/>
              </a:schemeClr>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rgbClr val="000000"/>
                  </a:solidFill>
                </a:rPr>
                <a:t>MR</a:t>
              </a:r>
              <a:endParaRPr lang="en-US" sz="900" b="1" dirty="0">
                <a:solidFill>
                  <a:srgbClr val="000000"/>
                </a:solidFill>
              </a:endParaRPr>
            </a:p>
          </p:txBody>
        </p:sp>
        <p:sp>
          <p:nvSpPr>
            <p:cNvPr id="298" name="Rectangle 297"/>
            <p:cNvSpPr/>
            <p:nvPr/>
          </p:nvSpPr>
          <p:spPr>
            <a:xfrm>
              <a:off x="7069729" y="3196645"/>
              <a:ext cx="618270" cy="212983"/>
            </a:xfrm>
            <a:prstGeom prst="rect">
              <a:avLst/>
            </a:prstGeom>
            <a:solidFill>
              <a:schemeClr val="tx2">
                <a:lumMod val="20000"/>
                <a:lumOff val="80000"/>
              </a:schemeClr>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rgbClr val="000000"/>
                  </a:solidFill>
                </a:rPr>
                <a:t>DR</a:t>
              </a:r>
              <a:endParaRPr lang="en-US" sz="900" b="1" dirty="0">
                <a:solidFill>
                  <a:srgbClr val="000000"/>
                </a:solidFill>
              </a:endParaRPr>
            </a:p>
          </p:txBody>
        </p:sp>
        <p:sp>
          <p:nvSpPr>
            <p:cNvPr id="299" name="Rectangle 298"/>
            <p:cNvSpPr/>
            <p:nvPr/>
          </p:nvSpPr>
          <p:spPr>
            <a:xfrm>
              <a:off x="5716935" y="3196645"/>
              <a:ext cx="618270" cy="212983"/>
            </a:xfrm>
            <a:prstGeom prst="rect">
              <a:avLst/>
            </a:prstGeom>
            <a:solidFill>
              <a:schemeClr val="tx2">
                <a:lumMod val="20000"/>
                <a:lumOff val="80000"/>
              </a:schemeClr>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rgbClr val="000000"/>
                  </a:solidFill>
                </a:rPr>
                <a:t>DR</a:t>
              </a:r>
              <a:endParaRPr lang="en-US" sz="900" b="1" dirty="0">
                <a:solidFill>
                  <a:srgbClr val="000000"/>
                </a:solidFill>
              </a:endParaRPr>
            </a:p>
          </p:txBody>
        </p:sp>
        <p:sp>
          <p:nvSpPr>
            <p:cNvPr id="300" name="Rectangle 299"/>
            <p:cNvSpPr/>
            <p:nvPr/>
          </p:nvSpPr>
          <p:spPr>
            <a:xfrm>
              <a:off x="6383932" y="3196645"/>
              <a:ext cx="618270" cy="212983"/>
            </a:xfrm>
            <a:prstGeom prst="rect">
              <a:avLst/>
            </a:prstGeom>
            <a:solidFill>
              <a:schemeClr val="accent2">
                <a:lumMod val="20000"/>
                <a:lumOff val="80000"/>
              </a:schemeClr>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rgbClr val="000000"/>
                  </a:solidFill>
                </a:rPr>
                <a:t>MR</a:t>
              </a:r>
              <a:endParaRPr lang="en-US" sz="900" b="1" dirty="0">
                <a:solidFill>
                  <a:srgbClr val="000000"/>
                </a:solidFill>
              </a:endParaRPr>
            </a:p>
          </p:txBody>
        </p:sp>
        <p:sp>
          <p:nvSpPr>
            <p:cNvPr id="301" name="Rectangle 300"/>
            <p:cNvSpPr/>
            <p:nvPr/>
          </p:nvSpPr>
          <p:spPr>
            <a:xfrm>
              <a:off x="5049937" y="3196645"/>
              <a:ext cx="618270" cy="212983"/>
            </a:xfrm>
            <a:prstGeom prst="rect">
              <a:avLst/>
            </a:prstGeom>
            <a:solidFill>
              <a:schemeClr val="tx2">
                <a:lumMod val="20000"/>
                <a:lumOff val="80000"/>
              </a:schemeClr>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rgbClr val="000000"/>
                  </a:solidFill>
                </a:rPr>
                <a:t>DR</a:t>
              </a:r>
              <a:endParaRPr lang="en-US" sz="900" b="1" dirty="0">
                <a:solidFill>
                  <a:srgbClr val="000000"/>
                </a:solidFill>
              </a:endParaRPr>
            </a:p>
          </p:txBody>
        </p:sp>
        <p:sp>
          <p:nvSpPr>
            <p:cNvPr id="302" name="Rectangle 301"/>
            <p:cNvSpPr/>
            <p:nvPr/>
          </p:nvSpPr>
          <p:spPr>
            <a:xfrm>
              <a:off x="3719038" y="3196645"/>
              <a:ext cx="618270" cy="212983"/>
            </a:xfrm>
            <a:prstGeom prst="rect">
              <a:avLst/>
            </a:prstGeom>
            <a:solidFill>
              <a:schemeClr val="tx2">
                <a:lumMod val="20000"/>
                <a:lumOff val="80000"/>
              </a:schemeClr>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rgbClr val="000000"/>
                  </a:solidFill>
                </a:rPr>
                <a:t>DR</a:t>
              </a:r>
              <a:endParaRPr lang="en-US" sz="900" b="1" dirty="0">
                <a:solidFill>
                  <a:srgbClr val="000000"/>
                </a:solidFill>
              </a:endParaRPr>
            </a:p>
          </p:txBody>
        </p:sp>
        <p:sp>
          <p:nvSpPr>
            <p:cNvPr id="303" name="Rectangle 302"/>
            <p:cNvSpPr/>
            <p:nvPr/>
          </p:nvSpPr>
          <p:spPr>
            <a:xfrm>
              <a:off x="4386035" y="3196645"/>
              <a:ext cx="618270" cy="212983"/>
            </a:xfrm>
            <a:prstGeom prst="rect">
              <a:avLst/>
            </a:prstGeom>
            <a:solidFill>
              <a:schemeClr val="accent2">
                <a:lumMod val="20000"/>
                <a:lumOff val="80000"/>
              </a:schemeClr>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rgbClr val="000000"/>
                  </a:solidFill>
                </a:rPr>
                <a:t>MR</a:t>
              </a:r>
              <a:endParaRPr lang="en-US" sz="900" b="1" dirty="0">
                <a:solidFill>
                  <a:srgbClr val="000000"/>
                </a:solidFill>
              </a:endParaRPr>
            </a:p>
          </p:txBody>
        </p:sp>
        <p:sp>
          <p:nvSpPr>
            <p:cNvPr id="304" name="Rectangle 303"/>
            <p:cNvSpPr/>
            <p:nvPr/>
          </p:nvSpPr>
          <p:spPr>
            <a:xfrm>
              <a:off x="3052040" y="3196645"/>
              <a:ext cx="618270" cy="212983"/>
            </a:xfrm>
            <a:prstGeom prst="rect">
              <a:avLst/>
            </a:prstGeom>
            <a:solidFill>
              <a:schemeClr val="tx2">
                <a:lumMod val="20000"/>
                <a:lumOff val="80000"/>
              </a:schemeClr>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rgbClr val="000000"/>
                  </a:solidFill>
                </a:rPr>
                <a:t>DR</a:t>
              </a:r>
              <a:endParaRPr lang="en-US" sz="900" b="1" dirty="0">
                <a:solidFill>
                  <a:srgbClr val="000000"/>
                </a:solidFill>
              </a:endParaRPr>
            </a:p>
          </p:txBody>
        </p:sp>
        <p:sp>
          <p:nvSpPr>
            <p:cNvPr id="317" name="TextBox 316"/>
            <p:cNvSpPr txBox="1"/>
            <p:nvPr/>
          </p:nvSpPr>
          <p:spPr>
            <a:xfrm>
              <a:off x="1705300" y="2540583"/>
              <a:ext cx="1346740" cy="260518"/>
            </a:xfrm>
            <a:prstGeom prst="rect">
              <a:avLst/>
            </a:prstGeom>
            <a:noFill/>
          </p:spPr>
          <p:txBody>
            <a:bodyPr wrap="square" lIns="75118" tIns="37559" rIns="75118" bIns="37559" rtlCol="0">
              <a:spAutoFit/>
            </a:bodyPr>
            <a:lstStyle/>
            <a:p>
              <a:r>
                <a:rPr lang="en-US" sz="1200" dirty="0" smtClean="0">
                  <a:solidFill>
                    <a:schemeClr val="tx2"/>
                  </a:solidFill>
                </a:rPr>
                <a:t>MONTH</a:t>
              </a:r>
              <a:endParaRPr lang="en-US" sz="1200" dirty="0"/>
            </a:p>
          </p:txBody>
        </p:sp>
        <p:sp>
          <p:nvSpPr>
            <p:cNvPr id="318" name="TextBox 317"/>
            <p:cNvSpPr txBox="1"/>
            <p:nvPr/>
          </p:nvSpPr>
          <p:spPr>
            <a:xfrm>
              <a:off x="1705300" y="2865741"/>
              <a:ext cx="1346740" cy="260518"/>
            </a:xfrm>
            <a:prstGeom prst="rect">
              <a:avLst/>
            </a:prstGeom>
            <a:noFill/>
          </p:spPr>
          <p:txBody>
            <a:bodyPr wrap="square" lIns="75118" tIns="37559" rIns="75118" bIns="37559" rtlCol="0">
              <a:spAutoFit/>
            </a:bodyPr>
            <a:lstStyle/>
            <a:p>
              <a:r>
                <a:rPr lang="en-US" sz="1200" dirty="0" smtClean="0">
                  <a:solidFill>
                    <a:schemeClr val="tx2"/>
                  </a:solidFill>
                </a:rPr>
                <a:t>SPRINT</a:t>
              </a:r>
              <a:endParaRPr lang="en-US" sz="1200" dirty="0"/>
            </a:p>
          </p:txBody>
        </p:sp>
        <p:sp>
          <p:nvSpPr>
            <p:cNvPr id="319" name="TextBox 318"/>
            <p:cNvSpPr txBox="1"/>
            <p:nvPr/>
          </p:nvSpPr>
          <p:spPr>
            <a:xfrm>
              <a:off x="1705300" y="3190898"/>
              <a:ext cx="1346740" cy="260518"/>
            </a:xfrm>
            <a:prstGeom prst="rect">
              <a:avLst/>
            </a:prstGeom>
            <a:noFill/>
          </p:spPr>
          <p:txBody>
            <a:bodyPr wrap="square" lIns="75118" tIns="37559" rIns="75118" bIns="37559" rtlCol="0">
              <a:spAutoFit/>
            </a:bodyPr>
            <a:lstStyle/>
            <a:p>
              <a:r>
                <a:rPr lang="en-US" sz="1200" dirty="0" smtClean="0">
                  <a:solidFill>
                    <a:schemeClr val="tx2"/>
                  </a:solidFill>
                </a:rPr>
                <a:t>RELEASE TYPE</a:t>
              </a:r>
              <a:endParaRPr lang="en-US" sz="1200" dirty="0"/>
            </a:p>
          </p:txBody>
        </p:sp>
        <p:sp>
          <p:nvSpPr>
            <p:cNvPr id="320" name="TextBox 319"/>
            <p:cNvSpPr txBox="1"/>
            <p:nvPr/>
          </p:nvSpPr>
          <p:spPr>
            <a:xfrm>
              <a:off x="1705300" y="2215425"/>
              <a:ext cx="1346740" cy="260518"/>
            </a:xfrm>
            <a:prstGeom prst="rect">
              <a:avLst/>
            </a:prstGeom>
            <a:noFill/>
          </p:spPr>
          <p:txBody>
            <a:bodyPr wrap="square" lIns="75118" tIns="37559" rIns="75118" bIns="37559" rtlCol="0">
              <a:spAutoFit/>
            </a:bodyPr>
            <a:lstStyle/>
            <a:p>
              <a:r>
                <a:rPr lang="en-US" sz="1200" dirty="0" smtClean="0">
                  <a:solidFill>
                    <a:schemeClr val="tx2"/>
                  </a:solidFill>
                </a:rPr>
                <a:t>RELEASE TRAIN</a:t>
              </a:r>
              <a:endParaRPr lang="en-US" sz="1200" dirty="0"/>
            </a:p>
          </p:txBody>
        </p:sp>
        <p:cxnSp>
          <p:nvCxnSpPr>
            <p:cNvPr id="321" name="Straight Connector 320"/>
            <p:cNvCxnSpPr/>
            <p:nvPr/>
          </p:nvCxnSpPr>
          <p:spPr>
            <a:xfrm flipH="1">
              <a:off x="3033090" y="2186468"/>
              <a:ext cx="15807" cy="1348578"/>
            </a:xfrm>
            <a:prstGeom prst="line">
              <a:avLst/>
            </a:prstGeom>
            <a:ln>
              <a:solidFill>
                <a:schemeClr val="tx1"/>
              </a:solidFill>
              <a:prstDash val="dashDot"/>
            </a:ln>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4378096" y="3964045"/>
            <a:ext cx="7433646" cy="2666137"/>
            <a:chOff x="3233634" y="3964046"/>
            <a:chExt cx="8578108" cy="2496612"/>
          </a:xfrm>
        </p:grpSpPr>
        <p:sp>
          <p:nvSpPr>
            <p:cNvPr id="245" name="Rectangle 244"/>
            <p:cNvSpPr/>
            <p:nvPr/>
          </p:nvSpPr>
          <p:spPr>
            <a:xfrm>
              <a:off x="8594307" y="3964046"/>
              <a:ext cx="3217435" cy="826647"/>
            </a:xfrm>
            <a:prstGeom prst="rect">
              <a:avLst/>
            </a:prstGeom>
            <a:solidFill>
              <a:srgbClr val="FFFFFF"/>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121" name="Rounded Rectangle 120"/>
            <p:cNvSpPr/>
            <p:nvPr/>
          </p:nvSpPr>
          <p:spPr>
            <a:xfrm>
              <a:off x="7507433" y="5232425"/>
              <a:ext cx="685797" cy="337859"/>
            </a:xfrm>
            <a:prstGeom prst="roundRect">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bg1"/>
                  </a:solidFill>
                </a:rPr>
                <a:t>INT -D</a:t>
              </a:r>
              <a:endParaRPr lang="en-US" sz="1000" dirty="0">
                <a:solidFill>
                  <a:schemeClr val="bg1"/>
                </a:solidFill>
              </a:endParaRPr>
            </a:p>
          </p:txBody>
        </p:sp>
        <p:grpSp>
          <p:nvGrpSpPr>
            <p:cNvPr id="5" name="Group 4"/>
            <p:cNvGrpSpPr/>
            <p:nvPr/>
          </p:nvGrpSpPr>
          <p:grpSpPr>
            <a:xfrm>
              <a:off x="3872264" y="4158342"/>
              <a:ext cx="1533915" cy="536923"/>
              <a:chOff x="3391144" y="4158342"/>
              <a:chExt cx="2041642" cy="536923"/>
            </a:xfrm>
          </p:grpSpPr>
          <p:sp>
            <p:nvSpPr>
              <p:cNvPr id="241" name="Rectangle 240"/>
              <p:cNvSpPr/>
              <p:nvPr/>
            </p:nvSpPr>
            <p:spPr>
              <a:xfrm>
                <a:off x="3391144" y="4167303"/>
                <a:ext cx="2041642" cy="527962"/>
              </a:xfrm>
              <a:prstGeom prst="rect">
                <a:avLst/>
              </a:prstGeom>
              <a:solidFill>
                <a:srgbClr val="FFFFFF"/>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cxnSp>
            <p:nvCxnSpPr>
              <p:cNvPr id="246" name="Straight Connector 245"/>
              <p:cNvCxnSpPr/>
              <p:nvPr/>
            </p:nvCxnSpPr>
            <p:spPr>
              <a:xfrm flipV="1">
                <a:off x="4271826" y="4377370"/>
                <a:ext cx="702018" cy="1"/>
              </a:xfrm>
              <a:prstGeom prst="line">
                <a:avLst/>
              </a:prstGeom>
              <a:ln w="6350" cmpd="sng">
                <a:solidFill>
                  <a:srgbClr val="FF0000"/>
                </a:solidFill>
                <a:prstDash val="dot"/>
                <a:headEnd type="oval"/>
                <a:tailEnd type="ova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flipH="1">
                <a:off x="3838202" y="4496687"/>
                <a:ext cx="1183973" cy="1"/>
              </a:xfrm>
              <a:prstGeom prst="line">
                <a:avLst/>
              </a:prstGeom>
              <a:ln w="6350" cmpd="sng">
                <a:solidFill>
                  <a:schemeClr val="accent1"/>
                </a:solidFill>
                <a:prstDash val="dot"/>
                <a:headEnd type="oval"/>
                <a:tailEnd type="oval"/>
              </a:ln>
            </p:spPr>
            <p:style>
              <a:lnRef idx="2">
                <a:schemeClr val="accent1"/>
              </a:lnRef>
              <a:fillRef idx="0">
                <a:schemeClr val="accent1"/>
              </a:fillRef>
              <a:effectRef idx="1">
                <a:schemeClr val="accent1"/>
              </a:effectRef>
              <a:fontRef idx="minor">
                <a:schemeClr val="tx1"/>
              </a:fontRef>
            </p:style>
          </p:cxnSp>
          <p:sp>
            <p:nvSpPr>
              <p:cNvPr id="252" name="TextBox 251"/>
              <p:cNvSpPr txBox="1"/>
              <p:nvPr/>
            </p:nvSpPr>
            <p:spPr>
              <a:xfrm>
                <a:off x="3843039" y="4454870"/>
                <a:ext cx="1130805" cy="219093"/>
              </a:xfrm>
              <a:prstGeom prst="rect">
                <a:avLst/>
              </a:prstGeom>
              <a:noFill/>
            </p:spPr>
            <p:txBody>
              <a:bodyPr wrap="square" lIns="75118" tIns="37559" rIns="75118" bIns="37559" rtlCol="0">
                <a:spAutoFit/>
              </a:bodyPr>
              <a:lstStyle/>
              <a:p>
                <a:r>
                  <a:rPr lang="en-US" sz="900" dirty="0" smtClean="0"/>
                  <a:t>Development</a:t>
                </a:r>
                <a:endParaRPr lang="en-US" sz="900" dirty="0"/>
              </a:p>
            </p:txBody>
          </p:sp>
          <p:sp>
            <p:nvSpPr>
              <p:cNvPr id="253" name="TextBox 252"/>
              <p:cNvSpPr txBox="1"/>
              <p:nvPr/>
            </p:nvSpPr>
            <p:spPr>
              <a:xfrm>
                <a:off x="4447511" y="4158342"/>
                <a:ext cx="566406" cy="219093"/>
              </a:xfrm>
              <a:prstGeom prst="rect">
                <a:avLst/>
              </a:prstGeom>
              <a:noFill/>
            </p:spPr>
            <p:txBody>
              <a:bodyPr wrap="square" lIns="75118" tIns="37559" rIns="75118" bIns="37559" rtlCol="0">
                <a:spAutoFit/>
              </a:bodyPr>
              <a:lstStyle/>
              <a:p>
                <a:r>
                  <a:rPr lang="en-US" sz="900" dirty="0" smtClean="0"/>
                  <a:t>Test</a:t>
                </a:r>
                <a:endParaRPr lang="en-US" sz="900" dirty="0"/>
              </a:p>
            </p:txBody>
          </p:sp>
        </p:grpSp>
        <p:sp>
          <p:nvSpPr>
            <p:cNvPr id="155" name="Rectangle 154"/>
            <p:cNvSpPr/>
            <p:nvPr/>
          </p:nvSpPr>
          <p:spPr>
            <a:xfrm>
              <a:off x="8594307" y="5388882"/>
              <a:ext cx="3217435" cy="826647"/>
            </a:xfrm>
            <a:prstGeom prst="rect">
              <a:avLst/>
            </a:prstGeom>
            <a:solidFill>
              <a:srgbClr val="FFFFFF"/>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156" name="Rounded Rectangle 155"/>
            <p:cNvSpPr/>
            <p:nvPr/>
          </p:nvSpPr>
          <p:spPr>
            <a:xfrm>
              <a:off x="8828220" y="5877945"/>
              <a:ext cx="1193786" cy="200358"/>
            </a:xfrm>
            <a:prstGeom prst="roundRect">
              <a:avLst/>
            </a:prstGeom>
            <a:solidFill>
              <a:srgbClr val="FFFFFF"/>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tx1"/>
                  </a:solidFill>
                </a:rPr>
                <a:t>INT-P</a:t>
              </a:r>
              <a:endParaRPr lang="en-US" sz="1000" dirty="0">
                <a:solidFill>
                  <a:schemeClr val="tx1"/>
                </a:solidFill>
              </a:endParaRPr>
            </a:p>
          </p:txBody>
        </p:sp>
        <p:sp>
          <p:nvSpPr>
            <p:cNvPr id="157" name="Rounded Rectangle 156"/>
            <p:cNvSpPr/>
            <p:nvPr/>
          </p:nvSpPr>
          <p:spPr>
            <a:xfrm>
              <a:off x="10560465" y="5877945"/>
              <a:ext cx="512243" cy="200358"/>
            </a:xfrm>
            <a:prstGeom prst="roundRect">
              <a:avLst/>
            </a:prstGeom>
            <a:solidFill>
              <a:schemeClr val="accent2">
                <a:lumMod val="20000"/>
                <a:lumOff val="8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tx1"/>
                  </a:solidFill>
                </a:rPr>
                <a:t>PROD</a:t>
              </a:r>
              <a:endParaRPr lang="en-US" sz="1000" dirty="0">
                <a:solidFill>
                  <a:schemeClr val="tx1"/>
                </a:solidFill>
              </a:endParaRPr>
            </a:p>
          </p:txBody>
        </p:sp>
        <p:cxnSp>
          <p:nvCxnSpPr>
            <p:cNvPr id="162" name="Straight Connector 161"/>
            <p:cNvCxnSpPr/>
            <p:nvPr/>
          </p:nvCxnSpPr>
          <p:spPr>
            <a:xfrm flipV="1">
              <a:off x="9430805" y="5585538"/>
              <a:ext cx="772220" cy="1"/>
            </a:xfrm>
            <a:prstGeom prst="line">
              <a:avLst/>
            </a:prstGeom>
            <a:ln w="6350" cmpd="sng">
              <a:solidFill>
                <a:srgbClr val="FF0000"/>
              </a:solidFill>
              <a:prstDash val="dot"/>
              <a:headEnd type="oval"/>
              <a:tailEnd type="oval"/>
            </a:ln>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flipH="1">
              <a:off x="8907872" y="5585538"/>
              <a:ext cx="414975" cy="1"/>
            </a:xfrm>
            <a:prstGeom prst="line">
              <a:avLst/>
            </a:prstGeom>
            <a:ln w="6350" cmpd="sng">
              <a:solidFill>
                <a:schemeClr val="accent1"/>
              </a:solidFill>
              <a:prstDash val="dot"/>
              <a:headEnd type="oval"/>
              <a:tailEnd type="oval"/>
            </a:ln>
          </p:spPr>
          <p:style>
            <a:lnRef idx="2">
              <a:schemeClr val="accent1"/>
            </a:lnRef>
            <a:fillRef idx="0">
              <a:schemeClr val="accent1"/>
            </a:fillRef>
            <a:effectRef idx="1">
              <a:schemeClr val="accent1"/>
            </a:effectRef>
            <a:fontRef idx="minor">
              <a:schemeClr val="tx1"/>
            </a:fontRef>
          </p:style>
        </p:cxnSp>
        <p:sp>
          <p:nvSpPr>
            <p:cNvPr id="165" name="TextBox 164"/>
            <p:cNvSpPr txBox="1"/>
            <p:nvPr/>
          </p:nvSpPr>
          <p:spPr>
            <a:xfrm>
              <a:off x="8919458" y="5579509"/>
              <a:ext cx="495995" cy="181068"/>
            </a:xfrm>
            <a:prstGeom prst="rect">
              <a:avLst/>
            </a:prstGeom>
            <a:noFill/>
          </p:spPr>
          <p:txBody>
            <a:bodyPr wrap="square" lIns="75118" tIns="37559" rIns="75118" bIns="37559" rtlCol="0">
              <a:spAutoFit/>
            </a:bodyPr>
            <a:lstStyle/>
            <a:p>
              <a:r>
                <a:rPr lang="en-US" sz="900" dirty="0" smtClean="0"/>
                <a:t>Merge</a:t>
              </a:r>
              <a:endParaRPr lang="en-US" sz="900" dirty="0"/>
            </a:p>
          </p:txBody>
        </p:sp>
        <p:sp>
          <p:nvSpPr>
            <p:cNvPr id="166" name="TextBox 165"/>
            <p:cNvSpPr txBox="1"/>
            <p:nvPr/>
          </p:nvSpPr>
          <p:spPr>
            <a:xfrm>
              <a:off x="9448128" y="5579509"/>
              <a:ext cx="798808" cy="208381"/>
            </a:xfrm>
            <a:prstGeom prst="rect">
              <a:avLst/>
            </a:prstGeom>
            <a:noFill/>
          </p:spPr>
          <p:txBody>
            <a:bodyPr wrap="square" lIns="75118" tIns="37559" rIns="75118" bIns="37559" rtlCol="0">
              <a:spAutoFit/>
            </a:bodyPr>
            <a:lstStyle/>
            <a:p>
              <a:r>
                <a:rPr lang="en-US" sz="900" dirty="0" smtClean="0"/>
                <a:t>Certification</a:t>
              </a:r>
              <a:endParaRPr lang="en-US" sz="900" dirty="0"/>
            </a:p>
          </p:txBody>
        </p:sp>
        <p:cxnSp>
          <p:nvCxnSpPr>
            <p:cNvPr id="176" name="Straight Connector 175"/>
            <p:cNvCxnSpPr/>
            <p:nvPr/>
          </p:nvCxnSpPr>
          <p:spPr>
            <a:xfrm flipH="1">
              <a:off x="10320983" y="5585538"/>
              <a:ext cx="414975" cy="1"/>
            </a:xfrm>
            <a:prstGeom prst="line">
              <a:avLst/>
            </a:prstGeom>
            <a:ln w="6350" cmpd="sng">
              <a:solidFill>
                <a:schemeClr val="accent1"/>
              </a:solidFill>
              <a:prstDash val="dot"/>
              <a:headEnd type="oval"/>
              <a:tailEnd type="ova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flipH="1">
              <a:off x="10855225" y="5585538"/>
              <a:ext cx="414975" cy="1"/>
            </a:xfrm>
            <a:prstGeom prst="line">
              <a:avLst/>
            </a:prstGeom>
            <a:ln w="6350" cmpd="sng">
              <a:solidFill>
                <a:schemeClr val="accent1"/>
              </a:solidFill>
              <a:prstDash val="dot"/>
              <a:headEnd type="oval"/>
              <a:tailEnd type="oval"/>
            </a:ln>
          </p:spPr>
          <p:style>
            <a:lnRef idx="2">
              <a:schemeClr val="accent1"/>
            </a:lnRef>
            <a:fillRef idx="0">
              <a:schemeClr val="accent1"/>
            </a:fillRef>
            <a:effectRef idx="1">
              <a:schemeClr val="accent1"/>
            </a:effectRef>
            <a:fontRef idx="minor">
              <a:schemeClr val="tx1"/>
            </a:fontRef>
          </p:style>
        </p:cxnSp>
        <p:sp>
          <p:nvSpPr>
            <p:cNvPr id="185" name="TextBox 184"/>
            <p:cNvSpPr txBox="1"/>
            <p:nvPr/>
          </p:nvSpPr>
          <p:spPr>
            <a:xfrm>
              <a:off x="10305842" y="5579509"/>
              <a:ext cx="545596" cy="214351"/>
            </a:xfrm>
            <a:prstGeom prst="rect">
              <a:avLst/>
            </a:prstGeom>
            <a:noFill/>
          </p:spPr>
          <p:txBody>
            <a:bodyPr wrap="square" lIns="75118" tIns="37559" rIns="75118" bIns="37559" rtlCol="0">
              <a:spAutoFit/>
            </a:bodyPr>
            <a:lstStyle/>
            <a:p>
              <a:r>
                <a:rPr lang="en-US" sz="900" dirty="0" smtClean="0"/>
                <a:t>Deploy</a:t>
              </a:r>
              <a:endParaRPr lang="en-US" sz="900" dirty="0"/>
            </a:p>
          </p:txBody>
        </p:sp>
        <p:sp>
          <p:nvSpPr>
            <p:cNvPr id="186" name="TextBox 185"/>
            <p:cNvSpPr txBox="1"/>
            <p:nvPr/>
          </p:nvSpPr>
          <p:spPr>
            <a:xfrm>
              <a:off x="10846093" y="5580539"/>
              <a:ext cx="545596" cy="214351"/>
            </a:xfrm>
            <a:prstGeom prst="rect">
              <a:avLst/>
            </a:prstGeom>
            <a:noFill/>
          </p:spPr>
          <p:txBody>
            <a:bodyPr wrap="square" lIns="75118" tIns="37559" rIns="75118" bIns="37559" rtlCol="0">
              <a:spAutoFit/>
            </a:bodyPr>
            <a:lstStyle/>
            <a:p>
              <a:r>
                <a:rPr lang="en-US" sz="900" dirty="0" smtClean="0"/>
                <a:t>Stage</a:t>
              </a:r>
              <a:endParaRPr lang="en-US" sz="900" dirty="0"/>
            </a:p>
          </p:txBody>
        </p:sp>
        <p:sp>
          <p:nvSpPr>
            <p:cNvPr id="187" name="Rounded Rectangle 186"/>
            <p:cNvSpPr/>
            <p:nvPr/>
          </p:nvSpPr>
          <p:spPr>
            <a:xfrm>
              <a:off x="11085816" y="5877945"/>
              <a:ext cx="556910" cy="200358"/>
            </a:xfrm>
            <a:prstGeom prst="roundRect">
              <a:avLst/>
            </a:prstGeom>
            <a:solidFill>
              <a:srgbClr val="FFFFFF"/>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tx1"/>
                  </a:solidFill>
                </a:rPr>
                <a:t>INT-M</a:t>
              </a:r>
              <a:endParaRPr lang="en-US" sz="1000" dirty="0">
                <a:solidFill>
                  <a:schemeClr val="tx1"/>
                </a:solidFill>
              </a:endParaRPr>
            </a:p>
          </p:txBody>
        </p:sp>
        <p:sp>
          <p:nvSpPr>
            <p:cNvPr id="315" name="Rounded Rectangle 314"/>
            <p:cNvSpPr/>
            <p:nvPr/>
          </p:nvSpPr>
          <p:spPr>
            <a:xfrm>
              <a:off x="10035114" y="5877945"/>
              <a:ext cx="512243" cy="200358"/>
            </a:xfrm>
            <a:prstGeom prst="roundRect">
              <a:avLst/>
            </a:prstGeom>
            <a:solidFill>
              <a:schemeClr val="tx2">
                <a:lumMod val="20000"/>
                <a:lumOff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tx1"/>
                  </a:solidFill>
                </a:rPr>
                <a:t>PROD</a:t>
              </a:r>
              <a:endParaRPr lang="en-US" sz="1000" dirty="0">
                <a:solidFill>
                  <a:schemeClr val="tx1"/>
                </a:solidFill>
              </a:endParaRPr>
            </a:p>
          </p:txBody>
        </p:sp>
        <p:sp>
          <p:nvSpPr>
            <p:cNvPr id="322" name="TextBox 321"/>
            <p:cNvSpPr txBox="1"/>
            <p:nvPr/>
          </p:nvSpPr>
          <p:spPr>
            <a:xfrm>
              <a:off x="3233634" y="4320654"/>
              <a:ext cx="691090" cy="245129"/>
            </a:xfrm>
            <a:prstGeom prst="rect">
              <a:avLst/>
            </a:prstGeom>
            <a:noFill/>
          </p:spPr>
          <p:txBody>
            <a:bodyPr wrap="square" lIns="75118" tIns="37559" rIns="75118" bIns="37559" rtlCol="0">
              <a:spAutoFit/>
            </a:bodyPr>
            <a:lstStyle/>
            <a:p>
              <a:r>
                <a:rPr lang="en-US" sz="1100" dirty="0" smtClean="0">
                  <a:solidFill>
                    <a:srgbClr val="000000"/>
                  </a:solidFill>
                </a:rPr>
                <a:t>Service A</a:t>
              </a:r>
              <a:endParaRPr lang="en-US" sz="1100" dirty="0">
                <a:solidFill>
                  <a:srgbClr val="000000"/>
                </a:solidFill>
              </a:endParaRPr>
            </a:p>
          </p:txBody>
        </p:sp>
        <p:sp>
          <p:nvSpPr>
            <p:cNvPr id="323" name="TextBox 322"/>
            <p:cNvSpPr txBox="1"/>
            <p:nvPr/>
          </p:nvSpPr>
          <p:spPr>
            <a:xfrm>
              <a:off x="8604897" y="6215529"/>
              <a:ext cx="1942919" cy="245129"/>
            </a:xfrm>
            <a:prstGeom prst="rect">
              <a:avLst/>
            </a:prstGeom>
            <a:noFill/>
          </p:spPr>
          <p:txBody>
            <a:bodyPr wrap="square" lIns="75118" tIns="37559" rIns="75118" bIns="37559" rtlCol="0">
              <a:spAutoFit/>
            </a:bodyPr>
            <a:lstStyle/>
            <a:p>
              <a:r>
                <a:rPr lang="en-US" sz="1100" dirty="0" smtClean="0">
                  <a:solidFill>
                    <a:srgbClr val="000000"/>
                  </a:solidFill>
                </a:rPr>
                <a:t>Monthly Train (every Month) </a:t>
              </a:r>
              <a:endParaRPr lang="en-US" sz="1100" dirty="0">
                <a:solidFill>
                  <a:srgbClr val="000000"/>
                </a:solidFill>
              </a:endParaRPr>
            </a:p>
          </p:txBody>
        </p:sp>
        <p:grpSp>
          <p:nvGrpSpPr>
            <p:cNvPr id="160" name="Group 159"/>
            <p:cNvGrpSpPr/>
            <p:nvPr/>
          </p:nvGrpSpPr>
          <p:grpSpPr>
            <a:xfrm>
              <a:off x="3873039" y="4805599"/>
              <a:ext cx="1533915" cy="536923"/>
              <a:chOff x="3391144" y="4158342"/>
              <a:chExt cx="2041642" cy="536923"/>
            </a:xfrm>
          </p:grpSpPr>
          <p:sp>
            <p:nvSpPr>
              <p:cNvPr id="161" name="Rectangle 160"/>
              <p:cNvSpPr/>
              <p:nvPr/>
            </p:nvSpPr>
            <p:spPr>
              <a:xfrm>
                <a:off x="3391144" y="4167303"/>
                <a:ext cx="2041642" cy="527962"/>
              </a:xfrm>
              <a:prstGeom prst="rect">
                <a:avLst/>
              </a:prstGeom>
              <a:solidFill>
                <a:srgbClr val="FFFFFF"/>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cxnSp>
            <p:nvCxnSpPr>
              <p:cNvPr id="164" name="Straight Connector 163"/>
              <p:cNvCxnSpPr/>
              <p:nvPr/>
            </p:nvCxnSpPr>
            <p:spPr>
              <a:xfrm flipV="1">
                <a:off x="4271826" y="4377370"/>
                <a:ext cx="702018" cy="1"/>
              </a:xfrm>
              <a:prstGeom prst="line">
                <a:avLst/>
              </a:prstGeom>
              <a:ln w="6350" cmpd="sng">
                <a:solidFill>
                  <a:srgbClr val="FF0000"/>
                </a:solidFill>
                <a:prstDash val="dot"/>
                <a:headEnd type="oval"/>
                <a:tailEnd type="oval"/>
              </a:ln>
            </p:spPr>
            <p:style>
              <a:lnRef idx="2">
                <a:schemeClr val="accent1"/>
              </a:lnRef>
              <a:fillRef idx="0">
                <a:schemeClr val="accent1"/>
              </a:fillRef>
              <a:effectRef idx="1">
                <a:schemeClr val="accent1"/>
              </a:effectRef>
              <a:fontRef idx="minor">
                <a:schemeClr val="tx1"/>
              </a:fontRef>
            </p:style>
          </p:cxnSp>
          <p:cxnSp>
            <p:nvCxnSpPr>
              <p:cNvPr id="167" name="Straight Connector 166"/>
              <p:cNvCxnSpPr/>
              <p:nvPr/>
            </p:nvCxnSpPr>
            <p:spPr>
              <a:xfrm flipH="1">
                <a:off x="3838202" y="4496687"/>
                <a:ext cx="1183973" cy="1"/>
              </a:xfrm>
              <a:prstGeom prst="line">
                <a:avLst/>
              </a:prstGeom>
              <a:ln w="6350" cmpd="sng">
                <a:solidFill>
                  <a:schemeClr val="accent1"/>
                </a:solidFill>
                <a:prstDash val="dot"/>
                <a:headEnd type="oval"/>
                <a:tailEnd type="oval"/>
              </a:ln>
            </p:spPr>
            <p:style>
              <a:lnRef idx="2">
                <a:schemeClr val="accent1"/>
              </a:lnRef>
              <a:fillRef idx="0">
                <a:schemeClr val="accent1"/>
              </a:fillRef>
              <a:effectRef idx="1">
                <a:schemeClr val="accent1"/>
              </a:effectRef>
              <a:fontRef idx="minor">
                <a:schemeClr val="tx1"/>
              </a:fontRef>
            </p:style>
          </p:cxnSp>
          <p:sp>
            <p:nvSpPr>
              <p:cNvPr id="168" name="TextBox 167"/>
              <p:cNvSpPr txBox="1"/>
              <p:nvPr/>
            </p:nvSpPr>
            <p:spPr>
              <a:xfrm>
                <a:off x="3843039" y="4454870"/>
                <a:ext cx="1130805" cy="219093"/>
              </a:xfrm>
              <a:prstGeom prst="rect">
                <a:avLst/>
              </a:prstGeom>
              <a:noFill/>
            </p:spPr>
            <p:txBody>
              <a:bodyPr wrap="square" lIns="75118" tIns="37559" rIns="75118" bIns="37559" rtlCol="0">
                <a:spAutoFit/>
              </a:bodyPr>
              <a:lstStyle/>
              <a:p>
                <a:r>
                  <a:rPr lang="en-US" sz="900" dirty="0" smtClean="0"/>
                  <a:t>Development</a:t>
                </a:r>
                <a:endParaRPr lang="en-US" sz="900" dirty="0"/>
              </a:p>
            </p:txBody>
          </p:sp>
          <p:sp>
            <p:nvSpPr>
              <p:cNvPr id="169" name="TextBox 168"/>
              <p:cNvSpPr txBox="1"/>
              <p:nvPr/>
            </p:nvSpPr>
            <p:spPr>
              <a:xfrm>
                <a:off x="4447511" y="4158342"/>
                <a:ext cx="566406" cy="219093"/>
              </a:xfrm>
              <a:prstGeom prst="rect">
                <a:avLst/>
              </a:prstGeom>
              <a:noFill/>
            </p:spPr>
            <p:txBody>
              <a:bodyPr wrap="square" lIns="75118" tIns="37559" rIns="75118" bIns="37559" rtlCol="0">
                <a:spAutoFit/>
              </a:bodyPr>
              <a:lstStyle/>
              <a:p>
                <a:r>
                  <a:rPr lang="en-US" sz="900" dirty="0" smtClean="0"/>
                  <a:t>Test</a:t>
                </a:r>
                <a:endParaRPr lang="en-US" sz="900" dirty="0"/>
              </a:p>
            </p:txBody>
          </p:sp>
        </p:grpSp>
        <p:sp>
          <p:nvSpPr>
            <p:cNvPr id="171" name="TextBox 170"/>
            <p:cNvSpPr txBox="1"/>
            <p:nvPr/>
          </p:nvSpPr>
          <p:spPr>
            <a:xfrm>
              <a:off x="3233634" y="4971746"/>
              <a:ext cx="760199" cy="245129"/>
            </a:xfrm>
            <a:prstGeom prst="rect">
              <a:avLst/>
            </a:prstGeom>
            <a:noFill/>
          </p:spPr>
          <p:txBody>
            <a:bodyPr wrap="square" lIns="75118" tIns="37559" rIns="75118" bIns="37559" rtlCol="0">
              <a:spAutoFit/>
            </a:bodyPr>
            <a:lstStyle/>
            <a:p>
              <a:r>
                <a:rPr lang="en-US" sz="1100" dirty="0" smtClean="0">
                  <a:solidFill>
                    <a:srgbClr val="000000"/>
                  </a:solidFill>
                </a:rPr>
                <a:t>Service B</a:t>
              </a:r>
              <a:endParaRPr lang="en-US" sz="1100" dirty="0">
                <a:solidFill>
                  <a:srgbClr val="000000"/>
                </a:solidFill>
              </a:endParaRPr>
            </a:p>
          </p:txBody>
        </p:sp>
        <p:grpSp>
          <p:nvGrpSpPr>
            <p:cNvPr id="172" name="Group 171"/>
            <p:cNvGrpSpPr/>
            <p:nvPr/>
          </p:nvGrpSpPr>
          <p:grpSpPr>
            <a:xfrm>
              <a:off x="5498234" y="4805599"/>
              <a:ext cx="1533915" cy="536923"/>
              <a:chOff x="3391144" y="4158342"/>
              <a:chExt cx="2041642" cy="536923"/>
            </a:xfrm>
          </p:grpSpPr>
          <p:sp>
            <p:nvSpPr>
              <p:cNvPr id="173" name="Rectangle 172"/>
              <p:cNvSpPr/>
              <p:nvPr/>
            </p:nvSpPr>
            <p:spPr>
              <a:xfrm>
                <a:off x="3391144" y="4167303"/>
                <a:ext cx="2041642" cy="527962"/>
              </a:xfrm>
              <a:prstGeom prst="rect">
                <a:avLst/>
              </a:prstGeom>
              <a:solidFill>
                <a:srgbClr val="FFFFFF"/>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cxnSp>
            <p:nvCxnSpPr>
              <p:cNvPr id="174" name="Straight Connector 173"/>
              <p:cNvCxnSpPr/>
              <p:nvPr/>
            </p:nvCxnSpPr>
            <p:spPr>
              <a:xfrm flipV="1">
                <a:off x="4271826" y="4377370"/>
                <a:ext cx="702018" cy="1"/>
              </a:xfrm>
              <a:prstGeom prst="line">
                <a:avLst/>
              </a:prstGeom>
              <a:ln w="6350" cmpd="sng">
                <a:solidFill>
                  <a:srgbClr val="FF0000"/>
                </a:solidFill>
                <a:prstDash val="dot"/>
                <a:headEnd type="oval"/>
                <a:tailEnd type="oval"/>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flipH="1">
                <a:off x="3838202" y="4496687"/>
                <a:ext cx="1183973" cy="1"/>
              </a:xfrm>
              <a:prstGeom prst="line">
                <a:avLst/>
              </a:prstGeom>
              <a:ln w="6350" cmpd="sng">
                <a:solidFill>
                  <a:schemeClr val="accent1"/>
                </a:solidFill>
                <a:prstDash val="dot"/>
                <a:headEnd type="oval"/>
                <a:tailEnd type="oval"/>
              </a:ln>
            </p:spPr>
            <p:style>
              <a:lnRef idx="2">
                <a:schemeClr val="accent1"/>
              </a:lnRef>
              <a:fillRef idx="0">
                <a:schemeClr val="accent1"/>
              </a:fillRef>
              <a:effectRef idx="1">
                <a:schemeClr val="accent1"/>
              </a:effectRef>
              <a:fontRef idx="minor">
                <a:schemeClr val="tx1"/>
              </a:fontRef>
            </p:style>
          </p:cxnSp>
          <p:sp>
            <p:nvSpPr>
              <p:cNvPr id="183" name="TextBox 182"/>
              <p:cNvSpPr txBox="1"/>
              <p:nvPr/>
            </p:nvSpPr>
            <p:spPr>
              <a:xfrm>
                <a:off x="3843039" y="4454870"/>
                <a:ext cx="1130805" cy="219093"/>
              </a:xfrm>
              <a:prstGeom prst="rect">
                <a:avLst/>
              </a:prstGeom>
              <a:noFill/>
            </p:spPr>
            <p:txBody>
              <a:bodyPr wrap="square" lIns="75118" tIns="37559" rIns="75118" bIns="37559" rtlCol="0">
                <a:spAutoFit/>
              </a:bodyPr>
              <a:lstStyle/>
              <a:p>
                <a:r>
                  <a:rPr lang="en-US" sz="900" dirty="0" smtClean="0"/>
                  <a:t>Development</a:t>
                </a:r>
                <a:endParaRPr lang="en-US" sz="900" dirty="0"/>
              </a:p>
            </p:txBody>
          </p:sp>
          <p:sp>
            <p:nvSpPr>
              <p:cNvPr id="188" name="TextBox 187"/>
              <p:cNvSpPr txBox="1"/>
              <p:nvPr/>
            </p:nvSpPr>
            <p:spPr>
              <a:xfrm>
                <a:off x="4447511" y="4158342"/>
                <a:ext cx="566406" cy="219093"/>
              </a:xfrm>
              <a:prstGeom prst="rect">
                <a:avLst/>
              </a:prstGeom>
              <a:noFill/>
            </p:spPr>
            <p:txBody>
              <a:bodyPr wrap="square" lIns="75118" tIns="37559" rIns="75118" bIns="37559" rtlCol="0">
                <a:spAutoFit/>
              </a:bodyPr>
              <a:lstStyle/>
              <a:p>
                <a:r>
                  <a:rPr lang="en-US" sz="900" dirty="0" smtClean="0"/>
                  <a:t>Test</a:t>
                </a:r>
                <a:endParaRPr lang="en-US" sz="900" dirty="0"/>
              </a:p>
            </p:txBody>
          </p:sp>
        </p:grpSp>
        <p:grpSp>
          <p:nvGrpSpPr>
            <p:cNvPr id="189" name="Group 188"/>
            <p:cNvGrpSpPr/>
            <p:nvPr/>
          </p:nvGrpSpPr>
          <p:grpSpPr>
            <a:xfrm>
              <a:off x="5499009" y="5452857"/>
              <a:ext cx="1533915" cy="536923"/>
              <a:chOff x="3391144" y="4158342"/>
              <a:chExt cx="2041642" cy="536923"/>
            </a:xfrm>
          </p:grpSpPr>
          <p:sp>
            <p:nvSpPr>
              <p:cNvPr id="190" name="Rectangle 189"/>
              <p:cNvSpPr/>
              <p:nvPr/>
            </p:nvSpPr>
            <p:spPr>
              <a:xfrm>
                <a:off x="3391144" y="4167303"/>
                <a:ext cx="2041642" cy="527962"/>
              </a:xfrm>
              <a:prstGeom prst="rect">
                <a:avLst/>
              </a:prstGeom>
              <a:solidFill>
                <a:srgbClr val="FFFFFF"/>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cxnSp>
            <p:nvCxnSpPr>
              <p:cNvPr id="194" name="Straight Connector 193"/>
              <p:cNvCxnSpPr/>
              <p:nvPr/>
            </p:nvCxnSpPr>
            <p:spPr>
              <a:xfrm flipV="1">
                <a:off x="4271826" y="4377370"/>
                <a:ext cx="702018" cy="1"/>
              </a:xfrm>
              <a:prstGeom prst="line">
                <a:avLst/>
              </a:prstGeom>
              <a:ln w="6350" cmpd="sng">
                <a:solidFill>
                  <a:srgbClr val="FF0000"/>
                </a:solidFill>
                <a:prstDash val="dot"/>
                <a:headEnd type="oval"/>
                <a:tailEnd type="ova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3838202" y="4496687"/>
                <a:ext cx="1183973" cy="1"/>
              </a:xfrm>
              <a:prstGeom prst="line">
                <a:avLst/>
              </a:prstGeom>
              <a:ln w="6350" cmpd="sng">
                <a:solidFill>
                  <a:schemeClr val="accent1"/>
                </a:solidFill>
                <a:prstDash val="dot"/>
                <a:headEnd type="oval"/>
                <a:tailEnd type="oval"/>
              </a:ln>
            </p:spPr>
            <p:style>
              <a:lnRef idx="2">
                <a:schemeClr val="accent1"/>
              </a:lnRef>
              <a:fillRef idx="0">
                <a:schemeClr val="accent1"/>
              </a:fillRef>
              <a:effectRef idx="1">
                <a:schemeClr val="accent1"/>
              </a:effectRef>
              <a:fontRef idx="minor">
                <a:schemeClr val="tx1"/>
              </a:fontRef>
            </p:style>
          </p:cxnSp>
          <p:sp>
            <p:nvSpPr>
              <p:cNvPr id="208" name="TextBox 207"/>
              <p:cNvSpPr txBox="1"/>
              <p:nvPr/>
            </p:nvSpPr>
            <p:spPr>
              <a:xfrm>
                <a:off x="3843039" y="4454870"/>
                <a:ext cx="1130805" cy="219093"/>
              </a:xfrm>
              <a:prstGeom prst="rect">
                <a:avLst/>
              </a:prstGeom>
              <a:noFill/>
            </p:spPr>
            <p:txBody>
              <a:bodyPr wrap="square" lIns="75118" tIns="37559" rIns="75118" bIns="37559" rtlCol="0">
                <a:spAutoFit/>
              </a:bodyPr>
              <a:lstStyle/>
              <a:p>
                <a:r>
                  <a:rPr lang="en-US" sz="900" dirty="0" smtClean="0"/>
                  <a:t>Development</a:t>
                </a:r>
                <a:endParaRPr lang="en-US" sz="900" dirty="0"/>
              </a:p>
            </p:txBody>
          </p:sp>
          <p:sp>
            <p:nvSpPr>
              <p:cNvPr id="209" name="TextBox 208"/>
              <p:cNvSpPr txBox="1"/>
              <p:nvPr/>
            </p:nvSpPr>
            <p:spPr>
              <a:xfrm>
                <a:off x="4447511" y="4158342"/>
                <a:ext cx="566406" cy="219093"/>
              </a:xfrm>
              <a:prstGeom prst="rect">
                <a:avLst/>
              </a:prstGeom>
              <a:noFill/>
            </p:spPr>
            <p:txBody>
              <a:bodyPr wrap="square" lIns="75118" tIns="37559" rIns="75118" bIns="37559" rtlCol="0">
                <a:spAutoFit/>
              </a:bodyPr>
              <a:lstStyle/>
              <a:p>
                <a:r>
                  <a:rPr lang="en-US" sz="900" dirty="0" smtClean="0"/>
                  <a:t>Test</a:t>
                </a:r>
                <a:endParaRPr lang="en-US" sz="900" dirty="0"/>
              </a:p>
            </p:txBody>
          </p:sp>
        </p:grpSp>
        <p:grpSp>
          <p:nvGrpSpPr>
            <p:cNvPr id="210" name="Group 209"/>
            <p:cNvGrpSpPr/>
            <p:nvPr/>
          </p:nvGrpSpPr>
          <p:grpSpPr>
            <a:xfrm>
              <a:off x="3872263" y="5452857"/>
              <a:ext cx="1533915" cy="536923"/>
              <a:chOff x="3391144" y="4158342"/>
              <a:chExt cx="2041642" cy="536923"/>
            </a:xfrm>
          </p:grpSpPr>
          <p:sp>
            <p:nvSpPr>
              <p:cNvPr id="211" name="Rectangle 210"/>
              <p:cNvSpPr/>
              <p:nvPr/>
            </p:nvSpPr>
            <p:spPr>
              <a:xfrm>
                <a:off x="3391144" y="4167303"/>
                <a:ext cx="2041642" cy="527962"/>
              </a:xfrm>
              <a:prstGeom prst="rect">
                <a:avLst/>
              </a:prstGeom>
              <a:solidFill>
                <a:srgbClr val="FFFFFF"/>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cxnSp>
            <p:nvCxnSpPr>
              <p:cNvPr id="212" name="Straight Connector 211"/>
              <p:cNvCxnSpPr/>
              <p:nvPr/>
            </p:nvCxnSpPr>
            <p:spPr>
              <a:xfrm flipV="1">
                <a:off x="4271826" y="4377370"/>
                <a:ext cx="702018" cy="1"/>
              </a:xfrm>
              <a:prstGeom prst="line">
                <a:avLst/>
              </a:prstGeom>
              <a:ln w="6350" cmpd="sng">
                <a:solidFill>
                  <a:srgbClr val="FF0000"/>
                </a:solidFill>
                <a:prstDash val="dot"/>
                <a:headEnd type="oval"/>
                <a:tailEnd type="oval"/>
              </a:ln>
            </p:spPr>
            <p:style>
              <a:lnRef idx="2">
                <a:schemeClr val="accent1"/>
              </a:lnRef>
              <a:fillRef idx="0">
                <a:schemeClr val="accent1"/>
              </a:fillRef>
              <a:effectRef idx="1">
                <a:schemeClr val="accent1"/>
              </a:effectRef>
              <a:fontRef idx="minor">
                <a:schemeClr val="tx1"/>
              </a:fontRef>
            </p:style>
          </p:cxnSp>
          <p:cxnSp>
            <p:nvCxnSpPr>
              <p:cNvPr id="213" name="Straight Connector 212"/>
              <p:cNvCxnSpPr/>
              <p:nvPr/>
            </p:nvCxnSpPr>
            <p:spPr>
              <a:xfrm flipH="1">
                <a:off x="3838202" y="4496687"/>
                <a:ext cx="1183973" cy="1"/>
              </a:xfrm>
              <a:prstGeom prst="line">
                <a:avLst/>
              </a:prstGeom>
              <a:ln w="6350" cmpd="sng">
                <a:solidFill>
                  <a:schemeClr val="accent1"/>
                </a:solidFill>
                <a:prstDash val="dot"/>
                <a:headEnd type="oval"/>
                <a:tailEnd type="oval"/>
              </a:ln>
            </p:spPr>
            <p:style>
              <a:lnRef idx="2">
                <a:schemeClr val="accent1"/>
              </a:lnRef>
              <a:fillRef idx="0">
                <a:schemeClr val="accent1"/>
              </a:fillRef>
              <a:effectRef idx="1">
                <a:schemeClr val="accent1"/>
              </a:effectRef>
              <a:fontRef idx="minor">
                <a:schemeClr val="tx1"/>
              </a:fontRef>
            </p:style>
          </p:cxnSp>
          <p:sp>
            <p:nvSpPr>
              <p:cNvPr id="214" name="TextBox 213"/>
              <p:cNvSpPr txBox="1"/>
              <p:nvPr/>
            </p:nvSpPr>
            <p:spPr>
              <a:xfrm>
                <a:off x="3843039" y="4454870"/>
                <a:ext cx="1130805" cy="219093"/>
              </a:xfrm>
              <a:prstGeom prst="rect">
                <a:avLst/>
              </a:prstGeom>
              <a:noFill/>
            </p:spPr>
            <p:txBody>
              <a:bodyPr wrap="square" lIns="75118" tIns="37559" rIns="75118" bIns="37559" rtlCol="0">
                <a:spAutoFit/>
              </a:bodyPr>
              <a:lstStyle/>
              <a:p>
                <a:r>
                  <a:rPr lang="en-US" sz="900" dirty="0" smtClean="0"/>
                  <a:t>Development</a:t>
                </a:r>
                <a:endParaRPr lang="en-US" sz="900" dirty="0"/>
              </a:p>
            </p:txBody>
          </p:sp>
          <p:sp>
            <p:nvSpPr>
              <p:cNvPr id="215" name="TextBox 214"/>
              <p:cNvSpPr txBox="1"/>
              <p:nvPr/>
            </p:nvSpPr>
            <p:spPr>
              <a:xfrm>
                <a:off x="4447511" y="4158342"/>
                <a:ext cx="566406" cy="219093"/>
              </a:xfrm>
              <a:prstGeom prst="rect">
                <a:avLst/>
              </a:prstGeom>
              <a:noFill/>
            </p:spPr>
            <p:txBody>
              <a:bodyPr wrap="square" lIns="75118" tIns="37559" rIns="75118" bIns="37559" rtlCol="0">
                <a:spAutoFit/>
              </a:bodyPr>
              <a:lstStyle/>
              <a:p>
                <a:r>
                  <a:rPr lang="en-US" sz="900" dirty="0" smtClean="0"/>
                  <a:t>Test</a:t>
                </a:r>
                <a:endParaRPr lang="en-US" sz="900" dirty="0"/>
              </a:p>
            </p:txBody>
          </p:sp>
        </p:grpSp>
        <p:sp>
          <p:nvSpPr>
            <p:cNvPr id="217" name="TextBox 216"/>
            <p:cNvSpPr txBox="1"/>
            <p:nvPr/>
          </p:nvSpPr>
          <p:spPr>
            <a:xfrm>
              <a:off x="3233634" y="5626820"/>
              <a:ext cx="760199" cy="245129"/>
            </a:xfrm>
            <a:prstGeom prst="rect">
              <a:avLst/>
            </a:prstGeom>
            <a:noFill/>
          </p:spPr>
          <p:txBody>
            <a:bodyPr wrap="square" lIns="75118" tIns="37559" rIns="75118" bIns="37559" rtlCol="0">
              <a:spAutoFit/>
            </a:bodyPr>
            <a:lstStyle/>
            <a:p>
              <a:r>
                <a:rPr lang="en-US" sz="1100" dirty="0" smtClean="0">
                  <a:solidFill>
                    <a:srgbClr val="000000"/>
                  </a:solidFill>
                </a:rPr>
                <a:t>Service C</a:t>
              </a:r>
              <a:endParaRPr lang="en-US" sz="1100" dirty="0">
                <a:solidFill>
                  <a:srgbClr val="000000"/>
                </a:solidFill>
              </a:endParaRPr>
            </a:p>
          </p:txBody>
        </p:sp>
        <p:sp>
          <p:nvSpPr>
            <p:cNvPr id="218" name="Rounded Rectangle 217"/>
            <p:cNvSpPr/>
            <p:nvPr/>
          </p:nvSpPr>
          <p:spPr>
            <a:xfrm>
              <a:off x="8934608" y="4441750"/>
              <a:ext cx="1193786" cy="200358"/>
            </a:xfrm>
            <a:prstGeom prst="roundRect">
              <a:avLst/>
            </a:prstGeom>
            <a:solidFill>
              <a:srgbClr val="FFFFFF"/>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tx1"/>
                  </a:solidFill>
                </a:rPr>
                <a:t>INT-P</a:t>
              </a:r>
              <a:endParaRPr lang="en-US" sz="1000" dirty="0">
                <a:solidFill>
                  <a:schemeClr val="tx1"/>
                </a:solidFill>
              </a:endParaRPr>
            </a:p>
          </p:txBody>
        </p:sp>
        <p:sp>
          <p:nvSpPr>
            <p:cNvPr id="221" name="Rounded Rectangle 220"/>
            <p:cNvSpPr/>
            <p:nvPr/>
          </p:nvSpPr>
          <p:spPr>
            <a:xfrm>
              <a:off x="10172237" y="4441750"/>
              <a:ext cx="512243" cy="200358"/>
            </a:xfrm>
            <a:prstGeom prst="roundRect">
              <a:avLst/>
            </a:prstGeom>
            <a:solidFill>
              <a:schemeClr val="accent2">
                <a:lumMod val="20000"/>
                <a:lumOff val="8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tx1"/>
                  </a:solidFill>
                </a:rPr>
                <a:t>PROD</a:t>
              </a:r>
              <a:endParaRPr lang="en-US" sz="1000" dirty="0">
                <a:solidFill>
                  <a:schemeClr val="tx1"/>
                </a:solidFill>
              </a:endParaRPr>
            </a:p>
          </p:txBody>
        </p:sp>
        <p:cxnSp>
          <p:nvCxnSpPr>
            <p:cNvPr id="222" name="Straight Connector 221"/>
            <p:cNvCxnSpPr/>
            <p:nvPr/>
          </p:nvCxnSpPr>
          <p:spPr>
            <a:xfrm flipV="1">
              <a:off x="8956959" y="4149343"/>
              <a:ext cx="1130608" cy="1"/>
            </a:xfrm>
            <a:prstGeom prst="line">
              <a:avLst/>
            </a:prstGeom>
            <a:ln w="6350" cmpd="sng">
              <a:solidFill>
                <a:srgbClr val="FF0000"/>
              </a:solidFill>
              <a:prstDash val="dot"/>
              <a:headEnd type="oval"/>
              <a:tailEnd type="oval"/>
            </a:ln>
          </p:spPr>
          <p:style>
            <a:lnRef idx="2">
              <a:schemeClr val="accent1"/>
            </a:lnRef>
            <a:fillRef idx="0">
              <a:schemeClr val="accent1"/>
            </a:fillRef>
            <a:effectRef idx="1">
              <a:schemeClr val="accent1"/>
            </a:effectRef>
            <a:fontRef idx="minor">
              <a:schemeClr val="tx1"/>
            </a:fontRef>
          </p:style>
        </p:cxnSp>
        <p:sp>
          <p:nvSpPr>
            <p:cNvPr id="225" name="TextBox 224"/>
            <p:cNvSpPr txBox="1"/>
            <p:nvPr/>
          </p:nvSpPr>
          <p:spPr>
            <a:xfrm>
              <a:off x="9166844" y="4143314"/>
              <a:ext cx="798808" cy="208381"/>
            </a:xfrm>
            <a:prstGeom prst="rect">
              <a:avLst/>
            </a:prstGeom>
            <a:noFill/>
          </p:spPr>
          <p:txBody>
            <a:bodyPr wrap="square" lIns="75118" tIns="37559" rIns="75118" bIns="37559" rtlCol="0">
              <a:spAutoFit/>
            </a:bodyPr>
            <a:lstStyle/>
            <a:p>
              <a:r>
                <a:rPr lang="en-US" sz="900" dirty="0" smtClean="0"/>
                <a:t>Certification</a:t>
              </a:r>
              <a:endParaRPr lang="en-US" sz="900" dirty="0"/>
            </a:p>
          </p:txBody>
        </p:sp>
        <p:cxnSp>
          <p:nvCxnSpPr>
            <p:cNvPr id="226" name="Straight Connector 225"/>
            <p:cNvCxnSpPr/>
            <p:nvPr/>
          </p:nvCxnSpPr>
          <p:spPr>
            <a:xfrm flipH="1">
              <a:off x="10226851" y="4149343"/>
              <a:ext cx="414975" cy="1"/>
            </a:xfrm>
            <a:prstGeom prst="line">
              <a:avLst/>
            </a:prstGeom>
            <a:ln w="6350" cmpd="sng">
              <a:solidFill>
                <a:schemeClr val="accent1"/>
              </a:solidFill>
              <a:prstDash val="dot"/>
              <a:headEnd type="oval"/>
              <a:tailEnd type="ova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flipH="1">
              <a:off x="10761093" y="4149343"/>
              <a:ext cx="414975" cy="1"/>
            </a:xfrm>
            <a:prstGeom prst="line">
              <a:avLst/>
            </a:prstGeom>
            <a:ln w="6350" cmpd="sng">
              <a:solidFill>
                <a:schemeClr val="accent1"/>
              </a:solidFill>
              <a:prstDash val="dot"/>
              <a:headEnd type="oval"/>
              <a:tailEnd type="oval"/>
            </a:ln>
          </p:spPr>
          <p:style>
            <a:lnRef idx="2">
              <a:schemeClr val="accent1"/>
            </a:lnRef>
            <a:fillRef idx="0">
              <a:schemeClr val="accent1"/>
            </a:fillRef>
            <a:effectRef idx="1">
              <a:schemeClr val="accent1"/>
            </a:effectRef>
            <a:fontRef idx="minor">
              <a:schemeClr val="tx1"/>
            </a:fontRef>
          </p:style>
        </p:cxnSp>
        <p:sp>
          <p:nvSpPr>
            <p:cNvPr id="228" name="TextBox 227"/>
            <p:cNvSpPr txBox="1"/>
            <p:nvPr/>
          </p:nvSpPr>
          <p:spPr>
            <a:xfrm>
              <a:off x="10211710" y="4143314"/>
              <a:ext cx="545596" cy="214351"/>
            </a:xfrm>
            <a:prstGeom prst="rect">
              <a:avLst/>
            </a:prstGeom>
            <a:noFill/>
          </p:spPr>
          <p:txBody>
            <a:bodyPr wrap="square" lIns="75118" tIns="37559" rIns="75118" bIns="37559" rtlCol="0">
              <a:spAutoFit/>
            </a:bodyPr>
            <a:lstStyle/>
            <a:p>
              <a:r>
                <a:rPr lang="en-US" sz="900" dirty="0" smtClean="0"/>
                <a:t>Deploy</a:t>
              </a:r>
              <a:endParaRPr lang="en-US" sz="900" dirty="0"/>
            </a:p>
          </p:txBody>
        </p:sp>
        <p:sp>
          <p:nvSpPr>
            <p:cNvPr id="229" name="TextBox 228"/>
            <p:cNvSpPr txBox="1"/>
            <p:nvPr/>
          </p:nvSpPr>
          <p:spPr>
            <a:xfrm>
              <a:off x="10751961" y="4144344"/>
              <a:ext cx="545596" cy="214351"/>
            </a:xfrm>
            <a:prstGeom prst="rect">
              <a:avLst/>
            </a:prstGeom>
            <a:noFill/>
          </p:spPr>
          <p:txBody>
            <a:bodyPr wrap="square" lIns="75118" tIns="37559" rIns="75118" bIns="37559" rtlCol="0">
              <a:spAutoFit/>
            </a:bodyPr>
            <a:lstStyle/>
            <a:p>
              <a:r>
                <a:rPr lang="en-US" sz="900" dirty="0" smtClean="0"/>
                <a:t>Stage</a:t>
              </a:r>
              <a:endParaRPr lang="en-US" sz="900" dirty="0"/>
            </a:p>
          </p:txBody>
        </p:sp>
        <p:sp>
          <p:nvSpPr>
            <p:cNvPr id="230" name="Rounded Rectangle 229"/>
            <p:cNvSpPr/>
            <p:nvPr/>
          </p:nvSpPr>
          <p:spPr>
            <a:xfrm>
              <a:off x="10710956" y="4441750"/>
              <a:ext cx="556910" cy="200358"/>
            </a:xfrm>
            <a:prstGeom prst="roundRect">
              <a:avLst/>
            </a:prstGeom>
            <a:solidFill>
              <a:srgbClr val="FFFFFF"/>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tx1"/>
                  </a:solidFill>
                </a:rPr>
                <a:t>INT-M</a:t>
              </a:r>
              <a:endParaRPr lang="en-US" sz="1000" dirty="0">
                <a:solidFill>
                  <a:schemeClr val="tx1"/>
                </a:solidFill>
              </a:endParaRPr>
            </a:p>
          </p:txBody>
        </p:sp>
        <p:cxnSp>
          <p:nvCxnSpPr>
            <p:cNvPr id="236" name="Elbow Connector 235"/>
            <p:cNvCxnSpPr>
              <a:stCxn id="173" idx="3"/>
              <a:endCxn id="121" idx="1"/>
            </p:cNvCxnSpPr>
            <p:nvPr/>
          </p:nvCxnSpPr>
          <p:spPr>
            <a:xfrm>
              <a:off x="7032149" y="5078541"/>
              <a:ext cx="475284" cy="322814"/>
            </a:xfrm>
            <a:prstGeom prst="bentConnector3">
              <a:avLst>
                <a:gd name="adj1" fmla="val 50000"/>
              </a:avLst>
            </a:prstGeom>
            <a:ln w="9525" cmpd="sng">
              <a:solidFill>
                <a:schemeClr val="accent2"/>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37" name="Elbow Connector 236"/>
            <p:cNvCxnSpPr>
              <a:stCxn id="190" idx="3"/>
              <a:endCxn id="121" idx="1"/>
            </p:cNvCxnSpPr>
            <p:nvPr/>
          </p:nvCxnSpPr>
          <p:spPr>
            <a:xfrm flipV="1">
              <a:off x="7032924" y="5401355"/>
              <a:ext cx="474509" cy="324444"/>
            </a:xfrm>
            <a:prstGeom prst="bentConnector3">
              <a:avLst>
                <a:gd name="adj1" fmla="val 50000"/>
              </a:avLst>
            </a:prstGeom>
            <a:ln w="9525" cmpd="sng">
              <a:solidFill>
                <a:schemeClr val="accent2"/>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sp>
          <p:nvSpPr>
            <p:cNvPr id="312" name="Rounded Rectangle 311"/>
            <p:cNvSpPr/>
            <p:nvPr/>
          </p:nvSpPr>
          <p:spPr>
            <a:xfrm>
              <a:off x="6818914" y="5852910"/>
              <a:ext cx="512242" cy="200358"/>
            </a:xfrm>
            <a:prstGeom prst="roundRect">
              <a:avLst/>
            </a:prstGeom>
            <a:solidFill>
              <a:srgbClr val="FFFFFF"/>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tx1"/>
                  </a:solidFill>
                </a:rPr>
                <a:t>DEV</a:t>
              </a:r>
              <a:endParaRPr lang="en-US" sz="1000" dirty="0">
                <a:solidFill>
                  <a:schemeClr val="tx1"/>
                </a:solidFill>
              </a:endParaRPr>
            </a:p>
          </p:txBody>
        </p:sp>
        <p:sp>
          <p:nvSpPr>
            <p:cNvPr id="239" name="Rounded Rectangle 238"/>
            <p:cNvSpPr/>
            <p:nvPr/>
          </p:nvSpPr>
          <p:spPr>
            <a:xfrm>
              <a:off x="5169047" y="5852910"/>
              <a:ext cx="512242" cy="200358"/>
            </a:xfrm>
            <a:prstGeom prst="roundRect">
              <a:avLst/>
            </a:prstGeom>
            <a:solidFill>
              <a:srgbClr val="FFFFFF"/>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tx1"/>
                  </a:solidFill>
                </a:rPr>
                <a:t>DEV</a:t>
              </a:r>
              <a:endParaRPr lang="en-US" sz="1000" dirty="0">
                <a:solidFill>
                  <a:schemeClr val="tx1"/>
                </a:solidFill>
              </a:endParaRPr>
            </a:p>
          </p:txBody>
        </p:sp>
        <p:sp>
          <p:nvSpPr>
            <p:cNvPr id="240" name="Rounded Rectangle 239"/>
            <p:cNvSpPr/>
            <p:nvPr/>
          </p:nvSpPr>
          <p:spPr>
            <a:xfrm>
              <a:off x="6818914" y="5216543"/>
              <a:ext cx="512242" cy="200358"/>
            </a:xfrm>
            <a:prstGeom prst="roundRect">
              <a:avLst/>
            </a:prstGeom>
            <a:solidFill>
              <a:srgbClr val="FFFFFF"/>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tx1"/>
                  </a:solidFill>
                </a:rPr>
                <a:t>DEV</a:t>
              </a:r>
              <a:endParaRPr lang="en-US" sz="1000" dirty="0">
                <a:solidFill>
                  <a:schemeClr val="tx1"/>
                </a:solidFill>
              </a:endParaRPr>
            </a:p>
          </p:txBody>
        </p:sp>
        <p:sp>
          <p:nvSpPr>
            <p:cNvPr id="242" name="Rounded Rectangle 241"/>
            <p:cNvSpPr/>
            <p:nvPr/>
          </p:nvSpPr>
          <p:spPr>
            <a:xfrm>
              <a:off x="5169047" y="5216543"/>
              <a:ext cx="512242" cy="200358"/>
            </a:xfrm>
            <a:prstGeom prst="roundRect">
              <a:avLst/>
            </a:prstGeom>
            <a:solidFill>
              <a:srgbClr val="FFFFFF"/>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tx1"/>
                  </a:solidFill>
                </a:rPr>
                <a:t>DEV</a:t>
              </a:r>
              <a:endParaRPr lang="en-US" sz="1000" dirty="0">
                <a:solidFill>
                  <a:schemeClr val="tx1"/>
                </a:solidFill>
              </a:endParaRPr>
            </a:p>
          </p:txBody>
        </p:sp>
        <p:sp>
          <p:nvSpPr>
            <p:cNvPr id="243" name="Rounded Rectangle 242"/>
            <p:cNvSpPr/>
            <p:nvPr/>
          </p:nvSpPr>
          <p:spPr>
            <a:xfrm>
              <a:off x="5169047" y="4548578"/>
              <a:ext cx="512242" cy="200358"/>
            </a:xfrm>
            <a:prstGeom prst="roundRect">
              <a:avLst/>
            </a:prstGeom>
            <a:solidFill>
              <a:srgbClr val="FFFFFF"/>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tx1"/>
                  </a:solidFill>
                </a:rPr>
                <a:t>DEV</a:t>
              </a:r>
              <a:endParaRPr lang="en-US" sz="1000" dirty="0">
                <a:solidFill>
                  <a:schemeClr val="tx1"/>
                </a:solidFill>
              </a:endParaRPr>
            </a:p>
          </p:txBody>
        </p:sp>
        <p:cxnSp>
          <p:nvCxnSpPr>
            <p:cNvPr id="250" name="Elbow Connector 249"/>
            <p:cNvCxnSpPr>
              <a:stCxn id="241" idx="3"/>
              <a:endCxn id="121" idx="0"/>
            </p:cNvCxnSpPr>
            <p:nvPr/>
          </p:nvCxnSpPr>
          <p:spPr>
            <a:xfrm>
              <a:off x="5406179" y="4431284"/>
              <a:ext cx="2444153" cy="801141"/>
            </a:xfrm>
            <a:prstGeom prst="bentConnector2">
              <a:avLst/>
            </a:prstGeom>
            <a:ln w="9525" cmpd="sng">
              <a:solidFill>
                <a:schemeClr val="accent1"/>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121" idx="2"/>
              <a:endCxn id="155" idx="1"/>
            </p:cNvCxnSpPr>
            <p:nvPr/>
          </p:nvCxnSpPr>
          <p:spPr>
            <a:xfrm rot="16200000" flipH="1">
              <a:off x="8106358" y="5314257"/>
              <a:ext cx="231922" cy="743975"/>
            </a:xfrm>
            <a:prstGeom prst="bentConnector2">
              <a:avLst/>
            </a:prstGeom>
            <a:ln w="9525" cmpd="sng">
              <a:solidFill>
                <a:schemeClr val="accent2"/>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66" name="Elbow Connector 265"/>
            <p:cNvCxnSpPr>
              <a:stCxn id="121" idx="3"/>
              <a:endCxn id="245" idx="1"/>
            </p:cNvCxnSpPr>
            <p:nvPr/>
          </p:nvCxnSpPr>
          <p:spPr>
            <a:xfrm flipV="1">
              <a:off x="8193230" y="4377370"/>
              <a:ext cx="401077" cy="1023985"/>
            </a:xfrm>
            <a:prstGeom prst="bentConnector3">
              <a:avLst>
                <a:gd name="adj1" fmla="val 50000"/>
              </a:avLst>
            </a:prstGeom>
            <a:ln w="9525" cmpd="sng">
              <a:solidFill>
                <a:schemeClr val="accent1"/>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sp>
          <p:nvSpPr>
            <p:cNvPr id="267" name="TextBox 266"/>
            <p:cNvSpPr txBox="1"/>
            <p:nvPr/>
          </p:nvSpPr>
          <p:spPr>
            <a:xfrm>
              <a:off x="8591927" y="4776796"/>
              <a:ext cx="1924961" cy="245129"/>
            </a:xfrm>
            <a:prstGeom prst="rect">
              <a:avLst/>
            </a:prstGeom>
            <a:noFill/>
          </p:spPr>
          <p:txBody>
            <a:bodyPr wrap="square" lIns="75118" tIns="37559" rIns="75118" bIns="37559" rtlCol="0">
              <a:spAutoFit/>
            </a:bodyPr>
            <a:lstStyle/>
            <a:p>
              <a:r>
                <a:rPr lang="en-US" sz="1100" dirty="0" smtClean="0">
                  <a:solidFill>
                    <a:srgbClr val="000000"/>
                  </a:solidFill>
                </a:rPr>
                <a:t>Sprint Train (On Demand)</a:t>
              </a:r>
              <a:endParaRPr lang="en-US" sz="1100" dirty="0">
                <a:solidFill>
                  <a:srgbClr val="000000"/>
                </a:solidFill>
              </a:endParaRPr>
            </a:p>
          </p:txBody>
        </p:sp>
      </p:grpSp>
    </p:spTree>
    <p:extLst>
      <p:ext uri="{BB962C8B-B14F-4D97-AF65-F5344CB8AC3E}">
        <p14:creationId xmlns:p14="http://schemas.microsoft.com/office/powerpoint/2010/main" val="328188693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txBox="1">
            <a:spLocks/>
          </p:cNvSpPr>
          <p:nvPr/>
        </p:nvSpPr>
        <p:spPr>
          <a:xfrm>
            <a:off x="629999" y="204045"/>
            <a:ext cx="10936799" cy="513899"/>
          </a:xfrm>
          <a:prstGeom prst="rect">
            <a:avLst/>
          </a:prstGeom>
        </p:spPr>
        <p:txBody>
          <a:bodyPr vert="horz" lIns="111292" tIns="55646" rIns="111292" bIns="55646" rtlCol="0" anchor="ctr">
            <a:normAutofit/>
          </a:bodyPr>
          <a:lstStyle>
            <a:lvl1pPr algn="ctr" defTabSz="556458" rtl="0" eaLnBrk="1" latinLnBrk="0" hangingPunct="1">
              <a:spcBef>
                <a:spcPct val="0"/>
              </a:spcBef>
              <a:buNone/>
              <a:defRPr sz="5400" kern="1200">
                <a:solidFill>
                  <a:schemeClr val="tx1"/>
                </a:solidFill>
                <a:latin typeface="+mj-lt"/>
                <a:ea typeface="+mj-ea"/>
                <a:cs typeface="+mj-cs"/>
              </a:defRPr>
            </a:lvl1pPr>
          </a:lstStyle>
          <a:p>
            <a:pPr algn="l"/>
            <a:r>
              <a:rPr lang="en-US" sz="2400" b="1" dirty="0" smtClean="0">
                <a:solidFill>
                  <a:srgbClr val="222A35"/>
                </a:solidFill>
              </a:rPr>
              <a:t>Tool Chain Selection</a:t>
            </a:r>
            <a:endParaRPr lang="en-US" sz="2000" b="1" dirty="0">
              <a:solidFill>
                <a:srgbClr val="9E9E9E"/>
              </a:solidFill>
              <a:cs typeface="Calibri"/>
            </a:endParaRPr>
          </a:p>
        </p:txBody>
      </p:sp>
      <p:grpSp>
        <p:nvGrpSpPr>
          <p:cNvPr id="18" name="Group 17"/>
          <p:cNvGrpSpPr/>
          <p:nvPr/>
        </p:nvGrpSpPr>
        <p:grpSpPr>
          <a:xfrm>
            <a:off x="542070" y="1260398"/>
            <a:ext cx="11024728" cy="5135940"/>
            <a:chOff x="542070" y="1260398"/>
            <a:chExt cx="11024728" cy="5135940"/>
          </a:xfrm>
        </p:grpSpPr>
        <p:grpSp>
          <p:nvGrpSpPr>
            <p:cNvPr id="5" name="Group 4"/>
            <p:cNvGrpSpPr/>
            <p:nvPr/>
          </p:nvGrpSpPr>
          <p:grpSpPr>
            <a:xfrm>
              <a:off x="819649" y="1260398"/>
              <a:ext cx="1711146" cy="1711002"/>
              <a:chOff x="1443782" y="2459564"/>
              <a:chExt cx="1711146" cy="1711002"/>
            </a:xfrm>
            <a:solidFill>
              <a:schemeClr val="accent5"/>
            </a:solidFill>
          </p:grpSpPr>
          <p:sp>
            <p:nvSpPr>
              <p:cNvPr id="3" name="Donut 2"/>
              <p:cNvSpPr/>
              <p:nvPr/>
            </p:nvSpPr>
            <p:spPr>
              <a:xfrm>
                <a:off x="1443782" y="2459564"/>
                <a:ext cx="1711146" cy="1711002"/>
              </a:xfrm>
              <a:prstGeom prst="donut">
                <a:avLst>
                  <a:gd name="adj" fmla="val 0"/>
                </a:avLst>
              </a:prstGeom>
              <a:grpFill/>
              <a:ln>
                <a:solidFill>
                  <a:schemeClr val="tx1"/>
                </a:solidFill>
                <a:prstDash val="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6" name="Donut 35"/>
              <p:cNvSpPr/>
              <p:nvPr/>
            </p:nvSpPr>
            <p:spPr>
              <a:xfrm>
                <a:off x="1523990" y="2526401"/>
                <a:ext cx="1558746" cy="1558602"/>
              </a:xfrm>
              <a:prstGeom prst="donut">
                <a:avLst>
                  <a:gd name="adj" fmla="val 4688"/>
                </a:avLst>
              </a:prstGeom>
              <a:grpFill/>
              <a:ln>
                <a:solidFill>
                  <a:srgbClr val="000000"/>
                </a:solidFill>
                <a:prstDash val="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 name="Oval 3"/>
              <p:cNvSpPr/>
              <p:nvPr/>
            </p:nvSpPr>
            <p:spPr>
              <a:xfrm>
                <a:off x="1739427" y="2753643"/>
                <a:ext cx="1136309" cy="113621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PLAN</a:t>
                </a:r>
                <a:endParaRPr lang="en-US" sz="1400" dirty="0"/>
              </a:p>
            </p:txBody>
          </p:sp>
        </p:grpSp>
        <p:grpSp>
          <p:nvGrpSpPr>
            <p:cNvPr id="51" name="Group 50"/>
            <p:cNvGrpSpPr/>
            <p:nvPr/>
          </p:nvGrpSpPr>
          <p:grpSpPr>
            <a:xfrm>
              <a:off x="3049179" y="1260398"/>
              <a:ext cx="1711146" cy="1711002"/>
              <a:chOff x="1443782" y="2459564"/>
              <a:chExt cx="1711146" cy="1711002"/>
            </a:xfrm>
            <a:solidFill>
              <a:srgbClr val="C3D69B"/>
            </a:solidFill>
          </p:grpSpPr>
          <p:sp>
            <p:nvSpPr>
              <p:cNvPr id="52" name="Donut 51"/>
              <p:cNvSpPr/>
              <p:nvPr/>
            </p:nvSpPr>
            <p:spPr>
              <a:xfrm>
                <a:off x="1443782" y="2459564"/>
                <a:ext cx="1711146" cy="1711002"/>
              </a:xfrm>
              <a:prstGeom prst="donut">
                <a:avLst>
                  <a:gd name="adj" fmla="val 0"/>
                </a:avLst>
              </a:prstGeom>
              <a:grpFill/>
              <a:ln>
                <a:solidFill>
                  <a:schemeClr val="tx1"/>
                </a:solidFill>
                <a:prstDash val="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4" name="Donut 53"/>
              <p:cNvSpPr/>
              <p:nvPr/>
            </p:nvSpPr>
            <p:spPr>
              <a:xfrm>
                <a:off x="1523990" y="2526401"/>
                <a:ext cx="1558746" cy="1558602"/>
              </a:xfrm>
              <a:prstGeom prst="donut">
                <a:avLst>
                  <a:gd name="adj" fmla="val 4688"/>
                </a:avLst>
              </a:prstGeom>
              <a:grpFill/>
              <a:ln>
                <a:solidFill>
                  <a:schemeClr val="accent1"/>
                </a:solidFill>
                <a:prstDash val="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5" name="Oval 54"/>
              <p:cNvSpPr/>
              <p:nvPr/>
            </p:nvSpPr>
            <p:spPr>
              <a:xfrm>
                <a:off x="1739427" y="2753643"/>
                <a:ext cx="1136309" cy="1136212"/>
              </a:xfrm>
              <a:prstGeom prst="ellips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BUILD</a:t>
                </a:r>
                <a:endParaRPr lang="en-US" sz="1400" dirty="0">
                  <a:solidFill>
                    <a:schemeClr val="tx1"/>
                  </a:solidFill>
                </a:endParaRPr>
              </a:p>
            </p:txBody>
          </p:sp>
        </p:grpSp>
        <p:grpSp>
          <p:nvGrpSpPr>
            <p:cNvPr id="61" name="Group 60"/>
            <p:cNvGrpSpPr/>
            <p:nvPr/>
          </p:nvGrpSpPr>
          <p:grpSpPr>
            <a:xfrm>
              <a:off x="5251973" y="1260398"/>
              <a:ext cx="1711146" cy="1711002"/>
              <a:chOff x="1443782" y="2459564"/>
              <a:chExt cx="1711146" cy="1711002"/>
            </a:xfrm>
            <a:solidFill>
              <a:srgbClr val="C3D69B"/>
            </a:solidFill>
          </p:grpSpPr>
          <p:sp>
            <p:nvSpPr>
              <p:cNvPr id="62" name="Donut 61"/>
              <p:cNvSpPr/>
              <p:nvPr/>
            </p:nvSpPr>
            <p:spPr>
              <a:xfrm>
                <a:off x="1443782" y="2459564"/>
                <a:ext cx="1711146" cy="1711002"/>
              </a:xfrm>
              <a:prstGeom prst="donut">
                <a:avLst>
                  <a:gd name="adj" fmla="val 0"/>
                </a:avLst>
              </a:prstGeom>
              <a:grpFill/>
              <a:ln>
                <a:solidFill>
                  <a:schemeClr val="tx1"/>
                </a:solidFill>
                <a:prstDash val="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4" name="Donut 63"/>
              <p:cNvSpPr/>
              <p:nvPr/>
            </p:nvSpPr>
            <p:spPr>
              <a:xfrm>
                <a:off x="1523990" y="2526401"/>
                <a:ext cx="1558746" cy="1558602"/>
              </a:xfrm>
              <a:prstGeom prst="donut">
                <a:avLst>
                  <a:gd name="adj" fmla="val 4688"/>
                </a:avLst>
              </a:prstGeom>
              <a:grpFill/>
              <a:ln>
                <a:solidFill>
                  <a:srgbClr val="000000"/>
                </a:solidFill>
                <a:prstDash val="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9" name="Oval 68"/>
              <p:cNvSpPr/>
              <p:nvPr/>
            </p:nvSpPr>
            <p:spPr>
              <a:xfrm>
                <a:off x="1739427" y="2753643"/>
                <a:ext cx="1136309" cy="113621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PKG / PUBLISH</a:t>
                </a:r>
                <a:endParaRPr lang="en-US" sz="1400" dirty="0">
                  <a:solidFill>
                    <a:schemeClr val="tx1"/>
                  </a:solidFill>
                </a:endParaRPr>
              </a:p>
            </p:txBody>
          </p:sp>
        </p:grpSp>
        <p:grpSp>
          <p:nvGrpSpPr>
            <p:cNvPr id="74" name="Group 73"/>
            <p:cNvGrpSpPr/>
            <p:nvPr/>
          </p:nvGrpSpPr>
          <p:grpSpPr>
            <a:xfrm>
              <a:off x="7454767" y="1265759"/>
              <a:ext cx="1711146" cy="1711002"/>
              <a:chOff x="1443782" y="2459564"/>
              <a:chExt cx="1711146" cy="1711002"/>
            </a:xfrm>
            <a:solidFill>
              <a:schemeClr val="accent2">
                <a:lumMod val="60000"/>
                <a:lumOff val="40000"/>
              </a:schemeClr>
            </a:solidFill>
          </p:grpSpPr>
          <p:sp>
            <p:nvSpPr>
              <p:cNvPr id="75" name="Donut 74"/>
              <p:cNvSpPr/>
              <p:nvPr/>
            </p:nvSpPr>
            <p:spPr>
              <a:xfrm>
                <a:off x="1443782" y="2459564"/>
                <a:ext cx="1711146" cy="1711002"/>
              </a:xfrm>
              <a:prstGeom prst="donut">
                <a:avLst>
                  <a:gd name="adj" fmla="val 0"/>
                </a:avLst>
              </a:prstGeom>
              <a:grpFill/>
              <a:ln>
                <a:solidFill>
                  <a:schemeClr val="tx1"/>
                </a:solidFill>
                <a:prstDash val="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7" name="Donut 76"/>
              <p:cNvSpPr/>
              <p:nvPr/>
            </p:nvSpPr>
            <p:spPr>
              <a:xfrm>
                <a:off x="1523990" y="2526401"/>
                <a:ext cx="1558746" cy="1558602"/>
              </a:xfrm>
              <a:prstGeom prst="donut">
                <a:avLst>
                  <a:gd name="adj" fmla="val 4688"/>
                </a:avLst>
              </a:prstGeom>
              <a:grpFill/>
              <a:ln>
                <a:solidFill>
                  <a:srgbClr val="000000"/>
                </a:solidFill>
                <a:prstDash val="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8" name="Oval 77"/>
              <p:cNvSpPr/>
              <p:nvPr/>
            </p:nvSpPr>
            <p:spPr>
              <a:xfrm>
                <a:off x="1739427" y="2753643"/>
                <a:ext cx="1136309" cy="113621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DEPLOY</a:t>
                </a:r>
                <a:endParaRPr lang="en-US" sz="1400" dirty="0"/>
              </a:p>
            </p:txBody>
          </p:sp>
        </p:grpSp>
        <p:grpSp>
          <p:nvGrpSpPr>
            <p:cNvPr id="79" name="Group 78"/>
            <p:cNvGrpSpPr/>
            <p:nvPr/>
          </p:nvGrpSpPr>
          <p:grpSpPr>
            <a:xfrm>
              <a:off x="9657561" y="1260398"/>
              <a:ext cx="1711146" cy="1711002"/>
              <a:chOff x="1443782" y="2459564"/>
              <a:chExt cx="1711146" cy="1711002"/>
            </a:xfrm>
            <a:solidFill>
              <a:schemeClr val="accent2">
                <a:lumMod val="60000"/>
                <a:lumOff val="40000"/>
              </a:schemeClr>
            </a:solidFill>
          </p:grpSpPr>
          <p:sp>
            <p:nvSpPr>
              <p:cNvPr id="80" name="Donut 79"/>
              <p:cNvSpPr/>
              <p:nvPr/>
            </p:nvSpPr>
            <p:spPr>
              <a:xfrm>
                <a:off x="1443782" y="2459564"/>
                <a:ext cx="1711146" cy="1711002"/>
              </a:xfrm>
              <a:prstGeom prst="donut">
                <a:avLst>
                  <a:gd name="adj" fmla="val 0"/>
                </a:avLst>
              </a:prstGeom>
              <a:grpFill/>
              <a:ln>
                <a:solidFill>
                  <a:schemeClr val="tx1"/>
                </a:solidFill>
                <a:prstDash val="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1" name="Donut 80"/>
              <p:cNvSpPr/>
              <p:nvPr/>
            </p:nvSpPr>
            <p:spPr>
              <a:xfrm>
                <a:off x="1523990" y="2526401"/>
                <a:ext cx="1558746" cy="1558602"/>
              </a:xfrm>
              <a:prstGeom prst="donut">
                <a:avLst>
                  <a:gd name="adj" fmla="val 4688"/>
                </a:avLst>
              </a:prstGeom>
              <a:grpFill/>
              <a:ln>
                <a:solidFill>
                  <a:schemeClr val="accent1"/>
                </a:solidFill>
                <a:prstDash val="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2" name="Oval 81"/>
              <p:cNvSpPr/>
              <p:nvPr/>
            </p:nvSpPr>
            <p:spPr>
              <a:xfrm>
                <a:off x="1739427" y="2753643"/>
                <a:ext cx="1136309" cy="1136212"/>
              </a:xfrm>
              <a:prstGeom prst="ellips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TEST</a:t>
                </a:r>
                <a:endParaRPr lang="en-US" sz="1400" dirty="0"/>
              </a:p>
            </p:txBody>
          </p:sp>
        </p:grpSp>
        <p:sp>
          <p:nvSpPr>
            <p:cNvPr id="89" name="Rectangle 88"/>
            <p:cNvSpPr/>
            <p:nvPr/>
          </p:nvSpPr>
          <p:spPr>
            <a:xfrm>
              <a:off x="680852" y="3425182"/>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rgbClr val="000000"/>
                  </a:solidFill>
                </a:rPr>
                <a:t>Projects Reports</a:t>
              </a:r>
              <a:endParaRPr lang="en-US" sz="1100" dirty="0">
                <a:solidFill>
                  <a:srgbClr val="000000"/>
                </a:solidFill>
              </a:endParaRPr>
            </a:p>
          </p:txBody>
        </p:sp>
        <p:sp>
          <p:nvSpPr>
            <p:cNvPr id="91" name="Rectangle 90"/>
            <p:cNvSpPr/>
            <p:nvPr/>
          </p:nvSpPr>
          <p:spPr>
            <a:xfrm>
              <a:off x="680852" y="3737281"/>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rgbClr val="000000"/>
                  </a:solidFill>
                </a:rPr>
                <a:t>Workflow Scheme</a:t>
              </a:r>
              <a:endParaRPr lang="en-US" sz="1100" dirty="0">
                <a:solidFill>
                  <a:srgbClr val="000000"/>
                </a:solidFill>
              </a:endParaRPr>
            </a:p>
          </p:txBody>
        </p:sp>
        <p:sp>
          <p:nvSpPr>
            <p:cNvPr id="92" name="Rectangle 91"/>
            <p:cNvSpPr/>
            <p:nvPr/>
          </p:nvSpPr>
          <p:spPr>
            <a:xfrm>
              <a:off x="680852" y="4049380"/>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rgbClr val="000000"/>
                  </a:solidFill>
                </a:rPr>
                <a:t>Screen Scheme</a:t>
              </a:r>
              <a:endParaRPr lang="en-US" sz="1100" dirty="0">
                <a:solidFill>
                  <a:srgbClr val="000000"/>
                </a:solidFill>
              </a:endParaRPr>
            </a:p>
          </p:txBody>
        </p:sp>
        <p:sp>
          <p:nvSpPr>
            <p:cNvPr id="93" name="Rectangle 92"/>
            <p:cNvSpPr/>
            <p:nvPr/>
          </p:nvSpPr>
          <p:spPr>
            <a:xfrm>
              <a:off x="680852" y="3113083"/>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rgbClr val="000000"/>
                  </a:solidFill>
                </a:rPr>
                <a:t>Portfolio Planning</a:t>
              </a:r>
              <a:endParaRPr lang="en-US" sz="1100" dirty="0">
                <a:solidFill>
                  <a:srgbClr val="000000"/>
                </a:solidFill>
              </a:endParaRPr>
            </a:p>
          </p:txBody>
        </p:sp>
        <p:sp>
          <p:nvSpPr>
            <p:cNvPr id="94" name="Rectangle 93"/>
            <p:cNvSpPr/>
            <p:nvPr/>
          </p:nvSpPr>
          <p:spPr>
            <a:xfrm>
              <a:off x="680852" y="4361478"/>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rgbClr val="000000"/>
                  </a:solidFill>
                </a:rPr>
                <a:t>Dashboards</a:t>
              </a:r>
              <a:endParaRPr lang="en-US" sz="1100" dirty="0">
                <a:solidFill>
                  <a:srgbClr val="000000"/>
                </a:solidFill>
              </a:endParaRPr>
            </a:p>
          </p:txBody>
        </p:sp>
        <p:sp>
          <p:nvSpPr>
            <p:cNvPr id="101" name="Rectangle 100"/>
            <p:cNvSpPr/>
            <p:nvPr/>
          </p:nvSpPr>
          <p:spPr>
            <a:xfrm>
              <a:off x="5155838" y="3406355"/>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rgbClr val="000000"/>
                  </a:solidFill>
                </a:rPr>
                <a:t>Recursive Scanning</a:t>
              </a:r>
              <a:endParaRPr lang="en-US" sz="1100" dirty="0">
                <a:solidFill>
                  <a:srgbClr val="000000"/>
                </a:solidFill>
              </a:endParaRPr>
            </a:p>
          </p:txBody>
        </p:sp>
        <p:sp>
          <p:nvSpPr>
            <p:cNvPr id="103" name="Rectangle 102"/>
            <p:cNvSpPr/>
            <p:nvPr/>
          </p:nvSpPr>
          <p:spPr>
            <a:xfrm>
              <a:off x="5155838" y="3726361"/>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rgbClr val="000000"/>
                  </a:solidFill>
                </a:rPr>
                <a:t>License Compliance</a:t>
              </a:r>
              <a:endParaRPr lang="en-US" sz="1100" dirty="0">
                <a:solidFill>
                  <a:srgbClr val="000000"/>
                </a:solidFill>
              </a:endParaRPr>
            </a:p>
          </p:txBody>
        </p:sp>
        <p:sp>
          <p:nvSpPr>
            <p:cNvPr id="104" name="Rectangle 103"/>
            <p:cNvSpPr/>
            <p:nvPr/>
          </p:nvSpPr>
          <p:spPr>
            <a:xfrm>
              <a:off x="5155838" y="4046367"/>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rgbClr val="000000"/>
                  </a:solidFill>
                </a:rPr>
                <a:t>Reporting and Audit Checks</a:t>
              </a:r>
              <a:endParaRPr lang="en-US" sz="1100" dirty="0">
                <a:solidFill>
                  <a:srgbClr val="000000"/>
                </a:solidFill>
              </a:endParaRPr>
            </a:p>
          </p:txBody>
        </p:sp>
        <p:sp>
          <p:nvSpPr>
            <p:cNvPr id="106" name="Rectangle 105"/>
            <p:cNvSpPr/>
            <p:nvPr/>
          </p:nvSpPr>
          <p:spPr>
            <a:xfrm>
              <a:off x="5155838" y="3086349"/>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rgbClr val="000000"/>
                  </a:solidFill>
                </a:rPr>
                <a:t>Binary Repository</a:t>
              </a:r>
              <a:endParaRPr lang="en-US" sz="1100" dirty="0">
                <a:solidFill>
                  <a:srgbClr val="000000"/>
                </a:solidFill>
              </a:endParaRPr>
            </a:p>
          </p:txBody>
        </p:sp>
        <p:sp>
          <p:nvSpPr>
            <p:cNvPr id="107" name="Rectangle 106"/>
            <p:cNvSpPr/>
            <p:nvPr/>
          </p:nvSpPr>
          <p:spPr>
            <a:xfrm>
              <a:off x="5155838" y="4366373"/>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rgbClr val="000000"/>
                  </a:solidFill>
                </a:rPr>
                <a:t>Gated Checks</a:t>
              </a:r>
              <a:endParaRPr lang="en-US" sz="1100" dirty="0">
                <a:solidFill>
                  <a:srgbClr val="000000"/>
                </a:solidFill>
              </a:endParaRPr>
            </a:p>
          </p:txBody>
        </p:sp>
        <p:sp>
          <p:nvSpPr>
            <p:cNvPr id="109" name="Rectangle 108"/>
            <p:cNvSpPr/>
            <p:nvPr/>
          </p:nvSpPr>
          <p:spPr>
            <a:xfrm>
              <a:off x="7393331" y="3406355"/>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rgbClr val="000000"/>
                  </a:solidFill>
                </a:rPr>
                <a:t>Deployment Strategy</a:t>
              </a:r>
              <a:endParaRPr lang="en-US" sz="1100" dirty="0">
                <a:solidFill>
                  <a:srgbClr val="000000"/>
                </a:solidFill>
              </a:endParaRPr>
            </a:p>
          </p:txBody>
        </p:sp>
        <p:sp>
          <p:nvSpPr>
            <p:cNvPr id="110" name="Rectangle 109"/>
            <p:cNvSpPr/>
            <p:nvPr/>
          </p:nvSpPr>
          <p:spPr>
            <a:xfrm>
              <a:off x="7393331" y="3726361"/>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rgbClr val="000000"/>
                  </a:solidFill>
                </a:rPr>
                <a:t>Dependency Management</a:t>
              </a:r>
              <a:endParaRPr lang="en-US" sz="1100" dirty="0">
                <a:solidFill>
                  <a:srgbClr val="000000"/>
                </a:solidFill>
              </a:endParaRPr>
            </a:p>
          </p:txBody>
        </p:sp>
        <p:sp>
          <p:nvSpPr>
            <p:cNvPr id="111" name="Rectangle 110"/>
            <p:cNvSpPr/>
            <p:nvPr/>
          </p:nvSpPr>
          <p:spPr>
            <a:xfrm>
              <a:off x="7393331" y="4046367"/>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rgbClr val="000000"/>
                  </a:solidFill>
                </a:rPr>
                <a:t>Code Quality</a:t>
              </a:r>
              <a:endParaRPr lang="en-US" sz="1100" dirty="0">
                <a:solidFill>
                  <a:srgbClr val="000000"/>
                </a:solidFill>
              </a:endParaRPr>
            </a:p>
          </p:txBody>
        </p:sp>
        <p:sp>
          <p:nvSpPr>
            <p:cNvPr id="112" name="Rectangle 111"/>
            <p:cNvSpPr/>
            <p:nvPr/>
          </p:nvSpPr>
          <p:spPr>
            <a:xfrm>
              <a:off x="7393331" y="3086349"/>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rgbClr val="000000"/>
                  </a:solidFill>
                </a:rPr>
                <a:t>Service Discovery</a:t>
              </a:r>
              <a:endParaRPr lang="en-US" sz="1100" dirty="0">
                <a:solidFill>
                  <a:srgbClr val="000000"/>
                </a:solidFill>
              </a:endParaRPr>
            </a:p>
          </p:txBody>
        </p:sp>
        <p:sp>
          <p:nvSpPr>
            <p:cNvPr id="113" name="Rectangle 112"/>
            <p:cNvSpPr/>
            <p:nvPr/>
          </p:nvSpPr>
          <p:spPr>
            <a:xfrm>
              <a:off x="7393331" y="4366373"/>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rgbClr val="000000"/>
                  </a:solidFill>
                </a:rPr>
                <a:t>Configuration Management</a:t>
              </a:r>
              <a:endParaRPr lang="en-US" sz="1100" dirty="0">
                <a:solidFill>
                  <a:srgbClr val="000000"/>
                </a:solidFill>
              </a:endParaRPr>
            </a:p>
          </p:txBody>
        </p:sp>
        <p:sp>
          <p:nvSpPr>
            <p:cNvPr id="115" name="Rectangle 114"/>
            <p:cNvSpPr/>
            <p:nvPr/>
          </p:nvSpPr>
          <p:spPr>
            <a:xfrm>
              <a:off x="9630825" y="3406355"/>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rgbClr val="000000"/>
                  </a:solidFill>
                </a:rPr>
                <a:t>Integration Test</a:t>
              </a:r>
              <a:endParaRPr lang="en-US" sz="1100" dirty="0">
                <a:solidFill>
                  <a:srgbClr val="000000"/>
                </a:solidFill>
              </a:endParaRPr>
            </a:p>
          </p:txBody>
        </p:sp>
        <p:sp>
          <p:nvSpPr>
            <p:cNvPr id="117" name="Rectangle 116"/>
            <p:cNvSpPr/>
            <p:nvPr/>
          </p:nvSpPr>
          <p:spPr>
            <a:xfrm>
              <a:off x="9630825" y="3726361"/>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rgbClr val="000000"/>
                  </a:solidFill>
                </a:rPr>
                <a:t>Regression Test</a:t>
              </a:r>
              <a:endParaRPr lang="en-US" sz="1100" dirty="0">
                <a:solidFill>
                  <a:srgbClr val="000000"/>
                </a:solidFill>
              </a:endParaRPr>
            </a:p>
          </p:txBody>
        </p:sp>
        <p:sp>
          <p:nvSpPr>
            <p:cNvPr id="118" name="Rectangle 117"/>
            <p:cNvSpPr/>
            <p:nvPr/>
          </p:nvSpPr>
          <p:spPr>
            <a:xfrm>
              <a:off x="9630825" y="4046367"/>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rgbClr val="000000"/>
                  </a:solidFill>
                </a:rPr>
                <a:t>Performance Test</a:t>
              </a:r>
              <a:endParaRPr lang="en-US" sz="1100" dirty="0">
                <a:solidFill>
                  <a:srgbClr val="000000"/>
                </a:solidFill>
              </a:endParaRPr>
            </a:p>
          </p:txBody>
        </p:sp>
        <p:sp>
          <p:nvSpPr>
            <p:cNvPr id="119" name="Rectangle 118"/>
            <p:cNvSpPr/>
            <p:nvPr/>
          </p:nvSpPr>
          <p:spPr>
            <a:xfrm>
              <a:off x="9630825" y="3086349"/>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rgbClr val="000000"/>
                  </a:solidFill>
                </a:rPr>
                <a:t>Functional Test</a:t>
              </a:r>
              <a:endParaRPr lang="en-US" sz="1100" dirty="0">
                <a:solidFill>
                  <a:srgbClr val="000000"/>
                </a:solidFill>
              </a:endParaRPr>
            </a:p>
          </p:txBody>
        </p:sp>
        <p:sp>
          <p:nvSpPr>
            <p:cNvPr id="120" name="Rectangle 119"/>
            <p:cNvSpPr/>
            <p:nvPr/>
          </p:nvSpPr>
          <p:spPr>
            <a:xfrm>
              <a:off x="9630825" y="4366373"/>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rgbClr val="000000"/>
                  </a:solidFill>
                </a:rPr>
                <a:t>Monitoring</a:t>
              </a:r>
              <a:endParaRPr lang="en-US" sz="1100" dirty="0">
                <a:solidFill>
                  <a:srgbClr val="000000"/>
                </a:solidFill>
              </a:endParaRPr>
            </a:p>
          </p:txBody>
        </p:sp>
        <p:cxnSp>
          <p:nvCxnSpPr>
            <p:cNvPr id="122" name="Straight Connector 121"/>
            <p:cNvCxnSpPr/>
            <p:nvPr/>
          </p:nvCxnSpPr>
          <p:spPr>
            <a:xfrm flipH="1">
              <a:off x="7214419" y="1458730"/>
              <a:ext cx="21040" cy="3179878"/>
            </a:xfrm>
            <a:prstGeom prst="line">
              <a:avLst/>
            </a:prstGeom>
            <a:ln>
              <a:solidFill>
                <a:srgbClr val="D99694"/>
              </a:solidFill>
              <a:prstDash val="dashDot"/>
            </a:ln>
          </p:spPr>
          <p:style>
            <a:lnRef idx="2">
              <a:schemeClr val="accent1"/>
            </a:lnRef>
            <a:fillRef idx="0">
              <a:schemeClr val="accent1"/>
            </a:fillRef>
            <a:effectRef idx="1">
              <a:schemeClr val="accent1"/>
            </a:effectRef>
            <a:fontRef idx="minor">
              <a:schemeClr val="tx1"/>
            </a:fontRef>
          </p:style>
        </p:cxnSp>
        <p:sp>
          <p:nvSpPr>
            <p:cNvPr id="124" name="Rectangle 123"/>
            <p:cNvSpPr/>
            <p:nvPr/>
          </p:nvSpPr>
          <p:spPr>
            <a:xfrm>
              <a:off x="2928367" y="3430077"/>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rgbClr val="000000"/>
                  </a:solidFill>
                </a:rPr>
                <a:t>Branching Model</a:t>
              </a:r>
              <a:endParaRPr lang="en-US" sz="1100" dirty="0">
                <a:solidFill>
                  <a:srgbClr val="000000"/>
                </a:solidFill>
              </a:endParaRPr>
            </a:p>
          </p:txBody>
        </p:sp>
        <p:sp>
          <p:nvSpPr>
            <p:cNvPr id="125" name="Rectangle 124"/>
            <p:cNvSpPr/>
            <p:nvPr/>
          </p:nvSpPr>
          <p:spPr>
            <a:xfrm>
              <a:off x="2928367" y="3742176"/>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rgbClr val="000000"/>
                  </a:solidFill>
                </a:rPr>
                <a:t>Dependency Management</a:t>
              </a:r>
              <a:endParaRPr lang="en-US" sz="1100" dirty="0">
                <a:solidFill>
                  <a:srgbClr val="000000"/>
                </a:solidFill>
              </a:endParaRPr>
            </a:p>
          </p:txBody>
        </p:sp>
        <p:sp>
          <p:nvSpPr>
            <p:cNvPr id="135" name="Rectangle 134"/>
            <p:cNvSpPr/>
            <p:nvPr/>
          </p:nvSpPr>
          <p:spPr>
            <a:xfrm>
              <a:off x="2928367" y="4054275"/>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rgbClr val="000000"/>
                  </a:solidFill>
                </a:rPr>
                <a:t>Code Review / Quality</a:t>
              </a:r>
              <a:endParaRPr lang="en-US" sz="1100" dirty="0">
                <a:solidFill>
                  <a:srgbClr val="000000"/>
                </a:solidFill>
              </a:endParaRPr>
            </a:p>
          </p:txBody>
        </p:sp>
        <p:sp>
          <p:nvSpPr>
            <p:cNvPr id="136" name="Rectangle 135"/>
            <p:cNvSpPr/>
            <p:nvPr/>
          </p:nvSpPr>
          <p:spPr>
            <a:xfrm>
              <a:off x="2928367" y="3117978"/>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rgbClr val="000000"/>
                  </a:solidFill>
                </a:rPr>
                <a:t>Source Control Management</a:t>
              </a:r>
              <a:endParaRPr lang="en-US" sz="1100" dirty="0">
                <a:solidFill>
                  <a:srgbClr val="000000"/>
                </a:solidFill>
              </a:endParaRPr>
            </a:p>
          </p:txBody>
        </p:sp>
        <p:sp>
          <p:nvSpPr>
            <p:cNvPr id="137" name="Rectangle 136"/>
            <p:cNvSpPr/>
            <p:nvPr/>
          </p:nvSpPr>
          <p:spPr>
            <a:xfrm>
              <a:off x="2928367" y="4366373"/>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rgbClr val="000000"/>
                  </a:solidFill>
                </a:rPr>
                <a:t>Gated Checks</a:t>
              </a:r>
              <a:endParaRPr lang="en-US" sz="1100" dirty="0">
                <a:solidFill>
                  <a:srgbClr val="000000"/>
                </a:solidFill>
              </a:endParaRPr>
            </a:p>
          </p:txBody>
        </p:sp>
        <p:cxnSp>
          <p:nvCxnSpPr>
            <p:cNvPr id="138" name="Straight Connector 137"/>
            <p:cNvCxnSpPr/>
            <p:nvPr/>
          </p:nvCxnSpPr>
          <p:spPr>
            <a:xfrm flipH="1">
              <a:off x="2728008" y="1458730"/>
              <a:ext cx="21040" cy="3179878"/>
            </a:xfrm>
            <a:prstGeom prst="line">
              <a:avLst/>
            </a:prstGeom>
            <a:ln>
              <a:solidFill>
                <a:srgbClr val="000000"/>
              </a:solidFill>
              <a:prstDash val="dashDot"/>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542070" y="4892395"/>
              <a:ext cx="2036413" cy="1503943"/>
            </a:xfrm>
            <a:prstGeom prst="rect">
              <a:avLst/>
            </a:prstGeom>
            <a:solidFill>
              <a:srgbClr val="F2F2F2"/>
            </a:solidFill>
            <a:ln>
              <a:solidFill>
                <a:schemeClr val="accent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Rectangle 164"/>
            <p:cNvSpPr/>
            <p:nvPr/>
          </p:nvSpPr>
          <p:spPr>
            <a:xfrm>
              <a:off x="2928367" y="4892395"/>
              <a:ext cx="4125102" cy="1503943"/>
            </a:xfrm>
            <a:prstGeom prst="rect">
              <a:avLst/>
            </a:prstGeom>
            <a:solidFill>
              <a:schemeClr val="bg1">
                <a:lumMod val="95000"/>
              </a:schemeClr>
            </a:solidFill>
            <a:ln>
              <a:solidFill>
                <a:schemeClr val="accent3">
                  <a:lumMod val="60000"/>
                  <a:lumOff val="40000"/>
                </a:schemeClr>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Rectangle 165"/>
            <p:cNvSpPr/>
            <p:nvPr/>
          </p:nvSpPr>
          <p:spPr>
            <a:xfrm>
              <a:off x="7393332" y="4892396"/>
              <a:ext cx="4173466" cy="1503942"/>
            </a:xfrm>
            <a:prstGeom prst="rect">
              <a:avLst/>
            </a:prstGeom>
            <a:solidFill>
              <a:srgbClr val="F2F2F2"/>
            </a:solidFill>
            <a:ln>
              <a:solidFill>
                <a:schemeClr val="accent2">
                  <a:lumMod val="60000"/>
                  <a:lumOff val="40000"/>
                </a:schemeClr>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TextBox 166"/>
            <p:cNvSpPr txBox="1"/>
            <p:nvPr/>
          </p:nvSpPr>
          <p:spPr>
            <a:xfrm>
              <a:off x="680851" y="5034548"/>
              <a:ext cx="1777751" cy="506739"/>
            </a:xfrm>
            <a:prstGeom prst="rect">
              <a:avLst/>
            </a:prstGeom>
            <a:noFill/>
          </p:spPr>
          <p:txBody>
            <a:bodyPr wrap="square" lIns="75118" tIns="37559" rIns="75118" bIns="37559" rtlCol="0">
              <a:spAutoFit/>
            </a:bodyPr>
            <a:lstStyle/>
            <a:p>
              <a:r>
                <a:rPr lang="en-US" sz="1400" dirty="0" smtClean="0">
                  <a:solidFill>
                    <a:schemeClr val="tx2"/>
                  </a:solidFill>
                </a:rPr>
                <a:t>CONFLUENCE</a:t>
              </a:r>
            </a:p>
            <a:p>
              <a:r>
                <a:rPr lang="en-US" sz="1400" dirty="0" smtClean="0">
                  <a:solidFill>
                    <a:schemeClr val="tx2"/>
                  </a:solidFill>
                </a:rPr>
                <a:t>JIRA</a:t>
              </a:r>
            </a:p>
          </p:txBody>
        </p:sp>
        <p:sp>
          <p:nvSpPr>
            <p:cNvPr id="168" name="TextBox 167"/>
            <p:cNvSpPr txBox="1"/>
            <p:nvPr/>
          </p:nvSpPr>
          <p:spPr>
            <a:xfrm>
              <a:off x="3175956" y="5034548"/>
              <a:ext cx="1168751" cy="1153070"/>
            </a:xfrm>
            <a:prstGeom prst="rect">
              <a:avLst/>
            </a:prstGeom>
            <a:noFill/>
          </p:spPr>
          <p:txBody>
            <a:bodyPr wrap="square" lIns="75118" tIns="37559" rIns="75118" bIns="37559" rtlCol="0">
              <a:spAutoFit/>
            </a:bodyPr>
            <a:lstStyle/>
            <a:p>
              <a:r>
                <a:rPr lang="en-US" sz="1400" dirty="0" smtClean="0">
                  <a:solidFill>
                    <a:schemeClr val="tx2"/>
                  </a:solidFill>
                </a:rPr>
                <a:t>GIT</a:t>
              </a:r>
            </a:p>
            <a:p>
              <a:r>
                <a:rPr lang="en-US" sz="1400" dirty="0" smtClean="0">
                  <a:solidFill>
                    <a:schemeClr val="tx2"/>
                  </a:solidFill>
                </a:rPr>
                <a:t>MAVEN</a:t>
              </a:r>
            </a:p>
            <a:p>
              <a:r>
                <a:rPr lang="en-US" sz="1400" dirty="0" smtClean="0">
                  <a:solidFill>
                    <a:schemeClr val="tx2"/>
                  </a:solidFill>
                </a:rPr>
                <a:t>SONAR</a:t>
              </a:r>
            </a:p>
            <a:p>
              <a:r>
                <a:rPr lang="en-US" sz="1400" dirty="0" smtClean="0">
                  <a:solidFill>
                    <a:schemeClr val="tx2"/>
                  </a:solidFill>
                </a:rPr>
                <a:t>JENKINS</a:t>
              </a:r>
              <a:endParaRPr lang="en-US" sz="1400" dirty="0">
                <a:solidFill>
                  <a:schemeClr val="tx2"/>
                </a:solidFill>
              </a:endParaRPr>
            </a:p>
            <a:p>
              <a:endParaRPr lang="en-US" sz="1400" dirty="0" smtClean="0">
                <a:solidFill>
                  <a:schemeClr val="tx2"/>
                </a:solidFill>
              </a:endParaRPr>
            </a:p>
          </p:txBody>
        </p:sp>
        <p:sp>
          <p:nvSpPr>
            <p:cNvPr id="169" name="TextBox 168"/>
            <p:cNvSpPr txBox="1"/>
            <p:nvPr/>
          </p:nvSpPr>
          <p:spPr>
            <a:xfrm>
              <a:off x="5535235" y="5034548"/>
              <a:ext cx="1254100" cy="937626"/>
            </a:xfrm>
            <a:prstGeom prst="rect">
              <a:avLst/>
            </a:prstGeom>
            <a:noFill/>
          </p:spPr>
          <p:txBody>
            <a:bodyPr wrap="square" lIns="75118" tIns="37559" rIns="75118" bIns="37559" rtlCol="0">
              <a:spAutoFit/>
            </a:bodyPr>
            <a:lstStyle/>
            <a:p>
              <a:r>
                <a:rPr lang="en-US" sz="1400" dirty="0" smtClean="0">
                  <a:solidFill>
                    <a:schemeClr val="tx2"/>
                  </a:solidFill>
                </a:rPr>
                <a:t>ARTIFACTORY</a:t>
              </a:r>
            </a:p>
            <a:p>
              <a:r>
                <a:rPr lang="en-US" sz="1400" dirty="0" smtClean="0">
                  <a:solidFill>
                    <a:schemeClr val="bg1">
                      <a:lumMod val="75000"/>
                    </a:schemeClr>
                  </a:solidFill>
                </a:rPr>
                <a:t>NEXUS</a:t>
              </a:r>
              <a:endParaRPr lang="en-US" sz="1400" dirty="0">
                <a:solidFill>
                  <a:schemeClr val="bg1">
                    <a:lumMod val="75000"/>
                  </a:schemeClr>
                </a:solidFill>
              </a:endParaRPr>
            </a:p>
            <a:p>
              <a:r>
                <a:rPr lang="en-US" sz="1400" dirty="0">
                  <a:solidFill>
                    <a:schemeClr val="tx2"/>
                  </a:solidFill>
                </a:rPr>
                <a:t>X-</a:t>
              </a:r>
              <a:r>
                <a:rPr lang="en-US" sz="1400" dirty="0" smtClean="0">
                  <a:solidFill>
                    <a:schemeClr val="tx2"/>
                  </a:solidFill>
                </a:rPr>
                <a:t>RAY</a:t>
              </a:r>
            </a:p>
            <a:p>
              <a:r>
                <a:rPr lang="en-US" sz="1400" dirty="0" smtClean="0">
                  <a:solidFill>
                    <a:schemeClr val="bg1">
                      <a:lumMod val="50000"/>
                    </a:schemeClr>
                  </a:solidFill>
                </a:rPr>
                <a:t>Quay</a:t>
              </a:r>
              <a:endParaRPr lang="en-US" sz="1400" dirty="0">
                <a:solidFill>
                  <a:schemeClr val="bg1">
                    <a:lumMod val="50000"/>
                  </a:schemeClr>
                </a:solidFill>
              </a:endParaRPr>
            </a:p>
          </p:txBody>
        </p:sp>
        <p:sp>
          <p:nvSpPr>
            <p:cNvPr id="170" name="TextBox 169"/>
            <p:cNvSpPr txBox="1"/>
            <p:nvPr/>
          </p:nvSpPr>
          <p:spPr>
            <a:xfrm>
              <a:off x="7574294" y="5034977"/>
              <a:ext cx="1168593" cy="1153070"/>
            </a:xfrm>
            <a:prstGeom prst="rect">
              <a:avLst/>
            </a:prstGeom>
            <a:noFill/>
          </p:spPr>
          <p:txBody>
            <a:bodyPr wrap="square" lIns="75118" tIns="37559" rIns="75118" bIns="37559" rtlCol="0">
              <a:spAutoFit/>
            </a:bodyPr>
            <a:lstStyle/>
            <a:p>
              <a:r>
                <a:rPr lang="en-US" sz="1400" dirty="0" smtClean="0">
                  <a:solidFill>
                    <a:srgbClr val="1F497D"/>
                  </a:solidFill>
                </a:rPr>
                <a:t>KUBERNETES</a:t>
              </a:r>
            </a:p>
            <a:p>
              <a:r>
                <a:rPr lang="en-US" sz="1400" dirty="0" smtClean="0">
                  <a:solidFill>
                    <a:srgbClr val="7F7F7F"/>
                  </a:solidFill>
                </a:rPr>
                <a:t>CHEF</a:t>
              </a:r>
            </a:p>
            <a:p>
              <a:r>
                <a:rPr lang="en-US" sz="1400" dirty="0" smtClean="0">
                  <a:solidFill>
                    <a:srgbClr val="7F7F7F"/>
                  </a:solidFill>
                </a:rPr>
                <a:t>VAULT</a:t>
              </a:r>
            </a:p>
            <a:p>
              <a:r>
                <a:rPr lang="en-US" sz="1400" dirty="0" smtClean="0">
                  <a:solidFill>
                    <a:srgbClr val="7F7F7F"/>
                  </a:solidFill>
                </a:rPr>
                <a:t>AUTOMAIC</a:t>
              </a:r>
              <a:endParaRPr lang="en-US" sz="1400" dirty="0">
                <a:solidFill>
                  <a:srgbClr val="7F7F7F"/>
                </a:solidFill>
              </a:endParaRPr>
            </a:p>
            <a:p>
              <a:endParaRPr lang="en-US" sz="1400" dirty="0" smtClean="0">
                <a:solidFill>
                  <a:schemeClr val="tx2"/>
                </a:solidFill>
              </a:endParaRPr>
            </a:p>
          </p:txBody>
        </p:sp>
        <p:sp>
          <p:nvSpPr>
            <p:cNvPr id="171" name="TextBox 170"/>
            <p:cNvSpPr txBox="1"/>
            <p:nvPr/>
          </p:nvSpPr>
          <p:spPr>
            <a:xfrm>
              <a:off x="10064732" y="5034977"/>
              <a:ext cx="1143559" cy="1153070"/>
            </a:xfrm>
            <a:prstGeom prst="rect">
              <a:avLst/>
            </a:prstGeom>
            <a:noFill/>
          </p:spPr>
          <p:txBody>
            <a:bodyPr wrap="square" lIns="75118" tIns="37559" rIns="75118" bIns="37559" rtlCol="0">
              <a:spAutoFit/>
            </a:bodyPr>
            <a:lstStyle/>
            <a:p>
              <a:r>
                <a:rPr lang="en-US" sz="1400" dirty="0" smtClean="0">
                  <a:solidFill>
                    <a:schemeClr val="tx2"/>
                  </a:solidFill>
                </a:rPr>
                <a:t>SYSDIG</a:t>
              </a:r>
            </a:p>
            <a:p>
              <a:r>
                <a:rPr lang="en-US" sz="1400" dirty="0" smtClean="0">
                  <a:solidFill>
                    <a:schemeClr val="tx2"/>
                  </a:solidFill>
                </a:rPr>
                <a:t>LAMBDA</a:t>
              </a:r>
            </a:p>
            <a:p>
              <a:r>
                <a:rPr lang="en-US" sz="1400" dirty="0" smtClean="0">
                  <a:solidFill>
                    <a:schemeClr val="bg1">
                      <a:lumMod val="75000"/>
                    </a:schemeClr>
                  </a:solidFill>
                </a:rPr>
                <a:t>Octane</a:t>
              </a:r>
            </a:p>
            <a:p>
              <a:r>
                <a:rPr lang="en-US" sz="1400" dirty="0" smtClean="0">
                  <a:solidFill>
                    <a:schemeClr val="tx2"/>
                  </a:solidFill>
                </a:rPr>
                <a:t>SPLUNK</a:t>
              </a:r>
            </a:p>
            <a:p>
              <a:r>
                <a:rPr lang="en-US" sz="1400" dirty="0" smtClean="0">
                  <a:solidFill>
                    <a:schemeClr val="bg1">
                      <a:lumMod val="75000"/>
                    </a:schemeClr>
                  </a:solidFill>
                </a:rPr>
                <a:t>ELK Stack</a:t>
              </a:r>
              <a:endParaRPr lang="en-US" sz="1400" dirty="0">
                <a:solidFill>
                  <a:schemeClr val="bg1">
                    <a:lumMod val="75000"/>
                  </a:schemeClr>
                </a:solidFill>
              </a:endParaRPr>
            </a:p>
          </p:txBody>
        </p:sp>
        <p:sp>
          <p:nvSpPr>
            <p:cNvPr id="172" name="TextBox 171"/>
            <p:cNvSpPr txBox="1"/>
            <p:nvPr/>
          </p:nvSpPr>
          <p:spPr>
            <a:xfrm>
              <a:off x="8886353" y="5034977"/>
              <a:ext cx="1168593" cy="937626"/>
            </a:xfrm>
            <a:prstGeom prst="rect">
              <a:avLst/>
            </a:prstGeom>
            <a:noFill/>
          </p:spPr>
          <p:txBody>
            <a:bodyPr wrap="square" lIns="75118" tIns="37559" rIns="75118" bIns="37559" rtlCol="0">
              <a:spAutoFit/>
            </a:bodyPr>
            <a:lstStyle/>
            <a:p>
              <a:r>
                <a:rPr lang="en-US" sz="1400" dirty="0" smtClean="0">
                  <a:solidFill>
                    <a:schemeClr val="tx2"/>
                  </a:solidFill>
                </a:rPr>
                <a:t>OPENSHIFT</a:t>
              </a:r>
            </a:p>
            <a:p>
              <a:r>
                <a:rPr lang="en-US" sz="1400" dirty="0" smtClean="0">
                  <a:solidFill>
                    <a:schemeClr val="bg1">
                      <a:lumMod val="75000"/>
                    </a:schemeClr>
                  </a:solidFill>
                </a:rPr>
                <a:t>ANSIBLE</a:t>
              </a:r>
            </a:p>
            <a:p>
              <a:endParaRPr lang="en-US" sz="1400" dirty="0" smtClean="0">
                <a:solidFill>
                  <a:schemeClr val="bg1">
                    <a:lumMod val="85000"/>
                  </a:schemeClr>
                </a:solidFill>
              </a:endParaRPr>
            </a:p>
            <a:p>
              <a:endParaRPr lang="en-US" sz="1400" dirty="0" smtClean="0">
                <a:solidFill>
                  <a:schemeClr val="tx2"/>
                </a:solidFill>
              </a:endParaRPr>
            </a:p>
          </p:txBody>
        </p:sp>
        <p:sp>
          <p:nvSpPr>
            <p:cNvPr id="173" name="TextBox 172"/>
            <p:cNvSpPr txBox="1"/>
            <p:nvPr/>
          </p:nvSpPr>
          <p:spPr>
            <a:xfrm>
              <a:off x="4355596" y="5045809"/>
              <a:ext cx="1168751" cy="291295"/>
            </a:xfrm>
            <a:prstGeom prst="rect">
              <a:avLst/>
            </a:prstGeom>
            <a:noFill/>
          </p:spPr>
          <p:txBody>
            <a:bodyPr wrap="square" lIns="75118" tIns="37559" rIns="75118" bIns="37559" rtlCol="0">
              <a:spAutoFit/>
            </a:bodyPr>
            <a:lstStyle/>
            <a:p>
              <a:r>
                <a:rPr lang="en-US" sz="1400" dirty="0" smtClean="0">
                  <a:solidFill>
                    <a:schemeClr val="bg1">
                      <a:lumMod val="75000"/>
                    </a:schemeClr>
                  </a:solidFill>
                </a:rPr>
                <a:t>Concourse</a:t>
              </a:r>
            </a:p>
          </p:txBody>
        </p:sp>
      </p:grpSp>
    </p:spTree>
    <p:extLst>
      <p:ext uri="{BB962C8B-B14F-4D97-AF65-F5344CB8AC3E}">
        <p14:creationId xmlns:p14="http://schemas.microsoft.com/office/powerpoint/2010/main" val="33630467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txBox="1">
            <a:spLocks/>
          </p:cNvSpPr>
          <p:nvPr/>
        </p:nvSpPr>
        <p:spPr>
          <a:xfrm>
            <a:off x="629999" y="139804"/>
            <a:ext cx="10936799" cy="513899"/>
          </a:xfrm>
          <a:prstGeom prst="rect">
            <a:avLst/>
          </a:prstGeom>
        </p:spPr>
        <p:txBody>
          <a:bodyPr vert="horz" lIns="111292" tIns="55646" rIns="111292" bIns="55646" rtlCol="0" anchor="ctr">
            <a:normAutofit/>
          </a:bodyPr>
          <a:lstStyle>
            <a:lvl1pPr algn="ctr" defTabSz="556458" rtl="0" eaLnBrk="1" latinLnBrk="0" hangingPunct="1">
              <a:spcBef>
                <a:spcPct val="0"/>
              </a:spcBef>
              <a:buNone/>
              <a:defRPr sz="5400" kern="1200">
                <a:solidFill>
                  <a:schemeClr val="tx1"/>
                </a:solidFill>
                <a:latin typeface="+mj-lt"/>
                <a:ea typeface="+mj-ea"/>
                <a:cs typeface="+mj-cs"/>
              </a:defRPr>
            </a:lvl1pPr>
          </a:lstStyle>
          <a:p>
            <a:pPr algn="l"/>
            <a:r>
              <a:rPr lang="en-US" sz="2400" b="1" dirty="0" smtClean="0">
                <a:solidFill>
                  <a:srgbClr val="222A35"/>
                </a:solidFill>
              </a:rPr>
              <a:t>Tool Chain Continuous Delivery Workflow</a:t>
            </a:r>
            <a:endParaRPr lang="en-US" sz="2000" b="1" dirty="0">
              <a:solidFill>
                <a:srgbClr val="9E9E9E"/>
              </a:solidFill>
              <a:cs typeface="Calibri"/>
            </a:endParaRPr>
          </a:p>
        </p:txBody>
      </p:sp>
      <p:grpSp>
        <p:nvGrpSpPr>
          <p:cNvPr id="407" name="Group 406"/>
          <p:cNvGrpSpPr/>
          <p:nvPr/>
        </p:nvGrpSpPr>
        <p:grpSpPr>
          <a:xfrm>
            <a:off x="1070610" y="791178"/>
            <a:ext cx="10083211" cy="5952570"/>
            <a:chOff x="1669868" y="653703"/>
            <a:chExt cx="9116631" cy="6441922"/>
          </a:xfrm>
        </p:grpSpPr>
        <p:cxnSp>
          <p:nvCxnSpPr>
            <p:cNvPr id="347" name="Straight Connector 346"/>
            <p:cNvCxnSpPr/>
            <p:nvPr/>
          </p:nvCxnSpPr>
          <p:spPr>
            <a:xfrm flipH="1">
              <a:off x="6565268" y="3817840"/>
              <a:ext cx="11572" cy="930667"/>
            </a:xfrm>
            <a:prstGeom prst="line">
              <a:avLst/>
            </a:prstGeom>
            <a:ln w="19050" cmpd="sng">
              <a:solidFill>
                <a:schemeClr val="accent2"/>
              </a:solidFill>
              <a:prstDash val="solid"/>
            </a:ln>
          </p:spPr>
          <p:style>
            <a:lnRef idx="2">
              <a:schemeClr val="accent1"/>
            </a:lnRef>
            <a:fillRef idx="0">
              <a:schemeClr val="accent1"/>
            </a:fillRef>
            <a:effectRef idx="1">
              <a:schemeClr val="accent1"/>
            </a:effectRef>
            <a:fontRef idx="minor">
              <a:schemeClr val="tx1"/>
            </a:fontRef>
          </p:style>
        </p:cxnSp>
        <p:sp>
          <p:nvSpPr>
            <p:cNvPr id="342" name="Rectangle 341">
              <a:extLst>
                <a:ext uri="{FF2B5EF4-FFF2-40B4-BE49-F238E27FC236}">
                  <a16:creationId xmlns="" xmlns:a16="http://schemas.microsoft.com/office/drawing/2014/main" id="{246E3B81-8A91-E044-AC60-75DC9989058F}"/>
                </a:ext>
              </a:extLst>
            </p:cNvPr>
            <p:cNvSpPr/>
            <p:nvPr/>
          </p:nvSpPr>
          <p:spPr>
            <a:xfrm>
              <a:off x="9224766" y="2671793"/>
              <a:ext cx="1548363" cy="316037"/>
            </a:xfrm>
            <a:prstGeom prst="rect">
              <a:avLst/>
            </a:prstGeom>
            <a:solidFill>
              <a:schemeClr val="tx2">
                <a:lumMod val="20000"/>
                <a:lumOff val="80000"/>
              </a:schemeClr>
            </a:solid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343" name="Rectangle 342">
              <a:extLst>
                <a:ext uri="{FF2B5EF4-FFF2-40B4-BE49-F238E27FC236}">
                  <a16:creationId xmlns="" xmlns:a16="http://schemas.microsoft.com/office/drawing/2014/main" id="{246E3B81-8A91-E044-AC60-75DC9989058F}"/>
                </a:ext>
              </a:extLst>
            </p:cNvPr>
            <p:cNvSpPr/>
            <p:nvPr/>
          </p:nvSpPr>
          <p:spPr>
            <a:xfrm>
              <a:off x="6591945" y="2671793"/>
              <a:ext cx="2632821" cy="316037"/>
            </a:xfrm>
            <a:prstGeom prst="rect">
              <a:avLst/>
            </a:prstGeom>
            <a:solidFill>
              <a:schemeClr val="accent2">
                <a:lumMod val="20000"/>
                <a:lumOff val="80000"/>
              </a:schemeClr>
            </a:solid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344" name="Rectangle 343">
              <a:extLst>
                <a:ext uri="{FF2B5EF4-FFF2-40B4-BE49-F238E27FC236}">
                  <a16:creationId xmlns="" xmlns:a16="http://schemas.microsoft.com/office/drawing/2014/main" id="{246E3B81-8A91-E044-AC60-75DC9989058F}"/>
                </a:ext>
              </a:extLst>
            </p:cNvPr>
            <p:cNvSpPr/>
            <p:nvPr/>
          </p:nvSpPr>
          <p:spPr>
            <a:xfrm>
              <a:off x="1669868" y="2673228"/>
              <a:ext cx="2529263" cy="316538"/>
            </a:xfrm>
            <a:prstGeom prst="rect">
              <a:avLst/>
            </a:prstGeom>
            <a:solidFill>
              <a:sysClr val="window" lastClr="FFFFFF"/>
            </a:solid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345" name="Rectangle 344">
              <a:extLst>
                <a:ext uri="{FF2B5EF4-FFF2-40B4-BE49-F238E27FC236}">
                  <a16:creationId xmlns="" xmlns:a16="http://schemas.microsoft.com/office/drawing/2014/main" id="{246E3B81-8A91-E044-AC60-75DC9989058F}"/>
                </a:ext>
              </a:extLst>
            </p:cNvPr>
            <p:cNvSpPr/>
            <p:nvPr/>
          </p:nvSpPr>
          <p:spPr>
            <a:xfrm>
              <a:off x="4260589" y="2671793"/>
              <a:ext cx="2277943" cy="316037"/>
            </a:xfrm>
            <a:prstGeom prst="rect">
              <a:avLst/>
            </a:prstGeom>
            <a:solidFill>
              <a:schemeClr val="accent3">
                <a:lumMod val="20000"/>
                <a:lumOff val="80000"/>
              </a:schemeClr>
            </a:solid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329" name="Rectangle 328">
              <a:extLst>
                <a:ext uri="{FF2B5EF4-FFF2-40B4-BE49-F238E27FC236}">
                  <a16:creationId xmlns="" xmlns:a16="http://schemas.microsoft.com/office/drawing/2014/main" id="{246E3B81-8A91-E044-AC60-75DC9989058F}"/>
                </a:ext>
              </a:extLst>
            </p:cNvPr>
            <p:cNvSpPr/>
            <p:nvPr/>
          </p:nvSpPr>
          <p:spPr>
            <a:xfrm>
              <a:off x="9224767" y="2993055"/>
              <a:ext cx="1548363" cy="2126138"/>
            </a:xfrm>
            <a:prstGeom prst="rect">
              <a:avLst/>
            </a:prstGeom>
            <a:solidFill>
              <a:schemeClr val="tx2">
                <a:lumMod val="20000"/>
                <a:lumOff val="80000"/>
              </a:schemeClr>
            </a:solid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328" name="Rectangle 327">
              <a:extLst>
                <a:ext uri="{FF2B5EF4-FFF2-40B4-BE49-F238E27FC236}">
                  <a16:creationId xmlns="" xmlns:a16="http://schemas.microsoft.com/office/drawing/2014/main" id="{246E3B81-8A91-E044-AC60-75DC9989058F}"/>
                </a:ext>
              </a:extLst>
            </p:cNvPr>
            <p:cNvSpPr/>
            <p:nvPr/>
          </p:nvSpPr>
          <p:spPr>
            <a:xfrm>
              <a:off x="6591946" y="2993055"/>
              <a:ext cx="2632821" cy="2126138"/>
            </a:xfrm>
            <a:prstGeom prst="rect">
              <a:avLst/>
            </a:prstGeom>
            <a:solidFill>
              <a:schemeClr val="accent2">
                <a:lumMod val="20000"/>
                <a:lumOff val="80000"/>
              </a:schemeClr>
            </a:solid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326" name="Rectangle 325">
              <a:extLst>
                <a:ext uri="{FF2B5EF4-FFF2-40B4-BE49-F238E27FC236}">
                  <a16:creationId xmlns="" xmlns:a16="http://schemas.microsoft.com/office/drawing/2014/main" id="{246E3B81-8A91-E044-AC60-75DC9989058F}"/>
                </a:ext>
              </a:extLst>
            </p:cNvPr>
            <p:cNvSpPr/>
            <p:nvPr/>
          </p:nvSpPr>
          <p:spPr>
            <a:xfrm>
              <a:off x="1669869" y="2993056"/>
              <a:ext cx="2529263" cy="2129508"/>
            </a:xfrm>
            <a:prstGeom prst="rect">
              <a:avLst/>
            </a:prstGeom>
            <a:solidFill>
              <a:sysClr val="window" lastClr="FFFFFF"/>
            </a:solid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325" name="Rectangle 324">
              <a:extLst>
                <a:ext uri="{FF2B5EF4-FFF2-40B4-BE49-F238E27FC236}">
                  <a16:creationId xmlns="" xmlns:a16="http://schemas.microsoft.com/office/drawing/2014/main" id="{246E3B81-8A91-E044-AC60-75DC9989058F}"/>
                </a:ext>
              </a:extLst>
            </p:cNvPr>
            <p:cNvSpPr/>
            <p:nvPr/>
          </p:nvSpPr>
          <p:spPr>
            <a:xfrm>
              <a:off x="4260590" y="2993055"/>
              <a:ext cx="2277943" cy="2126138"/>
            </a:xfrm>
            <a:prstGeom prst="rect">
              <a:avLst/>
            </a:prstGeom>
            <a:solidFill>
              <a:schemeClr val="accent3">
                <a:lumMod val="20000"/>
                <a:lumOff val="80000"/>
              </a:schemeClr>
            </a:solid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305" name="Rectangle 304"/>
            <p:cNvSpPr/>
            <p:nvPr/>
          </p:nvSpPr>
          <p:spPr>
            <a:xfrm>
              <a:off x="1683237" y="6482236"/>
              <a:ext cx="9103262" cy="613389"/>
            </a:xfrm>
            <a:prstGeom prst="rect">
              <a:avLst/>
            </a:prstGeom>
            <a:solidFill>
              <a:srgbClr val="FFFFFF"/>
            </a:solidFill>
            <a:ln>
              <a:solidFill>
                <a:schemeClr val="accent1">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accent1"/>
                </a:solidFill>
              </a:endParaRPr>
            </a:p>
          </p:txBody>
        </p:sp>
        <p:sp>
          <p:nvSpPr>
            <p:cNvPr id="273" name="Rectangle 272">
              <a:extLst>
                <a:ext uri="{FF2B5EF4-FFF2-40B4-BE49-F238E27FC236}">
                  <a16:creationId xmlns="" xmlns:a16="http://schemas.microsoft.com/office/drawing/2014/main" id="{246E3B81-8A91-E044-AC60-75DC9989058F}"/>
                </a:ext>
              </a:extLst>
            </p:cNvPr>
            <p:cNvSpPr/>
            <p:nvPr/>
          </p:nvSpPr>
          <p:spPr>
            <a:xfrm>
              <a:off x="1759730" y="3129449"/>
              <a:ext cx="975875" cy="364411"/>
            </a:xfrm>
            <a:prstGeom prst="rect">
              <a:avLst/>
            </a:prstGeom>
            <a:solidFill>
              <a:sysClr val="window" lastClr="FFFFFF"/>
            </a:solidFill>
            <a:ln w="12700" cap="flat" cmpd="sng" algn="ctr">
              <a:solidFill>
                <a:schemeClr val="tx2"/>
              </a:solidFill>
              <a:prstDash val="solid"/>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r>
                <a:rPr lang="en-IN" sz="1200" kern="0" dirty="0" smtClean="0">
                  <a:solidFill>
                    <a:prstClr val="black"/>
                  </a:solidFill>
                  <a:latin typeface="Calibri" panose="020F0502020204030204"/>
                </a:rPr>
                <a:t>To Do</a:t>
              </a:r>
              <a:endParaRPr lang="en-IN" sz="1200" kern="0" dirty="0">
                <a:solidFill>
                  <a:prstClr val="black"/>
                </a:solidFill>
                <a:latin typeface="Calibri" panose="020F0502020204030204"/>
              </a:endParaRPr>
            </a:p>
          </p:txBody>
        </p:sp>
        <p:sp>
          <p:nvSpPr>
            <p:cNvPr id="274" name="Rectangle 273">
              <a:extLst>
                <a:ext uri="{FF2B5EF4-FFF2-40B4-BE49-F238E27FC236}">
                  <a16:creationId xmlns="" xmlns:a16="http://schemas.microsoft.com/office/drawing/2014/main" id="{246E3B81-8A91-E044-AC60-75DC9989058F}"/>
                </a:ext>
              </a:extLst>
            </p:cNvPr>
            <p:cNvSpPr/>
            <p:nvPr/>
          </p:nvSpPr>
          <p:spPr>
            <a:xfrm>
              <a:off x="1759730" y="4120698"/>
              <a:ext cx="975875" cy="364411"/>
            </a:xfrm>
            <a:prstGeom prst="rect">
              <a:avLst/>
            </a:prstGeom>
            <a:solidFill>
              <a:sysClr val="window" lastClr="FFFFFF"/>
            </a:solidFill>
            <a:ln w="12700" cap="flat" cmpd="sng" algn="ctr">
              <a:solidFill>
                <a:schemeClr val="tx2"/>
              </a:solidFill>
              <a:prstDash val="solid"/>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r>
                <a:rPr lang="en-IN" sz="1200" kern="0" dirty="0">
                  <a:solidFill>
                    <a:prstClr val="black"/>
                  </a:solidFill>
                  <a:latin typeface="Calibri" panose="020F0502020204030204"/>
                </a:rPr>
                <a:t>In-Progress</a:t>
              </a:r>
            </a:p>
          </p:txBody>
        </p:sp>
        <p:sp>
          <p:nvSpPr>
            <p:cNvPr id="275" name="Rectangle 274">
              <a:extLst>
                <a:ext uri="{FF2B5EF4-FFF2-40B4-BE49-F238E27FC236}">
                  <a16:creationId xmlns="" xmlns:a16="http://schemas.microsoft.com/office/drawing/2014/main" id="{246E3B81-8A91-E044-AC60-75DC9989058F}"/>
                </a:ext>
              </a:extLst>
            </p:cNvPr>
            <p:cNvSpPr/>
            <p:nvPr/>
          </p:nvSpPr>
          <p:spPr>
            <a:xfrm>
              <a:off x="3134422" y="4105145"/>
              <a:ext cx="975875" cy="364411"/>
            </a:xfrm>
            <a:prstGeom prst="rect">
              <a:avLst/>
            </a:prstGeom>
            <a:solidFill>
              <a:sysClr val="window" lastClr="FFFFFF"/>
            </a:solidFill>
            <a:ln w="12700" cap="flat" cmpd="sng" algn="ctr">
              <a:solidFill>
                <a:schemeClr val="tx2"/>
              </a:solidFill>
              <a:prstDash val="solid"/>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r>
                <a:rPr lang="en-IN" sz="1200" kern="0" dirty="0" smtClean="0">
                  <a:solidFill>
                    <a:prstClr val="black"/>
                  </a:solidFill>
                  <a:latin typeface="Calibri" panose="020F0502020204030204"/>
                </a:rPr>
                <a:t>Pending Review</a:t>
              </a:r>
              <a:endParaRPr lang="en-IN" sz="1200" kern="0" dirty="0">
                <a:solidFill>
                  <a:prstClr val="black"/>
                </a:solidFill>
                <a:latin typeface="Calibri" panose="020F0502020204030204"/>
              </a:endParaRPr>
            </a:p>
          </p:txBody>
        </p:sp>
        <p:sp>
          <p:nvSpPr>
            <p:cNvPr id="277" name="Rectangle 276">
              <a:extLst>
                <a:ext uri="{FF2B5EF4-FFF2-40B4-BE49-F238E27FC236}">
                  <a16:creationId xmlns="" xmlns:a16="http://schemas.microsoft.com/office/drawing/2014/main" id="{246E3B81-8A91-E044-AC60-75DC9989058F}"/>
                </a:ext>
              </a:extLst>
            </p:cNvPr>
            <p:cNvSpPr/>
            <p:nvPr/>
          </p:nvSpPr>
          <p:spPr>
            <a:xfrm>
              <a:off x="4346929" y="4105145"/>
              <a:ext cx="975875" cy="364411"/>
            </a:xfrm>
            <a:prstGeom prst="rect">
              <a:avLst/>
            </a:prstGeom>
            <a:solidFill>
              <a:sysClr val="window" lastClr="FFFFFF"/>
            </a:solidFill>
            <a:ln w="12700" cap="flat" cmpd="sng" algn="ctr">
              <a:solidFill>
                <a:schemeClr val="tx2"/>
              </a:solidFill>
              <a:prstDash val="solid"/>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r>
                <a:rPr lang="en-IN" sz="1200" kern="0" dirty="0" smtClean="0">
                  <a:solidFill>
                    <a:prstClr val="black"/>
                  </a:solidFill>
                  <a:latin typeface="Calibri" panose="020F0502020204030204"/>
                </a:rPr>
                <a:t>Approved / Merged</a:t>
              </a:r>
              <a:endParaRPr lang="en-IN" sz="1200" kern="0" dirty="0">
                <a:solidFill>
                  <a:prstClr val="black"/>
                </a:solidFill>
                <a:latin typeface="Calibri" panose="020F0502020204030204"/>
              </a:endParaRPr>
            </a:p>
          </p:txBody>
        </p:sp>
        <p:sp>
          <p:nvSpPr>
            <p:cNvPr id="280" name="Rectangle 279">
              <a:extLst>
                <a:ext uri="{FF2B5EF4-FFF2-40B4-BE49-F238E27FC236}">
                  <a16:creationId xmlns="" xmlns:a16="http://schemas.microsoft.com/office/drawing/2014/main" id="{246E3B81-8A91-E044-AC60-75DC9989058F}"/>
                </a:ext>
              </a:extLst>
            </p:cNvPr>
            <p:cNvSpPr/>
            <p:nvPr/>
          </p:nvSpPr>
          <p:spPr>
            <a:xfrm>
              <a:off x="6758575" y="4105145"/>
              <a:ext cx="975875" cy="364411"/>
            </a:xfrm>
            <a:prstGeom prst="rect">
              <a:avLst/>
            </a:prstGeom>
            <a:solidFill>
              <a:schemeClr val="accent2"/>
            </a:solidFill>
            <a:ln w="12700" cap="flat" cmpd="sng" algn="ctr">
              <a:solidFill>
                <a:srgbClr val="00B0F0"/>
              </a:solidFill>
              <a:prstDash val="solid"/>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r>
                <a:rPr lang="en-IN" sz="1200" kern="0" dirty="0" smtClean="0">
                  <a:solidFill>
                    <a:srgbClr val="FFFFFF"/>
                  </a:solidFill>
                  <a:latin typeface="Calibri" panose="020F0502020204030204"/>
                </a:rPr>
                <a:t>Release Cut</a:t>
              </a:r>
              <a:endParaRPr lang="en-IN" sz="1200" kern="0" dirty="0">
                <a:solidFill>
                  <a:srgbClr val="FFFFFF"/>
                </a:solidFill>
                <a:latin typeface="Calibri" panose="020F0502020204030204"/>
              </a:endParaRPr>
            </a:p>
          </p:txBody>
        </p:sp>
        <p:sp>
          <p:nvSpPr>
            <p:cNvPr id="281" name="Rectangle 280">
              <a:extLst>
                <a:ext uri="{FF2B5EF4-FFF2-40B4-BE49-F238E27FC236}">
                  <a16:creationId xmlns="" xmlns:a16="http://schemas.microsoft.com/office/drawing/2014/main" id="{246E3B81-8A91-E044-AC60-75DC9989058F}"/>
                </a:ext>
              </a:extLst>
            </p:cNvPr>
            <p:cNvSpPr/>
            <p:nvPr/>
          </p:nvSpPr>
          <p:spPr>
            <a:xfrm>
              <a:off x="5452492" y="4105145"/>
              <a:ext cx="975875" cy="364411"/>
            </a:xfrm>
            <a:prstGeom prst="rect">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r>
                <a:rPr lang="en-IN" sz="1200" kern="0" dirty="0" smtClean="0">
                  <a:solidFill>
                    <a:prstClr val="black"/>
                  </a:solidFill>
                  <a:latin typeface="Calibri" panose="020F0502020204030204"/>
                </a:rPr>
                <a:t>Integrated</a:t>
              </a:r>
              <a:endParaRPr lang="en-IN" sz="1200" kern="0" dirty="0">
                <a:solidFill>
                  <a:prstClr val="black"/>
                </a:solidFill>
                <a:latin typeface="Calibri" panose="020F0502020204030204"/>
              </a:endParaRPr>
            </a:p>
          </p:txBody>
        </p:sp>
        <p:cxnSp>
          <p:nvCxnSpPr>
            <p:cNvPr id="282" name="Elbow Connector 281"/>
            <p:cNvCxnSpPr>
              <a:stCxn id="277" idx="0"/>
              <a:endCxn id="281" idx="0"/>
            </p:cNvCxnSpPr>
            <p:nvPr/>
          </p:nvCxnSpPr>
          <p:spPr>
            <a:xfrm rot="5400000" flipH="1" flipV="1">
              <a:off x="5387648" y="3552364"/>
              <a:ext cx="12700" cy="1105563"/>
            </a:xfrm>
            <a:prstGeom prst="bentConnector3">
              <a:avLst>
                <a:gd name="adj1" fmla="val 1800000"/>
              </a:avLst>
            </a:prstGeom>
            <a:ln w="9525" cmpd="sng">
              <a:solidFill>
                <a:schemeClr val="accent3"/>
              </a:solidFill>
              <a:prstDash val="dashDot"/>
              <a:headEnd type="none"/>
              <a:tailEnd type="triangle"/>
            </a:ln>
          </p:spPr>
          <p:style>
            <a:lnRef idx="2">
              <a:schemeClr val="accent1"/>
            </a:lnRef>
            <a:fillRef idx="0">
              <a:schemeClr val="accent1"/>
            </a:fillRef>
            <a:effectRef idx="1">
              <a:schemeClr val="accent1"/>
            </a:effectRef>
            <a:fontRef idx="minor">
              <a:schemeClr val="tx1"/>
            </a:fontRef>
          </p:style>
        </p:cxnSp>
        <p:sp>
          <p:nvSpPr>
            <p:cNvPr id="283" name="Rectangle 282">
              <a:extLst>
                <a:ext uri="{FF2B5EF4-FFF2-40B4-BE49-F238E27FC236}">
                  <a16:creationId xmlns="" xmlns:a16="http://schemas.microsoft.com/office/drawing/2014/main" id="{246E3B81-8A91-E044-AC60-75DC9989058F}"/>
                </a:ext>
              </a:extLst>
            </p:cNvPr>
            <p:cNvSpPr/>
            <p:nvPr/>
          </p:nvSpPr>
          <p:spPr>
            <a:xfrm>
              <a:off x="9544524" y="4105145"/>
              <a:ext cx="975875" cy="364411"/>
            </a:xfrm>
            <a:prstGeom prst="rect">
              <a:avLst/>
            </a:prstGeom>
            <a:solidFill>
              <a:sysClr val="window" lastClr="FFFFFF"/>
            </a:solidFill>
            <a:ln w="12700" cap="flat" cmpd="sng" algn="ctr">
              <a:solidFill>
                <a:schemeClr val="tx2"/>
              </a:solidFill>
              <a:prstDash val="solid"/>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r>
                <a:rPr lang="en-IN" sz="1200" kern="0" dirty="0" smtClean="0">
                  <a:solidFill>
                    <a:prstClr val="black"/>
                  </a:solidFill>
                  <a:latin typeface="Calibri" panose="020F0502020204030204"/>
                </a:rPr>
                <a:t>Closed</a:t>
              </a:r>
              <a:endParaRPr lang="en-IN" sz="1200" kern="0" dirty="0">
                <a:solidFill>
                  <a:prstClr val="black"/>
                </a:solidFill>
                <a:latin typeface="Calibri" panose="020F0502020204030204"/>
              </a:endParaRPr>
            </a:p>
          </p:txBody>
        </p:sp>
        <p:cxnSp>
          <p:nvCxnSpPr>
            <p:cNvPr id="284" name="Elbow Connector 283"/>
            <p:cNvCxnSpPr>
              <a:stCxn id="281" idx="2"/>
              <a:endCxn id="280" idx="2"/>
            </p:cNvCxnSpPr>
            <p:nvPr/>
          </p:nvCxnSpPr>
          <p:spPr>
            <a:xfrm rot="16200000" flipH="1">
              <a:off x="6593471" y="3816514"/>
              <a:ext cx="12700" cy="1306083"/>
            </a:xfrm>
            <a:prstGeom prst="bentConnector3">
              <a:avLst>
                <a:gd name="adj1" fmla="val 1800000"/>
              </a:avLst>
            </a:prstGeom>
            <a:ln w="9525" cmpd="sng">
              <a:solidFill>
                <a:schemeClr val="accent2"/>
              </a:solidFill>
              <a:prstDash val="dashDot"/>
              <a:headEnd type="none"/>
              <a:tailEnd type="triangle"/>
            </a:ln>
          </p:spPr>
          <p:style>
            <a:lnRef idx="2">
              <a:schemeClr val="accent1"/>
            </a:lnRef>
            <a:fillRef idx="0">
              <a:schemeClr val="accent1"/>
            </a:fillRef>
            <a:effectRef idx="1">
              <a:schemeClr val="accent1"/>
            </a:effectRef>
            <a:fontRef idx="minor">
              <a:schemeClr val="tx1"/>
            </a:fontRef>
          </p:style>
        </p:cxnSp>
        <p:sp>
          <p:nvSpPr>
            <p:cNvPr id="287" name="TextBox 286"/>
            <p:cNvSpPr txBox="1"/>
            <p:nvPr/>
          </p:nvSpPr>
          <p:spPr>
            <a:xfrm>
              <a:off x="3876016" y="4698970"/>
              <a:ext cx="926067" cy="434488"/>
            </a:xfrm>
            <a:prstGeom prst="rect">
              <a:avLst/>
            </a:prstGeom>
            <a:noFill/>
          </p:spPr>
          <p:txBody>
            <a:bodyPr wrap="square" lIns="95006" tIns="47503" rIns="95006" bIns="47503" rtlCol="0">
              <a:spAutoFit/>
            </a:bodyPr>
            <a:lstStyle/>
            <a:p>
              <a:r>
                <a:rPr lang="en-US" sz="1100" b="1" dirty="0" smtClean="0"/>
                <a:t>Pull Request</a:t>
              </a:r>
              <a:endParaRPr lang="en-US" sz="1100" b="1" dirty="0"/>
            </a:p>
          </p:txBody>
        </p:sp>
        <p:sp>
          <p:nvSpPr>
            <p:cNvPr id="288" name="TextBox 287"/>
            <p:cNvSpPr txBox="1"/>
            <p:nvPr/>
          </p:nvSpPr>
          <p:spPr>
            <a:xfrm>
              <a:off x="4897069" y="3606900"/>
              <a:ext cx="926067" cy="265211"/>
            </a:xfrm>
            <a:prstGeom prst="rect">
              <a:avLst/>
            </a:prstGeom>
            <a:noFill/>
          </p:spPr>
          <p:txBody>
            <a:bodyPr wrap="square" lIns="95006" tIns="47503" rIns="95006" bIns="47503" rtlCol="0">
              <a:spAutoFit/>
            </a:bodyPr>
            <a:lstStyle/>
            <a:p>
              <a:pPr algn="ctr"/>
              <a:r>
                <a:rPr lang="en-US" sz="1100" b="1" dirty="0" smtClean="0"/>
                <a:t>Build Pass</a:t>
              </a:r>
              <a:endParaRPr lang="en-US" sz="1100" b="1" dirty="0"/>
            </a:p>
          </p:txBody>
        </p:sp>
        <p:sp>
          <p:nvSpPr>
            <p:cNvPr id="289" name="TextBox 288"/>
            <p:cNvSpPr txBox="1"/>
            <p:nvPr/>
          </p:nvSpPr>
          <p:spPr>
            <a:xfrm>
              <a:off x="5986614" y="4698970"/>
              <a:ext cx="1388165" cy="434488"/>
            </a:xfrm>
            <a:prstGeom prst="rect">
              <a:avLst/>
            </a:prstGeom>
            <a:noFill/>
          </p:spPr>
          <p:txBody>
            <a:bodyPr wrap="square" lIns="95006" tIns="47503" rIns="95006" bIns="47503" rtlCol="0">
              <a:spAutoFit/>
            </a:bodyPr>
            <a:lstStyle/>
            <a:p>
              <a:pPr algn="ctr"/>
              <a:r>
                <a:rPr lang="en-US" sz="1100" b="1" dirty="0" smtClean="0"/>
                <a:t>Release</a:t>
              </a:r>
            </a:p>
            <a:p>
              <a:pPr algn="ctr"/>
              <a:r>
                <a:rPr lang="en-US" sz="1100" b="1" dirty="0" smtClean="0"/>
                <a:t> Branch Cut</a:t>
              </a:r>
              <a:endParaRPr lang="en-US" sz="1100" b="1" dirty="0"/>
            </a:p>
          </p:txBody>
        </p:sp>
        <p:sp>
          <p:nvSpPr>
            <p:cNvPr id="290" name="TextBox 289"/>
            <p:cNvSpPr txBox="1"/>
            <p:nvPr/>
          </p:nvSpPr>
          <p:spPr>
            <a:xfrm>
              <a:off x="7118538" y="3607609"/>
              <a:ext cx="1469784" cy="265211"/>
            </a:xfrm>
            <a:prstGeom prst="rect">
              <a:avLst/>
            </a:prstGeom>
            <a:noFill/>
          </p:spPr>
          <p:txBody>
            <a:bodyPr wrap="square" lIns="95006" tIns="47503" rIns="95006" bIns="47503" rtlCol="0">
              <a:spAutoFit/>
            </a:bodyPr>
            <a:lstStyle/>
            <a:p>
              <a:pPr algn="ctr"/>
              <a:r>
                <a:rPr lang="en-US" sz="1100" b="1" dirty="0" smtClean="0"/>
                <a:t>Validation Passed</a:t>
              </a:r>
              <a:endParaRPr lang="en-US" sz="1100" b="1" dirty="0"/>
            </a:p>
          </p:txBody>
        </p:sp>
        <p:cxnSp>
          <p:nvCxnSpPr>
            <p:cNvPr id="291" name="Elbow Connector 290"/>
            <p:cNvCxnSpPr>
              <a:stCxn id="280" idx="0"/>
              <a:endCxn id="294" idx="0"/>
            </p:cNvCxnSpPr>
            <p:nvPr/>
          </p:nvCxnSpPr>
          <p:spPr>
            <a:xfrm rot="5400000" flipH="1" flipV="1">
              <a:off x="7899554" y="3452104"/>
              <a:ext cx="12700" cy="1306083"/>
            </a:xfrm>
            <a:prstGeom prst="bentConnector3">
              <a:avLst>
                <a:gd name="adj1" fmla="val 1800000"/>
              </a:avLst>
            </a:prstGeom>
            <a:ln w="9525" cmpd="sng">
              <a:solidFill>
                <a:schemeClr val="accent2"/>
              </a:solidFill>
              <a:prstDash val="dashDot"/>
              <a:headEnd type="none"/>
              <a:tailEnd type="triangle"/>
            </a:ln>
          </p:spPr>
          <p:style>
            <a:lnRef idx="2">
              <a:schemeClr val="accent1"/>
            </a:lnRef>
            <a:fillRef idx="0">
              <a:schemeClr val="accent1"/>
            </a:fillRef>
            <a:effectRef idx="1">
              <a:schemeClr val="accent1"/>
            </a:effectRef>
            <a:fontRef idx="minor">
              <a:schemeClr val="tx1"/>
            </a:fontRef>
          </p:style>
        </p:cxnSp>
        <p:sp>
          <p:nvSpPr>
            <p:cNvPr id="294" name="Rectangle 293">
              <a:extLst>
                <a:ext uri="{FF2B5EF4-FFF2-40B4-BE49-F238E27FC236}">
                  <a16:creationId xmlns="" xmlns:a16="http://schemas.microsoft.com/office/drawing/2014/main" id="{246E3B81-8A91-E044-AC60-75DC9989058F}"/>
                </a:ext>
              </a:extLst>
            </p:cNvPr>
            <p:cNvSpPr/>
            <p:nvPr/>
          </p:nvSpPr>
          <p:spPr>
            <a:xfrm>
              <a:off x="8064658" y="4105145"/>
              <a:ext cx="975875" cy="364411"/>
            </a:xfrm>
            <a:prstGeom prst="rect">
              <a:avLst/>
            </a:prstGeom>
            <a:solidFill>
              <a:sysClr val="window" lastClr="FFFFFF"/>
            </a:solidFill>
            <a:ln w="12700" cap="flat" cmpd="sng" algn="ctr">
              <a:solidFill>
                <a:schemeClr val="tx2"/>
              </a:solidFill>
              <a:prstDash val="solid"/>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r>
                <a:rPr lang="en-IN" sz="1200" kern="0" dirty="0" smtClean="0">
                  <a:solidFill>
                    <a:prstClr val="black"/>
                  </a:solidFill>
                  <a:latin typeface="Calibri" panose="020F0502020204030204"/>
                </a:rPr>
                <a:t>Validated</a:t>
              </a:r>
              <a:endParaRPr lang="en-IN" sz="1200" kern="0" dirty="0">
                <a:solidFill>
                  <a:prstClr val="black"/>
                </a:solidFill>
                <a:latin typeface="Calibri" panose="020F0502020204030204"/>
              </a:endParaRPr>
            </a:p>
          </p:txBody>
        </p:sp>
        <p:cxnSp>
          <p:nvCxnSpPr>
            <p:cNvPr id="297" name="Elbow Connector 296"/>
            <p:cNvCxnSpPr>
              <a:stCxn id="294" idx="2"/>
              <a:endCxn id="283" idx="2"/>
            </p:cNvCxnSpPr>
            <p:nvPr/>
          </p:nvCxnSpPr>
          <p:spPr>
            <a:xfrm rot="16200000" flipH="1">
              <a:off x="9292529" y="3729623"/>
              <a:ext cx="12700" cy="1479866"/>
            </a:xfrm>
            <a:prstGeom prst="bentConnector3">
              <a:avLst>
                <a:gd name="adj1" fmla="val 1800000"/>
              </a:avLst>
            </a:prstGeom>
            <a:ln w="9525" cmpd="sng">
              <a:solidFill>
                <a:srgbClr val="C0504D"/>
              </a:solidFill>
              <a:prstDash val="dashDot"/>
              <a:headEnd type="none"/>
              <a:tailEnd type="triangle"/>
            </a:ln>
          </p:spPr>
          <p:style>
            <a:lnRef idx="2">
              <a:schemeClr val="accent1"/>
            </a:lnRef>
            <a:fillRef idx="0">
              <a:schemeClr val="accent1"/>
            </a:fillRef>
            <a:effectRef idx="1">
              <a:schemeClr val="accent1"/>
            </a:effectRef>
            <a:fontRef idx="minor">
              <a:schemeClr val="tx1"/>
            </a:fontRef>
          </p:style>
        </p:cxnSp>
        <p:sp>
          <p:nvSpPr>
            <p:cNvPr id="300" name="TextBox 299"/>
            <p:cNvSpPr txBox="1"/>
            <p:nvPr/>
          </p:nvSpPr>
          <p:spPr>
            <a:xfrm>
              <a:off x="8582364" y="4698970"/>
              <a:ext cx="1469784" cy="434488"/>
            </a:xfrm>
            <a:prstGeom prst="rect">
              <a:avLst/>
            </a:prstGeom>
            <a:noFill/>
          </p:spPr>
          <p:txBody>
            <a:bodyPr wrap="square" lIns="95006" tIns="47503" rIns="95006" bIns="47503" rtlCol="0">
              <a:spAutoFit/>
            </a:bodyPr>
            <a:lstStyle/>
            <a:p>
              <a:pPr algn="ctr"/>
              <a:r>
                <a:rPr lang="en-US" sz="1100" b="1" dirty="0" smtClean="0"/>
                <a:t>Released</a:t>
              </a:r>
            </a:p>
            <a:p>
              <a:pPr algn="ctr"/>
              <a:r>
                <a:rPr lang="en-US" sz="1100" b="1" dirty="0" smtClean="0"/>
                <a:t>To Prod</a:t>
              </a:r>
              <a:endParaRPr lang="en-US" sz="1100" b="1" dirty="0"/>
            </a:p>
          </p:txBody>
        </p:sp>
        <p:sp>
          <p:nvSpPr>
            <p:cNvPr id="301" name="Rectangle 300">
              <a:extLst>
                <a:ext uri="{FF2B5EF4-FFF2-40B4-BE49-F238E27FC236}">
                  <a16:creationId xmlns="" xmlns:a16="http://schemas.microsoft.com/office/drawing/2014/main" id="{246E3B81-8A91-E044-AC60-75DC9989058F}"/>
                </a:ext>
              </a:extLst>
            </p:cNvPr>
            <p:cNvSpPr/>
            <p:nvPr/>
          </p:nvSpPr>
          <p:spPr>
            <a:xfrm>
              <a:off x="1913307" y="6627244"/>
              <a:ext cx="1971047" cy="345841"/>
            </a:xfrm>
            <a:prstGeom prst="rect">
              <a:avLst/>
            </a:prstGeom>
            <a:solidFill>
              <a:sysClr val="window" lastClr="FFFFFF"/>
            </a:solid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r>
                <a:rPr lang="en-IN" sz="1200" kern="0" dirty="0" smtClean="0">
                  <a:solidFill>
                    <a:prstClr val="black"/>
                  </a:solidFill>
                  <a:latin typeface="Calibri" panose="020F0502020204030204"/>
                </a:rPr>
                <a:t>OpenShift / Dev</a:t>
              </a:r>
              <a:endParaRPr lang="en-IN" sz="1200" kern="0" dirty="0">
                <a:solidFill>
                  <a:prstClr val="black"/>
                </a:solidFill>
                <a:latin typeface="Calibri" panose="020F0502020204030204"/>
              </a:endParaRPr>
            </a:p>
          </p:txBody>
        </p:sp>
        <p:sp>
          <p:nvSpPr>
            <p:cNvPr id="302" name="Rectangle 301">
              <a:extLst>
                <a:ext uri="{FF2B5EF4-FFF2-40B4-BE49-F238E27FC236}">
                  <a16:creationId xmlns="" xmlns:a16="http://schemas.microsoft.com/office/drawing/2014/main" id="{246E3B81-8A91-E044-AC60-75DC9989058F}"/>
                </a:ext>
              </a:extLst>
            </p:cNvPr>
            <p:cNvSpPr/>
            <p:nvPr/>
          </p:nvSpPr>
          <p:spPr>
            <a:xfrm>
              <a:off x="4360298" y="6627244"/>
              <a:ext cx="2023873" cy="345841"/>
            </a:xfrm>
            <a:prstGeom prst="rect">
              <a:avLst/>
            </a:prstGeom>
            <a:solidFill>
              <a:schemeClr val="accent3"/>
            </a:solid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r>
                <a:rPr lang="en-IN" sz="1200" kern="0" dirty="0" smtClean="0">
                  <a:solidFill>
                    <a:prstClr val="black"/>
                  </a:solidFill>
                  <a:latin typeface="Calibri" panose="020F0502020204030204"/>
                </a:rPr>
                <a:t>OpenShift INT -D</a:t>
              </a:r>
              <a:endParaRPr lang="en-IN" sz="1200" kern="0" dirty="0">
                <a:solidFill>
                  <a:prstClr val="black"/>
                </a:solidFill>
                <a:latin typeface="Calibri" panose="020F0502020204030204"/>
              </a:endParaRPr>
            </a:p>
          </p:txBody>
        </p:sp>
        <p:sp>
          <p:nvSpPr>
            <p:cNvPr id="303" name="Rectangle 302">
              <a:extLst>
                <a:ext uri="{FF2B5EF4-FFF2-40B4-BE49-F238E27FC236}">
                  <a16:creationId xmlns="" xmlns:a16="http://schemas.microsoft.com/office/drawing/2014/main" id="{246E3B81-8A91-E044-AC60-75DC9989058F}"/>
                </a:ext>
              </a:extLst>
            </p:cNvPr>
            <p:cNvSpPr/>
            <p:nvPr/>
          </p:nvSpPr>
          <p:spPr>
            <a:xfrm>
              <a:off x="6705868" y="6633654"/>
              <a:ext cx="2348034" cy="345841"/>
            </a:xfrm>
            <a:prstGeom prst="rect">
              <a:avLst/>
            </a:prstGeom>
            <a:solidFill>
              <a:srgbClr val="F2DCDB"/>
            </a:solid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r>
                <a:rPr lang="en-IN" sz="1200" kern="0" dirty="0" smtClean="0">
                  <a:solidFill>
                    <a:prstClr val="black"/>
                  </a:solidFill>
                  <a:latin typeface="Calibri" panose="020F0502020204030204"/>
                </a:rPr>
                <a:t>OpenShift INT-P</a:t>
              </a:r>
              <a:endParaRPr lang="en-IN" sz="1200" kern="0" dirty="0">
                <a:solidFill>
                  <a:prstClr val="black"/>
                </a:solidFill>
                <a:latin typeface="Calibri" panose="020F0502020204030204"/>
              </a:endParaRPr>
            </a:p>
          </p:txBody>
        </p:sp>
        <p:sp>
          <p:nvSpPr>
            <p:cNvPr id="304" name="Rectangle 303">
              <a:extLst>
                <a:ext uri="{FF2B5EF4-FFF2-40B4-BE49-F238E27FC236}">
                  <a16:creationId xmlns="" xmlns:a16="http://schemas.microsoft.com/office/drawing/2014/main" id="{246E3B81-8A91-E044-AC60-75DC9989058F}"/>
                </a:ext>
              </a:extLst>
            </p:cNvPr>
            <p:cNvSpPr/>
            <p:nvPr/>
          </p:nvSpPr>
          <p:spPr>
            <a:xfrm>
              <a:off x="9410244" y="6627244"/>
              <a:ext cx="1283874" cy="345841"/>
            </a:xfrm>
            <a:prstGeom prst="rect">
              <a:avLst/>
            </a:prstGeom>
            <a:solidFill>
              <a:srgbClr val="C6D9F1"/>
            </a:solid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r>
                <a:rPr lang="en-IN" sz="1200" kern="0" dirty="0" smtClean="0">
                  <a:latin typeface="Calibri" panose="020F0502020204030204"/>
                </a:rPr>
                <a:t>OpenShift PROD</a:t>
              </a:r>
              <a:endParaRPr lang="en-IN" sz="1200" kern="0" dirty="0">
                <a:latin typeface="Calibri" panose="020F0502020204030204"/>
              </a:endParaRPr>
            </a:p>
          </p:txBody>
        </p:sp>
        <p:cxnSp>
          <p:nvCxnSpPr>
            <p:cNvPr id="309" name="Elbow Connector 308"/>
            <p:cNvCxnSpPr>
              <a:stCxn id="274" idx="2"/>
              <a:endCxn id="275" idx="1"/>
            </p:cNvCxnSpPr>
            <p:nvPr/>
          </p:nvCxnSpPr>
          <p:spPr>
            <a:xfrm rot="5400000" flipH="1" flipV="1">
              <a:off x="2592166" y="3942853"/>
              <a:ext cx="197758" cy="886754"/>
            </a:xfrm>
            <a:prstGeom prst="bentConnector4">
              <a:avLst>
                <a:gd name="adj1" fmla="val -115596"/>
                <a:gd name="adj2" fmla="val 77512"/>
              </a:avLst>
            </a:prstGeom>
            <a:ln w="9525" cmpd="sng">
              <a:solidFill>
                <a:schemeClr val="accent1"/>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12" name="Elbow Connector 311"/>
            <p:cNvCxnSpPr>
              <a:stCxn id="275" idx="2"/>
              <a:endCxn id="277" idx="2"/>
            </p:cNvCxnSpPr>
            <p:nvPr/>
          </p:nvCxnSpPr>
          <p:spPr>
            <a:xfrm rot="16200000" flipH="1">
              <a:off x="4228613" y="3863302"/>
              <a:ext cx="12700" cy="1212507"/>
            </a:xfrm>
            <a:prstGeom prst="bentConnector3">
              <a:avLst>
                <a:gd name="adj1" fmla="val 1800000"/>
              </a:avLst>
            </a:prstGeom>
            <a:ln w="9525" cmpd="sng">
              <a:solidFill>
                <a:schemeClr val="accent1"/>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sp>
          <p:nvSpPr>
            <p:cNvPr id="338" name="TextBox 337"/>
            <p:cNvSpPr txBox="1"/>
            <p:nvPr/>
          </p:nvSpPr>
          <p:spPr>
            <a:xfrm>
              <a:off x="1669869" y="2685720"/>
              <a:ext cx="2529263" cy="336975"/>
            </a:xfrm>
            <a:prstGeom prst="rect">
              <a:avLst/>
            </a:prstGeom>
            <a:noFill/>
          </p:spPr>
          <p:txBody>
            <a:bodyPr wrap="square" lIns="95006" tIns="47503" rIns="95006" bIns="47503" rtlCol="0">
              <a:spAutoFit/>
            </a:bodyPr>
            <a:lstStyle/>
            <a:p>
              <a:pPr algn="ctr"/>
              <a:r>
                <a:rPr lang="en-US" sz="1400" b="1" dirty="0" smtClean="0"/>
                <a:t>Developers</a:t>
              </a:r>
              <a:endParaRPr lang="en-US" sz="1400" b="1" dirty="0"/>
            </a:p>
          </p:txBody>
        </p:sp>
        <p:sp>
          <p:nvSpPr>
            <p:cNvPr id="339" name="TextBox 338"/>
            <p:cNvSpPr txBox="1"/>
            <p:nvPr/>
          </p:nvSpPr>
          <p:spPr>
            <a:xfrm>
              <a:off x="4219999" y="2681678"/>
              <a:ext cx="2318533" cy="336975"/>
            </a:xfrm>
            <a:prstGeom prst="rect">
              <a:avLst/>
            </a:prstGeom>
            <a:noFill/>
          </p:spPr>
          <p:txBody>
            <a:bodyPr wrap="square" lIns="95006" tIns="47503" rIns="95006" bIns="47503" rtlCol="0">
              <a:spAutoFit/>
            </a:bodyPr>
            <a:lstStyle/>
            <a:p>
              <a:pPr algn="ctr"/>
              <a:r>
                <a:rPr lang="en-US" sz="1400" b="1" dirty="0" smtClean="0"/>
                <a:t>Development Leads</a:t>
              </a:r>
              <a:endParaRPr lang="en-US" sz="1400" b="1" dirty="0"/>
            </a:p>
          </p:txBody>
        </p:sp>
        <p:sp>
          <p:nvSpPr>
            <p:cNvPr id="340" name="TextBox 339"/>
            <p:cNvSpPr txBox="1"/>
            <p:nvPr/>
          </p:nvSpPr>
          <p:spPr>
            <a:xfrm>
              <a:off x="6538533" y="2678389"/>
              <a:ext cx="2686234" cy="311377"/>
            </a:xfrm>
            <a:prstGeom prst="rect">
              <a:avLst/>
            </a:prstGeom>
            <a:noFill/>
          </p:spPr>
          <p:txBody>
            <a:bodyPr wrap="square" lIns="95006" tIns="47503" rIns="95006" bIns="47503" rtlCol="0">
              <a:spAutoFit/>
            </a:bodyPr>
            <a:lstStyle/>
            <a:p>
              <a:pPr algn="ctr"/>
              <a:r>
                <a:rPr lang="en-US" sz="1400" b="1" dirty="0" smtClean="0"/>
                <a:t>Release Management</a:t>
              </a:r>
              <a:endParaRPr lang="en-US" sz="1400" b="1" dirty="0"/>
            </a:p>
          </p:txBody>
        </p:sp>
        <p:sp>
          <p:nvSpPr>
            <p:cNvPr id="341" name="TextBox 340"/>
            <p:cNvSpPr txBox="1"/>
            <p:nvPr/>
          </p:nvSpPr>
          <p:spPr>
            <a:xfrm>
              <a:off x="9224766" y="2685721"/>
              <a:ext cx="1548363" cy="311377"/>
            </a:xfrm>
            <a:prstGeom prst="rect">
              <a:avLst/>
            </a:prstGeom>
            <a:noFill/>
          </p:spPr>
          <p:txBody>
            <a:bodyPr wrap="square" lIns="95006" tIns="47503" rIns="95006" bIns="47503" rtlCol="0">
              <a:spAutoFit/>
            </a:bodyPr>
            <a:lstStyle/>
            <a:p>
              <a:pPr algn="ctr"/>
              <a:r>
                <a:rPr lang="en-US" sz="1400" b="1" dirty="0" smtClean="0"/>
                <a:t>ITI</a:t>
              </a:r>
              <a:endParaRPr lang="en-US" sz="1400" b="1" dirty="0"/>
            </a:p>
          </p:txBody>
        </p:sp>
        <p:sp>
          <p:nvSpPr>
            <p:cNvPr id="351" name="Rectangle 350">
              <a:extLst>
                <a:ext uri="{FF2B5EF4-FFF2-40B4-BE49-F238E27FC236}">
                  <a16:creationId xmlns="" xmlns:a16="http://schemas.microsoft.com/office/drawing/2014/main" id="{246E3B81-8A91-E044-AC60-75DC9989058F}"/>
                </a:ext>
              </a:extLst>
            </p:cNvPr>
            <p:cNvSpPr/>
            <p:nvPr/>
          </p:nvSpPr>
          <p:spPr>
            <a:xfrm>
              <a:off x="1669868" y="5215868"/>
              <a:ext cx="4868663" cy="316538"/>
            </a:xfrm>
            <a:prstGeom prst="rect">
              <a:avLst/>
            </a:prstGeom>
            <a:solidFill>
              <a:sysClr val="window" lastClr="FFFFFF"/>
            </a:solidFill>
            <a:ln w="12700" cap="flat" cmpd="sng" algn="ctr">
              <a:solidFill>
                <a:schemeClr val="accent1"/>
              </a:solidFill>
              <a:prstDash val="solid"/>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r>
                <a:rPr lang="en-IN" sz="1400" b="1" kern="0" dirty="0" smtClean="0">
                  <a:solidFill>
                    <a:prstClr val="black"/>
                  </a:solidFill>
                  <a:latin typeface="Calibri" panose="020F0502020204030204"/>
                </a:rPr>
                <a:t>Sprint Cycle</a:t>
              </a:r>
              <a:endParaRPr lang="en-IN" sz="1400" b="1" kern="0" dirty="0">
                <a:solidFill>
                  <a:prstClr val="black"/>
                </a:solidFill>
                <a:latin typeface="Calibri" panose="020F0502020204030204"/>
              </a:endParaRPr>
            </a:p>
          </p:txBody>
        </p:sp>
        <p:sp>
          <p:nvSpPr>
            <p:cNvPr id="352" name="Rectangle 351">
              <a:extLst>
                <a:ext uri="{FF2B5EF4-FFF2-40B4-BE49-F238E27FC236}">
                  <a16:creationId xmlns="" xmlns:a16="http://schemas.microsoft.com/office/drawing/2014/main" id="{246E3B81-8A91-E044-AC60-75DC9989058F}"/>
                </a:ext>
              </a:extLst>
            </p:cNvPr>
            <p:cNvSpPr/>
            <p:nvPr/>
          </p:nvSpPr>
          <p:spPr>
            <a:xfrm>
              <a:off x="6591945" y="5215868"/>
              <a:ext cx="4181183" cy="316538"/>
            </a:xfrm>
            <a:prstGeom prst="rect">
              <a:avLst/>
            </a:prstGeom>
            <a:solidFill>
              <a:sysClr val="window" lastClr="FFFFFF"/>
            </a:solidFill>
            <a:ln w="12700" cap="flat" cmpd="sng" algn="ctr">
              <a:solidFill>
                <a:schemeClr val="accent1"/>
              </a:solidFill>
              <a:prstDash val="solid"/>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r>
                <a:rPr lang="en-IN" sz="1400" b="1" kern="0" dirty="0" smtClean="0">
                  <a:solidFill>
                    <a:prstClr val="black"/>
                  </a:solidFill>
                  <a:latin typeface="Calibri" panose="020F0502020204030204"/>
                </a:rPr>
                <a:t>Release Cycle</a:t>
              </a:r>
              <a:endParaRPr lang="en-IN" sz="1400" b="1" kern="0" dirty="0">
                <a:solidFill>
                  <a:prstClr val="black"/>
                </a:solidFill>
                <a:latin typeface="Calibri" panose="020F0502020204030204"/>
              </a:endParaRPr>
            </a:p>
          </p:txBody>
        </p:sp>
        <p:sp>
          <p:nvSpPr>
            <p:cNvPr id="356" name="TextBox 355"/>
            <p:cNvSpPr txBox="1"/>
            <p:nvPr/>
          </p:nvSpPr>
          <p:spPr>
            <a:xfrm>
              <a:off x="2204397" y="4698970"/>
              <a:ext cx="747954" cy="434488"/>
            </a:xfrm>
            <a:prstGeom prst="rect">
              <a:avLst/>
            </a:prstGeom>
            <a:noFill/>
          </p:spPr>
          <p:txBody>
            <a:bodyPr wrap="square" lIns="95006" tIns="47503" rIns="95006" bIns="47503" rtlCol="0">
              <a:spAutoFit/>
            </a:bodyPr>
            <a:lstStyle/>
            <a:p>
              <a:r>
                <a:rPr lang="en-US" sz="1100" b="1" dirty="0" smtClean="0"/>
                <a:t>Commit</a:t>
              </a:r>
            </a:p>
            <a:p>
              <a:r>
                <a:rPr lang="en-US" sz="1100" b="1" dirty="0" smtClean="0"/>
                <a:t>Change</a:t>
              </a:r>
              <a:endParaRPr lang="en-US" sz="1100" b="1" dirty="0"/>
            </a:p>
          </p:txBody>
        </p:sp>
        <p:sp>
          <p:nvSpPr>
            <p:cNvPr id="373" name="Rectangle 372"/>
            <p:cNvSpPr/>
            <p:nvPr/>
          </p:nvSpPr>
          <p:spPr>
            <a:xfrm>
              <a:off x="5537527" y="5656536"/>
              <a:ext cx="935994" cy="82570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Developer Integration Testing</a:t>
              </a:r>
              <a:endParaRPr lang="en-US" sz="1200" dirty="0">
                <a:solidFill>
                  <a:schemeClr val="tx1"/>
                </a:solidFill>
              </a:endParaRPr>
            </a:p>
          </p:txBody>
        </p:sp>
        <p:grpSp>
          <p:nvGrpSpPr>
            <p:cNvPr id="378" name="Group 377"/>
            <p:cNvGrpSpPr/>
            <p:nvPr/>
          </p:nvGrpSpPr>
          <p:grpSpPr>
            <a:xfrm>
              <a:off x="4552567" y="5659595"/>
              <a:ext cx="1126745" cy="267344"/>
              <a:chOff x="1992711" y="1366513"/>
              <a:chExt cx="1126745" cy="267344"/>
            </a:xfrm>
            <a:solidFill>
              <a:schemeClr val="bg1"/>
            </a:solidFill>
          </p:grpSpPr>
          <p:sp>
            <p:nvSpPr>
              <p:cNvPr id="379" name="Rectangle 378"/>
              <p:cNvSpPr/>
              <p:nvPr/>
            </p:nvSpPr>
            <p:spPr>
              <a:xfrm>
                <a:off x="1992711" y="1366513"/>
                <a:ext cx="1042059" cy="267344"/>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Approval</a:t>
                </a:r>
                <a:endParaRPr lang="en-US" sz="1200" dirty="0">
                  <a:solidFill>
                    <a:srgbClr val="000000"/>
                  </a:solidFill>
                </a:endParaRPr>
              </a:p>
            </p:txBody>
          </p:sp>
          <p:sp>
            <p:nvSpPr>
              <p:cNvPr id="380" name="Right Triangle 379"/>
              <p:cNvSpPr/>
              <p:nvPr/>
            </p:nvSpPr>
            <p:spPr>
              <a:xfrm rot="13419151">
                <a:off x="2934913" y="1400409"/>
                <a:ext cx="184543" cy="193433"/>
              </a:xfrm>
              <a:prstGeom prst="rtTriangl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grpSp>
          <p:nvGrpSpPr>
            <p:cNvPr id="369" name="Group 368"/>
            <p:cNvGrpSpPr/>
            <p:nvPr/>
          </p:nvGrpSpPr>
          <p:grpSpPr>
            <a:xfrm>
              <a:off x="3509945" y="5656537"/>
              <a:ext cx="1148442" cy="267344"/>
              <a:chOff x="2013347" y="1363454"/>
              <a:chExt cx="1148442" cy="267344"/>
            </a:xfrm>
            <a:solidFill>
              <a:schemeClr val="bg1"/>
            </a:solidFill>
          </p:grpSpPr>
          <p:sp>
            <p:nvSpPr>
              <p:cNvPr id="370" name="Rectangle 369"/>
              <p:cNvSpPr/>
              <p:nvPr/>
            </p:nvSpPr>
            <p:spPr>
              <a:xfrm>
                <a:off x="2013347" y="1363454"/>
                <a:ext cx="1042059" cy="267344"/>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Analysis</a:t>
                </a:r>
                <a:endParaRPr lang="en-US" sz="1200" dirty="0">
                  <a:solidFill>
                    <a:srgbClr val="000000"/>
                  </a:solidFill>
                </a:endParaRPr>
              </a:p>
            </p:txBody>
          </p:sp>
          <p:sp>
            <p:nvSpPr>
              <p:cNvPr id="371" name="Right Triangle 370"/>
              <p:cNvSpPr/>
              <p:nvPr/>
            </p:nvSpPr>
            <p:spPr>
              <a:xfrm rot="13419151">
                <a:off x="2977246" y="1400409"/>
                <a:ext cx="184543" cy="193433"/>
              </a:xfrm>
              <a:prstGeom prst="rtTriangl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66" name="Group 365"/>
            <p:cNvGrpSpPr/>
            <p:nvPr/>
          </p:nvGrpSpPr>
          <p:grpSpPr>
            <a:xfrm>
              <a:off x="2622763" y="5656538"/>
              <a:ext cx="937464" cy="267344"/>
              <a:chOff x="2126235" y="1363454"/>
              <a:chExt cx="1134331" cy="267344"/>
            </a:xfrm>
            <a:solidFill>
              <a:schemeClr val="bg1"/>
            </a:solidFill>
          </p:grpSpPr>
          <p:sp>
            <p:nvSpPr>
              <p:cNvPr id="367" name="Rectangle 366"/>
              <p:cNvSpPr/>
              <p:nvPr/>
            </p:nvSpPr>
            <p:spPr>
              <a:xfrm>
                <a:off x="2126235" y="1363454"/>
                <a:ext cx="1042059" cy="267344"/>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Unit Test</a:t>
                </a:r>
                <a:endParaRPr lang="en-US" sz="1200" dirty="0">
                  <a:solidFill>
                    <a:srgbClr val="000000"/>
                  </a:solidFill>
                </a:endParaRPr>
              </a:p>
            </p:txBody>
          </p:sp>
          <p:sp>
            <p:nvSpPr>
              <p:cNvPr id="368" name="Right Triangle 367"/>
              <p:cNvSpPr/>
              <p:nvPr/>
            </p:nvSpPr>
            <p:spPr>
              <a:xfrm rot="13419151">
                <a:off x="3076023" y="1414521"/>
                <a:ext cx="184543" cy="193433"/>
              </a:xfrm>
              <a:prstGeom prst="rtTriangl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grpSp>
          <p:nvGrpSpPr>
            <p:cNvPr id="365" name="Group 364"/>
            <p:cNvGrpSpPr/>
            <p:nvPr/>
          </p:nvGrpSpPr>
          <p:grpSpPr>
            <a:xfrm>
              <a:off x="1873206" y="5656539"/>
              <a:ext cx="799840" cy="267344"/>
              <a:chOff x="2460726" y="1363454"/>
              <a:chExt cx="799840" cy="267344"/>
            </a:xfrm>
            <a:solidFill>
              <a:schemeClr val="bg1"/>
            </a:solidFill>
          </p:grpSpPr>
          <p:sp>
            <p:nvSpPr>
              <p:cNvPr id="362" name="Rectangle 361"/>
              <p:cNvSpPr/>
              <p:nvPr/>
            </p:nvSpPr>
            <p:spPr>
              <a:xfrm>
                <a:off x="2460726" y="1363454"/>
                <a:ext cx="711740" cy="267344"/>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Build</a:t>
                </a:r>
                <a:endParaRPr lang="en-US" sz="1200" dirty="0">
                  <a:solidFill>
                    <a:srgbClr val="000000"/>
                  </a:solidFill>
                </a:endParaRPr>
              </a:p>
            </p:txBody>
          </p:sp>
          <p:sp>
            <p:nvSpPr>
              <p:cNvPr id="364" name="Right Triangle 363"/>
              <p:cNvSpPr/>
              <p:nvPr/>
            </p:nvSpPr>
            <p:spPr>
              <a:xfrm rot="13419151">
                <a:off x="3076023" y="1400409"/>
                <a:ext cx="184543" cy="193433"/>
              </a:xfrm>
              <a:prstGeom prst="rtTriangl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94" name="Rectangle 393"/>
            <p:cNvSpPr/>
            <p:nvPr/>
          </p:nvSpPr>
          <p:spPr>
            <a:xfrm>
              <a:off x="8734068" y="5702706"/>
              <a:ext cx="1042060" cy="267344"/>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Approval</a:t>
              </a:r>
              <a:endParaRPr lang="en-US" sz="1200" dirty="0">
                <a:solidFill>
                  <a:srgbClr val="000000"/>
                </a:solidFill>
              </a:endParaRPr>
            </a:p>
          </p:txBody>
        </p:sp>
        <p:sp>
          <p:nvSpPr>
            <p:cNvPr id="391" name="Rectangle 390"/>
            <p:cNvSpPr/>
            <p:nvPr/>
          </p:nvSpPr>
          <p:spPr>
            <a:xfrm>
              <a:off x="9779054" y="5656536"/>
              <a:ext cx="935994" cy="8257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Staging / Prod Testing</a:t>
              </a:r>
              <a:endParaRPr lang="en-US" sz="1200" dirty="0">
                <a:solidFill>
                  <a:schemeClr val="tx1"/>
                </a:solidFill>
              </a:endParaRPr>
            </a:p>
          </p:txBody>
        </p:sp>
        <p:sp>
          <p:nvSpPr>
            <p:cNvPr id="385" name="Rectangle 384"/>
            <p:cNvSpPr/>
            <p:nvPr/>
          </p:nvSpPr>
          <p:spPr>
            <a:xfrm>
              <a:off x="7692008" y="5702706"/>
              <a:ext cx="1042060" cy="267344"/>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Certification</a:t>
              </a:r>
              <a:endParaRPr lang="en-US" sz="1200" dirty="0">
                <a:solidFill>
                  <a:srgbClr val="000000"/>
                </a:solidFill>
              </a:endParaRPr>
            </a:p>
          </p:txBody>
        </p:sp>
        <p:sp>
          <p:nvSpPr>
            <p:cNvPr id="388" name="Rectangle 387"/>
            <p:cNvSpPr/>
            <p:nvPr/>
          </p:nvSpPr>
          <p:spPr>
            <a:xfrm>
              <a:off x="6719932" y="5702707"/>
              <a:ext cx="947326" cy="267344"/>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Cut Release </a:t>
              </a:r>
              <a:endParaRPr lang="en-US" sz="1200" dirty="0">
                <a:solidFill>
                  <a:srgbClr val="000000"/>
                </a:solidFill>
              </a:endParaRPr>
            </a:p>
          </p:txBody>
        </p:sp>
        <p:sp>
          <p:nvSpPr>
            <p:cNvPr id="389" name="Right Triangle 388"/>
            <p:cNvSpPr/>
            <p:nvPr/>
          </p:nvSpPr>
          <p:spPr>
            <a:xfrm rot="13419151">
              <a:off x="7580021" y="5739662"/>
              <a:ext cx="184543" cy="193433"/>
            </a:xfrm>
            <a:prstGeom prst="rtTriangle">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0" name="Right Triangle 389"/>
            <p:cNvSpPr/>
            <p:nvPr/>
          </p:nvSpPr>
          <p:spPr>
            <a:xfrm rot="13419151">
              <a:off x="8653539" y="5739662"/>
              <a:ext cx="184543" cy="193433"/>
            </a:xfrm>
            <a:prstGeom prst="rtTriangle">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5" name="Right Triangle 394"/>
            <p:cNvSpPr/>
            <p:nvPr/>
          </p:nvSpPr>
          <p:spPr>
            <a:xfrm rot="13419151">
              <a:off x="9695599" y="5739662"/>
              <a:ext cx="184543" cy="193433"/>
            </a:xfrm>
            <a:prstGeom prst="rtTriangle">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8" name="Rectangle 397"/>
            <p:cNvSpPr/>
            <p:nvPr/>
          </p:nvSpPr>
          <p:spPr>
            <a:xfrm>
              <a:off x="1669868" y="978343"/>
              <a:ext cx="2214485" cy="1611433"/>
            </a:xfrm>
            <a:prstGeom prst="rect">
              <a:avLst/>
            </a:prstGeom>
            <a:solidFill>
              <a:srgbClr val="FFFFFF"/>
            </a:solidFill>
            <a:ln>
              <a:solidFill>
                <a:schemeClr val="tx2">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chemeClr val="tx1"/>
                  </a:solidFill>
                </a:rPr>
                <a:t>Jira Stories to follow a standard workflow </a:t>
              </a:r>
              <a:r>
                <a:rPr lang="mr-IN" sz="1200" dirty="0" smtClean="0">
                  <a:solidFill>
                    <a:schemeClr val="tx1"/>
                  </a:solidFill>
                </a:rPr>
                <a:t>–</a:t>
              </a:r>
              <a:r>
                <a:rPr lang="en-US" sz="1200" dirty="0" smtClean="0">
                  <a:solidFill>
                    <a:schemeClr val="tx1"/>
                  </a:solidFill>
                </a:rPr>
                <a:t> fully automated by the CI/CD process.  Requiring no manual interaction to change state.  </a:t>
              </a:r>
              <a:endParaRPr lang="en-US" sz="1200" dirty="0">
                <a:solidFill>
                  <a:schemeClr val="tx1"/>
                </a:solidFill>
              </a:endParaRPr>
            </a:p>
          </p:txBody>
        </p:sp>
        <p:sp>
          <p:nvSpPr>
            <p:cNvPr id="399" name="Rectangle 398"/>
            <p:cNvSpPr/>
            <p:nvPr/>
          </p:nvSpPr>
          <p:spPr>
            <a:xfrm>
              <a:off x="3965821" y="978343"/>
              <a:ext cx="2214485" cy="1611433"/>
            </a:xfrm>
            <a:prstGeom prst="rect">
              <a:avLst/>
            </a:prstGeom>
            <a:solidFill>
              <a:srgbClr val="FFFFFF"/>
            </a:solidFill>
            <a:ln>
              <a:solidFill>
                <a:srgbClr val="C6D9F1"/>
              </a:solidFill>
            </a:ln>
          </p:spPr>
          <p:style>
            <a:lnRef idx="1">
              <a:schemeClr val="accent1"/>
            </a:lnRef>
            <a:fillRef idx="3">
              <a:schemeClr val="accent1"/>
            </a:fillRef>
            <a:effectRef idx="2">
              <a:schemeClr val="accent1"/>
            </a:effectRef>
            <a:fontRef idx="minor">
              <a:schemeClr val="lt1"/>
            </a:fontRef>
          </p:style>
          <p:txBody>
            <a:bodyPr rtlCol="0" anchor="ctr"/>
            <a:lstStyle/>
            <a:p>
              <a:pPr>
                <a:defRPr/>
              </a:pPr>
              <a:r>
                <a:rPr lang="en-US" sz="1200" dirty="0" smtClean="0">
                  <a:solidFill>
                    <a:schemeClr val="tx1"/>
                  </a:solidFill>
                  <a:cs typeface="Geneva"/>
                </a:rPr>
                <a:t>Standardization of Developer environments and introduction of integrated </a:t>
              </a:r>
              <a:r>
                <a:rPr lang="mr-IN" sz="1200" dirty="0" smtClean="0">
                  <a:solidFill>
                    <a:schemeClr val="tx1"/>
                  </a:solidFill>
                  <a:cs typeface="Geneva"/>
                </a:rPr>
                <a:t>–</a:t>
              </a:r>
              <a:r>
                <a:rPr lang="en-US" sz="1200" dirty="0" smtClean="0">
                  <a:solidFill>
                    <a:schemeClr val="tx1"/>
                  </a:solidFill>
                  <a:cs typeface="Geneva"/>
                </a:rPr>
                <a:t> INT-D environment to support Continuous Integration / Delivery Model.</a:t>
              </a:r>
              <a:endParaRPr lang="en-US" sz="1200" dirty="0">
                <a:solidFill>
                  <a:schemeClr val="tx1"/>
                </a:solidFill>
                <a:cs typeface="Geneva"/>
              </a:endParaRPr>
            </a:p>
          </p:txBody>
        </p:sp>
        <p:sp>
          <p:nvSpPr>
            <p:cNvPr id="400" name="Rectangle 399"/>
            <p:cNvSpPr/>
            <p:nvPr/>
          </p:nvSpPr>
          <p:spPr>
            <a:xfrm>
              <a:off x="6261774" y="978343"/>
              <a:ext cx="2214485" cy="1611433"/>
            </a:xfrm>
            <a:prstGeom prst="rect">
              <a:avLst/>
            </a:prstGeom>
            <a:solidFill>
              <a:srgbClr val="FFFFFF"/>
            </a:solidFill>
            <a:ln>
              <a:solidFill>
                <a:srgbClr val="C6D9F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chemeClr val="tx1"/>
                  </a:solidFill>
                </a:rPr>
                <a:t>RM ownership of all release cycles </a:t>
              </a:r>
              <a:r>
                <a:rPr lang="mr-IN" sz="1200" dirty="0" smtClean="0">
                  <a:solidFill>
                    <a:schemeClr val="tx1"/>
                  </a:solidFill>
                </a:rPr>
                <a:t>–</a:t>
              </a:r>
              <a:r>
                <a:rPr lang="en-US" sz="1200" dirty="0" smtClean="0">
                  <a:solidFill>
                    <a:schemeClr val="tx1"/>
                  </a:solidFill>
                </a:rPr>
                <a:t> via Jira Release Request ticket type (parent of completed Stories) targeted for a release event.  All passed INT-D binaries will be tested in managed INT-P environment.</a:t>
              </a:r>
              <a:endParaRPr lang="en-US" sz="1200" dirty="0">
                <a:solidFill>
                  <a:schemeClr val="tx1"/>
                </a:solidFill>
              </a:endParaRPr>
            </a:p>
          </p:txBody>
        </p:sp>
        <p:sp>
          <p:nvSpPr>
            <p:cNvPr id="401" name="Rectangle 400"/>
            <p:cNvSpPr/>
            <p:nvPr/>
          </p:nvSpPr>
          <p:spPr>
            <a:xfrm>
              <a:off x="8557727" y="978343"/>
              <a:ext cx="2214485" cy="1611433"/>
            </a:xfrm>
            <a:prstGeom prst="rect">
              <a:avLst/>
            </a:prstGeom>
            <a:solidFill>
              <a:srgbClr val="FFFFFF"/>
            </a:solidFill>
            <a:ln>
              <a:solidFill>
                <a:srgbClr val="C6D9F1"/>
              </a:solidFill>
            </a:ln>
          </p:spPr>
          <p:style>
            <a:lnRef idx="1">
              <a:schemeClr val="accent1"/>
            </a:lnRef>
            <a:fillRef idx="3">
              <a:schemeClr val="accent1"/>
            </a:fillRef>
            <a:effectRef idx="2">
              <a:schemeClr val="accent1"/>
            </a:effectRef>
            <a:fontRef idx="minor">
              <a:schemeClr val="lt1"/>
            </a:fontRef>
          </p:style>
          <p:txBody>
            <a:bodyPr rtlCol="0" anchor="ctr"/>
            <a:lstStyle/>
            <a:p>
              <a:pPr>
                <a:defRPr/>
              </a:pPr>
              <a:r>
                <a:rPr lang="en-US" sz="1200" dirty="0" smtClean="0">
                  <a:solidFill>
                    <a:schemeClr val="tx1"/>
                  </a:solidFill>
                  <a:cs typeface="Geneva"/>
                </a:rPr>
                <a:t>Certification Phase will consist of automated integration, regression and performance testing suite.  Any failed test cases will create new Bug ticket (child of Story). </a:t>
              </a:r>
              <a:endParaRPr lang="en-US" sz="1200" dirty="0">
                <a:solidFill>
                  <a:schemeClr val="tx1"/>
                </a:solidFill>
                <a:cs typeface="Geneva"/>
              </a:endParaRPr>
            </a:p>
          </p:txBody>
        </p:sp>
        <p:sp>
          <p:nvSpPr>
            <p:cNvPr id="402" name="TextBox 401"/>
            <p:cNvSpPr txBox="1"/>
            <p:nvPr/>
          </p:nvSpPr>
          <p:spPr>
            <a:xfrm>
              <a:off x="1778837" y="653703"/>
              <a:ext cx="1939332" cy="301944"/>
            </a:xfrm>
            <a:prstGeom prst="rect">
              <a:avLst/>
            </a:prstGeom>
            <a:noFill/>
          </p:spPr>
          <p:txBody>
            <a:bodyPr wrap="square" lIns="70423" tIns="35212" rIns="70423" bIns="35212" rtlCol="0">
              <a:spAutoFit/>
            </a:bodyPr>
            <a:lstStyle/>
            <a:p>
              <a:pPr algn="ctr"/>
              <a:r>
                <a:rPr lang="en-US" sz="1500" dirty="0" smtClean="0">
                  <a:solidFill>
                    <a:schemeClr val="tx2"/>
                  </a:solidFill>
                </a:rPr>
                <a:t>Continuous</a:t>
              </a:r>
              <a:endParaRPr lang="en-US" sz="1500" dirty="0">
                <a:solidFill>
                  <a:schemeClr val="tx2"/>
                </a:solidFill>
              </a:endParaRPr>
            </a:p>
          </p:txBody>
        </p:sp>
        <p:sp>
          <p:nvSpPr>
            <p:cNvPr id="403" name="TextBox 402"/>
            <p:cNvSpPr txBox="1"/>
            <p:nvPr/>
          </p:nvSpPr>
          <p:spPr>
            <a:xfrm>
              <a:off x="4088901" y="653703"/>
              <a:ext cx="1939332" cy="301944"/>
            </a:xfrm>
            <a:prstGeom prst="rect">
              <a:avLst/>
            </a:prstGeom>
            <a:noFill/>
          </p:spPr>
          <p:txBody>
            <a:bodyPr wrap="square" lIns="70423" tIns="35212" rIns="70423" bIns="35212" rtlCol="0">
              <a:spAutoFit/>
            </a:bodyPr>
            <a:lstStyle/>
            <a:p>
              <a:pPr algn="ctr"/>
              <a:r>
                <a:rPr lang="en-US" sz="1500" dirty="0" smtClean="0">
                  <a:solidFill>
                    <a:schemeClr val="tx2"/>
                  </a:solidFill>
                </a:rPr>
                <a:t>INT - D</a:t>
              </a:r>
              <a:endParaRPr lang="en-US" sz="1500" dirty="0">
                <a:solidFill>
                  <a:schemeClr val="tx2"/>
                </a:solidFill>
              </a:endParaRPr>
            </a:p>
          </p:txBody>
        </p:sp>
        <p:sp>
          <p:nvSpPr>
            <p:cNvPr id="405" name="TextBox 404"/>
            <p:cNvSpPr txBox="1"/>
            <p:nvPr/>
          </p:nvSpPr>
          <p:spPr>
            <a:xfrm>
              <a:off x="8666696" y="653703"/>
              <a:ext cx="1939332" cy="301944"/>
            </a:xfrm>
            <a:prstGeom prst="rect">
              <a:avLst/>
            </a:prstGeom>
            <a:noFill/>
          </p:spPr>
          <p:txBody>
            <a:bodyPr wrap="square" lIns="70423" tIns="35212" rIns="70423" bIns="35212" rtlCol="0">
              <a:spAutoFit/>
            </a:bodyPr>
            <a:lstStyle/>
            <a:p>
              <a:pPr algn="ctr"/>
              <a:r>
                <a:rPr lang="en-US" sz="1500" dirty="0" smtClean="0">
                  <a:solidFill>
                    <a:schemeClr val="tx2"/>
                  </a:solidFill>
                </a:rPr>
                <a:t>Automation</a:t>
              </a:r>
              <a:endParaRPr lang="en-US" sz="1500" dirty="0">
                <a:solidFill>
                  <a:schemeClr val="tx2"/>
                </a:solidFill>
              </a:endParaRPr>
            </a:p>
          </p:txBody>
        </p:sp>
        <p:sp>
          <p:nvSpPr>
            <p:cNvPr id="406" name="TextBox 405"/>
            <p:cNvSpPr txBox="1"/>
            <p:nvPr/>
          </p:nvSpPr>
          <p:spPr>
            <a:xfrm>
              <a:off x="6556459" y="676399"/>
              <a:ext cx="1939332" cy="301944"/>
            </a:xfrm>
            <a:prstGeom prst="rect">
              <a:avLst/>
            </a:prstGeom>
            <a:noFill/>
          </p:spPr>
          <p:txBody>
            <a:bodyPr wrap="square" lIns="70423" tIns="35212" rIns="70423" bIns="35212" rtlCol="0">
              <a:spAutoFit/>
            </a:bodyPr>
            <a:lstStyle/>
            <a:p>
              <a:pPr algn="ctr"/>
              <a:r>
                <a:rPr lang="en-US" sz="1500" dirty="0" smtClean="0">
                  <a:solidFill>
                    <a:schemeClr val="tx2"/>
                  </a:solidFill>
                </a:rPr>
                <a:t>INT - P</a:t>
              </a:r>
              <a:endParaRPr lang="en-US" sz="1500" dirty="0">
                <a:solidFill>
                  <a:schemeClr val="tx2"/>
                </a:solidFill>
              </a:endParaRPr>
            </a:p>
          </p:txBody>
        </p:sp>
      </p:grpSp>
    </p:spTree>
    <p:extLst>
      <p:ext uri="{BB962C8B-B14F-4D97-AF65-F5344CB8AC3E}">
        <p14:creationId xmlns:p14="http://schemas.microsoft.com/office/powerpoint/2010/main" val="350006083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txBox="1">
            <a:spLocks/>
          </p:cNvSpPr>
          <p:nvPr/>
        </p:nvSpPr>
        <p:spPr>
          <a:xfrm>
            <a:off x="629999" y="139804"/>
            <a:ext cx="10936799" cy="513899"/>
          </a:xfrm>
          <a:prstGeom prst="rect">
            <a:avLst/>
          </a:prstGeom>
        </p:spPr>
        <p:txBody>
          <a:bodyPr vert="horz" lIns="111292" tIns="55646" rIns="111292" bIns="55646" rtlCol="0" anchor="ctr">
            <a:normAutofit/>
          </a:bodyPr>
          <a:lstStyle>
            <a:lvl1pPr algn="ctr" defTabSz="556458" rtl="0" eaLnBrk="1" latinLnBrk="0" hangingPunct="1">
              <a:spcBef>
                <a:spcPct val="0"/>
              </a:spcBef>
              <a:buNone/>
              <a:defRPr sz="5400" kern="1200">
                <a:solidFill>
                  <a:schemeClr val="tx1"/>
                </a:solidFill>
                <a:latin typeface="+mj-lt"/>
                <a:ea typeface="+mj-ea"/>
                <a:cs typeface="+mj-cs"/>
              </a:defRPr>
            </a:lvl1pPr>
          </a:lstStyle>
          <a:p>
            <a:pPr algn="l"/>
            <a:r>
              <a:rPr lang="en-US" sz="2400" b="1" dirty="0" smtClean="0">
                <a:solidFill>
                  <a:srgbClr val="222A35"/>
                </a:solidFill>
              </a:rPr>
              <a:t>Scale Framework</a:t>
            </a:r>
            <a:endParaRPr lang="en-US" sz="2000" b="1" dirty="0">
              <a:solidFill>
                <a:srgbClr val="9E9E9E"/>
              </a:solidFill>
              <a:cs typeface="Calibri"/>
            </a:endParaRPr>
          </a:p>
        </p:txBody>
      </p:sp>
      <p:sp>
        <p:nvSpPr>
          <p:cNvPr id="342" name="Rectangle 341">
            <a:extLst>
              <a:ext uri="{FF2B5EF4-FFF2-40B4-BE49-F238E27FC236}">
                <a16:creationId xmlns="" xmlns:a16="http://schemas.microsoft.com/office/drawing/2014/main" id="{246E3B81-8A91-E044-AC60-75DC9989058F}"/>
              </a:ext>
            </a:extLst>
          </p:cNvPr>
          <p:cNvSpPr/>
          <p:nvPr/>
        </p:nvSpPr>
        <p:spPr>
          <a:xfrm>
            <a:off x="9013101" y="2671793"/>
            <a:ext cx="2224774" cy="316037"/>
          </a:xfrm>
          <a:prstGeom prst="rect">
            <a:avLst/>
          </a:prstGeom>
          <a:solidFill>
            <a:schemeClr val="tx2">
              <a:lumMod val="20000"/>
              <a:lumOff val="80000"/>
            </a:schemeClr>
          </a:solid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343" name="Rectangle 342">
            <a:extLst>
              <a:ext uri="{FF2B5EF4-FFF2-40B4-BE49-F238E27FC236}">
                <a16:creationId xmlns="" xmlns:a16="http://schemas.microsoft.com/office/drawing/2014/main" id="{246E3B81-8A91-E044-AC60-75DC9989058F}"/>
              </a:ext>
            </a:extLst>
          </p:cNvPr>
          <p:cNvSpPr/>
          <p:nvPr/>
        </p:nvSpPr>
        <p:spPr>
          <a:xfrm>
            <a:off x="6253281" y="2671793"/>
            <a:ext cx="2632821" cy="316037"/>
          </a:xfrm>
          <a:prstGeom prst="rect">
            <a:avLst/>
          </a:prstGeom>
          <a:solidFill>
            <a:schemeClr val="accent2">
              <a:lumMod val="20000"/>
              <a:lumOff val="80000"/>
            </a:schemeClr>
          </a:solid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344" name="Rectangle 343">
            <a:extLst>
              <a:ext uri="{FF2B5EF4-FFF2-40B4-BE49-F238E27FC236}">
                <a16:creationId xmlns="" xmlns:a16="http://schemas.microsoft.com/office/drawing/2014/main" id="{246E3B81-8A91-E044-AC60-75DC9989058F}"/>
              </a:ext>
            </a:extLst>
          </p:cNvPr>
          <p:cNvSpPr/>
          <p:nvPr/>
        </p:nvSpPr>
        <p:spPr>
          <a:xfrm>
            <a:off x="1669869" y="2681678"/>
            <a:ext cx="2214486" cy="308088"/>
          </a:xfrm>
          <a:prstGeom prst="rect">
            <a:avLst/>
          </a:prstGeom>
          <a:solidFill>
            <a:sysClr val="window" lastClr="FFFFFF"/>
          </a:solid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345" name="Rectangle 344">
            <a:extLst>
              <a:ext uri="{FF2B5EF4-FFF2-40B4-BE49-F238E27FC236}">
                <a16:creationId xmlns="" xmlns:a16="http://schemas.microsoft.com/office/drawing/2014/main" id="{246E3B81-8A91-E044-AC60-75DC9989058F}"/>
              </a:ext>
            </a:extLst>
          </p:cNvPr>
          <p:cNvSpPr/>
          <p:nvPr/>
        </p:nvSpPr>
        <p:spPr>
          <a:xfrm>
            <a:off x="3978370" y="2685721"/>
            <a:ext cx="2169708" cy="302109"/>
          </a:xfrm>
          <a:prstGeom prst="rect">
            <a:avLst/>
          </a:prstGeom>
          <a:solidFill>
            <a:schemeClr val="accent3">
              <a:lumMod val="20000"/>
              <a:lumOff val="80000"/>
            </a:schemeClr>
          </a:solid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329" name="Rectangle 328">
            <a:extLst>
              <a:ext uri="{FF2B5EF4-FFF2-40B4-BE49-F238E27FC236}">
                <a16:creationId xmlns="" xmlns:a16="http://schemas.microsoft.com/office/drawing/2014/main" id="{246E3B81-8A91-E044-AC60-75DC9989058F}"/>
              </a:ext>
            </a:extLst>
          </p:cNvPr>
          <p:cNvSpPr/>
          <p:nvPr/>
        </p:nvSpPr>
        <p:spPr>
          <a:xfrm>
            <a:off x="9013101" y="2993055"/>
            <a:ext cx="2224773" cy="3046792"/>
          </a:xfrm>
          <a:prstGeom prst="rect">
            <a:avLst/>
          </a:prstGeom>
          <a:solidFill>
            <a:schemeClr val="tx2">
              <a:lumMod val="20000"/>
              <a:lumOff val="80000"/>
            </a:schemeClr>
          </a:solid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328" name="Rectangle 327">
            <a:extLst>
              <a:ext uri="{FF2B5EF4-FFF2-40B4-BE49-F238E27FC236}">
                <a16:creationId xmlns="" xmlns:a16="http://schemas.microsoft.com/office/drawing/2014/main" id="{246E3B81-8A91-E044-AC60-75DC9989058F}"/>
              </a:ext>
            </a:extLst>
          </p:cNvPr>
          <p:cNvSpPr/>
          <p:nvPr/>
        </p:nvSpPr>
        <p:spPr>
          <a:xfrm>
            <a:off x="6253283" y="2993055"/>
            <a:ext cx="2632820" cy="3046792"/>
          </a:xfrm>
          <a:prstGeom prst="rect">
            <a:avLst/>
          </a:prstGeom>
          <a:solidFill>
            <a:schemeClr val="accent2">
              <a:lumMod val="20000"/>
              <a:lumOff val="80000"/>
            </a:schemeClr>
          </a:solid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326" name="Rectangle 325">
            <a:extLst>
              <a:ext uri="{FF2B5EF4-FFF2-40B4-BE49-F238E27FC236}">
                <a16:creationId xmlns="" xmlns:a16="http://schemas.microsoft.com/office/drawing/2014/main" id="{246E3B81-8A91-E044-AC60-75DC9989058F}"/>
              </a:ext>
            </a:extLst>
          </p:cNvPr>
          <p:cNvSpPr/>
          <p:nvPr/>
        </p:nvSpPr>
        <p:spPr>
          <a:xfrm>
            <a:off x="1669869" y="2993055"/>
            <a:ext cx="2206147" cy="3051621"/>
          </a:xfrm>
          <a:prstGeom prst="rect">
            <a:avLst/>
          </a:prstGeom>
          <a:solidFill>
            <a:sysClr val="window" lastClr="FFFFFF"/>
          </a:solid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325" name="Rectangle 324">
            <a:extLst>
              <a:ext uri="{FF2B5EF4-FFF2-40B4-BE49-F238E27FC236}">
                <a16:creationId xmlns="" xmlns:a16="http://schemas.microsoft.com/office/drawing/2014/main" id="{246E3B81-8A91-E044-AC60-75DC9989058F}"/>
              </a:ext>
            </a:extLst>
          </p:cNvPr>
          <p:cNvSpPr/>
          <p:nvPr/>
        </p:nvSpPr>
        <p:spPr>
          <a:xfrm>
            <a:off x="3978370" y="2993055"/>
            <a:ext cx="2169707" cy="3046792"/>
          </a:xfrm>
          <a:prstGeom prst="rect">
            <a:avLst/>
          </a:prstGeom>
          <a:solidFill>
            <a:schemeClr val="accent3">
              <a:lumMod val="20000"/>
              <a:lumOff val="80000"/>
            </a:schemeClr>
          </a:solid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338" name="TextBox 337"/>
          <p:cNvSpPr txBox="1"/>
          <p:nvPr/>
        </p:nvSpPr>
        <p:spPr>
          <a:xfrm>
            <a:off x="1669870" y="2685721"/>
            <a:ext cx="2214484" cy="311377"/>
          </a:xfrm>
          <a:prstGeom prst="rect">
            <a:avLst/>
          </a:prstGeom>
          <a:noFill/>
        </p:spPr>
        <p:txBody>
          <a:bodyPr wrap="square" lIns="95006" tIns="47503" rIns="95006" bIns="47503" rtlCol="0">
            <a:spAutoFit/>
          </a:bodyPr>
          <a:lstStyle/>
          <a:p>
            <a:pPr algn="ctr"/>
            <a:r>
              <a:rPr lang="en-US" sz="1400" b="1" dirty="0" smtClean="0"/>
              <a:t>Product Managers</a:t>
            </a:r>
            <a:endParaRPr lang="en-US" sz="1400" b="1" dirty="0"/>
          </a:p>
        </p:txBody>
      </p:sp>
      <p:sp>
        <p:nvSpPr>
          <p:cNvPr id="339" name="TextBox 338"/>
          <p:cNvSpPr txBox="1"/>
          <p:nvPr/>
        </p:nvSpPr>
        <p:spPr>
          <a:xfrm>
            <a:off x="3957343" y="2671793"/>
            <a:ext cx="2242526" cy="311377"/>
          </a:xfrm>
          <a:prstGeom prst="rect">
            <a:avLst/>
          </a:prstGeom>
          <a:noFill/>
        </p:spPr>
        <p:txBody>
          <a:bodyPr wrap="square" lIns="95006" tIns="47503" rIns="95006" bIns="47503" rtlCol="0">
            <a:spAutoFit/>
          </a:bodyPr>
          <a:lstStyle/>
          <a:p>
            <a:pPr algn="ctr"/>
            <a:r>
              <a:rPr lang="en-US" sz="1400" b="1" dirty="0" smtClean="0"/>
              <a:t>Product Owners</a:t>
            </a:r>
            <a:endParaRPr lang="en-US" sz="1400" b="1" dirty="0"/>
          </a:p>
        </p:txBody>
      </p:sp>
      <p:sp>
        <p:nvSpPr>
          <p:cNvPr id="340" name="TextBox 339"/>
          <p:cNvSpPr txBox="1"/>
          <p:nvPr/>
        </p:nvSpPr>
        <p:spPr>
          <a:xfrm>
            <a:off x="6199869" y="2678389"/>
            <a:ext cx="2686234" cy="311377"/>
          </a:xfrm>
          <a:prstGeom prst="rect">
            <a:avLst/>
          </a:prstGeom>
          <a:noFill/>
        </p:spPr>
        <p:txBody>
          <a:bodyPr wrap="square" lIns="95006" tIns="47503" rIns="95006" bIns="47503" rtlCol="0">
            <a:spAutoFit/>
          </a:bodyPr>
          <a:lstStyle/>
          <a:p>
            <a:pPr algn="ctr"/>
            <a:r>
              <a:rPr lang="en-US" sz="1400" b="1" dirty="0" smtClean="0"/>
              <a:t>Scrum Teams</a:t>
            </a:r>
            <a:endParaRPr lang="en-US" sz="1400" b="1" dirty="0"/>
          </a:p>
        </p:txBody>
      </p:sp>
      <p:sp>
        <p:nvSpPr>
          <p:cNvPr id="341" name="TextBox 340"/>
          <p:cNvSpPr txBox="1"/>
          <p:nvPr/>
        </p:nvSpPr>
        <p:spPr>
          <a:xfrm>
            <a:off x="9013102" y="2671793"/>
            <a:ext cx="2224772" cy="311377"/>
          </a:xfrm>
          <a:prstGeom prst="rect">
            <a:avLst/>
          </a:prstGeom>
          <a:noFill/>
        </p:spPr>
        <p:txBody>
          <a:bodyPr wrap="square" lIns="95006" tIns="47503" rIns="95006" bIns="47503" rtlCol="0">
            <a:spAutoFit/>
          </a:bodyPr>
          <a:lstStyle/>
          <a:p>
            <a:pPr algn="ctr"/>
            <a:r>
              <a:rPr lang="en-US" sz="1400" b="1" dirty="0" smtClean="0"/>
              <a:t>Release Management</a:t>
            </a:r>
            <a:endParaRPr lang="en-US" sz="1400" b="1" dirty="0"/>
          </a:p>
        </p:txBody>
      </p:sp>
      <p:sp>
        <p:nvSpPr>
          <p:cNvPr id="398" name="Rectangle 397"/>
          <p:cNvSpPr/>
          <p:nvPr/>
        </p:nvSpPr>
        <p:spPr>
          <a:xfrm>
            <a:off x="1669868" y="978343"/>
            <a:ext cx="2214485" cy="1611433"/>
          </a:xfrm>
          <a:prstGeom prst="rect">
            <a:avLst/>
          </a:prstGeom>
          <a:solidFill>
            <a:srgbClr val="FFFFFF"/>
          </a:solidFill>
          <a:ln>
            <a:solidFill>
              <a:schemeClr val="tx2">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200" dirty="0" smtClean="0">
                <a:solidFill>
                  <a:schemeClr val="tx1"/>
                </a:solidFill>
              </a:rPr>
              <a:t>Funnel </a:t>
            </a:r>
          </a:p>
          <a:p>
            <a:pPr marL="228600" indent="-228600">
              <a:buAutoNum type="arabicPeriod"/>
            </a:pPr>
            <a:r>
              <a:rPr lang="en-US" sz="1200" dirty="0" smtClean="0">
                <a:solidFill>
                  <a:schemeClr val="tx1"/>
                </a:solidFill>
              </a:rPr>
              <a:t>Product Roadmap</a:t>
            </a:r>
          </a:p>
          <a:p>
            <a:pPr marL="228600" indent="-228600">
              <a:buAutoNum type="arabicPeriod"/>
            </a:pPr>
            <a:r>
              <a:rPr lang="en-US" sz="1200" dirty="0" smtClean="0">
                <a:solidFill>
                  <a:schemeClr val="tx1"/>
                </a:solidFill>
              </a:rPr>
              <a:t>New Business Opportunities</a:t>
            </a:r>
          </a:p>
          <a:p>
            <a:endParaRPr lang="en-US" sz="1200" dirty="0">
              <a:solidFill>
                <a:schemeClr val="tx1"/>
              </a:solidFill>
            </a:endParaRPr>
          </a:p>
        </p:txBody>
      </p:sp>
      <p:sp>
        <p:nvSpPr>
          <p:cNvPr id="399" name="Rectangle 398"/>
          <p:cNvSpPr/>
          <p:nvPr/>
        </p:nvSpPr>
        <p:spPr>
          <a:xfrm>
            <a:off x="3965821" y="978343"/>
            <a:ext cx="2214485" cy="1611433"/>
          </a:xfrm>
          <a:prstGeom prst="rect">
            <a:avLst/>
          </a:prstGeom>
          <a:solidFill>
            <a:srgbClr val="FFFFFF"/>
          </a:solidFill>
          <a:ln>
            <a:solidFill>
              <a:srgbClr val="C6D9F1"/>
            </a:solidFill>
          </a:ln>
        </p:spPr>
        <p:style>
          <a:lnRef idx="1">
            <a:schemeClr val="accent1"/>
          </a:lnRef>
          <a:fillRef idx="3">
            <a:schemeClr val="accent1"/>
          </a:fillRef>
          <a:effectRef idx="2">
            <a:schemeClr val="accent1"/>
          </a:effectRef>
          <a:fontRef idx="minor">
            <a:schemeClr val="lt1"/>
          </a:fontRef>
        </p:style>
        <p:txBody>
          <a:bodyPr rtlCol="0" anchor="t"/>
          <a:lstStyle/>
          <a:p>
            <a:pPr>
              <a:defRPr/>
            </a:pPr>
            <a:r>
              <a:rPr lang="en-US" sz="1200" dirty="0" smtClean="0">
                <a:solidFill>
                  <a:schemeClr val="tx1"/>
                </a:solidFill>
                <a:cs typeface="Geneva"/>
              </a:rPr>
              <a:t>Backlog &amp; Analysis</a:t>
            </a:r>
          </a:p>
          <a:p>
            <a:pPr marL="228600" indent="-228600">
              <a:buAutoNum type="arabicPeriod"/>
              <a:defRPr/>
            </a:pPr>
            <a:r>
              <a:rPr lang="en-US" sz="1200" dirty="0" smtClean="0">
                <a:solidFill>
                  <a:schemeClr val="tx1"/>
                </a:solidFill>
                <a:cs typeface="Geneva"/>
              </a:rPr>
              <a:t>Refine understanding</a:t>
            </a:r>
          </a:p>
          <a:p>
            <a:pPr marL="228600" indent="-228600">
              <a:buAutoNum type="arabicPeriod"/>
              <a:defRPr/>
            </a:pPr>
            <a:r>
              <a:rPr lang="en-US" sz="1200" dirty="0" smtClean="0">
                <a:solidFill>
                  <a:schemeClr val="tx1"/>
                </a:solidFill>
                <a:cs typeface="Geneva"/>
              </a:rPr>
              <a:t>Estimate cost of delivery</a:t>
            </a:r>
          </a:p>
          <a:p>
            <a:pPr marL="228600" indent="-228600">
              <a:buAutoNum type="arabicPeriod"/>
              <a:defRPr/>
            </a:pPr>
            <a:r>
              <a:rPr lang="en-US" sz="1200" dirty="0" smtClean="0">
                <a:solidFill>
                  <a:schemeClr val="tx1"/>
                </a:solidFill>
                <a:cs typeface="Geneva"/>
              </a:rPr>
              <a:t>Refine effort estimation</a:t>
            </a:r>
          </a:p>
          <a:p>
            <a:pPr marL="228600" indent="-228600">
              <a:buAutoNum type="arabicPeriod"/>
              <a:defRPr/>
            </a:pPr>
            <a:r>
              <a:rPr lang="en-US" sz="1200" dirty="0" smtClean="0">
                <a:solidFill>
                  <a:schemeClr val="tx1"/>
                </a:solidFill>
                <a:cs typeface="Geneva"/>
              </a:rPr>
              <a:t>Relative ranking</a:t>
            </a:r>
          </a:p>
          <a:p>
            <a:pPr marL="228600" indent="-228600">
              <a:buAutoNum type="arabicPeriod"/>
              <a:defRPr/>
            </a:pPr>
            <a:r>
              <a:rPr lang="en-US" sz="1200" dirty="0" smtClean="0">
                <a:solidFill>
                  <a:schemeClr val="tx1"/>
                </a:solidFill>
                <a:cs typeface="Geneva"/>
              </a:rPr>
              <a:t>Solution alternatives</a:t>
            </a:r>
          </a:p>
          <a:p>
            <a:pPr marL="228600" indent="-228600">
              <a:buAutoNum type="arabicPeriod"/>
              <a:defRPr/>
            </a:pPr>
            <a:r>
              <a:rPr lang="en-US" sz="1200" dirty="0" smtClean="0">
                <a:solidFill>
                  <a:schemeClr val="tx1"/>
                </a:solidFill>
                <a:cs typeface="Geneva"/>
              </a:rPr>
              <a:t>Weighted rank</a:t>
            </a:r>
          </a:p>
          <a:p>
            <a:pPr marL="228600" indent="-228600">
              <a:buAutoNum type="arabicPeriod"/>
              <a:defRPr/>
            </a:pPr>
            <a:r>
              <a:rPr lang="en-US" sz="1200" dirty="0" smtClean="0">
                <a:solidFill>
                  <a:schemeClr val="tx1"/>
                </a:solidFill>
                <a:cs typeface="Geneva"/>
              </a:rPr>
              <a:t>Business Case</a:t>
            </a:r>
            <a:endParaRPr lang="en-US" sz="1200" dirty="0">
              <a:solidFill>
                <a:schemeClr val="tx1"/>
              </a:solidFill>
              <a:cs typeface="Geneva"/>
            </a:endParaRPr>
          </a:p>
        </p:txBody>
      </p:sp>
      <p:sp>
        <p:nvSpPr>
          <p:cNvPr id="400" name="Rectangle 399"/>
          <p:cNvSpPr/>
          <p:nvPr/>
        </p:nvSpPr>
        <p:spPr>
          <a:xfrm>
            <a:off x="6261774" y="978343"/>
            <a:ext cx="2624329" cy="1611433"/>
          </a:xfrm>
          <a:prstGeom prst="rect">
            <a:avLst/>
          </a:prstGeom>
          <a:solidFill>
            <a:srgbClr val="FFFFFF"/>
          </a:solidFill>
          <a:ln>
            <a:solidFill>
              <a:srgbClr val="C6D9F1"/>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200" dirty="0" smtClean="0">
                <a:solidFill>
                  <a:schemeClr val="tx1"/>
                </a:solidFill>
              </a:rPr>
              <a:t>Implementation</a:t>
            </a:r>
          </a:p>
          <a:p>
            <a:pPr marL="228600" indent="-228600">
              <a:buAutoNum type="arabicPeriod"/>
            </a:pPr>
            <a:r>
              <a:rPr lang="en-US" sz="1200" dirty="0" smtClean="0">
                <a:solidFill>
                  <a:schemeClr val="tx1"/>
                </a:solidFill>
              </a:rPr>
              <a:t>Ownership transition</a:t>
            </a:r>
          </a:p>
          <a:p>
            <a:pPr marL="228600" indent="-228600">
              <a:buAutoNum type="arabicPeriod"/>
            </a:pPr>
            <a:r>
              <a:rPr lang="en-US" sz="1200" dirty="0" smtClean="0">
                <a:solidFill>
                  <a:schemeClr val="tx1"/>
                </a:solidFill>
              </a:rPr>
              <a:t>Release Train sequencing</a:t>
            </a:r>
          </a:p>
          <a:p>
            <a:pPr marL="228600" indent="-228600">
              <a:buAutoNum type="arabicPeriod"/>
            </a:pPr>
            <a:r>
              <a:rPr lang="en-US" sz="1200" dirty="0" smtClean="0">
                <a:solidFill>
                  <a:schemeClr val="tx1"/>
                </a:solidFill>
              </a:rPr>
              <a:t>Epics broken into Features</a:t>
            </a:r>
          </a:p>
          <a:p>
            <a:pPr marL="228600" indent="-228600">
              <a:buAutoNum type="arabicPeriod"/>
            </a:pPr>
            <a:r>
              <a:rPr lang="en-US" sz="1200" dirty="0" smtClean="0">
                <a:solidFill>
                  <a:schemeClr val="tx1"/>
                </a:solidFill>
              </a:rPr>
              <a:t>Sprint Model Delivery</a:t>
            </a:r>
          </a:p>
        </p:txBody>
      </p:sp>
      <p:sp>
        <p:nvSpPr>
          <p:cNvPr id="401" name="Rectangle 400"/>
          <p:cNvSpPr/>
          <p:nvPr/>
        </p:nvSpPr>
        <p:spPr>
          <a:xfrm>
            <a:off x="9037501" y="978343"/>
            <a:ext cx="2214485" cy="1611433"/>
          </a:xfrm>
          <a:prstGeom prst="rect">
            <a:avLst/>
          </a:prstGeom>
          <a:solidFill>
            <a:srgbClr val="FFFFFF"/>
          </a:solidFill>
          <a:ln>
            <a:solidFill>
              <a:srgbClr val="C6D9F1"/>
            </a:solidFill>
          </a:ln>
        </p:spPr>
        <p:style>
          <a:lnRef idx="1">
            <a:schemeClr val="accent1"/>
          </a:lnRef>
          <a:fillRef idx="3">
            <a:schemeClr val="accent1"/>
          </a:fillRef>
          <a:effectRef idx="2">
            <a:schemeClr val="accent1"/>
          </a:effectRef>
          <a:fontRef idx="minor">
            <a:schemeClr val="lt1"/>
          </a:fontRef>
        </p:style>
        <p:txBody>
          <a:bodyPr rtlCol="0" anchor="ctr"/>
          <a:lstStyle/>
          <a:p>
            <a:pPr>
              <a:defRPr/>
            </a:pPr>
            <a:r>
              <a:rPr lang="en-US" sz="1200" dirty="0" smtClean="0">
                <a:solidFill>
                  <a:schemeClr val="tx1"/>
                </a:solidFill>
                <a:cs typeface="Geneva"/>
              </a:rPr>
              <a:t>Incremental Delivery</a:t>
            </a:r>
          </a:p>
          <a:p>
            <a:pPr marL="228600" indent="-228600">
              <a:buAutoNum type="arabicPeriod"/>
              <a:defRPr/>
            </a:pPr>
            <a:r>
              <a:rPr lang="en-US" sz="1200" dirty="0" smtClean="0">
                <a:solidFill>
                  <a:schemeClr val="tx1"/>
                </a:solidFill>
                <a:cs typeface="Geneva"/>
              </a:rPr>
              <a:t>Release Modeling</a:t>
            </a:r>
          </a:p>
          <a:p>
            <a:pPr marL="228600" indent="-228600">
              <a:buAutoNum type="arabicPeriod"/>
              <a:defRPr/>
            </a:pPr>
            <a:r>
              <a:rPr lang="en-US" sz="1200" dirty="0" smtClean="0">
                <a:solidFill>
                  <a:schemeClr val="tx1"/>
                </a:solidFill>
                <a:cs typeface="Geneva"/>
              </a:rPr>
              <a:t>Performance/ Security Testing</a:t>
            </a:r>
          </a:p>
          <a:p>
            <a:pPr marL="228600" indent="-228600">
              <a:buAutoNum type="arabicPeriod"/>
              <a:defRPr/>
            </a:pPr>
            <a:r>
              <a:rPr lang="en-US" sz="1200" dirty="0" smtClean="0">
                <a:solidFill>
                  <a:schemeClr val="tx1"/>
                </a:solidFill>
                <a:cs typeface="Geneva"/>
              </a:rPr>
              <a:t>Deployment Strategy</a:t>
            </a:r>
          </a:p>
          <a:p>
            <a:pPr marL="228600" indent="-228600">
              <a:buAutoNum type="arabicPeriod"/>
              <a:defRPr/>
            </a:pPr>
            <a:r>
              <a:rPr lang="en-US" sz="1200" dirty="0" smtClean="0">
                <a:solidFill>
                  <a:schemeClr val="tx1"/>
                </a:solidFill>
                <a:cs typeface="Geneva"/>
              </a:rPr>
              <a:t>A/B Testing </a:t>
            </a:r>
          </a:p>
        </p:txBody>
      </p:sp>
      <p:sp>
        <p:nvSpPr>
          <p:cNvPr id="402" name="TextBox 401"/>
          <p:cNvSpPr txBox="1"/>
          <p:nvPr/>
        </p:nvSpPr>
        <p:spPr>
          <a:xfrm>
            <a:off x="1778837" y="653703"/>
            <a:ext cx="1939332" cy="301944"/>
          </a:xfrm>
          <a:prstGeom prst="rect">
            <a:avLst/>
          </a:prstGeom>
          <a:noFill/>
        </p:spPr>
        <p:txBody>
          <a:bodyPr wrap="square" lIns="70423" tIns="35212" rIns="70423" bIns="35212" rtlCol="0">
            <a:spAutoFit/>
          </a:bodyPr>
          <a:lstStyle/>
          <a:p>
            <a:pPr algn="ctr"/>
            <a:r>
              <a:rPr lang="en-US" sz="1500" dirty="0" smtClean="0">
                <a:solidFill>
                  <a:schemeClr val="tx2"/>
                </a:solidFill>
              </a:rPr>
              <a:t>Opportunity</a:t>
            </a:r>
            <a:endParaRPr lang="en-US" sz="1500" dirty="0">
              <a:solidFill>
                <a:schemeClr val="tx2"/>
              </a:solidFill>
            </a:endParaRPr>
          </a:p>
        </p:txBody>
      </p:sp>
      <p:sp>
        <p:nvSpPr>
          <p:cNvPr id="403" name="TextBox 402"/>
          <p:cNvSpPr txBox="1"/>
          <p:nvPr/>
        </p:nvSpPr>
        <p:spPr>
          <a:xfrm>
            <a:off x="4088901" y="653703"/>
            <a:ext cx="1939332" cy="301944"/>
          </a:xfrm>
          <a:prstGeom prst="rect">
            <a:avLst/>
          </a:prstGeom>
          <a:noFill/>
        </p:spPr>
        <p:txBody>
          <a:bodyPr wrap="square" lIns="70423" tIns="35212" rIns="70423" bIns="35212" rtlCol="0">
            <a:spAutoFit/>
          </a:bodyPr>
          <a:lstStyle/>
          <a:p>
            <a:pPr algn="ctr"/>
            <a:r>
              <a:rPr lang="en-US" sz="1500" dirty="0" smtClean="0">
                <a:solidFill>
                  <a:schemeClr val="tx2"/>
                </a:solidFill>
              </a:rPr>
              <a:t>Evaluation</a:t>
            </a:r>
            <a:endParaRPr lang="en-US" sz="1500" dirty="0">
              <a:solidFill>
                <a:schemeClr val="tx2"/>
              </a:solidFill>
            </a:endParaRPr>
          </a:p>
        </p:txBody>
      </p:sp>
      <p:sp>
        <p:nvSpPr>
          <p:cNvPr id="405" name="TextBox 404"/>
          <p:cNvSpPr txBox="1"/>
          <p:nvPr/>
        </p:nvSpPr>
        <p:spPr>
          <a:xfrm>
            <a:off x="9344024" y="653703"/>
            <a:ext cx="1939332" cy="301944"/>
          </a:xfrm>
          <a:prstGeom prst="rect">
            <a:avLst/>
          </a:prstGeom>
          <a:noFill/>
        </p:spPr>
        <p:txBody>
          <a:bodyPr wrap="square" lIns="70423" tIns="35212" rIns="70423" bIns="35212" rtlCol="0">
            <a:spAutoFit/>
          </a:bodyPr>
          <a:lstStyle/>
          <a:p>
            <a:pPr algn="ctr"/>
            <a:r>
              <a:rPr lang="en-US" sz="1500" dirty="0" smtClean="0">
                <a:solidFill>
                  <a:schemeClr val="tx2"/>
                </a:solidFill>
              </a:rPr>
              <a:t>Release</a:t>
            </a:r>
            <a:endParaRPr lang="en-US" sz="1500" dirty="0">
              <a:solidFill>
                <a:schemeClr val="tx2"/>
              </a:solidFill>
            </a:endParaRPr>
          </a:p>
        </p:txBody>
      </p:sp>
      <p:sp>
        <p:nvSpPr>
          <p:cNvPr id="406" name="TextBox 405"/>
          <p:cNvSpPr txBox="1"/>
          <p:nvPr/>
        </p:nvSpPr>
        <p:spPr>
          <a:xfrm>
            <a:off x="6556459" y="676399"/>
            <a:ext cx="1939332" cy="301944"/>
          </a:xfrm>
          <a:prstGeom prst="rect">
            <a:avLst/>
          </a:prstGeom>
          <a:noFill/>
        </p:spPr>
        <p:txBody>
          <a:bodyPr wrap="square" lIns="70423" tIns="35212" rIns="70423" bIns="35212" rtlCol="0">
            <a:spAutoFit/>
          </a:bodyPr>
          <a:lstStyle/>
          <a:p>
            <a:pPr algn="ctr"/>
            <a:r>
              <a:rPr lang="en-US" sz="1500" dirty="0" smtClean="0">
                <a:solidFill>
                  <a:schemeClr val="tx2"/>
                </a:solidFill>
              </a:rPr>
              <a:t>Implementation</a:t>
            </a:r>
            <a:endParaRPr lang="en-US" sz="1500" dirty="0">
              <a:solidFill>
                <a:schemeClr val="tx2"/>
              </a:solidFill>
            </a:endParaRPr>
          </a:p>
        </p:txBody>
      </p:sp>
    </p:spTree>
    <p:extLst>
      <p:ext uri="{BB962C8B-B14F-4D97-AF65-F5344CB8AC3E}">
        <p14:creationId xmlns:p14="http://schemas.microsoft.com/office/powerpoint/2010/main" val="114019441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txBox="1">
            <a:spLocks/>
          </p:cNvSpPr>
          <p:nvPr/>
        </p:nvSpPr>
        <p:spPr>
          <a:xfrm>
            <a:off x="629999" y="204045"/>
            <a:ext cx="10936799" cy="513899"/>
          </a:xfrm>
          <a:prstGeom prst="rect">
            <a:avLst/>
          </a:prstGeom>
        </p:spPr>
        <p:txBody>
          <a:bodyPr vert="horz" lIns="111292" tIns="55646" rIns="111292" bIns="55646" rtlCol="0" anchor="ctr">
            <a:normAutofit/>
          </a:bodyPr>
          <a:lstStyle>
            <a:lvl1pPr algn="ctr" defTabSz="556458" rtl="0" eaLnBrk="1" latinLnBrk="0" hangingPunct="1">
              <a:spcBef>
                <a:spcPct val="0"/>
              </a:spcBef>
              <a:buNone/>
              <a:defRPr sz="5400" kern="1200">
                <a:solidFill>
                  <a:schemeClr val="tx1"/>
                </a:solidFill>
                <a:latin typeface="+mj-lt"/>
                <a:ea typeface="+mj-ea"/>
                <a:cs typeface="+mj-cs"/>
              </a:defRPr>
            </a:lvl1pPr>
          </a:lstStyle>
          <a:p>
            <a:pPr algn="l"/>
            <a:r>
              <a:rPr lang="en-US" sz="2400" b="1" dirty="0" smtClean="0">
                <a:solidFill>
                  <a:srgbClr val="222A35"/>
                </a:solidFill>
              </a:rPr>
              <a:t>Intermediate Next Steps</a:t>
            </a:r>
            <a:endParaRPr lang="en-US" sz="2000" b="1" dirty="0">
              <a:solidFill>
                <a:srgbClr val="9E9E9E"/>
              </a:solidFill>
              <a:cs typeface="Calibri"/>
            </a:endParaRPr>
          </a:p>
        </p:txBody>
      </p:sp>
      <p:sp>
        <p:nvSpPr>
          <p:cNvPr id="191" name="TextBox 190"/>
          <p:cNvSpPr txBox="1"/>
          <p:nvPr/>
        </p:nvSpPr>
        <p:spPr>
          <a:xfrm>
            <a:off x="692976" y="738941"/>
            <a:ext cx="8250435" cy="954107"/>
          </a:xfrm>
          <a:prstGeom prst="rect">
            <a:avLst/>
          </a:prstGeom>
          <a:noFill/>
        </p:spPr>
        <p:txBody>
          <a:bodyPr wrap="square" rtlCol="0">
            <a:spAutoFit/>
          </a:bodyPr>
          <a:lstStyle/>
          <a:p>
            <a:r>
              <a:rPr lang="en-US" sz="1400" b="1" dirty="0" smtClean="0"/>
              <a:t>Take Away</a:t>
            </a:r>
            <a:r>
              <a:rPr lang="en-US" sz="1400" dirty="0" smtClean="0"/>
              <a:t>:  In the interim </a:t>
            </a:r>
            <a:r>
              <a:rPr lang="mr-IN" sz="1400" dirty="0" smtClean="0"/>
              <a:t>–</a:t>
            </a:r>
            <a:r>
              <a:rPr lang="en-US" sz="1400" dirty="0" smtClean="0"/>
              <a:t> steps taken in process, tool chain and infrastructure related to monthly release cycles will converge in March.  Process definition and structure required for monthly release cadence (target state), to be designed into Tool Chain model, and updates to infrastructure to support the frequency and availability of systems / applications.</a:t>
            </a:r>
            <a:endParaRPr lang="en-US" sz="1400" dirty="0"/>
          </a:p>
        </p:txBody>
      </p:sp>
      <p:sp>
        <p:nvSpPr>
          <p:cNvPr id="192" name="TextBox 191"/>
          <p:cNvSpPr txBox="1"/>
          <p:nvPr/>
        </p:nvSpPr>
        <p:spPr>
          <a:xfrm>
            <a:off x="253999" y="3147745"/>
            <a:ext cx="4435310" cy="3692226"/>
          </a:xfrm>
          <a:prstGeom prst="rect">
            <a:avLst/>
          </a:prstGeom>
          <a:noFill/>
        </p:spPr>
        <p:txBody>
          <a:bodyPr wrap="square" lIns="75118" tIns="37559" rIns="75118" bIns="37559" rtlCol="0">
            <a:spAutoFit/>
          </a:bodyPr>
          <a:lstStyle/>
          <a:p>
            <a:r>
              <a:rPr lang="en-US" sz="1400" dirty="0" smtClean="0">
                <a:solidFill>
                  <a:srgbClr val="FF0000"/>
                </a:solidFill>
              </a:rPr>
              <a:t>Process</a:t>
            </a:r>
            <a:endParaRPr lang="en-US" sz="1400" dirty="0">
              <a:solidFill>
                <a:srgbClr val="FF0000"/>
              </a:solidFill>
            </a:endParaRPr>
          </a:p>
          <a:p>
            <a:pPr marL="234744" indent="-234744">
              <a:buFontTx/>
              <a:buChar char="•"/>
            </a:pPr>
            <a:r>
              <a:rPr lang="en-US" sz="1200" dirty="0" smtClean="0"/>
              <a:t>How Release Management / Integration Management get comfortable in driving and owning releases on monthly cadence</a:t>
            </a:r>
            <a:endParaRPr lang="en-US" sz="1200" dirty="0"/>
          </a:p>
          <a:p>
            <a:pPr marL="234744" indent="-234744">
              <a:buFontTx/>
              <a:buChar char="•"/>
            </a:pPr>
            <a:r>
              <a:rPr lang="en-US" sz="1200" smtClean="0"/>
              <a:t>Identify </a:t>
            </a:r>
            <a:r>
              <a:rPr lang="en-US" sz="1200" smtClean="0"/>
              <a:t>process gaps</a:t>
            </a:r>
            <a:r>
              <a:rPr lang="en-US" sz="1200" dirty="0" smtClean="0"/>
              <a:t>, setup a standard release framework with gates with goal of fully managed in Jira/Wiki in March</a:t>
            </a:r>
            <a:endParaRPr lang="en-US" sz="1200" dirty="0"/>
          </a:p>
          <a:p>
            <a:endParaRPr lang="en-US" sz="1300" dirty="0">
              <a:solidFill>
                <a:schemeClr val="tx2"/>
              </a:solidFill>
            </a:endParaRPr>
          </a:p>
          <a:p>
            <a:r>
              <a:rPr lang="en-US" sz="1400" dirty="0" smtClean="0">
                <a:solidFill>
                  <a:srgbClr val="FF0000"/>
                </a:solidFill>
              </a:rPr>
              <a:t>Tool Chain</a:t>
            </a:r>
            <a:endParaRPr lang="en-US" sz="1400" dirty="0">
              <a:solidFill>
                <a:srgbClr val="FF0000"/>
              </a:solidFill>
            </a:endParaRPr>
          </a:p>
          <a:p>
            <a:pPr marL="234744" indent="-234744">
              <a:buFontTx/>
              <a:buChar char="•"/>
            </a:pPr>
            <a:r>
              <a:rPr lang="en-US" sz="1200" dirty="0" smtClean="0"/>
              <a:t>Setup of infrastructure on Daimler system </a:t>
            </a:r>
            <a:endParaRPr lang="en-US" sz="1200" dirty="0"/>
          </a:p>
          <a:p>
            <a:pPr marL="234744" indent="-234744">
              <a:buFontTx/>
              <a:buChar char="•"/>
            </a:pPr>
            <a:r>
              <a:rPr lang="en-US" sz="1200" dirty="0" smtClean="0"/>
              <a:t>Transition for IBM Change to Jira for non-SAP applications</a:t>
            </a:r>
            <a:endParaRPr lang="en-US" sz="1200" dirty="0"/>
          </a:p>
          <a:p>
            <a:pPr marL="234744" indent="-234744">
              <a:buFontTx/>
              <a:buChar char="•"/>
            </a:pPr>
            <a:r>
              <a:rPr lang="en-US" sz="1200" dirty="0" smtClean="0"/>
              <a:t>Setup of Phase 1 of CI/CD capabilities in Beta mode to be activated per project base</a:t>
            </a:r>
            <a:endParaRPr lang="en-US" sz="1200" dirty="0"/>
          </a:p>
          <a:p>
            <a:pPr marL="234744" indent="-234744">
              <a:buFontTx/>
              <a:buChar char="•"/>
            </a:pPr>
            <a:endParaRPr lang="en-US" sz="1200" dirty="0">
              <a:solidFill>
                <a:schemeClr val="tx2"/>
              </a:solidFill>
            </a:endParaRPr>
          </a:p>
          <a:p>
            <a:r>
              <a:rPr lang="en-US" sz="1400" dirty="0" smtClean="0">
                <a:solidFill>
                  <a:srgbClr val="FF0000"/>
                </a:solidFill>
              </a:rPr>
              <a:t>Infrastructure</a:t>
            </a:r>
            <a:endParaRPr lang="en-US" sz="1400" dirty="0">
              <a:solidFill>
                <a:srgbClr val="FF0000"/>
              </a:solidFill>
            </a:endParaRPr>
          </a:p>
          <a:p>
            <a:pPr marL="234744" indent="-234744">
              <a:buFontTx/>
              <a:buChar char="•"/>
            </a:pPr>
            <a:r>
              <a:rPr lang="en-US" sz="1200" dirty="0" smtClean="0"/>
              <a:t>Standardize managed environments </a:t>
            </a:r>
            <a:r>
              <a:rPr lang="mr-IN" sz="1200" dirty="0" smtClean="0"/>
              <a:t>–</a:t>
            </a:r>
            <a:r>
              <a:rPr lang="en-US" sz="1200" dirty="0" smtClean="0"/>
              <a:t> resolve inconsistencies, and right size environments </a:t>
            </a:r>
            <a:endParaRPr lang="en-US" sz="1200" dirty="0"/>
          </a:p>
          <a:p>
            <a:pPr marL="234744" indent="-234744">
              <a:buFontTx/>
              <a:buChar char="•"/>
            </a:pPr>
            <a:r>
              <a:rPr lang="en-US" sz="1200" dirty="0" smtClean="0"/>
              <a:t>Setup monitoring and self-healing capabilities </a:t>
            </a:r>
          </a:p>
          <a:p>
            <a:pPr marL="234744" indent="-234744">
              <a:buFontTx/>
              <a:buChar char="•"/>
            </a:pPr>
            <a:r>
              <a:rPr lang="en-US" sz="1200" dirty="0" smtClean="0"/>
              <a:t>Define a structure for environments / applications to enable self-service deployments via Tool Chain</a:t>
            </a:r>
            <a:endParaRPr lang="en-US" sz="1200" dirty="0"/>
          </a:p>
          <a:p>
            <a:pPr marL="234744" indent="-234744">
              <a:buFontTx/>
              <a:buChar char="•"/>
            </a:pPr>
            <a:endParaRPr lang="en-US" sz="1200" dirty="0" smtClean="0"/>
          </a:p>
        </p:txBody>
      </p:sp>
      <p:sp>
        <p:nvSpPr>
          <p:cNvPr id="193" name="TextBox 192"/>
          <p:cNvSpPr txBox="1"/>
          <p:nvPr/>
        </p:nvSpPr>
        <p:spPr>
          <a:xfrm>
            <a:off x="365872" y="2887227"/>
            <a:ext cx="3858520" cy="260518"/>
          </a:xfrm>
          <a:prstGeom prst="rect">
            <a:avLst/>
          </a:prstGeom>
          <a:noFill/>
        </p:spPr>
        <p:txBody>
          <a:bodyPr wrap="square" lIns="75118" tIns="37559" rIns="75118" bIns="37559" rtlCol="0">
            <a:spAutoFit/>
          </a:bodyPr>
          <a:lstStyle/>
          <a:p>
            <a:r>
              <a:rPr lang="en-US" sz="1200" b="1" dirty="0" smtClean="0">
                <a:solidFill>
                  <a:schemeClr val="tx2"/>
                </a:solidFill>
              </a:rPr>
              <a:t>INTERVAL CHANGE WITH CONVERGENCE IN MARCH</a:t>
            </a:r>
            <a:endParaRPr lang="en-US" sz="1200" b="1" dirty="0"/>
          </a:p>
        </p:txBody>
      </p:sp>
      <p:grpSp>
        <p:nvGrpSpPr>
          <p:cNvPr id="13" name="Group 12"/>
          <p:cNvGrpSpPr/>
          <p:nvPr/>
        </p:nvGrpSpPr>
        <p:grpSpPr>
          <a:xfrm>
            <a:off x="4943293" y="1975651"/>
            <a:ext cx="6877489" cy="4759875"/>
            <a:chOff x="4689309" y="2059808"/>
            <a:chExt cx="7054391" cy="4571256"/>
          </a:xfrm>
        </p:grpSpPr>
        <p:sp>
          <p:nvSpPr>
            <p:cNvPr id="67" name="Rectangle 66"/>
            <p:cNvSpPr/>
            <p:nvPr/>
          </p:nvSpPr>
          <p:spPr>
            <a:xfrm>
              <a:off x="9551409" y="2995755"/>
              <a:ext cx="1784933" cy="291356"/>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accent1"/>
                  </a:solidFill>
                </a:rPr>
                <a:t>MAR</a:t>
              </a:r>
              <a:endParaRPr lang="en-US" sz="1200" dirty="0">
                <a:solidFill>
                  <a:schemeClr val="accent1"/>
                </a:solidFill>
              </a:endParaRPr>
            </a:p>
          </p:txBody>
        </p:sp>
        <p:sp>
          <p:nvSpPr>
            <p:cNvPr id="116" name="TextBox 115"/>
            <p:cNvSpPr txBox="1"/>
            <p:nvPr/>
          </p:nvSpPr>
          <p:spPr>
            <a:xfrm rot="16200000">
              <a:off x="4230110" y="4556611"/>
              <a:ext cx="1178915" cy="260518"/>
            </a:xfrm>
            <a:prstGeom prst="rect">
              <a:avLst/>
            </a:prstGeom>
            <a:noFill/>
          </p:spPr>
          <p:txBody>
            <a:bodyPr wrap="square" lIns="75118" tIns="37559" rIns="75118" bIns="37559" rtlCol="0">
              <a:spAutoFit/>
            </a:bodyPr>
            <a:lstStyle/>
            <a:p>
              <a:r>
                <a:rPr lang="en-US" sz="1200" b="1" dirty="0" smtClean="0">
                  <a:solidFill>
                    <a:srgbClr val="008000"/>
                  </a:solidFill>
                </a:rPr>
                <a:t>TOOL CHAIN</a:t>
              </a:r>
              <a:endParaRPr lang="en-US" sz="1200" b="1" dirty="0">
                <a:solidFill>
                  <a:srgbClr val="008000"/>
                </a:solidFill>
              </a:endParaRPr>
            </a:p>
          </p:txBody>
        </p:sp>
        <p:sp>
          <p:nvSpPr>
            <p:cNvPr id="121" name="TextBox 120"/>
            <p:cNvSpPr txBox="1"/>
            <p:nvPr/>
          </p:nvSpPr>
          <p:spPr>
            <a:xfrm rot="16200000">
              <a:off x="4323688" y="3540100"/>
              <a:ext cx="991759" cy="260518"/>
            </a:xfrm>
            <a:prstGeom prst="rect">
              <a:avLst/>
            </a:prstGeom>
            <a:noFill/>
          </p:spPr>
          <p:txBody>
            <a:bodyPr wrap="square" lIns="75118" tIns="37559" rIns="75118" bIns="37559" rtlCol="0">
              <a:spAutoFit/>
            </a:bodyPr>
            <a:lstStyle/>
            <a:p>
              <a:r>
                <a:rPr lang="en-US" sz="1200" b="1" dirty="0" smtClean="0">
                  <a:solidFill>
                    <a:srgbClr val="008000"/>
                  </a:solidFill>
                </a:rPr>
                <a:t>PROCESS</a:t>
              </a:r>
              <a:endParaRPr lang="en-US" sz="1200" b="1" dirty="0">
                <a:solidFill>
                  <a:srgbClr val="008000"/>
                </a:solidFill>
              </a:endParaRPr>
            </a:p>
          </p:txBody>
        </p:sp>
        <p:sp>
          <p:nvSpPr>
            <p:cNvPr id="126" name="TextBox 125"/>
            <p:cNvSpPr txBox="1"/>
            <p:nvPr/>
          </p:nvSpPr>
          <p:spPr>
            <a:xfrm rot="16200000">
              <a:off x="4149900" y="5831137"/>
              <a:ext cx="1339335" cy="260518"/>
            </a:xfrm>
            <a:prstGeom prst="rect">
              <a:avLst/>
            </a:prstGeom>
            <a:noFill/>
          </p:spPr>
          <p:txBody>
            <a:bodyPr wrap="square" lIns="75118" tIns="37559" rIns="75118" bIns="37559" rtlCol="0">
              <a:spAutoFit/>
            </a:bodyPr>
            <a:lstStyle/>
            <a:p>
              <a:r>
                <a:rPr lang="en-US" sz="1200" b="1" dirty="0" smtClean="0">
                  <a:solidFill>
                    <a:srgbClr val="008000"/>
                  </a:solidFill>
                </a:rPr>
                <a:t>INFRASTRUCTURE</a:t>
              </a:r>
              <a:endParaRPr lang="en-US" sz="1200" b="1" dirty="0">
                <a:solidFill>
                  <a:srgbClr val="008000"/>
                </a:solidFill>
              </a:endParaRPr>
            </a:p>
          </p:txBody>
        </p:sp>
        <p:sp>
          <p:nvSpPr>
            <p:cNvPr id="155" name="TextBox 154"/>
            <p:cNvSpPr txBox="1"/>
            <p:nvPr/>
          </p:nvSpPr>
          <p:spPr>
            <a:xfrm>
              <a:off x="5030038" y="3393063"/>
              <a:ext cx="2148755" cy="937626"/>
            </a:xfrm>
            <a:prstGeom prst="rect">
              <a:avLst/>
            </a:prstGeom>
            <a:noFill/>
          </p:spPr>
          <p:txBody>
            <a:bodyPr wrap="square" lIns="75118" tIns="37559" rIns="75118" bIns="37559" rtlCol="0">
              <a:spAutoFit/>
            </a:bodyPr>
            <a:lstStyle/>
            <a:p>
              <a:r>
                <a:rPr lang="en-US" sz="1200" dirty="0" smtClean="0">
                  <a:solidFill>
                    <a:schemeClr val="tx2"/>
                  </a:solidFill>
                </a:rPr>
                <a:t>Monthly </a:t>
              </a:r>
              <a:r>
                <a:rPr lang="en-US" sz="1200" dirty="0">
                  <a:solidFill>
                    <a:schemeClr val="tx2"/>
                  </a:solidFill>
                </a:rPr>
                <a:t>Release Framework</a:t>
              </a:r>
              <a:endParaRPr lang="en-US" sz="1200" dirty="0"/>
            </a:p>
            <a:p>
              <a:pPr marL="171450" indent="-171450">
                <a:buFont typeface="Arial"/>
                <a:buChar char="•"/>
              </a:pPr>
              <a:r>
                <a:rPr lang="en-US" sz="1100" dirty="0" smtClean="0"/>
                <a:t>Skill </a:t>
              </a:r>
              <a:r>
                <a:rPr lang="en-US" sz="1100" dirty="0"/>
                <a:t>development / Role Expectation Integration / </a:t>
              </a:r>
              <a:r>
                <a:rPr lang="en-US" sz="1100" dirty="0" smtClean="0"/>
                <a:t>RM</a:t>
              </a:r>
              <a:endParaRPr lang="en-US" sz="1100" dirty="0"/>
            </a:p>
            <a:p>
              <a:pPr marL="171450" indent="-171450">
                <a:buFont typeface="Arial"/>
                <a:buChar char="•"/>
              </a:pPr>
              <a:r>
                <a:rPr lang="en-US" sz="1100" dirty="0" smtClean="0"/>
                <a:t>Own and define structure for monthly release cycle</a:t>
              </a:r>
              <a:endParaRPr lang="en-US" sz="1100" dirty="0"/>
            </a:p>
          </p:txBody>
        </p:sp>
        <p:sp>
          <p:nvSpPr>
            <p:cNvPr id="156" name="TextBox 155"/>
            <p:cNvSpPr txBox="1"/>
            <p:nvPr/>
          </p:nvSpPr>
          <p:spPr>
            <a:xfrm>
              <a:off x="5050719" y="4364384"/>
              <a:ext cx="1887444" cy="768349"/>
            </a:xfrm>
            <a:prstGeom prst="rect">
              <a:avLst/>
            </a:prstGeom>
            <a:noFill/>
          </p:spPr>
          <p:txBody>
            <a:bodyPr wrap="square" lIns="75118" tIns="37559" rIns="75118" bIns="37559" rtlCol="0">
              <a:spAutoFit/>
            </a:bodyPr>
            <a:lstStyle/>
            <a:p>
              <a:r>
                <a:rPr lang="en-US" sz="1200" dirty="0">
                  <a:solidFill>
                    <a:schemeClr val="tx2"/>
                  </a:solidFill>
                </a:rPr>
                <a:t>Infrastructure Setup</a:t>
              </a:r>
              <a:endParaRPr lang="en-US" sz="1200" dirty="0"/>
            </a:p>
            <a:p>
              <a:pPr marL="171450" indent="-171450">
                <a:buFont typeface="Arial"/>
                <a:buChar char="•"/>
              </a:pPr>
              <a:r>
                <a:rPr lang="en-US" sz="1100" dirty="0" smtClean="0"/>
                <a:t>Setup and Install Jira, Bitbucket, and Jenkins on Daimler Infrastructure</a:t>
              </a:r>
            </a:p>
          </p:txBody>
        </p:sp>
        <p:sp>
          <p:nvSpPr>
            <p:cNvPr id="159" name="TextBox 158"/>
            <p:cNvSpPr txBox="1"/>
            <p:nvPr/>
          </p:nvSpPr>
          <p:spPr>
            <a:xfrm>
              <a:off x="9563386" y="4364384"/>
              <a:ext cx="2180314" cy="937626"/>
            </a:xfrm>
            <a:prstGeom prst="rect">
              <a:avLst/>
            </a:prstGeom>
            <a:noFill/>
          </p:spPr>
          <p:txBody>
            <a:bodyPr wrap="square" lIns="75118" tIns="37559" rIns="75118" bIns="37559" rtlCol="0">
              <a:spAutoFit/>
            </a:bodyPr>
            <a:lstStyle/>
            <a:p>
              <a:r>
                <a:rPr lang="en-US" sz="1200" dirty="0" smtClean="0">
                  <a:solidFill>
                    <a:schemeClr val="tx2"/>
                  </a:solidFill>
                </a:rPr>
                <a:t>Monthly Workflow</a:t>
              </a:r>
              <a:endParaRPr lang="en-US" sz="1200" dirty="0">
                <a:solidFill>
                  <a:schemeClr val="tx2"/>
                </a:solidFill>
              </a:endParaRPr>
            </a:p>
            <a:p>
              <a:pPr marL="234744" indent="-234744">
                <a:buFontTx/>
                <a:buChar char="•"/>
              </a:pPr>
              <a:r>
                <a:rPr lang="en-US" sz="1100" dirty="0" smtClean="0"/>
                <a:t>Update Jira to model new Monthly Release Delivery Framework</a:t>
              </a:r>
            </a:p>
            <a:p>
              <a:pPr marL="234744" indent="-234744">
                <a:buFontTx/>
                <a:buChar char="•"/>
              </a:pPr>
              <a:r>
                <a:rPr lang="en-US" sz="1100" dirty="0" smtClean="0"/>
                <a:t>Adoption of JIRA for RM</a:t>
              </a:r>
              <a:endParaRPr lang="en-US" sz="1100" dirty="0"/>
            </a:p>
          </p:txBody>
        </p:sp>
        <p:sp>
          <p:nvSpPr>
            <p:cNvPr id="164" name="TextBox 163"/>
            <p:cNvSpPr txBox="1"/>
            <p:nvPr/>
          </p:nvSpPr>
          <p:spPr>
            <a:xfrm>
              <a:off x="7178793" y="4364384"/>
              <a:ext cx="2220535" cy="1106903"/>
            </a:xfrm>
            <a:prstGeom prst="rect">
              <a:avLst/>
            </a:prstGeom>
            <a:noFill/>
          </p:spPr>
          <p:txBody>
            <a:bodyPr wrap="square" lIns="75118" tIns="37559" rIns="75118" bIns="37559" rtlCol="0">
              <a:spAutoFit/>
            </a:bodyPr>
            <a:lstStyle/>
            <a:p>
              <a:r>
                <a:rPr lang="en-US" sz="1200" dirty="0" smtClean="0">
                  <a:solidFill>
                    <a:schemeClr val="tx2"/>
                  </a:solidFill>
                </a:rPr>
                <a:t>CI / CD Initial Design</a:t>
              </a:r>
              <a:endParaRPr lang="en-US" sz="1200" dirty="0">
                <a:solidFill>
                  <a:schemeClr val="tx2"/>
                </a:solidFill>
              </a:endParaRPr>
            </a:p>
            <a:p>
              <a:pPr marL="234744" indent="-234744">
                <a:buFontTx/>
                <a:buChar char="•"/>
              </a:pPr>
              <a:r>
                <a:rPr lang="en-US" sz="1100" dirty="0" smtClean="0"/>
                <a:t>Replace Jira for IBM Change</a:t>
              </a:r>
              <a:endParaRPr lang="en-US" sz="1100" dirty="0"/>
            </a:p>
            <a:p>
              <a:pPr marL="234744" indent="-234744">
                <a:buFontTx/>
                <a:buChar char="•"/>
              </a:pPr>
              <a:r>
                <a:rPr lang="en-US" sz="1100" dirty="0" smtClean="0"/>
                <a:t>Setup of Jira, Bitbucket, and Jenkins platform workflows based on assessment</a:t>
              </a:r>
            </a:p>
            <a:p>
              <a:pPr marL="234744" indent="-234744">
                <a:buFontTx/>
                <a:buChar char="•"/>
              </a:pPr>
              <a:r>
                <a:rPr lang="en-US" sz="1100" dirty="0"/>
                <a:t>Adoption of Bitbucket / Jenkins</a:t>
              </a:r>
            </a:p>
          </p:txBody>
        </p:sp>
        <p:sp>
          <p:nvSpPr>
            <p:cNvPr id="180" name="TextBox 179"/>
            <p:cNvSpPr txBox="1"/>
            <p:nvPr/>
          </p:nvSpPr>
          <p:spPr>
            <a:xfrm>
              <a:off x="5050719" y="5550430"/>
              <a:ext cx="2128074" cy="768349"/>
            </a:xfrm>
            <a:prstGeom prst="rect">
              <a:avLst/>
            </a:prstGeom>
            <a:noFill/>
          </p:spPr>
          <p:txBody>
            <a:bodyPr wrap="square" lIns="75118" tIns="37559" rIns="75118" bIns="37559" rtlCol="0">
              <a:spAutoFit/>
            </a:bodyPr>
            <a:lstStyle/>
            <a:p>
              <a:r>
                <a:rPr lang="en-US" sz="1200" dirty="0" smtClean="0">
                  <a:solidFill>
                    <a:schemeClr val="tx2"/>
                  </a:solidFill>
                </a:rPr>
                <a:t>Standardize Blueprint</a:t>
              </a:r>
              <a:endParaRPr lang="en-US" sz="1200" dirty="0"/>
            </a:p>
            <a:p>
              <a:pPr marL="171450" indent="-171450">
                <a:buFont typeface="Arial"/>
                <a:buChar char="•"/>
              </a:pPr>
              <a:r>
                <a:rPr lang="en-US" sz="1100" dirty="0" smtClean="0"/>
                <a:t>Validate environment usage, availability, monitoring and sizing</a:t>
              </a:r>
            </a:p>
          </p:txBody>
        </p:sp>
        <p:sp>
          <p:nvSpPr>
            <p:cNvPr id="182" name="TextBox 181"/>
            <p:cNvSpPr txBox="1"/>
            <p:nvPr/>
          </p:nvSpPr>
          <p:spPr>
            <a:xfrm>
              <a:off x="9563386" y="5550430"/>
              <a:ext cx="2180314" cy="768349"/>
            </a:xfrm>
            <a:prstGeom prst="rect">
              <a:avLst/>
            </a:prstGeom>
            <a:noFill/>
          </p:spPr>
          <p:txBody>
            <a:bodyPr wrap="square" lIns="75118" tIns="37559" rIns="75118" bIns="37559" rtlCol="0">
              <a:spAutoFit/>
            </a:bodyPr>
            <a:lstStyle/>
            <a:p>
              <a:r>
                <a:rPr lang="en-US" sz="1200" dirty="0" smtClean="0">
                  <a:solidFill>
                    <a:schemeClr val="tx2"/>
                  </a:solidFill>
                </a:rPr>
                <a:t>Configuration Management</a:t>
              </a:r>
              <a:endParaRPr lang="en-US" sz="1200" dirty="0"/>
            </a:p>
            <a:p>
              <a:pPr marL="171450" indent="-171450">
                <a:buFont typeface="Arial"/>
                <a:buChar char="•"/>
              </a:pPr>
              <a:r>
                <a:rPr lang="en-US" sz="1100" dirty="0" smtClean="0"/>
                <a:t>For Services / App on Monthly Release setup Self Healing Environments</a:t>
              </a:r>
            </a:p>
          </p:txBody>
        </p:sp>
        <p:sp>
          <p:nvSpPr>
            <p:cNvPr id="184" name="TextBox 183"/>
            <p:cNvSpPr txBox="1"/>
            <p:nvPr/>
          </p:nvSpPr>
          <p:spPr>
            <a:xfrm>
              <a:off x="7178793" y="5550430"/>
              <a:ext cx="2220535" cy="768349"/>
            </a:xfrm>
            <a:prstGeom prst="rect">
              <a:avLst/>
            </a:prstGeom>
            <a:noFill/>
          </p:spPr>
          <p:txBody>
            <a:bodyPr wrap="square" lIns="75118" tIns="37559" rIns="75118" bIns="37559" rtlCol="0">
              <a:spAutoFit/>
            </a:bodyPr>
            <a:lstStyle/>
            <a:p>
              <a:r>
                <a:rPr lang="en-US" sz="1200" dirty="0" smtClean="0">
                  <a:solidFill>
                    <a:schemeClr val="tx2"/>
                  </a:solidFill>
                </a:rPr>
                <a:t>INT-D Environment</a:t>
              </a:r>
              <a:endParaRPr lang="en-US" sz="1200" dirty="0"/>
            </a:p>
            <a:p>
              <a:pPr marL="171450" indent="-171450">
                <a:buFont typeface="Arial"/>
                <a:buChar char="•"/>
              </a:pPr>
              <a:r>
                <a:rPr lang="en-US" sz="1100" dirty="0" smtClean="0"/>
                <a:t>Repurpose / Setup INT-D environment to support dev integration testing</a:t>
              </a:r>
            </a:p>
          </p:txBody>
        </p:sp>
        <p:sp>
          <p:nvSpPr>
            <p:cNvPr id="186" name="Rectangle 185"/>
            <p:cNvSpPr/>
            <p:nvPr/>
          </p:nvSpPr>
          <p:spPr>
            <a:xfrm>
              <a:off x="7301688" y="2995755"/>
              <a:ext cx="1784933" cy="291356"/>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accent1"/>
                  </a:solidFill>
                </a:rPr>
                <a:t>FEB</a:t>
              </a:r>
              <a:endParaRPr lang="en-US" sz="1200" dirty="0">
                <a:solidFill>
                  <a:schemeClr val="accent1"/>
                </a:solidFill>
              </a:endParaRPr>
            </a:p>
          </p:txBody>
        </p:sp>
        <p:sp>
          <p:nvSpPr>
            <p:cNvPr id="187" name="Rectangle 186"/>
            <p:cNvSpPr/>
            <p:nvPr/>
          </p:nvSpPr>
          <p:spPr>
            <a:xfrm>
              <a:off x="5051967" y="2995755"/>
              <a:ext cx="1784933" cy="291356"/>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accent1"/>
                  </a:solidFill>
                </a:rPr>
                <a:t>JAN</a:t>
              </a:r>
              <a:endParaRPr lang="en-US" sz="1200" dirty="0">
                <a:solidFill>
                  <a:schemeClr val="accent1"/>
                </a:solidFill>
              </a:endParaRPr>
            </a:p>
          </p:txBody>
        </p:sp>
        <p:cxnSp>
          <p:nvCxnSpPr>
            <p:cNvPr id="188" name="Straight Connector 187"/>
            <p:cNvCxnSpPr/>
            <p:nvPr/>
          </p:nvCxnSpPr>
          <p:spPr>
            <a:xfrm flipH="1">
              <a:off x="7045978" y="2995755"/>
              <a:ext cx="21040" cy="3635309"/>
            </a:xfrm>
            <a:prstGeom prst="line">
              <a:avLst/>
            </a:prstGeom>
            <a:ln>
              <a:solidFill>
                <a:srgbClr val="000000"/>
              </a:solidFill>
              <a:prstDash val="dash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9291509" y="2995755"/>
              <a:ext cx="0" cy="3635309"/>
            </a:xfrm>
            <a:prstGeom prst="line">
              <a:avLst/>
            </a:prstGeom>
            <a:ln>
              <a:solidFill>
                <a:srgbClr val="000000"/>
              </a:solidFill>
              <a:prstDash val="dashDot"/>
            </a:ln>
          </p:spPr>
          <p:style>
            <a:lnRef idx="2">
              <a:schemeClr val="accent1"/>
            </a:lnRef>
            <a:fillRef idx="0">
              <a:schemeClr val="accent1"/>
            </a:fillRef>
            <a:effectRef idx="1">
              <a:schemeClr val="accent1"/>
            </a:effectRef>
            <a:fontRef idx="minor">
              <a:schemeClr val="tx1"/>
            </a:fontRef>
          </p:style>
        </p:cxnSp>
        <p:sp>
          <p:nvSpPr>
            <p:cNvPr id="190" name="TextBox 189"/>
            <p:cNvSpPr txBox="1"/>
            <p:nvPr/>
          </p:nvSpPr>
          <p:spPr>
            <a:xfrm>
              <a:off x="9594945" y="3393063"/>
              <a:ext cx="2148755" cy="768349"/>
            </a:xfrm>
            <a:prstGeom prst="rect">
              <a:avLst/>
            </a:prstGeom>
            <a:noFill/>
          </p:spPr>
          <p:txBody>
            <a:bodyPr wrap="square" lIns="75118" tIns="37559" rIns="75118" bIns="37559" rtlCol="0">
              <a:spAutoFit/>
            </a:bodyPr>
            <a:lstStyle/>
            <a:p>
              <a:r>
                <a:rPr lang="en-US" sz="1200" dirty="0" smtClean="0">
                  <a:solidFill>
                    <a:schemeClr val="tx2"/>
                  </a:solidFill>
                </a:rPr>
                <a:t>Release Flow</a:t>
              </a:r>
              <a:endParaRPr lang="en-US" sz="1200" dirty="0"/>
            </a:p>
            <a:p>
              <a:pPr marL="171450" indent="-171450">
                <a:buFont typeface="Arial"/>
                <a:buChar char="•"/>
              </a:pPr>
              <a:r>
                <a:rPr lang="en-US" sz="1100" dirty="0" smtClean="0"/>
                <a:t>RM provide requirements to setup JIRA flow for Monthly release activities </a:t>
              </a:r>
              <a:endParaRPr lang="en-US" sz="1100" dirty="0"/>
            </a:p>
          </p:txBody>
        </p:sp>
        <p:sp>
          <p:nvSpPr>
            <p:cNvPr id="194" name="TextBox 193"/>
            <p:cNvSpPr txBox="1"/>
            <p:nvPr/>
          </p:nvSpPr>
          <p:spPr>
            <a:xfrm>
              <a:off x="4949827" y="2059808"/>
              <a:ext cx="2148755" cy="768349"/>
            </a:xfrm>
            <a:prstGeom prst="rect">
              <a:avLst/>
            </a:prstGeom>
            <a:noFill/>
          </p:spPr>
          <p:txBody>
            <a:bodyPr wrap="square" lIns="75118" tIns="37559" rIns="75118" bIns="37559" rtlCol="0">
              <a:spAutoFit/>
            </a:bodyPr>
            <a:lstStyle/>
            <a:p>
              <a:r>
                <a:rPr lang="en-US" sz="1200" dirty="0" smtClean="0">
                  <a:solidFill>
                    <a:schemeClr val="accent6"/>
                  </a:solidFill>
                </a:rPr>
                <a:t>Tool Chain Development</a:t>
              </a:r>
              <a:endParaRPr lang="en-US" sz="1200" dirty="0">
                <a:solidFill>
                  <a:schemeClr val="accent6"/>
                </a:solidFill>
              </a:endParaRPr>
            </a:p>
            <a:p>
              <a:pPr marL="171450" indent="-171450">
                <a:buFont typeface="Arial"/>
                <a:buChar char="•"/>
              </a:pPr>
              <a:r>
                <a:rPr lang="en-US" sz="1100" dirty="0" smtClean="0">
                  <a:solidFill>
                    <a:schemeClr val="accent6"/>
                  </a:solidFill>
                </a:rPr>
                <a:t>Tool Chain construction based on assessment to take no more than 4 weeks (3 developers)</a:t>
              </a:r>
              <a:endParaRPr lang="en-US" sz="1100" dirty="0">
                <a:solidFill>
                  <a:schemeClr val="accent6"/>
                </a:solidFill>
              </a:endParaRPr>
            </a:p>
          </p:txBody>
        </p:sp>
        <p:sp>
          <p:nvSpPr>
            <p:cNvPr id="195" name="TextBox 194"/>
            <p:cNvSpPr txBox="1"/>
            <p:nvPr/>
          </p:nvSpPr>
          <p:spPr>
            <a:xfrm>
              <a:off x="7293312" y="2059808"/>
              <a:ext cx="4043030" cy="937626"/>
            </a:xfrm>
            <a:prstGeom prst="rect">
              <a:avLst/>
            </a:prstGeom>
            <a:noFill/>
          </p:spPr>
          <p:txBody>
            <a:bodyPr wrap="square" lIns="75118" tIns="37559" rIns="75118" bIns="37559" rtlCol="0">
              <a:spAutoFit/>
            </a:bodyPr>
            <a:lstStyle/>
            <a:p>
              <a:r>
                <a:rPr lang="en-US" sz="1200" dirty="0" smtClean="0">
                  <a:solidFill>
                    <a:schemeClr val="accent6"/>
                  </a:solidFill>
                </a:rPr>
                <a:t>Tool Chain Development</a:t>
              </a:r>
              <a:endParaRPr lang="en-US" sz="1200" dirty="0">
                <a:solidFill>
                  <a:schemeClr val="accent6"/>
                </a:solidFill>
              </a:endParaRPr>
            </a:p>
            <a:p>
              <a:pPr marL="171450" indent="-171450">
                <a:buFont typeface="Arial"/>
                <a:buChar char="•"/>
              </a:pPr>
              <a:r>
                <a:rPr lang="en-US" sz="1100" dirty="0" smtClean="0">
                  <a:solidFill>
                    <a:schemeClr val="accent6"/>
                  </a:solidFill>
                </a:rPr>
                <a:t>Provide support / maintenance as teams get on-boarded  to Phase 1</a:t>
              </a:r>
            </a:p>
            <a:p>
              <a:pPr marL="171450" indent="-171450">
                <a:buFont typeface="Arial"/>
                <a:buChar char="•"/>
              </a:pPr>
              <a:r>
                <a:rPr lang="en-US" sz="1100" dirty="0" smtClean="0">
                  <a:solidFill>
                    <a:schemeClr val="accent6"/>
                  </a:solidFill>
                </a:rPr>
                <a:t>Continuous development of plugins, automation, integration points and metrics</a:t>
              </a:r>
              <a:endParaRPr lang="en-US" sz="1100" dirty="0">
                <a:solidFill>
                  <a:schemeClr val="accent6"/>
                </a:solidFill>
              </a:endParaRPr>
            </a:p>
          </p:txBody>
        </p:sp>
      </p:grpSp>
    </p:spTree>
    <p:extLst>
      <p:ext uri="{BB962C8B-B14F-4D97-AF65-F5344CB8AC3E}">
        <p14:creationId xmlns:p14="http://schemas.microsoft.com/office/powerpoint/2010/main" val="199366950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txBox="1">
            <a:spLocks/>
          </p:cNvSpPr>
          <p:nvPr/>
        </p:nvSpPr>
        <p:spPr>
          <a:xfrm>
            <a:off x="629999" y="204045"/>
            <a:ext cx="10936799" cy="513899"/>
          </a:xfrm>
          <a:prstGeom prst="rect">
            <a:avLst/>
          </a:prstGeom>
        </p:spPr>
        <p:txBody>
          <a:bodyPr vert="horz" lIns="111292" tIns="55646" rIns="111292" bIns="55646" rtlCol="0" anchor="ctr">
            <a:normAutofit/>
          </a:bodyPr>
          <a:lstStyle>
            <a:lvl1pPr algn="ctr" defTabSz="556458" rtl="0" eaLnBrk="1" latinLnBrk="0" hangingPunct="1">
              <a:spcBef>
                <a:spcPct val="0"/>
              </a:spcBef>
              <a:buNone/>
              <a:defRPr sz="5400" kern="1200">
                <a:solidFill>
                  <a:schemeClr val="tx1"/>
                </a:solidFill>
                <a:latin typeface="+mj-lt"/>
                <a:ea typeface="+mj-ea"/>
                <a:cs typeface="+mj-cs"/>
              </a:defRPr>
            </a:lvl1pPr>
          </a:lstStyle>
          <a:p>
            <a:pPr algn="l"/>
            <a:r>
              <a:rPr lang="en-US" sz="2400" b="1" dirty="0" smtClean="0">
                <a:solidFill>
                  <a:srgbClr val="222A35"/>
                </a:solidFill>
              </a:rPr>
              <a:t>Intermediate Next Steps</a:t>
            </a:r>
            <a:endParaRPr lang="en-US" sz="2000" b="1" dirty="0">
              <a:solidFill>
                <a:srgbClr val="9E9E9E"/>
              </a:solidFill>
              <a:cs typeface="Calibri"/>
            </a:endParaRPr>
          </a:p>
        </p:txBody>
      </p:sp>
      <p:grpSp>
        <p:nvGrpSpPr>
          <p:cNvPr id="20" name="Group 19"/>
          <p:cNvGrpSpPr/>
          <p:nvPr/>
        </p:nvGrpSpPr>
        <p:grpSpPr>
          <a:xfrm>
            <a:off x="1946746" y="1324323"/>
            <a:ext cx="8818157" cy="4235723"/>
            <a:chOff x="1946746" y="1324323"/>
            <a:chExt cx="8213891" cy="3762539"/>
          </a:xfrm>
        </p:grpSpPr>
        <p:grpSp>
          <p:nvGrpSpPr>
            <p:cNvPr id="3" name="Group 2"/>
            <p:cNvGrpSpPr/>
            <p:nvPr/>
          </p:nvGrpSpPr>
          <p:grpSpPr>
            <a:xfrm>
              <a:off x="1946746" y="3040134"/>
              <a:ext cx="1570475" cy="323870"/>
              <a:chOff x="1669868" y="2673228"/>
              <a:chExt cx="2529264" cy="323870"/>
            </a:xfrm>
          </p:grpSpPr>
          <p:sp>
            <p:nvSpPr>
              <p:cNvPr id="26" name="Rectangle 25">
                <a:extLst>
                  <a:ext uri="{FF2B5EF4-FFF2-40B4-BE49-F238E27FC236}">
                    <a16:creationId xmlns="" xmlns:a16="http://schemas.microsoft.com/office/drawing/2014/main" id="{246E3B81-8A91-E044-AC60-75DC9989058F}"/>
                  </a:ext>
                </a:extLst>
              </p:cNvPr>
              <p:cNvSpPr/>
              <p:nvPr/>
            </p:nvSpPr>
            <p:spPr>
              <a:xfrm>
                <a:off x="1669868" y="2673228"/>
                <a:ext cx="2529263" cy="316538"/>
              </a:xfrm>
              <a:prstGeom prst="rect">
                <a:avLst/>
              </a:prstGeom>
              <a:solidFill>
                <a:sysClr val="window" lastClr="FFFFFF"/>
              </a:solid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29" name="TextBox 28"/>
              <p:cNvSpPr txBox="1"/>
              <p:nvPr/>
            </p:nvSpPr>
            <p:spPr>
              <a:xfrm>
                <a:off x="1669869" y="2685721"/>
                <a:ext cx="2529263" cy="311377"/>
              </a:xfrm>
              <a:prstGeom prst="rect">
                <a:avLst/>
              </a:prstGeom>
              <a:noFill/>
            </p:spPr>
            <p:txBody>
              <a:bodyPr wrap="square" lIns="95006" tIns="47503" rIns="95006" bIns="47503" rtlCol="0">
                <a:spAutoFit/>
              </a:bodyPr>
              <a:lstStyle/>
              <a:p>
                <a:pPr algn="ctr"/>
                <a:r>
                  <a:rPr lang="en-US" sz="1400" b="1" dirty="0" smtClean="0"/>
                  <a:t>Registration</a:t>
                </a:r>
                <a:endParaRPr lang="en-US" sz="1400" b="1" dirty="0"/>
              </a:p>
            </p:txBody>
          </p:sp>
        </p:grpSp>
        <p:grpSp>
          <p:nvGrpSpPr>
            <p:cNvPr id="2" name="Group 1"/>
            <p:cNvGrpSpPr/>
            <p:nvPr/>
          </p:nvGrpSpPr>
          <p:grpSpPr>
            <a:xfrm>
              <a:off x="3534603" y="3038699"/>
              <a:ext cx="1308751" cy="321262"/>
              <a:chOff x="4219999" y="2671793"/>
              <a:chExt cx="2318533" cy="321262"/>
            </a:xfrm>
            <a:solidFill>
              <a:schemeClr val="accent2">
                <a:lumMod val="20000"/>
                <a:lumOff val="80000"/>
              </a:schemeClr>
            </a:solidFill>
          </p:grpSpPr>
          <p:sp>
            <p:nvSpPr>
              <p:cNvPr id="27" name="Rectangle 26">
                <a:extLst>
                  <a:ext uri="{FF2B5EF4-FFF2-40B4-BE49-F238E27FC236}">
                    <a16:creationId xmlns="" xmlns:a16="http://schemas.microsoft.com/office/drawing/2014/main" id="{246E3B81-8A91-E044-AC60-75DC9989058F}"/>
                  </a:ext>
                </a:extLst>
              </p:cNvPr>
              <p:cNvSpPr/>
              <p:nvPr/>
            </p:nvSpPr>
            <p:spPr>
              <a:xfrm>
                <a:off x="4260589" y="2671793"/>
                <a:ext cx="2277943" cy="316037"/>
              </a:xfrm>
              <a:prstGeom prst="rect">
                <a:avLst/>
              </a:prstGeom>
              <a:grp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30" name="TextBox 29"/>
              <p:cNvSpPr txBox="1"/>
              <p:nvPr/>
            </p:nvSpPr>
            <p:spPr>
              <a:xfrm>
                <a:off x="4219999" y="2681678"/>
                <a:ext cx="2318533" cy="311377"/>
              </a:xfrm>
              <a:prstGeom prst="rect">
                <a:avLst/>
              </a:prstGeom>
              <a:grpFill/>
            </p:spPr>
            <p:txBody>
              <a:bodyPr wrap="square" lIns="95006" tIns="47503" rIns="95006" bIns="47503" rtlCol="0">
                <a:spAutoFit/>
              </a:bodyPr>
              <a:lstStyle/>
              <a:p>
                <a:pPr algn="ctr"/>
                <a:r>
                  <a:rPr lang="en-US" sz="1400" b="1" dirty="0" smtClean="0"/>
                  <a:t>Merge </a:t>
                </a:r>
                <a:endParaRPr lang="en-US" sz="1400" b="1" dirty="0"/>
              </a:p>
            </p:txBody>
          </p:sp>
        </p:grpSp>
        <p:grpSp>
          <p:nvGrpSpPr>
            <p:cNvPr id="6" name="Group 5"/>
            <p:cNvGrpSpPr/>
            <p:nvPr/>
          </p:nvGrpSpPr>
          <p:grpSpPr>
            <a:xfrm>
              <a:off x="4826139" y="3038699"/>
              <a:ext cx="2686234" cy="317973"/>
              <a:chOff x="6538533" y="2671793"/>
              <a:chExt cx="2686234" cy="317973"/>
            </a:xfrm>
          </p:grpSpPr>
          <p:sp>
            <p:nvSpPr>
              <p:cNvPr id="25" name="Rectangle 24">
                <a:extLst>
                  <a:ext uri="{FF2B5EF4-FFF2-40B4-BE49-F238E27FC236}">
                    <a16:creationId xmlns="" xmlns:a16="http://schemas.microsoft.com/office/drawing/2014/main" id="{246E3B81-8A91-E044-AC60-75DC9989058F}"/>
                  </a:ext>
                </a:extLst>
              </p:cNvPr>
              <p:cNvSpPr/>
              <p:nvPr/>
            </p:nvSpPr>
            <p:spPr>
              <a:xfrm>
                <a:off x="6591945" y="2671793"/>
                <a:ext cx="2632821" cy="316037"/>
              </a:xfrm>
              <a:prstGeom prst="rect">
                <a:avLst/>
              </a:prstGeom>
              <a:solidFill>
                <a:schemeClr val="accent2">
                  <a:lumMod val="20000"/>
                  <a:lumOff val="80000"/>
                </a:schemeClr>
              </a:solid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31" name="TextBox 30"/>
              <p:cNvSpPr txBox="1"/>
              <p:nvPr/>
            </p:nvSpPr>
            <p:spPr>
              <a:xfrm>
                <a:off x="6538533" y="2678389"/>
                <a:ext cx="2686234" cy="311377"/>
              </a:xfrm>
              <a:prstGeom prst="rect">
                <a:avLst/>
              </a:prstGeom>
              <a:noFill/>
            </p:spPr>
            <p:txBody>
              <a:bodyPr wrap="square" lIns="95006" tIns="47503" rIns="95006" bIns="47503" rtlCol="0">
                <a:spAutoFit/>
              </a:bodyPr>
              <a:lstStyle/>
              <a:p>
                <a:pPr algn="ctr"/>
                <a:r>
                  <a:rPr lang="en-US" sz="1400" b="1" dirty="0" smtClean="0"/>
                  <a:t>Certification</a:t>
                </a:r>
                <a:endParaRPr lang="en-US" sz="1400" b="1" dirty="0"/>
              </a:p>
            </p:txBody>
          </p:sp>
        </p:grpSp>
        <p:grpSp>
          <p:nvGrpSpPr>
            <p:cNvPr id="8" name="Group 7"/>
            <p:cNvGrpSpPr/>
            <p:nvPr/>
          </p:nvGrpSpPr>
          <p:grpSpPr>
            <a:xfrm>
              <a:off x="6734206" y="3372251"/>
              <a:ext cx="1548363" cy="325305"/>
              <a:chOff x="8025339" y="3021452"/>
              <a:chExt cx="1548363" cy="325305"/>
            </a:xfrm>
            <a:solidFill>
              <a:schemeClr val="bg2"/>
            </a:solidFill>
          </p:grpSpPr>
          <p:sp>
            <p:nvSpPr>
              <p:cNvPr id="24" name="Rectangle 23">
                <a:extLst>
                  <a:ext uri="{FF2B5EF4-FFF2-40B4-BE49-F238E27FC236}">
                    <a16:creationId xmlns="" xmlns:a16="http://schemas.microsoft.com/office/drawing/2014/main" id="{246E3B81-8A91-E044-AC60-75DC9989058F}"/>
                  </a:ext>
                </a:extLst>
              </p:cNvPr>
              <p:cNvSpPr/>
              <p:nvPr/>
            </p:nvSpPr>
            <p:spPr>
              <a:xfrm>
                <a:off x="8025339" y="3021452"/>
                <a:ext cx="1548363" cy="316037"/>
              </a:xfrm>
              <a:prstGeom prst="rect">
                <a:avLst/>
              </a:prstGeom>
              <a:grp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32" name="TextBox 31"/>
              <p:cNvSpPr txBox="1"/>
              <p:nvPr/>
            </p:nvSpPr>
            <p:spPr>
              <a:xfrm>
                <a:off x="8025339" y="3035380"/>
                <a:ext cx="1548363" cy="311377"/>
              </a:xfrm>
              <a:prstGeom prst="rect">
                <a:avLst/>
              </a:prstGeom>
              <a:grpFill/>
            </p:spPr>
            <p:txBody>
              <a:bodyPr wrap="square" lIns="95006" tIns="47503" rIns="95006" bIns="47503" rtlCol="0">
                <a:spAutoFit/>
              </a:bodyPr>
              <a:lstStyle/>
              <a:p>
                <a:pPr algn="ctr"/>
                <a:r>
                  <a:rPr lang="en-US" sz="1400" b="1" dirty="0" smtClean="0"/>
                  <a:t>Performance</a:t>
                </a:r>
                <a:endParaRPr lang="en-US" sz="1400" b="1" dirty="0"/>
              </a:p>
            </p:txBody>
          </p:sp>
        </p:grpSp>
        <p:grpSp>
          <p:nvGrpSpPr>
            <p:cNvPr id="5" name="Group 4"/>
            <p:cNvGrpSpPr/>
            <p:nvPr/>
          </p:nvGrpSpPr>
          <p:grpSpPr>
            <a:xfrm>
              <a:off x="7508388" y="3035410"/>
              <a:ext cx="1193221" cy="321262"/>
              <a:chOff x="9296670" y="2668504"/>
              <a:chExt cx="1746995" cy="321262"/>
            </a:xfrm>
            <a:solidFill>
              <a:schemeClr val="tx2">
                <a:lumMod val="40000"/>
                <a:lumOff val="60000"/>
              </a:schemeClr>
            </a:solidFill>
          </p:grpSpPr>
          <p:sp>
            <p:nvSpPr>
              <p:cNvPr id="34" name="Rectangle 33">
                <a:extLst>
                  <a:ext uri="{FF2B5EF4-FFF2-40B4-BE49-F238E27FC236}">
                    <a16:creationId xmlns="" xmlns:a16="http://schemas.microsoft.com/office/drawing/2014/main" id="{246E3B81-8A91-E044-AC60-75DC9989058F}"/>
                  </a:ext>
                </a:extLst>
              </p:cNvPr>
              <p:cNvSpPr/>
              <p:nvPr/>
            </p:nvSpPr>
            <p:spPr>
              <a:xfrm>
                <a:off x="9332213" y="2668504"/>
                <a:ext cx="1711452" cy="316037"/>
              </a:xfrm>
              <a:prstGeom prst="rect">
                <a:avLst/>
              </a:prstGeom>
              <a:grp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35" name="TextBox 34"/>
              <p:cNvSpPr txBox="1"/>
              <p:nvPr/>
            </p:nvSpPr>
            <p:spPr>
              <a:xfrm>
                <a:off x="9296670" y="2678389"/>
                <a:ext cx="1741948" cy="311377"/>
              </a:xfrm>
              <a:prstGeom prst="rect">
                <a:avLst/>
              </a:prstGeom>
              <a:grpFill/>
            </p:spPr>
            <p:txBody>
              <a:bodyPr wrap="square" lIns="95006" tIns="47503" rIns="95006" bIns="47503" rtlCol="0">
                <a:spAutoFit/>
              </a:bodyPr>
              <a:lstStyle/>
              <a:p>
                <a:pPr algn="ctr"/>
                <a:r>
                  <a:rPr lang="en-US" sz="1400" b="1" dirty="0" smtClean="0"/>
                  <a:t>Sandbox</a:t>
                </a:r>
                <a:endParaRPr lang="en-US" sz="1400" b="1" dirty="0"/>
              </a:p>
            </p:txBody>
          </p:sp>
        </p:grpSp>
        <p:grpSp>
          <p:nvGrpSpPr>
            <p:cNvPr id="41" name="Group 40"/>
            <p:cNvGrpSpPr/>
            <p:nvPr/>
          </p:nvGrpSpPr>
          <p:grpSpPr>
            <a:xfrm>
              <a:off x="8708266" y="3035410"/>
              <a:ext cx="1193221" cy="321262"/>
              <a:chOff x="9296670" y="2668504"/>
              <a:chExt cx="1746995" cy="321262"/>
            </a:xfrm>
            <a:solidFill>
              <a:schemeClr val="accent3"/>
            </a:solidFill>
          </p:grpSpPr>
          <p:sp>
            <p:nvSpPr>
              <p:cNvPr id="42" name="Rectangle 41">
                <a:extLst>
                  <a:ext uri="{FF2B5EF4-FFF2-40B4-BE49-F238E27FC236}">
                    <a16:creationId xmlns="" xmlns:a16="http://schemas.microsoft.com/office/drawing/2014/main" id="{246E3B81-8A91-E044-AC60-75DC9989058F}"/>
                  </a:ext>
                </a:extLst>
              </p:cNvPr>
              <p:cNvSpPr/>
              <p:nvPr/>
            </p:nvSpPr>
            <p:spPr>
              <a:xfrm>
                <a:off x="9332213" y="2668504"/>
                <a:ext cx="1711452" cy="316037"/>
              </a:xfrm>
              <a:prstGeom prst="rect">
                <a:avLst/>
              </a:prstGeom>
              <a:grp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43" name="TextBox 42"/>
              <p:cNvSpPr txBox="1"/>
              <p:nvPr/>
            </p:nvSpPr>
            <p:spPr>
              <a:xfrm>
                <a:off x="9296670" y="2678389"/>
                <a:ext cx="1741948" cy="311377"/>
              </a:xfrm>
              <a:prstGeom prst="rect">
                <a:avLst/>
              </a:prstGeom>
              <a:grpFill/>
            </p:spPr>
            <p:txBody>
              <a:bodyPr wrap="square" lIns="95006" tIns="47503" rIns="95006" bIns="47503" rtlCol="0">
                <a:spAutoFit/>
              </a:bodyPr>
              <a:lstStyle/>
              <a:p>
                <a:pPr algn="ctr"/>
                <a:r>
                  <a:rPr lang="en-US" sz="1400" b="1" dirty="0" smtClean="0"/>
                  <a:t>Production</a:t>
                </a:r>
                <a:endParaRPr lang="en-US" sz="1400" b="1" dirty="0"/>
              </a:p>
            </p:txBody>
          </p:sp>
        </p:grpSp>
        <p:grpSp>
          <p:nvGrpSpPr>
            <p:cNvPr id="46" name="Group 45"/>
            <p:cNvGrpSpPr/>
            <p:nvPr/>
          </p:nvGrpSpPr>
          <p:grpSpPr>
            <a:xfrm>
              <a:off x="8353124" y="3374073"/>
              <a:ext cx="1548363" cy="325305"/>
              <a:chOff x="8025339" y="3021452"/>
              <a:chExt cx="1548363" cy="325305"/>
            </a:xfrm>
            <a:solidFill>
              <a:schemeClr val="bg2"/>
            </a:solidFill>
          </p:grpSpPr>
          <p:sp>
            <p:nvSpPr>
              <p:cNvPr id="47" name="Rectangle 46">
                <a:extLst>
                  <a:ext uri="{FF2B5EF4-FFF2-40B4-BE49-F238E27FC236}">
                    <a16:creationId xmlns="" xmlns:a16="http://schemas.microsoft.com/office/drawing/2014/main" id="{246E3B81-8A91-E044-AC60-75DC9989058F}"/>
                  </a:ext>
                </a:extLst>
              </p:cNvPr>
              <p:cNvSpPr/>
              <p:nvPr/>
            </p:nvSpPr>
            <p:spPr>
              <a:xfrm>
                <a:off x="8025339" y="3021452"/>
                <a:ext cx="1548363" cy="316037"/>
              </a:xfrm>
              <a:prstGeom prst="rect">
                <a:avLst/>
              </a:prstGeom>
              <a:grp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48" name="TextBox 47"/>
              <p:cNvSpPr txBox="1"/>
              <p:nvPr/>
            </p:nvSpPr>
            <p:spPr>
              <a:xfrm>
                <a:off x="8025339" y="3035380"/>
                <a:ext cx="1548363" cy="311377"/>
              </a:xfrm>
              <a:prstGeom prst="rect">
                <a:avLst/>
              </a:prstGeom>
              <a:grpFill/>
            </p:spPr>
            <p:txBody>
              <a:bodyPr wrap="square" lIns="95006" tIns="47503" rIns="95006" bIns="47503" rtlCol="0">
                <a:spAutoFit/>
              </a:bodyPr>
              <a:lstStyle/>
              <a:p>
                <a:pPr algn="ctr"/>
                <a:r>
                  <a:rPr lang="en-US" sz="1400" b="1" dirty="0" smtClean="0"/>
                  <a:t>Business Test</a:t>
                </a:r>
                <a:endParaRPr lang="en-US" sz="1400" b="1" dirty="0"/>
              </a:p>
            </p:txBody>
          </p:sp>
        </p:grpSp>
        <p:cxnSp>
          <p:nvCxnSpPr>
            <p:cNvPr id="49" name="Straight Connector 48"/>
            <p:cNvCxnSpPr/>
            <p:nvPr/>
          </p:nvCxnSpPr>
          <p:spPr>
            <a:xfrm flipH="1">
              <a:off x="3517220" y="2815029"/>
              <a:ext cx="24980" cy="1224321"/>
            </a:xfrm>
            <a:prstGeom prst="line">
              <a:avLst/>
            </a:prstGeom>
            <a:ln w="9525" cmpd="sng">
              <a:solidFill>
                <a:srgbClr val="D99694"/>
              </a:solidFill>
              <a:prstDash val="dot"/>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10160637" y="2339655"/>
              <a:ext cx="0" cy="1699695"/>
            </a:xfrm>
            <a:prstGeom prst="line">
              <a:avLst/>
            </a:prstGeom>
            <a:ln w="9525" cmpd="sng">
              <a:solidFill>
                <a:srgbClr val="D99694"/>
              </a:solidFill>
              <a:prstDash val="dot"/>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a:off x="3532535" y="2339655"/>
              <a:ext cx="6628102" cy="0"/>
            </a:xfrm>
            <a:prstGeom prst="line">
              <a:avLst/>
            </a:prstGeom>
            <a:ln w="9525" cmpd="sng">
              <a:solidFill>
                <a:srgbClr val="D99694"/>
              </a:solidFill>
              <a:prstDash val="dot"/>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H="1" flipV="1">
              <a:off x="3517220" y="4078308"/>
              <a:ext cx="6643417" cy="1"/>
            </a:xfrm>
            <a:prstGeom prst="line">
              <a:avLst/>
            </a:prstGeom>
            <a:ln w="9525" cmpd="sng">
              <a:solidFill>
                <a:srgbClr val="D99694"/>
              </a:solidFill>
              <a:prstDash val="dot"/>
            </a:ln>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2559296" y="1324323"/>
              <a:ext cx="1931559" cy="994441"/>
            </a:xfrm>
            <a:prstGeom prst="rect">
              <a:avLst/>
            </a:prstGeom>
            <a:noFill/>
          </p:spPr>
          <p:txBody>
            <a:bodyPr wrap="square" lIns="70423" tIns="35212" rIns="70423" bIns="35212" rtlCol="0">
              <a:spAutoFit/>
            </a:bodyPr>
            <a:lstStyle/>
            <a:p>
              <a:r>
                <a:rPr lang="en-US" sz="1500" dirty="0" smtClean="0">
                  <a:solidFill>
                    <a:schemeClr val="tx2"/>
                  </a:solidFill>
                </a:rPr>
                <a:t>Automated Crawler to validate release cut branches vs. Jira based registered </a:t>
              </a:r>
              <a:endParaRPr lang="en-US" sz="1500" dirty="0">
                <a:solidFill>
                  <a:schemeClr val="tx2"/>
                </a:solidFill>
              </a:endParaRPr>
            </a:p>
          </p:txBody>
        </p:sp>
        <p:cxnSp>
          <p:nvCxnSpPr>
            <p:cNvPr id="59" name="Straight Connector 58"/>
            <p:cNvCxnSpPr/>
            <p:nvPr/>
          </p:nvCxnSpPr>
          <p:spPr>
            <a:xfrm flipV="1">
              <a:off x="3525076" y="2318764"/>
              <a:ext cx="0" cy="716646"/>
            </a:xfrm>
            <a:prstGeom prst="line">
              <a:avLst/>
            </a:prstGeom>
            <a:ln w="19050" cmpd="sng">
              <a:solidFill>
                <a:srgbClr val="1F497D"/>
              </a:solidFill>
              <a:prstDash val="dot"/>
              <a:headEnd type="triangle"/>
              <a:tailEnd type="none"/>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4826139" y="3388001"/>
              <a:ext cx="0" cy="690307"/>
            </a:xfrm>
            <a:prstGeom prst="line">
              <a:avLst/>
            </a:prstGeom>
            <a:ln w="19050" cmpd="sng">
              <a:solidFill>
                <a:srgbClr val="1F497D"/>
              </a:solidFill>
              <a:prstDash val="dot"/>
              <a:headEnd type="triangle"/>
              <a:tailEnd type="none"/>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4021906" y="4078308"/>
              <a:ext cx="1642895" cy="994441"/>
            </a:xfrm>
            <a:prstGeom prst="rect">
              <a:avLst/>
            </a:prstGeom>
            <a:noFill/>
          </p:spPr>
          <p:txBody>
            <a:bodyPr wrap="square" lIns="70423" tIns="35212" rIns="70423" bIns="35212" rtlCol="0">
              <a:spAutoFit/>
            </a:bodyPr>
            <a:lstStyle/>
            <a:p>
              <a:r>
                <a:rPr lang="en-US" sz="1500" dirty="0" smtClean="0">
                  <a:solidFill>
                    <a:schemeClr val="tx2"/>
                  </a:solidFill>
                </a:rPr>
                <a:t>Release versions deployed to INT-P environment for testing</a:t>
              </a:r>
              <a:endParaRPr lang="en-US" sz="1500" dirty="0">
                <a:solidFill>
                  <a:schemeClr val="tx2"/>
                </a:solidFill>
              </a:endParaRPr>
            </a:p>
          </p:txBody>
        </p:sp>
        <p:sp>
          <p:nvSpPr>
            <p:cNvPr id="65" name="TextBox 64"/>
            <p:cNvSpPr txBox="1"/>
            <p:nvPr/>
          </p:nvSpPr>
          <p:spPr>
            <a:xfrm>
              <a:off x="3542200" y="2511257"/>
              <a:ext cx="1337352" cy="301944"/>
            </a:xfrm>
            <a:prstGeom prst="rect">
              <a:avLst/>
            </a:prstGeom>
            <a:noFill/>
          </p:spPr>
          <p:txBody>
            <a:bodyPr wrap="square" lIns="70423" tIns="35212" rIns="70423" bIns="35212" rtlCol="0">
              <a:spAutoFit/>
            </a:bodyPr>
            <a:lstStyle/>
            <a:p>
              <a:pPr algn="ctr"/>
              <a:r>
                <a:rPr lang="en-US" sz="1500" b="1" dirty="0" smtClean="0">
                  <a:solidFill>
                    <a:schemeClr val="tx2"/>
                  </a:solidFill>
                </a:rPr>
                <a:t>[4 Hours]</a:t>
              </a:r>
              <a:endParaRPr lang="en-US" sz="1500" b="1" dirty="0">
                <a:solidFill>
                  <a:schemeClr val="tx2"/>
                </a:solidFill>
              </a:endParaRPr>
            </a:p>
          </p:txBody>
        </p:sp>
        <p:sp>
          <p:nvSpPr>
            <p:cNvPr id="66" name="TextBox 65"/>
            <p:cNvSpPr txBox="1"/>
            <p:nvPr/>
          </p:nvSpPr>
          <p:spPr>
            <a:xfrm>
              <a:off x="5529018" y="2512685"/>
              <a:ext cx="1337352" cy="301944"/>
            </a:xfrm>
            <a:prstGeom prst="rect">
              <a:avLst/>
            </a:prstGeom>
            <a:noFill/>
          </p:spPr>
          <p:txBody>
            <a:bodyPr wrap="square" lIns="70423" tIns="35212" rIns="70423" bIns="35212" rtlCol="0">
              <a:spAutoFit/>
            </a:bodyPr>
            <a:lstStyle/>
            <a:p>
              <a:pPr algn="ctr"/>
              <a:r>
                <a:rPr lang="en-US" sz="1500" b="1" dirty="0" smtClean="0">
                  <a:solidFill>
                    <a:schemeClr val="tx2"/>
                  </a:solidFill>
                </a:rPr>
                <a:t>[7 - 10 Days]</a:t>
              </a:r>
              <a:endParaRPr lang="en-US" sz="1500" b="1" dirty="0">
                <a:solidFill>
                  <a:schemeClr val="tx2"/>
                </a:solidFill>
              </a:endParaRPr>
            </a:p>
          </p:txBody>
        </p:sp>
        <p:sp>
          <p:nvSpPr>
            <p:cNvPr id="68" name="TextBox 67"/>
            <p:cNvSpPr txBox="1"/>
            <p:nvPr/>
          </p:nvSpPr>
          <p:spPr>
            <a:xfrm>
              <a:off x="4658822" y="1324323"/>
              <a:ext cx="1931559" cy="994441"/>
            </a:xfrm>
            <a:prstGeom prst="rect">
              <a:avLst/>
            </a:prstGeom>
            <a:noFill/>
          </p:spPr>
          <p:txBody>
            <a:bodyPr wrap="square" lIns="70423" tIns="35212" rIns="70423" bIns="35212" rtlCol="0">
              <a:spAutoFit/>
            </a:bodyPr>
            <a:lstStyle/>
            <a:p>
              <a:r>
                <a:rPr lang="en-US" sz="1500" dirty="0" smtClean="0">
                  <a:solidFill>
                    <a:schemeClr val="tx2"/>
                  </a:solidFill>
                </a:rPr>
                <a:t>Test execution (2 or 3 cycles) with all bugs addressed and reach 0,0,0,2 quality gate</a:t>
              </a:r>
              <a:endParaRPr lang="en-US" sz="1500" dirty="0">
                <a:solidFill>
                  <a:schemeClr val="tx2"/>
                </a:solidFill>
              </a:endParaRPr>
            </a:p>
          </p:txBody>
        </p:sp>
        <p:cxnSp>
          <p:nvCxnSpPr>
            <p:cNvPr id="69" name="Straight Connector 68"/>
            <p:cNvCxnSpPr/>
            <p:nvPr/>
          </p:nvCxnSpPr>
          <p:spPr>
            <a:xfrm flipV="1">
              <a:off x="5624602" y="2318764"/>
              <a:ext cx="0" cy="716646"/>
            </a:xfrm>
            <a:prstGeom prst="line">
              <a:avLst/>
            </a:prstGeom>
            <a:ln w="19050" cmpd="sng">
              <a:solidFill>
                <a:srgbClr val="1F497D"/>
              </a:solidFill>
              <a:prstDash val="dot"/>
              <a:headEnd type="triangle"/>
              <a:tailEnd type="none"/>
            </a:ln>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6839712" y="3737406"/>
              <a:ext cx="1337352" cy="301944"/>
            </a:xfrm>
            <a:prstGeom prst="rect">
              <a:avLst/>
            </a:prstGeom>
            <a:noFill/>
          </p:spPr>
          <p:txBody>
            <a:bodyPr wrap="square" lIns="70423" tIns="35212" rIns="70423" bIns="35212" rtlCol="0">
              <a:spAutoFit/>
            </a:bodyPr>
            <a:lstStyle/>
            <a:p>
              <a:pPr algn="ctr"/>
              <a:r>
                <a:rPr lang="en-US" sz="1500" b="1" dirty="0" smtClean="0">
                  <a:solidFill>
                    <a:schemeClr val="tx2"/>
                  </a:solidFill>
                </a:rPr>
                <a:t>[5 - 7 Days]</a:t>
              </a:r>
              <a:endParaRPr lang="en-US" sz="1500" b="1" dirty="0">
                <a:solidFill>
                  <a:schemeClr val="tx2"/>
                </a:solidFill>
              </a:endParaRPr>
            </a:p>
          </p:txBody>
        </p:sp>
        <p:sp>
          <p:nvSpPr>
            <p:cNvPr id="72" name="TextBox 71"/>
            <p:cNvSpPr txBox="1"/>
            <p:nvPr/>
          </p:nvSpPr>
          <p:spPr>
            <a:xfrm>
              <a:off x="7451944" y="2512685"/>
              <a:ext cx="1189774" cy="301944"/>
            </a:xfrm>
            <a:prstGeom prst="rect">
              <a:avLst/>
            </a:prstGeom>
            <a:noFill/>
          </p:spPr>
          <p:txBody>
            <a:bodyPr wrap="square" lIns="70423" tIns="35212" rIns="70423" bIns="35212" rtlCol="0">
              <a:spAutoFit/>
            </a:bodyPr>
            <a:lstStyle/>
            <a:p>
              <a:pPr algn="ctr"/>
              <a:r>
                <a:rPr lang="en-US" sz="1500" b="1" dirty="0" smtClean="0">
                  <a:solidFill>
                    <a:schemeClr val="tx2"/>
                  </a:solidFill>
                </a:rPr>
                <a:t>[2 - 4 Days]</a:t>
              </a:r>
              <a:endParaRPr lang="en-US" sz="1500" b="1" dirty="0">
                <a:solidFill>
                  <a:schemeClr val="tx2"/>
                </a:solidFill>
              </a:endParaRPr>
            </a:p>
          </p:txBody>
        </p:sp>
        <p:sp>
          <p:nvSpPr>
            <p:cNvPr id="73" name="TextBox 72"/>
            <p:cNvSpPr txBox="1"/>
            <p:nvPr/>
          </p:nvSpPr>
          <p:spPr>
            <a:xfrm>
              <a:off x="8698162" y="2512685"/>
              <a:ext cx="1189774" cy="301944"/>
            </a:xfrm>
            <a:prstGeom prst="rect">
              <a:avLst/>
            </a:prstGeom>
            <a:noFill/>
          </p:spPr>
          <p:txBody>
            <a:bodyPr wrap="square" lIns="70423" tIns="35212" rIns="70423" bIns="35212" rtlCol="0">
              <a:spAutoFit/>
            </a:bodyPr>
            <a:lstStyle/>
            <a:p>
              <a:pPr algn="ctr"/>
              <a:r>
                <a:rPr lang="en-US" sz="1500" b="1" dirty="0" smtClean="0">
                  <a:solidFill>
                    <a:schemeClr val="tx2"/>
                  </a:solidFill>
                </a:rPr>
                <a:t>[4 Hours]</a:t>
              </a:r>
              <a:endParaRPr lang="en-US" sz="1500" b="1" dirty="0">
                <a:solidFill>
                  <a:schemeClr val="tx2"/>
                </a:solidFill>
              </a:endParaRPr>
            </a:p>
          </p:txBody>
        </p:sp>
        <p:cxnSp>
          <p:nvCxnSpPr>
            <p:cNvPr id="75" name="Straight Connector 74"/>
            <p:cNvCxnSpPr/>
            <p:nvPr/>
          </p:nvCxnSpPr>
          <p:spPr>
            <a:xfrm>
              <a:off x="6699322" y="3402114"/>
              <a:ext cx="0" cy="690307"/>
            </a:xfrm>
            <a:prstGeom prst="line">
              <a:avLst/>
            </a:prstGeom>
            <a:ln w="19050" cmpd="sng">
              <a:solidFill>
                <a:srgbClr val="1F497D"/>
              </a:solidFill>
              <a:prstDash val="dot"/>
              <a:headEnd type="triangle"/>
              <a:tailEnd type="none"/>
            </a:ln>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5895089" y="4092421"/>
              <a:ext cx="1642895" cy="994441"/>
            </a:xfrm>
            <a:prstGeom prst="rect">
              <a:avLst/>
            </a:prstGeom>
            <a:noFill/>
          </p:spPr>
          <p:txBody>
            <a:bodyPr wrap="square" lIns="70423" tIns="35212" rIns="70423" bIns="35212" rtlCol="0">
              <a:spAutoFit/>
            </a:bodyPr>
            <a:lstStyle/>
            <a:p>
              <a:r>
                <a:rPr lang="en-US" sz="1500" dirty="0" smtClean="0">
                  <a:solidFill>
                    <a:schemeClr val="tx2"/>
                  </a:solidFill>
                </a:rPr>
                <a:t>Performance &amp; Security testing to begin after Silver (0,0,0) criteria met</a:t>
              </a:r>
              <a:endParaRPr lang="en-US" sz="1500" dirty="0">
                <a:solidFill>
                  <a:schemeClr val="tx2"/>
                </a:solidFill>
              </a:endParaRPr>
            </a:p>
          </p:txBody>
        </p:sp>
        <p:sp>
          <p:nvSpPr>
            <p:cNvPr id="77" name="TextBox 76"/>
            <p:cNvSpPr txBox="1"/>
            <p:nvPr/>
          </p:nvSpPr>
          <p:spPr>
            <a:xfrm>
              <a:off x="7675938" y="1345214"/>
              <a:ext cx="1931559" cy="994441"/>
            </a:xfrm>
            <a:prstGeom prst="rect">
              <a:avLst/>
            </a:prstGeom>
            <a:noFill/>
          </p:spPr>
          <p:txBody>
            <a:bodyPr wrap="square" lIns="70423" tIns="35212" rIns="70423" bIns="35212" rtlCol="0">
              <a:spAutoFit/>
            </a:bodyPr>
            <a:lstStyle/>
            <a:p>
              <a:r>
                <a:rPr lang="en-US" sz="1500" dirty="0" smtClean="0">
                  <a:solidFill>
                    <a:schemeClr val="tx2"/>
                  </a:solidFill>
                </a:rPr>
                <a:t>Business / Product testing occurs in Sandbox before providing GO/No Go</a:t>
              </a:r>
              <a:endParaRPr lang="en-US" sz="1500" dirty="0">
                <a:solidFill>
                  <a:schemeClr val="tx2"/>
                </a:solidFill>
              </a:endParaRPr>
            </a:p>
          </p:txBody>
        </p:sp>
        <p:cxnSp>
          <p:nvCxnSpPr>
            <p:cNvPr id="78" name="Straight Connector 77"/>
            <p:cNvCxnSpPr/>
            <p:nvPr/>
          </p:nvCxnSpPr>
          <p:spPr>
            <a:xfrm flipV="1">
              <a:off x="8641718" y="2339655"/>
              <a:ext cx="0" cy="716646"/>
            </a:xfrm>
            <a:prstGeom prst="line">
              <a:avLst/>
            </a:prstGeom>
            <a:ln w="19050" cmpd="sng">
              <a:solidFill>
                <a:srgbClr val="1F497D"/>
              </a:solidFill>
              <a:prstDash val="dot"/>
              <a:headEnd type="triangle"/>
              <a:tailEnd type="non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52663432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txBox="1">
            <a:spLocks/>
          </p:cNvSpPr>
          <p:nvPr/>
        </p:nvSpPr>
        <p:spPr>
          <a:xfrm>
            <a:off x="629999" y="204045"/>
            <a:ext cx="10936799" cy="513899"/>
          </a:xfrm>
          <a:prstGeom prst="rect">
            <a:avLst/>
          </a:prstGeom>
        </p:spPr>
        <p:txBody>
          <a:bodyPr vert="horz" lIns="111292" tIns="55646" rIns="111292" bIns="55646" rtlCol="0" anchor="ctr">
            <a:normAutofit/>
          </a:bodyPr>
          <a:lstStyle>
            <a:lvl1pPr algn="ctr" defTabSz="556458" rtl="0" eaLnBrk="1" latinLnBrk="0" hangingPunct="1">
              <a:spcBef>
                <a:spcPct val="0"/>
              </a:spcBef>
              <a:buNone/>
              <a:defRPr sz="5400" kern="1200">
                <a:solidFill>
                  <a:schemeClr val="tx1"/>
                </a:solidFill>
                <a:latin typeface="+mj-lt"/>
                <a:ea typeface="+mj-ea"/>
                <a:cs typeface="+mj-cs"/>
              </a:defRPr>
            </a:lvl1pPr>
          </a:lstStyle>
          <a:p>
            <a:pPr algn="l"/>
            <a:r>
              <a:rPr lang="en-US" sz="2400" b="1" dirty="0" smtClean="0">
                <a:solidFill>
                  <a:srgbClr val="222A35"/>
                </a:solidFill>
              </a:rPr>
              <a:t>Product Funnel</a:t>
            </a:r>
            <a:endParaRPr lang="en-US" sz="2000" b="1" dirty="0">
              <a:solidFill>
                <a:srgbClr val="9E9E9E"/>
              </a:solidFill>
              <a:cs typeface="Calibri"/>
            </a:endParaRPr>
          </a:p>
        </p:txBody>
      </p:sp>
      <p:grpSp>
        <p:nvGrpSpPr>
          <p:cNvPr id="20" name="Group 19"/>
          <p:cNvGrpSpPr/>
          <p:nvPr/>
        </p:nvGrpSpPr>
        <p:grpSpPr>
          <a:xfrm>
            <a:off x="1946746" y="1324323"/>
            <a:ext cx="8818157" cy="4235723"/>
            <a:chOff x="1946746" y="1324323"/>
            <a:chExt cx="8213891" cy="3762539"/>
          </a:xfrm>
        </p:grpSpPr>
        <p:grpSp>
          <p:nvGrpSpPr>
            <p:cNvPr id="3" name="Group 2"/>
            <p:cNvGrpSpPr/>
            <p:nvPr/>
          </p:nvGrpSpPr>
          <p:grpSpPr>
            <a:xfrm>
              <a:off x="1946746" y="3040134"/>
              <a:ext cx="1570475" cy="323870"/>
              <a:chOff x="1669868" y="2673228"/>
              <a:chExt cx="2529264" cy="323870"/>
            </a:xfrm>
          </p:grpSpPr>
          <p:sp>
            <p:nvSpPr>
              <p:cNvPr id="26" name="Rectangle 25">
                <a:extLst>
                  <a:ext uri="{FF2B5EF4-FFF2-40B4-BE49-F238E27FC236}">
                    <a16:creationId xmlns="" xmlns:a16="http://schemas.microsoft.com/office/drawing/2014/main" id="{246E3B81-8A91-E044-AC60-75DC9989058F}"/>
                  </a:ext>
                </a:extLst>
              </p:cNvPr>
              <p:cNvSpPr/>
              <p:nvPr/>
            </p:nvSpPr>
            <p:spPr>
              <a:xfrm>
                <a:off x="1669868" y="2673228"/>
                <a:ext cx="2529263" cy="316538"/>
              </a:xfrm>
              <a:prstGeom prst="rect">
                <a:avLst/>
              </a:prstGeom>
              <a:solidFill>
                <a:sysClr val="window" lastClr="FFFFFF"/>
              </a:solid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29" name="TextBox 28"/>
              <p:cNvSpPr txBox="1"/>
              <p:nvPr/>
            </p:nvSpPr>
            <p:spPr>
              <a:xfrm>
                <a:off x="1669869" y="2685721"/>
                <a:ext cx="2529263" cy="311377"/>
              </a:xfrm>
              <a:prstGeom prst="rect">
                <a:avLst/>
              </a:prstGeom>
              <a:noFill/>
            </p:spPr>
            <p:txBody>
              <a:bodyPr wrap="square" lIns="95006" tIns="47503" rIns="95006" bIns="47503" rtlCol="0">
                <a:spAutoFit/>
              </a:bodyPr>
              <a:lstStyle/>
              <a:p>
                <a:pPr algn="ctr"/>
                <a:r>
                  <a:rPr lang="en-US" sz="1400" b="1" dirty="0" smtClean="0"/>
                  <a:t>Registration</a:t>
                </a:r>
                <a:endParaRPr lang="en-US" sz="1400" b="1" dirty="0"/>
              </a:p>
            </p:txBody>
          </p:sp>
        </p:grpSp>
        <p:grpSp>
          <p:nvGrpSpPr>
            <p:cNvPr id="2" name="Group 1"/>
            <p:cNvGrpSpPr/>
            <p:nvPr/>
          </p:nvGrpSpPr>
          <p:grpSpPr>
            <a:xfrm>
              <a:off x="3534603" y="3038699"/>
              <a:ext cx="1308751" cy="321262"/>
              <a:chOff x="4219999" y="2671793"/>
              <a:chExt cx="2318533" cy="321262"/>
            </a:xfrm>
            <a:solidFill>
              <a:schemeClr val="accent2">
                <a:lumMod val="20000"/>
                <a:lumOff val="80000"/>
              </a:schemeClr>
            </a:solidFill>
          </p:grpSpPr>
          <p:sp>
            <p:nvSpPr>
              <p:cNvPr id="27" name="Rectangle 26">
                <a:extLst>
                  <a:ext uri="{FF2B5EF4-FFF2-40B4-BE49-F238E27FC236}">
                    <a16:creationId xmlns="" xmlns:a16="http://schemas.microsoft.com/office/drawing/2014/main" id="{246E3B81-8A91-E044-AC60-75DC9989058F}"/>
                  </a:ext>
                </a:extLst>
              </p:cNvPr>
              <p:cNvSpPr/>
              <p:nvPr/>
            </p:nvSpPr>
            <p:spPr>
              <a:xfrm>
                <a:off x="4260589" y="2671793"/>
                <a:ext cx="2277943" cy="316037"/>
              </a:xfrm>
              <a:prstGeom prst="rect">
                <a:avLst/>
              </a:prstGeom>
              <a:grp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30" name="TextBox 29"/>
              <p:cNvSpPr txBox="1"/>
              <p:nvPr/>
            </p:nvSpPr>
            <p:spPr>
              <a:xfrm>
                <a:off x="4219999" y="2681678"/>
                <a:ext cx="2318533" cy="311377"/>
              </a:xfrm>
              <a:prstGeom prst="rect">
                <a:avLst/>
              </a:prstGeom>
              <a:grpFill/>
            </p:spPr>
            <p:txBody>
              <a:bodyPr wrap="square" lIns="95006" tIns="47503" rIns="95006" bIns="47503" rtlCol="0">
                <a:spAutoFit/>
              </a:bodyPr>
              <a:lstStyle/>
              <a:p>
                <a:pPr algn="ctr"/>
                <a:r>
                  <a:rPr lang="en-US" sz="1400" b="1" dirty="0" smtClean="0"/>
                  <a:t>Merge </a:t>
                </a:r>
                <a:endParaRPr lang="en-US" sz="1400" b="1" dirty="0"/>
              </a:p>
            </p:txBody>
          </p:sp>
        </p:grpSp>
        <p:grpSp>
          <p:nvGrpSpPr>
            <p:cNvPr id="6" name="Group 5"/>
            <p:cNvGrpSpPr/>
            <p:nvPr/>
          </p:nvGrpSpPr>
          <p:grpSpPr>
            <a:xfrm>
              <a:off x="4826139" y="3038699"/>
              <a:ext cx="2686234" cy="317973"/>
              <a:chOff x="6538533" y="2671793"/>
              <a:chExt cx="2686234" cy="317973"/>
            </a:xfrm>
          </p:grpSpPr>
          <p:sp>
            <p:nvSpPr>
              <p:cNvPr id="25" name="Rectangle 24">
                <a:extLst>
                  <a:ext uri="{FF2B5EF4-FFF2-40B4-BE49-F238E27FC236}">
                    <a16:creationId xmlns="" xmlns:a16="http://schemas.microsoft.com/office/drawing/2014/main" id="{246E3B81-8A91-E044-AC60-75DC9989058F}"/>
                  </a:ext>
                </a:extLst>
              </p:cNvPr>
              <p:cNvSpPr/>
              <p:nvPr/>
            </p:nvSpPr>
            <p:spPr>
              <a:xfrm>
                <a:off x="6591945" y="2671793"/>
                <a:ext cx="2632821" cy="316037"/>
              </a:xfrm>
              <a:prstGeom prst="rect">
                <a:avLst/>
              </a:prstGeom>
              <a:solidFill>
                <a:schemeClr val="accent2">
                  <a:lumMod val="20000"/>
                  <a:lumOff val="80000"/>
                </a:schemeClr>
              </a:solid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31" name="TextBox 30"/>
              <p:cNvSpPr txBox="1"/>
              <p:nvPr/>
            </p:nvSpPr>
            <p:spPr>
              <a:xfrm>
                <a:off x="6538533" y="2678389"/>
                <a:ext cx="2686234" cy="311377"/>
              </a:xfrm>
              <a:prstGeom prst="rect">
                <a:avLst/>
              </a:prstGeom>
              <a:noFill/>
            </p:spPr>
            <p:txBody>
              <a:bodyPr wrap="square" lIns="95006" tIns="47503" rIns="95006" bIns="47503" rtlCol="0">
                <a:spAutoFit/>
              </a:bodyPr>
              <a:lstStyle/>
              <a:p>
                <a:pPr algn="ctr"/>
                <a:r>
                  <a:rPr lang="en-US" sz="1400" b="1" dirty="0" smtClean="0"/>
                  <a:t>Certification</a:t>
                </a:r>
                <a:endParaRPr lang="en-US" sz="1400" b="1" dirty="0"/>
              </a:p>
            </p:txBody>
          </p:sp>
        </p:grpSp>
        <p:grpSp>
          <p:nvGrpSpPr>
            <p:cNvPr id="8" name="Group 7"/>
            <p:cNvGrpSpPr/>
            <p:nvPr/>
          </p:nvGrpSpPr>
          <p:grpSpPr>
            <a:xfrm>
              <a:off x="6734206" y="3372251"/>
              <a:ext cx="1548363" cy="325305"/>
              <a:chOff x="8025339" y="3021452"/>
              <a:chExt cx="1548363" cy="325305"/>
            </a:xfrm>
            <a:solidFill>
              <a:schemeClr val="bg2"/>
            </a:solidFill>
          </p:grpSpPr>
          <p:sp>
            <p:nvSpPr>
              <p:cNvPr id="24" name="Rectangle 23">
                <a:extLst>
                  <a:ext uri="{FF2B5EF4-FFF2-40B4-BE49-F238E27FC236}">
                    <a16:creationId xmlns="" xmlns:a16="http://schemas.microsoft.com/office/drawing/2014/main" id="{246E3B81-8A91-E044-AC60-75DC9989058F}"/>
                  </a:ext>
                </a:extLst>
              </p:cNvPr>
              <p:cNvSpPr/>
              <p:nvPr/>
            </p:nvSpPr>
            <p:spPr>
              <a:xfrm>
                <a:off x="8025339" y="3021452"/>
                <a:ext cx="1548363" cy="316037"/>
              </a:xfrm>
              <a:prstGeom prst="rect">
                <a:avLst/>
              </a:prstGeom>
              <a:grp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32" name="TextBox 31"/>
              <p:cNvSpPr txBox="1"/>
              <p:nvPr/>
            </p:nvSpPr>
            <p:spPr>
              <a:xfrm>
                <a:off x="8025339" y="3035380"/>
                <a:ext cx="1548363" cy="311377"/>
              </a:xfrm>
              <a:prstGeom prst="rect">
                <a:avLst/>
              </a:prstGeom>
              <a:grpFill/>
            </p:spPr>
            <p:txBody>
              <a:bodyPr wrap="square" lIns="95006" tIns="47503" rIns="95006" bIns="47503" rtlCol="0">
                <a:spAutoFit/>
              </a:bodyPr>
              <a:lstStyle/>
              <a:p>
                <a:pPr algn="ctr"/>
                <a:r>
                  <a:rPr lang="en-US" sz="1400" b="1" dirty="0" smtClean="0"/>
                  <a:t>Performance</a:t>
                </a:r>
                <a:endParaRPr lang="en-US" sz="1400" b="1" dirty="0"/>
              </a:p>
            </p:txBody>
          </p:sp>
        </p:grpSp>
        <p:grpSp>
          <p:nvGrpSpPr>
            <p:cNvPr id="5" name="Group 4"/>
            <p:cNvGrpSpPr/>
            <p:nvPr/>
          </p:nvGrpSpPr>
          <p:grpSpPr>
            <a:xfrm>
              <a:off x="7508388" y="3035410"/>
              <a:ext cx="1193221" cy="321262"/>
              <a:chOff x="9296670" y="2668504"/>
              <a:chExt cx="1746995" cy="321262"/>
            </a:xfrm>
            <a:solidFill>
              <a:schemeClr val="tx2">
                <a:lumMod val="40000"/>
                <a:lumOff val="60000"/>
              </a:schemeClr>
            </a:solidFill>
          </p:grpSpPr>
          <p:sp>
            <p:nvSpPr>
              <p:cNvPr id="34" name="Rectangle 33">
                <a:extLst>
                  <a:ext uri="{FF2B5EF4-FFF2-40B4-BE49-F238E27FC236}">
                    <a16:creationId xmlns="" xmlns:a16="http://schemas.microsoft.com/office/drawing/2014/main" id="{246E3B81-8A91-E044-AC60-75DC9989058F}"/>
                  </a:ext>
                </a:extLst>
              </p:cNvPr>
              <p:cNvSpPr/>
              <p:nvPr/>
            </p:nvSpPr>
            <p:spPr>
              <a:xfrm>
                <a:off x="9332213" y="2668504"/>
                <a:ext cx="1711452" cy="316037"/>
              </a:xfrm>
              <a:prstGeom prst="rect">
                <a:avLst/>
              </a:prstGeom>
              <a:grp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35" name="TextBox 34"/>
              <p:cNvSpPr txBox="1"/>
              <p:nvPr/>
            </p:nvSpPr>
            <p:spPr>
              <a:xfrm>
                <a:off x="9296670" y="2678389"/>
                <a:ext cx="1741948" cy="311377"/>
              </a:xfrm>
              <a:prstGeom prst="rect">
                <a:avLst/>
              </a:prstGeom>
              <a:grpFill/>
            </p:spPr>
            <p:txBody>
              <a:bodyPr wrap="square" lIns="95006" tIns="47503" rIns="95006" bIns="47503" rtlCol="0">
                <a:spAutoFit/>
              </a:bodyPr>
              <a:lstStyle/>
              <a:p>
                <a:pPr algn="ctr"/>
                <a:r>
                  <a:rPr lang="en-US" sz="1400" b="1" dirty="0" smtClean="0"/>
                  <a:t>Sandbox</a:t>
                </a:r>
                <a:endParaRPr lang="en-US" sz="1400" b="1" dirty="0"/>
              </a:p>
            </p:txBody>
          </p:sp>
        </p:grpSp>
        <p:grpSp>
          <p:nvGrpSpPr>
            <p:cNvPr id="41" name="Group 40"/>
            <p:cNvGrpSpPr/>
            <p:nvPr/>
          </p:nvGrpSpPr>
          <p:grpSpPr>
            <a:xfrm>
              <a:off x="8708266" y="3035410"/>
              <a:ext cx="1193221" cy="321262"/>
              <a:chOff x="9296670" y="2668504"/>
              <a:chExt cx="1746995" cy="321262"/>
            </a:xfrm>
            <a:solidFill>
              <a:schemeClr val="accent3"/>
            </a:solidFill>
          </p:grpSpPr>
          <p:sp>
            <p:nvSpPr>
              <p:cNvPr id="42" name="Rectangle 41">
                <a:extLst>
                  <a:ext uri="{FF2B5EF4-FFF2-40B4-BE49-F238E27FC236}">
                    <a16:creationId xmlns="" xmlns:a16="http://schemas.microsoft.com/office/drawing/2014/main" id="{246E3B81-8A91-E044-AC60-75DC9989058F}"/>
                  </a:ext>
                </a:extLst>
              </p:cNvPr>
              <p:cNvSpPr/>
              <p:nvPr/>
            </p:nvSpPr>
            <p:spPr>
              <a:xfrm>
                <a:off x="9332213" y="2668504"/>
                <a:ext cx="1711452" cy="316037"/>
              </a:xfrm>
              <a:prstGeom prst="rect">
                <a:avLst/>
              </a:prstGeom>
              <a:grp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43" name="TextBox 42"/>
              <p:cNvSpPr txBox="1"/>
              <p:nvPr/>
            </p:nvSpPr>
            <p:spPr>
              <a:xfrm>
                <a:off x="9296670" y="2678389"/>
                <a:ext cx="1741948" cy="311377"/>
              </a:xfrm>
              <a:prstGeom prst="rect">
                <a:avLst/>
              </a:prstGeom>
              <a:grpFill/>
            </p:spPr>
            <p:txBody>
              <a:bodyPr wrap="square" lIns="95006" tIns="47503" rIns="95006" bIns="47503" rtlCol="0">
                <a:spAutoFit/>
              </a:bodyPr>
              <a:lstStyle/>
              <a:p>
                <a:pPr algn="ctr"/>
                <a:r>
                  <a:rPr lang="en-US" sz="1400" b="1" dirty="0" smtClean="0"/>
                  <a:t>Production</a:t>
                </a:r>
                <a:endParaRPr lang="en-US" sz="1400" b="1" dirty="0"/>
              </a:p>
            </p:txBody>
          </p:sp>
        </p:grpSp>
        <p:grpSp>
          <p:nvGrpSpPr>
            <p:cNvPr id="46" name="Group 45"/>
            <p:cNvGrpSpPr/>
            <p:nvPr/>
          </p:nvGrpSpPr>
          <p:grpSpPr>
            <a:xfrm>
              <a:off x="8353124" y="3374073"/>
              <a:ext cx="1548363" cy="325305"/>
              <a:chOff x="8025339" y="3021452"/>
              <a:chExt cx="1548363" cy="325305"/>
            </a:xfrm>
            <a:solidFill>
              <a:schemeClr val="bg2"/>
            </a:solidFill>
          </p:grpSpPr>
          <p:sp>
            <p:nvSpPr>
              <p:cNvPr id="47" name="Rectangle 46">
                <a:extLst>
                  <a:ext uri="{FF2B5EF4-FFF2-40B4-BE49-F238E27FC236}">
                    <a16:creationId xmlns="" xmlns:a16="http://schemas.microsoft.com/office/drawing/2014/main" id="{246E3B81-8A91-E044-AC60-75DC9989058F}"/>
                  </a:ext>
                </a:extLst>
              </p:cNvPr>
              <p:cNvSpPr/>
              <p:nvPr/>
            </p:nvSpPr>
            <p:spPr>
              <a:xfrm>
                <a:off x="8025339" y="3021452"/>
                <a:ext cx="1548363" cy="316037"/>
              </a:xfrm>
              <a:prstGeom prst="rect">
                <a:avLst/>
              </a:prstGeom>
              <a:grp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48" name="TextBox 47"/>
              <p:cNvSpPr txBox="1"/>
              <p:nvPr/>
            </p:nvSpPr>
            <p:spPr>
              <a:xfrm>
                <a:off x="8025339" y="3035380"/>
                <a:ext cx="1548363" cy="311377"/>
              </a:xfrm>
              <a:prstGeom prst="rect">
                <a:avLst/>
              </a:prstGeom>
              <a:grpFill/>
            </p:spPr>
            <p:txBody>
              <a:bodyPr wrap="square" lIns="95006" tIns="47503" rIns="95006" bIns="47503" rtlCol="0">
                <a:spAutoFit/>
              </a:bodyPr>
              <a:lstStyle/>
              <a:p>
                <a:pPr algn="ctr"/>
                <a:r>
                  <a:rPr lang="en-US" sz="1400" b="1" dirty="0" smtClean="0"/>
                  <a:t>Business Test</a:t>
                </a:r>
                <a:endParaRPr lang="en-US" sz="1400" b="1" dirty="0"/>
              </a:p>
            </p:txBody>
          </p:sp>
        </p:grpSp>
        <p:cxnSp>
          <p:nvCxnSpPr>
            <p:cNvPr id="49" name="Straight Connector 48"/>
            <p:cNvCxnSpPr/>
            <p:nvPr/>
          </p:nvCxnSpPr>
          <p:spPr>
            <a:xfrm flipH="1">
              <a:off x="3517220" y="2815029"/>
              <a:ext cx="24980" cy="1224321"/>
            </a:xfrm>
            <a:prstGeom prst="line">
              <a:avLst/>
            </a:prstGeom>
            <a:ln w="9525" cmpd="sng">
              <a:solidFill>
                <a:srgbClr val="D99694"/>
              </a:solidFill>
              <a:prstDash val="dot"/>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10160637" y="2339655"/>
              <a:ext cx="0" cy="1699695"/>
            </a:xfrm>
            <a:prstGeom prst="line">
              <a:avLst/>
            </a:prstGeom>
            <a:ln w="9525" cmpd="sng">
              <a:solidFill>
                <a:srgbClr val="D99694"/>
              </a:solidFill>
              <a:prstDash val="dot"/>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a:off x="3532535" y="2339655"/>
              <a:ext cx="6628102" cy="0"/>
            </a:xfrm>
            <a:prstGeom prst="line">
              <a:avLst/>
            </a:prstGeom>
            <a:ln w="9525" cmpd="sng">
              <a:solidFill>
                <a:srgbClr val="D99694"/>
              </a:solidFill>
              <a:prstDash val="dot"/>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H="1" flipV="1">
              <a:off x="3517220" y="4078308"/>
              <a:ext cx="6643417" cy="1"/>
            </a:xfrm>
            <a:prstGeom prst="line">
              <a:avLst/>
            </a:prstGeom>
            <a:ln w="9525" cmpd="sng">
              <a:solidFill>
                <a:srgbClr val="D99694"/>
              </a:solidFill>
              <a:prstDash val="dot"/>
            </a:ln>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2559296" y="1324323"/>
              <a:ext cx="1931559" cy="994441"/>
            </a:xfrm>
            <a:prstGeom prst="rect">
              <a:avLst/>
            </a:prstGeom>
            <a:noFill/>
          </p:spPr>
          <p:txBody>
            <a:bodyPr wrap="square" lIns="70423" tIns="35212" rIns="70423" bIns="35212" rtlCol="0">
              <a:spAutoFit/>
            </a:bodyPr>
            <a:lstStyle/>
            <a:p>
              <a:r>
                <a:rPr lang="en-US" sz="1500" dirty="0" smtClean="0">
                  <a:solidFill>
                    <a:schemeClr val="tx2"/>
                  </a:solidFill>
                </a:rPr>
                <a:t>Automated Crawler to validate release cut branches vs. Jira based registered </a:t>
              </a:r>
              <a:endParaRPr lang="en-US" sz="1500" dirty="0">
                <a:solidFill>
                  <a:schemeClr val="tx2"/>
                </a:solidFill>
              </a:endParaRPr>
            </a:p>
          </p:txBody>
        </p:sp>
        <p:cxnSp>
          <p:nvCxnSpPr>
            <p:cNvPr id="59" name="Straight Connector 58"/>
            <p:cNvCxnSpPr/>
            <p:nvPr/>
          </p:nvCxnSpPr>
          <p:spPr>
            <a:xfrm flipV="1">
              <a:off x="3525076" y="2318764"/>
              <a:ext cx="0" cy="716646"/>
            </a:xfrm>
            <a:prstGeom prst="line">
              <a:avLst/>
            </a:prstGeom>
            <a:ln w="19050" cmpd="sng">
              <a:solidFill>
                <a:srgbClr val="1F497D"/>
              </a:solidFill>
              <a:prstDash val="dot"/>
              <a:headEnd type="triangle"/>
              <a:tailEnd type="none"/>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4826139" y="3388001"/>
              <a:ext cx="0" cy="690307"/>
            </a:xfrm>
            <a:prstGeom prst="line">
              <a:avLst/>
            </a:prstGeom>
            <a:ln w="19050" cmpd="sng">
              <a:solidFill>
                <a:srgbClr val="1F497D"/>
              </a:solidFill>
              <a:prstDash val="dot"/>
              <a:headEnd type="triangle"/>
              <a:tailEnd type="none"/>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4021906" y="4078308"/>
              <a:ext cx="1642895" cy="994441"/>
            </a:xfrm>
            <a:prstGeom prst="rect">
              <a:avLst/>
            </a:prstGeom>
            <a:noFill/>
          </p:spPr>
          <p:txBody>
            <a:bodyPr wrap="square" lIns="70423" tIns="35212" rIns="70423" bIns="35212" rtlCol="0">
              <a:spAutoFit/>
            </a:bodyPr>
            <a:lstStyle/>
            <a:p>
              <a:r>
                <a:rPr lang="en-US" sz="1500" dirty="0" smtClean="0">
                  <a:solidFill>
                    <a:schemeClr val="tx2"/>
                  </a:solidFill>
                </a:rPr>
                <a:t>Release versions deployed to INT-P environment for testing</a:t>
              </a:r>
              <a:endParaRPr lang="en-US" sz="1500" dirty="0">
                <a:solidFill>
                  <a:schemeClr val="tx2"/>
                </a:solidFill>
              </a:endParaRPr>
            </a:p>
          </p:txBody>
        </p:sp>
        <p:sp>
          <p:nvSpPr>
            <p:cNvPr id="65" name="TextBox 64"/>
            <p:cNvSpPr txBox="1"/>
            <p:nvPr/>
          </p:nvSpPr>
          <p:spPr>
            <a:xfrm>
              <a:off x="3542200" y="2511257"/>
              <a:ext cx="1337352" cy="301944"/>
            </a:xfrm>
            <a:prstGeom prst="rect">
              <a:avLst/>
            </a:prstGeom>
            <a:noFill/>
          </p:spPr>
          <p:txBody>
            <a:bodyPr wrap="square" lIns="70423" tIns="35212" rIns="70423" bIns="35212" rtlCol="0">
              <a:spAutoFit/>
            </a:bodyPr>
            <a:lstStyle/>
            <a:p>
              <a:pPr algn="ctr"/>
              <a:r>
                <a:rPr lang="en-US" sz="1500" b="1" dirty="0" smtClean="0">
                  <a:solidFill>
                    <a:schemeClr val="tx2"/>
                  </a:solidFill>
                </a:rPr>
                <a:t>[4 Hours]</a:t>
              </a:r>
              <a:endParaRPr lang="en-US" sz="1500" b="1" dirty="0">
                <a:solidFill>
                  <a:schemeClr val="tx2"/>
                </a:solidFill>
              </a:endParaRPr>
            </a:p>
          </p:txBody>
        </p:sp>
        <p:sp>
          <p:nvSpPr>
            <p:cNvPr id="66" name="TextBox 65"/>
            <p:cNvSpPr txBox="1"/>
            <p:nvPr/>
          </p:nvSpPr>
          <p:spPr>
            <a:xfrm>
              <a:off x="5529018" y="2512685"/>
              <a:ext cx="1337352" cy="301944"/>
            </a:xfrm>
            <a:prstGeom prst="rect">
              <a:avLst/>
            </a:prstGeom>
            <a:noFill/>
          </p:spPr>
          <p:txBody>
            <a:bodyPr wrap="square" lIns="70423" tIns="35212" rIns="70423" bIns="35212" rtlCol="0">
              <a:spAutoFit/>
            </a:bodyPr>
            <a:lstStyle/>
            <a:p>
              <a:pPr algn="ctr"/>
              <a:r>
                <a:rPr lang="en-US" sz="1500" b="1" dirty="0" smtClean="0">
                  <a:solidFill>
                    <a:schemeClr val="tx2"/>
                  </a:solidFill>
                </a:rPr>
                <a:t>[7 - 10 Days]</a:t>
              </a:r>
              <a:endParaRPr lang="en-US" sz="1500" b="1" dirty="0">
                <a:solidFill>
                  <a:schemeClr val="tx2"/>
                </a:solidFill>
              </a:endParaRPr>
            </a:p>
          </p:txBody>
        </p:sp>
        <p:sp>
          <p:nvSpPr>
            <p:cNvPr id="68" name="TextBox 67"/>
            <p:cNvSpPr txBox="1"/>
            <p:nvPr/>
          </p:nvSpPr>
          <p:spPr>
            <a:xfrm>
              <a:off x="4658822" y="1324323"/>
              <a:ext cx="1931559" cy="994441"/>
            </a:xfrm>
            <a:prstGeom prst="rect">
              <a:avLst/>
            </a:prstGeom>
            <a:noFill/>
          </p:spPr>
          <p:txBody>
            <a:bodyPr wrap="square" lIns="70423" tIns="35212" rIns="70423" bIns="35212" rtlCol="0">
              <a:spAutoFit/>
            </a:bodyPr>
            <a:lstStyle/>
            <a:p>
              <a:r>
                <a:rPr lang="en-US" sz="1500" dirty="0" smtClean="0">
                  <a:solidFill>
                    <a:schemeClr val="tx2"/>
                  </a:solidFill>
                </a:rPr>
                <a:t>Test execution (2 or 3 cycles) with all bugs addressed and reach 0,0,0,2 quality gate</a:t>
              </a:r>
              <a:endParaRPr lang="en-US" sz="1500" dirty="0">
                <a:solidFill>
                  <a:schemeClr val="tx2"/>
                </a:solidFill>
              </a:endParaRPr>
            </a:p>
          </p:txBody>
        </p:sp>
        <p:cxnSp>
          <p:nvCxnSpPr>
            <p:cNvPr id="69" name="Straight Connector 68"/>
            <p:cNvCxnSpPr/>
            <p:nvPr/>
          </p:nvCxnSpPr>
          <p:spPr>
            <a:xfrm flipV="1">
              <a:off x="5624602" y="2318764"/>
              <a:ext cx="0" cy="716646"/>
            </a:xfrm>
            <a:prstGeom prst="line">
              <a:avLst/>
            </a:prstGeom>
            <a:ln w="19050" cmpd="sng">
              <a:solidFill>
                <a:srgbClr val="1F497D"/>
              </a:solidFill>
              <a:prstDash val="dot"/>
              <a:headEnd type="triangle"/>
              <a:tailEnd type="none"/>
            </a:ln>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6839712" y="3737406"/>
              <a:ext cx="1337352" cy="301944"/>
            </a:xfrm>
            <a:prstGeom prst="rect">
              <a:avLst/>
            </a:prstGeom>
            <a:noFill/>
          </p:spPr>
          <p:txBody>
            <a:bodyPr wrap="square" lIns="70423" tIns="35212" rIns="70423" bIns="35212" rtlCol="0">
              <a:spAutoFit/>
            </a:bodyPr>
            <a:lstStyle/>
            <a:p>
              <a:pPr algn="ctr"/>
              <a:r>
                <a:rPr lang="en-US" sz="1500" b="1" dirty="0" smtClean="0">
                  <a:solidFill>
                    <a:schemeClr val="tx2"/>
                  </a:solidFill>
                </a:rPr>
                <a:t>[5 - 7 Days]</a:t>
              </a:r>
              <a:endParaRPr lang="en-US" sz="1500" b="1" dirty="0">
                <a:solidFill>
                  <a:schemeClr val="tx2"/>
                </a:solidFill>
              </a:endParaRPr>
            </a:p>
          </p:txBody>
        </p:sp>
        <p:sp>
          <p:nvSpPr>
            <p:cNvPr id="72" name="TextBox 71"/>
            <p:cNvSpPr txBox="1"/>
            <p:nvPr/>
          </p:nvSpPr>
          <p:spPr>
            <a:xfrm>
              <a:off x="7451944" y="2512685"/>
              <a:ext cx="1189774" cy="301944"/>
            </a:xfrm>
            <a:prstGeom prst="rect">
              <a:avLst/>
            </a:prstGeom>
            <a:noFill/>
          </p:spPr>
          <p:txBody>
            <a:bodyPr wrap="square" lIns="70423" tIns="35212" rIns="70423" bIns="35212" rtlCol="0">
              <a:spAutoFit/>
            </a:bodyPr>
            <a:lstStyle/>
            <a:p>
              <a:pPr algn="ctr"/>
              <a:r>
                <a:rPr lang="en-US" sz="1500" b="1" dirty="0" smtClean="0">
                  <a:solidFill>
                    <a:schemeClr val="tx2"/>
                  </a:solidFill>
                </a:rPr>
                <a:t>[2 - 4 Days]</a:t>
              </a:r>
              <a:endParaRPr lang="en-US" sz="1500" b="1" dirty="0">
                <a:solidFill>
                  <a:schemeClr val="tx2"/>
                </a:solidFill>
              </a:endParaRPr>
            </a:p>
          </p:txBody>
        </p:sp>
        <p:sp>
          <p:nvSpPr>
            <p:cNvPr id="73" name="TextBox 72"/>
            <p:cNvSpPr txBox="1"/>
            <p:nvPr/>
          </p:nvSpPr>
          <p:spPr>
            <a:xfrm>
              <a:off x="8698162" y="2512685"/>
              <a:ext cx="1189774" cy="301944"/>
            </a:xfrm>
            <a:prstGeom prst="rect">
              <a:avLst/>
            </a:prstGeom>
            <a:noFill/>
          </p:spPr>
          <p:txBody>
            <a:bodyPr wrap="square" lIns="70423" tIns="35212" rIns="70423" bIns="35212" rtlCol="0">
              <a:spAutoFit/>
            </a:bodyPr>
            <a:lstStyle/>
            <a:p>
              <a:pPr algn="ctr"/>
              <a:r>
                <a:rPr lang="en-US" sz="1500" b="1" dirty="0" smtClean="0">
                  <a:solidFill>
                    <a:schemeClr val="tx2"/>
                  </a:solidFill>
                </a:rPr>
                <a:t>[4 Hours]</a:t>
              </a:r>
              <a:endParaRPr lang="en-US" sz="1500" b="1" dirty="0">
                <a:solidFill>
                  <a:schemeClr val="tx2"/>
                </a:solidFill>
              </a:endParaRPr>
            </a:p>
          </p:txBody>
        </p:sp>
        <p:cxnSp>
          <p:nvCxnSpPr>
            <p:cNvPr id="75" name="Straight Connector 74"/>
            <p:cNvCxnSpPr/>
            <p:nvPr/>
          </p:nvCxnSpPr>
          <p:spPr>
            <a:xfrm>
              <a:off x="6699322" y="3402114"/>
              <a:ext cx="0" cy="690307"/>
            </a:xfrm>
            <a:prstGeom prst="line">
              <a:avLst/>
            </a:prstGeom>
            <a:ln w="19050" cmpd="sng">
              <a:solidFill>
                <a:srgbClr val="1F497D"/>
              </a:solidFill>
              <a:prstDash val="dot"/>
              <a:headEnd type="triangle"/>
              <a:tailEnd type="none"/>
            </a:ln>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5895089" y="4092421"/>
              <a:ext cx="1642895" cy="994441"/>
            </a:xfrm>
            <a:prstGeom prst="rect">
              <a:avLst/>
            </a:prstGeom>
            <a:noFill/>
          </p:spPr>
          <p:txBody>
            <a:bodyPr wrap="square" lIns="70423" tIns="35212" rIns="70423" bIns="35212" rtlCol="0">
              <a:spAutoFit/>
            </a:bodyPr>
            <a:lstStyle/>
            <a:p>
              <a:r>
                <a:rPr lang="en-US" sz="1500" dirty="0" smtClean="0">
                  <a:solidFill>
                    <a:schemeClr val="tx2"/>
                  </a:solidFill>
                </a:rPr>
                <a:t>Performance &amp; Security testing to begin after Silver (0,0,0) criteria met</a:t>
              </a:r>
              <a:endParaRPr lang="en-US" sz="1500" dirty="0">
                <a:solidFill>
                  <a:schemeClr val="tx2"/>
                </a:solidFill>
              </a:endParaRPr>
            </a:p>
          </p:txBody>
        </p:sp>
        <p:sp>
          <p:nvSpPr>
            <p:cNvPr id="77" name="TextBox 76"/>
            <p:cNvSpPr txBox="1"/>
            <p:nvPr/>
          </p:nvSpPr>
          <p:spPr>
            <a:xfrm>
              <a:off x="7675938" y="1345214"/>
              <a:ext cx="1931559" cy="994441"/>
            </a:xfrm>
            <a:prstGeom prst="rect">
              <a:avLst/>
            </a:prstGeom>
            <a:noFill/>
          </p:spPr>
          <p:txBody>
            <a:bodyPr wrap="square" lIns="70423" tIns="35212" rIns="70423" bIns="35212" rtlCol="0">
              <a:spAutoFit/>
            </a:bodyPr>
            <a:lstStyle/>
            <a:p>
              <a:r>
                <a:rPr lang="en-US" sz="1500" dirty="0" smtClean="0">
                  <a:solidFill>
                    <a:schemeClr val="tx2"/>
                  </a:solidFill>
                </a:rPr>
                <a:t>Business / Product testing occurs in Sandbox before providing GO/No Go</a:t>
              </a:r>
              <a:endParaRPr lang="en-US" sz="1500" dirty="0">
                <a:solidFill>
                  <a:schemeClr val="tx2"/>
                </a:solidFill>
              </a:endParaRPr>
            </a:p>
          </p:txBody>
        </p:sp>
        <p:cxnSp>
          <p:nvCxnSpPr>
            <p:cNvPr id="78" name="Straight Connector 77"/>
            <p:cNvCxnSpPr/>
            <p:nvPr/>
          </p:nvCxnSpPr>
          <p:spPr>
            <a:xfrm flipV="1">
              <a:off x="8641718" y="2339655"/>
              <a:ext cx="0" cy="716646"/>
            </a:xfrm>
            <a:prstGeom prst="line">
              <a:avLst/>
            </a:prstGeom>
            <a:ln w="19050" cmpd="sng">
              <a:solidFill>
                <a:srgbClr val="1F497D"/>
              </a:solidFill>
              <a:prstDash val="dot"/>
              <a:headEnd type="triangle"/>
              <a:tailEnd type="non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096118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30677</TotalTime>
  <Words>1591</Words>
  <Application>Microsoft Macintosh PowerPoint</Application>
  <PresentationFormat>Custom</PresentationFormat>
  <Paragraphs>407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memo jones</dc:creator>
  <cp:lastModifiedBy>memo jones</cp:lastModifiedBy>
  <cp:revision>413</cp:revision>
  <dcterms:created xsi:type="dcterms:W3CDTF">2018-08-22T16:02:24Z</dcterms:created>
  <dcterms:modified xsi:type="dcterms:W3CDTF">2018-11-06T16:23:36Z</dcterms:modified>
</cp:coreProperties>
</file>