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90" r:id="rId2"/>
    <p:sldId id="294" r:id="rId3"/>
    <p:sldId id="292" r:id="rId4"/>
    <p:sldId id="289" r:id="rId5"/>
    <p:sldId id="284" r:id="rId6"/>
    <p:sldId id="272" r:id="rId7"/>
    <p:sldId id="293" r:id="rId8"/>
  </p:sldIdLst>
  <p:sldSz cx="12161838" cy="7315200"/>
  <p:notesSz cx="6858000" cy="9144000"/>
  <p:defaultTextStyle>
    <a:defPPr>
      <a:defRPr lang="en-US"/>
    </a:defPPr>
    <a:lvl1pPr marL="0" algn="l" defTabSz="556458" rtl="0" eaLnBrk="1" latinLnBrk="0" hangingPunct="1">
      <a:defRPr sz="2200" kern="1200">
        <a:solidFill>
          <a:schemeClr val="tx1"/>
        </a:solidFill>
        <a:latin typeface="+mn-lt"/>
        <a:ea typeface="+mn-ea"/>
        <a:cs typeface="+mn-cs"/>
      </a:defRPr>
    </a:lvl1pPr>
    <a:lvl2pPr marL="556458" algn="l" defTabSz="556458" rtl="0" eaLnBrk="1" latinLnBrk="0" hangingPunct="1">
      <a:defRPr sz="2200" kern="1200">
        <a:solidFill>
          <a:schemeClr val="tx1"/>
        </a:solidFill>
        <a:latin typeface="+mn-lt"/>
        <a:ea typeface="+mn-ea"/>
        <a:cs typeface="+mn-cs"/>
      </a:defRPr>
    </a:lvl2pPr>
    <a:lvl3pPr marL="1112916" algn="l" defTabSz="556458" rtl="0" eaLnBrk="1" latinLnBrk="0" hangingPunct="1">
      <a:defRPr sz="2200" kern="1200">
        <a:solidFill>
          <a:schemeClr val="tx1"/>
        </a:solidFill>
        <a:latin typeface="+mn-lt"/>
        <a:ea typeface="+mn-ea"/>
        <a:cs typeface="+mn-cs"/>
      </a:defRPr>
    </a:lvl3pPr>
    <a:lvl4pPr marL="1669374" algn="l" defTabSz="556458" rtl="0" eaLnBrk="1" latinLnBrk="0" hangingPunct="1">
      <a:defRPr sz="2200" kern="1200">
        <a:solidFill>
          <a:schemeClr val="tx1"/>
        </a:solidFill>
        <a:latin typeface="+mn-lt"/>
        <a:ea typeface="+mn-ea"/>
        <a:cs typeface="+mn-cs"/>
      </a:defRPr>
    </a:lvl4pPr>
    <a:lvl5pPr marL="2225832" algn="l" defTabSz="556458" rtl="0" eaLnBrk="1" latinLnBrk="0" hangingPunct="1">
      <a:defRPr sz="2200" kern="1200">
        <a:solidFill>
          <a:schemeClr val="tx1"/>
        </a:solidFill>
        <a:latin typeface="+mn-lt"/>
        <a:ea typeface="+mn-ea"/>
        <a:cs typeface="+mn-cs"/>
      </a:defRPr>
    </a:lvl5pPr>
    <a:lvl6pPr marL="2782291" algn="l" defTabSz="556458" rtl="0" eaLnBrk="1" latinLnBrk="0" hangingPunct="1">
      <a:defRPr sz="2200" kern="1200">
        <a:solidFill>
          <a:schemeClr val="tx1"/>
        </a:solidFill>
        <a:latin typeface="+mn-lt"/>
        <a:ea typeface="+mn-ea"/>
        <a:cs typeface="+mn-cs"/>
      </a:defRPr>
    </a:lvl6pPr>
    <a:lvl7pPr marL="3338749" algn="l" defTabSz="556458" rtl="0" eaLnBrk="1" latinLnBrk="0" hangingPunct="1">
      <a:defRPr sz="2200" kern="1200">
        <a:solidFill>
          <a:schemeClr val="tx1"/>
        </a:solidFill>
        <a:latin typeface="+mn-lt"/>
        <a:ea typeface="+mn-ea"/>
        <a:cs typeface="+mn-cs"/>
      </a:defRPr>
    </a:lvl7pPr>
    <a:lvl8pPr marL="3895207" algn="l" defTabSz="556458" rtl="0" eaLnBrk="1" latinLnBrk="0" hangingPunct="1">
      <a:defRPr sz="2200" kern="1200">
        <a:solidFill>
          <a:schemeClr val="tx1"/>
        </a:solidFill>
        <a:latin typeface="+mn-lt"/>
        <a:ea typeface="+mn-ea"/>
        <a:cs typeface="+mn-cs"/>
      </a:defRPr>
    </a:lvl8pPr>
    <a:lvl9pPr marL="4451665" algn="l" defTabSz="556458"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82"/>
    <p:restoredTop sz="50000" autoAdjust="0"/>
  </p:normalViewPr>
  <p:slideViewPr>
    <p:cSldViewPr snapToGrid="0" snapToObjects="1">
      <p:cViewPr varScale="1">
        <p:scale>
          <a:sx n="141" d="100"/>
          <a:sy n="141" d="100"/>
        </p:scale>
        <p:origin x="808" y="192"/>
      </p:cViewPr>
      <p:guideLst>
        <p:guide orient="horz" pos="2304"/>
        <p:guide pos="38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ECFB23-3CA7-F644-939D-0075C7CC5994}" type="doc">
      <dgm:prSet loTypeId="urn:microsoft.com/office/officeart/2005/8/layout/balance1" loCatId="" qsTypeId="urn:microsoft.com/office/officeart/2005/8/quickstyle/simple1" qsCatId="simple" csTypeId="urn:microsoft.com/office/officeart/2005/8/colors/accent2_1" csCatId="accent2" phldr="1"/>
      <dgm:spPr/>
      <dgm:t>
        <a:bodyPr/>
        <a:lstStyle/>
        <a:p>
          <a:endParaRPr lang="en-US"/>
        </a:p>
      </dgm:t>
    </dgm:pt>
    <dgm:pt modelId="{A204FB69-D752-894B-9686-5A3DECDBA4E6}">
      <dgm:prSet phldrT="[Text]"/>
      <dgm:spPr/>
      <dgm:t>
        <a:bodyPr/>
        <a:lstStyle/>
        <a:p>
          <a:r>
            <a:rPr lang="en-US" dirty="0"/>
            <a:t>Best practices</a:t>
          </a:r>
        </a:p>
      </dgm:t>
    </dgm:pt>
    <dgm:pt modelId="{47F6BAC2-7E60-4B4A-8D1A-1F3FAA5E2E81}" type="parTrans" cxnId="{300A8461-57B7-F44A-B3D1-449101A2B88B}">
      <dgm:prSet/>
      <dgm:spPr/>
      <dgm:t>
        <a:bodyPr/>
        <a:lstStyle/>
        <a:p>
          <a:endParaRPr lang="en-US"/>
        </a:p>
      </dgm:t>
    </dgm:pt>
    <dgm:pt modelId="{9DF5995D-C270-6F4D-86BE-D6DEB7589373}" type="sibTrans" cxnId="{300A8461-57B7-F44A-B3D1-449101A2B88B}">
      <dgm:prSet/>
      <dgm:spPr/>
      <dgm:t>
        <a:bodyPr/>
        <a:lstStyle/>
        <a:p>
          <a:endParaRPr lang="en-US"/>
        </a:p>
      </dgm:t>
    </dgm:pt>
    <dgm:pt modelId="{634DAD4E-4F2D-C143-90D4-4169A21C9882}">
      <dgm:prSet phldrT="[Text]"/>
      <dgm:spPr/>
      <dgm:t>
        <a:bodyPr/>
        <a:lstStyle/>
        <a:p>
          <a:r>
            <a:rPr lang="en-US" dirty="0"/>
            <a:t>Organized and Standardized technology stack and team collaboration</a:t>
          </a:r>
        </a:p>
      </dgm:t>
    </dgm:pt>
    <dgm:pt modelId="{6BBE07D5-43F9-B642-94B1-25D078DBEC92}" type="parTrans" cxnId="{1E71858B-44E3-FF4E-A75E-65F15496DCC3}">
      <dgm:prSet/>
      <dgm:spPr/>
      <dgm:t>
        <a:bodyPr/>
        <a:lstStyle/>
        <a:p>
          <a:endParaRPr lang="en-US"/>
        </a:p>
      </dgm:t>
    </dgm:pt>
    <dgm:pt modelId="{B7B57C42-3737-174A-9E92-69852FD32A8E}" type="sibTrans" cxnId="{1E71858B-44E3-FF4E-A75E-65F15496DCC3}">
      <dgm:prSet/>
      <dgm:spPr/>
      <dgm:t>
        <a:bodyPr/>
        <a:lstStyle/>
        <a:p>
          <a:endParaRPr lang="en-US"/>
        </a:p>
      </dgm:t>
    </dgm:pt>
    <dgm:pt modelId="{E130F2BB-9DD0-9E42-87BA-6480917633E6}">
      <dgm:prSet phldrT="[Text]"/>
      <dgm:spPr/>
      <dgm:t>
        <a:bodyPr/>
        <a:lstStyle/>
        <a:p>
          <a:r>
            <a:rPr lang="en-US" dirty="0"/>
            <a:t>Automated, on-demand, infrastructure provisioning</a:t>
          </a:r>
        </a:p>
      </dgm:t>
    </dgm:pt>
    <dgm:pt modelId="{92FAC93E-CBDB-D44B-8C93-4171619A928E}" type="parTrans" cxnId="{17442464-B091-884D-A031-E9D7A674B4FE}">
      <dgm:prSet/>
      <dgm:spPr/>
      <dgm:t>
        <a:bodyPr/>
        <a:lstStyle/>
        <a:p>
          <a:endParaRPr lang="en-US"/>
        </a:p>
      </dgm:t>
    </dgm:pt>
    <dgm:pt modelId="{DD6580D1-821B-4A45-A0FA-1E3095A5A113}" type="sibTrans" cxnId="{17442464-B091-884D-A031-E9D7A674B4FE}">
      <dgm:prSet/>
      <dgm:spPr/>
      <dgm:t>
        <a:bodyPr/>
        <a:lstStyle/>
        <a:p>
          <a:endParaRPr lang="en-US"/>
        </a:p>
      </dgm:t>
    </dgm:pt>
    <dgm:pt modelId="{25E1BE09-AA27-184E-B8D6-E6F72D53F6D2}">
      <dgm:prSet phldrT="[Text]"/>
      <dgm:spPr/>
      <dgm:t>
        <a:bodyPr/>
        <a:lstStyle/>
        <a:p>
          <a:r>
            <a:rPr lang="en-US" dirty="0"/>
            <a:t>Gaps</a:t>
          </a:r>
        </a:p>
      </dgm:t>
    </dgm:pt>
    <dgm:pt modelId="{FDD0E99D-5BC3-9641-A9AA-58316A4A8255}" type="parTrans" cxnId="{576176B9-F13F-554B-BD24-00B13B598408}">
      <dgm:prSet/>
      <dgm:spPr/>
      <dgm:t>
        <a:bodyPr/>
        <a:lstStyle/>
        <a:p>
          <a:endParaRPr lang="en-US"/>
        </a:p>
      </dgm:t>
    </dgm:pt>
    <dgm:pt modelId="{931D9410-B077-414B-BE21-F7CE1F46EB12}" type="sibTrans" cxnId="{576176B9-F13F-554B-BD24-00B13B598408}">
      <dgm:prSet/>
      <dgm:spPr/>
      <dgm:t>
        <a:bodyPr/>
        <a:lstStyle/>
        <a:p>
          <a:endParaRPr lang="en-US"/>
        </a:p>
      </dgm:t>
    </dgm:pt>
    <dgm:pt modelId="{5B1CA370-96EF-5D4F-A9E8-CE70B60E3803}">
      <dgm:prSet phldrT="[Text]"/>
      <dgm:spPr/>
      <dgm:t>
        <a:bodyPr/>
        <a:lstStyle/>
        <a:p>
          <a:r>
            <a:rPr lang="en-US" dirty="0"/>
            <a:t>Iterative development and testing</a:t>
          </a:r>
        </a:p>
      </dgm:t>
    </dgm:pt>
    <dgm:pt modelId="{E41E422D-A1CB-1149-BE99-2244E1CA28D7}" type="parTrans" cxnId="{4D81ADDD-B416-3541-A86C-9D576E651B06}">
      <dgm:prSet/>
      <dgm:spPr/>
      <dgm:t>
        <a:bodyPr/>
        <a:lstStyle/>
        <a:p>
          <a:endParaRPr lang="en-US"/>
        </a:p>
      </dgm:t>
    </dgm:pt>
    <dgm:pt modelId="{F7EB573E-DF32-3A4C-871B-1ED9B6071A7E}" type="sibTrans" cxnId="{4D81ADDD-B416-3541-A86C-9D576E651B06}">
      <dgm:prSet/>
      <dgm:spPr/>
      <dgm:t>
        <a:bodyPr/>
        <a:lstStyle/>
        <a:p>
          <a:endParaRPr lang="en-US"/>
        </a:p>
      </dgm:t>
    </dgm:pt>
    <dgm:pt modelId="{85EE2589-C4A9-9C42-9B06-B0D40658BA4F}">
      <dgm:prSet phldrT="[Text]"/>
      <dgm:spPr/>
      <dgm:t>
        <a:bodyPr/>
        <a:lstStyle/>
        <a:p>
          <a:r>
            <a:rPr lang="en-US" dirty="0"/>
            <a:t>No automated gates, validation for continuous Build, Deploy and Test Process</a:t>
          </a:r>
        </a:p>
      </dgm:t>
    </dgm:pt>
    <dgm:pt modelId="{A280EC1E-D955-4541-BF6A-AC28D451AF5C}" type="parTrans" cxnId="{090C29F9-F6B9-3A4D-84ED-5B7ACD793A0B}">
      <dgm:prSet/>
      <dgm:spPr/>
      <dgm:t>
        <a:bodyPr/>
        <a:lstStyle/>
        <a:p>
          <a:endParaRPr lang="en-US"/>
        </a:p>
      </dgm:t>
    </dgm:pt>
    <dgm:pt modelId="{83BED53F-6E71-7A4D-876E-14BE7B4F0F73}" type="sibTrans" cxnId="{090C29F9-F6B9-3A4D-84ED-5B7ACD793A0B}">
      <dgm:prSet/>
      <dgm:spPr/>
      <dgm:t>
        <a:bodyPr/>
        <a:lstStyle/>
        <a:p>
          <a:endParaRPr lang="en-US"/>
        </a:p>
      </dgm:t>
    </dgm:pt>
    <dgm:pt modelId="{4D33F82B-D43C-B24D-AB5F-E5793E0F1E1B}">
      <dgm:prSet phldrT="[Text]"/>
      <dgm:spPr/>
      <dgm:t>
        <a:bodyPr/>
        <a:lstStyle/>
        <a:p>
          <a:r>
            <a:rPr lang="en-US" dirty="0"/>
            <a:t>Non granular Stories results in shorten Test Phase leading to Quality Concerns</a:t>
          </a:r>
        </a:p>
      </dgm:t>
    </dgm:pt>
    <dgm:pt modelId="{F86A8BD2-F873-B045-A4DF-9E3743798AF7}" type="parTrans" cxnId="{FB96A64D-7986-514A-9A33-85C340DF6459}">
      <dgm:prSet/>
      <dgm:spPr/>
      <dgm:t>
        <a:bodyPr/>
        <a:lstStyle/>
        <a:p>
          <a:endParaRPr lang="en-US"/>
        </a:p>
      </dgm:t>
    </dgm:pt>
    <dgm:pt modelId="{902160F4-60AC-5741-9532-2ADC43A7335D}" type="sibTrans" cxnId="{FB96A64D-7986-514A-9A33-85C340DF6459}">
      <dgm:prSet/>
      <dgm:spPr/>
      <dgm:t>
        <a:bodyPr/>
        <a:lstStyle/>
        <a:p>
          <a:endParaRPr lang="en-US"/>
        </a:p>
      </dgm:t>
    </dgm:pt>
    <dgm:pt modelId="{6F339644-F4C1-E943-AB45-2411C4243B1B}">
      <dgm:prSet phldrT="[Text]"/>
      <dgm:spPr/>
      <dgm:t>
        <a:bodyPr/>
        <a:lstStyle/>
        <a:p>
          <a:r>
            <a:rPr lang="en-US" dirty="0"/>
            <a:t>Quarterly Incremental releases; should be shorter release cycles</a:t>
          </a:r>
        </a:p>
      </dgm:t>
    </dgm:pt>
    <dgm:pt modelId="{0F9C60A1-456E-FE4C-A6B7-C77EC3E3A033}" type="parTrans" cxnId="{AF1A769A-71A0-5D46-A04C-D7583EFA4EDC}">
      <dgm:prSet/>
      <dgm:spPr/>
      <dgm:t>
        <a:bodyPr/>
        <a:lstStyle/>
        <a:p>
          <a:endParaRPr lang="en-US"/>
        </a:p>
      </dgm:t>
    </dgm:pt>
    <dgm:pt modelId="{F0AB8E48-EEB5-054C-B4A9-D7A9716F316A}" type="sibTrans" cxnId="{AF1A769A-71A0-5D46-A04C-D7583EFA4EDC}">
      <dgm:prSet/>
      <dgm:spPr/>
      <dgm:t>
        <a:bodyPr/>
        <a:lstStyle/>
        <a:p>
          <a:endParaRPr lang="en-US"/>
        </a:p>
      </dgm:t>
    </dgm:pt>
    <dgm:pt modelId="{107062A7-B362-8E44-8DE2-9BD5444CBF1B}">
      <dgm:prSet phldrT="[Text]"/>
      <dgm:spPr/>
      <dgm:t>
        <a:bodyPr/>
        <a:lstStyle/>
        <a:p>
          <a:r>
            <a:rPr lang="en-US" dirty="0"/>
            <a:t>Longer Deployment Process due to P2P in both Prod and Non Prod </a:t>
          </a:r>
        </a:p>
      </dgm:t>
    </dgm:pt>
    <dgm:pt modelId="{F81DB9EA-7D75-3344-B046-299DB0D2736A}" type="parTrans" cxnId="{D94BBDF4-E73B-A34A-92CF-0B93C5F68D0B}">
      <dgm:prSet/>
      <dgm:spPr/>
      <dgm:t>
        <a:bodyPr/>
        <a:lstStyle/>
        <a:p>
          <a:endParaRPr lang="en-US"/>
        </a:p>
      </dgm:t>
    </dgm:pt>
    <dgm:pt modelId="{6105DE96-4F19-F04C-92B4-CE36B83C4F83}" type="sibTrans" cxnId="{D94BBDF4-E73B-A34A-92CF-0B93C5F68D0B}">
      <dgm:prSet/>
      <dgm:spPr/>
      <dgm:t>
        <a:bodyPr/>
        <a:lstStyle/>
        <a:p>
          <a:endParaRPr lang="en-US"/>
        </a:p>
      </dgm:t>
    </dgm:pt>
    <dgm:pt modelId="{0522C8E9-EA1A-434A-B57D-1BCBDD9C59E9}" type="pres">
      <dgm:prSet presAssocID="{13ECFB23-3CA7-F644-939D-0075C7CC5994}" presName="outerComposite" presStyleCnt="0">
        <dgm:presLayoutVars>
          <dgm:chMax val="2"/>
          <dgm:animLvl val="lvl"/>
          <dgm:resizeHandles val="exact"/>
        </dgm:presLayoutVars>
      </dgm:prSet>
      <dgm:spPr/>
    </dgm:pt>
    <dgm:pt modelId="{9A8EEA0F-E45F-C346-8D27-41D00A95F839}" type="pres">
      <dgm:prSet presAssocID="{13ECFB23-3CA7-F644-939D-0075C7CC5994}" presName="dummyMaxCanvas" presStyleCnt="0"/>
      <dgm:spPr/>
    </dgm:pt>
    <dgm:pt modelId="{9DBEF487-B7F0-5541-80B0-5F034A23E926}" type="pres">
      <dgm:prSet presAssocID="{13ECFB23-3CA7-F644-939D-0075C7CC5994}" presName="parentComposite" presStyleCnt="0"/>
      <dgm:spPr/>
    </dgm:pt>
    <dgm:pt modelId="{A01C45F4-7628-AF47-93BE-24DC77030064}" type="pres">
      <dgm:prSet presAssocID="{13ECFB23-3CA7-F644-939D-0075C7CC5994}" presName="parent1" presStyleLbl="alignAccFollowNode1" presStyleIdx="0" presStyleCnt="4">
        <dgm:presLayoutVars>
          <dgm:chMax val="4"/>
        </dgm:presLayoutVars>
      </dgm:prSet>
      <dgm:spPr/>
    </dgm:pt>
    <dgm:pt modelId="{05250CC3-702F-4642-B5F6-756B2EDBA866}" type="pres">
      <dgm:prSet presAssocID="{13ECFB23-3CA7-F644-939D-0075C7CC5994}" presName="parent2" presStyleLbl="alignAccFollowNode1" presStyleIdx="1" presStyleCnt="4">
        <dgm:presLayoutVars>
          <dgm:chMax val="4"/>
        </dgm:presLayoutVars>
      </dgm:prSet>
      <dgm:spPr/>
    </dgm:pt>
    <dgm:pt modelId="{D72B11B6-FC0E-F84A-A09A-06A663ABE547}" type="pres">
      <dgm:prSet presAssocID="{13ECFB23-3CA7-F644-939D-0075C7CC5994}" presName="childrenComposite" presStyleCnt="0"/>
      <dgm:spPr/>
    </dgm:pt>
    <dgm:pt modelId="{A057F797-7B01-A94B-B8CE-3C4DCF0A5DE6}" type="pres">
      <dgm:prSet presAssocID="{13ECFB23-3CA7-F644-939D-0075C7CC5994}" presName="dummyMaxCanvas_ChildArea" presStyleCnt="0"/>
      <dgm:spPr/>
    </dgm:pt>
    <dgm:pt modelId="{81DA5A07-83F1-4148-9DF2-1883F6F99C90}" type="pres">
      <dgm:prSet presAssocID="{13ECFB23-3CA7-F644-939D-0075C7CC5994}" presName="fulcrum" presStyleLbl="alignAccFollowNode1" presStyleIdx="2" presStyleCnt="4"/>
      <dgm:spPr/>
    </dgm:pt>
    <dgm:pt modelId="{565704E5-81CD-AA49-B0DE-9620B5C8540E}" type="pres">
      <dgm:prSet presAssocID="{13ECFB23-3CA7-F644-939D-0075C7CC5994}" presName="balance_34" presStyleLbl="alignAccFollowNode1" presStyleIdx="3" presStyleCnt="4">
        <dgm:presLayoutVars>
          <dgm:bulletEnabled val="1"/>
        </dgm:presLayoutVars>
      </dgm:prSet>
      <dgm:spPr/>
    </dgm:pt>
    <dgm:pt modelId="{0AFE2476-EE2C-434C-BF49-6A60CE3E6A68}" type="pres">
      <dgm:prSet presAssocID="{13ECFB23-3CA7-F644-939D-0075C7CC5994}" presName="right_34_1" presStyleLbl="node1" presStyleIdx="0" presStyleCnt="7">
        <dgm:presLayoutVars>
          <dgm:bulletEnabled val="1"/>
        </dgm:presLayoutVars>
      </dgm:prSet>
      <dgm:spPr/>
    </dgm:pt>
    <dgm:pt modelId="{54267E8B-883F-C746-8C07-68ED0250009F}" type="pres">
      <dgm:prSet presAssocID="{13ECFB23-3CA7-F644-939D-0075C7CC5994}" presName="right_34_2" presStyleLbl="node1" presStyleIdx="1" presStyleCnt="7">
        <dgm:presLayoutVars>
          <dgm:bulletEnabled val="1"/>
        </dgm:presLayoutVars>
      </dgm:prSet>
      <dgm:spPr/>
    </dgm:pt>
    <dgm:pt modelId="{AC64392B-508F-D64C-8DB7-1D27E3246459}" type="pres">
      <dgm:prSet presAssocID="{13ECFB23-3CA7-F644-939D-0075C7CC5994}" presName="right_34_3" presStyleLbl="node1" presStyleIdx="2" presStyleCnt="7">
        <dgm:presLayoutVars>
          <dgm:bulletEnabled val="1"/>
        </dgm:presLayoutVars>
      </dgm:prSet>
      <dgm:spPr/>
    </dgm:pt>
    <dgm:pt modelId="{19459B86-D559-4C4A-B114-51ADA2C1E2E5}" type="pres">
      <dgm:prSet presAssocID="{13ECFB23-3CA7-F644-939D-0075C7CC5994}" presName="right_34_4" presStyleLbl="node1" presStyleIdx="3" presStyleCnt="7">
        <dgm:presLayoutVars>
          <dgm:bulletEnabled val="1"/>
        </dgm:presLayoutVars>
      </dgm:prSet>
      <dgm:spPr/>
    </dgm:pt>
    <dgm:pt modelId="{153CC414-ACBD-E44C-97D7-0BF825D1FC12}" type="pres">
      <dgm:prSet presAssocID="{13ECFB23-3CA7-F644-939D-0075C7CC5994}" presName="left_34_1" presStyleLbl="node1" presStyleIdx="4" presStyleCnt="7">
        <dgm:presLayoutVars>
          <dgm:bulletEnabled val="1"/>
        </dgm:presLayoutVars>
      </dgm:prSet>
      <dgm:spPr/>
    </dgm:pt>
    <dgm:pt modelId="{67B3FC13-D6DD-FD4F-86A1-9B6DE8F0D952}" type="pres">
      <dgm:prSet presAssocID="{13ECFB23-3CA7-F644-939D-0075C7CC5994}" presName="left_34_2" presStyleLbl="node1" presStyleIdx="5" presStyleCnt="7">
        <dgm:presLayoutVars>
          <dgm:bulletEnabled val="1"/>
        </dgm:presLayoutVars>
      </dgm:prSet>
      <dgm:spPr/>
    </dgm:pt>
    <dgm:pt modelId="{DDE09181-DA7B-EC46-A9C9-045AAE86206B}" type="pres">
      <dgm:prSet presAssocID="{13ECFB23-3CA7-F644-939D-0075C7CC5994}" presName="left_34_3" presStyleLbl="node1" presStyleIdx="6" presStyleCnt="7">
        <dgm:presLayoutVars>
          <dgm:bulletEnabled val="1"/>
        </dgm:presLayoutVars>
      </dgm:prSet>
      <dgm:spPr/>
    </dgm:pt>
  </dgm:ptLst>
  <dgm:cxnLst>
    <dgm:cxn modelId="{2725961F-C7A2-DF42-BE36-4836DC2EC51A}" type="presOf" srcId="{5B1CA370-96EF-5D4F-A9E8-CE70B60E3803}" destId="{DDE09181-DA7B-EC46-A9C9-045AAE86206B}" srcOrd="0" destOrd="0" presId="urn:microsoft.com/office/officeart/2005/8/layout/balance1"/>
    <dgm:cxn modelId="{FB96A64D-7986-514A-9A33-85C340DF6459}" srcId="{25E1BE09-AA27-184E-B8D6-E6F72D53F6D2}" destId="{4D33F82B-D43C-B24D-AB5F-E5793E0F1E1B}" srcOrd="1" destOrd="0" parTransId="{F86A8BD2-F873-B045-A4DF-9E3743798AF7}" sibTransId="{902160F4-60AC-5741-9532-2ADC43A7335D}"/>
    <dgm:cxn modelId="{7B494D59-C672-5844-8C9F-244E92E3F9FD}" type="presOf" srcId="{25E1BE09-AA27-184E-B8D6-E6F72D53F6D2}" destId="{05250CC3-702F-4642-B5F6-756B2EDBA866}" srcOrd="0" destOrd="0" presId="urn:microsoft.com/office/officeart/2005/8/layout/balance1"/>
    <dgm:cxn modelId="{300A8461-57B7-F44A-B3D1-449101A2B88B}" srcId="{13ECFB23-3CA7-F644-939D-0075C7CC5994}" destId="{A204FB69-D752-894B-9686-5A3DECDBA4E6}" srcOrd="0" destOrd="0" parTransId="{47F6BAC2-7E60-4B4A-8D1A-1F3FAA5E2E81}" sibTransId="{9DF5995D-C270-6F4D-86BE-D6DEB7589373}"/>
    <dgm:cxn modelId="{D286E562-EB64-9F49-9E7F-4F713349CAF7}" type="presOf" srcId="{13ECFB23-3CA7-F644-939D-0075C7CC5994}" destId="{0522C8E9-EA1A-434A-B57D-1BCBDD9C59E9}" srcOrd="0" destOrd="0" presId="urn:microsoft.com/office/officeart/2005/8/layout/balance1"/>
    <dgm:cxn modelId="{17442464-B091-884D-A031-E9D7A674B4FE}" srcId="{A204FB69-D752-894B-9686-5A3DECDBA4E6}" destId="{E130F2BB-9DD0-9E42-87BA-6480917633E6}" srcOrd="1" destOrd="0" parTransId="{92FAC93E-CBDB-D44B-8C93-4171619A928E}" sibTransId="{DD6580D1-821B-4A45-A0FA-1E3095A5A113}"/>
    <dgm:cxn modelId="{4C7EEB6B-8D8F-474D-81E1-471942F3A38A}" type="presOf" srcId="{634DAD4E-4F2D-C143-90D4-4169A21C9882}" destId="{153CC414-ACBD-E44C-97D7-0BF825D1FC12}" srcOrd="0" destOrd="0" presId="urn:microsoft.com/office/officeart/2005/8/layout/balance1"/>
    <dgm:cxn modelId="{7B27227E-1528-1A4C-A1D6-746F5B520C2C}" type="presOf" srcId="{107062A7-B362-8E44-8DE2-9BD5444CBF1B}" destId="{19459B86-D559-4C4A-B114-51ADA2C1E2E5}" srcOrd="0" destOrd="0" presId="urn:microsoft.com/office/officeart/2005/8/layout/balance1"/>
    <dgm:cxn modelId="{1374FB80-54AC-2246-8D69-C131A92DC4B1}" type="presOf" srcId="{E130F2BB-9DD0-9E42-87BA-6480917633E6}" destId="{67B3FC13-D6DD-FD4F-86A1-9B6DE8F0D952}" srcOrd="0" destOrd="0" presId="urn:microsoft.com/office/officeart/2005/8/layout/balance1"/>
    <dgm:cxn modelId="{4D069184-7344-BC4E-AF8C-743E54C6A850}" type="presOf" srcId="{4D33F82B-D43C-B24D-AB5F-E5793E0F1E1B}" destId="{54267E8B-883F-C746-8C07-68ED0250009F}" srcOrd="0" destOrd="0" presId="urn:microsoft.com/office/officeart/2005/8/layout/balance1"/>
    <dgm:cxn modelId="{B966A185-922A-314C-9519-A6B66428AFEE}" type="presOf" srcId="{85EE2589-C4A9-9C42-9B06-B0D40658BA4F}" destId="{0AFE2476-EE2C-434C-BF49-6A60CE3E6A68}" srcOrd="0" destOrd="0" presId="urn:microsoft.com/office/officeart/2005/8/layout/balance1"/>
    <dgm:cxn modelId="{1E71858B-44E3-FF4E-A75E-65F15496DCC3}" srcId="{A204FB69-D752-894B-9686-5A3DECDBA4E6}" destId="{634DAD4E-4F2D-C143-90D4-4169A21C9882}" srcOrd="0" destOrd="0" parTransId="{6BBE07D5-43F9-B642-94B1-25D078DBEC92}" sibTransId="{B7B57C42-3737-174A-9E92-69852FD32A8E}"/>
    <dgm:cxn modelId="{AF1A769A-71A0-5D46-A04C-D7583EFA4EDC}" srcId="{25E1BE09-AA27-184E-B8D6-E6F72D53F6D2}" destId="{6F339644-F4C1-E943-AB45-2411C4243B1B}" srcOrd="2" destOrd="0" parTransId="{0F9C60A1-456E-FE4C-A6B7-C77EC3E3A033}" sibTransId="{F0AB8E48-EEB5-054C-B4A9-D7A9716F316A}"/>
    <dgm:cxn modelId="{F88E2EAE-9945-8B45-9C7D-96AD3B2A6A60}" type="presOf" srcId="{A204FB69-D752-894B-9686-5A3DECDBA4E6}" destId="{A01C45F4-7628-AF47-93BE-24DC77030064}" srcOrd="0" destOrd="0" presId="urn:microsoft.com/office/officeart/2005/8/layout/balance1"/>
    <dgm:cxn modelId="{576176B9-F13F-554B-BD24-00B13B598408}" srcId="{13ECFB23-3CA7-F644-939D-0075C7CC5994}" destId="{25E1BE09-AA27-184E-B8D6-E6F72D53F6D2}" srcOrd="1" destOrd="0" parTransId="{FDD0E99D-5BC3-9641-A9AA-58316A4A8255}" sibTransId="{931D9410-B077-414B-BE21-F7CE1F46EB12}"/>
    <dgm:cxn modelId="{47EB1FC1-2D83-9142-B9E7-CC2C6465FB65}" type="presOf" srcId="{6F339644-F4C1-E943-AB45-2411C4243B1B}" destId="{AC64392B-508F-D64C-8DB7-1D27E3246459}" srcOrd="0" destOrd="0" presId="urn:microsoft.com/office/officeart/2005/8/layout/balance1"/>
    <dgm:cxn modelId="{4D81ADDD-B416-3541-A86C-9D576E651B06}" srcId="{A204FB69-D752-894B-9686-5A3DECDBA4E6}" destId="{5B1CA370-96EF-5D4F-A9E8-CE70B60E3803}" srcOrd="2" destOrd="0" parTransId="{E41E422D-A1CB-1149-BE99-2244E1CA28D7}" sibTransId="{F7EB573E-DF32-3A4C-871B-1ED9B6071A7E}"/>
    <dgm:cxn modelId="{D94BBDF4-E73B-A34A-92CF-0B93C5F68D0B}" srcId="{25E1BE09-AA27-184E-B8D6-E6F72D53F6D2}" destId="{107062A7-B362-8E44-8DE2-9BD5444CBF1B}" srcOrd="3" destOrd="0" parTransId="{F81DB9EA-7D75-3344-B046-299DB0D2736A}" sibTransId="{6105DE96-4F19-F04C-92B4-CE36B83C4F83}"/>
    <dgm:cxn modelId="{090C29F9-F6B9-3A4D-84ED-5B7ACD793A0B}" srcId="{25E1BE09-AA27-184E-B8D6-E6F72D53F6D2}" destId="{85EE2589-C4A9-9C42-9B06-B0D40658BA4F}" srcOrd="0" destOrd="0" parTransId="{A280EC1E-D955-4541-BF6A-AC28D451AF5C}" sibTransId="{83BED53F-6E71-7A4D-876E-14BE7B4F0F73}"/>
    <dgm:cxn modelId="{9FE29D99-1A88-A346-BB46-1345C59B18E8}" type="presParOf" srcId="{0522C8E9-EA1A-434A-B57D-1BCBDD9C59E9}" destId="{9A8EEA0F-E45F-C346-8D27-41D00A95F839}" srcOrd="0" destOrd="0" presId="urn:microsoft.com/office/officeart/2005/8/layout/balance1"/>
    <dgm:cxn modelId="{99685B6C-3EBE-D643-99E4-CD90258E9303}" type="presParOf" srcId="{0522C8E9-EA1A-434A-B57D-1BCBDD9C59E9}" destId="{9DBEF487-B7F0-5541-80B0-5F034A23E926}" srcOrd="1" destOrd="0" presId="urn:microsoft.com/office/officeart/2005/8/layout/balance1"/>
    <dgm:cxn modelId="{545EB775-B5F2-814B-8DB4-1A2CAE903460}" type="presParOf" srcId="{9DBEF487-B7F0-5541-80B0-5F034A23E926}" destId="{A01C45F4-7628-AF47-93BE-24DC77030064}" srcOrd="0" destOrd="0" presId="urn:microsoft.com/office/officeart/2005/8/layout/balance1"/>
    <dgm:cxn modelId="{E7231DB0-E074-8749-9D10-63096151ED21}" type="presParOf" srcId="{9DBEF487-B7F0-5541-80B0-5F034A23E926}" destId="{05250CC3-702F-4642-B5F6-756B2EDBA866}" srcOrd="1" destOrd="0" presId="urn:microsoft.com/office/officeart/2005/8/layout/balance1"/>
    <dgm:cxn modelId="{ACDD5D5A-F5F1-0545-B5CC-C662E733C007}" type="presParOf" srcId="{0522C8E9-EA1A-434A-B57D-1BCBDD9C59E9}" destId="{D72B11B6-FC0E-F84A-A09A-06A663ABE547}" srcOrd="2" destOrd="0" presId="urn:microsoft.com/office/officeart/2005/8/layout/balance1"/>
    <dgm:cxn modelId="{EAA8B333-1943-4D4D-97F0-F2CF247765E4}" type="presParOf" srcId="{D72B11B6-FC0E-F84A-A09A-06A663ABE547}" destId="{A057F797-7B01-A94B-B8CE-3C4DCF0A5DE6}" srcOrd="0" destOrd="0" presId="urn:microsoft.com/office/officeart/2005/8/layout/balance1"/>
    <dgm:cxn modelId="{B2189F41-3B70-B744-A786-848C0FDECBEB}" type="presParOf" srcId="{D72B11B6-FC0E-F84A-A09A-06A663ABE547}" destId="{81DA5A07-83F1-4148-9DF2-1883F6F99C90}" srcOrd="1" destOrd="0" presId="urn:microsoft.com/office/officeart/2005/8/layout/balance1"/>
    <dgm:cxn modelId="{73969CA3-42F5-C748-ADC2-F8C53557B927}" type="presParOf" srcId="{D72B11B6-FC0E-F84A-A09A-06A663ABE547}" destId="{565704E5-81CD-AA49-B0DE-9620B5C8540E}" srcOrd="2" destOrd="0" presId="urn:microsoft.com/office/officeart/2005/8/layout/balance1"/>
    <dgm:cxn modelId="{68EADCCB-3B5A-714A-8A79-13B75D4E0B59}" type="presParOf" srcId="{D72B11B6-FC0E-F84A-A09A-06A663ABE547}" destId="{0AFE2476-EE2C-434C-BF49-6A60CE3E6A68}" srcOrd="3" destOrd="0" presId="urn:microsoft.com/office/officeart/2005/8/layout/balance1"/>
    <dgm:cxn modelId="{0828A142-AEF0-1B4F-883B-16C5BC2834BC}" type="presParOf" srcId="{D72B11B6-FC0E-F84A-A09A-06A663ABE547}" destId="{54267E8B-883F-C746-8C07-68ED0250009F}" srcOrd="4" destOrd="0" presId="urn:microsoft.com/office/officeart/2005/8/layout/balance1"/>
    <dgm:cxn modelId="{6BA85158-E1DA-504D-AE2A-ECA0357A7F5A}" type="presParOf" srcId="{D72B11B6-FC0E-F84A-A09A-06A663ABE547}" destId="{AC64392B-508F-D64C-8DB7-1D27E3246459}" srcOrd="5" destOrd="0" presId="urn:microsoft.com/office/officeart/2005/8/layout/balance1"/>
    <dgm:cxn modelId="{EA14772B-1383-F34B-90B5-E2F616511A27}" type="presParOf" srcId="{D72B11B6-FC0E-F84A-A09A-06A663ABE547}" destId="{19459B86-D559-4C4A-B114-51ADA2C1E2E5}" srcOrd="6" destOrd="0" presId="urn:microsoft.com/office/officeart/2005/8/layout/balance1"/>
    <dgm:cxn modelId="{837F45C6-F20F-2043-AF64-E32FA495A197}" type="presParOf" srcId="{D72B11B6-FC0E-F84A-A09A-06A663ABE547}" destId="{153CC414-ACBD-E44C-97D7-0BF825D1FC12}" srcOrd="7" destOrd="0" presId="urn:microsoft.com/office/officeart/2005/8/layout/balance1"/>
    <dgm:cxn modelId="{27A5A2BD-091E-EC42-AE4F-03B0CD53A2D6}" type="presParOf" srcId="{D72B11B6-FC0E-F84A-A09A-06A663ABE547}" destId="{67B3FC13-D6DD-FD4F-86A1-9B6DE8F0D952}" srcOrd="8" destOrd="0" presId="urn:microsoft.com/office/officeart/2005/8/layout/balance1"/>
    <dgm:cxn modelId="{0E79E7AE-5782-764F-8D8D-285CC7C81BE3}" type="presParOf" srcId="{D72B11B6-FC0E-F84A-A09A-06A663ABE547}" destId="{DDE09181-DA7B-EC46-A9C9-045AAE86206B}" srcOrd="9"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1C45F4-7628-AF47-93BE-24DC77030064}">
      <dsp:nvSpPr>
        <dsp:cNvPr id="0" name=""/>
        <dsp:cNvSpPr/>
      </dsp:nvSpPr>
      <dsp:spPr>
        <a:xfrm>
          <a:off x="1829506" y="0"/>
          <a:ext cx="2216226" cy="1231237"/>
        </a:xfrm>
        <a:prstGeom prst="roundRect">
          <a:avLst>
            <a:gd name="adj" fmla="val 10000"/>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Best practices</a:t>
          </a:r>
        </a:p>
      </dsp:txBody>
      <dsp:txXfrm>
        <a:off x="1865568" y="36062"/>
        <a:ext cx="2144102" cy="1159113"/>
      </dsp:txXfrm>
    </dsp:sp>
    <dsp:sp modelId="{05250CC3-702F-4642-B5F6-756B2EDBA866}">
      <dsp:nvSpPr>
        <dsp:cNvPr id="0" name=""/>
        <dsp:cNvSpPr/>
      </dsp:nvSpPr>
      <dsp:spPr>
        <a:xfrm>
          <a:off x="5030722" y="0"/>
          <a:ext cx="2216226" cy="1231237"/>
        </a:xfrm>
        <a:prstGeom prst="roundRect">
          <a:avLst>
            <a:gd name="adj" fmla="val 10000"/>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Gaps</a:t>
          </a:r>
        </a:p>
      </dsp:txBody>
      <dsp:txXfrm>
        <a:off x="5066784" y="36062"/>
        <a:ext cx="2144102" cy="1159113"/>
      </dsp:txXfrm>
    </dsp:sp>
    <dsp:sp modelId="{81DA5A07-83F1-4148-9DF2-1883F6F99C90}">
      <dsp:nvSpPr>
        <dsp:cNvPr id="0" name=""/>
        <dsp:cNvSpPr/>
      </dsp:nvSpPr>
      <dsp:spPr>
        <a:xfrm>
          <a:off x="4076514" y="5232758"/>
          <a:ext cx="923427" cy="923427"/>
        </a:xfrm>
        <a:prstGeom prst="triangle">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5704E5-81CD-AA49-B0DE-9620B5C8540E}">
      <dsp:nvSpPr>
        <dsp:cNvPr id="0" name=""/>
        <dsp:cNvSpPr/>
      </dsp:nvSpPr>
      <dsp:spPr>
        <a:xfrm rot="240000">
          <a:off x="1767098" y="4837058"/>
          <a:ext cx="5542259" cy="387552"/>
        </a:xfrm>
        <a:prstGeom prst="rect">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FE2476-EE2C-434C-BF49-6A60CE3E6A68}">
      <dsp:nvSpPr>
        <dsp:cNvPr id="0" name=""/>
        <dsp:cNvSpPr/>
      </dsp:nvSpPr>
      <dsp:spPr>
        <a:xfrm rot="240000">
          <a:off x="5100707" y="4138868"/>
          <a:ext cx="2199382" cy="75954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No automated gates, validation for continuous Build, Deploy and Test Process</a:t>
          </a:r>
        </a:p>
      </dsp:txBody>
      <dsp:txXfrm>
        <a:off x="5137785" y="4175946"/>
        <a:ext cx="2125226" cy="685388"/>
      </dsp:txXfrm>
    </dsp:sp>
    <dsp:sp modelId="{54267E8B-883F-C746-8C07-68ED0250009F}">
      <dsp:nvSpPr>
        <dsp:cNvPr id="0" name=""/>
        <dsp:cNvSpPr/>
      </dsp:nvSpPr>
      <dsp:spPr>
        <a:xfrm rot="240000">
          <a:off x="5162268" y="3326251"/>
          <a:ext cx="2199382" cy="75954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Non granular Stories results in shorten Test Phase leading to Quality Concerns</a:t>
          </a:r>
        </a:p>
      </dsp:txBody>
      <dsp:txXfrm>
        <a:off x="5199346" y="3363329"/>
        <a:ext cx="2125226" cy="685388"/>
      </dsp:txXfrm>
    </dsp:sp>
    <dsp:sp modelId="{AC64392B-508F-D64C-8DB7-1D27E3246459}">
      <dsp:nvSpPr>
        <dsp:cNvPr id="0" name=""/>
        <dsp:cNvSpPr/>
      </dsp:nvSpPr>
      <dsp:spPr>
        <a:xfrm rot="240000">
          <a:off x="5223830" y="2513635"/>
          <a:ext cx="2199382" cy="75954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Quarterly Incremental releases; should be shorter release cycles</a:t>
          </a:r>
        </a:p>
      </dsp:txBody>
      <dsp:txXfrm>
        <a:off x="5260908" y="2550713"/>
        <a:ext cx="2125226" cy="685388"/>
      </dsp:txXfrm>
    </dsp:sp>
    <dsp:sp modelId="{19459B86-D559-4C4A-B114-51ADA2C1E2E5}">
      <dsp:nvSpPr>
        <dsp:cNvPr id="0" name=""/>
        <dsp:cNvSpPr/>
      </dsp:nvSpPr>
      <dsp:spPr>
        <a:xfrm rot="240000">
          <a:off x="5285392" y="1701018"/>
          <a:ext cx="2199382" cy="75954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Longer Deployment Process due to P2P in both Prod and Non Prod </a:t>
          </a:r>
        </a:p>
      </dsp:txBody>
      <dsp:txXfrm>
        <a:off x="5322470" y="1738096"/>
        <a:ext cx="2125226" cy="685388"/>
      </dsp:txXfrm>
    </dsp:sp>
    <dsp:sp modelId="{153CC414-ACBD-E44C-97D7-0BF825D1FC12}">
      <dsp:nvSpPr>
        <dsp:cNvPr id="0" name=""/>
        <dsp:cNvSpPr/>
      </dsp:nvSpPr>
      <dsp:spPr>
        <a:xfrm rot="240000">
          <a:off x="1899490" y="3917245"/>
          <a:ext cx="2199382" cy="75954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Organized and Standardized technology stack and team collaboration</a:t>
          </a:r>
        </a:p>
      </dsp:txBody>
      <dsp:txXfrm>
        <a:off x="1936568" y="3954323"/>
        <a:ext cx="2125226" cy="685388"/>
      </dsp:txXfrm>
    </dsp:sp>
    <dsp:sp modelId="{67B3FC13-D6DD-FD4F-86A1-9B6DE8F0D952}">
      <dsp:nvSpPr>
        <dsp:cNvPr id="0" name=""/>
        <dsp:cNvSpPr/>
      </dsp:nvSpPr>
      <dsp:spPr>
        <a:xfrm rot="240000">
          <a:off x="1961052" y="3104628"/>
          <a:ext cx="2199382" cy="75954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Automated, on-demand, infrastructure provisioning</a:t>
          </a:r>
        </a:p>
      </dsp:txBody>
      <dsp:txXfrm>
        <a:off x="1998130" y="3141706"/>
        <a:ext cx="2125226" cy="685388"/>
      </dsp:txXfrm>
    </dsp:sp>
    <dsp:sp modelId="{DDE09181-DA7B-EC46-A9C9-045AAE86206B}">
      <dsp:nvSpPr>
        <dsp:cNvPr id="0" name=""/>
        <dsp:cNvSpPr/>
      </dsp:nvSpPr>
      <dsp:spPr>
        <a:xfrm rot="240000">
          <a:off x="2022614" y="2292012"/>
          <a:ext cx="2199382" cy="75954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Iterative development and testing</a:t>
          </a:r>
        </a:p>
      </dsp:txBody>
      <dsp:txXfrm>
        <a:off x="2059692" y="2329090"/>
        <a:ext cx="2125226" cy="685388"/>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B4E8F-D729-FD44-897E-922F7C73D898}" type="datetimeFigureOut">
              <a:rPr lang="en-US" smtClean="0"/>
              <a:t>11/23/18</a:t>
            </a:fld>
            <a:endParaRPr lang="en-US"/>
          </a:p>
        </p:txBody>
      </p:sp>
      <p:sp>
        <p:nvSpPr>
          <p:cNvPr id="4" name="Slide Image Placeholder 3"/>
          <p:cNvSpPr>
            <a:spLocks noGrp="1" noRot="1" noChangeAspect="1"/>
          </p:cNvSpPr>
          <p:nvPr>
            <p:ph type="sldImg" idx="2"/>
          </p:nvPr>
        </p:nvSpPr>
        <p:spPr>
          <a:xfrm>
            <a:off x="863600" y="1143000"/>
            <a:ext cx="5130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677FB-0AE3-154A-A48E-3A64C279A86D}" type="slidenum">
              <a:rPr lang="en-US" smtClean="0"/>
              <a:t>‹#›</a:t>
            </a:fld>
            <a:endParaRPr lang="en-US"/>
          </a:p>
        </p:txBody>
      </p:sp>
    </p:spTree>
    <p:extLst>
      <p:ext uri="{BB962C8B-B14F-4D97-AF65-F5344CB8AC3E}">
        <p14:creationId xmlns:p14="http://schemas.microsoft.com/office/powerpoint/2010/main" val="24450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4677FB-0AE3-154A-A48E-3A64C279A86D}" type="slidenum">
              <a:rPr lang="en-US" smtClean="0"/>
              <a:t>1</a:t>
            </a:fld>
            <a:endParaRPr lang="en-US"/>
          </a:p>
        </p:txBody>
      </p:sp>
    </p:spTree>
    <p:extLst>
      <p:ext uri="{BB962C8B-B14F-4D97-AF65-F5344CB8AC3E}">
        <p14:creationId xmlns:p14="http://schemas.microsoft.com/office/powerpoint/2010/main" val="203376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138" y="2272454"/>
            <a:ext cx="10337562" cy="1568027"/>
          </a:xfrm>
        </p:spPr>
        <p:txBody>
          <a:bodyPr/>
          <a:lstStyle/>
          <a:p>
            <a:r>
              <a:rPr lang="en-US"/>
              <a:t>Click to edit Master title style</a:t>
            </a:r>
          </a:p>
        </p:txBody>
      </p:sp>
      <p:sp>
        <p:nvSpPr>
          <p:cNvPr id="3" name="Subtitle 2"/>
          <p:cNvSpPr>
            <a:spLocks noGrp="1"/>
          </p:cNvSpPr>
          <p:nvPr>
            <p:ph type="subTitle" idx="1"/>
          </p:nvPr>
        </p:nvSpPr>
        <p:spPr>
          <a:xfrm>
            <a:off x="1824276" y="4145280"/>
            <a:ext cx="8513287" cy="1869440"/>
          </a:xfrm>
        </p:spPr>
        <p:txBody>
          <a:bodyPr/>
          <a:lstStyle>
            <a:lvl1pPr marL="0" indent="0" algn="ctr">
              <a:buNone/>
              <a:defRPr>
                <a:solidFill>
                  <a:schemeClr val="tx1">
                    <a:tint val="75000"/>
                  </a:schemeClr>
                </a:solidFill>
              </a:defRPr>
            </a:lvl1pPr>
            <a:lvl2pPr marL="556458" indent="0" algn="ctr">
              <a:buNone/>
              <a:defRPr>
                <a:solidFill>
                  <a:schemeClr val="tx1">
                    <a:tint val="75000"/>
                  </a:schemeClr>
                </a:solidFill>
              </a:defRPr>
            </a:lvl2pPr>
            <a:lvl3pPr marL="1112916" indent="0" algn="ctr">
              <a:buNone/>
              <a:defRPr>
                <a:solidFill>
                  <a:schemeClr val="tx1">
                    <a:tint val="75000"/>
                  </a:schemeClr>
                </a:solidFill>
              </a:defRPr>
            </a:lvl3pPr>
            <a:lvl4pPr marL="1669374" indent="0" algn="ctr">
              <a:buNone/>
              <a:defRPr>
                <a:solidFill>
                  <a:schemeClr val="tx1">
                    <a:tint val="75000"/>
                  </a:schemeClr>
                </a:solidFill>
              </a:defRPr>
            </a:lvl4pPr>
            <a:lvl5pPr marL="2225832" indent="0" algn="ctr">
              <a:buNone/>
              <a:defRPr>
                <a:solidFill>
                  <a:schemeClr val="tx1">
                    <a:tint val="75000"/>
                  </a:schemeClr>
                </a:solidFill>
              </a:defRPr>
            </a:lvl5pPr>
            <a:lvl6pPr marL="2782291" indent="0" algn="ctr">
              <a:buNone/>
              <a:defRPr>
                <a:solidFill>
                  <a:schemeClr val="tx1">
                    <a:tint val="75000"/>
                  </a:schemeClr>
                </a:solidFill>
              </a:defRPr>
            </a:lvl6pPr>
            <a:lvl7pPr marL="3338749" indent="0" algn="ctr">
              <a:buNone/>
              <a:defRPr>
                <a:solidFill>
                  <a:schemeClr val="tx1">
                    <a:tint val="75000"/>
                  </a:schemeClr>
                </a:solidFill>
              </a:defRPr>
            </a:lvl7pPr>
            <a:lvl8pPr marL="3895207" indent="0" algn="ctr">
              <a:buNone/>
              <a:defRPr>
                <a:solidFill>
                  <a:schemeClr val="tx1">
                    <a:tint val="75000"/>
                  </a:schemeClr>
                </a:solidFill>
              </a:defRPr>
            </a:lvl8pPr>
            <a:lvl9pPr marL="44516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2208F6-99D5-B345-B39B-0ACF0BE4C70D}" type="datetimeFigureOut">
              <a:rPr lang="en-US" smtClean="0"/>
              <a:t>11/23/18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2544035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208F6-99D5-B345-B39B-0ACF0BE4C70D}" type="datetimeFigureOut">
              <a:rPr lang="en-US" smtClean="0"/>
              <a:t>11/23/18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8673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28995" y="313267"/>
            <a:ext cx="3637994" cy="66564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8678" y="313267"/>
            <a:ext cx="10717620" cy="66564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208F6-99D5-B345-B39B-0ACF0BE4C70D}" type="datetimeFigureOut">
              <a:rPr lang="en-US" smtClean="0"/>
              <a:t>11/23/18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8090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208F6-99D5-B345-B39B-0ACF0BE4C70D}" type="datetimeFigureOut">
              <a:rPr lang="en-US" smtClean="0"/>
              <a:t>11/23/18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301637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2" y="4700694"/>
            <a:ext cx="10337562" cy="1452880"/>
          </a:xfrm>
        </p:spPr>
        <p:txBody>
          <a:bodyPr anchor="t"/>
          <a:lstStyle>
            <a:lvl1pPr algn="l">
              <a:defRPr sz="4900" b="1" cap="all"/>
            </a:lvl1pPr>
          </a:lstStyle>
          <a:p>
            <a:r>
              <a:rPr lang="en-US"/>
              <a:t>Click to edit Master title style</a:t>
            </a:r>
          </a:p>
        </p:txBody>
      </p:sp>
      <p:sp>
        <p:nvSpPr>
          <p:cNvPr id="3" name="Text Placeholder 2"/>
          <p:cNvSpPr>
            <a:spLocks noGrp="1"/>
          </p:cNvSpPr>
          <p:nvPr>
            <p:ph type="body" idx="1"/>
          </p:nvPr>
        </p:nvSpPr>
        <p:spPr>
          <a:xfrm>
            <a:off x="960702" y="3100495"/>
            <a:ext cx="10337562" cy="1600199"/>
          </a:xfrm>
        </p:spPr>
        <p:txBody>
          <a:bodyPr anchor="b"/>
          <a:lstStyle>
            <a:lvl1pPr marL="0" indent="0">
              <a:buNone/>
              <a:defRPr sz="2400">
                <a:solidFill>
                  <a:schemeClr val="tx1">
                    <a:tint val="75000"/>
                  </a:schemeClr>
                </a:solidFill>
              </a:defRPr>
            </a:lvl1pPr>
            <a:lvl2pPr marL="556458" indent="0">
              <a:buNone/>
              <a:defRPr sz="2200">
                <a:solidFill>
                  <a:schemeClr val="tx1">
                    <a:tint val="75000"/>
                  </a:schemeClr>
                </a:solidFill>
              </a:defRPr>
            </a:lvl2pPr>
            <a:lvl3pPr marL="1112916" indent="0">
              <a:buNone/>
              <a:defRPr sz="1900">
                <a:solidFill>
                  <a:schemeClr val="tx1">
                    <a:tint val="75000"/>
                  </a:schemeClr>
                </a:solidFill>
              </a:defRPr>
            </a:lvl3pPr>
            <a:lvl4pPr marL="1669374" indent="0">
              <a:buNone/>
              <a:defRPr sz="1700">
                <a:solidFill>
                  <a:schemeClr val="tx1">
                    <a:tint val="75000"/>
                  </a:schemeClr>
                </a:solidFill>
              </a:defRPr>
            </a:lvl4pPr>
            <a:lvl5pPr marL="2225832" indent="0">
              <a:buNone/>
              <a:defRPr sz="1700">
                <a:solidFill>
                  <a:schemeClr val="tx1">
                    <a:tint val="75000"/>
                  </a:schemeClr>
                </a:solidFill>
              </a:defRPr>
            </a:lvl5pPr>
            <a:lvl6pPr marL="2782291" indent="0">
              <a:buNone/>
              <a:defRPr sz="1700">
                <a:solidFill>
                  <a:schemeClr val="tx1">
                    <a:tint val="75000"/>
                  </a:schemeClr>
                </a:solidFill>
              </a:defRPr>
            </a:lvl6pPr>
            <a:lvl7pPr marL="3338749" indent="0">
              <a:buNone/>
              <a:defRPr sz="1700">
                <a:solidFill>
                  <a:schemeClr val="tx1">
                    <a:tint val="75000"/>
                  </a:schemeClr>
                </a:solidFill>
              </a:defRPr>
            </a:lvl7pPr>
            <a:lvl8pPr marL="3895207" indent="0">
              <a:buNone/>
              <a:defRPr sz="1700">
                <a:solidFill>
                  <a:schemeClr val="tx1">
                    <a:tint val="75000"/>
                  </a:schemeClr>
                </a:solidFill>
              </a:defRPr>
            </a:lvl8pPr>
            <a:lvl9pPr marL="4451665"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208F6-99D5-B345-B39B-0ACF0BE4C70D}" type="datetimeFigureOut">
              <a:rPr lang="en-US" smtClean="0"/>
              <a:t>11/23/18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260301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8678" y="1820334"/>
            <a:ext cx="7176751" cy="5149426"/>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188126" y="1820334"/>
            <a:ext cx="7178863" cy="5149426"/>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2208F6-99D5-B345-B39B-0ACF0BE4C70D}" type="datetimeFigureOut">
              <a:rPr lang="en-US" smtClean="0"/>
              <a:t>11/23/18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153497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8092" y="292947"/>
            <a:ext cx="10945654"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8092" y="1637454"/>
            <a:ext cx="5373591" cy="682413"/>
          </a:xfrm>
        </p:spPr>
        <p:txBody>
          <a:bodyPr anchor="b"/>
          <a:lstStyle>
            <a:lvl1pPr marL="0" indent="0">
              <a:buNone/>
              <a:defRPr sz="2900" b="1"/>
            </a:lvl1pPr>
            <a:lvl2pPr marL="556458" indent="0">
              <a:buNone/>
              <a:defRPr sz="2400" b="1"/>
            </a:lvl2pPr>
            <a:lvl3pPr marL="1112916" indent="0">
              <a:buNone/>
              <a:defRPr sz="2200" b="1"/>
            </a:lvl3pPr>
            <a:lvl4pPr marL="1669374" indent="0">
              <a:buNone/>
              <a:defRPr sz="1900" b="1"/>
            </a:lvl4pPr>
            <a:lvl5pPr marL="2225832" indent="0">
              <a:buNone/>
              <a:defRPr sz="1900" b="1"/>
            </a:lvl5pPr>
            <a:lvl6pPr marL="2782291" indent="0">
              <a:buNone/>
              <a:defRPr sz="1900" b="1"/>
            </a:lvl6pPr>
            <a:lvl7pPr marL="3338749" indent="0">
              <a:buNone/>
              <a:defRPr sz="1900" b="1"/>
            </a:lvl7pPr>
            <a:lvl8pPr marL="3895207" indent="0">
              <a:buNone/>
              <a:defRPr sz="1900" b="1"/>
            </a:lvl8pPr>
            <a:lvl9pPr marL="4451665" indent="0">
              <a:buNone/>
              <a:defRPr sz="1900" b="1"/>
            </a:lvl9pPr>
          </a:lstStyle>
          <a:p>
            <a:pPr lvl="0"/>
            <a:r>
              <a:rPr lang="en-US"/>
              <a:t>Click to edit Master text styles</a:t>
            </a:r>
          </a:p>
        </p:txBody>
      </p:sp>
      <p:sp>
        <p:nvSpPr>
          <p:cNvPr id="4" name="Content Placeholder 3"/>
          <p:cNvSpPr>
            <a:spLocks noGrp="1"/>
          </p:cNvSpPr>
          <p:nvPr>
            <p:ph sz="half" idx="2"/>
          </p:nvPr>
        </p:nvSpPr>
        <p:spPr>
          <a:xfrm>
            <a:off x="608092" y="2319867"/>
            <a:ext cx="5373591" cy="4214707"/>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8046" y="1637454"/>
            <a:ext cx="5375701" cy="682413"/>
          </a:xfrm>
        </p:spPr>
        <p:txBody>
          <a:bodyPr anchor="b"/>
          <a:lstStyle>
            <a:lvl1pPr marL="0" indent="0">
              <a:buNone/>
              <a:defRPr sz="2900" b="1"/>
            </a:lvl1pPr>
            <a:lvl2pPr marL="556458" indent="0">
              <a:buNone/>
              <a:defRPr sz="2400" b="1"/>
            </a:lvl2pPr>
            <a:lvl3pPr marL="1112916" indent="0">
              <a:buNone/>
              <a:defRPr sz="2200" b="1"/>
            </a:lvl3pPr>
            <a:lvl4pPr marL="1669374" indent="0">
              <a:buNone/>
              <a:defRPr sz="1900" b="1"/>
            </a:lvl4pPr>
            <a:lvl5pPr marL="2225832" indent="0">
              <a:buNone/>
              <a:defRPr sz="1900" b="1"/>
            </a:lvl5pPr>
            <a:lvl6pPr marL="2782291" indent="0">
              <a:buNone/>
              <a:defRPr sz="1900" b="1"/>
            </a:lvl6pPr>
            <a:lvl7pPr marL="3338749" indent="0">
              <a:buNone/>
              <a:defRPr sz="1900" b="1"/>
            </a:lvl7pPr>
            <a:lvl8pPr marL="3895207" indent="0">
              <a:buNone/>
              <a:defRPr sz="1900" b="1"/>
            </a:lvl8pPr>
            <a:lvl9pPr marL="4451665"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178046" y="2319867"/>
            <a:ext cx="5375701" cy="4214707"/>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2208F6-99D5-B345-B39B-0ACF0BE4C70D}" type="datetimeFigureOut">
              <a:rPr lang="en-US" smtClean="0"/>
              <a:t>11/23/18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58807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2208F6-99D5-B345-B39B-0ACF0BE4C70D}" type="datetimeFigureOut">
              <a:rPr lang="en-US" smtClean="0"/>
              <a:t>11/23/18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862327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208F6-99D5-B345-B39B-0ACF0BE4C70D}" type="datetimeFigureOut">
              <a:rPr lang="en-US" smtClean="0"/>
              <a:t>11/23/18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292751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93" y="291253"/>
            <a:ext cx="4001161" cy="1239520"/>
          </a:xfrm>
        </p:spPr>
        <p:txBody>
          <a:bodyPr anchor="b"/>
          <a:lstStyle>
            <a:lvl1pPr algn="l">
              <a:defRPr sz="2400" b="1"/>
            </a:lvl1pPr>
          </a:lstStyle>
          <a:p>
            <a:r>
              <a:rPr lang="en-US"/>
              <a:t>Click to edit Master title style</a:t>
            </a:r>
          </a:p>
        </p:txBody>
      </p:sp>
      <p:sp>
        <p:nvSpPr>
          <p:cNvPr id="3" name="Content Placeholder 2"/>
          <p:cNvSpPr>
            <a:spLocks noGrp="1"/>
          </p:cNvSpPr>
          <p:nvPr>
            <p:ph idx="1"/>
          </p:nvPr>
        </p:nvSpPr>
        <p:spPr>
          <a:xfrm>
            <a:off x="4754941" y="291254"/>
            <a:ext cx="6798805" cy="6243321"/>
          </a:xfrm>
        </p:spPr>
        <p:txBody>
          <a:bodyPr/>
          <a:lstStyle>
            <a:lvl1pPr>
              <a:defRPr sz="39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8093" y="1530774"/>
            <a:ext cx="4001161" cy="5003801"/>
          </a:xfrm>
        </p:spPr>
        <p:txBody>
          <a:bodyPr/>
          <a:lstStyle>
            <a:lvl1pPr marL="0" indent="0">
              <a:buNone/>
              <a:defRPr sz="1700"/>
            </a:lvl1pPr>
            <a:lvl2pPr marL="556458" indent="0">
              <a:buNone/>
              <a:defRPr sz="1500"/>
            </a:lvl2pPr>
            <a:lvl3pPr marL="1112916" indent="0">
              <a:buNone/>
              <a:defRPr sz="1200"/>
            </a:lvl3pPr>
            <a:lvl4pPr marL="1669374" indent="0">
              <a:buNone/>
              <a:defRPr sz="1100"/>
            </a:lvl4pPr>
            <a:lvl5pPr marL="2225832" indent="0">
              <a:buNone/>
              <a:defRPr sz="1100"/>
            </a:lvl5pPr>
            <a:lvl6pPr marL="2782291" indent="0">
              <a:buNone/>
              <a:defRPr sz="1100"/>
            </a:lvl6pPr>
            <a:lvl7pPr marL="3338749" indent="0">
              <a:buNone/>
              <a:defRPr sz="1100"/>
            </a:lvl7pPr>
            <a:lvl8pPr marL="3895207" indent="0">
              <a:buNone/>
              <a:defRPr sz="1100"/>
            </a:lvl8pPr>
            <a:lvl9pPr marL="4451665"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262208F6-99D5-B345-B39B-0ACF0BE4C70D}" type="datetimeFigureOut">
              <a:rPr lang="en-US" smtClean="0"/>
              <a:t>11/23/18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2471615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3805" y="5120640"/>
            <a:ext cx="7297103" cy="604521"/>
          </a:xfrm>
        </p:spPr>
        <p:txBody>
          <a:bodyPr anchor="b"/>
          <a:lstStyle>
            <a:lvl1pPr algn="l">
              <a:defRPr sz="2400" b="1"/>
            </a:lvl1pPr>
          </a:lstStyle>
          <a:p>
            <a:r>
              <a:rPr lang="en-US"/>
              <a:t>Click to edit Master title style</a:t>
            </a:r>
          </a:p>
        </p:txBody>
      </p:sp>
      <p:sp>
        <p:nvSpPr>
          <p:cNvPr id="3" name="Picture Placeholder 2"/>
          <p:cNvSpPr>
            <a:spLocks noGrp="1"/>
          </p:cNvSpPr>
          <p:nvPr>
            <p:ph type="pic" idx="1"/>
          </p:nvPr>
        </p:nvSpPr>
        <p:spPr>
          <a:xfrm>
            <a:off x="2383805" y="653627"/>
            <a:ext cx="7297103" cy="4389120"/>
          </a:xfrm>
        </p:spPr>
        <p:txBody>
          <a:bodyPr/>
          <a:lstStyle>
            <a:lvl1pPr marL="0" indent="0">
              <a:buNone/>
              <a:defRPr sz="3900"/>
            </a:lvl1pPr>
            <a:lvl2pPr marL="556458" indent="0">
              <a:buNone/>
              <a:defRPr sz="3400"/>
            </a:lvl2pPr>
            <a:lvl3pPr marL="1112916" indent="0">
              <a:buNone/>
              <a:defRPr sz="2900"/>
            </a:lvl3pPr>
            <a:lvl4pPr marL="1669374" indent="0">
              <a:buNone/>
              <a:defRPr sz="2400"/>
            </a:lvl4pPr>
            <a:lvl5pPr marL="2225832" indent="0">
              <a:buNone/>
              <a:defRPr sz="2400"/>
            </a:lvl5pPr>
            <a:lvl6pPr marL="2782291" indent="0">
              <a:buNone/>
              <a:defRPr sz="2400"/>
            </a:lvl6pPr>
            <a:lvl7pPr marL="3338749" indent="0">
              <a:buNone/>
              <a:defRPr sz="2400"/>
            </a:lvl7pPr>
            <a:lvl8pPr marL="3895207" indent="0">
              <a:buNone/>
              <a:defRPr sz="2400"/>
            </a:lvl8pPr>
            <a:lvl9pPr marL="4451665" indent="0">
              <a:buNone/>
              <a:defRPr sz="2400"/>
            </a:lvl9pPr>
          </a:lstStyle>
          <a:p>
            <a:endParaRPr lang="en-US"/>
          </a:p>
        </p:txBody>
      </p:sp>
      <p:sp>
        <p:nvSpPr>
          <p:cNvPr id="4" name="Text Placeholder 3"/>
          <p:cNvSpPr>
            <a:spLocks noGrp="1"/>
          </p:cNvSpPr>
          <p:nvPr>
            <p:ph type="body" sz="half" idx="2"/>
          </p:nvPr>
        </p:nvSpPr>
        <p:spPr>
          <a:xfrm>
            <a:off x="2383805" y="5725161"/>
            <a:ext cx="7297103" cy="858519"/>
          </a:xfrm>
        </p:spPr>
        <p:txBody>
          <a:bodyPr/>
          <a:lstStyle>
            <a:lvl1pPr marL="0" indent="0">
              <a:buNone/>
              <a:defRPr sz="1700"/>
            </a:lvl1pPr>
            <a:lvl2pPr marL="556458" indent="0">
              <a:buNone/>
              <a:defRPr sz="1500"/>
            </a:lvl2pPr>
            <a:lvl3pPr marL="1112916" indent="0">
              <a:buNone/>
              <a:defRPr sz="1200"/>
            </a:lvl3pPr>
            <a:lvl4pPr marL="1669374" indent="0">
              <a:buNone/>
              <a:defRPr sz="1100"/>
            </a:lvl4pPr>
            <a:lvl5pPr marL="2225832" indent="0">
              <a:buNone/>
              <a:defRPr sz="1100"/>
            </a:lvl5pPr>
            <a:lvl6pPr marL="2782291" indent="0">
              <a:buNone/>
              <a:defRPr sz="1100"/>
            </a:lvl6pPr>
            <a:lvl7pPr marL="3338749" indent="0">
              <a:buNone/>
              <a:defRPr sz="1100"/>
            </a:lvl7pPr>
            <a:lvl8pPr marL="3895207" indent="0">
              <a:buNone/>
              <a:defRPr sz="1100"/>
            </a:lvl8pPr>
            <a:lvl9pPr marL="4451665"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262208F6-99D5-B345-B39B-0ACF0BE4C70D}" type="datetimeFigureOut">
              <a:rPr lang="en-US" smtClean="0"/>
              <a:t>11/23/18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E5031-D850-294A-B319-BDECFA807075}" type="slidenum">
              <a:rPr lang="en-US" smtClean="0"/>
              <a:t>‹#›</a:t>
            </a:fld>
            <a:endParaRPr lang="en-US"/>
          </a:p>
        </p:txBody>
      </p:sp>
    </p:spTree>
    <p:extLst>
      <p:ext uri="{BB962C8B-B14F-4D97-AF65-F5344CB8AC3E}">
        <p14:creationId xmlns:p14="http://schemas.microsoft.com/office/powerpoint/2010/main" val="341802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092" y="292947"/>
            <a:ext cx="10945654" cy="1219200"/>
          </a:xfrm>
          <a:prstGeom prst="rect">
            <a:avLst/>
          </a:prstGeom>
        </p:spPr>
        <p:txBody>
          <a:bodyPr vert="horz" lIns="111292" tIns="55646" rIns="111292" bIns="55646" rtlCol="0" anchor="ctr">
            <a:normAutofit/>
          </a:bodyPr>
          <a:lstStyle/>
          <a:p>
            <a:r>
              <a:rPr lang="en-US"/>
              <a:t>Click to edit Master title style</a:t>
            </a:r>
          </a:p>
        </p:txBody>
      </p:sp>
      <p:sp>
        <p:nvSpPr>
          <p:cNvPr id="3" name="Text Placeholder 2"/>
          <p:cNvSpPr>
            <a:spLocks noGrp="1"/>
          </p:cNvSpPr>
          <p:nvPr>
            <p:ph type="body" idx="1"/>
          </p:nvPr>
        </p:nvSpPr>
        <p:spPr>
          <a:xfrm>
            <a:off x="608092" y="1706880"/>
            <a:ext cx="10945654" cy="4827694"/>
          </a:xfrm>
          <a:prstGeom prst="rect">
            <a:avLst/>
          </a:prstGeom>
        </p:spPr>
        <p:txBody>
          <a:bodyPr vert="horz" lIns="111292" tIns="55646" rIns="111292" bIns="5564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8092" y="6780107"/>
            <a:ext cx="2837762" cy="389467"/>
          </a:xfrm>
          <a:prstGeom prst="rect">
            <a:avLst/>
          </a:prstGeom>
        </p:spPr>
        <p:txBody>
          <a:bodyPr vert="horz" lIns="111292" tIns="55646" rIns="111292" bIns="55646" rtlCol="0" anchor="ctr"/>
          <a:lstStyle>
            <a:lvl1pPr algn="l">
              <a:defRPr sz="1500">
                <a:solidFill>
                  <a:schemeClr val="tx1">
                    <a:tint val="75000"/>
                  </a:schemeClr>
                </a:solidFill>
              </a:defRPr>
            </a:lvl1pPr>
          </a:lstStyle>
          <a:p>
            <a:fld id="{262208F6-99D5-B345-B39B-0ACF0BE4C70D}" type="datetimeFigureOut">
              <a:rPr lang="en-US" smtClean="0"/>
              <a:t>11/23/18</a:t>
            </a:fld>
            <a:endParaRPr lang="en-US"/>
          </a:p>
        </p:txBody>
      </p:sp>
      <p:sp>
        <p:nvSpPr>
          <p:cNvPr id="5" name="Footer Placeholder 4"/>
          <p:cNvSpPr>
            <a:spLocks noGrp="1"/>
          </p:cNvSpPr>
          <p:nvPr>
            <p:ph type="ftr" sz="quarter" idx="3"/>
          </p:nvPr>
        </p:nvSpPr>
        <p:spPr>
          <a:xfrm>
            <a:off x="4155295" y="6780107"/>
            <a:ext cx="3851249" cy="389467"/>
          </a:xfrm>
          <a:prstGeom prst="rect">
            <a:avLst/>
          </a:prstGeom>
        </p:spPr>
        <p:txBody>
          <a:bodyPr vert="horz" lIns="111292" tIns="55646" rIns="111292" bIns="55646" rtlCol="0" anchor="ctr"/>
          <a:lstStyle>
            <a:lvl1pPr algn="ct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15984" y="6780107"/>
            <a:ext cx="2837762" cy="389467"/>
          </a:xfrm>
          <a:prstGeom prst="rect">
            <a:avLst/>
          </a:prstGeom>
        </p:spPr>
        <p:txBody>
          <a:bodyPr vert="horz" lIns="111292" tIns="55646" rIns="111292" bIns="55646" rtlCol="0" anchor="ctr"/>
          <a:lstStyle>
            <a:lvl1pPr algn="r">
              <a:defRPr sz="1500">
                <a:solidFill>
                  <a:schemeClr val="tx1">
                    <a:tint val="75000"/>
                  </a:schemeClr>
                </a:solidFill>
              </a:defRPr>
            </a:lvl1pPr>
          </a:lstStyle>
          <a:p>
            <a:fld id="{6A0E5031-D850-294A-B319-BDECFA807075}" type="slidenum">
              <a:rPr lang="en-US" smtClean="0"/>
              <a:t>‹#›</a:t>
            </a:fld>
            <a:endParaRPr lang="en-US"/>
          </a:p>
        </p:txBody>
      </p:sp>
    </p:spTree>
    <p:extLst>
      <p:ext uri="{BB962C8B-B14F-4D97-AF65-F5344CB8AC3E}">
        <p14:creationId xmlns:p14="http://schemas.microsoft.com/office/powerpoint/2010/main" val="216462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56458" rtl="0" eaLnBrk="1" latinLnBrk="0" hangingPunct="1">
        <a:spcBef>
          <a:spcPct val="0"/>
        </a:spcBef>
        <a:buNone/>
        <a:defRPr sz="5400" kern="1200">
          <a:solidFill>
            <a:schemeClr val="tx1"/>
          </a:solidFill>
          <a:latin typeface="+mj-lt"/>
          <a:ea typeface="+mj-ea"/>
          <a:cs typeface="+mj-cs"/>
        </a:defRPr>
      </a:lvl1pPr>
    </p:titleStyle>
    <p:bodyStyle>
      <a:lvl1pPr marL="417344" indent="-417344" algn="l" defTabSz="556458" rtl="0" eaLnBrk="1" latinLnBrk="0" hangingPunct="1">
        <a:spcBef>
          <a:spcPct val="20000"/>
        </a:spcBef>
        <a:buFont typeface="Arial"/>
        <a:buChar char="•"/>
        <a:defRPr sz="3900" kern="1200">
          <a:solidFill>
            <a:schemeClr val="tx1"/>
          </a:solidFill>
          <a:latin typeface="+mn-lt"/>
          <a:ea typeface="+mn-ea"/>
          <a:cs typeface="+mn-cs"/>
        </a:defRPr>
      </a:lvl1pPr>
      <a:lvl2pPr marL="904244" indent="-347786" algn="l" defTabSz="556458" rtl="0" eaLnBrk="1" latinLnBrk="0" hangingPunct="1">
        <a:spcBef>
          <a:spcPct val="20000"/>
        </a:spcBef>
        <a:buFont typeface="Arial"/>
        <a:buChar char="–"/>
        <a:defRPr sz="3400" kern="1200">
          <a:solidFill>
            <a:schemeClr val="tx1"/>
          </a:solidFill>
          <a:latin typeface="+mn-lt"/>
          <a:ea typeface="+mn-ea"/>
          <a:cs typeface="+mn-cs"/>
        </a:defRPr>
      </a:lvl2pPr>
      <a:lvl3pPr marL="1391145" indent="-278229" algn="l" defTabSz="556458" rtl="0" eaLnBrk="1" latinLnBrk="0" hangingPunct="1">
        <a:spcBef>
          <a:spcPct val="20000"/>
        </a:spcBef>
        <a:buFont typeface="Arial"/>
        <a:buChar char="•"/>
        <a:defRPr sz="2900" kern="1200">
          <a:solidFill>
            <a:schemeClr val="tx1"/>
          </a:solidFill>
          <a:latin typeface="+mn-lt"/>
          <a:ea typeface="+mn-ea"/>
          <a:cs typeface="+mn-cs"/>
        </a:defRPr>
      </a:lvl3pPr>
      <a:lvl4pPr marL="1947603" indent="-278229" algn="l" defTabSz="556458" rtl="0" eaLnBrk="1" latinLnBrk="0" hangingPunct="1">
        <a:spcBef>
          <a:spcPct val="20000"/>
        </a:spcBef>
        <a:buFont typeface="Arial"/>
        <a:buChar char="–"/>
        <a:defRPr sz="2400" kern="1200">
          <a:solidFill>
            <a:schemeClr val="tx1"/>
          </a:solidFill>
          <a:latin typeface="+mn-lt"/>
          <a:ea typeface="+mn-ea"/>
          <a:cs typeface="+mn-cs"/>
        </a:defRPr>
      </a:lvl4pPr>
      <a:lvl5pPr marL="2504062" indent="-278229" algn="l" defTabSz="556458" rtl="0" eaLnBrk="1" latinLnBrk="0" hangingPunct="1">
        <a:spcBef>
          <a:spcPct val="20000"/>
        </a:spcBef>
        <a:buFont typeface="Arial"/>
        <a:buChar char="»"/>
        <a:defRPr sz="2400" kern="1200">
          <a:solidFill>
            <a:schemeClr val="tx1"/>
          </a:solidFill>
          <a:latin typeface="+mn-lt"/>
          <a:ea typeface="+mn-ea"/>
          <a:cs typeface="+mn-cs"/>
        </a:defRPr>
      </a:lvl5pPr>
      <a:lvl6pPr marL="3060520" indent="-278229" algn="l" defTabSz="556458" rtl="0" eaLnBrk="1" latinLnBrk="0" hangingPunct="1">
        <a:spcBef>
          <a:spcPct val="20000"/>
        </a:spcBef>
        <a:buFont typeface="Arial"/>
        <a:buChar char="•"/>
        <a:defRPr sz="2400" kern="1200">
          <a:solidFill>
            <a:schemeClr val="tx1"/>
          </a:solidFill>
          <a:latin typeface="+mn-lt"/>
          <a:ea typeface="+mn-ea"/>
          <a:cs typeface="+mn-cs"/>
        </a:defRPr>
      </a:lvl6pPr>
      <a:lvl7pPr marL="3616978" indent="-278229" algn="l" defTabSz="556458" rtl="0" eaLnBrk="1" latinLnBrk="0" hangingPunct="1">
        <a:spcBef>
          <a:spcPct val="20000"/>
        </a:spcBef>
        <a:buFont typeface="Arial"/>
        <a:buChar char="•"/>
        <a:defRPr sz="2400" kern="1200">
          <a:solidFill>
            <a:schemeClr val="tx1"/>
          </a:solidFill>
          <a:latin typeface="+mn-lt"/>
          <a:ea typeface="+mn-ea"/>
          <a:cs typeface="+mn-cs"/>
        </a:defRPr>
      </a:lvl7pPr>
      <a:lvl8pPr marL="4173436" indent="-278229" algn="l" defTabSz="556458" rtl="0" eaLnBrk="1" latinLnBrk="0" hangingPunct="1">
        <a:spcBef>
          <a:spcPct val="20000"/>
        </a:spcBef>
        <a:buFont typeface="Arial"/>
        <a:buChar char="•"/>
        <a:defRPr sz="2400" kern="1200">
          <a:solidFill>
            <a:schemeClr val="tx1"/>
          </a:solidFill>
          <a:latin typeface="+mn-lt"/>
          <a:ea typeface="+mn-ea"/>
          <a:cs typeface="+mn-cs"/>
        </a:defRPr>
      </a:lvl8pPr>
      <a:lvl9pPr marL="4729894" indent="-278229" algn="l" defTabSz="556458"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56458" rtl="0" eaLnBrk="1" latinLnBrk="0" hangingPunct="1">
        <a:defRPr sz="2200" kern="1200">
          <a:solidFill>
            <a:schemeClr val="tx1"/>
          </a:solidFill>
          <a:latin typeface="+mn-lt"/>
          <a:ea typeface="+mn-ea"/>
          <a:cs typeface="+mn-cs"/>
        </a:defRPr>
      </a:lvl1pPr>
      <a:lvl2pPr marL="556458" algn="l" defTabSz="556458" rtl="0" eaLnBrk="1" latinLnBrk="0" hangingPunct="1">
        <a:defRPr sz="2200" kern="1200">
          <a:solidFill>
            <a:schemeClr val="tx1"/>
          </a:solidFill>
          <a:latin typeface="+mn-lt"/>
          <a:ea typeface="+mn-ea"/>
          <a:cs typeface="+mn-cs"/>
        </a:defRPr>
      </a:lvl2pPr>
      <a:lvl3pPr marL="1112916" algn="l" defTabSz="556458" rtl="0" eaLnBrk="1" latinLnBrk="0" hangingPunct="1">
        <a:defRPr sz="2200" kern="1200">
          <a:solidFill>
            <a:schemeClr val="tx1"/>
          </a:solidFill>
          <a:latin typeface="+mn-lt"/>
          <a:ea typeface="+mn-ea"/>
          <a:cs typeface="+mn-cs"/>
        </a:defRPr>
      </a:lvl3pPr>
      <a:lvl4pPr marL="1669374" algn="l" defTabSz="556458" rtl="0" eaLnBrk="1" latinLnBrk="0" hangingPunct="1">
        <a:defRPr sz="2200" kern="1200">
          <a:solidFill>
            <a:schemeClr val="tx1"/>
          </a:solidFill>
          <a:latin typeface="+mn-lt"/>
          <a:ea typeface="+mn-ea"/>
          <a:cs typeface="+mn-cs"/>
        </a:defRPr>
      </a:lvl4pPr>
      <a:lvl5pPr marL="2225832" algn="l" defTabSz="556458" rtl="0" eaLnBrk="1" latinLnBrk="0" hangingPunct="1">
        <a:defRPr sz="2200" kern="1200">
          <a:solidFill>
            <a:schemeClr val="tx1"/>
          </a:solidFill>
          <a:latin typeface="+mn-lt"/>
          <a:ea typeface="+mn-ea"/>
          <a:cs typeface="+mn-cs"/>
        </a:defRPr>
      </a:lvl5pPr>
      <a:lvl6pPr marL="2782291" algn="l" defTabSz="556458" rtl="0" eaLnBrk="1" latinLnBrk="0" hangingPunct="1">
        <a:defRPr sz="2200" kern="1200">
          <a:solidFill>
            <a:schemeClr val="tx1"/>
          </a:solidFill>
          <a:latin typeface="+mn-lt"/>
          <a:ea typeface="+mn-ea"/>
          <a:cs typeface="+mn-cs"/>
        </a:defRPr>
      </a:lvl6pPr>
      <a:lvl7pPr marL="3338749" algn="l" defTabSz="556458" rtl="0" eaLnBrk="1" latinLnBrk="0" hangingPunct="1">
        <a:defRPr sz="2200" kern="1200">
          <a:solidFill>
            <a:schemeClr val="tx1"/>
          </a:solidFill>
          <a:latin typeface="+mn-lt"/>
          <a:ea typeface="+mn-ea"/>
          <a:cs typeface="+mn-cs"/>
        </a:defRPr>
      </a:lvl7pPr>
      <a:lvl8pPr marL="3895207" algn="l" defTabSz="556458" rtl="0" eaLnBrk="1" latinLnBrk="0" hangingPunct="1">
        <a:defRPr sz="2200" kern="1200">
          <a:solidFill>
            <a:schemeClr val="tx1"/>
          </a:solidFill>
          <a:latin typeface="+mn-lt"/>
          <a:ea typeface="+mn-ea"/>
          <a:cs typeface="+mn-cs"/>
        </a:defRPr>
      </a:lvl8pPr>
      <a:lvl9pPr marL="4451665" algn="l" defTabSz="556458"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4A4A5E48-750B-214E-9922-C44F067DC702}"/>
              </a:ext>
            </a:extLst>
          </p:cNvPr>
          <p:cNvSpPr/>
          <p:nvPr/>
        </p:nvSpPr>
        <p:spPr>
          <a:xfrm>
            <a:off x="1052972" y="3997234"/>
            <a:ext cx="10008972" cy="3113921"/>
          </a:xfrm>
          <a:prstGeom prst="roundRect">
            <a:avLst>
              <a:gd name="adj" fmla="val 64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F0A01CA-C879-5B44-9F57-14D7EA67A6BA}"/>
              </a:ext>
            </a:extLst>
          </p:cNvPr>
          <p:cNvGrpSpPr/>
          <p:nvPr/>
        </p:nvGrpSpPr>
        <p:grpSpPr>
          <a:xfrm>
            <a:off x="1456535" y="4090143"/>
            <a:ext cx="9208188" cy="2780920"/>
            <a:chOff x="1525066" y="3724566"/>
            <a:chExt cx="9208188" cy="2780920"/>
          </a:xfrm>
        </p:grpSpPr>
        <p:sp>
          <p:nvSpPr>
            <p:cNvPr id="52" name="Rectangle 51">
              <a:extLst>
                <a:ext uri="{FF2B5EF4-FFF2-40B4-BE49-F238E27FC236}">
                  <a16:creationId xmlns:a16="http://schemas.microsoft.com/office/drawing/2014/main" id="{4A765C55-DD78-6546-BFC9-198DAE264317}"/>
                </a:ext>
              </a:extLst>
            </p:cNvPr>
            <p:cNvSpPr/>
            <p:nvPr/>
          </p:nvSpPr>
          <p:spPr>
            <a:xfrm>
              <a:off x="1525066" y="4247091"/>
              <a:ext cx="1939332" cy="2258395"/>
            </a:xfrm>
            <a:prstGeom prst="rect">
              <a:avLst/>
            </a:prstGeom>
            <a:solidFill>
              <a:srgbClr val="FFFFFF"/>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solidFill>
                </a:rPr>
                <a:t>Engage with stakeholders from iCertis and Daimler team to assess, analyze and report current state of Delivery framework.</a:t>
              </a:r>
            </a:p>
          </p:txBody>
        </p:sp>
        <p:sp>
          <p:nvSpPr>
            <p:cNvPr id="53" name="Rectangle 52">
              <a:extLst>
                <a:ext uri="{FF2B5EF4-FFF2-40B4-BE49-F238E27FC236}">
                  <a16:creationId xmlns:a16="http://schemas.microsoft.com/office/drawing/2014/main" id="{3A3BFB91-2768-A640-A880-B7B03B0F9EFB}"/>
                </a:ext>
              </a:extLst>
            </p:cNvPr>
            <p:cNvSpPr/>
            <p:nvPr/>
          </p:nvSpPr>
          <p:spPr>
            <a:xfrm>
              <a:off x="3948018" y="4247091"/>
              <a:ext cx="1939332" cy="2258395"/>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400" dirty="0">
                  <a:solidFill>
                    <a:schemeClr val="tx1"/>
                  </a:solidFill>
                  <a:cs typeface="Geneva"/>
                </a:rPr>
                <a:t>Understand the product, team structure, tech stack, tool chain, engineering process, delivery models, deployment strategy, and monitoring aspect to access the current maturity and identify improvement areas.</a:t>
              </a:r>
            </a:p>
          </p:txBody>
        </p:sp>
        <p:sp>
          <p:nvSpPr>
            <p:cNvPr id="54" name="Rectangle 53">
              <a:extLst>
                <a:ext uri="{FF2B5EF4-FFF2-40B4-BE49-F238E27FC236}">
                  <a16:creationId xmlns:a16="http://schemas.microsoft.com/office/drawing/2014/main" id="{81DFFF66-AF05-8449-8EC9-1B8ABEE55D49}"/>
                </a:ext>
              </a:extLst>
            </p:cNvPr>
            <p:cNvSpPr/>
            <p:nvPr/>
          </p:nvSpPr>
          <p:spPr>
            <a:xfrm>
              <a:off x="6370970" y="4235889"/>
              <a:ext cx="1939332" cy="2258395"/>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solidFill>
                </a:rPr>
                <a:t>Analyze the assessment and verify the data points gathered with teams and arrive the current state report. Review and analyze the current state with the goals to derive the good practices that needs to be continued and shortfalls to be fixed.</a:t>
              </a:r>
            </a:p>
          </p:txBody>
        </p:sp>
        <p:sp>
          <p:nvSpPr>
            <p:cNvPr id="55" name="Rectangle 54">
              <a:extLst>
                <a:ext uri="{FF2B5EF4-FFF2-40B4-BE49-F238E27FC236}">
                  <a16:creationId xmlns:a16="http://schemas.microsoft.com/office/drawing/2014/main" id="{AC68A488-FAAC-1847-9107-FA8103B82AE0}"/>
                </a:ext>
              </a:extLst>
            </p:cNvPr>
            <p:cNvSpPr/>
            <p:nvPr/>
          </p:nvSpPr>
          <p:spPr>
            <a:xfrm>
              <a:off x="8793922" y="4247091"/>
              <a:ext cx="1939332" cy="2247193"/>
            </a:xfrm>
            <a:prstGeom prst="rect">
              <a:avLst/>
            </a:prstGeom>
            <a:solidFill>
              <a:srgbClr val="FFFFFF"/>
            </a:solidFill>
            <a:ln>
              <a:solidFill>
                <a:srgbClr val="C6D9F1"/>
              </a:solidFill>
            </a:ln>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400" dirty="0">
                  <a:solidFill>
                    <a:schemeClr val="tx1"/>
                  </a:solidFill>
                  <a:cs typeface="Geneva"/>
                </a:rPr>
                <a:t>Prepare and submit the Assessment report of the current state and review with the stakeholders to socialize the next steps and roadmap</a:t>
              </a:r>
            </a:p>
          </p:txBody>
        </p:sp>
        <p:sp>
          <p:nvSpPr>
            <p:cNvPr id="56" name="TextBox 55">
              <a:extLst>
                <a:ext uri="{FF2B5EF4-FFF2-40B4-BE49-F238E27FC236}">
                  <a16:creationId xmlns:a16="http://schemas.microsoft.com/office/drawing/2014/main" id="{7C8DE22C-3DBD-0248-B942-4C8199E0A6F5}"/>
                </a:ext>
              </a:extLst>
            </p:cNvPr>
            <p:cNvSpPr txBox="1"/>
            <p:nvPr/>
          </p:nvSpPr>
          <p:spPr>
            <a:xfrm>
              <a:off x="1525066" y="3816378"/>
              <a:ext cx="1939332" cy="317333"/>
            </a:xfrm>
            <a:prstGeom prst="rect">
              <a:avLst/>
            </a:prstGeom>
            <a:noFill/>
          </p:spPr>
          <p:txBody>
            <a:bodyPr wrap="square" lIns="70423" tIns="35212" rIns="70423" bIns="35212" rtlCol="0">
              <a:spAutoFit/>
            </a:bodyPr>
            <a:lstStyle/>
            <a:p>
              <a:pPr algn="ctr"/>
              <a:r>
                <a:rPr lang="en-US" sz="1600" dirty="0"/>
                <a:t>Assessment Initiation</a:t>
              </a:r>
            </a:p>
          </p:txBody>
        </p:sp>
        <p:sp>
          <p:nvSpPr>
            <p:cNvPr id="57" name="TextBox 56">
              <a:extLst>
                <a:ext uri="{FF2B5EF4-FFF2-40B4-BE49-F238E27FC236}">
                  <a16:creationId xmlns:a16="http://schemas.microsoft.com/office/drawing/2014/main" id="{39AFA5CB-6755-3E46-A95A-626133BB347B}"/>
                </a:ext>
              </a:extLst>
            </p:cNvPr>
            <p:cNvSpPr txBox="1"/>
            <p:nvPr/>
          </p:nvSpPr>
          <p:spPr>
            <a:xfrm>
              <a:off x="3921892" y="3816378"/>
              <a:ext cx="1939332" cy="317333"/>
            </a:xfrm>
            <a:prstGeom prst="rect">
              <a:avLst/>
            </a:prstGeom>
            <a:noFill/>
          </p:spPr>
          <p:txBody>
            <a:bodyPr wrap="square" lIns="70423" tIns="35212" rIns="70423" bIns="35212" rtlCol="0">
              <a:spAutoFit/>
            </a:bodyPr>
            <a:lstStyle/>
            <a:p>
              <a:pPr algn="ctr"/>
              <a:r>
                <a:rPr lang="en-US" sz="1600" dirty="0"/>
                <a:t>DevOps Assessment</a:t>
              </a:r>
            </a:p>
          </p:txBody>
        </p:sp>
        <p:sp>
          <p:nvSpPr>
            <p:cNvPr id="58" name="TextBox 57">
              <a:extLst>
                <a:ext uri="{FF2B5EF4-FFF2-40B4-BE49-F238E27FC236}">
                  <a16:creationId xmlns:a16="http://schemas.microsoft.com/office/drawing/2014/main" id="{6CB50E96-4DFD-2245-BE3B-BD0150787226}"/>
                </a:ext>
              </a:extLst>
            </p:cNvPr>
            <p:cNvSpPr txBox="1"/>
            <p:nvPr/>
          </p:nvSpPr>
          <p:spPr>
            <a:xfrm>
              <a:off x="6344844" y="3816378"/>
              <a:ext cx="1939332" cy="317333"/>
            </a:xfrm>
            <a:prstGeom prst="rect">
              <a:avLst/>
            </a:prstGeom>
            <a:noFill/>
          </p:spPr>
          <p:txBody>
            <a:bodyPr wrap="square" lIns="70423" tIns="35212" rIns="70423" bIns="35212" rtlCol="0">
              <a:spAutoFit/>
            </a:bodyPr>
            <a:lstStyle/>
            <a:p>
              <a:pPr algn="ctr"/>
              <a:r>
                <a:rPr lang="en-US" sz="1600" dirty="0"/>
                <a:t>Assessment Review</a:t>
              </a:r>
            </a:p>
          </p:txBody>
        </p:sp>
        <p:sp>
          <p:nvSpPr>
            <p:cNvPr id="59" name="TextBox 58">
              <a:extLst>
                <a:ext uri="{FF2B5EF4-FFF2-40B4-BE49-F238E27FC236}">
                  <a16:creationId xmlns:a16="http://schemas.microsoft.com/office/drawing/2014/main" id="{5363C663-F55F-DD41-9016-3ECC10E0ADDE}"/>
                </a:ext>
              </a:extLst>
            </p:cNvPr>
            <p:cNvSpPr txBox="1"/>
            <p:nvPr/>
          </p:nvSpPr>
          <p:spPr>
            <a:xfrm>
              <a:off x="8767796" y="3724566"/>
              <a:ext cx="1939332" cy="563554"/>
            </a:xfrm>
            <a:prstGeom prst="rect">
              <a:avLst/>
            </a:prstGeom>
            <a:noFill/>
          </p:spPr>
          <p:txBody>
            <a:bodyPr wrap="square" lIns="70423" tIns="35212" rIns="70423" bIns="35212" rtlCol="0">
              <a:spAutoFit/>
            </a:bodyPr>
            <a:lstStyle/>
            <a:p>
              <a:pPr algn="ctr"/>
              <a:r>
                <a:rPr lang="en-US" sz="1600" dirty="0"/>
                <a:t>Report and Recommendation</a:t>
              </a:r>
            </a:p>
          </p:txBody>
        </p:sp>
      </p:grpSp>
      <p:sp>
        <p:nvSpPr>
          <p:cNvPr id="51" name="Title 1">
            <a:extLst>
              <a:ext uri="{FF2B5EF4-FFF2-40B4-BE49-F238E27FC236}">
                <a16:creationId xmlns:a16="http://schemas.microsoft.com/office/drawing/2014/main" id="{49EE1969-C6EC-884D-866C-A29493184F8D}"/>
              </a:ext>
            </a:extLst>
          </p:cNvPr>
          <p:cNvSpPr txBox="1">
            <a:spLocks/>
          </p:cNvSpPr>
          <p:nvPr/>
        </p:nvSpPr>
        <p:spPr>
          <a:xfrm>
            <a:off x="703959" y="112092"/>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a:solidFill>
                  <a:srgbClr val="222A35"/>
                </a:solidFill>
              </a:rPr>
              <a:t>Daimler - iCertis Delivery Assessment Engagement – Goal/Objective</a:t>
            </a:r>
            <a:endParaRPr lang="en-US" sz="2000" b="1" dirty="0">
              <a:solidFill>
                <a:srgbClr val="9E9E9E"/>
              </a:solidFill>
              <a:cs typeface="Calibri"/>
            </a:endParaRPr>
          </a:p>
        </p:txBody>
      </p:sp>
      <p:sp>
        <p:nvSpPr>
          <p:cNvPr id="3" name="Rounded Rectangle 2">
            <a:extLst>
              <a:ext uri="{FF2B5EF4-FFF2-40B4-BE49-F238E27FC236}">
                <a16:creationId xmlns:a16="http://schemas.microsoft.com/office/drawing/2014/main" id="{15243F24-8F5E-AD44-B721-EE0F5801A3ED}"/>
              </a:ext>
            </a:extLst>
          </p:cNvPr>
          <p:cNvSpPr/>
          <p:nvPr/>
        </p:nvSpPr>
        <p:spPr>
          <a:xfrm>
            <a:off x="1052972" y="793483"/>
            <a:ext cx="10008972" cy="513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Daimler NPS program uses the iCertis software as part of their overall solution</a:t>
            </a:r>
          </a:p>
        </p:txBody>
      </p:sp>
      <p:sp>
        <p:nvSpPr>
          <p:cNvPr id="14" name="Rounded Rectangle 13">
            <a:extLst>
              <a:ext uri="{FF2B5EF4-FFF2-40B4-BE49-F238E27FC236}">
                <a16:creationId xmlns:a16="http://schemas.microsoft.com/office/drawing/2014/main" id="{47D079D3-D1B5-0442-B2FA-FEBF611178CD}"/>
              </a:ext>
            </a:extLst>
          </p:cNvPr>
          <p:cNvSpPr/>
          <p:nvPr/>
        </p:nvSpPr>
        <p:spPr>
          <a:xfrm>
            <a:off x="1052972" y="1437418"/>
            <a:ext cx="10008972" cy="2332057"/>
          </a:xfrm>
          <a:prstGeom prst="roundRect">
            <a:avLst>
              <a:gd name="adj" fmla="val 7350"/>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p>
          <a:p>
            <a:r>
              <a:rPr lang="en-US" sz="2400" dirty="0">
                <a:solidFill>
                  <a:schemeClr val="tx1"/>
                </a:solidFill>
              </a:rPr>
              <a:t>Goal of the Assessment -&gt;</a:t>
            </a:r>
          </a:p>
          <a:p>
            <a:r>
              <a:rPr lang="en-US" sz="2000" dirty="0">
                <a:solidFill>
                  <a:schemeClr val="tx1"/>
                </a:solidFill>
              </a:rPr>
              <a:t>To identify friction points, lead times and overheads that iCertis and Daimler can overcome to achieve:</a:t>
            </a:r>
            <a:endParaRPr lang="en-IN" sz="2000" dirty="0">
              <a:solidFill>
                <a:schemeClr val="tx1"/>
              </a:solidFill>
            </a:endParaRPr>
          </a:p>
          <a:p>
            <a:pPr marL="342900" lvl="0" indent="-342900">
              <a:buFont typeface="Arial" panose="020B0604020202020204" pitchFamily="34" charset="0"/>
              <a:buChar char="•"/>
            </a:pPr>
            <a:r>
              <a:rPr lang="en-US" sz="2000" dirty="0">
                <a:solidFill>
                  <a:schemeClr val="tx1"/>
                </a:solidFill>
              </a:rPr>
              <a:t>Improved Product Quality Index</a:t>
            </a:r>
            <a:endParaRPr lang="en-IN" sz="2000" dirty="0">
              <a:solidFill>
                <a:schemeClr val="tx1"/>
              </a:solidFill>
            </a:endParaRPr>
          </a:p>
          <a:p>
            <a:pPr marL="342900" lvl="0" indent="-342900">
              <a:buFont typeface="Arial" panose="020B0604020202020204" pitchFamily="34" charset="0"/>
              <a:buChar char="•"/>
            </a:pPr>
            <a:r>
              <a:rPr lang="en-US" sz="2000" dirty="0">
                <a:solidFill>
                  <a:schemeClr val="tx1"/>
                </a:solidFill>
              </a:rPr>
              <a:t>Accelerate the Deployment and Time to Market</a:t>
            </a:r>
            <a:endParaRPr lang="en-IN" sz="2000" dirty="0">
              <a:solidFill>
                <a:schemeClr val="tx1"/>
              </a:solidFill>
            </a:endParaRPr>
          </a:p>
          <a:p>
            <a:pPr marL="342900" lvl="0" indent="-342900">
              <a:buFont typeface="Arial" panose="020B0604020202020204" pitchFamily="34" charset="0"/>
              <a:buChar char="•"/>
            </a:pPr>
            <a:r>
              <a:rPr lang="en-US" sz="2000" dirty="0">
                <a:solidFill>
                  <a:schemeClr val="tx1"/>
                </a:solidFill>
              </a:rPr>
              <a:t>Increased Agility and Delivery Velocity </a:t>
            </a:r>
            <a:endParaRPr lang="en-IN" sz="2000" dirty="0">
              <a:solidFill>
                <a:schemeClr val="tx1"/>
              </a:solidFill>
            </a:endParaRPr>
          </a:p>
          <a:p>
            <a:pPr algn="ctr"/>
            <a:r>
              <a:rPr lang="en-US" sz="2400" dirty="0"/>
              <a:t> </a:t>
            </a:r>
          </a:p>
        </p:txBody>
      </p:sp>
    </p:spTree>
    <p:extLst>
      <p:ext uri="{BB962C8B-B14F-4D97-AF65-F5344CB8AC3E}">
        <p14:creationId xmlns:p14="http://schemas.microsoft.com/office/powerpoint/2010/main" val="123183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49EE1969-C6EC-884D-866C-A29493184F8D}"/>
              </a:ext>
            </a:extLst>
          </p:cNvPr>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a:solidFill>
                  <a:srgbClr val="222A35"/>
                </a:solidFill>
              </a:rPr>
              <a:t>Daimler - iCertis DevOps Current State – Key Findings</a:t>
            </a:r>
            <a:endParaRPr lang="en-US" sz="2000" b="1" dirty="0">
              <a:solidFill>
                <a:srgbClr val="9E9E9E"/>
              </a:solidFill>
              <a:cs typeface="Calibri"/>
            </a:endParaRPr>
          </a:p>
        </p:txBody>
      </p:sp>
      <p:graphicFrame>
        <p:nvGraphicFramePr>
          <p:cNvPr id="2" name="Diagram 1">
            <a:extLst>
              <a:ext uri="{FF2B5EF4-FFF2-40B4-BE49-F238E27FC236}">
                <a16:creationId xmlns:a16="http://schemas.microsoft.com/office/drawing/2014/main" id="{A8767972-6754-AF4C-957D-4E56C55DD3F3}"/>
              </a:ext>
            </a:extLst>
          </p:cNvPr>
          <p:cNvGraphicFramePr/>
          <p:nvPr>
            <p:extLst>
              <p:ext uri="{D42A27DB-BD31-4B8C-83A1-F6EECF244321}">
                <p14:modId xmlns:p14="http://schemas.microsoft.com/office/powerpoint/2010/main" val="2698621204"/>
              </p:ext>
            </p:extLst>
          </p:nvPr>
        </p:nvGraphicFramePr>
        <p:xfrm>
          <a:off x="1542691" y="954969"/>
          <a:ext cx="9076456" cy="6156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32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a:solidFill>
                  <a:srgbClr val="222A35"/>
                </a:solidFill>
              </a:rPr>
              <a:t>Delivery Framework - Deployment Model </a:t>
            </a:r>
            <a:endParaRPr lang="en-US" sz="2000" b="1" dirty="0">
              <a:solidFill>
                <a:srgbClr val="9E9E9E"/>
              </a:solidFill>
              <a:cs typeface="Calibri"/>
            </a:endParaRPr>
          </a:p>
        </p:txBody>
      </p:sp>
      <p:sp>
        <p:nvSpPr>
          <p:cNvPr id="5" name="TextBox 4">
            <a:extLst>
              <a:ext uri="{FF2B5EF4-FFF2-40B4-BE49-F238E27FC236}">
                <a16:creationId xmlns:a16="http://schemas.microsoft.com/office/drawing/2014/main" id="{FD5900B1-2E43-AF4C-BAA7-30FCC9E05E42}"/>
              </a:ext>
            </a:extLst>
          </p:cNvPr>
          <p:cNvSpPr txBox="1"/>
          <p:nvPr/>
        </p:nvSpPr>
        <p:spPr>
          <a:xfrm>
            <a:off x="620577" y="717944"/>
            <a:ext cx="6737433" cy="7571303"/>
          </a:xfrm>
          <a:prstGeom prst="rect">
            <a:avLst/>
          </a:prstGeom>
          <a:noFill/>
        </p:spPr>
        <p:txBody>
          <a:bodyPr wrap="square" rtlCol="0">
            <a:spAutoFit/>
          </a:bodyPr>
          <a:lstStyle/>
          <a:p>
            <a:r>
              <a:rPr lang="en-US" sz="1400" b="1" dirty="0"/>
              <a:t>Current - </a:t>
            </a:r>
          </a:p>
          <a:p>
            <a:r>
              <a:rPr lang="en-US" sz="1400" b="1" dirty="0"/>
              <a:t>Non Prod Deployment</a:t>
            </a:r>
          </a:p>
          <a:p>
            <a:pPr marL="171450" indent="-171450">
              <a:buFont typeface="Arial" panose="020B0604020202020204" pitchFamily="34" charset="0"/>
              <a:buChar char="•"/>
            </a:pPr>
            <a:r>
              <a:rPr lang="en-US" sz="1200" dirty="0"/>
              <a:t>Delayed testing due to infrequent deployments</a:t>
            </a:r>
          </a:p>
          <a:p>
            <a:pPr marL="727908" lvl="1" indent="-171450">
              <a:buFont typeface="Courier New" panose="02070309020205020404" pitchFamily="49" charset="0"/>
              <a:buChar char="o"/>
            </a:pPr>
            <a:r>
              <a:rPr lang="en-US" sz="1200" dirty="0"/>
              <a:t>Deploy to DEV on Mondays and Wednesdays</a:t>
            </a:r>
          </a:p>
          <a:p>
            <a:pPr marL="727908" lvl="1" indent="-171450">
              <a:buFont typeface="Courier New" panose="02070309020205020404" pitchFamily="49" charset="0"/>
              <a:buChar char="o"/>
            </a:pPr>
            <a:r>
              <a:rPr lang="en-US" sz="1200" dirty="0"/>
              <a:t>Deploy to QA on Tuesdays and Thursdays</a:t>
            </a:r>
          </a:p>
          <a:p>
            <a:pPr marL="171450" indent="-171450">
              <a:buFont typeface="Arial" panose="020B0604020202020204" pitchFamily="34" charset="0"/>
              <a:buChar char="•"/>
            </a:pPr>
            <a:r>
              <a:rPr lang="en-US" sz="1200" dirty="0"/>
              <a:t>Configuration changes are first introduced in DEV and only gets moved to QA on Tuesdays and Thursdays as part of the P2P process</a:t>
            </a:r>
          </a:p>
          <a:p>
            <a:pPr marL="171450" indent="-171450">
              <a:buFont typeface="Arial" panose="020B0604020202020204" pitchFamily="34" charset="0"/>
              <a:buChar char="•"/>
            </a:pPr>
            <a:r>
              <a:rPr lang="en-US" sz="1200" dirty="0"/>
              <a:t>Inconsistent DEV environment due to developers overriding DLLs directly with versions compiled on their local laptop environment</a:t>
            </a:r>
          </a:p>
          <a:p>
            <a:pPr marL="171450" indent="-171450">
              <a:buFont typeface="Arial" panose="020B0604020202020204" pitchFamily="34" charset="0"/>
              <a:buChar char="•"/>
            </a:pPr>
            <a:r>
              <a:rPr lang="en-US" sz="1200" dirty="0"/>
              <a:t>Inability to increase QA deployment frequency due to it taking at least 5 hours for deployment (P2P, code deploy, and manual sanity test)</a:t>
            </a:r>
          </a:p>
          <a:p>
            <a:r>
              <a:rPr lang="en-US" sz="1400" b="1" dirty="0"/>
              <a:t>Production Deployments</a:t>
            </a:r>
          </a:p>
          <a:p>
            <a:pPr marL="171450" indent="-171450">
              <a:buFont typeface="Arial" panose="020B0604020202020204" pitchFamily="34" charset="0"/>
              <a:buChar char="•"/>
            </a:pPr>
            <a:r>
              <a:rPr lang="en-US" sz="1200" dirty="0"/>
              <a:t>Application is down for the duration of the production deployment process (18 hours)</a:t>
            </a:r>
          </a:p>
          <a:p>
            <a:pPr marL="171450" indent="-171450">
              <a:buFont typeface="Arial" panose="020B0604020202020204" pitchFamily="34" charset="0"/>
              <a:buChar char="•"/>
            </a:pPr>
            <a:r>
              <a:rPr lang="en-US" sz="1200" dirty="0"/>
              <a:t>Lack of fully automated One-Click deployment process results in unnecessary wait times between release activities</a:t>
            </a:r>
          </a:p>
          <a:p>
            <a:pPr marL="171450" indent="-171450">
              <a:buFont typeface="Arial" panose="020B0604020202020204" pitchFamily="34" charset="0"/>
              <a:buChar char="•"/>
            </a:pPr>
            <a:r>
              <a:rPr lang="en-US" sz="1200" dirty="0"/>
              <a:t>P2P process duration impacts the deployment frequency</a:t>
            </a:r>
            <a:endParaRPr lang="en-US" sz="1400" dirty="0">
              <a:solidFill>
                <a:srgbClr val="FF0000"/>
              </a:solidFill>
            </a:endParaRPr>
          </a:p>
          <a:p>
            <a:r>
              <a:rPr lang="en-US" sz="1400" b="1" dirty="0"/>
              <a:t>Environment Strategy</a:t>
            </a:r>
          </a:p>
          <a:p>
            <a:pPr marL="171450" indent="-171450">
              <a:buFont typeface="Arial" panose="020B0604020202020204" pitchFamily="34" charset="0"/>
              <a:buChar char="•"/>
            </a:pPr>
            <a:r>
              <a:rPr lang="en-US" sz="1200" dirty="0"/>
              <a:t>Single Environment stack for Dev, QA, UAT and Sustenance/Hotfix, Prod</a:t>
            </a:r>
          </a:p>
          <a:p>
            <a:pPr marL="171450" indent="-171450">
              <a:buFont typeface="Arial" panose="020B0604020202020204" pitchFamily="34" charset="0"/>
              <a:buChar char="•"/>
            </a:pPr>
            <a:r>
              <a:rPr lang="en-US" sz="1200" dirty="0"/>
              <a:t>Dev, QA, Hotfix are Single VM</a:t>
            </a:r>
          </a:p>
          <a:p>
            <a:pPr marL="171450" indent="-171450">
              <a:buFont typeface="Arial" panose="020B0604020202020204" pitchFamily="34" charset="0"/>
              <a:buChar char="•"/>
            </a:pPr>
            <a:r>
              <a:rPr lang="en-US" sz="1200" dirty="0"/>
              <a:t>UAT, Performance and Prod are VMSS Box</a:t>
            </a:r>
          </a:p>
          <a:p>
            <a:pPr marL="171450" indent="-171450">
              <a:buFont typeface="Arial" panose="020B0604020202020204" pitchFamily="34" charset="0"/>
              <a:buChar char="•"/>
            </a:pPr>
            <a:r>
              <a:rPr lang="en-US" sz="1200" dirty="0"/>
              <a:t>No Alternate Environment to rotate builds during dev/test cycle</a:t>
            </a:r>
          </a:p>
          <a:p>
            <a:pPr marL="171450" indent="-171450">
              <a:buFont typeface="Arial" panose="020B0604020202020204" pitchFamily="34" charset="0"/>
              <a:buChar char="•"/>
            </a:pPr>
            <a:r>
              <a:rPr lang="en-US" sz="1200" dirty="0"/>
              <a:t>No Dev/QA Playground; hence local dev box is used for dev/</a:t>
            </a:r>
            <a:r>
              <a:rPr lang="en-US" sz="1200" dirty="0" err="1"/>
              <a:t>qa</a:t>
            </a:r>
            <a:r>
              <a:rPr lang="en-US" sz="1200" dirty="0"/>
              <a:t> test</a:t>
            </a:r>
          </a:p>
          <a:p>
            <a:pPr marL="171450" indent="-171450">
              <a:buFont typeface="Arial" panose="020B0604020202020204" pitchFamily="34" charset="0"/>
              <a:buChar char="•"/>
            </a:pPr>
            <a:endParaRPr lang="en-US" sz="1200" dirty="0"/>
          </a:p>
          <a:p>
            <a:r>
              <a:rPr lang="en-US" sz="1400" b="1" dirty="0"/>
              <a:t>Impact – </a:t>
            </a:r>
          </a:p>
          <a:p>
            <a:pPr marL="171450" indent="-171450">
              <a:buFont typeface="Arial" panose="020B0604020202020204" pitchFamily="34" charset="0"/>
              <a:buChar char="•"/>
            </a:pPr>
            <a:r>
              <a:rPr lang="en-US" sz="1200" dirty="0"/>
              <a:t>Increased wait time for engineers to validate and certify the user stories which would impact the engineers productivity</a:t>
            </a:r>
          </a:p>
          <a:p>
            <a:pPr marL="171450" indent="-171450">
              <a:buFont typeface="Arial" panose="020B0604020202020204" pitchFamily="34" charset="0"/>
              <a:buChar char="•"/>
            </a:pPr>
            <a:r>
              <a:rPr lang="en-US" sz="1200" dirty="0"/>
              <a:t>Sprint Deliverables are not truly done within the sprint timeline</a:t>
            </a:r>
          </a:p>
          <a:p>
            <a:pPr marL="171450" indent="-171450">
              <a:buFont typeface="Arial" panose="020B0604020202020204" pitchFamily="34" charset="0"/>
              <a:buChar char="•"/>
            </a:pPr>
            <a:r>
              <a:rPr lang="en-US" sz="1200" dirty="0"/>
              <a:t>Faster Delivery rate to address </a:t>
            </a:r>
            <a:r>
              <a:rPr lang="en-US" sz="1200" dirty="0" err="1"/>
              <a:t>BiWeekly</a:t>
            </a:r>
            <a:r>
              <a:rPr lang="en-US" sz="1200" dirty="0"/>
              <a:t> Release or shorter Release would be a challenge </a:t>
            </a:r>
          </a:p>
          <a:p>
            <a:pPr marL="171450" indent="-171450">
              <a:buFont typeface="Arial" panose="020B0604020202020204" pitchFamily="34" charset="0"/>
              <a:buChar char="•"/>
            </a:pPr>
            <a:r>
              <a:rPr lang="en-US" sz="1200" dirty="0"/>
              <a:t>Increased Downtime in Production leads availability aspect of the Site</a:t>
            </a:r>
          </a:p>
          <a:p>
            <a:endParaRPr lang="en-US" sz="1400" dirty="0">
              <a:solidFill>
                <a:srgbClr val="FF0000"/>
              </a:solidFill>
            </a:endParaRPr>
          </a:p>
          <a:p>
            <a:r>
              <a:rPr lang="en-US" sz="1400" b="1" dirty="0"/>
              <a:t>Next Steps – </a:t>
            </a:r>
          </a:p>
          <a:p>
            <a:pPr marL="171450" indent="-171450">
              <a:buFont typeface="Arial" panose="020B0604020202020204" pitchFamily="34" charset="0"/>
              <a:buChar char="•"/>
            </a:pPr>
            <a:r>
              <a:rPr lang="en-US" sz="1200" dirty="0"/>
              <a:t>Revive Product/Solution Architecture to overcome the longer deployment duration</a:t>
            </a:r>
          </a:p>
          <a:p>
            <a:pPr marL="171450" indent="-171450">
              <a:buFont typeface="Arial" panose="020B0604020202020204" pitchFamily="34" charset="0"/>
              <a:buChar char="•"/>
            </a:pPr>
            <a:r>
              <a:rPr lang="en-US" sz="1200" dirty="0"/>
              <a:t>Revisit Production Deployment and Infrastructure Strategy</a:t>
            </a:r>
          </a:p>
          <a:p>
            <a:pPr marL="171450" indent="-171450">
              <a:buFont typeface="Arial" panose="020B0604020202020204" pitchFamily="34" charset="0"/>
              <a:buChar char="•"/>
            </a:pPr>
            <a:r>
              <a:rPr lang="en-US" sz="1200" dirty="0"/>
              <a:t>Revised Environment Strategy to address parallel deployment in Non Prod and Prod</a:t>
            </a:r>
          </a:p>
          <a:p>
            <a:endParaRPr lang="en-US" sz="1400" dirty="0">
              <a:solidFill>
                <a:srgbClr val="FF0000"/>
              </a:solidFill>
            </a:endParaRPr>
          </a:p>
          <a:p>
            <a:endParaRPr lang="en-US" sz="1400" dirty="0">
              <a:solidFill>
                <a:srgbClr val="FF0000"/>
              </a:solidFill>
            </a:endParaRPr>
          </a:p>
          <a:p>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grpSp>
        <p:nvGrpSpPr>
          <p:cNvPr id="3" name="Group 2">
            <a:extLst>
              <a:ext uri="{FF2B5EF4-FFF2-40B4-BE49-F238E27FC236}">
                <a16:creationId xmlns:a16="http://schemas.microsoft.com/office/drawing/2014/main" id="{0842BD23-1EA4-1545-B5E3-5E005F09E69D}"/>
              </a:ext>
            </a:extLst>
          </p:cNvPr>
          <p:cNvGrpSpPr/>
          <p:nvPr/>
        </p:nvGrpSpPr>
        <p:grpSpPr>
          <a:xfrm>
            <a:off x="7088862" y="717944"/>
            <a:ext cx="4895649" cy="1696354"/>
            <a:chOff x="5667991" y="4612141"/>
            <a:chExt cx="6195479" cy="1696354"/>
          </a:xfrm>
        </p:grpSpPr>
        <p:grpSp>
          <p:nvGrpSpPr>
            <p:cNvPr id="59" name="Group 58">
              <a:extLst>
                <a:ext uri="{FF2B5EF4-FFF2-40B4-BE49-F238E27FC236}">
                  <a16:creationId xmlns:a16="http://schemas.microsoft.com/office/drawing/2014/main" id="{673739CD-0944-6845-9E89-B844C8436656}"/>
                </a:ext>
              </a:extLst>
            </p:cNvPr>
            <p:cNvGrpSpPr/>
            <p:nvPr/>
          </p:nvGrpSpPr>
          <p:grpSpPr>
            <a:xfrm>
              <a:off x="5667991" y="4612141"/>
              <a:ext cx="643125" cy="1048936"/>
              <a:chOff x="1624613" y="2201664"/>
              <a:chExt cx="643125" cy="1048936"/>
            </a:xfrm>
          </p:grpSpPr>
          <p:cxnSp>
            <p:nvCxnSpPr>
              <p:cNvPr id="60" name="Straight Connector 59">
                <a:extLst>
                  <a:ext uri="{FF2B5EF4-FFF2-40B4-BE49-F238E27FC236}">
                    <a16:creationId xmlns:a16="http://schemas.microsoft.com/office/drawing/2014/main" id="{46F83352-C2BC-DA4D-B0E5-C8D4FA8A281C}"/>
                  </a:ext>
                </a:extLst>
              </p:cNvPr>
              <p:cNvCxnSpPr/>
              <p:nvPr/>
            </p:nvCxnSpPr>
            <p:spPr>
              <a:xfrm flipV="1">
                <a:off x="1965227" y="2443827"/>
                <a:ext cx="0" cy="806773"/>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ED72876D-C85E-FB4F-853D-F7484BDA7C43}"/>
                  </a:ext>
                </a:extLst>
              </p:cNvPr>
              <p:cNvSpPr txBox="1"/>
              <p:nvPr/>
            </p:nvSpPr>
            <p:spPr>
              <a:xfrm>
                <a:off x="1624613" y="2201664"/>
                <a:ext cx="643125" cy="246221"/>
              </a:xfrm>
              <a:prstGeom prst="rect">
                <a:avLst/>
              </a:prstGeom>
              <a:noFill/>
            </p:spPr>
            <p:txBody>
              <a:bodyPr wrap="none" rtlCol="0">
                <a:spAutoFit/>
              </a:bodyPr>
              <a:lstStyle/>
              <a:p>
                <a:r>
                  <a:rPr lang="en-US" sz="1000" dirty="0"/>
                  <a:t>Fri 22:00</a:t>
                </a:r>
              </a:p>
            </p:txBody>
          </p:sp>
        </p:grpSp>
        <p:grpSp>
          <p:nvGrpSpPr>
            <p:cNvPr id="62" name="Group 61">
              <a:extLst>
                <a:ext uri="{FF2B5EF4-FFF2-40B4-BE49-F238E27FC236}">
                  <a16:creationId xmlns:a16="http://schemas.microsoft.com/office/drawing/2014/main" id="{C93640FF-AC62-B941-9EDF-3CCE8E0B35FC}"/>
                </a:ext>
              </a:extLst>
            </p:cNvPr>
            <p:cNvGrpSpPr/>
            <p:nvPr/>
          </p:nvGrpSpPr>
          <p:grpSpPr>
            <a:xfrm>
              <a:off x="7591177" y="4612141"/>
              <a:ext cx="673582" cy="1048936"/>
              <a:chOff x="2780189" y="1848037"/>
              <a:chExt cx="673582" cy="1048936"/>
            </a:xfrm>
          </p:grpSpPr>
          <p:cxnSp>
            <p:nvCxnSpPr>
              <p:cNvPr id="63" name="Straight Connector 62">
                <a:extLst>
                  <a:ext uri="{FF2B5EF4-FFF2-40B4-BE49-F238E27FC236}">
                    <a16:creationId xmlns:a16="http://schemas.microsoft.com/office/drawing/2014/main" id="{547F6A0A-CB0E-324E-85C5-D8FFD80EEB77}"/>
                  </a:ext>
                </a:extLst>
              </p:cNvPr>
              <p:cNvCxnSpPr/>
              <p:nvPr/>
            </p:nvCxnSpPr>
            <p:spPr>
              <a:xfrm flipV="1">
                <a:off x="3147437" y="2090200"/>
                <a:ext cx="0" cy="806773"/>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D7636FEA-8168-1D4B-B5B5-CFCC2CA6DDDD}"/>
                  </a:ext>
                </a:extLst>
              </p:cNvPr>
              <p:cNvSpPr txBox="1"/>
              <p:nvPr/>
            </p:nvSpPr>
            <p:spPr>
              <a:xfrm>
                <a:off x="2780189" y="1848037"/>
                <a:ext cx="673582" cy="246221"/>
              </a:xfrm>
              <a:prstGeom prst="rect">
                <a:avLst/>
              </a:prstGeom>
              <a:noFill/>
            </p:spPr>
            <p:txBody>
              <a:bodyPr wrap="none" rtlCol="0">
                <a:spAutoFit/>
              </a:bodyPr>
              <a:lstStyle/>
              <a:p>
                <a:r>
                  <a:rPr lang="en-US" sz="1000" dirty="0"/>
                  <a:t>Sat 05:00</a:t>
                </a:r>
              </a:p>
            </p:txBody>
          </p:sp>
        </p:grpSp>
        <p:sp>
          <p:nvSpPr>
            <p:cNvPr id="65" name="Rectangle 64">
              <a:extLst>
                <a:ext uri="{FF2B5EF4-FFF2-40B4-BE49-F238E27FC236}">
                  <a16:creationId xmlns:a16="http://schemas.microsoft.com/office/drawing/2014/main" id="{66E70FCD-25A5-1D43-80CF-C0E51F09672C}"/>
                </a:ext>
              </a:extLst>
            </p:cNvPr>
            <p:cNvSpPr/>
            <p:nvPr/>
          </p:nvSpPr>
          <p:spPr>
            <a:xfrm>
              <a:off x="7960226" y="5674553"/>
              <a:ext cx="2194560" cy="27432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P2P, Code Deploy, ES Sync, Restore </a:t>
              </a:r>
            </a:p>
          </p:txBody>
        </p:sp>
        <p:sp>
          <p:nvSpPr>
            <p:cNvPr id="66" name="Rectangle 65">
              <a:extLst>
                <a:ext uri="{FF2B5EF4-FFF2-40B4-BE49-F238E27FC236}">
                  <a16:creationId xmlns:a16="http://schemas.microsoft.com/office/drawing/2014/main" id="{51D7CDFA-015D-3545-8489-045F98B3C3ED}"/>
                </a:ext>
              </a:extLst>
            </p:cNvPr>
            <p:cNvSpPr/>
            <p:nvPr/>
          </p:nvSpPr>
          <p:spPr>
            <a:xfrm>
              <a:off x="6008604" y="5674553"/>
              <a:ext cx="1920240" cy="27432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Backup</a:t>
              </a:r>
              <a:r>
                <a:rPr lang="en-US" sz="1400" dirty="0">
                  <a:solidFill>
                    <a:schemeClr val="tx1"/>
                  </a:solidFill>
                </a:rPr>
                <a:t> </a:t>
              </a:r>
            </a:p>
          </p:txBody>
        </p:sp>
        <p:sp>
          <p:nvSpPr>
            <p:cNvPr id="67" name="Rectangle 66">
              <a:extLst>
                <a:ext uri="{FF2B5EF4-FFF2-40B4-BE49-F238E27FC236}">
                  <a16:creationId xmlns:a16="http://schemas.microsoft.com/office/drawing/2014/main" id="{9917DDAC-42E2-0B42-AFA6-73329FD43233}"/>
                </a:ext>
              </a:extLst>
            </p:cNvPr>
            <p:cNvSpPr/>
            <p:nvPr/>
          </p:nvSpPr>
          <p:spPr>
            <a:xfrm>
              <a:off x="10186168" y="5674553"/>
              <a:ext cx="822960" cy="27432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Sanity Test </a:t>
              </a:r>
            </a:p>
          </p:txBody>
        </p:sp>
        <p:sp>
          <p:nvSpPr>
            <p:cNvPr id="68" name="Rectangle 67">
              <a:extLst>
                <a:ext uri="{FF2B5EF4-FFF2-40B4-BE49-F238E27FC236}">
                  <a16:creationId xmlns:a16="http://schemas.microsoft.com/office/drawing/2014/main" id="{8F578D45-8BC5-CD43-B188-CDC33124318D}"/>
                </a:ext>
              </a:extLst>
            </p:cNvPr>
            <p:cNvSpPr/>
            <p:nvPr/>
          </p:nvSpPr>
          <p:spPr>
            <a:xfrm>
              <a:off x="11040510" y="5674553"/>
              <a:ext cx="822960" cy="27432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Restore</a:t>
              </a:r>
            </a:p>
          </p:txBody>
        </p:sp>
        <p:grpSp>
          <p:nvGrpSpPr>
            <p:cNvPr id="69" name="Group 68">
              <a:extLst>
                <a:ext uri="{FF2B5EF4-FFF2-40B4-BE49-F238E27FC236}">
                  <a16:creationId xmlns:a16="http://schemas.microsoft.com/office/drawing/2014/main" id="{FD30CF98-B1F0-E24F-9F33-3E9AB3BD9C6F}"/>
                </a:ext>
              </a:extLst>
            </p:cNvPr>
            <p:cNvGrpSpPr/>
            <p:nvPr/>
          </p:nvGrpSpPr>
          <p:grpSpPr>
            <a:xfrm>
              <a:off x="9799135" y="4612141"/>
              <a:ext cx="673582" cy="1048936"/>
              <a:chOff x="2780189" y="1848037"/>
              <a:chExt cx="673582" cy="1048936"/>
            </a:xfrm>
          </p:grpSpPr>
          <p:cxnSp>
            <p:nvCxnSpPr>
              <p:cNvPr id="70" name="Straight Connector 69">
                <a:extLst>
                  <a:ext uri="{FF2B5EF4-FFF2-40B4-BE49-F238E27FC236}">
                    <a16:creationId xmlns:a16="http://schemas.microsoft.com/office/drawing/2014/main" id="{2DA8CC6A-F0D8-9847-BBDD-0CC4D879A8D4}"/>
                  </a:ext>
                </a:extLst>
              </p:cNvPr>
              <p:cNvCxnSpPr/>
              <p:nvPr/>
            </p:nvCxnSpPr>
            <p:spPr>
              <a:xfrm flipV="1">
                <a:off x="3147437" y="2090200"/>
                <a:ext cx="0" cy="806773"/>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BAFCCE7C-DF8B-AC43-B69B-AA3145788307}"/>
                  </a:ext>
                </a:extLst>
              </p:cNvPr>
              <p:cNvSpPr txBox="1"/>
              <p:nvPr/>
            </p:nvSpPr>
            <p:spPr>
              <a:xfrm>
                <a:off x="2780189" y="1848037"/>
                <a:ext cx="673582" cy="246221"/>
              </a:xfrm>
              <a:prstGeom prst="rect">
                <a:avLst/>
              </a:prstGeom>
              <a:noFill/>
            </p:spPr>
            <p:txBody>
              <a:bodyPr wrap="none" rtlCol="0">
                <a:spAutoFit/>
              </a:bodyPr>
              <a:lstStyle/>
              <a:p>
                <a:r>
                  <a:rPr lang="en-US" sz="1000" dirty="0"/>
                  <a:t>Sat 14:00</a:t>
                </a:r>
              </a:p>
            </p:txBody>
          </p:sp>
        </p:grpSp>
        <p:grpSp>
          <p:nvGrpSpPr>
            <p:cNvPr id="72" name="Group 71">
              <a:extLst>
                <a:ext uri="{FF2B5EF4-FFF2-40B4-BE49-F238E27FC236}">
                  <a16:creationId xmlns:a16="http://schemas.microsoft.com/office/drawing/2014/main" id="{44181451-46D0-F447-B0DB-2FCD217A0239}"/>
                </a:ext>
              </a:extLst>
            </p:cNvPr>
            <p:cNvGrpSpPr/>
            <p:nvPr/>
          </p:nvGrpSpPr>
          <p:grpSpPr>
            <a:xfrm>
              <a:off x="10644110" y="4612141"/>
              <a:ext cx="673582" cy="1048936"/>
              <a:chOff x="2780189" y="1848037"/>
              <a:chExt cx="673582" cy="1048936"/>
            </a:xfrm>
          </p:grpSpPr>
          <p:cxnSp>
            <p:nvCxnSpPr>
              <p:cNvPr id="73" name="Straight Connector 72">
                <a:extLst>
                  <a:ext uri="{FF2B5EF4-FFF2-40B4-BE49-F238E27FC236}">
                    <a16:creationId xmlns:a16="http://schemas.microsoft.com/office/drawing/2014/main" id="{6A2CA3B5-5C79-5444-A4E2-DEE967EDC75A}"/>
                  </a:ext>
                </a:extLst>
              </p:cNvPr>
              <p:cNvCxnSpPr/>
              <p:nvPr/>
            </p:nvCxnSpPr>
            <p:spPr>
              <a:xfrm flipV="1">
                <a:off x="3147437" y="2090200"/>
                <a:ext cx="0" cy="806773"/>
              </a:xfrm>
              <a:prstGeom prst="line">
                <a:avLst/>
              </a:prstGeom>
              <a:ln w="19050" cmpd="sng">
                <a:solidFill>
                  <a:srgbClr val="1F497D"/>
                </a:solidFill>
                <a:prstDash val="dot"/>
                <a:headEnd type="triangle"/>
                <a:tailEnd type="none"/>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1689C71F-583B-A74B-87F1-5D395035F90F}"/>
                  </a:ext>
                </a:extLst>
              </p:cNvPr>
              <p:cNvSpPr txBox="1"/>
              <p:nvPr/>
            </p:nvSpPr>
            <p:spPr>
              <a:xfrm>
                <a:off x="2780189" y="1848037"/>
                <a:ext cx="673582" cy="246221"/>
              </a:xfrm>
              <a:prstGeom prst="rect">
                <a:avLst/>
              </a:prstGeom>
              <a:noFill/>
            </p:spPr>
            <p:txBody>
              <a:bodyPr wrap="none" rtlCol="0">
                <a:spAutoFit/>
              </a:bodyPr>
              <a:lstStyle/>
              <a:p>
                <a:r>
                  <a:rPr lang="en-US" sz="1000" dirty="0"/>
                  <a:t>Sat 17:00</a:t>
                </a:r>
              </a:p>
            </p:txBody>
          </p:sp>
        </p:grpSp>
        <p:sp>
          <p:nvSpPr>
            <p:cNvPr id="75" name="Left Brace 74">
              <a:extLst>
                <a:ext uri="{FF2B5EF4-FFF2-40B4-BE49-F238E27FC236}">
                  <a16:creationId xmlns:a16="http://schemas.microsoft.com/office/drawing/2014/main" id="{8C6ABA50-842E-D44A-9FFB-1EDBEA46C9E9}"/>
                </a:ext>
              </a:extLst>
            </p:cNvPr>
            <p:cNvSpPr/>
            <p:nvPr/>
          </p:nvSpPr>
          <p:spPr>
            <a:xfrm rot="5400000">
              <a:off x="6917063" y="4546520"/>
              <a:ext cx="155448" cy="1828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6" name="Left Brace 75">
              <a:extLst>
                <a:ext uri="{FF2B5EF4-FFF2-40B4-BE49-F238E27FC236}">
                  <a16:creationId xmlns:a16="http://schemas.microsoft.com/office/drawing/2014/main" id="{0806574D-16CB-8644-96AA-EC131D7342D1}"/>
                </a:ext>
              </a:extLst>
            </p:cNvPr>
            <p:cNvSpPr/>
            <p:nvPr/>
          </p:nvSpPr>
          <p:spPr>
            <a:xfrm rot="5400000">
              <a:off x="8989675" y="4409360"/>
              <a:ext cx="155448" cy="210312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7" name="TextBox 76">
              <a:extLst>
                <a:ext uri="{FF2B5EF4-FFF2-40B4-BE49-F238E27FC236}">
                  <a16:creationId xmlns:a16="http://schemas.microsoft.com/office/drawing/2014/main" id="{B09FDF68-FAC3-0A44-B4E8-9F4504829850}"/>
                </a:ext>
              </a:extLst>
            </p:cNvPr>
            <p:cNvSpPr txBox="1"/>
            <p:nvPr/>
          </p:nvSpPr>
          <p:spPr>
            <a:xfrm>
              <a:off x="8846826" y="5168237"/>
              <a:ext cx="441146" cy="246221"/>
            </a:xfrm>
            <a:prstGeom prst="rect">
              <a:avLst/>
            </a:prstGeom>
            <a:noFill/>
          </p:spPr>
          <p:txBody>
            <a:bodyPr wrap="none" rtlCol="0">
              <a:spAutoFit/>
            </a:bodyPr>
            <a:lstStyle/>
            <a:p>
              <a:r>
                <a:rPr lang="en-US" sz="1000" dirty="0"/>
                <a:t>8 </a:t>
              </a:r>
              <a:r>
                <a:rPr lang="en-US" sz="1000" dirty="0" err="1"/>
                <a:t>hrs</a:t>
              </a:r>
              <a:endParaRPr lang="en-US" sz="1000" dirty="0"/>
            </a:p>
          </p:txBody>
        </p:sp>
        <p:sp>
          <p:nvSpPr>
            <p:cNvPr id="78" name="Left Brace 77">
              <a:extLst>
                <a:ext uri="{FF2B5EF4-FFF2-40B4-BE49-F238E27FC236}">
                  <a16:creationId xmlns:a16="http://schemas.microsoft.com/office/drawing/2014/main" id="{77AB7972-B940-8E48-A016-C043D9AB592F}"/>
                </a:ext>
              </a:extLst>
            </p:cNvPr>
            <p:cNvSpPr/>
            <p:nvPr/>
          </p:nvSpPr>
          <p:spPr>
            <a:xfrm rot="5400000">
              <a:off x="10519600" y="5095160"/>
              <a:ext cx="155448" cy="73152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5D840432-E0FA-3C49-9541-3ACF03DEE13B}"/>
                </a:ext>
              </a:extLst>
            </p:cNvPr>
            <p:cNvSpPr txBox="1"/>
            <p:nvPr/>
          </p:nvSpPr>
          <p:spPr>
            <a:xfrm>
              <a:off x="6814868" y="5168237"/>
              <a:ext cx="441146" cy="246221"/>
            </a:xfrm>
            <a:prstGeom prst="rect">
              <a:avLst/>
            </a:prstGeom>
            <a:noFill/>
          </p:spPr>
          <p:txBody>
            <a:bodyPr wrap="none" rtlCol="0">
              <a:spAutoFit/>
            </a:bodyPr>
            <a:lstStyle/>
            <a:p>
              <a:r>
                <a:rPr lang="en-US" sz="1000" dirty="0"/>
                <a:t>7 </a:t>
              </a:r>
              <a:r>
                <a:rPr lang="en-US" sz="1000" dirty="0" err="1"/>
                <a:t>hrs</a:t>
              </a:r>
              <a:endParaRPr lang="en-US" sz="1000" dirty="0"/>
            </a:p>
          </p:txBody>
        </p:sp>
        <p:sp>
          <p:nvSpPr>
            <p:cNvPr id="80" name="TextBox 79">
              <a:extLst>
                <a:ext uri="{FF2B5EF4-FFF2-40B4-BE49-F238E27FC236}">
                  <a16:creationId xmlns:a16="http://schemas.microsoft.com/office/drawing/2014/main" id="{86B5A083-D528-134B-9BEA-2AA9C5D72AF3}"/>
                </a:ext>
              </a:extLst>
            </p:cNvPr>
            <p:cNvSpPr txBox="1"/>
            <p:nvPr/>
          </p:nvSpPr>
          <p:spPr>
            <a:xfrm>
              <a:off x="10368298" y="5168237"/>
              <a:ext cx="441146" cy="246221"/>
            </a:xfrm>
            <a:prstGeom prst="rect">
              <a:avLst/>
            </a:prstGeom>
            <a:noFill/>
          </p:spPr>
          <p:txBody>
            <a:bodyPr wrap="none" rtlCol="0">
              <a:spAutoFit/>
            </a:bodyPr>
            <a:lstStyle/>
            <a:p>
              <a:r>
                <a:rPr lang="en-US" sz="1000" dirty="0"/>
                <a:t>3 </a:t>
              </a:r>
              <a:r>
                <a:rPr lang="en-US" sz="1000" dirty="0" err="1"/>
                <a:t>hrs</a:t>
              </a:r>
              <a:endParaRPr lang="en-US" sz="1000" dirty="0"/>
            </a:p>
          </p:txBody>
        </p:sp>
        <p:sp>
          <p:nvSpPr>
            <p:cNvPr id="81" name="Rectangle 80">
              <a:extLst>
                <a:ext uri="{FF2B5EF4-FFF2-40B4-BE49-F238E27FC236}">
                  <a16:creationId xmlns:a16="http://schemas.microsoft.com/office/drawing/2014/main" id="{186B75E3-FF27-B942-BECF-6FD62D07C774}"/>
                </a:ext>
              </a:extLst>
            </p:cNvPr>
            <p:cNvSpPr/>
            <p:nvPr/>
          </p:nvSpPr>
          <p:spPr>
            <a:xfrm>
              <a:off x="7960226" y="6034175"/>
              <a:ext cx="2194560" cy="274320"/>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P2P</a:t>
              </a:r>
            </a:p>
          </p:txBody>
        </p:sp>
      </p:grpSp>
    </p:spTree>
    <p:extLst>
      <p:ext uri="{BB962C8B-B14F-4D97-AF65-F5344CB8AC3E}">
        <p14:creationId xmlns:p14="http://schemas.microsoft.com/office/powerpoint/2010/main" val="316769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a:solidFill>
                  <a:srgbClr val="222A35"/>
                </a:solidFill>
              </a:rPr>
              <a:t>Delivery Framework </a:t>
            </a:r>
            <a:r>
              <a:rPr lang="mr-IN" sz="2400" b="1" dirty="0">
                <a:solidFill>
                  <a:srgbClr val="222A35"/>
                </a:solidFill>
              </a:rPr>
              <a:t>–</a:t>
            </a:r>
            <a:r>
              <a:rPr lang="en-US" sz="2400" b="1" dirty="0">
                <a:solidFill>
                  <a:srgbClr val="222A35"/>
                </a:solidFill>
              </a:rPr>
              <a:t> Release Planning and Process</a:t>
            </a:r>
            <a:endParaRPr lang="en-US" sz="2000" b="1" dirty="0">
              <a:solidFill>
                <a:srgbClr val="9E9E9E"/>
              </a:solidFill>
              <a:cs typeface="Calibri"/>
            </a:endParaRPr>
          </a:p>
        </p:txBody>
      </p:sp>
      <p:sp>
        <p:nvSpPr>
          <p:cNvPr id="580" name="TextBox 579">
            <a:extLst>
              <a:ext uri="{FF2B5EF4-FFF2-40B4-BE49-F238E27FC236}">
                <a16:creationId xmlns:a16="http://schemas.microsoft.com/office/drawing/2014/main" id="{86A6C847-5F18-284B-A2D0-5FAC87E53BB0}"/>
              </a:ext>
            </a:extLst>
          </p:cNvPr>
          <p:cNvSpPr txBox="1"/>
          <p:nvPr/>
        </p:nvSpPr>
        <p:spPr>
          <a:xfrm>
            <a:off x="663997" y="868107"/>
            <a:ext cx="5505983" cy="4955203"/>
          </a:xfrm>
          <a:prstGeom prst="rect">
            <a:avLst/>
          </a:prstGeom>
          <a:noFill/>
        </p:spPr>
        <p:txBody>
          <a:bodyPr wrap="square" rtlCol="0">
            <a:spAutoFit/>
          </a:bodyPr>
          <a:lstStyle/>
          <a:p>
            <a:r>
              <a:rPr lang="en-US" sz="1400" b="1" dirty="0"/>
              <a:t>Current State – </a:t>
            </a:r>
          </a:p>
          <a:p>
            <a:r>
              <a:rPr lang="en-US" sz="1400" b="1" dirty="0"/>
              <a:t>Release Planning and Agile Process</a:t>
            </a:r>
          </a:p>
          <a:p>
            <a:pPr marL="171450" indent="-171450">
              <a:buFont typeface="Arial" panose="020B0604020202020204" pitchFamily="34" charset="0"/>
              <a:buChar char="•"/>
            </a:pPr>
            <a:r>
              <a:rPr lang="en-US" sz="1200" dirty="0"/>
              <a:t>Current model only supports quarterly releases with 2 Week Sprint model</a:t>
            </a:r>
          </a:p>
          <a:p>
            <a:pPr marL="171450" indent="-171450">
              <a:buFont typeface="Arial" panose="020B0604020202020204" pitchFamily="34" charset="0"/>
              <a:buChar char="•"/>
            </a:pPr>
            <a:r>
              <a:rPr lang="en-US" sz="1200" dirty="0"/>
              <a:t>Story at a minimum transitions over 3 sprints [ Refinement, Realization, Daimler Testing]</a:t>
            </a:r>
          </a:p>
          <a:p>
            <a:pPr marL="171450" indent="-171450">
              <a:buFont typeface="Arial" panose="020B0604020202020204" pitchFamily="34" charset="0"/>
              <a:buChar char="•"/>
            </a:pPr>
            <a:r>
              <a:rPr lang="en-US" sz="1200" dirty="0"/>
              <a:t>Last 2 sprints dedicated for bugfix and release – Hypercare/Hardening &amp; UAT </a:t>
            </a:r>
          </a:p>
          <a:p>
            <a:pPr marL="171450" indent="-171450">
              <a:buFont typeface="Arial" panose="020B0604020202020204" pitchFamily="34" charset="0"/>
              <a:buChar char="•"/>
            </a:pPr>
            <a:r>
              <a:rPr lang="en-US" sz="1200" dirty="0"/>
              <a:t>First sprint of release is used to fix bugs from previous release.  Start of feature based development usually starts in second sprint of release.</a:t>
            </a:r>
          </a:p>
          <a:p>
            <a:pPr marL="171450" indent="-171450">
              <a:buFont typeface="Arial" panose="020B0604020202020204" pitchFamily="34" charset="0"/>
              <a:buChar char="•"/>
            </a:pPr>
            <a:r>
              <a:rPr lang="en-US" sz="1200" dirty="0"/>
              <a:t>Developer workload is not dedicated to just development activities because a percentage of time is required for refinement activities each sprint</a:t>
            </a:r>
          </a:p>
          <a:p>
            <a:pPr marL="171450" indent="-171450">
              <a:buFont typeface="Arial" panose="020B0604020202020204" pitchFamily="34" charset="0"/>
              <a:buChar char="•"/>
            </a:pPr>
            <a:r>
              <a:rPr lang="en-US" sz="1200" dirty="0"/>
              <a:t>On average, a Story’s Refinement phase spans more than 1 sprint which delays start of Realization phase</a:t>
            </a:r>
          </a:p>
          <a:p>
            <a:endParaRPr lang="en-US" sz="1200" dirty="0">
              <a:solidFill>
                <a:srgbClr val="FF0000"/>
              </a:solidFill>
            </a:endParaRPr>
          </a:p>
          <a:p>
            <a:r>
              <a:rPr lang="en-US" sz="1200" b="1" dirty="0"/>
              <a:t>Impact – </a:t>
            </a:r>
          </a:p>
          <a:p>
            <a:pPr marL="171450" indent="-171450">
              <a:buFont typeface="Arial" panose="020B0604020202020204" pitchFamily="34" charset="0"/>
              <a:buChar char="•"/>
            </a:pPr>
            <a:r>
              <a:rPr lang="en-US" sz="1200" dirty="0"/>
              <a:t>Inconsistent Velocity and Deliverables</a:t>
            </a:r>
          </a:p>
          <a:p>
            <a:pPr marL="171450" indent="-171450">
              <a:buFont typeface="Arial" panose="020B0604020202020204" pitchFamily="34" charset="0"/>
              <a:buChar char="•"/>
            </a:pPr>
            <a:r>
              <a:rPr lang="en-US" sz="1200" dirty="0"/>
              <a:t>Engineer Productivity decreased</a:t>
            </a:r>
          </a:p>
          <a:p>
            <a:pPr marL="171450" indent="-171450">
              <a:buFont typeface="Arial" panose="020B0604020202020204" pitchFamily="34" charset="0"/>
              <a:buChar char="•"/>
            </a:pPr>
            <a:r>
              <a:rPr lang="en-US" sz="1200" dirty="0"/>
              <a:t>Multitasking derails the Engineer focus on implementation</a:t>
            </a:r>
          </a:p>
          <a:p>
            <a:endParaRPr lang="en-US" sz="1200" dirty="0">
              <a:solidFill>
                <a:srgbClr val="FF0000"/>
              </a:solidFill>
            </a:endParaRPr>
          </a:p>
          <a:p>
            <a:r>
              <a:rPr lang="en-US" sz="1200" b="1" dirty="0"/>
              <a:t>Next Steps – </a:t>
            </a:r>
          </a:p>
          <a:p>
            <a:pPr marL="171450" indent="-171450">
              <a:buFont typeface="Arial" panose="020B0604020202020204" pitchFamily="34" charset="0"/>
              <a:buChar char="•"/>
            </a:pPr>
            <a:r>
              <a:rPr lang="en-US" sz="1200" dirty="0"/>
              <a:t>Revamp the Release planning and Agile process to dedicated stages and cadence </a:t>
            </a:r>
          </a:p>
          <a:p>
            <a:pPr marL="171450" indent="-171450">
              <a:buFont typeface="Arial" panose="020B0604020202020204" pitchFamily="34" charset="0"/>
              <a:buChar char="•"/>
            </a:pPr>
            <a:r>
              <a:rPr lang="en-US" sz="1200" dirty="0"/>
              <a:t>Restructure the team deployment to address non sprint activities with Kanban approach</a:t>
            </a:r>
          </a:p>
          <a:p>
            <a:pPr marL="171450" indent="-171450">
              <a:buFont typeface="Arial" panose="020B0604020202020204" pitchFamily="34" charset="0"/>
              <a:buChar char="•"/>
            </a:pPr>
            <a:r>
              <a:rPr lang="en-US" sz="1200" dirty="0"/>
              <a:t>Derive and Implement Automated Gates as part of the Delivery Framework</a:t>
            </a:r>
          </a:p>
          <a:p>
            <a:endParaRPr lang="en-US" sz="1200" dirty="0"/>
          </a:p>
          <a:p>
            <a:endParaRPr lang="en-US" sz="1200" dirty="0">
              <a:solidFill>
                <a:srgbClr val="FF0000"/>
              </a:solidFill>
            </a:endParaRPr>
          </a:p>
          <a:p>
            <a:endParaRPr lang="en-US" sz="1200" dirty="0">
              <a:solidFill>
                <a:srgbClr val="FF0000"/>
              </a:solidFill>
            </a:endParaRPr>
          </a:p>
        </p:txBody>
      </p:sp>
      <p:grpSp>
        <p:nvGrpSpPr>
          <p:cNvPr id="4" name="Group 3">
            <a:extLst>
              <a:ext uri="{FF2B5EF4-FFF2-40B4-BE49-F238E27FC236}">
                <a16:creationId xmlns:a16="http://schemas.microsoft.com/office/drawing/2014/main" id="{1368B497-94D2-104C-8A99-7D67BBC305B8}"/>
              </a:ext>
            </a:extLst>
          </p:cNvPr>
          <p:cNvGrpSpPr/>
          <p:nvPr/>
        </p:nvGrpSpPr>
        <p:grpSpPr>
          <a:xfrm>
            <a:off x="6533410" y="868106"/>
            <a:ext cx="5505983" cy="2789493"/>
            <a:chOff x="6401526" y="1222133"/>
            <a:chExt cx="5517627" cy="2763164"/>
          </a:xfrm>
        </p:grpSpPr>
        <p:grpSp>
          <p:nvGrpSpPr>
            <p:cNvPr id="7" name="Group 6">
              <a:extLst>
                <a:ext uri="{FF2B5EF4-FFF2-40B4-BE49-F238E27FC236}">
                  <a16:creationId xmlns:a16="http://schemas.microsoft.com/office/drawing/2014/main" id="{716F6F61-9E4C-484C-8BDC-21FBFF5F7CB6}"/>
                </a:ext>
              </a:extLst>
            </p:cNvPr>
            <p:cNvGrpSpPr/>
            <p:nvPr/>
          </p:nvGrpSpPr>
          <p:grpSpPr>
            <a:xfrm>
              <a:off x="6401526" y="1222133"/>
              <a:ext cx="5515746" cy="359774"/>
              <a:chOff x="874876" y="1351292"/>
              <a:chExt cx="6078914" cy="466034"/>
            </a:xfrm>
          </p:grpSpPr>
          <p:sp>
            <p:nvSpPr>
              <p:cNvPr id="370" name="Rectangle 369">
                <a:extLst>
                  <a:ext uri="{FF2B5EF4-FFF2-40B4-BE49-F238E27FC236}">
                    <a16:creationId xmlns:a16="http://schemas.microsoft.com/office/drawing/2014/main" id="{6E5446D3-C347-3F4C-B0B5-CE64C12609E1}"/>
                  </a:ext>
                </a:extLst>
              </p:cNvPr>
              <p:cNvSpPr/>
              <p:nvPr/>
            </p:nvSpPr>
            <p:spPr>
              <a:xfrm>
                <a:off x="888300" y="1351292"/>
                <a:ext cx="6065490" cy="466034"/>
              </a:xfrm>
              <a:prstGeom prst="rect">
                <a:avLst/>
              </a:prstGeom>
              <a:solidFill>
                <a:srgbClr val="FFFFFF"/>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275" name="Rectangle 274"/>
              <p:cNvSpPr/>
              <p:nvPr/>
            </p:nvSpPr>
            <p:spPr>
              <a:xfrm>
                <a:off x="3807276" y="1407272"/>
                <a:ext cx="2122554" cy="342444"/>
              </a:xfrm>
              <a:prstGeom prst="rect">
                <a:avLst/>
              </a:prstGeom>
              <a:solidFill>
                <a:srgbClr val="FFFFFF"/>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Development</a:t>
                </a:r>
              </a:p>
            </p:txBody>
          </p:sp>
          <p:sp>
            <p:nvSpPr>
              <p:cNvPr id="276" name="Rectangle 275"/>
              <p:cNvSpPr/>
              <p:nvPr/>
            </p:nvSpPr>
            <p:spPr>
              <a:xfrm>
                <a:off x="5961888" y="1407272"/>
                <a:ext cx="677123" cy="342444"/>
              </a:xfrm>
              <a:prstGeom prst="rect">
                <a:avLst/>
              </a:prstGeom>
              <a:solidFill>
                <a:srgbClr val="FFFFFF"/>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Release</a:t>
                </a:r>
              </a:p>
            </p:txBody>
          </p:sp>
          <p:sp>
            <p:nvSpPr>
              <p:cNvPr id="277" name="Rectangle 276"/>
              <p:cNvSpPr/>
              <p:nvPr/>
            </p:nvSpPr>
            <p:spPr>
              <a:xfrm>
                <a:off x="2371019" y="1407272"/>
                <a:ext cx="1393660" cy="342445"/>
              </a:xfrm>
              <a:prstGeom prst="rect">
                <a:avLst/>
              </a:prstGeom>
              <a:solidFill>
                <a:schemeClr val="bg1"/>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0000"/>
                    </a:solidFill>
                  </a:rPr>
                  <a:t>Plan</a:t>
                </a:r>
              </a:p>
            </p:txBody>
          </p:sp>
          <p:sp>
            <p:nvSpPr>
              <p:cNvPr id="320" name="TextBox 319"/>
              <p:cNvSpPr txBox="1"/>
              <p:nvPr/>
            </p:nvSpPr>
            <p:spPr>
              <a:xfrm>
                <a:off x="874876" y="1456722"/>
                <a:ext cx="1458824" cy="260518"/>
              </a:xfrm>
              <a:prstGeom prst="rect">
                <a:avLst/>
              </a:prstGeom>
              <a:noFill/>
            </p:spPr>
            <p:txBody>
              <a:bodyPr wrap="square" lIns="75118" tIns="37559" rIns="75118" bIns="37559" rtlCol="0">
                <a:spAutoFit/>
              </a:bodyPr>
              <a:lstStyle/>
              <a:p>
                <a:r>
                  <a:rPr lang="en-US" sz="1200" dirty="0">
                    <a:solidFill>
                      <a:schemeClr val="tx2"/>
                    </a:solidFill>
                  </a:rPr>
                  <a:t>PHASE</a:t>
                </a:r>
                <a:endParaRPr lang="en-US" sz="1200" dirty="0"/>
              </a:p>
            </p:txBody>
          </p:sp>
        </p:grpSp>
        <p:grpSp>
          <p:nvGrpSpPr>
            <p:cNvPr id="8" name="Group 7">
              <a:extLst>
                <a:ext uri="{FF2B5EF4-FFF2-40B4-BE49-F238E27FC236}">
                  <a16:creationId xmlns:a16="http://schemas.microsoft.com/office/drawing/2014/main" id="{6C7C94C3-424A-794B-BDE5-71A07B3920EB}"/>
                </a:ext>
              </a:extLst>
            </p:cNvPr>
            <p:cNvGrpSpPr/>
            <p:nvPr/>
          </p:nvGrpSpPr>
          <p:grpSpPr>
            <a:xfrm>
              <a:off x="6401526" y="2275762"/>
              <a:ext cx="5516955" cy="752416"/>
              <a:chOff x="874876" y="2716111"/>
              <a:chExt cx="6080246" cy="974643"/>
            </a:xfrm>
          </p:grpSpPr>
          <p:sp>
            <p:nvSpPr>
              <p:cNvPr id="368" name="Rectangle 367">
                <a:extLst>
                  <a:ext uri="{FF2B5EF4-FFF2-40B4-BE49-F238E27FC236}">
                    <a16:creationId xmlns:a16="http://schemas.microsoft.com/office/drawing/2014/main" id="{50FBFBC9-4C34-D146-84E3-E0593A996B35}"/>
                  </a:ext>
                </a:extLst>
              </p:cNvPr>
              <p:cNvSpPr/>
              <p:nvPr/>
            </p:nvSpPr>
            <p:spPr>
              <a:xfrm>
                <a:off x="888301" y="2716111"/>
                <a:ext cx="6066821" cy="974643"/>
              </a:xfrm>
              <a:prstGeom prst="rect">
                <a:avLst/>
              </a:prstGeom>
              <a:solidFill>
                <a:srgbClr val="FFFFFF"/>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319" name="TextBox 318"/>
              <p:cNvSpPr txBox="1"/>
              <p:nvPr/>
            </p:nvSpPr>
            <p:spPr>
              <a:xfrm>
                <a:off x="874876" y="2990817"/>
                <a:ext cx="1458823" cy="337462"/>
              </a:xfrm>
              <a:prstGeom prst="rect">
                <a:avLst/>
              </a:prstGeom>
              <a:noFill/>
            </p:spPr>
            <p:txBody>
              <a:bodyPr wrap="square" lIns="75118" tIns="37559" rIns="75118" bIns="37559" rtlCol="0">
                <a:spAutoFit/>
              </a:bodyPr>
              <a:lstStyle/>
              <a:p>
                <a:r>
                  <a:rPr lang="en-US" sz="1200" dirty="0">
                    <a:solidFill>
                      <a:schemeClr val="tx2"/>
                    </a:solidFill>
                  </a:rPr>
                  <a:t>STORY PHASE</a:t>
                </a:r>
                <a:endParaRPr lang="en-US" sz="1200" dirty="0"/>
              </a:p>
            </p:txBody>
          </p:sp>
          <p:sp>
            <p:nvSpPr>
              <p:cNvPr id="151" name="Rectangle 150">
                <a:extLst>
                  <a:ext uri="{FF2B5EF4-FFF2-40B4-BE49-F238E27FC236}">
                    <a16:creationId xmlns:a16="http://schemas.microsoft.com/office/drawing/2014/main" id="{41447613-6990-214A-85B5-EC989D264C6B}"/>
                  </a:ext>
                </a:extLst>
              </p:cNvPr>
              <p:cNvSpPr/>
              <p:nvPr/>
            </p:nvSpPr>
            <p:spPr>
              <a:xfrm>
                <a:off x="3800510" y="2759657"/>
                <a:ext cx="330058" cy="257283"/>
              </a:xfrm>
              <a:prstGeom prst="rect">
                <a:avLst/>
              </a:prstGeom>
              <a:solidFill>
                <a:schemeClr val="tx2">
                  <a:lumMod val="20000"/>
                  <a:lumOff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RFN</a:t>
                </a:r>
              </a:p>
            </p:txBody>
          </p:sp>
          <p:sp>
            <p:nvSpPr>
              <p:cNvPr id="152" name="Rectangle 151">
                <a:extLst>
                  <a:ext uri="{FF2B5EF4-FFF2-40B4-BE49-F238E27FC236}">
                    <a16:creationId xmlns:a16="http://schemas.microsoft.com/office/drawing/2014/main" id="{B13B3B1A-0493-9845-9B72-281FD2F86D37}"/>
                  </a:ext>
                </a:extLst>
              </p:cNvPr>
              <p:cNvSpPr/>
              <p:nvPr/>
            </p:nvSpPr>
            <p:spPr>
              <a:xfrm>
                <a:off x="4158656" y="2759657"/>
                <a:ext cx="330058" cy="257283"/>
              </a:xfrm>
              <a:prstGeom prst="rect">
                <a:avLst/>
              </a:prstGeom>
              <a:solidFill>
                <a:schemeClr val="accent6">
                  <a:lumMod val="40000"/>
                  <a:lumOff val="6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RLZ</a:t>
                </a:r>
              </a:p>
            </p:txBody>
          </p:sp>
          <p:sp>
            <p:nvSpPr>
              <p:cNvPr id="153" name="Rectangle 152">
                <a:extLst>
                  <a:ext uri="{FF2B5EF4-FFF2-40B4-BE49-F238E27FC236}">
                    <a16:creationId xmlns:a16="http://schemas.microsoft.com/office/drawing/2014/main" id="{E575509C-20EC-B745-BFA1-245E35E6BDA0}"/>
                  </a:ext>
                </a:extLst>
              </p:cNvPr>
              <p:cNvSpPr/>
              <p:nvPr/>
            </p:nvSpPr>
            <p:spPr>
              <a:xfrm>
                <a:off x="4516802" y="2759657"/>
                <a:ext cx="330058" cy="257283"/>
              </a:xfrm>
              <a:prstGeom prst="rect">
                <a:avLst/>
              </a:prstGeom>
              <a:solidFill>
                <a:schemeClr val="accent3"/>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DAG</a:t>
                </a:r>
              </a:p>
            </p:txBody>
          </p:sp>
          <p:sp>
            <p:nvSpPr>
              <p:cNvPr id="306" name="Rectangle 305">
                <a:extLst>
                  <a:ext uri="{FF2B5EF4-FFF2-40B4-BE49-F238E27FC236}">
                    <a16:creationId xmlns:a16="http://schemas.microsoft.com/office/drawing/2014/main" id="{81EB5280-C1E9-F843-A846-B79B13247104}"/>
                  </a:ext>
                </a:extLst>
              </p:cNvPr>
              <p:cNvSpPr/>
              <p:nvPr/>
            </p:nvSpPr>
            <p:spPr>
              <a:xfrm>
                <a:off x="4156112" y="3058814"/>
                <a:ext cx="330058" cy="257283"/>
              </a:xfrm>
              <a:prstGeom prst="rect">
                <a:avLst/>
              </a:prstGeom>
              <a:solidFill>
                <a:schemeClr val="tx2">
                  <a:lumMod val="20000"/>
                  <a:lumOff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RFN</a:t>
                </a:r>
              </a:p>
            </p:txBody>
          </p:sp>
          <p:sp>
            <p:nvSpPr>
              <p:cNvPr id="307" name="Rectangle 306">
                <a:extLst>
                  <a:ext uri="{FF2B5EF4-FFF2-40B4-BE49-F238E27FC236}">
                    <a16:creationId xmlns:a16="http://schemas.microsoft.com/office/drawing/2014/main" id="{BAF4A459-1B78-8F43-BEF1-D0A092828925}"/>
                  </a:ext>
                </a:extLst>
              </p:cNvPr>
              <p:cNvSpPr/>
              <p:nvPr/>
            </p:nvSpPr>
            <p:spPr>
              <a:xfrm>
                <a:off x="4514258" y="3058814"/>
                <a:ext cx="330058" cy="257283"/>
              </a:xfrm>
              <a:prstGeom prst="rect">
                <a:avLst/>
              </a:prstGeom>
              <a:solidFill>
                <a:schemeClr val="accent6">
                  <a:lumMod val="40000"/>
                  <a:lumOff val="6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RLZ</a:t>
                </a:r>
              </a:p>
            </p:txBody>
          </p:sp>
          <p:sp>
            <p:nvSpPr>
              <p:cNvPr id="308" name="Rectangle 307">
                <a:extLst>
                  <a:ext uri="{FF2B5EF4-FFF2-40B4-BE49-F238E27FC236}">
                    <a16:creationId xmlns:a16="http://schemas.microsoft.com/office/drawing/2014/main" id="{F14952D6-EA85-4840-A372-6AACB79003D1}"/>
                  </a:ext>
                </a:extLst>
              </p:cNvPr>
              <p:cNvSpPr/>
              <p:nvPr/>
            </p:nvSpPr>
            <p:spPr>
              <a:xfrm>
                <a:off x="4872404" y="3058814"/>
                <a:ext cx="330058" cy="257283"/>
              </a:xfrm>
              <a:prstGeom prst="rect">
                <a:avLst/>
              </a:prstGeom>
              <a:solidFill>
                <a:schemeClr val="accent3"/>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DAG</a:t>
                </a:r>
              </a:p>
            </p:txBody>
          </p:sp>
          <p:sp>
            <p:nvSpPr>
              <p:cNvPr id="309" name="Rectangle 308">
                <a:extLst>
                  <a:ext uri="{FF2B5EF4-FFF2-40B4-BE49-F238E27FC236}">
                    <a16:creationId xmlns:a16="http://schemas.microsoft.com/office/drawing/2014/main" id="{35A48682-24FD-4C45-9BCC-C8E4EBA57A16}"/>
                  </a:ext>
                </a:extLst>
              </p:cNvPr>
              <p:cNvSpPr/>
              <p:nvPr/>
            </p:nvSpPr>
            <p:spPr>
              <a:xfrm>
                <a:off x="4511714" y="3369260"/>
                <a:ext cx="330058" cy="257283"/>
              </a:xfrm>
              <a:prstGeom prst="rect">
                <a:avLst/>
              </a:prstGeom>
              <a:solidFill>
                <a:schemeClr val="tx2">
                  <a:lumMod val="20000"/>
                  <a:lumOff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RFN</a:t>
                </a:r>
              </a:p>
            </p:txBody>
          </p:sp>
          <p:sp>
            <p:nvSpPr>
              <p:cNvPr id="310" name="Rectangle 309">
                <a:extLst>
                  <a:ext uri="{FF2B5EF4-FFF2-40B4-BE49-F238E27FC236}">
                    <a16:creationId xmlns:a16="http://schemas.microsoft.com/office/drawing/2014/main" id="{B438B2D5-9014-F74D-AFC5-75CEE4AABC34}"/>
                  </a:ext>
                </a:extLst>
              </p:cNvPr>
              <p:cNvSpPr/>
              <p:nvPr/>
            </p:nvSpPr>
            <p:spPr>
              <a:xfrm>
                <a:off x="4869860" y="3369260"/>
                <a:ext cx="330058" cy="257283"/>
              </a:xfrm>
              <a:prstGeom prst="rect">
                <a:avLst/>
              </a:prstGeom>
              <a:solidFill>
                <a:schemeClr val="accent6">
                  <a:lumMod val="40000"/>
                  <a:lumOff val="6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RLZ</a:t>
                </a:r>
              </a:p>
            </p:txBody>
          </p:sp>
          <p:sp>
            <p:nvSpPr>
              <p:cNvPr id="311" name="Rectangle 310">
                <a:extLst>
                  <a:ext uri="{FF2B5EF4-FFF2-40B4-BE49-F238E27FC236}">
                    <a16:creationId xmlns:a16="http://schemas.microsoft.com/office/drawing/2014/main" id="{53D1DCEA-2657-9B4B-8BB7-95C5DBE4E7E7}"/>
                  </a:ext>
                </a:extLst>
              </p:cNvPr>
              <p:cNvSpPr/>
              <p:nvPr/>
            </p:nvSpPr>
            <p:spPr>
              <a:xfrm>
                <a:off x="5228006" y="3369260"/>
                <a:ext cx="330058" cy="257283"/>
              </a:xfrm>
              <a:prstGeom prst="rect">
                <a:avLst/>
              </a:prstGeom>
              <a:solidFill>
                <a:schemeClr val="accent3"/>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DAG</a:t>
                </a:r>
              </a:p>
            </p:txBody>
          </p:sp>
        </p:grpSp>
        <p:grpSp>
          <p:nvGrpSpPr>
            <p:cNvPr id="6" name="Group 5">
              <a:extLst>
                <a:ext uri="{FF2B5EF4-FFF2-40B4-BE49-F238E27FC236}">
                  <a16:creationId xmlns:a16="http://schemas.microsoft.com/office/drawing/2014/main" id="{53957098-465A-3C4E-BF89-A0FFD1CE7F2E}"/>
                </a:ext>
              </a:extLst>
            </p:cNvPr>
            <p:cNvGrpSpPr/>
            <p:nvPr/>
          </p:nvGrpSpPr>
          <p:grpSpPr>
            <a:xfrm>
              <a:off x="6401526" y="1634248"/>
              <a:ext cx="5515746" cy="589623"/>
              <a:chOff x="874876" y="1885126"/>
              <a:chExt cx="6078914" cy="763769"/>
            </a:xfrm>
          </p:grpSpPr>
          <p:sp>
            <p:nvSpPr>
              <p:cNvPr id="369" name="Rectangle 368">
                <a:extLst>
                  <a:ext uri="{FF2B5EF4-FFF2-40B4-BE49-F238E27FC236}">
                    <a16:creationId xmlns:a16="http://schemas.microsoft.com/office/drawing/2014/main" id="{130492D0-E3BB-9D40-A219-E083CA34B2E5}"/>
                  </a:ext>
                </a:extLst>
              </p:cNvPr>
              <p:cNvSpPr/>
              <p:nvPr/>
            </p:nvSpPr>
            <p:spPr>
              <a:xfrm>
                <a:off x="886968" y="1885126"/>
                <a:ext cx="6066822" cy="763769"/>
              </a:xfrm>
              <a:prstGeom prst="rect">
                <a:avLst/>
              </a:prstGeom>
              <a:solidFill>
                <a:srgbClr val="FFFFFF"/>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grpSp>
            <p:nvGrpSpPr>
              <p:cNvPr id="3" name="Group 2">
                <a:extLst>
                  <a:ext uri="{FF2B5EF4-FFF2-40B4-BE49-F238E27FC236}">
                    <a16:creationId xmlns:a16="http://schemas.microsoft.com/office/drawing/2014/main" id="{C5E59E99-10AD-C944-9767-5A982922D4F1}"/>
                  </a:ext>
                </a:extLst>
              </p:cNvPr>
              <p:cNvGrpSpPr/>
              <p:nvPr/>
            </p:nvGrpSpPr>
            <p:grpSpPr>
              <a:xfrm>
                <a:off x="2371019" y="1975737"/>
                <a:ext cx="680119" cy="615982"/>
                <a:chOff x="2371019" y="2678938"/>
                <a:chExt cx="680119" cy="615982"/>
              </a:xfrm>
            </p:grpSpPr>
            <p:sp>
              <p:nvSpPr>
                <p:cNvPr id="90" name="Rectangle 89"/>
                <p:cNvSpPr/>
                <p:nvPr/>
              </p:nvSpPr>
              <p:spPr>
                <a:xfrm>
                  <a:off x="2371019" y="303763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P1</a:t>
                  </a:r>
                </a:p>
              </p:txBody>
            </p:sp>
            <p:sp>
              <p:nvSpPr>
                <p:cNvPr id="170" name="Rectangle 169"/>
                <p:cNvSpPr/>
                <p:nvPr/>
              </p:nvSpPr>
              <p:spPr>
                <a:xfrm>
                  <a:off x="2721080" y="303763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P2</a:t>
                  </a:r>
                </a:p>
              </p:txBody>
            </p:sp>
            <p:sp>
              <p:nvSpPr>
                <p:cNvPr id="182" name="Rectangle 181"/>
                <p:cNvSpPr/>
                <p:nvPr/>
              </p:nvSpPr>
              <p:spPr>
                <a:xfrm>
                  <a:off x="2371019" y="2678938"/>
                  <a:ext cx="676527" cy="319962"/>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NOV</a:t>
                  </a:r>
                </a:p>
              </p:txBody>
            </p:sp>
          </p:grpSp>
          <p:sp>
            <p:nvSpPr>
              <p:cNvPr id="318" name="TextBox 317"/>
              <p:cNvSpPr txBox="1"/>
              <p:nvPr/>
            </p:nvSpPr>
            <p:spPr>
              <a:xfrm>
                <a:off x="874876" y="2170887"/>
                <a:ext cx="1458824" cy="286096"/>
              </a:xfrm>
              <a:prstGeom prst="rect">
                <a:avLst/>
              </a:prstGeom>
              <a:noFill/>
            </p:spPr>
            <p:txBody>
              <a:bodyPr wrap="square" lIns="75118" tIns="37559" rIns="75118" bIns="37559" rtlCol="0">
                <a:spAutoFit/>
              </a:bodyPr>
              <a:lstStyle/>
              <a:p>
                <a:r>
                  <a:rPr lang="en-US" sz="1200" dirty="0">
                    <a:solidFill>
                      <a:schemeClr val="tx2"/>
                    </a:solidFill>
                  </a:rPr>
                  <a:t>SPRINT</a:t>
                </a:r>
                <a:endParaRPr lang="en-US" sz="1200" dirty="0"/>
              </a:p>
            </p:txBody>
          </p:sp>
          <p:grpSp>
            <p:nvGrpSpPr>
              <p:cNvPr id="348" name="Group 347">
                <a:extLst>
                  <a:ext uri="{FF2B5EF4-FFF2-40B4-BE49-F238E27FC236}">
                    <a16:creationId xmlns:a16="http://schemas.microsoft.com/office/drawing/2014/main" id="{75E188C2-AEB0-1A42-B6FC-BB6E304AA9C1}"/>
                  </a:ext>
                </a:extLst>
              </p:cNvPr>
              <p:cNvGrpSpPr/>
              <p:nvPr/>
            </p:nvGrpSpPr>
            <p:grpSpPr>
              <a:xfrm>
                <a:off x="3806175" y="1975737"/>
                <a:ext cx="680119" cy="615982"/>
                <a:chOff x="2371019" y="2678938"/>
                <a:chExt cx="680119" cy="615982"/>
              </a:xfrm>
            </p:grpSpPr>
            <p:sp>
              <p:nvSpPr>
                <p:cNvPr id="349" name="Rectangle 348">
                  <a:extLst>
                    <a:ext uri="{FF2B5EF4-FFF2-40B4-BE49-F238E27FC236}">
                      <a16:creationId xmlns:a16="http://schemas.microsoft.com/office/drawing/2014/main" id="{326ECAE6-64DB-AD44-84FA-A5BC05267E46}"/>
                    </a:ext>
                  </a:extLst>
                </p:cNvPr>
                <p:cNvSpPr/>
                <p:nvPr/>
              </p:nvSpPr>
              <p:spPr>
                <a:xfrm>
                  <a:off x="2371019" y="303763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S1</a:t>
                  </a:r>
                </a:p>
              </p:txBody>
            </p:sp>
            <p:sp>
              <p:nvSpPr>
                <p:cNvPr id="350" name="Rectangle 349">
                  <a:extLst>
                    <a:ext uri="{FF2B5EF4-FFF2-40B4-BE49-F238E27FC236}">
                      <a16:creationId xmlns:a16="http://schemas.microsoft.com/office/drawing/2014/main" id="{244BC119-E3F3-CF49-9089-166CD4568658}"/>
                    </a:ext>
                  </a:extLst>
                </p:cNvPr>
                <p:cNvSpPr/>
                <p:nvPr/>
              </p:nvSpPr>
              <p:spPr>
                <a:xfrm>
                  <a:off x="2721080" y="303763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S2</a:t>
                  </a:r>
                </a:p>
              </p:txBody>
            </p:sp>
            <p:sp>
              <p:nvSpPr>
                <p:cNvPr id="351" name="Rectangle 350">
                  <a:extLst>
                    <a:ext uri="{FF2B5EF4-FFF2-40B4-BE49-F238E27FC236}">
                      <a16:creationId xmlns:a16="http://schemas.microsoft.com/office/drawing/2014/main" id="{70D0E811-01B2-424C-A1B2-03F32D64D2B3}"/>
                    </a:ext>
                  </a:extLst>
                </p:cNvPr>
                <p:cNvSpPr/>
                <p:nvPr/>
              </p:nvSpPr>
              <p:spPr>
                <a:xfrm>
                  <a:off x="2371019" y="2678938"/>
                  <a:ext cx="676527" cy="319962"/>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JAN</a:t>
                  </a:r>
                </a:p>
              </p:txBody>
            </p:sp>
          </p:grpSp>
          <p:grpSp>
            <p:nvGrpSpPr>
              <p:cNvPr id="352" name="Group 351">
                <a:extLst>
                  <a:ext uri="{FF2B5EF4-FFF2-40B4-BE49-F238E27FC236}">
                    <a16:creationId xmlns:a16="http://schemas.microsoft.com/office/drawing/2014/main" id="{FC90998B-9FF2-C042-B0F6-38BCD8972AEA}"/>
                  </a:ext>
                </a:extLst>
              </p:cNvPr>
              <p:cNvGrpSpPr/>
              <p:nvPr/>
            </p:nvGrpSpPr>
            <p:grpSpPr>
              <a:xfrm>
                <a:off x="4532567" y="1975737"/>
                <a:ext cx="680119" cy="615982"/>
                <a:chOff x="2371019" y="2678938"/>
                <a:chExt cx="680119" cy="615982"/>
              </a:xfrm>
            </p:grpSpPr>
            <p:sp>
              <p:nvSpPr>
                <p:cNvPr id="353" name="Rectangle 352">
                  <a:extLst>
                    <a:ext uri="{FF2B5EF4-FFF2-40B4-BE49-F238E27FC236}">
                      <a16:creationId xmlns:a16="http://schemas.microsoft.com/office/drawing/2014/main" id="{CB748795-FD52-2641-B060-2936F035B61A}"/>
                    </a:ext>
                  </a:extLst>
                </p:cNvPr>
                <p:cNvSpPr/>
                <p:nvPr/>
              </p:nvSpPr>
              <p:spPr>
                <a:xfrm>
                  <a:off x="2371019" y="303763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S3</a:t>
                  </a:r>
                </a:p>
              </p:txBody>
            </p:sp>
            <p:sp>
              <p:nvSpPr>
                <p:cNvPr id="354" name="Rectangle 353">
                  <a:extLst>
                    <a:ext uri="{FF2B5EF4-FFF2-40B4-BE49-F238E27FC236}">
                      <a16:creationId xmlns:a16="http://schemas.microsoft.com/office/drawing/2014/main" id="{83ACA01F-7F1C-C04A-BD01-F71BDE915BED}"/>
                    </a:ext>
                  </a:extLst>
                </p:cNvPr>
                <p:cNvSpPr/>
                <p:nvPr/>
              </p:nvSpPr>
              <p:spPr>
                <a:xfrm>
                  <a:off x="2721080" y="303763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S4</a:t>
                  </a:r>
                </a:p>
              </p:txBody>
            </p:sp>
            <p:sp>
              <p:nvSpPr>
                <p:cNvPr id="355" name="Rectangle 354">
                  <a:extLst>
                    <a:ext uri="{FF2B5EF4-FFF2-40B4-BE49-F238E27FC236}">
                      <a16:creationId xmlns:a16="http://schemas.microsoft.com/office/drawing/2014/main" id="{D99D23E0-BB7D-534B-A51E-8806A66B3152}"/>
                    </a:ext>
                  </a:extLst>
                </p:cNvPr>
                <p:cNvSpPr/>
                <p:nvPr/>
              </p:nvSpPr>
              <p:spPr>
                <a:xfrm>
                  <a:off x="2371019" y="2678938"/>
                  <a:ext cx="676527" cy="319962"/>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FEB</a:t>
                  </a:r>
                </a:p>
              </p:txBody>
            </p:sp>
          </p:grpSp>
          <p:grpSp>
            <p:nvGrpSpPr>
              <p:cNvPr id="356" name="Group 355">
                <a:extLst>
                  <a:ext uri="{FF2B5EF4-FFF2-40B4-BE49-F238E27FC236}">
                    <a16:creationId xmlns:a16="http://schemas.microsoft.com/office/drawing/2014/main" id="{DC464505-F81C-F44A-95A1-EEC088A1FB00}"/>
                  </a:ext>
                </a:extLst>
              </p:cNvPr>
              <p:cNvGrpSpPr/>
              <p:nvPr/>
            </p:nvGrpSpPr>
            <p:grpSpPr>
              <a:xfrm>
                <a:off x="5244467" y="1975737"/>
                <a:ext cx="680119" cy="615982"/>
                <a:chOff x="2371019" y="2678938"/>
                <a:chExt cx="680119" cy="615982"/>
              </a:xfrm>
            </p:grpSpPr>
            <p:sp>
              <p:nvSpPr>
                <p:cNvPr id="357" name="Rectangle 356">
                  <a:extLst>
                    <a:ext uri="{FF2B5EF4-FFF2-40B4-BE49-F238E27FC236}">
                      <a16:creationId xmlns:a16="http://schemas.microsoft.com/office/drawing/2014/main" id="{2EDB2675-DD93-0D4D-A645-4A90DA9DD589}"/>
                    </a:ext>
                  </a:extLst>
                </p:cNvPr>
                <p:cNvSpPr/>
                <p:nvPr/>
              </p:nvSpPr>
              <p:spPr>
                <a:xfrm>
                  <a:off x="2371019" y="303763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S5</a:t>
                  </a:r>
                </a:p>
              </p:txBody>
            </p:sp>
            <p:sp>
              <p:nvSpPr>
                <p:cNvPr id="358" name="Rectangle 357">
                  <a:extLst>
                    <a:ext uri="{FF2B5EF4-FFF2-40B4-BE49-F238E27FC236}">
                      <a16:creationId xmlns:a16="http://schemas.microsoft.com/office/drawing/2014/main" id="{6E2A7E8A-3066-F448-B451-0D84A9B3C83B}"/>
                    </a:ext>
                  </a:extLst>
                </p:cNvPr>
                <p:cNvSpPr/>
                <p:nvPr/>
              </p:nvSpPr>
              <p:spPr>
                <a:xfrm>
                  <a:off x="2721080" y="303763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S6</a:t>
                  </a:r>
                </a:p>
              </p:txBody>
            </p:sp>
            <p:sp>
              <p:nvSpPr>
                <p:cNvPr id="359" name="Rectangle 358">
                  <a:extLst>
                    <a:ext uri="{FF2B5EF4-FFF2-40B4-BE49-F238E27FC236}">
                      <a16:creationId xmlns:a16="http://schemas.microsoft.com/office/drawing/2014/main" id="{13B15466-58DF-024D-A98D-B1407B1FC550}"/>
                    </a:ext>
                  </a:extLst>
                </p:cNvPr>
                <p:cNvSpPr/>
                <p:nvPr/>
              </p:nvSpPr>
              <p:spPr>
                <a:xfrm>
                  <a:off x="2371019" y="2678938"/>
                  <a:ext cx="676527" cy="319962"/>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MAR</a:t>
                  </a:r>
                </a:p>
              </p:txBody>
            </p:sp>
          </p:grpSp>
          <p:grpSp>
            <p:nvGrpSpPr>
              <p:cNvPr id="360" name="Group 359">
                <a:extLst>
                  <a:ext uri="{FF2B5EF4-FFF2-40B4-BE49-F238E27FC236}">
                    <a16:creationId xmlns:a16="http://schemas.microsoft.com/office/drawing/2014/main" id="{B9F46997-3786-334B-A9A8-00EE26212920}"/>
                  </a:ext>
                </a:extLst>
              </p:cNvPr>
              <p:cNvGrpSpPr/>
              <p:nvPr/>
            </p:nvGrpSpPr>
            <p:grpSpPr>
              <a:xfrm>
                <a:off x="3076731" y="1975737"/>
                <a:ext cx="680119" cy="615982"/>
                <a:chOff x="2371019" y="2678938"/>
                <a:chExt cx="680119" cy="615982"/>
              </a:xfrm>
            </p:grpSpPr>
            <p:sp>
              <p:nvSpPr>
                <p:cNvPr id="361" name="Rectangle 360">
                  <a:extLst>
                    <a:ext uri="{FF2B5EF4-FFF2-40B4-BE49-F238E27FC236}">
                      <a16:creationId xmlns:a16="http://schemas.microsoft.com/office/drawing/2014/main" id="{56232E3A-1A4E-C04C-BD99-2EE6CF86189A}"/>
                    </a:ext>
                  </a:extLst>
                </p:cNvPr>
                <p:cNvSpPr/>
                <p:nvPr/>
              </p:nvSpPr>
              <p:spPr>
                <a:xfrm>
                  <a:off x="2371019" y="303763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P3</a:t>
                  </a:r>
                </a:p>
              </p:txBody>
            </p:sp>
            <p:sp>
              <p:nvSpPr>
                <p:cNvPr id="362" name="Rectangle 361">
                  <a:extLst>
                    <a:ext uri="{FF2B5EF4-FFF2-40B4-BE49-F238E27FC236}">
                      <a16:creationId xmlns:a16="http://schemas.microsoft.com/office/drawing/2014/main" id="{37FE5A4B-C1ED-3A43-9163-66CC368C6292}"/>
                    </a:ext>
                  </a:extLst>
                </p:cNvPr>
                <p:cNvSpPr/>
                <p:nvPr/>
              </p:nvSpPr>
              <p:spPr>
                <a:xfrm>
                  <a:off x="2721080" y="303763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P4</a:t>
                  </a:r>
                </a:p>
              </p:txBody>
            </p:sp>
            <p:sp>
              <p:nvSpPr>
                <p:cNvPr id="363" name="Rectangle 362">
                  <a:extLst>
                    <a:ext uri="{FF2B5EF4-FFF2-40B4-BE49-F238E27FC236}">
                      <a16:creationId xmlns:a16="http://schemas.microsoft.com/office/drawing/2014/main" id="{A1DC2C50-C4F7-F745-9B29-C57C015F23AA}"/>
                    </a:ext>
                  </a:extLst>
                </p:cNvPr>
                <p:cNvSpPr/>
                <p:nvPr/>
              </p:nvSpPr>
              <p:spPr>
                <a:xfrm>
                  <a:off x="2371019" y="2678938"/>
                  <a:ext cx="676527" cy="319962"/>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DEC</a:t>
                  </a:r>
                </a:p>
              </p:txBody>
            </p:sp>
          </p:grpSp>
          <p:grpSp>
            <p:nvGrpSpPr>
              <p:cNvPr id="364" name="Group 363">
                <a:extLst>
                  <a:ext uri="{FF2B5EF4-FFF2-40B4-BE49-F238E27FC236}">
                    <a16:creationId xmlns:a16="http://schemas.microsoft.com/office/drawing/2014/main" id="{026E7918-AB24-5D40-9A5E-F69E92D0AE69}"/>
                  </a:ext>
                </a:extLst>
              </p:cNvPr>
              <p:cNvGrpSpPr/>
              <p:nvPr/>
            </p:nvGrpSpPr>
            <p:grpSpPr>
              <a:xfrm>
                <a:off x="5962484" y="1975104"/>
                <a:ext cx="680119" cy="615982"/>
                <a:chOff x="2371019" y="2678938"/>
                <a:chExt cx="680119" cy="615982"/>
              </a:xfrm>
            </p:grpSpPr>
            <p:sp>
              <p:nvSpPr>
                <p:cNvPr id="365" name="Rectangle 364">
                  <a:extLst>
                    <a:ext uri="{FF2B5EF4-FFF2-40B4-BE49-F238E27FC236}">
                      <a16:creationId xmlns:a16="http://schemas.microsoft.com/office/drawing/2014/main" id="{EBC8BE90-4E23-054D-93E6-9E91D775CB7B}"/>
                    </a:ext>
                  </a:extLst>
                </p:cNvPr>
                <p:cNvSpPr/>
                <p:nvPr/>
              </p:nvSpPr>
              <p:spPr>
                <a:xfrm>
                  <a:off x="2371019" y="303763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S7</a:t>
                  </a:r>
                </a:p>
              </p:txBody>
            </p:sp>
            <p:sp>
              <p:nvSpPr>
                <p:cNvPr id="366" name="Rectangle 365">
                  <a:extLst>
                    <a:ext uri="{FF2B5EF4-FFF2-40B4-BE49-F238E27FC236}">
                      <a16:creationId xmlns:a16="http://schemas.microsoft.com/office/drawing/2014/main" id="{0E0D4286-D5C6-D94F-8397-70A3F91B9B01}"/>
                    </a:ext>
                  </a:extLst>
                </p:cNvPr>
                <p:cNvSpPr/>
                <p:nvPr/>
              </p:nvSpPr>
              <p:spPr>
                <a:xfrm>
                  <a:off x="2721080" y="303763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S8</a:t>
                  </a:r>
                </a:p>
              </p:txBody>
            </p:sp>
            <p:sp>
              <p:nvSpPr>
                <p:cNvPr id="367" name="Rectangle 366">
                  <a:extLst>
                    <a:ext uri="{FF2B5EF4-FFF2-40B4-BE49-F238E27FC236}">
                      <a16:creationId xmlns:a16="http://schemas.microsoft.com/office/drawing/2014/main" id="{35616B91-F878-864C-9EDE-61DA8130F564}"/>
                    </a:ext>
                  </a:extLst>
                </p:cNvPr>
                <p:cNvSpPr/>
                <p:nvPr/>
              </p:nvSpPr>
              <p:spPr>
                <a:xfrm>
                  <a:off x="2371019" y="2678938"/>
                  <a:ext cx="676527" cy="319962"/>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APR</a:t>
                  </a:r>
                </a:p>
              </p:txBody>
            </p:sp>
          </p:grpSp>
        </p:grpSp>
        <p:sp>
          <p:nvSpPr>
            <p:cNvPr id="51" name="Rectangle 50">
              <a:extLst>
                <a:ext uri="{FF2B5EF4-FFF2-40B4-BE49-F238E27FC236}">
                  <a16:creationId xmlns:a16="http://schemas.microsoft.com/office/drawing/2014/main" id="{31A7B5CF-28E5-4D46-9353-0B4DB22E4D88}"/>
                </a:ext>
              </a:extLst>
            </p:cNvPr>
            <p:cNvSpPr/>
            <p:nvPr/>
          </p:nvSpPr>
          <p:spPr>
            <a:xfrm>
              <a:off x="10680678" y="2776321"/>
              <a:ext cx="299480" cy="198620"/>
            </a:xfrm>
            <a:prstGeom prst="rect">
              <a:avLst/>
            </a:prstGeom>
            <a:solidFill>
              <a:schemeClr val="accent5">
                <a:lumMod val="75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HPC</a:t>
              </a:r>
            </a:p>
          </p:txBody>
        </p:sp>
        <p:sp>
          <p:nvSpPr>
            <p:cNvPr id="52" name="Rectangle 51">
              <a:extLst>
                <a:ext uri="{FF2B5EF4-FFF2-40B4-BE49-F238E27FC236}">
                  <a16:creationId xmlns:a16="http://schemas.microsoft.com/office/drawing/2014/main" id="{D14305C8-5FC0-FB4B-969C-0383E8F03B7E}"/>
                </a:ext>
              </a:extLst>
            </p:cNvPr>
            <p:cNvSpPr/>
            <p:nvPr/>
          </p:nvSpPr>
          <p:spPr>
            <a:xfrm>
              <a:off x="11005644" y="2776321"/>
              <a:ext cx="299480" cy="198620"/>
            </a:xfrm>
            <a:prstGeom prst="rect">
              <a:avLst/>
            </a:prstGeom>
            <a:solidFill>
              <a:schemeClr val="accent2">
                <a:lumMod val="75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UAT</a:t>
              </a:r>
            </a:p>
          </p:txBody>
        </p:sp>
        <p:sp>
          <p:nvSpPr>
            <p:cNvPr id="53" name="Rectangle 52">
              <a:extLst>
                <a:ext uri="{FF2B5EF4-FFF2-40B4-BE49-F238E27FC236}">
                  <a16:creationId xmlns:a16="http://schemas.microsoft.com/office/drawing/2014/main" id="{5E33E9D2-2537-3048-8084-C178319F1ADB}"/>
                </a:ext>
              </a:extLst>
            </p:cNvPr>
            <p:cNvSpPr/>
            <p:nvPr/>
          </p:nvSpPr>
          <p:spPr>
            <a:xfrm>
              <a:off x="11324247" y="2779987"/>
              <a:ext cx="299480" cy="198620"/>
            </a:xfrm>
            <a:prstGeom prst="rect">
              <a:avLst/>
            </a:prstGeom>
            <a:solidFill>
              <a:schemeClr val="accent6">
                <a:lumMod val="75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Push</a:t>
              </a:r>
            </a:p>
          </p:txBody>
        </p:sp>
        <p:sp>
          <p:nvSpPr>
            <p:cNvPr id="54" name="Rectangle 53">
              <a:extLst>
                <a:ext uri="{FF2B5EF4-FFF2-40B4-BE49-F238E27FC236}">
                  <a16:creationId xmlns:a16="http://schemas.microsoft.com/office/drawing/2014/main" id="{B8B3E53A-7A86-234D-90D4-847223FA00FD}"/>
                </a:ext>
              </a:extLst>
            </p:cNvPr>
            <p:cNvSpPr/>
            <p:nvPr/>
          </p:nvSpPr>
          <p:spPr>
            <a:xfrm>
              <a:off x="6412498" y="3059205"/>
              <a:ext cx="5505983" cy="926092"/>
            </a:xfrm>
            <a:prstGeom prst="rect">
              <a:avLst/>
            </a:prstGeom>
            <a:solidFill>
              <a:srgbClr val="FFFFFF"/>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55" name="TextBox 54">
              <a:extLst>
                <a:ext uri="{FF2B5EF4-FFF2-40B4-BE49-F238E27FC236}">
                  <a16:creationId xmlns:a16="http://schemas.microsoft.com/office/drawing/2014/main" id="{B2EDEBD3-0DB9-0B44-BDB1-F433A5F4B0B8}"/>
                </a:ext>
              </a:extLst>
            </p:cNvPr>
            <p:cNvSpPr txBox="1"/>
            <p:nvPr/>
          </p:nvSpPr>
          <p:spPr>
            <a:xfrm>
              <a:off x="6401526" y="3436883"/>
              <a:ext cx="1323674" cy="260518"/>
            </a:xfrm>
            <a:prstGeom prst="rect">
              <a:avLst/>
            </a:prstGeom>
            <a:noFill/>
          </p:spPr>
          <p:txBody>
            <a:bodyPr wrap="square" lIns="75118" tIns="37559" rIns="75118" bIns="37559" rtlCol="0">
              <a:spAutoFit/>
            </a:bodyPr>
            <a:lstStyle/>
            <a:p>
              <a:r>
                <a:rPr lang="en-US" sz="1200" dirty="0">
                  <a:solidFill>
                    <a:schemeClr val="tx2"/>
                  </a:solidFill>
                </a:rPr>
                <a:t>ENVIRONMENTS</a:t>
              </a:r>
              <a:endParaRPr lang="en-US" sz="1200" dirty="0"/>
            </a:p>
          </p:txBody>
        </p:sp>
        <p:sp>
          <p:nvSpPr>
            <p:cNvPr id="56" name="Rounded Rectangle 55">
              <a:extLst>
                <a:ext uri="{FF2B5EF4-FFF2-40B4-BE49-F238E27FC236}">
                  <a16:creationId xmlns:a16="http://schemas.microsoft.com/office/drawing/2014/main" id="{6BCDA27A-F366-454A-9170-1322EAD369B6}"/>
                </a:ext>
              </a:extLst>
            </p:cNvPr>
            <p:cNvSpPr/>
            <p:nvPr/>
          </p:nvSpPr>
          <p:spPr>
            <a:xfrm>
              <a:off x="9351791" y="3112392"/>
              <a:ext cx="1779744" cy="175875"/>
            </a:xfrm>
            <a:prstGeom prst="roundRect">
              <a:avLst/>
            </a:prstGeom>
            <a:solidFill>
              <a:srgbClr val="F2F2F2"/>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DEV</a:t>
              </a:r>
            </a:p>
          </p:txBody>
        </p:sp>
        <p:sp>
          <p:nvSpPr>
            <p:cNvPr id="117" name="Rounded Rectangle 116">
              <a:extLst>
                <a:ext uri="{FF2B5EF4-FFF2-40B4-BE49-F238E27FC236}">
                  <a16:creationId xmlns:a16="http://schemas.microsoft.com/office/drawing/2014/main" id="{B3478B7C-35C2-3C42-ABAF-C6E91DB89911}"/>
                </a:ext>
              </a:extLst>
            </p:cNvPr>
            <p:cNvSpPr/>
            <p:nvPr/>
          </p:nvSpPr>
          <p:spPr>
            <a:xfrm>
              <a:off x="9358112" y="3325448"/>
              <a:ext cx="1624556" cy="172840"/>
            </a:xfrm>
            <a:prstGeom prst="roundRect">
              <a:avLst/>
            </a:prstGeom>
            <a:solidFill>
              <a:srgbClr val="F2F2F2"/>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QA</a:t>
              </a:r>
            </a:p>
          </p:txBody>
        </p:sp>
        <p:sp>
          <p:nvSpPr>
            <p:cNvPr id="118" name="Rounded Rectangle 117">
              <a:extLst>
                <a:ext uri="{FF2B5EF4-FFF2-40B4-BE49-F238E27FC236}">
                  <a16:creationId xmlns:a16="http://schemas.microsoft.com/office/drawing/2014/main" id="{EDF26B08-95EE-0C40-A8CF-7A9C3C6B67DD}"/>
                </a:ext>
              </a:extLst>
            </p:cNvPr>
            <p:cNvSpPr/>
            <p:nvPr/>
          </p:nvSpPr>
          <p:spPr>
            <a:xfrm>
              <a:off x="10721403" y="3524561"/>
              <a:ext cx="583721" cy="172840"/>
            </a:xfrm>
            <a:prstGeom prst="roundRect">
              <a:avLst/>
            </a:prstGeom>
            <a:solidFill>
              <a:srgbClr val="F2F2F2"/>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UAT</a:t>
              </a:r>
            </a:p>
          </p:txBody>
        </p:sp>
        <p:sp>
          <p:nvSpPr>
            <p:cNvPr id="119" name="Rounded Rectangle 118">
              <a:extLst>
                <a:ext uri="{FF2B5EF4-FFF2-40B4-BE49-F238E27FC236}">
                  <a16:creationId xmlns:a16="http://schemas.microsoft.com/office/drawing/2014/main" id="{908DF819-0375-2E49-AD9B-8FB1BF61C6C0}"/>
                </a:ext>
              </a:extLst>
            </p:cNvPr>
            <p:cNvSpPr/>
            <p:nvPr/>
          </p:nvSpPr>
          <p:spPr>
            <a:xfrm>
              <a:off x="11335432" y="3059204"/>
              <a:ext cx="583721" cy="638197"/>
            </a:xfrm>
            <a:prstGeom prst="roundRect">
              <a:avLst/>
            </a:prstGeom>
            <a:solidFill>
              <a:srgbClr val="F2F2F2"/>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PROD</a:t>
              </a:r>
            </a:p>
          </p:txBody>
        </p:sp>
        <p:sp>
          <p:nvSpPr>
            <p:cNvPr id="120" name="Rounded Rectangle 119">
              <a:extLst>
                <a:ext uri="{FF2B5EF4-FFF2-40B4-BE49-F238E27FC236}">
                  <a16:creationId xmlns:a16="http://schemas.microsoft.com/office/drawing/2014/main" id="{7C8413C3-DCEA-524D-BBC9-1795D4FEC03E}"/>
                </a:ext>
              </a:extLst>
            </p:cNvPr>
            <p:cNvSpPr/>
            <p:nvPr/>
          </p:nvSpPr>
          <p:spPr>
            <a:xfrm>
              <a:off x="9056121" y="3728427"/>
              <a:ext cx="2862696" cy="205268"/>
            </a:xfrm>
            <a:prstGeom prst="roundRect">
              <a:avLst/>
            </a:prstGeom>
            <a:solidFill>
              <a:srgbClr val="F2F2F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HOTFIX/SUSTAINENACE</a:t>
              </a:r>
            </a:p>
          </p:txBody>
        </p:sp>
      </p:grpSp>
    </p:spTree>
    <p:extLst>
      <p:ext uri="{BB962C8B-B14F-4D97-AF65-F5344CB8AC3E}">
        <p14:creationId xmlns:p14="http://schemas.microsoft.com/office/powerpoint/2010/main" val="335748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a:solidFill>
                  <a:srgbClr val="222A35"/>
                </a:solidFill>
              </a:rPr>
              <a:t>Delivery Framework </a:t>
            </a:r>
            <a:r>
              <a:rPr lang="mr-IN" sz="2400" b="1" dirty="0">
                <a:solidFill>
                  <a:srgbClr val="222A35"/>
                </a:solidFill>
              </a:rPr>
              <a:t>–</a:t>
            </a:r>
            <a:r>
              <a:rPr lang="en-US" sz="2400" b="1" dirty="0">
                <a:solidFill>
                  <a:srgbClr val="222A35"/>
                </a:solidFill>
              </a:rPr>
              <a:t> Engineering &amp; Quality</a:t>
            </a:r>
            <a:endParaRPr lang="en-US" sz="2000" b="1" dirty="0">
              <a:solidFill>
                <a:srgbClr val="9E9E9E"/>
              </a:solidFill>
              <a:cs typeface="Calibri"/>
            </a:endParaRPr>
          </a:p>
        </p:txBody>
      </p:sp>
      <p:grpSp>
        <p:nvGrpSpPr>
          <p:cNvPr id="2" name="Group 1">
            <a:extLst>
              <a:ext uri="{FF2B5EF4-FFF2-40B4-BE49-F238E27FC236}">
                <a16:creationId xmlns:a16="http://schemas.microsoft.com/office/drawing/2014/main" id="{1FE9F5CD-38EA-C24D-997D-4469ADC0296B}"/>
              </a:ext>
            </a:extLst>
          </p:cNvPr>
          <p:cNvGrpSpPr/>
          <p:nvPr/>
        </p:nvGrpSpPr>
        <p:grpSpPr>
          <a:xfrm>
            <a:off x="6098398" y="955144"/>
            <a:ext cx="5485879" cy="3216527"/>
            <a:chOff x="6798729" y="447371"/>
            <a:chExt cx="4881206" cy="3283560"/>
          </a:xfrm>
        </p:grpSpPr>
        <p:sp>
          <p:nvSpPr>
            <p:cNvPr id="399" name="Rectangle 398">
              <a:extLst>
                <a:ext uri="{FF2B5EF4-FFF2-40B4-BE49-F238E27FC236}">
                  <a16:creationId xmlns:a16="http://schemas.microsoft.com/office/drawing/2014/main" id="{37697E04-284D-6343-8E73-276AE89A145F}"/>
                </a:ext>
              </a:extLst>
            </p:cNvPr>
            <p:cNvSpPr/>
            <p:nvPr/>
          </p:nvSpPr>
          <p:spPr>
            <a:xfrm>
              <a:off x="6807576" y="1077307"/>
              <a:ext cx="4612712" cy="763769"/>
            </a:xfrm>
            <a:prstGeom prst="rect">
              <a:avLst/>
            </a:prstGeom>
            <a:solidFill>
              <a:srgbClr val="FFFFFF"/>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401" name="TextBox 400">
              <a:extLst>
                <a:ext uri="{FF2B5EF4-FFF2-40B4-BE49-F238E27FC236}">
                  <a16:creationId xmlns:a16="http://schemas.microsoft.com/office/drawing/2014/main" id="{51447BC0-CF6C-624F-8433-C2EBC6C597A5}"/>
                </a:ext>
              </a:extLst>
            </p:cNvPr>
            <p:cNvSpPr txBox="1"/>
            <p:nvPr/>
          </p:nvSpPr>
          <p:spPr>
            <a:xfrm>
              <a:off x="6851122" y="1363068"/>
              <a:ext cx="907843" cy="260518"/>
            </a:xfrm>
            <a:prstGeom prst="rect">
              <a:avLst/>
            </a:prstGeom>
            <a:noFill/>
          </p:spPr>
          <p:txBody>
            <a:bodyPr wrap="square" lIns="75118" tIns="37559" rIns="75118" bIns="37559" rtlCol="0">
              <a:spAutoFit/>
            </a:bodyPr>
            <a:lstStyle/>
            <a:p>
              <a:r>
                <a:rPr lang="en-US" sz="1200" dirty="0">
                  <a:solidFill>
                    <a:schemeClr val="tx2"/>
                  </a:solidFill>
                </a:rPr>
                <a:t>SPRINT</a:t>
              </a:r>
              <a:endParaRPr lang="en-US" sz="1200" dirty="0"/>
            </a:p>
          </p:txBody>
        </p:sp>
        <p:sp>
          <p:nvSpPr>
            <p:cNvPr id="415" name="Rectangle 414">
              <a:extLst>
                <a:ext uri="{FF2B5EF4-FFF2-40B4-BE49-F238E27FC236}">
                  <a16:creationId xmlns:a16="http://schemas.microsoft.com/office/drawing/2014/main" id="{D89D1031-6D52-A840-8CBA-82795DB48E12}"/>
                </a:ext>
              </a:extLst>
            </p:cNvPr>
            <p:cNvSpPr/>
            <p:nvPr/>
          </p:nvSpPr>
          <p:spPr>
            <a:xfrm>
              <a:off x="7771530" y="152661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WED</a:t>
              </a:r>
            </a:p>
          </p:txBody>
        </p:sp>
        <p:sp>
          <p:nvSpPr>
            <p:cNvPr id="416" name="Rectangle 415">
              <a:extLst>
                <a:ext uri="{FF2B5EF4-FFF2-40B4-BE49-F238E27FC236}">
                  <a16:creationId xmlns:a16="http://schemas.microsoft.com/office/drawing/2014/main" id="{17FDAC07-3E01-1744-BD0E-F221FC514A47}"/>
                </a:ext>
              </a:extLst>
            </p:cNvPr>
            <p:cNvSpPr/>
            <p:nvPr/>
          </p:nvSpPr>
          <p:spPr>
            <a:xfrm>
              <a:off x="8132880" y="152661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THU</a:t>
              </a:r>
            </a:p>
          </p:txBody>
        </p:sp>
        <p:sp>
          <p:nvSpPr>
            <p:cNvPr id="413" name="Rectangle 412">
              <a:extLst>
                <a:ext uri="{FF2B5EF4-FFF2-40B4-BE49-F238E27FC236}">
                  <a16:creationId xmlns:a16="http://schemas.microsoft.com/office/drawing/2014/main" id="{FE421030-7AE4-DA44-BE42-59386DA94C4C}"/>
                </a:ext>
              </a:extLst>
            </p:cNvPr>
            <p:cNvSpPr/>
            <p:nvPr/>
          </p:nvSpPr>
          <p:spPr>
            <a:xfrm>
              <a:off x="9184108" y="152661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TUE</a:t>
              </a:r>
            </a:p>
          </p:txBody>
        </p:sp>
        <p:sp>
          <p:nvSpPr>
            <p:cNvPr id="406" name="Rectangle 405">
              <a:extLst>
                <a:ext uri="{FF2B5EF4-FFF2-40B4-BE49-F238E27FC236}">
                  <a16:creationId xmlns:a16="http://schemas.microsoft.com/office/drawing/2014/main" id="{75E22B1E-3FB1-2247-AC92-F2CD8F5570E9}"/>
                </a:ext>
              </a:extLst>
            </p:cNvPr>
            <p:cNvSpPr/>
            <p:nvPr/>
          </p:nvSpPr>
          <p:spPr>
            <a:xfrm>
              <a:off x="8488531" y="152661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FRI</a:t>
              </a:r>
            </a:p>
          </p:txBody>
        </p:sp>
        <p:sp>
          <p:nvSpPr>
            <p:cNvPr id="407" name="Rectangle 406">
              <a:extLst>
                <a:ext uri="{FF2B5EF4-FFF2-40B4-BE49-F238E27FC236}">
                  <a16:creationId xmlns:a16="http://schemas.microsoft.com/office/drawing/2014/main" id="{257B49CB-96F6-3544-B9E3-DEE912A71302}"/>
                </a:ext>
              </a:extLst>
            </p:cNvPr>
            <p:cNvSpPr/>
            <p:nvPr/>
          </p:nvSpPr>
          <p:spPr>
            <a:xfrm>
              <a:off x="8838592" y="152661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MON</a:t>
              </a:r>
            </a:p>
          </p:txBody>
        </p:sp>
        <p:sp>
          <p:nvSpPr>
            <p:cNvPr id="419" name="Rectangle 418">
              <a:extLst>
                <a:ext uri="{FF2B5EF4-FFF2-40B4-BE49-F238E27FC236}">
                  <a16:creationId xmlns:a16="http://schemas.microsoft.com/office/drawing/2014/main" id="{06712812-CD44-FB48-8840-609B207945E1}"/>
                </a:ext>
              </a:extLst>
            </p:cNvPr>
            <p:cNvSpPr/>
            <p:nvPr/>
          </p:nvSpPr>
          <p:spPr>
            <a:xfrm>
              <a:off x="9572110" y="1528446"/>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WED</a:t>
              </a:r>
            </a:p>
          </p:txBody>
        </p:sp>
        <p:sp>
          <p:nvSpPr>
            <p:cNvPr id="420" name="Rectangle 419">
              <a:extLst>
                <a:ext uri="{FF2B5EF4-FFF2-40B4-BE49-F238E27FC236}">
                  <a16:creationId xmlns:a16="http://schemas.microsoft.com/office/drawing/2014/main" id="{7B8F532E-FE68-EC4A-A9A6-1469135509B2}"/>
                </a:ext>
              </a:extLst>
            </p:cNvPr>
            <p:cNvSpPr/>
            <p:nvPr/>
          </p:nvSpPr>
          <p:spPr>
            <a:xfrm>
              <a:off x="9933460" y="1528446"/>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THU</a:t>
              </a:r>
            </a:p>
          </p:txBody>
        </p:sp>
        <p:sp>
          <p:nvSpPr>
            <p:cNvPr id="422" name="Rectangle 421">
              <a:extLst>
                <a:ext uri="{FF2B5EF4-FFF2-40B4-BE49-F238E27FC236}">
                  <a16:creationId xmlns:a16="http://schemas.microsoft.com/office/drawing/2014/main" id="{30A9F667-3974-E14C-A035-A4516C310D92}"/>
                </a:ext>
              </a:extLst>
            </p:cNvPr>
            <p:cNvSpPr/>
            <p:nvPr/>
          </p:nvSpPr>
          <p:spPr>
            <a:xfrm>
              <a:off x="10984688" y="1528446"/>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TUE</a:t>
              </a:r>
            </a:p>
          </p:txBody>
        </p:sp>
        <p:sp>
          <p:nvSpPr>
            <p:cNvPr id="424" name="Rectangle 423">
              <a:extLst>
                <a:ext uri="{FF2B5EF4-FFF2-40B4-BE49-F238E27FC236}">
                  <a16:creationId xmlns:a16="http://schemas.microsoft.com/office/drawing/2014/main" id="{CA8606B0-01F0-A04B-AC1C-944A1DF4D78E}"/>
                </a:ext>
              </a:extLst>
            </p:cNvPr>
            <p:cNvSpPr/>
            <p:nvPr/>
          </p:nvSpPr>
          <p:spPr>
            <a:xfrm>
              <a:off x="10289111" y="1528446"/>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FRI</a:t>
              </a:r>
            </a:p>
          </p:txBody>
        </p:sp>
        <p:sp>
          <p:nvSpPr>
            <p:cNvPr id="425" name="Rectangle 424">
              <a:extLst>
                <a:ext uri="{FF2B5EF4-FFF2-40B4-BE49-F238E27FC236}">
                  <a16:creationId xmlns:a16="http://schemas.microsoft.com/office/drawing/2014/main" id="{E5C555AE-8449-024A-8FA0-CD6D424F0531}"/>
                </a:ext>
              </a:extLst>
            </p:cNvPr>
            <p:cNvSpPr/>
            <p:nvPr/>
          </p:nvSpPr>
          <p:spPr>
            <a:xfrm>
              <a:off x="10639172" y="1528446"/>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MON</a:t>
              </a:r>
            </a:p>
          </p:txBody>
        </p:sp>
        <p:grpSp>
          <p:nvGrpSpPr>
            <p:cNvPr id="20" name="Group 19">
              <a:extLst>
                <a:ext uri="{FF2B5EF4-FFF2-40B4-BE49-F238E27FC236}">
                  <a16:creationId xmlns:a16="http://schemas.microsoft.com/office/drawing/2014/main" id="{92F059E0-A2F9-594D-8990-53B215802655}"/>
                </a:ext>
              </a:extLst>
            </p:cNvPr>
            <p:cNvGrpSpPr/>
            <p:nvPr/>
          </p:nvGrpSpPr>
          <p:grpSpPr>
            <a:xfrm>
              <a:off x="7745937" y="447371"/>
              <a:ext cx="729054" cy="1326924"/>
              <a:chOff x="7678203" y="1366586"/>
              <a:chExt cx="729054" cy="1326924"/>
            </a:xfrm>
          </p:grpSpPr>
          <p:cxnSp>
            <p:nvCxnSpPr>
              <p:cNvPr id="204" name="Straight Connector 203"/>
              <p:cNvCxnSpPr>
                <a:cxnSpLocks/>
              </p:cNvCxnSpPr>
              <p:nvPr/>
            </p:nvCxnSpPr>
            <p:spPr>
              <a:xfrm>
                <a:off x="8049112" y="1723189"/>
                <a:ext cx="0" cy="970321"/>
              </a:xfrm>
              <a:prstGeom prst="line">
                <a:avLst/>
              </a:prstGeom>
              <a:ln>
                <a:solidFill>
                  <a:schemeClr val="tx2"/>
                </a:solidFill>
                <a:prstDash val="solid"/>
                <a:headEnd type="triangle"/>
              </a:ln>
            </p:spPr>
            <p:style>
              <a:lnRef idx="2">
                <a:schemeClr val="accent1"/>
              </a:lnRef>
              <a:fillRef idx="0">
                <a:schemeClr val="accent1"/>
              </a:fillRef>
              <a:effectRef idx="1">
                <a:schemeClr val="accent1"/>
              </a:effectRef>
              <a:fontRef idx="minor">
                <a:schemeClr val="tx1"/>
              </a:fontRef>
            </p:style>
          </p:cxnSp>
          <p:sp>
            <p:nvSpPr>
              <p:cNvPr id="207" name="TextBox 206"/>
              <p:cNvSpPr txBox="1"/>
              <p:nvPr/>
            </p:nvSpPr>
            <p:spPr>
              <a:xfrm>
                <a:off x="7678203" y="1366586"/>
                <a:ext cx="729054" cy="352850"/>
              </a:xfrm>
              <a:prstGeom prst="rect">
                <a:avLst/>
              </a:prstGeom>
              <a:noFill/>
            </p:spPr>
            <p:txBody>
              <a:bodyPr wrap="square" lIns="75118" tIns="37559" rIns="75118" bIns="37559" rtlCol="0">
                <a:spAutoFit/>
              </a:bodyPr>
              <a:lstStyle/>
              <a:p>
                <a:pPr algn="ctr"/>
                <a:r>
                  <a:rPr lang="en-US" sz="900" b="1" dirty="0">
                    <a:solidFill>
                      <a:schemeClr val="tx2"/>
                    </a:solidFill>
                  </a:rPr>
                  <a:t>DEPLOY TO </a:t>
                </a:r>
              </a:p>
              <a:p>
                <a:pPr algn="ctr"/>
                <a:r>
                  <a:rPr lang="en-US" sz="900" b="1" dirty="0">
                    <a:solidFill>
                      <a:schemeClr val="tx2"/>
                    </a:solidFill>
                  </a:rPr>
                  <a:t>DEV ENV</a:t>
                </a:r>
              </a:p>
            </p:txBody>
          </p:sp>
        </p:grpSp>
        <p:sp>
          <p:nvSpPr>
            <p:cNvPr id="428" name="TextBox 427">
              <a:extLst>
                <a:ext uri="{FF2B5EF4-FFF2-40B4-BE49-F238E27FC236}">
                  <a16:creationId xmlns:a16="http://schemas.microsoft.com/office/drawing/2014/main" id="{E0F36376-8DA5-9342-908D-B584C18F7B32}"/>
                </a:ext>
              </a:extLst>
            </p:cNvPr>
            <p:cNvSpPr txBox="1"/>
            <p:nvPr/>
          </p:nvSpPr>
          <p:spPr>
            <a:xfrm>
              <a:off x="8090351" y="3378081"/>
              <a:ext cx="729054" cy="352850"/>
            </a:xfrm>
            <a:prstGeom prst="rect">
              <a:avLst/>
            </a:prstGeom>
            <a:noFill/>
          </p:spPr>
          <p:txBody>
            <a:bodyPr wrap="square" lIns="75118" tIns="37559" rIns="75118" bIns="37559" rtlCol="0">
              <a:spAutoFit/>
            </a:bodyPr>
            <a:lstStyle/>
            <a:p>
              <a:pPr algn="ctr"/>
              <a:r>
                <a:rPr lang="en-US" sz="900" b="1" dirty="0">
                  <a:solidFill>
                    <a:schemeClr val="accent6"/>
                  </a:solidFill>
                </a:rPr>
                <a:t>DEPLOY TO </a:t>
              </a:r>
            </a:p>
            <a:p>
              <a:pPr algn="ctr"/>
              <a:r>
                <a:rPr lang="en-US" sz="900" b="1" dirty="0">
                  <a:solidFill>
                    <a:schemeClr val="accent6"/>
                  </a:solidFill>
                </a:rPr>
                <a:t>QA ENV</a:t>
              </a:r>
            </a:p>
          </p:txBody>
        </p:sp>
        <p:sp>
          <p:nvSpPr>
            <p:cNvPr id="430" name="TextBox 429">
              <a:extLst>
                <a:ext uri="{FF2B5EF4-FFF2-40B4-BE49-F238E27FC236}">
                  <a16:creationId xmlns:a16="http://schemas.microsoft.com/office/drawing/2014/main" id="{6330D850-48D5-1048-BB8D-EF54F3E3BE52}"/>
                </a:ext>
              </a:extLst>
            </p:cNvPr>
            <p:cNvSpPr txBox="1"/>
            <p:nvPr/>
          </p:nvSpPr>
          <p:spPr>
            <a:xfrm>
              <a:off x="9175158" y="3374136"/>
              <a:ext cx="729054" cy="352850"/>
            </a:xfrm>
            <a:prstGeom prst="rect">
              <a:avLst/>
            </a:prstGeom>
            <a:noFill/>
          </p:spPr>
          <p:txBody>
            <a:bodyPr wrap="square" lIns="75118" tIns="37559" rIns="75118" bIns="37559" rtlCol="0">
              <a:spAutoFit/>
            </a:bodyPr>
            <a:lstStyle/>
            <a:p>
              <a:pPr algn="ctr"/>
              <a:r>
                <a:rPr lang="en-US" sz="900" b="1" dirty="0">
                  <a:solidFill>
                    <a:schemeClr val="accent6"/>
                  </a:solidFill>
                </a:rPr>
                <a:t>DEPLOY TO </a:t>
              </a:r>
            </a:p>
            <a:p>
              <a:pPr algn="ctr"/>
              <a:r>
                <a:rPr lang="en-US" sz="900" b="1" dirty="0">
                  <a:solidFill>
                    <a:schemeClr val="accent6"/>
                  </a:solidFill>
                </a:rPr>
                <a:t>QA ENV</a:t>
              </a:r>
            </a:p>
          </p:txBody>
        </p:sp>
        <p:grpSp>
          <p:nvGrpSpPr>
            <p:cNvPr id="431" name="Group 430">
              <a:extLst>
                <a:ext uri="{FF2B5EF4-FFF2-40B4-BE49-F238E27FC236}">
                  <a16:creationId xmlns:a16="http://schemas.microsoft.com/office/drawing/2014/main" id="{800C8133-4016-9143-9BC1-1D31AD1B1EBE}"/>
                </a:ext>
              </a:extLst>
            </p:cNvPr>
            <p:cNvGrpSpPr/>
            <p:nvPr/>
          </p:nvGrpSpPr>
          <p:grpSpPr>
            <a:xfrm>
              <a:off x="8801449" y="448000"/>
              <a:ext cx="729054" cy="1326924"/>
              <a:chOff x="7678203" y="1366586"/>
              <a:chExt cx="729054" cy="1326924"/>
            </a:xfrm>
          </p:grpSpPr>
          <p:cxnSp>
            <p:nvCxnSpPr>
              <p:cNvPr id="432" name="Straight Connector 431">
                <a:extLst>
                  <a:ext uri="{FF2B5EF4-FFF2-40B4-BE49-F238E27FC236}">
                    <a16:creationId xmlns:a16="http://schemas.microsoft.com/office/drawing/2014/main" id="{ADB84462-E8AC-F446-9B01-8EFF94139F7B}"/>
                  </a:ext>
                </a:extLst>
              </p:cNvPr>
              <p:cNvCxnSpPr>
                <a:cxnSpLocks/>
              </p:cNvCxnSpPr>
              <p:nvPr/>
            </p:nvCxnSpPr>
            <p:spPr>
              <a:xfrm>
                <a:off x="8049112" y="1723189"/>
                <a:ext cx="0" cy="970321"/>
              </a:xfrm>
              <a:prstGeom prst="line">
                <a:avLst/>
              </a:prstGeom>
              <a:ln>
                <a:solidFill>
                  <a:schemeClr val="tx2"/>
                </a:solidFill>
                <a:prstDash val="solid"/>
                <a:headEnd type="triangle"/>
              </a:ln>
            </p:spPr>
            <p:style>
              <a:lnRef idx="2">
                <a:schemeClr val="accent1"/>
              </a:lnRef>
              <a:fillRef idx="0">
                <a:schemeClr val="accent1"/>
              </a:fillRef>
              <a:effectRef idx="1">
                <a:schemeClr val="accent1"/>
              </a:effectRef>
              <a:fontRef idx="minor">
                <a:schemeClr val="tx1"/>
              </a:fontRef>
            </p:style>
          </p:cxnSp>
          <p:sp>
            <p:nvSpPr>
              <p:cNvPr id="433" name="TextBox 432">
                <a:extLst>
                  <a:ext uri="{FF2B5EF4-FFF2-40B4-BE49-F238E27FC236}">
                    <a16:creationId xmlns:a16="http://schemas.microsoft.com/office/drawing/2014/main" id="{85F71B6D-6EA1-1044-8F1D-983791DD00B9}"/>
                  </a:ext>
                </a:extLst>
              </p:cNvPr>
              <p:cNvSpPr txBox="1"/>
              <p:nvPr/>
            </p:nvSpPr>
            <p:spPr>
              <a:xfrm>
                <a:off x="7678203" y="1366586"/>
                <a:ext cx="729054" cy="352850"/>
              </a:xfrm>
              <a:prstGeom prst="rect">
                <a:avLst/>
              </a:prstGeom>
              <a:noFill/>
            </p:spPr>
            <p:txBody>
              <a:bodyPr wrap="square" lIns="75118" tIns="37559" rIns="75118" bIns="37559" rtlCol="0">
                <a:spAutoFit/>
              </a:bodyPr>
              <a:lstStyle/>
              <a:p>
                <a:pPr algn="ctr"/>
                <a:r>
                  <a:rPr lang="en-US" sz="900" b="1" dirty="0">
                    <a:solidFill>
                      <a:schemeClr val="tx2"/>
                    </a:solidFill>
                  </a:rPr>
                  <a:t>DEPLOY TO </a:t>
                </a:r>
              </a:p>
              <a:p>
                <a:pPr algn="ctr"/>
                <a:r>
                  <a:rPr lang="en-US" sz="900" b="1" dirty="0">
                    <a:solidFill>
                      <a:schemeClr val="tx2"/>
                    </a:solidFill>
                  </a:rPr>
                  <a:t>DEV ENV</a:t>
                </a:r>
              </a:p>
            </p:txBody>
          </p:sp>
        </p:grpSp>
        <p:grpSp>
          <p:nvGrpSpPr>
            <p:cNvPr id="434" name="Group 433">
              <a:extLst>
                <a:ext uri="{FF2B5EF4-FFF2-40B4-BE49-F238E27FC236}">
                  <a16:creationId xmlns:a16="http://schemas.microsoft.com/office/drawing/2014/main" id="{9A911CC9-72D7-0E4D-9748-417780C973A0}"/>
                </a:ext>
              </a:extLst>
            </p:cNvPr>
            <p:cNvGrpSpPr/>
            <p:nvPr/>
          </p:nvGrpSpPr>
          <p:grpSpPr>
            <a:xfrm>
              <a:off x="9552157" y="447371"/>
              <a:ext cx="729054" cy="1326924"/>
              <a:chOff x="7678203" y="1366586"/>
              <a:chExt cx="729054" cy="1326924"/>
            </a:xfrm>
          </p:grpSpPr>
          <p:cxnSp>
            <p:nvCxnSpPr>
              <p:cNvPr id="435" name="Straight Connector 434">
                <a:extLst>
                  <a:ext uri="{FF2B5EF4-FFF2-40B4-BE49-F238E27FC236}">
                    <a16:creationId xmlns:a16="http://schemas.microsoft.com/office/drawing/2014/main" id="{E5B6FDFE-2C6B-1047-B093-63FC48BB4143}"/>
                  </a:ext>
                </a:extLst>
              </p:cNvPr>
              <p:cNvCxnSpPr>
                <a:cxnSpLocks/>
              </p:cNvCxnSpPr>
              <p:nvPr/>
            </p:nvCxnSpPr>
            <p:spPr>
              <a:xfrm>
                <a:off x="8049112" y="1723189"/>
                <a:ext cx="0" cy="970321"/>
              </a:xfrm>
              <a:prstGeom prst="line">
                <a:avLst/>
              </a:prstGeom>
              <a:ln>
                <a:solidFill>
                  <a:schemeClr val="tx2"/>
                </a:solidFill>
                <a:prstDash val="solid"/>
                <a:headEnd type="triangle"/>
              </a:ln>
            </p:spPr>
            <p:style>
              <a:lnRef idx="2">
                <a:schemeClr val="accent1"/>
              </a:lnRef>
              <a:fillRef idx="0">
                <a:schemeClr val="accent1"/>
              </a:fillRef>
              <a:effectRef idx="1">
                <a:schemeClr val="accent1"/>
              </a:effectRef>
              <a:fontRef idx="minor">
                <a:schemeClr val="tx1"/>
              </a:fontRef>
            </p:style>
          </p:cxnSp>
          <p:sp>
            <p:nvSpPr>
              <p:cNvPr id="436" name="TextBox 435">
                <a:extLst>
                  <a:ext uri="{FF2B5EF4-FFF2-40B4-BE49-F238E27FC236}">
                    <a16:creationId xmlns:a16="http://schemas.microsoft.com/office/drawing/2014/main" id="{02ED8953-410D-5A41-94E7-D49F5E759430}"/>
                  </a:ext>
                </a:extLst>
              </p:cNvPr>
              <p:cNvSpPr txBox="1"/>
              <p:nvPr/>
            </p:nvSpPr>
            <p:spPr>
              <a:xfrm>
                <a:off x="7678203" y="1366586"/>
                <a:ext cx="729054" cy="352850"/>
              </a:xfrm>
              <a:prstGeom prst="rect">
                <a:avLst/>
              </a:prstGeom>
              <a:noFill/>
            </p:spPr>
            <p:txBody>
              <a:bodyPr wrap="square" lIns="75118" tIns="37559" rIns="75118" bIns="37559" rtlCol="0">
                <a:spAutoFit/>
              </a:bodyPr>
              <a:lstStyle/>
              <a:p>
                <a:pPr algn="ctr"/>
                <a:r>
                  <a:rPr lang="en-US" sz="900" b="1" dirty="0">
                    <a:solidFill>
                      <a:schemeClr val="tx2"/>
                    </a:solidFill>
                  </a:rPr>
                  <a:t>DEPLOY TO </a:t>
                </a:r>
              </a:p>
              <a:p>
                <a:pPr algn="ctr"/>
                <a:r>
                  <a:rPr lang="en-US" sz="900" b="1" dirty="0">
                    <a:solidFill>
                      <a:schemeClr val="tx2"/>
                    </a:solidFill>
                  </a:rPr>
                  <a:t>DEV ENV</a:t>
                </a:r>
              </a:p>
            </p:txBody>
          </p:sp>
        </p:grpSp>
        <p:grpSp>
          <p:nvGrpSpPr>
            <p:cNvPr id="437" name="Group 436">
              <a:extLst>
                <a:ext uri="{FF2B5EF4-FFF2-40B4-BE49-F238E27FC236}">
                  <a16:creationId xmlns:a16="http://schemas.microsoft.com/office/drawing/2014/main" id="{243279DA-C1D7-BE4A-96DC-58143A5CD346}"/>
                </a:ext>
              </a:extLst>
            </p:cNvPr>
            <p:cNvGrpSpPr/>
            <p:nvPr/>
          </p:nvGrpSpPr>
          <p:grpSpPr>
            <a:xfrm>
              <a:off x="10607673" y="447371"/>
              <a:ext cx="729054" cy="1326924"/>
              <a:chOff x="7678203" y="1366586"/>
              <a:chExt cx="729054" cy="1326924"/>
            </a:xfrm>
          </p:grpSpPr>
          <p:cxnSp>
            <p:nvCxnSpPr>
              <p:cNvPr id="438" name="Straight Connector 437">
                <a:extLst>
                  <a:ext uri="{FF2B5EF4-FFF2-40B4-BE49-F238E27FC236}">
                    <a16:creationId xmlns:a16="http://schemas.microsoft.com/office/drawing/2014/main" id="{67954C5A-0154-8042-9610-C5F68C0D90B6}"/>
                  </a:ext>
                </a:extLst>
              </p:cNvPr>
              <p:cNvCxnSpPr>
                <a:cxnSpLocks/>
              </p:cNvCxnSpPr>
              <p:nvPr/>
            </p:nvCxnSpPr>
            <p:spPr>
              <a:xfrm>
                <a:off x="8049112" y="1723189"/>
                <a:ext cx="0" cy="970321"/>
              </a:xfrm>
              <a:prstGeom prst="line">
                <a:avLst/>
              </a:prstGeom>
              <a:ln>
                <a:solidFill>
                  <a:schemeClr val="tx2"/>
                </a:solidFill>
                <a:prstDash val="solid"/>
                <a:headEnd type="triangle"/>
              </a:ln>
            </p:spPr>
            <p:style>
              <a:lnRef idx="2">
                <a:schemeClr val="accent1"/>
              </a:lnRef>
              <a:fillRef idx="0">
                <a:schemeClr val="accent1"/>
              </a:fillRef>
              <a:effectRef idx="1">
                <a:schemeClr val="accent1"/>
              </a:effectRef>
              <a:fontRef idx="minor">
                <a:schemeClr val="tx1"/>
              </a:fontRef>
            </p:style>
          </p:cxnSp>
          <p:sp>
            <p:nvSpPr>
              <p:cNvPr id="439" name="TextBox 438">
                <a:extLst>
                  <a:ext uri="{FF2B5EF4-FFF2-40B4-BE49-F238E27FC236}">
                    <a16:creationId xmlns:a16="http://schemas.microsoft.com/office/drawing/2014/main" id="{B36F6A82-422F-6947-8C3B-3DDC7A85646F}"/>
                  </a:ext>
                </a:extLst>
              </p:cNvPr>
              <p:cNvSpPr txBox="1"/>
              <p:nvPr/>
            </p:nvSpPr>
            <p:spPr>
              <a:xfrm>
                <a:off x="7678203" y="1366586"/>
                <a:ext cx="729054" cy="352850"/>
              </a:xfrm>
              <a:prstGeom prst="rect">
                <a:avLst/>
              </a:prstGeom>
              <a:noFill/>
            </p:spPr>
            <p:txBody>
              <a:bodyPr wrap="square" lIns="75118" tIns="37559" rIns="75118" bIns="37559" rtlCol="0">
                <a:spAutoFit/>
              </a:bodyPr>
              <a:lstStyle/>
              <a:p>
                <a:pPr algn="ctr"/>
                <a:r>
                  <a:rPr lang="en-US" sz="900" b="1" dirty="0">
                    <a:solidFill>
                      <a:schemeClr val="tx2"/>
                    </a:solidFill>
                  </a:rPr>
                  <a:t>DEPLOY TO </a:t>
                </a:r>
              </a:p>
              <a:p>
                <a:pPr algn="ctr"/>
                <a:r>
                  <a:rPr lang="en-US" sz="900" b="1" dirty="0">
                    <a:solidFill>
                      <a:schemeClr val="tx2"/>
                    </a:solidFill>
                  </a:rPr>
                  <a:t>DEV ENV</a:t>
                </a:r>
              </a:p>
            </p:txBody>
          </p:sp>
        </p:grpSp>
        <p:sp>
          <p:nvSpPr>
            <p:cNvPr id="442" name="TextBox 441">
              <a:extLst>
                <a:ext uri="{FF2B5EF4-FFF2-40B4-BE49-F238E27FC236}">
                  <a16:creationId xmlns:a16="http://schemas.microsoft.com/office/drawing/2014/main" id="{6771C279-FD45-3B40-ADA7-965930D7EEB9}"/>
                </a:ext>
              </a:extLst>
            </p:cNvPr>
            <p:cNvSpPr txBox="1"/>
            <p:nvPr/>
          </p:nvSpPr>
          <p:spPr>
            <a:xfrm>
              <a:off x="9913692" y="3374136"/>
              <a:ext cx="729054" cy="352850"/>
            </a:xfrm>
            <a:prstGeom prst="rect">
              <a:avLst/>
            </a:prstGeom>
            <a:noFill/>
          </p:spPr>
          <p:txBody>
            <a:bodyPr wrap="square" lIns="75118" tIns="37559" rIns="75118" bIns="37559" rtlCol="0">
              <a:spAutoFit/>
            </a:bodyPr>
            <a:lstStyle/>
            <a:p>
              <a:pPr algn="ctr"/>
              <a:r>
                <a:rPr lang="en-US" sz="900" b="1" dirty="0">
                  <a:solidFill>
                    <a:schemeClr val="accent6"/>
                  </a:solidFill>
                </a:rPr>
                <a:t>DEPLOY TO </a:t>
              </a:r>
            </a:p>
            <a:p>
              <a:pPr algn="ctr"/>
              <a:r>
                <a:rPr lang="en-US" sz="900" b="1" dirty="0">
                  <a:solidFill>
                    <a:schemeClr val="accent6"/>
                  </a:solidFill>
                </a:rPr>
                <a:t>QA ENV</a:t>
              </a:r>
            </a:p>
          </p:txBody>
        </p:sp>
        <p:sp>
          <p:nvSpPr>
            <p:cNvPr id="445" name="TextBox 444">
              <a:extLst>
                <a:ext uri="{FF2B5EF4-FFF2-40B4-BE49-F238E27FC236}">
                  <a16:creationId xmlns:a16="http://schemas.microsoft.com/office/drawing/2014/main" id="{B16B7AE8-D0C9-0E49-88A2-04FA143F2F08}"/>
                </a:ext>
              </a:extLst>
            </p:cNvPr>
            <p:cNvSpPr txBox="1"/>
            <p:nvPr/>
          </p:nvSpPr>
          <p:spPr>
            <a:xfrm>
              <a:off x="10950881" y="3374136"/>
              <a:ext cx="729054" cy="352850"/>
            </a:xfrm>
            <a:prstGeom prst="rect">
              <a:avLst/>
            </a:prstGeom>
            <a:noFill/>
          </p:spPr>
          <p:txBody>
            <a:bodyPr wrap="square" lIns="75118" tIns="37559" rIns="75118" bIns="37559" rtlCol="0">
              <a:spAutoFit/>
            </a:bodyPr>
            <a:lstStyle/>
            <a:p>
              <a:pPr algn="ctr"/>
              <a:r>
                <a:rPr lang="en-US" sz="900" b="1" dirty="0">
                  <a:solidFill>
                    <a:schemeClr val="accent6"/>
                  </a:solidFill>
                </a:rPr>
                <a:t>DEPLOY TO </a:t>
              </a:r>
            </a:p>
            <a:p>
              <a:pPr algn="ctr"/>
              <a:r>
                <a:rPr lang="en-US" sz="900" b="1" dirty="0">
                  <a:solidFill>
                    <a:schemeClr val="accent6"/>
                  </a:solidFill>
                </a:rPr>
                <a:t>QA ENV</a:t>
              </a:r>
            </a:p>
          </p:txBody>
        </p:sp>
        <p:sp>
          <p:nvSpPr>
            <p:cNvPr id="534" name="Rectangle 533">
              <a:extLst>
                <a:ext uri="{FF2B5EF4-FFF2-40B4-BE49-F238E27FC236}">
                  <a16:creationId xmlns:a16="http://schemas.microsoft.com/office/drawing/2014/main" id="{51F8F86F-9150-854D-BE5D-120BBC658658}"/>
                </a:ext>
              </a:extLst>
            </p:cNvPr>
            <p:cNvSpPr/>
            <p:nvPr/>
          </p:nvSpPr>
          <p:spPr>
            <a:xfrm>
              <a:off x="6798729" y="1951529"/>
              <a:ext cx="4612712" cy="1157180"/>
            </a:xfrm>
            <a:prstGeom prst="rect">
              <a:avLst/>
            </a:prstGeom>
            <a:solidFill>
              <a:srgbClr val="FFFFFF"/>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535" name="TextBox 534">
              <a:extLst>
                <a:ext uri="{FF2B5EF4-FFF2-40B4-BE49-F238E27FC236}">
                  <a16:creationId xmlns:a16="http://schemas.microsoft.com/office/drawing/2014/main" id="{87921A6B-71F4-DD4C-8596-DCEFA03DE32F}"/>
                </a:ext>
              </a:extLst>
            </p:cNvPr>
            <p:cNvSpPr txBox="1"/>
            <p:nvPr/>
          </p:nvSpPr>
          <p:spPr>
            <a:xfrm>
              <a:off x="6842275" y="2237290"/>
              <a:ext cx="907843" cy="260518"/>
            </a:xfrm>
            <a:prstGeom prst="rect">
              <a:avLst/>
            </a:prstGeom>
            <a:noFill/>
          </p:spPr>
          <p:txBody>
            <a:bodyPr wrap="square" lIns="75118" tIns="37559" rIns="75118" bIns="37559" rtlCol="0">
              <a:spAutoFit/>
            </a:bodyPr>
            <a:lstStyle/>
            <a:p>
              <a:r>
                <a:rPr lang="en-US" sz="1200" dirty="0">
                  <a:solidFill>
                    <a:schemeClr val="tx2"/>
                  </a:solidFill>
                </a:rPr>
                <a:t>STORY</a:t>
              </a:r>
              <a:endParaRPr lang="en-US" sz="1200" dirty="0"/>
            </a:p>
          </p:txBody>
        </p:sp>
        <p:sp>
          <p:nvSpPr>
            <p:cNvPr id="542" name="Rectangle 541">
              <a:extLst>
                <a:ext uri="{FF2B5EF4-FFF2-40B4-BE49-F238E27FC236}">
                  <a16:creationId xmlns:a16="http://schemas.microsoft.com/office/drawing/2014/main" id="{697CA3D3-A3FB-C244-8163-12321F5A857B}"/>
                </a:ext>
              </a:extLst>
            </p:cNvPr>
            <p:cNvSpPr/>
            <p:nvPr/>
          </p:nvSpPr>
          <p:spPr>
            <a:xfrm>
              <a:off x="7762683" y="2400839"/>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WED</a:t>
              </a:r>
            </a:p>
          </p:txBody>
        </p:sp>
        <p:sp>
          <p:nvSpPr>
            <p:cNvPr id="547" name="Rectangle 546">
              <a:extLst>
                <a:ext uri="{FF2B5EF4-FFF2-40B4-BE49-F238E27FC236}">
                  <a16:creationId xmlns:a16="http://schemas.microsoft.com/office/drawing/2014/main" id="{830B212E-C889-754D-BB9C-7DF02236230F}"/>
                </a:ext>
              </a:extLst>
            </p:cNvPr>
            <p:cNvSpPr/>
            <p:nvPr/>
          </p:nvSpPr>
          <p:spPr>
            <a:xfrm>
              <a:off x="10975841" y="2402668"/>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TUE</a:t>
              </a:r>
            </a:p>
          </p:txBody>
        </p:sp>
        <p:sp>
          <p:nvSpPr>
            <p:cNvPr id="549" name="Rectangle 548">
              <a:extLst>
                <a:ext uri="{FF2B5EF4-FFF2-40B4-BE49-F238E27FC236}">
                  <a16:creationId xmlns:a16="http://schemas.microsoft.com/office/drawing/2014/main" id="{CF127956-5BA4-D747-9E3A-4A52839D797D}"/>
                </a:ext>
              </a:extLst>
            </p:cNvPr>
            <p:cNvSpPr/>
            <p:nvPr/>
          </p:nvSpPr>
          <p:spPr>
            <a:xfrm>
              <a:off x="10280264" y="2402668"/>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FRI</a:t>
              </a:r>
            </a:p>
          </p:txBody>
        </p:sp>
        <p:sp>
          <p:nvSpPr>
            <p:cNvPr id="550" name="Rectangle 549">
              <a:extLst>
                <a:ext uri="{FF2B5EF4-FFF2-40B4-BE49-F238E27FC236}">
                  <a16:creationId xmlns:a16="http://schemas.microsoft.com/office/drawing/2014/main" id="{AAEB88B3-9DCD-454E-9207-44D4B0CBE2A5}"/>
                </a:ext>
              </a:extLst>
            </p:cNvPr>
            <p:cNvSpPr/>
            <p:nvPr/>
          </p:nvSpPr>
          <p:spPr>
            <a:xfrm>
              <a:off x="10630325" y="2402668"/>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MON</a:t>
              </a:r>
            </a:p>
          </p:txBody>
        </p:sp>
        <p:sp>
          <p:nvSpPr>
            <p:cNvPr id="560" name="Rectangle 559">
              <a:extLst>
                <a:ext uri="{FF2B5EF4-FFF2-40B4-BE49-F238E27FC236}">
                  <a16:creationId xmlns:a16="http://schemas.microsoft.com/office/drawing/2014/main" id="{C21FC4A1-C42A-AA4A-A011-BCF264AC212F}"/>
                </a:ext>
              </a:extLst>
            </p:cNvPr>
            <p:cNvSpPr/>
            <p:nvPr/>
          </p:nvSpPr>
          <p:spPr>
            <a:xfrm>
              <a:off x="7768326" y="2112968"/>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WED</a:t>
              </a:r>
            </a:p>
          </p:txBody>
        </p:sp>
        <p:sp>
          <p:nvSpPr>
            <p:cNvPr id="564" name="Rectangle 563">
              <a:extLst>
                <a:ext uri="{FF2B5EF4-FFF2-40B4-BE49-F238E27FC236}">
                  <a16:creationId xmlns:a16="http://schemas.microsoft.com/office/drawing/2014/main" id="{C6491CFC-FC31-9D47-9BB3-FD721CD18EFE}"/>
                </a:ext>
              </a:extLst>
            </p:cNvPr>
            <p:cNvSpPr/>
            <p:nvPr/>
          </p:nvSpPr>
          <p:spPr>
            <a:xfrm>
              <a:off x="10981484" y="211479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TUE</a:t>
              </a:r>
            </a:p>
          </p:txBody>
        </p:sp>
        <p:sp>
          <p:nvSpPr>
            <p:cNvPr id="570" name="Rectangle 569">
              <a:extLst>
                <a:ext uri="{FF2B5EF4-FFF2-40B4-BE49-F238E27FC236}">
                  <a16:creationId xmlns:a16="http://schemas.microsoft.com/office/drawing/2014/main" id="{42E7238F-73EE-9D4D-A89F-FAE88F0AB0F2}"/>
                </a:ext>
              </a:extLst>
            </p:cNvPr>
            <p:cNvSpPr/>
            <p:nvPr/>
          </p:nvSpPr>
          <p:spPr>
            <a:xfrm>
              <a:off x="7768326" y="268870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WED</a:t>
              </a:r>
            </a:p>
          </p:txBody>
        </p:sp>
        <p:sp>
          <p:nvSpPr>
            <p:cNvPr id="571" name="Rectangle 570">
              <a:extLst>
                <a:ext uri="{FF2B5EF4-FFF2-40B4-BE49-F238E27FC236}">
                  <a16:creationId xmlns:a16="http://schemas.microsoft.com/office/drawing/2014/main" id="{9A332F07-6EED-0A4B-BBC0-BDD36A93341E}"/>
                </a:ext>
              </a:extLst>
            </p:cNvPr>
            <p:cNvSpPr/>
            <p:nvPr/>
          </p:nvSpPr>
          <p:spPr>
            <a:xfrm>
              <a:off x="8129676" y="268870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THU</a:t>
              </a:r>
            </a:p>
          </p:txBody>
        </p:sp>
        <p:sp>
          <p:nvSpPr>
            <p:cNvPr id="572" name="Rectangle 571">
              <a:extLst>
                <a:ext uri="{FF2B5EF4-FFF2-40B4-BE49-F238E27FC236}">
                  <a16:creationId xmlns:a16="http://schemas.microsoft.com/office/drawing/2014/main" id="{0B64E1E4-B200-BB49-9A71-B4433D71FBF6}"/>
                </a:ext>
              </a:extLst>
            </p:cNvPr>
            <p:cNvSpPr/>
            <p:nvPr/>
          </p:nvSpPr>
          <p:spPr>
            <a:xfrm>
              <a:off x="9180904" y="268870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TUE</a:t>
              </a:r>
            </a:p>
          </p:txBody>
        </p:sp>
        <p:sp>
          <p:nvSpPr>
            <p:cNvPr id="573" name="Rectangle 572">
              <a:extLst>
                <a:ext uri="{FF2B5EF4-FFF2-40B4-BE49-F238E27FC236}">
                  <a16:creationId xmlns:a16="http://schemas.microsoft.com/office/drawing/2014/main" id="{64C84F46-9111-C54C-AD73-086591CBF8DA}"/>
                </a:ext>
              </a:extLst>
            </p:cNvPr>
            <p:cNvSpPr/>
            <p:nvPr/>
          </p:nvSpPr>
          <p:spPr>
            <a:xfrm>
              <a:off x="8485327" y="268870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FRI</a:t>
              </a:r>
            </a:p>
          </p:txBody>
        </p:sp>
        <p:sp>
          <p:nvSpPr>
            <p:cNvPr id="574" name="Rectangle 573">
              <a:extLst>
                <a:ext uri="{FF2B5EF4-FFF2-40B4-BE49-F238E27FC236}">
                  <a16:creationId xmlns:a16="http://schemas.microsoft.com/office/drawing/2014/main" id="{42C6FE0F-D017-AE48-89E6-1311FCE002B8}"/>
                </a:ext>
              </a:extLst>
            </p:cNvPr>
            <p:cNvSpPr/>
            <p:nvPr/>
          </p:nvSpPr>
          <p:spPr>
            <a:xfrm>
              <a:off x="8835388" y="2688707"/>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MON</a:t>
              </a:r>
            </a:p>
          </p:txBody>
        </p:sp>
        <p:sp>
          <p:nvSpPr>
            <p:cNvPr id="575" name="Rectangle 574">
              <a:extLst>
                <a:ext uri="{FF2B5EF4-FFF2-40B4-BE49-F238E27FC236}">
                  <a16:creationId xmlns:a16="http://schemas.microsoft.com/office/drawing/2014/main" id="{D86DC39C-1AD1-AE47-98DD-85F611F07560}"/>
                </a:ext>
              </a:extLst>
            </p:cNvPr>
            <p:cNvSpPr/>
            <p:nvPr/>
          </p:nvSpPr>
          <p:spPr>
            <a:xfrm>
              <a:off x="9568906" y="2690536"/>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WED</a:t>
              </a:r>
            </a:p>
          </p:txBody>
        </p:sp>
        <p:sp>
          <p:nvSpPr>
            <p:cNvPr id="576" name="Rectangle 575">
              <a:extLst>
                <a:ext uri="{FF2B5EF4-FFF2-40B4-BE49-F238E27FC236}">
                  <a16:creationId xmlns:a16="http://schemas.microsoft.com/office/drawing/2014/main" id="{7A62E689-D1B3-EF4D-B014-F4443C968843}"/>
                </a:ext>
              </a:extLst>
            </p:cNvPr>
            <p:cNvSpPr/>
            <p:nvPr/>
          </p:nvSpPr>
          <p:spPr>
            <a:xfrm>
              <a:off x="9930256" y="2690536"/>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THU</a:t>
              </a:r>
            </a:p>
          </p:txBody>
        </p:sp>
        <p:sp>
          <p:nvSpPr>
            <p:cNvPr id="577" name="Rectangle 576">
              <a:extLst>
                <a:ext uri="{FF2B5EF4-FFF2-40B4-BE49-F238E27FC236}">
                  <a16:creationId xmlns:a16="http://schemas.microsoft.com/office/drawing/2014/main" id="{35521371-8361-F247-9CF0-9A4523D928A4}"/>
                </a:ext>
              </a:extLst>
            </p:cNvPr>
            <p:cNvSpPr/>
            <p:nvPr/>
          </p:nvSpPr>
          <p:spPr>
            <a:xfrm>
              <a:off x="10981484" y="2690536"/>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TUE</a:t>
              </a:r>
            </a:p>
          </p:txBody>
        </p:sp>
        <p:sp>
          <p:nvSpPr>
            <p:cNvPr id="578" name="Rectangle 577">
              <a:extLst>
                <a:ext uri="{FF2B5EF4-FFF2-40B4-BE49-F238E27FC236}">
                  <a16:creationId xmlns:a16="http://schemas.microsoft.com/office/drawing/2014/main" id="{28B2F771-346D-2C44-932B-D11269547A64}"/>
                </a:ext>
              </a:extLst>
            </p:cNvPr>
            <p:cNvSpPr/>
            <p:nvPr/>
          </p:nvSpPr>
          <p:spPr>
            <a:xfrm>
              <a:off x="10285907" y="2690536"/>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FRI</a:t>
              </a:r>
            </a:p>
          </p:txBody>
        </p:sp>
        <p:sp>
          <p:nvSpPr>
            <p:cNvPr id="579" name="Rectangle 578">
              <a:extLst>
                <a:ext uri="{FF2B5EF4-FFF2-40B4-BE49-F238E27FC236}">
                  <a16:creationId xmlns:a16="http://schemas.microsoft.com/office/drawing/2014/main" id="{5A22426C-FA1E-B04A-8BA7-2C31A1A90619}"/>
                </a:ext>
              </a:extLst>
            </p:cNvPr>
            <p:cNvSpPr/>
            <p:nvPr/>
          </p:nvSpPr>
          <p:spPr>
            <a:xfrm>
              <a:off x="10635968" y="2690536"/>
              <a:ext cx="330058"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MON</a:t>
              </a:r>
            </a:p>
          </p:txBody>
        </p:sp>
        <p:cxnSp>
          <p:nvCxnSpPr>
            <p:cNvPr id="426" name="Straight Connector 425">
              <a:extLst>
                <a:ext uri="{FF2B5EF4-FFF2-40B4-BE49-F238E27FC236}">
                  <a16:creationId xmlns:a16="http://schemas.microsoft.com/office/drawing/2014/main" id="{D80FF1DE-E254-184C-BA89-AA44ED4DB37B}"/>
                </a:ext>
              </a:extLst>
            </p:cNvPr>
            <p:cNvCxnSpPr>
              <a:cxnSpLocks/>
            </p:cNvCxnSpPr>
            <p:nvPr/>
          </p:nvCxnSpPr>
          <p:spPr>
            <a:xfrm flipH="1">
              <a:off x="8474991" y="1522203"/>
              <a:ext cx="13316" cy="1828800"/>
            </a:xfrm>
            <a:prstGeom prst="line">
              <a:avLst/>
            </a:prstGeom>
            <a:ln>
              <a:solidFill>
                <a:schemeClr val="accent6"/>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29" name="Straight Connector 428">
              <a:extLst>
                <a:ext uri="{FF2B5EF4-FFF2-40B4-BE49-F238E27FC236}">
                  <a16:creationId xmlns:a16="http://schemas.microsoft.com/office/drawing/2014/main" id="{24056996-8D3E-0543-A44E-BEB2B29CE339}"/>
                </a:ext>
              </a:extLst>
            </p:cNvPr>
            <p:cNvCxnSpPr>
              <a:cxnSpLocks/>
            </p:cNvCxnSpPr>
            <p:nvPr/>
          </p:nvCxnSpPr>
          <p:spPr>
            <a:xfrm flipH="1">
              <a:off x="9536480" y="1528101"/>
              <a:ext cx="16482" cy="1828800"/>
            </a:xfrm>
            <a:prstGeom prst="line">
              <a:avLst/>
            </a:prstGeom>
            <a:ln>
              <a:solidFill>
                <a:schemeClr val="accent6"/>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1" name="Straight Connector 440">
              <a:extLst>
                <a:ext uri="{FF2B5EF4-FFF2-40B4-BE49-F238E27FC236}">
                  <a16:creationId xmlns:a16="http://schemas.microsoft.com/office/drawing/2014/main" id="{8AA427F1-8112-004B-8704-CA44ACD20D57}"/>
                </a:ext>
              </a:extLst>
            </p:cNvPr>
            <p:cNvCxnSpPr>
              <a:cxnSpLocks/>
            </p:cNvCxnSpPr>
            <p:nvPr/>
          </p:nvCxnSpPr>
          <p:spPr>
            <a:xfrm flipH="1">
              <a:off x="10267779" y="1526362"/>
              <a:ext cx="13316" cy="1828800"/>
            </a:xfrm>
            <a:prstGeom prst="line">
              <a:avLst/>
            </a:prstGeom>
            <a:ln>
              <a:solidFill>
                <a:schemeClr val="accent6"/>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4" name="Straight Connector 443">
              <a:extLst>
                <a:ext uri="{FF2B5EF4-FFF2-40B4-BE49-F238E27FC236}">
                  <a16:creationId xmlns:a16="http://schemas.microsoft.com/office/drawing/2014/main" id="{25F5900D-C7D4-9641-8DB9-FFE0F50520A3}"/>
                </a:ext>
              </a:extLst>
            </p:cNvPr>
            <p:cNvCxnSpPr>
              <a:cxnSpLocks/>
            </p:cNvCxnSpPr>
            <p:nvPr/>
          </p:nvCxnSpPr>
          <p:spPr>
            <a:xfrm flipH="1">
              <a:off x="11295068" y="1522454"/>
              <a:ext cx="13316" cy="1828800"/>
            </a:xfrm>
            <a:prstGeom prst="line">
              <a:avLst/>
            </a:prstGeom>
            <a:ln>
              <a:solidFill>
                <a:schemeClr val="accent6"/>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561" name="Rectangle 560">
              <a:extLst>
                <a:ext uri="{FF2B5EF4-FFF2-40B4-BE49-F238E27FC236}">
                  <a16:creationId xmlns:a16="http://schemas.microsoft.com/office/drawing/2014/main" id="{DCBF7B9A-06DB-5D44-BD42-836A1A03E5D5}"/>
                </a:ext>
              </a:extLst>
            </p:cNvPr>
            <p:cNvSpPr/>
            <p:nvPr/>
          </p:nvSpPr>
          <p:spPr>
            <a:xfrm>
              <a:off x="8129675" y="2112968"/>
              <a:ext cx="2830707" cy="257283"/>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LARGE STORY – 20 POINTS</a:t>
              </a:r>
            </a:p>
          </p:txBody>
        </p:sp>
        <p:sp>
          <p:nvSpPr>
            <p:cNvPr id="543" name="Rectangle 542">
              <a:extLst>
                <a:ext uri="{FF2B5EF4-FFF2-40B4-BE49-F238E27FC236}">
                  <a16:creationId xmlns:a16="http://schemas.microsoft.com/office/drawing/2014/main" id="{FD9D7C82-0EF2-4946-85C4-ED08D3863E8E}"/>
                </a:ext>
              </a:extLst>
            </p:cNvPr>
            <p:cNvSpPr/>
            <p:nvPr/>
          </p:nvSpPr>
          <p:spPr>
            <a:xfrm>
              <a:off x="8124033" y="2408042"/>
              <a:ext cx="2136228" cy="250080"/>
            </a:xfrm>
            <a:prstGeom prst="rect">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a:solidFill>
                    <a:srgbClr val="000000"/>
                  </a:solidFill>
                </a:rPr>
                <a:t>AVERAGE STORY – 13 POINTS</a:t>
              </a:r>
            </a:p>
          </p:txBody>
        </p:sp>
        <p:sp>
          <p:nvSpPr>
            <p:cNvPr id="417" name="Rectangle 416">
              <a:extLst>
                <a:ext uri="{FF2B5EF4-FFF2-40B4-BE49-F238E27FC236}">
                  <a16:creationId xmlns:a16="http://schemas.microsoft.com/office/drawing/2014/main" id="{769AC19C-1E31-D84F-A273-421719281029}"/>
                </a:ext>
              </a:extLst>
            </p:cNvPr>
            <p:cNvSpPr/>
            <p:nvPr/>
          </p:nvSpPr>
          <p:spPr>
            <a:xfrm>
              <a:off x="7771530" y="1167918"/>
              <a:ext cx="1742636" cy="319962"/>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WEEK 1</a:t>
              </a:r>
            </a:p>
          </p:txBody>
        </p:sp>
        <p:sp>
          <p:nvSpPr>
            <p:cNvPr id="421" name="Rectangle 420">
              <a:extLst>
                <a:ext uri="{FF2B5EF4-FFF2-40B4-BE49-F238E27FC236}">
                  <a16:creationId xmlns:a16="http://schemas.microsoft.com/office/drawing/2014/main" id="{04D0323C-C42D-3842-8E7A-BFB925E4CBC2}"/>
                </a:ext>
              </a:extLst>
            </p:cNvPr>
            <p:cNvSpPr/>
            <p:nvPr/>
          </p:nvSpPr>
          <p:spPr>
            <a:xfrm>
              <a:off x="9572110" y="1169747"/>
              <a:ext cx="1742636" cy="319962"/>
            </a:xfrm>
            <a:prstGeom prst="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accent1"/>
                  </a:solidFill>
                </a:rPr>
                <a:t>WEEK 2</a:t>
              </a:r>
            </a:p>
          </p:txBody>
        </p:sp>
      </p:grpSp>
      <p:sp>
        <p:nvSpPr>
          <p:cNvPr id="5" name="TextBox 4">
            <a:extLst>
              <a:ext uri="{FF2B5EF4-FFF2-40B4-BE49-F238E27FC236}">
                <a16:creationId xmlns:a16="http://schemas.microsoft.com/office/drawing/2014/main" id="{FD5900B1-2E43-AF4C-BAA7-30FCC9E05E42}"/>
              </a:ext>
            </a:extLst>
          </p:cNvPr>
          <p:cNvSpPr txBox="1"/>
          <p:nvPr/>
        </p:nvSpPr>
        <p:spPr>
          <a:xfrm>
            <a:off x="578911" y="743241"/>
            <a:ext cx="5373008" cy="7017306"/>
          </a:xfrm>
          <a:prstGeom prst="rect">
            <a:avLst/>
          </a:prstGeom>
          <a:noFill/>
        </p:spPr>
        <p:txBody>
          <a:bodyPr wrap="square" rtlCol="0">
            <a:spAutoFit/>
          </a:bodyPr>
          <a:lstStyle/>
          <a:p>
            <a:r>
              <a:rPr lang="en-US" sz="1600" b="1" dirty="0"/>
              <a:t>Current State – </a:t>
            </a:r>
          </a:p>
          <a:p>
            <a:pPr lvl="1"/>
            <a:r>
              <a:rPr lang="en-US" sz="1200" b="1" dirty="0"/>
              <a:t>Engineering</a:t>
            </a:r>
          </a:p>
          <a:p>
            <a:pPr marL="727908" lvl="1" indent="-171450">
              <a:buFont typeface="Arial" panose="020B0604020202020204" pitchFamily="34" charset="0"/>
              <a:buChar char="•"/>
            </a:pPr>
            <a:r>
              <a:rPr lang="en-US" sz="1200" dirty="0"/>
              <a:t>Actual development starts on the second day of the sprint (Thursday) due to sprint planning with Daimler</a:t>
            </a:r>
          </a:p>
          <a:p>
            <a:pPr marL="727908" lvl="1" indent="-171450">
              <a:buFont typeface="Arial" panose="020B0604020202020204" pitchFamily="34" charset="0"/>
              <a:buChar char="•"/>
            </a:pPr>
            <a:r>
              <a:rPr lang="en-US" sz="1200" dirty="0"/>
              <a:t>Average story is 13 pts which means dev complete occurs late in the sprint and first opportunity for supplier testing occurs late in the sprint when it is deployed to the QA Environment.</a:t>
            </a:r>
          </a:p>
          <a:p>
            <a:pPr marL="727908" lvl="1" indent="-171450">
              <a:buFont typeface="Arial" panose="020B0604020202020204" pitchFamily="34" charset="0"/>
              <a:buChar char="•"/>
            </a:pPr>
            <a:r>
              <a:rPr lang="en-US" sz="1200" dirty="0"/>
              <a:t>First opportunity for testing a large story (20 pts) in QA is at the beginning of next sprint since deploy is at the end of the sprint</a:t>
            </a:r>
            <a:endParaRPr lang="en-US" sz="1600" dirty="0">
              <a:solidFill>
                <a:srgbClr val="FF0000"/>
              </a:solidFill>
            </a:endParaRPr>
          </a:p>
          <a:p>
            <a:pPr lvl="1"/>
            <a:r>
              <a:rPr lang="en-US" sz="1200" b="1" dirty="0"/>
              <a:t>Quality</a:t>
            </a:r>
          </a:p>
          <a:p>
            <a:pPr marL="727908" lvl="1" indent="-171450">
              <a:buFont typeface="Arial" panose="020B0604020202020204" pitchFamily="34" charset="0"/>
              <a:buChar char="•"/>
            </a:pPr>
            <a:r>
              <a:rPr lang="en-US" sz="1200" dirty="0"/>
              <a:t>No Unit and Code Quality Gates enforced</a:t>
            </a:r>
          </a:p>
          <a:p>
            <a:pPr marL="727908" lvl="1" indent="-171450">
              <a:buFont typeface="Arial" panose="020B0604020202020204" pitchFamily="34" charset="0"/>
              <a:buChar char="•"/>
            </a:pPr>
            <a:r>
              <a:rPr lang="en-US" sz="1200" dirty="0"/>
              <a:t>No Automated Sanity, Component, Integration and E2E Test Suites</a:t>
            </a:r>
          </a:p>
          <a:p>
            <a:pPr marL="727908" lvl="1" indent="-171450">
              <a:buFont typeface="Arial" panose="020B0604020202020204" pitchFamily="34" charset="0"/>
              <a:buChar char="•"/>
            </a:pPr>
            <a:r>
              <a:rPr lang="en-US" sz="1200" dirty="0"/>
              <a:t>Deployment Sanity Test takes 2 hours manually on Non-Prod Env</a:t>
            </a:r>
          </a:p>
          <a:p>
            <a:pPr marL="727908" lvl="1" indent="-171450">
              <a:buFont typeface="Arial" panose="020B0604020202020204" pitchFamily="34" charset="0"/>
              <a:buChar char="•"/>
            </a:pPr>
            <a:r>
              <a:rPr lang="en-US" sz="1200" dirty="0"/>
              <a:t>Framework and Automation exist for Core Modules and not for Daimler customization</a:t>
            </a:r>
          </a:p>
          <a:p>
            <a:pPr marL="171450" indent="-171450">
              <a:buFont typeface="Arial" panose="020B0604020202020204" pitchFamily="34" charset="0"/>
              <a:buChar char="•"/>
            </a:pPr>
            <a:endParaRPr lang="en-US" sz="1200" dirty="0">
              <a:solidFill>
                <a:srgbClr val="FF0000"/>
              </a:solidFill>
            </a:endParaRPr>
          </a:p>
          <a:p>
            <a:r>
              <a:rPr lang="en-US" sz="1200" b="1" dirty="0"/>
              <a:t>Impact – </a:t>
            </a:r>
          </a:p>
          <a:p>
            <a:pPr marL="171450" indent="-171450">
              <a:buFont typeface="Arial" panose="020B0604020202020204" pitchFamily="34" charset="0"/>
              <a:buChar char="•"/>
            </a:pPr>
            <a:r>
              <a:rPr lang="en-US" sz="1200" dirty="0"/>
              <a:t>Actual Testing happening in Daimler Testing Phase leads to quality issues identified at later phase of development which is costlier</a:t>
            </a:r>
          </a:p>
          <a:p>
            <a:pPr marL="171450" indent="-171450">
              <a:buFont typeface="Arial" panose="020B0604020202020204" pitchFamily="34" charset="0"/>
              <a:buChar char="•"/>
            </a:pPr>
            <a:r>
              <a:rPr lang="en-US" sz="1200" dirty="0"/>
              <a:t>Pressure on engineers to close the user stories with compromised quality gates</a:t>
            </a:r>
          </a:p>
          <a:p>
            <a:pPr marL="171450" indent="-171450">
              <a:buFont typeface="Arial" panose="020B0604020202020204" pitchFamily="34" charset="0"/>
              <a:buChar char="•"/>
            </a:pPr>
            <a:r>
              <a:rPr lang="en-US" sz="1200" dirty="0"/>
              <a:t>Extended Efforts to support Bug Fixing and UAT which minimize sprint velocity for subsequent release</a:t>
            </a:r>
          </a:p>
          <a:p>
            <a:endParaRPr lang="en-US" sz="1200" dirty="0">
              <a:solidFill>
                <a:srgbClr val="FF0000"/>
              </a:solidFill>
            </a:endParaRPr>
          </a:p>
          <a:p>
            <a:r>
              <a:rPr lang="en-US" sz="1200" b="1" dirty="0"/>
              <a:t>Next Steps – </a:t>
            </a:r>
          </a:p>
          <a:p>
            <a:pPr marL="171450" indent="-171450">
              <a:buFont typeface="Arial" panose="020B0604020202020204" pitchFamily="34" charset="0"/>
              <a:buChar char="•"/>
            </a:pPr>
            <a:r>
              <a:rPr lang="en-US" sz="1200" dirty="0"/>
              <a:t>Concurrence to invest on automating and improving coverage of Unit, Component, Integration and E2E Test</a:t>
            </a:r>
          </a:p>
          <a:p>
            <a:pPr marL="171450" indent="-171450">
              <a:buFont typeface="Arial" panose="020B0604020202020204" pitchFamily="34" charset="0"/>
              <a:buChar char="•"/>
            </a:pPr>
            <a:r>
              <a:rPr lang="en-US" sz="1200" dirty="0"/>
              <a:t>Device and Implement strategy for Unit and Functional Test Automation Framework to address current implementation</a:t>
            </a:r>
          </a:p>
          <a:p>
            <a:pPr marL="171450" indent="-171450">
              <a:buFont typeface="Arial" panose="020B0604020202020204" pitchFamily="34" charset="0"/>
              <a:buChar char="•"/>
            </a:pPr>
            <a:r>
              <a:rPr lang="en-US" sz="1200" dirty="0"/>
              <a:t>Strategize and Support Backlog Automation Effort</a:t>
            </a:r>
          </a:p>
          <a:p>
            <a:pPr marL="171450" indent="-171450">
              <a:buFont typeface="Arial" panose="020B0604020202020204" pitchFamily="34" charset="0"/>
              <a:buChar char="•"/>
            </a:pPr>
            <a:r>
              <a:rPr lang="en-US" sz="1200" dirty="0"/>
              <a:t>Revise the current sprint model to provide bandwidth to address functional validation within the sprint phase</a:t>
            </a:r>
            <a:br>
              <a:rPr lang="en-US" sz="1200" dirty="0">
                <a:solidFill>
                  <a:srgbClr val="FF0000"/>
                </a:solidFill>
              </a:rPr>
            </a:br>
            <a:endParaRPr lang="en-US" sz="1200" dirty="0">
              <a:solidFill>
                <a:srgbClr val="FF0000"/>
              </a:solidFill>
            </a:endParaRPr>
          </a:p>
          <a:p>
            <a:endParaRPr lang="en-US" sz="1200" dirty="0">
              <a:solidFill>
                <a:srgbClr val="FF0000"/>
              </a:solidFill>
            </a:endParaRPr>
          </a:p>
          <a:p>
            <a:endParaRPr lang="en-US" sz="1200" dirty="0">
              <a:solidFill>
                <a:srgbClr val="FF0000"/>
              </a:solidFill>
            </a:endParaRPr>
          </a:p>
          <a:p>
            <a:endParaRPr lang="en-US" sz="1200" dirty="0">
              <a:solidFill>
                <a:srgbClr val="FF0000"/>
              </a:solidFill>
            </a:endParaRP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160706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a:solidFill>
                  <a:srgbClr val="222A35"/>
                </a:solidFill>
              </a:rPr>
              <a:t>Current Tool Chain Selection</a:t>
            </a:r>
            <a:endParaRPr lang="en-US" sz="2000" b="1" dirty="0">
              <a:solidFill>
                <a:srgbClr val="9E9E9E"/>
              </a:solidFill>
              <a:cs typeface="Calibri"/>
            </a:endParaRPr>
          </a:p>
        </p:txBody>
      </p:sp>
      <p:grpSp>
        <p:nvGrpSpPr>
          <p:cNvPr id="18" name="Group 17"/>
          <p:cNvGrpSpPr/>
          <p:nvPr/>
        </p:nvGrpSpPr>
        <p:grpSpPr>
          <a:xfrm>
            <a:off x="542070" y="1260398"/>
            <a:ext cx="11024728" cy="5358107"/>
            <a:chOff x="542070" y="1260398"/>
            <a:chExt cx="11024728" cy="5358107"/>
          </a:xfrm>
        </p:grpSpPr>
        <p:grpSp>
          <p:nvGrpSpPr>
            <p:cNvPr id="5" name="Group 4"/>
            <p:cNvGrpSpPr/>
            <p:nvPr/>
          </p:nvGrpSpPr>
          <p:grpSpPr>
            <a:xfrm>
              <a:off x="819649" y="1260398"/>
              <a:ext cx="1711146" cy="1711002"/>
              <a:chOff x="1443782" y="2459564"/>
              <a:chExt cx="1711146" cy="1711002"/>
            </a:xfrm>
            <a:solidFill>
              <a:schemeClr val="accent5"/>
            </a:solidFill>
          </p:grpSpPr>
          <p:sp>
            <p:nvSpPr>
              <p:cNvPr id="3" name="Donut 2"/>
              <p:cNvSpPr/>
              <p:nvPr/>
            </p:nvSpPr>
            <p:spPr>
              <a:xfrm>
                <a:off x="1443782" y="2459564"/>
                <a:ext cx="1711146" cy="1711002"/>
              </a:xfrm>
              <a:prstGeom prst="donut">
                <a:avLst>
                  <a:gd name="adj" fmla="val 0"/>
                </a:avLst>
              </a:prstGeom>
              <a:grp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6" name="Donut 35"/>
              <p:cNvSpPr/>
              <p:nvPr/>
            </p:nvSpPr>
            <p:spPr>
              <a:xfrm>
                <a:off x="1523990" y="2526401"/>
                <a:ext cx="1558746" cy="1558602"/>
              </a:xfrm>
              <a:prstGeom prst="donut">
                <a:avLst>
                  <a:gd name="adj" fmla="val 4688"/>
                </a:avLst>
              </a:prstGeom>
              <a:grpFill/>
              <a:ln>
                <a:solidFill>
                  <a:srgbClr val="00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 name="Oval 3"/>
              <p:cNvSpPr/>
              <p:nvPr/>
            </p:nvSpPr>
            <p:spPr>
              <a:xfrm>
                <a:off x="1739427" y="2753643"/>
                <a:ext cx="1136309" cy="113621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PLAN</a:t>
                </a:r>
              </a:p>
            </p:txBody>
          </p:sp>
        </p:grpSp>
        <p:grpSp>
          <p:nvGrpSpPr>
            <p:cNvPr id="51" name="Group 50"/>
            <p:cNvGrpSpPr/>
            <p:nvPr/>
          </p:nvGrpSpPr>
          <p:grpSpPr>
            <a:xfrm>
              <a:off x="3049179" y="1260398"/>
              <a:ext cx="1711146" cy="1711002"/>
              <a:chOff x="1443782" y="2459564"/>
              <a:chExt cx="1711146" cy="1711002"/>
            </a:xfrm>
            <a:solidFill>
              <a:srgbClr val="C3D69B"/>
            </a:solidFill>
          </p:grpSpPr>
          <p:sp>
            <p:nvSpPr>
              <p:cNvPr id="52" name="Donut 51"/>
              <p:cNvSpPr/>
              <p:nvPr/>
            </p:nvSpPr>
            <p:spPr>
              <a:xfrm>
                <a:off x="1443782" y="2459564"/>
                <a:ext cx="1711146" cy="1711002"/>
              </a:xfrm>
              <a:prstGeom prst="donut">
                <a:avLst>
                  <a:gd name="adj" fmla="val 0"/>
                </a:avLst>
              </a:prstGeom>
              <a:grp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Donut 53"/>
              <p:cNvSpPr/>
              <p:nvPr/>
            </p:nvSpPr>
            <p:spPr>
              <a:xfrm>
                <a:off x="1523990" y="2526401"/>
                <a:ext cx="1558746" cy="1558602"/>
              </a:xfrm>
              <a:prstGeom prst="donut">
                <a:avLst>
                  <a:gd name="adj" fmla="val 4688"/>
                </a:avLst>
              </a:prstGeom>
              <a:grpFill/>
              <a:ln>
                <a:solidFill>
                  <a:schemeClr val="accent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5" name="Oval 54"/>
              <p:cNvSpPr/>
              <p:nvPr/>
            </p:nvSpPr>
            <p:spPr>
              <a:xfrm>
                <a:off x="1739427" y="2753643"/>
                <a:ext cx="1136309" cy="1136212"/>
              </a:xfrm>
              <a:prstGeom prst="ellips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BUILD</a:t>
                </a:r>
              </a:p>
            </p:txBody>
          </p:sp>
        </p:grpSp>
        <p:grpSp>
          <p:nvGrpSpPr>
            <p:cNvPr id="61" name="Group 60"/>
            <p:cNvGrpSpPr/>
            <p:nvPr/>
          </p:nvGrpSpPr>
          <p:grpSpPr>
            <a:xfrm>
              <a:off x="5251973" y="1260398"/>
              <a:ext cx="1711146" cy="1711002"/>
              <a:chOff x="1443782" y="2459564"/>
              <a:chExt cx="1711146" cy="1711002"/>
            </a:xfrm>
            <a:solidFill>
              <a:srgbClr val="C3D69B"/>
            </a:solidFill>
          </p:grpSpPr>
          <p:sp>
            <p:nvSpPr>
              <p:cNvPr id="62" name="Donut 61"/>
              <p:cNvSpPr/>
              <p:nvPr/>
            </p:nvSpPr>
            <p:spPr>
              <a:xfrm>
                <a:off x="1443782" y="2459564"/>
                <a:ext cx="1711146" cy="1711002"/>
              </a:xfrm>
              <a:prstGeom prst="donut">
                <a:avLst>
                  <a:gd name="adj" fmla="val 0"/>
                </a:avLst>
              </a:prstGeom>
              <a:grp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4" name="Donut 63"/>
              <p:cNvSpPr/>
              <p:nvPr/>
            </p:nvSpPr>
            <p:spPr>
              <a:xfrm>
                <a:off x="1523990" y="2526401"/>
                <a:ext cx="1558746" cy="1558602"/>
              </a:xfrm>
              <a:prstGeom prst="donut">
                <a:avLst>
                  <a:gd name="adj" fmla="val 4688"/>
                </a:avLst>
              </a:prstGeom>
              <a:grpFill/>
              <a:ln>
                <a:solidFill>
                  <a:srgbClr val="00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9" name="Oval 68"/>
              <p:cNvSpPr/>
              <p:nvPr/>
            </p:nvSpPr>
            <p:spPr>
              <a:xfrm>
                <a:off x="1739427" y="2753643"/>
                <a:ext cx="1136309" cy="113621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PKG / PUBLISH</a:t>
                </a:r>
              </a:p>
            </p:txBody>
          </p:sp>
        </p:grpSp>
        <p:grpSp>
          <p:nvGrpSpPr>
            <p:cNvPr id="74" name="Group 73"/>
            <p:cNvGrpSpPr/>
            <p:nvPr/>
          </p:nvGrpSpPr>
          <p:grpSpPr>
            <a:xfrm>
              <a:off x="7454767" y="1265759"/>
              <a:ext cx="1711146" cy="1711002"/>
              <a:chOff x="1443782" y="2459564"/>
              <a:chExt cx="1711146" cy="1711002"/>
            </a:xfrm>
            <a:solidFill>
              <a:schemeClr val="accent2">
                <a:lumMod val="60000"/>
                <a:lumOff val="40000"/>
              </a:schemeClr>
            </a:solidFill>
          </p:grpSpPr>
          <p:sp>
            <p:nvSpPr>
              <p:cNvPr id="75" name="Donut 74"/>
              <p:cNvSpPr/>
              <p:nvPr/>
            </p:nvSpPr>
            <p:spPr>
              <a:xfrm>
                <a:off x="1443782" y="2459564"/>
                <a:ext cx="1711146" cy="1711002"/>
              </a:xfrm>
              <a:prstGeom prst="donut">
                <a:avLst>
                  <a:gd name="adj" fmla="val 0"/>
                </a:avLst>
              </a:prstGeom>
              <a:grp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7" name="Donut 76"/>
              <p:cNvSpPr/>
              <p:nvPr/>
            </p:nvSpPr>
            <p:spPr>
              <a:xfrm>
                <a:off x="1523990" y="2526401"/>
                <a:ext cx="1558746" cy="1558602"/>
              </a:xfrm>
              <a:prstGeom prst="donut">
                <a:avLst>
                  <a:gd name="adj" fmla="val 4688"/>
                </a:avLst>
              </a:prstGeom>
              <a:grpFill/>
              <a:ln>
                <a:solidFill>
                  <a:srgbClr val="00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8" name="Oval 77"/>
              <p:cNvSpPr/>
              <p:nvPr/>
            </p:nvSpPr>
            <p:spPr>
              <a:xfrm>
                <a:off x="1739427" y="2753643"/>
                <a:ext cx="1136309" cy="113621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DEPLOY</a:t>
                </a:r>
              </a:p>
            </p:txBody>
          </p:sp>
        </p:grpSp>
        <p:grpSp>
          <p:nvGrpSpPr>
            <p:cNvPr id="79" name="Group 78"/>
            <p:cNvGrpSpPr/>
            <p:nvPr/>
          </p:nvGrpSpPr>
          <p:grpSpPr>
            <a:xfrm>
              <a:off x="9657561" y="1260398"/>
              <a:ext cx="1711146" cy="1711002"/>
              <a:chOff x="1443782" y="2459564"/>
              <a:chExt cx="1711146" cy="1711002"/>
            </a:xfrm>
            <a:solidFill>
              <a:schemeClr val="accent2">
                <a:lumMod val="60000"/>
                <a:lumOff val="40000"/>
              </a:schemeClr>
            </a:solidFill>
          </p:grpSpPr>
          <p:sp>
            <p:nvSpPr>
              <p:cNvPr id="80" name="Donut 79"/>
              <p:cNvSpPr/>
              <p:nvPr/>
            </p:nvSpPr>
            <p:spPr>
              <a:xfrm>
                <a:off x="1443782" y="2459564"/>
                <a:ext cx="1711146" cy="1711002"/>
              </a:xfrm>
              <a:prstGeom prst="donut">
                <a:avLst>
                  <a:gd name="adj" fmla="val 0"/>
                </a:avLst>
              </a:prstGeom>
              <a:grp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1" name="Donut 80"/>
              <p:cNvSpPr/>
              <p:nvPr/>
            </p:nvSpPr>
            <p:spPr>
              <a:xfrm>
                <a:off x="1523990" y="2526401"/>
                <a:ext cx="1558746" cy="1558602"/>
              </a:xfrm>
              <a:prstGeom prst="donut">
                <a:avLst>
                  <a:gd name="adj" fmla="val 4688"/>
                </a:avLst>
              </a:prstGeom>
              <a:grpFill/>
              <a:ln>
                <a:solidFill>
                  <a:schemeClr val="accent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2" name="Oval 81"/>
              <p:cNvSpPr/>
              <p:nvPr/>
            </p:nvSpPr>
            <p:spPr>
              <a:xfrm>
                <a:off x="1739427" y="2753643"/>
                <a:ext cx="1136309" cy="1136212"/>
              </a:xfrm>
              <a:prstGeom prst="ellips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TEST</a:t>
                </a:r>
              </a:p>
            </p:txBody>
          </p:sp>
        </p:grpSp>
        <p:sp>
          <p:nvSpPr>
            <p:cNvPr id="89" name="Rectangle 88"/>
            <p:cNvSpPr/>
            <p:nvPr/>
          </p:nvSpPr>
          <p:spPr>
            <a:xfrm>
              <a:off x="680852" y="3425182"/>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Projects Reports</a:t>
              </a:r>
            </a:p>
          </p:txBody>
        </p:sp>
        <p:sp>
          <p:nvSpPr>
            <p:cNvPr id="91" name="Rectangle 90"/>
            <p:cNvSpPr/>
            <p:nvPr/>
          </p:nvSpPr>
          <p:spPr>
            <a:xfrm>
              <a:off x="680852" y="3737281"/>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Workflow Scheme</a:t>
              </a:r>
            </a:p>
          </p:txBody>
        </p:sp>
        <p:sp>
          <p:nvSpPr>
            <p:cNvPr id="92" name="Rectangle 91"/>
            <p:cNvSpPr/>
            <p:nvPr/>
          </p:nvSpPr>
          <p:spPr>
            <a:xfrm>
              <a:off x="680852" y="4049380"/>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Screen Scheme</a:t>
              </a:r>
            </a:p>
          </p:txBody>
        </p:sp>
        <p:sp>
          <p:nvSpPr>
            <p:cNvPr id="93" name="Rectangle 92"/>
            <p:cNvSpPr/>
            <p:nvPr/>
          </p:nvSpPr>
          <p:spPr>
            <a:xfrm>
              <a:off x="680852" y="3113083"/>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Portfolio Planning</a:t>
              </a:r>
            </a:p>
          </p:txBody>
        </p:sp>
        <p:sp>
          <p:nvSpPr>
            <p:cNvPr id="94" name="Rectangle 93"/>
            <p:cNvSpPr/>
            <p:nvPr/>
          </p:nvSpPr>
          <p:spPr>
            <a:xfrm>
              <a:off x="680852" y="4361478"/>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Dashboards</a:t>
              </a:r>
            </a:p>
          </p:txBody>
        </p:sp>
        <p:sp>
          <p:nvSpPr>
            <p:cNvPr id="101" name="Rectangle 100"/>
            <p:cNvSpPr/>
            <p:nvPr/>
          </p:nvSpPr>
          <p:spPr>
            <a:xfrm>
              <a:off x="5155838" y="3406355"/>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Recursive Scanning</a:t>
              </a:r>
            </a:p>
          </p:txBody>
        </p:sp>
        <p:sp>
          <p:nvSpPr>
            <p:cNvPr id="103" name="Rectangle 102"/>
            <p:cNvSpPr/>
            <p:nvPr/>
          </p:nvSpPr>
          <p:spPr>
            <a:xfrm>
              <a:off x="5155838" y="3726361"/>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License Compliance</a:t>
              </a:r>
            </a:p>
          </p:txBody>
        </p:sp>
        <p:sp>
          <p:nvSpPr>
            <p:cNvPr id="104" name="Rectangle 103"/>
            <p:cNvSpPr/>
            <p:nvPr/>
          </p:nvSpPr>
          <p:spPr>
            <a:xfrm>
              <a:off x="5155838" y="4046367"/>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Reporting and Audit Checks</a:t>
              </a:r>
            </a:p>
          </p:txBody>
        </p:sp>
        <p:sp>
          <p:nvSpPr>
            <p:cNvPr id="106" name="Rectangle 105"/>
            <p:cNvSpPr/>
            <p:nvPr/>
          </p:nvSpPr>
          <p:spPr>
            <a:xfrm>
              <a:off x="5155838" y="3086349"/>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Binary Repository</a:t>
              </a:r>
            </a:p>
          </p:txBody>
        </p:sp>
        <p:sp>
          <p:nvSpPr>
            <p:cNvPr id="107" name="Rectangle 106"/>
            <p:cNvSpPr/>
            <p:nvPr/>
          </p:nvSpPr>
          <p:spPr>
            <a:xfrm>
              <a:off x="5155838" y="4366373"/>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Gated Checks</a:t>
              </a:r>
            </a:p>
          </p:txBody>
        </p:sp>
        <p:sp>
          <p:nvSpPr>
            <p:cNvPr id="109" name="Rectangle 108"/>
            <p:cNvSpPr/>
            <p:nvPr/>
          </p:nvSpPr>
          <p:spPr>
            <a:xfrm>
              <a:off x="7393331" y="3406355"/>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Deployment Strategy</a:t>
              </a:r>
            </a:p>
          </p:txBody>
        </p:sp>
        <p:sp>
          <p:nvSpPr>
            <p:cNvPr id="110" name="Rectangle 109"/>
            <p:cNvSpPr/>
            <p:nvPr/>
          </p:nvSpPr>
          <p:spPr>
            <a:xfrm>
              <a:off x="7393331" y="3726361"/>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Dependency Management</a:t>
              </a:r>
            </a:p>
          </p:txBody>
        </p:sp>
        <p:sp>
          <p:nvSpPr>
            <p:cNvPr id="111" name="Rectangle 110"/>
            <p:cNvSpPr/>
            <p:nvPr/>
          </p:nvSpPr>
          <p:spPr>
            <a:xfrm>
              <a:off x="7393331" y="4046367"/>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Code Quality</a:t>
              </a:r>
            </a:p>
          </p:txBody>
        </p:sp>
        <p:sp>
          <p:nvSpPr>
            <p:cNvPr id="112" name="Rectangle 111"/>
            <p:cNvSpPr/>
            <p:nvPr/>
          </p:nvSpPr>
          <p:spPr>
            <a:xfrm>
              <a:off x="7393331" y="3086349"/>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Service Discovery</a:t>
              </a:r>
            </a:p>
          </p:txBody>
        </p:sp>
        <p:sp>
          <p:nvSpPr>
            <p:cNvPr id="113" name="Rectangle 112"/>
            <p:cNvSpPr/>
            <p:nvPr/>
          </p:nvSpPr>
          <p:spPr>
            <a:xfrm>
              <a:off x="7393331" y="4366373"/>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Configuration Management</a:t>
              </a:r>
            </a:p>
          </p:txBody>
        </p:sp>
        <p:sp>
          <p:nvSpPr>
            <p:cNvPr id="115" name="Rectangle 114"/>
            <p:cNvSpPr/>
            <p:nvPr/>
          </p:nvSpPr>
          <p:spPr>
            <a:xfrm>
              <a:off x="9630825" y="3406355"/>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Integration Test</a:t>
              </a:r>
            </a:p>
          </p:txBody>
        </p:sp>
        <p:sp>
          <p:nvSpPr>
            <p:cNvPr id="117" name="Rectangle 116"/>
            <p:cNvSpPr/>
            <p:nvPr/>
          </p:nvSpPr>
          <p:spPr>
            <a:xfrm>
              <a:off x="9630825" y="3726361"/>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Regression Test</a:t>
              </a:r>
            </a:p>
          </p:txBody>
        </p:sp>
        <p:sp>
          <p:nvSpPr>
            <p:cNvPr id="118" name="Rectangle 117"/>
            <p:cNvSpPr/>
            <p:nvPr/>
          </p:nvSpPr>
          <p:spPr>
            <a:xfrm>
              <a:off x="9630825" y="4046367"/>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Performance Test</a:t>
              </a:r>
            </a:p>
          </p:txBody>
        </p:sp>
        <p:sp>
          <p:nvSpPr>
            <p:cNvPr id="119" name="Rectangle 118"/>
            <p:cNvSpPr/>
            <p:nvPr/>
          </p:nvSpPr>
          <p:spPr>
            <a:xfrm>
              <a:off x="9630825" y="3086349"/>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Functional Test</a:t>
              </a:r>
            </a:p>
          </p:txBody>
        </p:sp>
        <p:sp>
          <p:nvSpPr>
            <p:cNvPr id="120" name="Rectangle 119"/>
            <p:cNvSpPr/>
            <p:nvPr/>
          </p:nvSpPr>
          <p:spPr>
            <a:xfrm>
              <a:off x="9630825" y="4366373"/>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Monitoring</a:t>
              </a:r>
            </a:p>
          </p:txBody>
        </p:sp>
        <p:cxnSp>
          <p:nvCxnSpPr>
            <p:cNvPr id="122" name="Straight Connector 121"/>
            <p:cNvCxnSpPr/>
            <p:nvPr/>
          </p:nvCxnSpPr>
          <p:spPr>
            <a:xfrm flipH="1">
              <a:off x="7214419" y="1458730"/>
              <a:ext cx="21040" cy="3179878"/>
            </a:xfrm>
            <a:prstGeom prst="line">
              <a:avLst/>
            </a:prstGeom>
            <a:ln>
              <a:solidFill>
                <a:srgbClr val="D99694"/>
              </a:solidFill>
              <a:prstDash val="dashDot"/>
            </a:ln>
          </p:spPr>
          <p:style>
            <a:lnRef idx="2">
              <a:schemeClr val="accent1"/>
            </a:lnRef>
            <a:fillRef idx="0">
              <a:schemeClr val="accent1"/>
            </a:fillRef>
            <a:effectRef idx="1">
              <a:schemeClr val="accent1"/>
            </a:effectRef>
            <a:fontRef idx="minor">
              <a:schemeClr val="tx1"/>
            </a:fontRef>
          </p:style>
        </p:cxnSp>
        <p:sp>
          <p:nvSpPr>
            <p:cNvPr id="124" name="Rectangle 123"/>
            <p:cNvSpPr/>
            <p:nvPr/>
          </p:nvSpPr>
          <p:spPr>
            <a:xfrm>
              <a:off x="2928367" y="3430077"/>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Branching Model</a:t>
              </a:r>
            </a:p>
          </p:txBody>
        </p:sp>
        <p:sp>
          <p:nvSpPr>
            <p:cNvPr id="125" name="Rectangle 124"/>
            <p:cNvSpPr/>
            <p:nvPr/>
          </p:nvSpPr>
          <p:spPr>
            <a:xfrm>
              <a:off x="2928367" y="3742176"/>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Dependency Management</a:t>
              </a:r>
            </a:p>
          </p:txBody>
        </p:sp>
        <p:sp>
          <p:nvSpPr>
            <p:cNvPr id="135" name="Rectangle 134"/>
            <p:cNvSpPr/>
            <p:nvPr/>
          </p:nvSpPr>
          <p:spPr>
            <a:xfrm>
              <a:off x="2928367" y="4054275"/>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Code Review / Quality</a:t>
              </a:r>
            </a:p>
          </p:txBody>
        </p:sp>
        <p:sp>
          <p:nvSpPr>
            <p:cNvPr id="136" name="Rectangle 135"/>
            <p:cNvSpPr/>
            <p:nvPr/>
          </p:nvSpPr>
          <p:spPr>
            <a:xfrm>
              <a:off x="2928367" y="3117978"/>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Source Control Management</a:t>
              </a:r>
            </a:p>
          </p:txBody>
        </p:sp>
        <p:sp>
          <p:nvSpPr>
            <p:cNvPr id="137" name="Rectangle 136"/>
            <p:cNvSpPr/>
            <p:nvPr/>
          </p:nvSpPr>
          <p:spPr>
            <a:xfrm>
              <a:off x="2928367" y="4366373"/>
              <a:ext cx="1897631" cy="277130"/>
            </a:xfrm>
            <a:prstGeom prst="rect">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Gated Checks</a:t>
              </a:r>
            </a:p>
          </p:txBody>
        </p:sp>
        <p:cxnSp>
          <p:nvCxnSpPr>
            <p:cNvPr id="138" name="Straight Connector 137"/>
            <p:cNvCxnSpPr/>
            <p:nvPr/>
          </p:nvCxnSpPr>
          <p:spPr>
            <a:xfrm flipH="1">
              <a:off x="2728008" y="1458730"/>
              <a:ext cx="21040" cy="3179878"/>
            </a:xfrm>
            <a:prstGeom prst="line">
              <a:avLst/>
            </a:prstGeom>
            <a:ln>
              <a:solidFill>
                <a:srgbClr val="000000"/>
              </a:solidFill>
              <a:prstDash val="dashDot"/>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542070" y="4892395"/>
              <a:ext cx="2036413" cy="1503943"/>
            </a:xfrm>
            <a:prstGeom prst="rect">
              <a:avLst/>
            </a:prstGeom>
            <a:solidFill>
              <a:srgbClr val="F2F2F2"/>
            </a:solidFill>
            <a:ln>
              <a:solidFill>
                <a:schemeClr val="accent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2928367" y="4892395"/>
              <a:ext cx="4125102" cy="1503943"/>
            </a:xfrm>
            <a:prstGeom prst="rect">
              <a:avLst/>
            </a:prstGeom>
            <a:solidFill>
              <a:schemeClr val="bg1">
                <a:lumMod val="95000"/>
              </a:schemeClr>
            </a:solidFill>
            <a:ln>
              <a:solidFill>
                <a:schemeClr val="accent3">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7393332" y="4892396"/>
              <a:ext cx="4173466" cy="1503942"/>
            </a:xfrm>
            <a:prstGeom prst="rect">
              <a:avLst/>
            </a:prstGeom>
            <a:solidFill>
              <a:srgbClr val="F2F2F2"/>
            </a:solidFill>
            <a:ln>
              <a:solidFill>
                <a:schemeClr val="accent2">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TextBox 166"/>
            <p:cNvSpPr txBox="1"/>
            <p:nvPr/>
          </p:nvSpPr>
          <p:spPr>
            <a:xfrm>
              <a:off x="680851" y="5034548"/>
              <a:ext cx="1777751" cy="506739"/>
            </a:xfrm>
            <a:prstGeom prst="rect">
              <a:avLst/>
            </a:prstGeom>
            <a:noFill/>
          </p:spPr>
          <p:txBody>
            <a:bodyPr wrap="square" lIns="75118" tIns="37559" rIns="75118" bIns="37559" rtlCol="0">
              <a:spAutoFit/>
            </a:bodyPr>
            <a:lstStyle/>
            <a:p>
              <a:r>
                <a:rPr lang="en-US" sz="1400" dirty="0">
                  <a:solidFill>
                    <a:schemeClr val="tx2"/>
                  </a:solidFill>
                </a:rPr>
                <a:t>JIRA</a:t>
              </a:r>
            </a:p>
            <a:p>
              <a:r>
                <a:rPr lang="en-US" sz="1400" dirty="0">
                  <a:solidFill>
                    <a:schemeClr val="tx2"/>
                  </a:solidFill>
                </a:rPr>
                <a:t>TFS</a:t>
              </a:r>
            </a:p>
          </p:txBody>
        </p:sp>
        <p:sp>
          <p:nvSpPr>
            <p:cNvPr id="168" name="TextBox 167"/>
            <p:cNvSpPr txBox="1"/>
            <p:nvPr/>
          </p:nvSpPr>
          <p:spPr>
            <a:xfrm>
              <a:off x="3175956" y="5034548"/>
              <a:ext cx="1168751" cy="1583957"/>
            </a:xfrm>
            <a:prstGeom prst="rect">
              <a:avLst/>
            </a:prstGeom>
            <a:noFill/>
          </p:spPr>
          <p:txBody>
            <a:bodyPr wrap="square" lIns="75118" tIns="37559" rIns="75118" bIns="37559" rtlCol="0">
              <a:spAutoFit/>
            </a:bodyPr>
            <a:lstStyle/>
            <a:p>
              <a:r>
                <a:rPr lang="en-US" sz="1400" dirty="0">
                  <a:solidFill>
                    <a:schemeClr val="tx2"/>
                  </a:solidFill>
                </a:rPr>
                <a:t>TFVC</a:t>
              </a:r>
            </a:p>
            <a:p>
              <a:r>
                <a:rPr lang="en-US" sz="1400" dirty="0">
                  <a:solidFill>
                    <a:schemeClr val="tx2"/>
                  </a:solidFill>
                </a:rPr>
                <a:t>Visual Studio Code</a:t>
              </a:r>
            </a:p>
            <a:p>
              <a:r>
                <a:rPr lang="en-US" sz="1400" strike="sngStrike" dirty="0">
                  <a:solidFill>
                    <a:schemeClr val="bg1">
                      <a:lumMod val="50000"/>
                    </a:schemeClr>
                  </a:solidFill>
                </a:rPr>
                <a:t>SONAR</a:t>
              </a:r>
            </a:p>
            <a:p>
              <a:r>
                <a:rPr lang="en-US" sz="1400" dirty="0">
                  <a:solidFill>
                    <a:schemeClr val="tx2"/>
                  </a:solidFill>
                </a:rPr>
                <a:t>TFS Templates</a:t>
              </a:r>
            </a:p>
            <a:p>
              <a:endParaRPr lang="en-US" sz="1400" dirty="0">
                <a:solidFill>
                  <a:schemeClr val="tx2"/>
                </a:solidFill>
              </a:endParaRPr>
            </a:p>
          </p:txBody>
        </p:sp>
        <p:sp>
          <p:nvSpPr>
            <p:cNvPr id="169" name="TextBox 168"/>
            <p:cNvSpPr txBox="1"/>
            <p:nvPr/>
          </p:nvSpPr>
          <p:spPr>
            <a:xfrm>
              <a:off x="5535235" y="5034548"/>
              <a:ext cx="1254100" cy="722182"/>
            </a:xfrm>
            <a:prstGeom prst="rect">
              <a:avLst/>
            </a:prstGeom>
            <a:noFill/>
          </p:spPr>
          <p:txBody>
            <a:bodyPr wrap="square" lIns="75118" tIns="37559" rIns="75118" bIns="37559" rtlCol="0">
              <a:spAutoFit/>
            </a:bodyPr>
            <a:lstStyle/>
            <a:p>
              <a:r>
                <a:rPr lang="en-US" sz="1400" dirty="0" err="1">
                  <a:solidFill>
                    <a:schemeClr val="tx2"/>
                  </a:solidFill>
                </a:rPr>
                <a:t>Nuget</a:t>
              </a:r>
              <a:endParaRPr lang="en-US" sz="1400" dirty="0">
                <a:solidFill>
                  <a:schemeClr val="tx2"/>
                </a:solidFill>
              </a:endParaRPr>
            </a:p>
            <a:p>
              <a:endParaRPr lang="en-US" sz="1400" dirty="0">
                <a:solidFill>
                  <a:schemeClr val="bg1">
                    <a:lumMod val="75000"/>
                  </a:schemeClr>
                </a:solidFill>
              </a:endParaRPr>
            </a:p>
            <a:p>
              <a:endParaRPr lang="en-US" sz="1400" dirty="0">
                <a:solidFill>
                  <a:schemeClr val="bg1">
                    <a:lumMod val="50000"/>
                  </a:schemeClr>
                </a:solidFill>
              </a:endParaRPr>
            </a:p>
          </p:txBody>
        </p:sp>
        <p:sp>
          <p:nvSpPr>
            <p:cNvPr id="170" name="TextBox 169"/>
            <p:cNvSpPr txBox="1"/>
            <p:nvPr/>
          </p:nvSpPr>
          <p:spPr>
            <a:xfrm>
              <a:off x="7574294" y="5034977"/>
              <a:ext cx="1168593" cy="1368513"/>
            </a:xfrm>
            <a:prstGeom prst="rect">
              <a:avLst/>
            </a:prstGeom>
            <a:noFill/>
          </p:spPr>
          <p:txBody>
            <a:bodyPr wrap="square" lIns="75118" tIns="37559" rIns="75118" bIns="37559" rtlCol="0">
              <a:spAutoFit/>
            </a:bodyPr>
            <a:lstStyle/>
            <a:p>
              <a:r>
                <a:rPr lang="en-US" sz="1400" dirty="0">
                  <a:solidFill>
                    <a:srgbClr val="1F497D"/>
                  </a:solidFill>
                </a:rPr>
                <a:t>ACS/ACS</a:t>
              </a:r>
            </a:p>
            <a:p>
              <a:r>
                <a:rPr lang="en-US" sz="1400" dirty="0">
                  <a:solidFill>
                    <a:schemeClr val="tx2"/>
                  </a:solidFill>
                </a:rPr>
                <a:t>TFS Templates</a:t>
              </a:r>
            </a:p>
            <a:p>
              <a:endParaRPr lang="en-US" sz="1400" dirty="0">
                <a:solidFill>
                  <a:srgbClr val="7F7F7F"/>
                </a:solidFill>
              </a:endParaRPr>
            </a:p>
            <a:p>
              <a:endParaRPr lang="en-US" sz="1400" dirty="0">
                <a:solidFill>
                  <a:srgbClr val="7F7F7F"/>
                </a:solidFill>
              </a:endParaRPr>
            </a:p>
            <a:p>
              <a:endParaRPr lang="en-US" sz="1400" dirty="0">
                <a:solidFill>
                  <a:schemeClr val="tx2"/>
                </a:solidFill>
              </a:endParaRPr>
            </a:p>
          </p:txBody>
        </p:sp>
        <p:sp>
          <p:nvSpPr>
            <p:cNvPr id="171" name="TextBox 170"/>
            <p:cNvSpPr txBox="1"/>
            <p:nvPr/>
          </p:nvSpPr>
          <p:spPr>
            <a:xfrm>
              <a:off x="10064732" y="5034977"/>
              <a:ext cx="1143559" cy="1153070"/>
            </a:xfrm>
            <a:prstGeom prst="rect">
              <a:avLst/>
            </a:prstGeom>
            <a:noFill/>
          </p:spPr>
          <p:txBody>
            <a:bodyPr wrap="square" lIns="75118" tIns="37559" rIns="75118" bIns="37559" rtlCol="0">
              <a:spAutoFit/>
            </a:bodyPr>
            <a:lstStyle/>
            <a:p>
              <a:r>
                <a:rPr lang="en-US" sz="1400" dirty="0">
                  <a:solidFill>
                    <a:schemeClr val="tx2"/>
                  </a:solidFill>
                </a:rPr>
                <a:t>MTM</a:t>
              </a:r>
            </a:p>
            <a:p>
              <a:r>
                <a:rPr lang="en-US" sz="1400" dirty="0">
                  <a:solidFill>
                    <a:schemeClr val="tx2"/>
                  </a:solidFill>
                </a:rPr>
                <a:t>LoadRunner</a:t>
              </a:r>
            </a:p>
            <a:p>
              <a:endParaRPr lang="en-US" sz="1400" dirty="0">
                <a:solidFill>
                  <a:schemeClr val="tx2"/>
                </a:solidFill>
              </a:endParaRPr>
            </a:p>
            <a:p>
              <a:endParaRPr lang="en-US" sz="1400" dirty="0">
                <a:solidFill>
                  <a:schemeClr val="bg1">
                    <a:lumMod val="75000"/>
                  </a:schemeClr>
                </a:solidFill>
              </a:endParaRPr>
            </a:p>
            <a:p>
              <a:endParaRPr lang="en-US" sz="1400" dirty="0">
                <a:solidFill>
                  <a:schemeClr val="tx2"/>
                </a:solidFill>
              </a:endParaRPr>
            </a:p>
          </p:txBody>
        </p:sp>
        <p:sp>
          <p:nvSpPr>
            <p:cNvPr id="172" name="TextBox 171"/>
            <p:cNvSpPr txBox="1"/>
            <p:nvPr/>
          </p:nvSpPr>
          <p:spPr>
            <a:xfrm>
              <a:off x="8886353" y="5034977"/>
              <a:ext cx="1168593" cy="937626"/>
            </a:xfrm>
            <a:prstGeom prst="rect">
              <a:avLst/>
            </a:prstGeom>
            <a:noFill/>
          </p:spPr>
          <p:txBody>
            <a:bodyPr wrap="square" lIns="75118" tIns="37559" rIns="75118" bIns="37559" rtlCol="0">
              <a:spAutoFit/>
            </a:bodyPr>
            <a:lstStyle/>
            <a:p>
              <a:endParaRPr lang="en-US" sz="1400" dirty="0">
                <a:solidFill>
                  <a:schemeClr val="tx2"/>
                </a:solidFill>
              </a:endParaRPr>
            </a:p>
            <a:p>
              <a:endParaRPr lang="en-US" sz="1400" dirty="0">
                <a:solidFill>
                  <a:schemeClr val="bg1">
                    <a:lumMod val="75000"/>
                  </a:schemeClr>
                </a:solidFill>
              </a:endParaRPr>
            </a:p>
            <a:p>
              <a:endParaRPr lang="en-US" sz="1400" dirty="0">
                <a:solidFill>
                  <a:schemeClr val="bg1">
                    <a:lumMod val="85000"/>
                  </a:schemeClr>
                </a:solidFill>
              </a:endParaRPr>
            </a:p>
            <a:p>
              <a:endParaRPr lang="en-US" sz="1400" dirty="0">
                <a:solidFill>
                  <a:schemeClr val="tx2"/>
                </a:solidFill>
              </a:endParaRPr>
            </a:p>
          </p:txBody>
        </p:sp>
        <p:sp>
          <p:nvSpPr>
            <p:cNvPr id="173" name="TextBox 172"/>
            <p:cNvSpPr txBox="1"/>
            <p:nvPr/>
          </p:nvSpPr>
          <p:spPr>
            <a:xfrm>
              <a:off x="4355596" y="5045809"/>
              <a:ext cx="1168751" cy="291295"/>
            </a:xfrm>
            <a:prstGeom prst="rect">
              <a:avLst/>
            </a:prstGeom>
            <a:noFill/>
          </p:spPr>
          <p:txBody>
            <a:bodyPr wrap="square" lIns="75118" tIns="37559" rIns="75118" bIns="37559" rtlCol="0">
              <a:spAutoFit/>
            </a:bodyPr>
            <a:lstStyle/>
            <a:p>
              <a:r>
                <a:rPr lang="en-US" sz="1400" dirty="0" err="1">
                  <a:solidFill>
                    <a:schemeClr val="tx2"/>
                  </a:solidFill>
                </a:rPr>
                <a:t>Powershell</a:t>
              </a:r>
              <a:endParaRPr lang="en-US" sz="1400" dirty="0">
                <a:solidFill>
                  <a:schemeClr val="tx2"/>
                </a:solidFill>
              </a:endParaRPr>
            </a:p>
          </p:txBody>
        </p:sp>
      </p:grpSp>
    </p:spTree>
    <p:extLst>
      <p:ext uri="{BB962C8B-B14F-4D97-AF65-F5344CB8AC3E}">
        <p14:creationId xmlns:p14="http://schemas.microsoft.com/office/powerpoint/2010/main" val="411136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p:cNvSpPr>
          <p:nvPr/>
        </p:nvSpPr>
        <p:spPr>
          <a:xfrm>
            <a:off x="629999" y="204045"/>
            <a:ext cx="10936799" cy="513899"/>
          </a:xfrm>
          <a:prstGeom prst="rect">
            <a:avLst/>
          </a:prstGeom>
        </p:spPr>
        <p:txBody>
          <a:bodyPr vert="horz" lIns="111292" tIns="55646" rIns="111292" bIns="55646" rtlCol="0" anchor="ctr">
            <a:normAutofit/>
          </a:bodyPr>
          <a:lstStyle>
            <a:lvl1pPr algn="ctr" defTabSz="556458" rtl="0" eaLnBrk="1" latinLnBrk="0" hangingPunct="1">
              <a:spcBef>
                <a:spcPct val="0"/>
              </a:spcBef>
              <a:buNone/>
              <a:defRPr sz="5400" kern="1200">
                <a:solidFill>
                  <a:schemeClr val="tx1"/>
                </a:solidFill>
                <a:latin typeface="+mj-lt"/>
                <a:ea typeface="+mj-ea"/>
                <a:cs typeface="+mj-cs"/>
              </a:defRPr>
            </a:lvl1pPr>
          </a:lstStyle>
          <a:p>
            <a:pPr algn="l"/>
            <a:r>
              <a:rPr lang="en-US" sz="2400" b="1" dirty="0">
                <a:solidFill>
                  <a:srgbClr val="222A35"/>
                </a:solidFill>
              </a:rPr>
              <a:t>Appendix – Playbook </a:t>
            </a:r>
            <a:endParaRPr lang="en-US" sz="2000" b="1" dirty="0">
              <a:solidFill>
                <a:srgbClr val="9E9E9E"/>
              </a:solidFill>
              <a:cs typeface="Calibri"/>
            </a:endParaRPr>
          </a:p>
        </p:txBody>
      </p:sp>
      <p:sp>
        <p:nvSpPr>
          <p:cNvPr id="5" name="TextBox 4">
            <a:extLst>
              <a:ext uri="{FF2B5EF4-FFF2-40B4-BE49-F238E27FC236}">
                <a16:creationId xmlns:a16="http://schemas.microsoft.com/office/drawing/2014/main" id="{FD5900B1-2E43-AF4C-BAA7-30FCC9E05E42}"/>
              </a:ext>
            </a:extLst>
          </p:cNvPr>
          <p:cNvSpPr txBox="1"/>
          <p:nvPr/>
        </p:nvSpPr>
        <p:spPr>
          <a:xfrm>
            <a:off x="684833" y="684326"/>
            <a:ext cx="10936798" cy="5786199"/>
          </a:xfrm>
          <a:prstGeom prst="rect">
            <a:avLst/>
          </a:prstGeom>
          <a:noFill/>
        </p:spPr>
        <p:txBody>
          <a:bodyPr wrap="square" rtlCol="0">
            <a:spAutoFit/>
          </a:bodyPr>
          <a:lstStyle/>
          <a:p>
            <a:r>
              <a:rPr lang="en-US" sz="1000" b="1" dirty="0">
                <a:latin typeface="Helvetica Neue" panose="02000503000000020004" pitchFamily="2" charset="0"/>
                <a:ea typeface="Helvetica Neue" panose="02000503000000020004" pitchFamily="2" charset="0"/>
                <a:cs typeface="Helvetica Neue" panose="02000503000000020004" pitchFamily="2" charset="0"/>
              </a:rPr>
              <a:t>Assessment Execution summary – 5 days in iCertis Pune</a:t>
            </a:r>
          </a:p>
          <a:p>
            <a:endParaRPr lang="en-US" sz="10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US" sz="1000" b="1" dirty="0">
                <a:latin typeface="Helvetica Neue" panose="02000503000000020004" pitchFamily="2" charset="0"/>
                <a:ea typeface="Helvetica Neue" panose="02000503000000020004" pitchFamily="2" charset="0"/>
                <a:cs typeface="Helvetica Neue" panose="02000503000000020004" pitchFamily="2" charset="0"/>
              </a:rPr>
              <a:t>Overview of Product Development Process (Dev to Prod) – NPS</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[iCertis – Parvez VP Solution Engineering]</a:t>
            </a:r>
          </a:p>
          <a:p>
            <a:pPr marL="285750" indent="-285750">
              <a:buFont typeface="Arial" panose="020B0604020202020204" pitchFamily="34" charset="0"/>
              <a:buChar char="•"/>
            </a:pPr>
            <a:r>
              <a:rPr lang="en-US" sz="1000" b="1" dirty="0">
                <a:latin typeface="Helvetica Neue" panose="02000503000000020004" pitchFamily="2" charset="0"/>
                <a:ea typeface="Helvetica Neue" panose="02000503000000020004" pitchFamily="2" charset="0"/>
                <a:cs typeface="Helvetica Neue" panose="02000503000000020004" pitchFamily="2" charset="0"/>
              </a:rPr>
              <a:t> Introduction with Stakeholders from Delivery Team – NPS &amp; Core iCertis Team</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[iCertis – Parvez, </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Sandeep - Core Product Development, </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Poorna &amp; Vinod – Lead DevOps, </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Parag – Dev Manager]</a:t>
            </a:r>
          </a:p>
          <a:p>
            <a:pPr marL="285750" indent="-285750">
              <a:buFont typeface="Arial" panose="020B0604020202020204" pitchFamily="34" charset="0"/>
              <a:buChar char="•"/>
            </a:pPr>
            <a:r>
              <a:rPr lang="en-US" sz="1000" b="1" dirty="0">
                <a:latin typeface="Helvetica Neue" panose="02000503000000020004" pitchFamily="2" charset="0"/>
                <a:ea typeface="Helvetica Neue" panose="02000503000000020004" pitchFamily="2" charset="0"/>
                <a:cs typeface="Helvetica Neue" panose="02000503000000020004" pitchFamily="2" charset="0"/>
              </a:rPr>
              <a:t>Overview of Release Process and Agile Practice</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[Abhijeet – Scrum Master/Program Lead]</a:t>
            </a:r>
          </a:p>
          <a:p>
            <a:pPr marL="285750" indent="-285750">
              <a:buFont typeface="Arial" panose="020B0604020202020204" pitchFamily="34" charset="0"/>
              <a:buChar char="•"/>
            </a:pPr>
            <a:r>
              <a:rPr lang="en-US" sz="1000" b="1" dirty="0">
                <a:latin typeface="Helvetica Neue" panose="02000503000000020004" pitchFamily="2" charset="0"/>
                <a:ea typeface="Helvetica Neue" panose="02000503000000020004" pitchFamily="2" charset="0"/>
                <a:cs typeface="Helvetica Neue" panose="02000503000000020004" pitchFamily="2" charset="0"/>
              </a:rPr>
              <a:t>Overview of Release cycle </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[Abhijeet – Scrum Master/Program Lead and </a:t>
            </a:r>
            <a:r>
              <a:rPr lang="en-US" sz="1000" dirty="0" err="1">
                <a:latin typeface="Helvetica Neue" panose="02000503000000020004" pitchFamily="2" charset="0"/>
                <a:ea typeface="Helvetica Neue" panose="02000503000000020004" pitchFamily="2" charset="0"/>
                <a:cs typeface="Helvetica Neue" panose="02000503000000020004" pitchFamily="2" charset="0"/>
              </a:rPr>
              <a:t>Janak</a:t>
            </a:r>
            <a:r>
              <a:rPr lang="en-US" sz="1000" dirty="0">
                <a:latin typeface="Helvetica Neue" panose="02000503000000020004" pitchFamily="2" charset="0"/>
                <a:ea typeface="Helvetica Neue" panose="02000503000000020004" pitchFamily="2" charset="0"/>
                <a:cs typeface="Helvetica Neue" panose="02000503000000020004" pitchFamily="2" charset="0"/>
              </a:rPr>
              <a:t> – QE Manager]</a:t>
            </a:r>
          </a:p>
          <a:p>
            <a:pPr marL="285750" indent="-285750">
              <a:buFont typeface="Arial" panose="020B0604020202020204" pitchFamily="34" charset="0"/>
              <a:buChar char="•"/>
            </a:pPr>
            <a:r>
              <a:rPr lang="en-US" sz="1000" b="1" dirty="0">
                <a:latin typeface="Helvetica Neue" panose="02000503000000020004" pitchFamily="2" charset="0"/>
                <a:ea typeface="Helvetica Neue" panose="02000503000000020004" pitchFamily="2" charset="0"/>
                <a:cs typeface="Helvetica Neue" panose="02000503000000020004" pitchFamily="2" charset="0"/>
              </a:rPr>
              <a:t>Understanding of Agile Practice</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[Abhijeet – Scrum Master/Program Lead and </a:t>
            </a:r>
            <a:r>
              <a:rPr lang="en-US" sz="1000" dirty="0" err="1">
                <a:latin typeface="Helvetica Neue" panose="02000503000000020004" pitchFamily="2" charset="0"/>
                <a:ea typeface="Helvetica Neue" panose="02000503000000020004" pitchFamily="2" charset="0"/>
                <a:cs typeface="Helvetica Neue" panose="02000503000000020004" pitchFamily="2" charset="0"/>
              </a:rPr>
              <a:t>Janak</a:t>
            </a:r>
            <a:r>
              <a:rPr lang="en-US" sz="1000" dirty="0">
                <a:latin typeface="Helvetica Neue" panose="02000503000000020004" pitchFamily="2" charset="0"/>
                <a:ea typeface="Helvetica Neue" panose="02000503000000020004" pitchFamily="2" charset="0"/>
                <a:cs typeface="Helvetica Neue" panose="02000503000000020004" pitchFamily="2" charset="0"/>
              </a:rPr>
              <a:t> – QE Manager]</a:t>
            </a:r>
          </a:p>
          <a:p>
            <a:pPr marL="285750" indent="-285750">
              <a:buFont typeface="Arial" panose="020B0604020202020204" pitchFamily="34" charset="0"/>
              <a:buChar char="•"/>
            </a:pPr>
            <a:r>
              <a:rPr lang="en-US" sz="1000" b="1" dirty="0">
                <a:latin typeface="Helvetica Neue" panose="02000503000000020004" pitchFamily="2" charset="0"/>
                <a:ea typeface="Helvetica Neue" panose="02000503000000020004" pitchFamily="2" charset="0"/>
                <a:cs typeface="Helvetica Neue" panose="02000503000000020004" pitchFamily="2" charset="0"/>
              </a:rPr>
              <a:t>Understanding of Environment and Deployment strategy in Prod and Non Prod</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[Parvez, Vinod DevOps Lead]</a:t>
            </a:r>
          </a:p>
          <a:p>
            <a:pPr marL="285750" indent="-285750">
              <a:buFont typeface="Arial" panose="020B0604020202020204" pitchFamily="34" charset="0"/>
              <a:buChar char="•"/>
            </a:pPr>
            <a:r>
              <a:rPr lang="en-US" sz="1000" b="1" dirty="0">
                <a:latin typeface="Helvetica Neue" panose="02000503000000020004" pitchFamily="2" charset="0"/>
                <a:ea typeface="Helvetica Neue" panose="02000503000000020004" pitchFamily="2" charset="0"/>
                <a:cs typeface="Helvetica Neue" panose="02000503000000020004" pitchFamily="2" charset="0"/>
              </a:rPr>
              <a:t>Overview of Architecture and Solution</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[Parag Development Manager]</a:t>
            </a:r>
          </a:p>
          <a:p>
            <a:pPr marL="285750" indent="-285750">
              <a:buFont typeface="Arial" panose="020B0604020202020204" pitchFamily="34" charset="0"/>
              <a:buChar char="•"/>
            </a:pPr>
            <a:r>
              <a:rPr lang="en-US" sz="1000" b="1" dirty="0">
                <a:latin typeface="Helvetica Neue" panose="02000503000000020004" pitchFamily="2" charset="0"/>
                <a:ea typeface="Helvetica Neue" panose="02000503000000020004" pitchFamily="2" charset="0"/>
                <a:cs typeface="Helvetica Neue" panose="02000503000000020004" pitchFamily="2" charset="0"/>
              </a:rPr>
              <a:t>Overview of P2P and Improvements</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[Parvez, Akhilesh and Mukesh DBA and P2P Lead]</a:t>
            </a:r>
          </a:p>
          <a:p>
            <a:pPr marL="285750" indent="-285750">
              <a:buFont typeface="Arial" panose="020B0604020202020204" pitchFamily="34" charset="0"/>
              <a:buChar char="•"/>
            </a:pPr>
            <a:r>
              <a:rPr lang="en-US" sz="1000" b="1" dirty="0">
                <a:latin typeface="Helvetica Neue" panose="02000503000000020004" pitchFamily="2" charset="0"/>
                <a:ea typeface="Helvetica Neue" panose="02000503000000020004" pitchFamily="2" charset="0"/>
                <a:cs typeface="Helvetica Neue" panose="02000503000000020004" pitchFamily="2" charset="0"/>
              </a:rPr>
              <a:t>Understanding of iCertis Vision on Solutions Engineering for NPS</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[Parvez VP Solutions Engineering]</a:t>
            </a:r>
          </a:p>
          <a:p>
            <a:pPr marL="285750" indent="-285750">
              <a:buFont typeface="Arial" panose="020B0604020202020204" pitchFamily="34" charset="0"/>
              <a:buChar char="•"/>
            </a:pPr>
            <a:r>
              <a:rPr lang="en-US" sz="1000" b="1" dirty="0">
                <a:latin typeface="Helvetica Neue" panose="02000503000000020004" pitchFamily="2" charset="0"/>
                <a:ea typeface="Helvetica Neue" panose="02000503000000020004" pitchFamily="2" charset="0"/>
                <a:cs typeface="Helvetica Neue" panose="02000503000000020004" pitchFamily="2" charset="0"/>
              </a:rPr>
              <a:t>Understanding of the Tool Chain – DevOps</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[Poorna and Vinod – DevOps Leads]</a:t>
            </a:r>
          </a:p>
          <a:p>
            <a:pPr marL="285750" indent="-285750">
              <a:buFont typeface="Arial" panose="020B0604020202020204" pitchFamily="34" charset="0"/>
              <a:buChar char="•"/>
            </a:pPr>
            <a:r>
              <a:rPr lang="en-US" sz="1000" b="1" dirty="0">
                <a:latin typeface="Helvetica Neue" panose="02000503000000020004" pitchFamily="2" charset="0"/>
                <a:ea typeface="Helvetica Neue" panose="02000503000000020004" pitchFamily="2" charset="0"/>
                <a:cs typeface="Helvetica Neue" panose="02000503000000020004" pitchFamily="2" charset="0"/>
              </a:rPr>
              <a:t>Understanding on Development and QE Activities </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[Parag Dev Manager and </a:t>
            </a:r>
            <a:r>
              <a:rPr lang="en-US" sz="1000" dirty="0" err="1">
                <a:latin typeface="Helvetica Neue" panose="02000503000000020004" pitchFamily="2" charset="0"/>
                <a:ea typeface="Helvetica Neue" panose="02000503000000020004" pitchFamily="2" charset="0"/>
                <a:cs typeface="Helvetica Neue" panose="02000503000000020004" pitchFamily="2" charset="0"/>
              </a:rPr>
              <a:t>Janak</a:t>
            </a:r>
            <a:r>
              <a:rPr lang="en-US" sz="1000" dirty="0">
                <a:latin typeface="Helvetica Neue" panose="02000503000000020004" pitchFamily="2" charset="0"/>
                <a:ea typeface="Helvetica Neue" panose="02000503000000020004" pitchFamily="2" charset="0"/>
                <a:cs typeface="Helvetica Neue" panose="02000503000000020004" pitchFamily="2" charset="0"/>
              </a:rPr>
              <a:t> QE Manager]</a:t>
            </a:r>
          </a:p>
          <a:p>
            <a:pPr marL="285750" indent="-285750">
              <a:buFont typeface="Arial" panose="020B0604020202020204" pitchFamily="34" charset="0"/>
              <a:buChar char="•"/>
            </a:pPr>
            <a:r>
              <a:rPr lang="en-US" sz="1000" b="1" dirty="0">
                <a:latin typeface="Helvetica Neue" panose="02000503000000020004" pitchFamily="2" charset="0"/>
                <a:ea typeface="Helvetica Neue" panose="02000503000000020004" pitchFamily="2" charset="0"/>
                <a:cs typeface="Helvetica Neue" panose="02000503000000020004" pitchFamily="2" charset="0"/>
              </a:rPr>
              <a:t>Deep Dive of Build &amp; Deployment Jobs and Infrastructure Automation</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[Poorna and Vinod – DevOps Leads]</a:t>
            </a:r>
          </a:p>
          <a:p>
            <a:pPr marL="285750" indent="-285750">
              <a:buFont typeface="Arial" panose="020B0604020202020204" pitchFamily="34" charset="0"/>
              <a:buChar char="•"/>
            </a:pPr>
            <a:r>
              <a:rPr lang="en-US" sz="1000" b="1" dirty="0">
                <a:latin typeface="Helvetica Neue" panose="02000503000000020004" pitchFamily="2" charset="0"/>
                <a:ea typeface="Helvetica Neue" panose="02000503000000020004" pitchFamily="2" charset="0"/>
                <a:cs typeface="Helvetica Neue" panose="02000503000000020004" pitchFamily="2" charset="0"/>
              </a:rPr>
              <a:t>Review the DevOps Strategy and Practice </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[Poorna and Vinod – DevOps Leads]</a:t>
            </a:r>
          </a:p>
          <a:p>
            <a:pPr marL="285750" indent="-285750">
              <a:buFont typeface="Arial" panose="020B0604020202020204" pitchFamily="34" charset="0"/>
              <a:buChar char="•"/>
            </a:pPr>
            <a:r>
              <a:rPr lang="en-US" sz="1000" b="1" dirty="0">
                <a:latin typeface="Helvetica Neue" panose="02000503000000020004" pitchFamily="2" charset="0"/>
                <a:ea typeface="Helvetica Neue" panose="02000503000000020004" pitchFamily="2" charset="0"/>
                <a:cs typeface="Helvetica Neue" panose="02000503000000020004" pitchFamily="2" charset="0"/>
              </a:rPr>
              <a:t>Walkthrough and Review of Altimetrik Understanding on Release Planning and Delivery Framework</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[Abhijeet – Scrum Master/Program Lead and </a:t>
            </a:r>
            <a:r>
              <a:rPr lang="en-US" sz="1000" dirty="0" err="1">
                <a:latin typeface="Helvetica Neue" panose="02000503000000020004" pitchFamily="2" charset="0"/>
                <a:ea typeface="Helvetica Neue" panose="02000503000000020004" pitchFamily="2" charset="0"/>
                <a:cs typeface="Helvetica Neue" panose="02000503000000020004" pitchFamily="2" charset="0"/>
              </a:rPr>
              <a:t>Janak</a:t>
            </a:r>
            <a:r>
              <a:rPr lang="en-US" sz="1000" dirty="0">
                <a:latin typeface="Helvetica Neue" panose="02000503000000020004" pitchFamily="2" charset="0"/>
                <a:ea typeface="Helvetica Neue" panose="02000503000000020004" pitchFamily="2" charset="0"/>
                <a:cs typeface="Helvetica Neue" panose="02000503000000020004" pitchFamily="2" charset="0"/>
              </a:rPr>
              <a:t> – QE Manager]</a:t>
            </a:r>
            <a:endParaRPr lang="en-US" sz="1000" b="1"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US" sz="1000" b="1" dirty="0">
                <a:latin typeface="Helvetica Neue" panose="02000503000000020004" pitchFamily="2" charset="0"/>
                <a:ea typeface="Helvetica Neue" panose="02000503000000020004" pitchFamily="2" charset="0"/>
                <a:cs typeface="Helvetica Neue" panose="02000503000000020004" pitchFamily="2" charset="0"/>
              </a:rPr>
              <a:t>Walkthrough and Review of Altimetrik Understanding on DevOps Strategy</a:t>
            </a:r>
          </a:p>
          <a:p>
            <a:r>
              <a:rPr lang="en-US" sz="1000" dirty="0">
                <a:latin typeface="Helvetica Neue" panose="02000503000000020004" pitchFamily="2" charset="0"/>
                <a:ea typeface="Helvetica Neue" panose="02000503000000020004" pitchFamily="2" charset="0"/>
                <a:cs typeface="Helvetica Neue" panose="02000503000000020004" pitchFamily="2" charset="0"/>
              </a:rPr>
              <a:t>[Poorna and Vinod – DevOps Leads]</a:t>
            </a:r>
          </a:p>
          <a:p>
            <a:pPr marL="285750" indent="-285750">
              <a:buFont typeface="Arial" panose="020B0604020202020204" pitchFamily="34" charset="0"/>
              <a:buChar char="•"/>
            </a:pPr>
            <a:endParaRPr lang="en-US" sz="1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AutoNum type="arabicPeriod"/>
            </a:pPr>
            <a:endParaRPr lang="en-US" sz="1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9" name="TextBox 28">
            <a:extLst>
              <a:ext uri="{FF2B5EF4-FFF2-40B4-BE49-F238E27FC236}">
                <a16:creationId xmlns:a16="http://schemas.microsoft.com/office/drawing/2014/main" id="{5D3FB319-70A7-5D49-BF84-30B27DF87B72}"/>
              </a:ext>
            </a:extLst>
          </p:cNvPr>
          <p:cNvSpPr txBox="1"/>
          <p:nvPr/>
        </p:nvSpPr>
        <p:spPr>
          <a:xfrm>
            <a:off x="6989045" y="593064"/>
            <a:ext cx="4385142" cy="1538883"/>
          </a:xfrm>
          <a:prstGeom prst="rect">
            <a:avLst/>
          </a:prstGeom>
          <a:noFill/>
        </p:spPr>
        <p:txBody>
          <a:bodyPr wrap="square" rtlCol="0">
            <a:spAutoFit/>
          </a:bodyPr>
          <a:lstStyle/>
          <a:p>
            <a:r>
              <a:rPr lang="en-US" sz="1000" b="1" dirty="0">
                <a:latin typeface="Helvetica Neue" panose="02000503000000020004" pitchFamily="2" charset="0"/>
                <a:ea typeface="Helvetica Neue" panose="02000503000000020004" pitchFamily="2" charset="0"/>
                <a:cs typeface="Helvetica Neue" panose="02000503000000020004" pitchFamily="2" charset="0"/>
              </a:rPr>
              <a:t>Altimetrik Assessment Team</a:t>
            </a:r>
            <a:r>
              <a:rPr lang="en-IN" sz="1000" b="1" dirty="0">
                <a:latin typeface="Helvetica Neue" panose="02000503000000020004" pitchFamily="2" charset="0"/>
                <a:ea typeface="Helvetica Neue" panose="02000503000000020004" pitchFamily="2" charset="0"/>
                <a:cs typeface="Helvetica Neue" panose="02000503000000020004" pitchFamily="2" charset="0"/>
              </a:rPr>
              <a:t> </a:t>
            </a:r>
          </a:p>
          <a:p>
            <a:pPr marL="342900" indent="-342900">
              <a:buAutoNum type="arabicPeriod"/>
            </a:pPr>
            <a:r>
              <a:rPr lang="en-US" sz="1000" dirty="0">
                <a:latin typeface="Helvetica Neue" panose="02000503000000020004" pitchFamily="2" charset="0"/>
                <a:ea typeface="Helvetica Neue" panose="02000503000000020004" pitchFamily="2" charset="0"/>
                <a:cs typeface="Helvetica Neue" panose="02000503000000020004" pitchFamily="2" charset="0"/>
              </a:rPr>
              <a:t>Ryan Talbott – CTO </a:t>
            </a:r>
          </a:p>
          <a:p>
            <a:pPr marL="342900" indent="-342900">
              <a:buAutoNum type="arabicPeriod"/>
            </a:pPr>
            <a:r>
              <a:rPr lang="en-US" sz="1000" dirty="0">
                <a:latin typeface="Helvetica Neue" panose="02000503000000020004" pitchFamily="2" charset="0"/>
                <a:ea typeface="Helvetica Neue" panose="02000503000000020004" pitchFamily="2" charset="0"/>
                <a:cs typeface="Helvetica Neue" panose="02000503000000020004" pitchFamily="2" charset="0"/>
              </a:rPr>
              <a:t>Farid Roshan – Head of DevOps and Cloud</a:t>
            </a:r>
          </a:p>
          <a:p>
            <a:pPr marL="342900" indent="-342900">
              <a:buAutoNum type="arabicPeriod"/>
            </a:pPr>
            <a:r>
              <a:rPr lang="en-US" sz="1000" dirty="0">
                <a:latin typeface="Helvetica Neue" panose="02000503000000020004" pitchFamily="2" charset="0"/>
                <a:ea typeface="Helvetica Neue" panose="02000503000000020004" pitchFamily="2" charset="0"/>
                <a:cs typeface="Helvetica Neue" panose="02000503000000020004" pitchFamily="2" charset="0"/>
              </a:rPr>
              <a:t>Dean Chin – Architect DevOps and Cloud</a:t>
            </a:r>
          </a:p>
          <a:p>
            <a:pPr marL="342900" indent="-342900">
              <a:buAutoNum type="arabicPeriod"/>
            </a:pPr>
            <a:r>
              <a:rPr lang="en-US" sz="1000" dirty="0">
                <a:latin typeface="Helvetica Neue" panose="02000503000000020004" pitchFamily="2" charset="0"/>
                <a:ea typeface="Helvetica Neue" panose="02000503000000020004" pitchFamily="2" charset="0"/>
                <a:cs typeface="Helvetica Neue" panose="02000503000000020004" pitchFamily="2" charset="0"/>
              </a:rPr>
              <a:t>Sanjay Ghore – Architect DevOps </a:t>
            </a:r>
          </a:p>
          <a:p>
            <a:pPr marL="342900" indent="-342900">
              <a:buFontTx/>
              <a:buAutoNum type="arabicPeriod"/>
            </a:pPr>
            <a:r>
              <a:rPr lang="en-US" sz="1000" dirty="0">
                <a:latin typeface="Helvetica Neue" panose="02000503000000020004" pitchFamily="2" charset="0"/>
                <a:ea typeface="Helvetica Neue" panose="02000503000000020004" pitchFamily="2" charset="0"/>
                <a:cs typeface="Helvetica Neue" panose="02000503000000020004" pitchFamily="2" charset="0"/>
              </a:rPr>
              <a:t>Vijayakumar Sampath – Head of Engineering and QE Practice</a:t>
            </a:r>
          </a:p>
          <a:p>
            <a:endParaRPr lang="en-US" sz="1000" dirty="0">
              <a:latin typeface="Helvetica Neue" panose="02000503000000020004" pitchFamily="2" charset="0"/>
              <a:ea typeface="Helvetica Neue" panose="02000503000000020004" pitchFamily="2" charset="0"/>
              <a:cs typeface="Helvetica Neue" panose="02000503000000020004" pitchFamily="2" charset="0"/>
            </a:endParaRP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endParaRPr lang="en-US" sz="1200" b="1" dirty="0"/>
          </a:p>
        </p:txBody>
      </p:sp>
    </p:spTree>
    <p:extLst>
      <p:ext uri="{BB962C8B-B14F-4D97-AF65-F5344CB8AC3E}">
        <p14:creationId xmlns:p14="http://schemas.microsoft.com/office/powerpoint/2010/main" val="3913158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39680</TotalTime>
  <Words>1515</Words>
  <Application>Microsoft Macintosh PowerPoint</Application>
  <PresentationFormat>Custom</PresentationFormat>
  <Paragraphs>298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Courier New</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memo jones</dc:creator>
  <cp:lastModifiedBy>Vijayakumar Sampath</cp:lastModifiedBy>
  <cp:revision>506</cp:revision>
  <dcterms:created xsi:type="dcterms:W3CDTF">2018-08-22T16:02:24Z</dcterms:created>
  <dcterms:modified xsi:type="dcterms:W3CDTF">2018-11-23T10:45:22Z</dcterms:modified>
</cp:coreProperties>
</file>