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300" r:id="rId14"/>
    <p:sldId id="301" r:id="rId15"/>
    <p:sldId id="291" r:id="rId16"/>
    <p:sldId id="292" r:id="rId17"/>
    <p:sldId id="293" r:id="rId18"/>
    <p:sldId id="302" r:id="rId19"/>
    <p:sldId id="294" r:id="rId20"/>
    <p:sldId id="295" r:id="rId21"/>
    <p:sldId id="298" r:id="rId22"/>
    <p:sldId id="299" r:id="rId23"/>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8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C7DAA4-734F-449B-9F05-7AD29B894423}" type="datetimeFigureOut">
              <a:rPr lang="en-US" smtClean="0"/>
              <a:pPr/>
              <a:t>6/21/2020</a:t>
            </a:fld>
            <a:endParaRPr lang="en-US"/>
          </a:p>
        </p:txBody>
      </p:sp>
      <p:sp>
        <p:nvSpPr>
          <p:cNvPr id="104868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8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8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B2EF16-82D1-4136-BB90-D1196983601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Image Placeholder 1"/>
          <p:cNvSpPr>
            <a:spLocks noGrp="1" noRot="1" noChangeAspect="1"/>
          </p:cNvSpPr>
          <p:nvPr>
            <p:ph type="sldImg"/>
          </p:nvPr>
        </p:nvSpPr>
        <p:spPr/>
      </p:sp>
      <p:sp>
        <p:nvSpPr>
          <p:cNvPr id="1048610" name="Notes Placeholder 2"/>
          <p:cNvSpPr>
            <a:spLocks noGrp="1"/>
          </p:cNvSpPr>
          <p:nvPr>
            <p:ph type="body" idx="1"/>
          </p:nvPr>
        </p:nvSpPr>
        <p:spPr/>
        <p:txBody>
          <a:bodyPr>
            <a:normAutofit/>
          </a:bodyPr>
          <a:lstStyle/>
          <a:p>
            <a:endParaRPr lang="en-US" b="1" dirty="0"/>
          </a:p>
        </p:txBody>
      </p:sp>
      <p:sp>
        <p:nvSpPr>
          <p:cNvPr id="1048611" name="Slide Number Placeholder 3"/>
          <p:cNvSpPr>
            <a:spLocks noGrp="1"/>
          </p:cNvSpPr>
          <p:nvPr>
            <p:ph type="sldNum" sz="quarter" idx="10"/>
          </p:nvPr>
        </p:nvSpPr>
        <p:spPr/>
        <p:txBody>
          <a:bodyPr/>
          <a:lstStyle/>
          <a:p>
            <a:fld id="{2FB2EF16-82D1-4136-BB90-D1196983601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Slide Image Placeholder 1"/>
          <p:cNvSpPr>
            <a:spLocks noGrp="1" noRot="1" noChangeAspect="1"/>
          </p:cNvSpPr>
          <p:nvPr>
            <p:ph type="sldImg"/>
          </p:nvPr>
        </p:nvSpPr>
        <p:spPr/>
      </p:sp>
      <p:sp>
        <p:nvSpPr>
          <p:cNvPr id="1048616" name="Notes Placeholder 2"/>
          <p:cNvSpPr>
            <a:spLocks noGrp="1"/>
          </p:cNvSpPr>
          <p:nvPr>
            <p:ph type="body" idx="1"/>
          </p:nvPr>
        </p:nvSpPr>
        <p:spPr/>
        <p:txBody>
          <a:bodyPr>
            <a:normAutofit/>
          </a:bodyPr>
          <a:lstStyle/>
          <a:p>
            <a:endParaRPr lang="en-US" dirty="0"/>
          </a:p>
        </p:txBody>
      </p:sp>
      <p:sp>
        <p:nvSpPr>
          <p:cNvPr id="1048617" name="Slide Number Placeholder 3"/>
          <p:cNvSpPr>
            <a:spLocks noGrp="1"/>
          </p:cNvSpPr>
          <p:nvPr>
            <p:ph type="sldNum" sz="quarter" idx="10"/>
          </p:nvPr>
        </p:nvSpPr>
        <p:spPr/>
        <p:txBody>
          <a:bodyPr/>
          <a:lstStyle/>
          <a:p>
            <a:fld id="{2FB2EF16-82D1-4136-BB90-D11969836013}"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048583"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584"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585"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586" name="Date Placeholder 27"/>
          <p:cNvSpPr>
            <a:spLocks noGrp="1"/>
          </p:cNvSpPr>
          <p:nvPr>
            <p:ph type="dt" sz="half" idx="10"/>
          </p:nvPr>
        </p:nvSpPr>
        <p:spPr/>
        <p:txBody>
          <a:bodyPr/>
          <a:lstStyle/>
          <a:p>
            <a:fld id="{1D8BD707-D9CF-40AE-B4C6-C98DA3205C09}" type="datetimeFigureOut">
              <a:rPr lang="en-US" smtClean="0"/>
              <a:pPr/>
              <a:t>6/21/2020</a:t>
            </a:fld>
            <a:endParaRPr lang="en-US"/>
          </a:p>
        </p:txBody>
      </p:sp>
      <p:sp>
        <p:nvSpPr>
          <p:cNvPr id="1048587" name="Footer Placeholder 16"/>
          <p:cNvSpPr>
            <a:spLocks noGrp="1"/>
          </p:cNvSpPr>
          <p:nvPr>
            <p:ph type="ftr" sz="quarter" idx="11"/>
          </p:nvPr>
        </p:nvSpPr>
        <p:spPr/>
        <p:txBody>
          <a:bodyPr/>
          <a:lstStyle/>
          <a:p>
            <a:endParaRPr lang="en-US"/>
          </a:p>
        </p:txBody>
      </p:sp>
      <p:sp>
        <p:nvSpPr>
          <p:cNvPr id="1048588"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1048589"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2"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kumimoji="0" lang="en-US" smtClean="0"/>
              <a:t>Click to edit Master title style</a:t>
            </a:r>
            <a:endParaRPr kumimoji="0" lang="en-US"/>
          </a:p>
        </p:txBody>
      </p:sp>
      <p:sp>
        <p:nvSpPr>
          <p:cNvPr id="1048648"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9" name="Date Placeholder 3"/>
          <p:cNvSpPr>
            <a:spLocks noGrp="1"/>
          </p:cNvSpPr>
          <p:nvPr>
            <p:ph type="dt" sz="half" idx="10"/>
          </p:nvPr>
        </p:nvSpPr>
        <p:spPr/>
        <p:txBody>
          <a:bodyPr/>
          <a:lstStyle/>
          <a:p>
            <a:fld id="{1D8BD707-D9CF-40AE-B4C6-C98DA3205C09}" type="datetimeFigureOut">
              <a:rPr lang="en-US" smtClean="0"/>
              <a:pPr/>
              <a:t>6/21/2020</a:t>
            </a:fld>
            <a:endParaRPr lang="en-US"/>
          </a:p>
        </p:txBody>
      </p:sp>
      <p:sp>
        <p:nvSpPr>
          <p:cNvPr id="1048650" name="Footer Placeholder 4"/>
          <p:cNvSpPr>
            <a:spLocks noGrp="1"/>
          </p:cNvSpPr>
          <p:nvPr>
            <p:ph type="ftr" sz="quarter" idx="11"/>
          </p:nvPr>
        </p:nvSpPr>
        <p:spPr/>
        <p:txBody>
          <a:bodyPr/>
          <a:lstStyle/>
          <a:p>
            <a:endParaRPr lang="en-US"/>
          </a:p>
        </p:txBody>
      </p:sp>
      <p:sp>
        <p:nvSpPr>
          <p:cNvPr id="1048651"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3"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1048634"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5" name="Date Placeholder 3"/>
          <p:cNvSpPr>
            <a:spLocks noGrp="1"/>
          </p:cNvSpPr>
          <p:nvPr>
            <p:ph type="dt" sz="half" idx="10"/>
          </p:nvPr>
        </p:nvSpPr>
        <p:spPr/>
        <p:txBody>
          <a:bodyPr/>
          <a:lstStyle/>
          <a:p>
            <a:fld id="{1D8BD707-D9CF-40AE-B4C6-C98DA3205C09}" type="datetimeFigureOut">
              <a:rPr lang="en-US" smtClean="0"/>
              <a:pPr/>
              <a:t>6/21/2020</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kumimoji="0" lang="en-US" smtClean="0"/>
              <a:t>Click to edit Master title style</a:t>
            </a:r>
            <a:endParaRPr kumimoji="0" lang="en-US"/>
          </a:p>
        </p:txBody>
      </p:sp>
      <p:sp>
        <p:nvSpPr>
          <p:cNvPr id="1048599" name="Date Placeholder 3"/>
          <p:cNvSpPr>
            <a:spLocks noGrp="1"/>
          </p:cNvSpPr>
          <p:nvPr>
            <p:ph type="dt" sz="half" idx="10"/>
          </p:nvPr>
        </p:nvSpPr>
        <p:spPr/>
        <p:txBody>
          <a:bodyPr/>
          <a:lstStyle/>
          <a:p>
            <a:fld id="{1D8BD707-D9CF-40AE-B4C6-C98DA3205C09}" type="datetimeFigureOut">
              <a:rPr lang="en-US" smtClean="0"/>
              <a:pPr/>
              <a:t>6/21/2020</a:t>
            </a:fld>
            <a:endParaRPr lang="en-US"/>
          </a:p>
        </p:txBody>
      </p:sp>
      <p:sp>
        <p:nvSpPr>
          <p:cNvPr id="1048600" name="Footer Placeholder 4"/>
          <p:cNvSpPr>
            <a:spLocks noGrp="1"/>
          </p:cNvSpPr>
          <p:nvPr>
            <p:ph type="ftr" sz="quarter" idx="11"/>
          </p:nvPr>
        </p:nvSpPr>
        <p:spPr/>
        <p:txBody>
          <a:bodyPr/>
          <a:lstStyle/>
          <a:p>
            <a:endParaRPr lang="en-US"/>
          </a:p>
        </p:txBody>
      </p:sp>
      <p:sp>
        <p:nvSpPr>
          <p:cNvPr id="1048601"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48602"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652"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653"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654"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1048655"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56" name="Date Placeholder 3"/>
          <p:cNvSpPr>
            <a:spLocks noGrp="1"/>
          </p:cNvSpPr>
          <p:nvPr>
            <p:ph type="dt" sz="half" idx="10"/>
          </p:nvPr>
        </p:nvSpPr>
        <p:spPr/>
        <p:txBody>
          <a:bodyPr/>
          <a:lstStyle/>
          <a:p>
            <a:fld id="{1D8BD707-D9CF-40AE-B4C6-C98DA3205C09}" type="datetimeFigureOut">
              <a:rPr lang="en-US" smtClean="0"/>
              <a:pPr/>
              <a:t>6/21/2020</a:t>
            </a:fld>
            <a:endParaRPr lang="en-US"/>
          </a:p>
        </p:txBody>
      </p:sp>
      <p:sp>
        <p:nvSpPr>
          <p:cNvPr id="1048657" name="Footer Placeholder 4"/>
          <p:cNvSpPr>
            <a:spLocks noGrp="1"/>
          </p:cNvSpPr>
          <p:nvPr>
            <p:ph type="ftr" sz="quarter" idx="11"/>
          </p:nvPr>
        </p:nvSpPr>
        <p:spPr>
          <a:xfrm>
            <a:off x="800100" y="6172200"/>
            <a:ext cx="4000500" cy="457200"/>
          </a:xfrm>
        </p:spPr>
        <p:txBody>
          <a:bodyPr/>
          <a:lstStyle/>
          <a:p>
            <a:endParaRPr lang="en-US"/>
          </a:p>
        </p:txBody>
      </p:sp>
      <p:sp>
        <p:nvSpPr>
          <p:cNvPr id="1048658"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9"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0"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1"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kumimoji="0" lang="en-US" smtClean="0"/>
              <a:t>Click to edit Master title style</a:t>
            </a:r>
            <a:endParaRPr kumimoji="0" lang="en-US"/>
          </a:p>
        </p:txBody>
      </p:sp>
      <p:sp>
        <p:nvSpPr>
          <p:cNvPr id="1048663" name="Date Placeholder 4"/>
          <p:cNvSpPr>
            <a:spLocks noGrp="1"/>
          </p:cNvSpPr>
          <p:nvPr>
            <p:ph type="dt" sz="half" idx="10"/>
          </p:nvPr>
        </p:nvSpPr>
        <p:spPr/>
        <p:txBody>
          <a:bodyPr/>
          <a:lstStyle/>
          <a:p>
            <a:fld id="{1D8BD707-D9CF-40AE-B4C6-C98DA3205C09}" type="datetimeFigureOut">
              <a:rPr lang="en-US" smtClean="0"/>
              <a:pPr/>
              <a:t>6/21/2020</a:t>
            </a:fld>
            <a:endParaRPr lang="en-US"/>
          </a:p>
        </p:txBody>
      </p:sp>
      <p:sp>
        <p:nvSpPr>
          <p:cNvPr id="1048664" name="Footer Placeholder 5"/>
          <p:cNvSpPr>
            <a:spLocks noGrp="1"/>
          </p:cNvSpPr>
          <p:nvPr>
            <p:ph type="ftr" sz="quarter" idx="11"/>
          </p:nvPr>
        </p:nvSpPr>
        <p:spPr/>
        <p:txBody>
          <a:bodyPr/>
          <a:lstStyle/>
          <a:p>
            <a:endParaRPr lang="en-US"/>
          </a:p>
        </p:txBody>
      </p:sp>
      <p:sp>
        <p:nvSpPr>
          <p:cNvPr id="1048665"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48666"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7"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8" name="Title 1"/>
          <p:cNvSpPr>
            <a:spLocks noGrp="1"/>
          </p:cNvSpPr>
          <p:nvPr>
            <p:ph type="title"/>
          </p:nvPr>
        </p:nvSpPr>
        <p:spPr>
          <a:xfrm>
            <a:off x="914400" y="273050"/>
            <a:ext cx="7772400" cy="1143000"/>
          </a:xfrm>
        </p:spPr>
        <p:txBody>
          <a:bodyPr anchor="b" anchorCtr="0"/>
          <a:lstStyle/>
          <a:p>
            <a:r>
              <a:rPr kumimoji="0" lang="en-US" smtClean="0"/>
              <a:t>Click to edit Master title style</a:t>
            </a:r>
            <a:endParaRPr kumimoji="0" lang="en-US"/>
          </a:p>
        </p:txBody>
      </p:sp>
      <p:sp>
        <p:nvSpPr>
          <p:cNvPr id="1048669"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70"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71" name="Date Placeholder 6"/>
          <p:cNvSpPr>
            <a:spLocks noGrp="1"/>
          </p:cNvSpPr>
          <p:nvPr>
            <p:ph type="dt" sz="half" idx="10"/>
          </p:nvPr>
        </p:nvSpPr>
        <p:spPr/>
        <p:txBody>
          <a:bodyPr/>
          <a:lstStyle/>
          <a:p>
            <a:fld id="{1D8BD707-D9CF-40AE-B4C6-C98DA3205C09}" type="datetimeFigureOut">
              <a:rPr lang="en-US" smtClean="0"/>
              <a:pPr/>
              <a:t>6/21/2020</a:t>
            </a:fld>
            <a:endParaRPr lang="en-US"/>
          </a:p>
        </p:txBody>
      </p:sp>
      <p:sp>
        <p:nvSpPr>
          <p:cNvPr id="1048672" name="Footer Placeholder 7"/>
          <p:cNvSpPr>
            <a:spLocks noGrp="1"/>
          </p:cNvSpPr>
          <p:nvPr>
            <p:ph type="ftr" sz="quarter" idx="11"/>
          </p:nvPr>
        </p:nvSpPr>
        <p:spPr/>
        <p:txBody>
          <a:bodyPr/>
          <a:lstStyle/>
          <a:p>
            <a:endParaRPr lang="en-US"/>
          </a:p>
        </p:txBody>
      </p:sp>
      <p:sp>
        <p:nvSpPr>
          <p:cNvPr id="1048673"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48674"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5"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kumimoji="0" lang="en-US" smtClean="0"/>
              <a:t>Click to edit Master title style</a:t>
            </a:r>
            <a:endParaRPr kumimoji="0" lang="en-US"/>
          </a:p>
        </p:txBody>
      </p:sp>
      <p:sp>
        <p:nvSpPr>
          <p:cNvPr id="1048624" name="Date Placeholder 2"/>
          <p:cNvSpPr>
            <a:spLocks noGrp="1"/>
          </p:cNvSpPr>
          <p:nvPr>
            <p:ph type="dt" sz="half" idx="10"/>
          </p:nvPr>
        </p:nvSpPr>
        <p:spPr/>
        <p:txBody>
          <a:bodyPr/>
          <a:lstStyle/>
          <a:p>
            <a:fld id="{1D8BD707-D9CF-40AE-B4C6-C98DA3205C09}" type="datetimeFigureOut">
              <a:rPr lang="en-US" smtClean="0"/>
              <a:pPr/>
              <a:t>6/21/2020</a:t>
            </a:fld>
            <a:endParaRPr lang="en-US"/>
          </a:p>
        </p:txBody>
      </p:sp>
      <p:sp>
        <p:nvSpPr>
          <p:cNvPr id="1048625" name="Footer Placeholder 3"/>
          <p:cNvSpPr>
            <a:spLocks noGrp="1"/>
          </p:cNvSpPr>
          <p:nvPr>
            <p:ph type="ftr" sz="quarter" idx="11"/>
          </p:nvPr>
        </p:nvSpPr>
        <p:spPr/>
        <p:txBody>
          <a:bodyPr/>
          <a:lstStyle/>
          <a:p>
            <a:endParaRPr lang="en-US"/>
          </a:p>
        </p:txBody>
      </p:sp>
      <p:sp>
        <p:nvSpPr>
          <p:cNvPr id="104862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5" name="Date Placeholder 1"/>
          <p:cNvSpPr>
            <a:spLocks noGrp="1"/>
          </p:cNvSpPr>
          <p:nvPr>
            <p:ph type="dt" sz="half" idx="10"/>
          </p:nvPr>
        </p:nvSpPr>
        <p:spPr/>
        <p:txBody>
          <a:bodyPr/>
          <a:lstStyle/>
          <a:p>
            <a:fld id="{1D8BD707-D9CF-40AE-B4C6-C98DA3205C09}" type="datetimeFigureOut">
              <a:rPr lang="en-US" smtClean="0"/>
              <a:pPr/>
              <a:t>6/21/2020</a:t>
            </a:fld>
            <a:endParaRPr lang="en-US"/>
          </a:p>
        </p:txBody>
      </p:sp>
      <p:sp>
        <p:nvSpPr>
          <p:cNvPr id="1048606" name="Footer Placeholder 2"/>
          <p:cNvSpPr>
            <a:spLocks noGrp="1"/>
          </p:cNvSpPr>
          <p:nvPr>
            <p:ph type="ftr" sz="quarter" idx="11"/>
          </p:nvPr>
        </p:nvSpPr>
        <p:spPr/>
        <p:txBody>
          <a:bodyPr/>
          <a:lstStyle/>
          <a:p>
            <a:endParaRPr lang="en-US"/>
          </a:p>
        </p:txBody>
      </p:sp>
      <p:sp>
        <p:nvSpPr>
          <p:cNvPr id="1048607"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6"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677"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678"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1048679"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680" name="Date Placeholder 4"/>
          <p:cNvSpPr>
            <a:spLocks noGrp="1"/>
          </p:cNvSpPr>
          <p:nvPr>
            <p:ph type="dt" sz="half" idx="10"/>
          </p:nvPr>
        </p:nvSpPr>
        <p:spPr/>
        <p:txBody>
          <a:bodyPr/>
          <a:lstStyle/>
          <a:p>
            <a:fld id="{1D8BD707-D9CF-40AE-B4C6-C98DA3205C09}" type="datetimeFigureOut">
              <a:rPr lang="en-US" smtClean="0"/>
              <a:pPr/>
              <a:t>6/21/2020</a:t>
            </a:fld>
            <a:endParaRPr lang="en-US"/>
          </a:p>
        </p:txBody>
      </p:sp>
      <p:sp>
        <p:nvSpPr>
          <p:cNvPr id="1048681" name="Footer Placeholder 5"/>
          <p:cNvSpPr>
            <a:spLocks noGrp="1"/>
          </p:cNvSpPr>
          <p:nvPr>
            <p:ph type="ftr" sz="quarter" idx="11"/>
          </p:nvPr>
        </p:nvSpPr>
        <p:spPr/>
        <p:txBody>
          <a:bodyPr/>
          <a:lstStyle/>
          <a:p>
            <a:endParaRPr lang="en-US"/>
          </a:p>
        </p:txBody>
      </p:sp>
      <p:sp>
        <p:nvSpPr>
          <p:cNvPr id="1048682"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48683"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8"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1048639"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40" name="Date Placeholder 4"/>
          <p:cNvSpPr>
            <a:spLocks noGrp="1"/>
          </p:cNvSpPr>
          <p:nvPr>
            <p:ph type="dt" sz="half" idx="10"/>
          </p:nvPr>
        </p:nvSpPr>
        <p:spPr/>
        <p:txBody>
          <a:bodyPr/>
          <a:lstStyle/>
          <a:p>
            <a:fld id="{1D8BD707-D9CF-40AE-B4C6-C98DA3205C09}" type="datetimeFigureOut">
              <a:rPr lang="en-US" smtClean="0"/>
              <a:pPr/>
              <a:t>6/21/2020</a:t>
            </a:fld>
            <a:endParaRPr lang="en-US"/>
          </a:p>
        </p:txBody>
      </p:sp>
      <p:sp>
        <p:nvSpPr>
          <p:cNvPr id="1048641" name="Footer Placeholder 5"/>
          <p:cNvSpPr>
            <a:spLocks noGrp="1"/>
          </p:cNvSpPr>
          <p:nvPr>
            <p:ph type="ftr" sz="quarter" idx="11"/>
          </p:nvPr>
        </p:nvSpPr>
        <p:spPr>
          <a:xfrm>
            <a:off x="914400" y="6172200"/>
            <a:ext cx="3886200" cy="457200"/>
          </a:xfrm>
        </p:spPr>
        <p:txBody>
          <a:bodyPr/>
          <a:lstStyle/>
          <a:p>
            <a:endParaRPr lang="en-US"/>
          </a:p>
        </p:txBody>
      </p:sp>
      <p:sp>
        <p:nvSpPr>
          <p:cNvPr id="1048642"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048643"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44"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45"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46"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577"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578"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048579"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6/21/2020</a:t>
            </a:fld>
            <a:endParaRPr lang="en-US"/>
          </a:p>
        </p:txBody>
      </p:sp>
      <p:sp>
        <p:nvSpPr>
          <p:cNvPr id="1048581"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1048582"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228600" y="228601"/>
            <a:ext cx="8686800" cy="1142999"/>
          </a:xfrm>
        </p:spPr>
        <p:txBody>
          <a:bodyPr>
            <a:normAutofit fontScale="90000"/>
          </a:bodyPr>
          <a:lstStyle/>
          <a:p>
            <a:pPr marL="0" marR="0">
              <a:spcBef>
                <a:spcPts val="200"/>
              </a:spcBef>
              <a:spcAft>
                <a:spcPts val="200"/>
              </a:spcAft>
            </a:pPr>
            <a:r>
              <a:rPr lang="en-IN" sz="6000" dirty="0" smtClean="0">
                <a:solidFill>
                  <a:srgbClr val="00000A"/>
                </a:solidFill>
                <a:latin typeface="Liberation Serif"/>
                <a:ea typeface="Droid Sans Fallback"/>
                <a:cs typeface="FreeSans"/>
              </a:rPr>
              <a:t/>
            </a:r>
            <a:br>
              <a:rPr lang="en-IN" sz="6000" dirty="0" smtClean="0">
                <a:solidFill>
                  <a:srgbClr val="00000A"/>
                </a:solidFill>
                <a:latin typeface="Liberation Serif"/>
                <a:ea typeface="Droid Sans Fallback"/>
                <a:cs typeface="FreeSans"/>
              </a:rPr>
            </a:br>
            <a:r>
              <a:rPr lang="en-IN" sz="1800" b="1" dirty="0" smtClean="0">
                <a:solidFill>
                  <a:srgbClr val="00000A"/>
                </a:solidFill>
                <a:latin typeface="Times New Roman" pitchFamily="18" charset="0"/>
                <a:ea typeface="Droid Sans Fallback"/>
                <a:cs typeface="Times New Roman" pitchFamily="18" charset="0"/>
              </a:rPr>
              <a:t> QISCOLLEGE OF ENGINEERING AND TECHNOLOGY : ONGOLE </a:t>
            </a:r>
            <a:r>
              <a:rPr lang="en-US" sz="1300" dirty="0" smtClean="0">
                <a:solidFill>
                  <a:srgbClr val="00000A"/>
                </a:solidFill>
                <a:latin typeface="Liberation Serif"/>
                <a:ea typeface="Droid Sans Fallback"/>
                <a:cs typeface="FreeSans"/>
              </a:rPr>
              <a:t/>
            </a:r>
            <a:br>
              <a:rPr lang="en-US" sz="1300" dirty="0" smtClean="0">
                <a:solidFill>
                  <a:srgbClr val="00000A"/>
                </a:solidFill>
                <a:latin typeface="Liberation Serif"/>
                <a:ea typeface="Droid Sans Fallback"/>
                <a:cs typeface="FreeSans"/>
              </a:rPr>
            </a:br>
            <a:r>
              <a:rPr lang="en-IN" sz="1600" b="1" dirty="0" smtClean="0">
                <a:solidFill>
                  <a:srgbClr val="000000"/>
                </a:solidFill>
                <a:latin typeface="Times New Roman" pitchFamily="18" charset="0"/>
                <a:ea typeface="Droid Sans Fallback"/>
                <a:cs typeface="Times New Roman" pitchFamily="18" charset="0"/>
              </a:rPr>
              <a:t>(AUTONOMOUS)</a:t>
            </a:r>
            <a:r>
              <a:rPr lang="en-US" sz="1300" dirty="0" smtClean="0">
                <a:solidFill>
                  <a:srgbClr val="00000A"/>
                </a:solidFill>
                <a:latin typeface="Liberation Serif"/>
                <a:ea typeface="Droid Sans Fallback"/>
                <a:cs typeface="FreeSans"/>
              </a:rPr>
              <a:t/>
            </a:r>
            <a:br>
              <a:rPr lang="en-US" sz="1300" dirty="0" smtClean="0">
                <a:solidFill>
                  <a:srgbClr val="00000A"/>
                </a:solidFill>
                <a:latin typeface="Liberation Serif"/>
                <a:ea typeface="Droid Sans Fallback"/>
                <a:cs typeface="FreeSans"/>
              </a:rPr>
            </a:br>
            <a:r>
              <a:rPr lang="en-IN" sz="1300" b="1" dirty="0" smtClean="0">
                <a:solidFill>
                  <a:srgbClr val="000000"/>
                </a:solidFill>
                <a:latin typeface="Times New Roman" pitchFamily="18" charset="0"/>
                <a:ea typeface="Droid Sans Fallback"/>
                <a:cs typeface="Times New Roman" pitchFamily="18" charset="0"/>
              </a:rPr>
              <a:t>Approved by AICTE | Permanent Affiliation: JNTU-Kakinada | UGC-Recognized</a:t>
            </a:r>
            <a:r>
              <a:rPr lang="en-US" sz="1300" dirty="0" smtClean="0">
                <a:solidFill>
                  <a:srgbClr val="00000A"/>
                </a:solidFill>
                <a:latin typeface="Liberation Serif"/>
                <a:ea typeface="Droid Sans Fallback"/>
                <a:cs typeface="FreeSans"/>
              </a:rPr>
              <a:t/>
            </a:r>
            <a:br>
              <a:rPr lang="en-US" sz="1300" dirty="0" smtClean="0">
                <a:solidFill>
                  <a:srgbClr val="00000A"/>
                </a:solidFill>
                <a:latin typeface="Liberation Serif"/>
                <a:ea typeface="Droid Sans Fallback"/>
                <a:cs typeface="FreeSans"/>
              </a:rPr>
            </a:br>
            <a:r>
              <a:rPr lang="en-IN" sz="1300" b="1" dirty="0" smtClean="0">
                <a:solidFill>
                  <a:srgbClr val="00000A"/>
                </a:solidFill>
                <a:latin typeface="Times New Roman" pitchFamily="18" charset="0"/>
                <a:ea typeface="Droid Sans Fallback"/>
                <a:cs typeface="Times New Roman" pitchFamily="18" charset="0"/>
              </a:rPr>
              <a:t>Accredited by NBA | Accredited by NAAC | ISO 9001:2015 Certified</a:t>
            </a:r>
            <a:r>
              <a:rPr lang="en-US" sz="1300" dirty="0" smtClean="0">
                <a:solidFill>
                  <a:srgbClr val="00000A"/>
                </a:solidFill>
                <a:latin typeface="Liberation Serif"/>
                <a:ea typeface="Droid Sans Fallback"/>
                <a:cs typeface="FreeSans"/>
              </a:rPr>
              <a:t/>
            </a:r>
            <a:br>
              <a:rPr lang="en-US" sz="1300" dirty="0" smtClean="0">
                <a:solidFill>
                  <a:srgbClr val="00000A"/>
                </a:solidFill>
                <a:latin typeface="Liberation Serif"/>
                <a:ea typeface="Droid Sans Fallback"/>
                <a:cs typeface="FreeSans"/>
              </a:rPr>
            </a:br>
            <a:r>
              <a:rPr lang="en-IN" sz="1300" b="1" dirty="0" smtClean="0">
                <a:solidFill>
                  <a:srgbClr val="00000A"/>
                </a:solidFill>
                <a:latin typeface="Times New Roman"/>
                <a:ea typeface="Droid Sans Fallback"/>
                <a:cs typeface="FreeSans"/>
              </a:rPr>
              <a:t>        </a:t>
            </a:r>
            <a:r>
              <a:rPr lang="en-IN" sz="1300" b="1" dirty="0" err="1" smtClean="0">
                <a:solidFill>
                  <a:srgbClr val="00000A"/>
                </a:solidFill>
                <a:latin typeface="Times New Roman" pitchFamily="18" charset="0"/>
                <a:ea typeface="Droid Sans Fallback"/>
                <a:cs typeface="Times New Roman" pitchFamily="18" charset="0"/>
              </a:rPr>
              <a:t>Vengamukkapalem</a:t>
            </a:r>
            <a:r>
              <a:rPr lang="en-IN" sz="1300" b="1" dirty="0" smtClean="0">
                <a:solidFill>
                  <a:srgbClr val="00000A"/>
                </a:solidFill>
                <a:latin typeface="Times New Roman" pitchFamily="18" charset="0"/>
                <a:ea typeface="Droid Sans Fallback"/>
                <a:cs typeface="Times New Roman" pitchFamily="18" charset="0"/>
              </a:rPr>
              <a:t>(V), </a:t>
            </a:r>
            <a:r>
              <a:rPr lang="en-IN" sz="1300" b="1" dirty="0" err="1" smtClean="0">
                <a:solidFill>
                  <a:srgbClr val="00000A"/>
                </a:solidFill>
                <a:latin typeface="Times New Roman" pitchFamily="18" charset="0"/>
                <a:ea typeface="Droid Sans Fallback"/>
                <a:cs typeface="Times New Roman" pitchFamily="18" charset="0"/>
              </a:rPr>
              <a:t>Ongole</a:t>
            </a:r>
            <a:r>
              <a:rPr lang="en-IN" sz="1300" b="1" dirty="0" smtClean="0">
                <a:solidFill>
                  <a:srgbClr val="00000A"/>
                </a:solidFill>
                <a:latin typeface="Times New Roman" pitchFamily="18" charset="0"/>
                <a:ea typeface="Droid Sans Fallback"/>
                <a:cs typeface="Times New Roman" pitchFamily="18" charset="0"/>
              </a:rPr>
              <a:t>, </a:t>
            </a:r>
            <a:r>
              <a:rPr lang="en-IN" sz="1300" b="1" dirty="0" err="1" smtClean="0">
                <a:solidFill>
                  <a:srgbClr val="00000A"/>
                </a:solidFill>
                <a:latin typeface="Times New Roman" pitchFamily="18" charset="0"/>
                <a:ea typeface="Droid Sans Fallback"/>
                <a:cs typeface="Times New Roman" pitchFamily="18" charset="0"/>
              </a:rPr>
              <a:t>Prakasam</a:t>
            </a:r>
            <a:r>
              <a:rPr lang="en-IN" sz="1300" b="1" dirty="0" smtClean="0">
                <a:solidFill>
                  <a:srgbClr val="00000A"/>
                </a:solidFill>
                <a:latin typeface="Times New Roman" pitchFamily="18" charset="0"/>
                <a:ea typeface="Droid Sans Fallback"/>
                <a:cs typeface="Times New Roman" pitchFamily="18" charset="0"/>
              </a:rPr>
              <a:t> dist., Andhra Pradesh-523272. </a:t>
            </a:r>
            <a:r>
              <a:rPr lang="en-US" sz="6000" dirty="0" smtClean="0">
                <a:solidFill>
                  <a:srgbClr val="00000A"/>
                </a:solidFill>
                <a:latin typeface="Liberation Serif"/>
                <a:ea typeface="Droid Sans Fallback"/>
                <a:cs typeface="FreeSans"/>
              </a:rPr>
              <a:t/>
            </a:r>
            <a:br>
              <a:rPr lang="en-US" sz="6000" dirty="0" smtClean="0">
                <a:solidFill>
                  <a:srgbClr val="00000A"/>
                </a:solidFill>
                <a:latin typeface="Liberation Serif"/>
                <a:ea typeface="Droid Sans Fallback"/>
                <a:cs typeface="FreeSans"/>
              </a:rPr>
            </a:br>
            <a:endParaRPr lang="en-US" dirty="0"/>
          </a:p>
        </p:txBody>
      </p:sp>
      <p:pic>
        <p:nvPicPr>
          <p:cNvPr id="2097152" name="Picture 3"/>
          <p:cNvPicPr>
            <a:picLocks/>
          </p:cNvPicPr>
          <p:nvPr/>
        </p:nvPicPr>
        <p:blipFill>
          <a:blip r:embed="rId2" cstate="print"/>
          <a:stretch>
            <a:fillRect/>
          </a:stretch>
        </p:blipFill>
        <p:spPr>
          <a:xfrm>
            <a:off x="228600" y="304800"/>
            <a:ext cx="1219200" cy="1143000"/>
          </a:xfrm>
          <a:prstGeom prst="rect">
            <a:avLst/>
          </a:prstGeom>
        </p:spPr>
      </p:pic>
      <p:sp>
        <p:nvSpPr>
          <p:cNvPr id="1048594" name="TextBox 6"/>
          <p:cNvSpPr txBox="1"/>
          <p:nvPr/>
        </p:nvSpPr>
        <p:spPr>
          <a:xfrm>
            <a:off x="457200" y="1676401"/>
            <a:ext cx="8077200" cy="646331"/>
          </a:xfrm>
          <a:prstGeom prst="rect">
            <a:avLst/>
          </a:prstGeom>
          <a:noFill/>
        </p:spPr>
        <p:txBody>
          <a:bodyPr wrap="square" rtlCol="0">
            <a:spAutoFit/>
          </a:bodyPr>
          <a:lstStyle/>
          <a:p>
            <a:r>
              <a:rPr lang="en-IN" b="1" dirty="0" smtClean="0">
                <a:solidFill>
                  <a:srgbClr val="00000A"/>
                </a:solidFill>
                <a:latin typeface="Times New Roman"/>
                <a:ea typeface="Droid Sans Fallback"/>
                <a:cs typeface="FreeSans"/>
              </a:rPr>
              <a:t/>
            </a:r>
            <a:br>
              <a:rPr lang="en-IN" b="1" dirty="0" smtClean="0">
                <a:solidFill>
                  <a:srgbClr val="00000A"/>
                </a:solidFill>
                <a:latin typeface="Times New Roman"/>
                <a:ea typeface="Droid Sans Fallback"/>
                <a:cs typeface="FreeSans"/>
              </a:rPr>
            </a:br>
            <a:r>
              <a:rPr lang="en-IN" b="1" dirty="0" smtClean="0">
                <a:solidFill>
                  <a:srgbClr val="00000A"/>
                </a:solidFill>
                <a:latin typeface="Times New Roman"/>
                <a:ea typeface="Droid Sans Fallback"/>
                <a:cs typeface="FreeSans"/>
              </a:rPr>
              <a:t>DEPARTMENT OF ELECTRONICS &amp; COMMUNICATION ENGINEERING</a:t>
            </a:r>
            <a:endParaRPr lang="en-US" dirty="0"/>
          </a:p>
        </p:txBody>
      </p:sp>
      <p:sp>
        <p:nvSpPr>
          <p:cNvPr id="1048595" name="TextBox 7"/>
          <p:cNvSpPr txBox="1"/>
          <p:nvPr/>
        </p:nvSpPr>
        <p:spPr>
          <a:xfrm>
            <a:off x="914400" y="3048000"/>
            <a:ext cx="7467600" cy="64633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DESIGN AND ANALYSIS OF FINITE IMPULSE RESPONSE USING GATE DIFFUSION INPUT (GDI) CIRCUITS </a:t>
            </a:r>
            <a:endParaRPr lang="en-US" dirty="0">
              <a:latin typeface="Times New Roman" pitchFamily="18" charset="0"/>
              <a:cs typeface="Times New Roman" pitchFamily="18" charset="0"/>
            </a:endParaRPr>
          </a:p>
        </p:txBody>
      </p:sp>
      <p:sp>
        <p:nvSpPr>
          <p:cNvPr id="1048596" name="TextBox 8"/>
          <p:cNvSpPr txBox="1"/>
          <p:nvPr/>
        </p:nvSpPr>
        <p:spPr>
          <a:xfrm>
            <a:off x="6019800" y="4343400"/>
            <a:ext cx="2743200" cy="2491740"/>
          </a:xfrm>
          <a:prstGeom prst="rect">
            <a:avLst/>
          </a:prstGeom>
          <a:noFill/>
        </p:spPr>
        <p:txBody>
          <a:bodyPr wrap="square" rtlCol="0">
            <a:spAutoFit/>
          </a:bodyPr>
          <a:lstStyle/>
          <a:p>
            <a:r>
              <a:rPr lang="en-US" dirty="0" smtClean="0"/>
              <a:t>Submitted by</a:t>
            </a:r>
          </a:p>
          <a:p>
            <a:r>
              <a:rPr lang="en-US" dirty="0" smtClean="0"/>
              <a:t>1. P. </a:t>
            </a:r>
            <a:r>
              <a:rPr lang="en-US" dirty="0" err="1" smtClean="0"/>
              <a:t>Prasanna</a:t>
            </a:r>
            <a:r>
              <a:rPr lang="en-US" dirty="0" smtClean="0"/>
              <a:t>(16491a04J5)</a:t>
            </a:r>
          </a:p>
          <a:p>
            <a:r>
              <a:rPr lang="en-US" dirty="0" smtClean="0"/>
              <a:t>2. P. </a:t>
            </a:r>
            <a:r>
              <a:rPr lang="en-US" dirty="0" err="1" smtClean="0"/>
              <a:t>Nandini</a:t>
            </a:r>
            <a:r>
              <a:rPr lang="en-US" dirty="0" smtClean="0"/>
              <a:t>(16491a04J4)</a:t>
            </a:r>
          </a:p>
          <a:p>
            <a:r>
              <a:rPr lang="en-US" dirty="0" smtClean="0"/>
              <a:t>3. T. </a:t>
            </a:r>
            <a:r>
              <a:rPr lang="en-US" dirty="0" err="1" smtClean="0"/>
              <a:t>Haritha</a:t>
            </a:r>
            <a:r>
              <a:rPr lang="en-US" dirty="0" smtClean="0"/>
              <a:t>(16491a04k1)</a:t>
            </a:r>
          </a:p>
          <a:p>
            <a:r>
              <a:rPr lang="en-US" dirty="0" smtClean="0"/>
              <a:t>4. </a:t>
            </a:r>
            <a:r>
              <a:rPr lang="en-US" dirty="0" err="1" smtClean="0"/>
              <a:t>K.Pavaneswari</a:t>
            </a:r>
            <a:r>
              <a:rPr lang="en-IN" dirty="0" smtClean="0"/>
              <a:t>17485a0401</a:t>
            </a:r>
            <a:r>
              <a:rPr lang="en-US" dirty="0" smtClean="0"/>
              <a:t>)</a:t>
            </a:r>
            <a:endParaRPr lang="en-US" dirty="0"/>
          </a:p>
        </p:txBody>
      </p:sp>
      <p:sp>
        <p:nvSpPr>
          <p:cNvPr id="1048597" name="TextBox 9"/>
          <p:cNvSpPr txBox="1"/>
          <p:nvPr/>
        </p:nvSpPr>
        <p:spPr>
          <a:xfrm>
            <a:off x="609600" y="4495800"/>
            <a:ext cx="3200400" cy="891540"/>
          </a:xfrm>
          <a:prstGeom prst="rect">
            <a:avLst/>
          </a:prstGeom>
          <a:noFill/>
        </p:spPr>
        <p:txBody>
          <a:bodyPr wrap="square" rtlCol="0">
            <a:spAutoFit/>
          </a:bodyPr>
          <a:lstStyle/>
          <a:p>
            <a:r>
              <a:rPr lang="en-US" dirty="0" smtClean="0"/>
              <a:t>Under the guidance of</a:t>
            </a:r>
          </a:p>
          <a:p>
            <a:r>
              <a:rPr lang="en-US" dirty="0" smtClean="0"/>
              <a:t>Mr. Ch. </a:t>
            </a:r>
            <a:r>
              <a:rPr lang="en-US" dirty="0" err="1" smtClean="0"/>
              <a:t>Arun</a:t>
            </a:r>
            <a:r>
              <a:rPr lang="en-US" dirty="0" smtClean="0"/>
              <a:t> </a:t>
            </a:r>
            <a:r>
              <a:rPr lang="en-US" dirty="0" err="1" smtClean="0"/>
              <a:t>Prakash</a:t>
            </a:r>
            <a:endParaRPr lang="en-US" dirty="0" smtClean="0"/>
          </a:p>
          <a:p>
            <a:r>
              <a:rPr lang="en-US" dirty="0" smtClean="0"/>
              <a:t>Assistant professor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1"/>
          <p:cNvSpPr>
            <a:spLocks noChangeArrowheads="1"/>
          </p:cNvSpPr>
          <p:nvPr/>
        </p:nvSpPr>
        <p:spPr bwMode="auto">
          <a:xfrm>
            <a:off x="762000" y="783464"/>
            <a:ext cx="7696200" cy="33680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pPr>
            <a:r>
              <a:rPr lang="en-US" sz="2000" b="1" dirty="0" smtClean="0">
                <a:solidFill>
                  <a:srgbClr val="565555"/>
                </a:solidFill>
                <a:latin typeface="Times New Roman" pitchFamily="18" charset="0"/>
                <a:ea typeface="Calibri" pitchFamily="34" charset="0"/>
                <a:cs typeface="Times New Roman" pitchFamily="18" charset="0"/>
              </a:rPr>
              <a:t>DSCH 3.5:</a:t>
            </a:r>
          </a:p>
          <a:p>
            <a:pPr marL="0" marR="0" lvl="0" indent="457200" algn="just" defTabSz="914400" rtl="0" eaLnBrk="1" fontAlgn="base" latinLnBrk="0" hangingPunct="1">
              <a:lnSpc>
                <a:spcPct val="100000"/>
              </a:lnSpc>
              <a:spcBef>
                <a:spcPct val="0"/>
              </a:spcBef>
              <a:spcAft>
                <a:spcPct val="0"/>
              </a:spcAft>
              <a:buClrTx/>
              <a:buSzTx/>
              <a:buFontTx/>
              <a:buNone/>
            </a:pPr>
            <a:endParaRPr lang="en-US" sz="2000" b="1" dirty="0" smtClean="0">
              <a:solidFill>
                <a:srgbClr val="565555"/>
              </a:solidFill>
              <a:latin typeface="Times New Roman" pitchFamily="18" charset="0"/>
              <a:ea typeface="Calibri" pitchFamily="34"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smtClean="0">
                <a:ln>
                  <a:noFill/>
                </a:ln>
                <a:solidFill>
                  <a:srgbClr val="565555"/>
                </a:solidFill>
                <a:effectLst/>
                <a:latin typeface="Times New Roman" pitchFamily="18" charset="0"/>
                <a:ea typeface="Calibri" pitchFamily="34" charset="0"/>
                <a:cs typeface="Times New Roman" pitchFamily="18" charset="0"/>
              </a:rPr>
              <a:t>	The DSCH program is a logic editor and simulator. DSCH is used to 	validate 	the architecture of the logic circuit before the 	microelectronics design is started. DSCH provides a user-friendly 	environment for hierarchical logic design, and fast simulation with 	delay analysis, which allows the design and validation of complex logic 	structures.</a:t>
            </a:r>
          </a:p>
          <a:p>
            <a:pPr marL="0" marR="0" lvl="0" indent="457200" algn="just" defTabSz="914400" rtl="0" eaLnBrk="1" fontAlgn="base" latinLnBrk="0" hangingPunct="1">
              <a:lnSpc>
                <a:spcPct val="100000"/>
              </a:lnSpc>
              <a:spcBef>
                <a:spcPct val="0"/>
              </a:spcBef>
              <a:spcAft>
                <a:spcPct val="0"/>
              </a:spcAft>
              <a:buClrTx/>
              <a:buSzTx/>
              <a:buFontTx/>
              <a:buNone/>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rgbClr val="565555"/>
                </a:solidFill>
                <a:effectLst/>
                <a:latin typeface="Times New Roman" pitchFamily="18" charset="0"/>
                <a:ea typeface="Calibri" pitchFamily="34" charset="0"/>
                <a:cs typeface="Times New Roman" pitchFamily="18" charset="0"/>
              </a:rPr>
              <a:t>	DSCH also features the symbols, models and assembly support for 	8051 and PIC16F84 </a:t>
            </a:r>
            <a:r>
              <a:rPr kumimoji="0" lang="en-US" b="0" i="0" u="none" strike="noStrike" cap="none" normalizeH="0" baseline="0" dirty="0" err="1" smtClean="0">
                <a:ln>
                  <a:noFill/>
                </a:ln>
                <a:solidFill>
                  <a:srgbClr val="565555"/>
                </a:solidFill>
                <a:effectLst/>
                <a:latin typeface="Times New Roman" pitchFamily="18" charset="0"/>
                <a:ea typeface="Calibri" pitchFamily="34" charset="0"/>
                <a:cs typeface="Times New Roman" pitchFamily="18" charset="0"/>
              </a:rPr>
              <a:t>controllers.Designers</a:t>
            </a:r>
            <a:r>
              <a:rPr kumimoji="0" lang="en-US" b="0" i="0" u="none" strike="noStrike" cap="none" normalizeH="0" baseline="0" dirty="0" smtClean="0">
                <a:ln>
                  <a:noFill/>
                </a:ln>
                <a:solidFill>
                  <a:srgbClr val="565555"/>
                </a:solidFill>
                <a:effectLst/>
                <a:latin typeface="Times New Roman" pitchFamily="18" charset="0"/>
                <a:ea typeface="Calibri" pitchFamily="34" charset="0"/>
                <a:cs typeface="Times New Roman" pitchFamily="18" charset="0"/>
              </a:rPr>
              <a:t> can create logic circuits for 	interfacing with these controllers and verify software programs using 	DSCH.</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134753" y="274638"/>
            <a:ext cx="8807115" cy="745640"/>
          </a:xfrm>
        </p:spPr>
        <p:txBody>
          <a:bodyPr>
            <a:normAutofit/>
          </a:bodyPr>
          <a:lstStyle/>
          <a:p>
            <a:r>
              <a:rPr lang="en-US" sz="2000" dirty="0" smtClean="0">
                <a:latin typeface="Times New Roman" panose="02020603050405020304" pitchFamily="18" charset="0"/>
                <a:cs typeface="Times New Roman" panose="02020603050405020304" pitchFamily="18" charset="0"/>
              </a:rPr>
              <a:t>FULL ADDER </a:t>
            </a:r>
            <a:r>
              <a:rPr lang="en-US" sz="2000" dirty="0" smtClean="0">
                <a:latin typeface="Times New Roman" panose="02020603050405020304" pitchFamily="18" charset="0"/>
                <a:cs typeface="Times New Roman" panose="02020603050405020304" pitchFamily="18" charset="0"/>
              </a:rPr>
              <a:t>SCHEMATIC</a:t>
            </a:r>
            <a:endParaRPr lang="en-IN" sz="2000" dirty="0">
              <a:latin typeface="Times New Roman" panose="02020603050405020304" pitchFamily="18" charset="0"/>
              <a:cs typeface="Times New Roman" panose="02020603050405020304" pitchFamily="18" charset="0"/>
            </a:endParaRPr>
          </a:p>
        </p:txBody>
      </p:sp>
      <p:pic>
        <p:nvPicPr>
          <p:cNvPr id="2097154" name="Picture 2"/>
          <p:cNvPicPr>
            <a:picLocks noChangeAspect="1"/>
          </p:cNvPicPr>
          <p:nvPr/>
        </p:nvPicPr>
        <p:blipFill>
          <a:blip r:embed="rId2"/>
          <a:stretch>
            <a:fillRect/>
          </a:stretch>
        </p:blipFill>
        <p:spPr>
          <a:xfrm>
            <a:off x="731520" y="1523902"/>
            <a:ext cx="7757962" cy="45881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105878" y="409392"/>
            <a:ext cx="8903368" cy="764890"/>
          </a:xfrm>
        </p:spPr>
        <p:txBody>
          <a:bodyPr>
            <a:normAutofit/>
          </a:bodyPr>
          <a:lstStyle/>
          <a:p>
            <a:r>
              <a:rPr lang="en-US" sz="2000" dirty="0" smtClean="0">
                <a:latin typeface="Times New Roman" panose="02020603050405020304" pitchFamily="18" charset="0"/>
                <a:cs typeface="Times New Roman" panose="02020603050405020304" pitchFamily="18" charset="0"/>
              </a:rPr>
              <a:t>SIMULATION RESULTS OF FULL ADDER</a:t>
            </a:r>
            <a:endParaRPr lang="en-IN" sz="2000" dirty="0">
              <a:latin typeface="Times New Roman" panose="02020603050405020304" pitchFamily="18" charset="0"/>
              <a:cs typeface="Times New Roman" panose="02020603050405020304" pitchFamily="18" charset="0"/>
            </a:endParaRPr>
          </a:p>
        </p:txBody>
      </p:sp>
      <p:pic>
        <p:nvPicPr>
          <p:cNvPr id="2097155" name="Picture 2"/>
          <p:cNvPicPr>
            <a:picLocks noChangeAspect="1"/>
          </p:cNvPicPr>
          <p:nvPr/>
        </p:nvPicPr>
        <p:blipFill rotWithShape="1">
          <a:blip r:embed="rId2"/>
          <a:srcRect r="8105"/>
          <a:stretch>
            <a:fillRect/>
          </a:stretch>
        </p:blipFill>
        <p:spPr>
          <a:xfrm>
            <a:off x="105878" y="1308369"/>
            <a:ext cx="8903368" cy="518868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76072"/>
            <a:ext cx="7772400" cy="566928"/>
          </a:xfrm>
        </p:spPr>
        <p:txBody>
          <a:bodyPr>
            <a:normAutofit/>
          </a:bodyPr>
          <a:lstStyle/>
          <a:p>
            <a:r>
              <a:rPr lang="en-US" sz="2800" dirty="0" smtClean="0">
                <a:latin typeface="Times New Roman" pitchFamily="18" charset="0"/>
                <a:cs typeface="Times New Roman" pitchFamily="18" charset="0"/>
              </a:rPr>
              <a:t>FULL ADDER USING CMOS TECHNOLOGY </a:t>
            </a:r>
            <a:endParaRPr lang="en-US" sz="2800" dirty="0">
              <a:latin typeface="Times New Roman" pitchFamily="18" charset="0"/>
              <a:cs typeface="Times New Roman" pitchFamily="18" charset="0"/>
            </a:endParaRPr>
          </a:p>
        </p:txBody>
      </p:sp>
      <p:pic>
        <p:nvPicPr>
          <p:cNvPr id="3" name="Picture 2" descr="Cmos.PNG"/>
          <p:cNvPicPr/>
          <p:nvPr/>
        </p:nvPicPr>
        <p:blipFill>
          <a:blip r:embed="rId2" cstate="print"/>
          <a:stretch>
            <a:fillRect/>
          </a:stretch>
        </p:blipFill>
        <p:spPr>
          <a:xfrm>
            <a:off x="1078993" y="1700784"/>
            <a:ext cx="7443216" cy="38679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SIMULATION DIAGRAM OF FULL ADDER USING CMOS </a:t>
            </a:r>
            <a:r>
              <a:rPr lang="en-US" sz="1600" b="1" dirty="0" smtClean="0">
                <a:latin typeface="Times New Roman" pitchFamily="18" charset="0"/>
                <a:cs typeface="Times New Roman" pitchFamily="18" charset="0"/>
              </a:rPr>
              <a:t>TECHNOLOGY</a:t>
            </a:r>
            <a:endParaRPr lang="en-US" sz="1600" dirty="0">
              <a:latin typeface="Times New Roman" pitchFamily="18" charset="0"/>
              <a:cs typeface="Times New Roman" pitchFamily="18" charset="0"/>
            </a:endParaRPr>
          </a:p>
        </p:txBody>
      </p:sp>
      <p:pic>
        <p:nvPicPr>
          <p:cNvPr id="4" name="Picture 3" descr="Cmos waveforms.PNG"/>
          <p:cNvPicPr/>
          <p:nvPr/>
        </p:nvPicPr>
        <p:blipFill>
          <a:blip r:embed="rId2" cstate="print"/>
          <a:stretch>
            <a:fillRect/>
          </a:stretch>
        </p:blipFill>
        <p:spPr>
          <a:xfrm>
            <a:off x="1599513" y="1764792"/>
            <a:ext cx="5944973" cy="39136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86627" y="274638"/>
            <a:ext cx="8600173" cy="832267"/>
          </a:xfrm>
        </p:spPr>
        <p:txBody>
          <a:bodyPr>
            <a:normAutofit/>
          </a:bodyPr>
          <a:lstStyle/>
          <a:p>
            <a:r>
              <a:rPr lang="en-US" sz="2000" dirty="0" smtClean="0">
                <a:latin typeface="Times New Roman" panose="02020603050405020304" pitchFamily="18" charset="0"/>
                <a:cs typeface="Times New Roman" panose="02020603050405020304" pitchFamily="18" charset="0"/>
              </a:rPr>
              <a:t>TRANSISTOR LEVEL SCHEMATIC OF THE GDI FAST FULL ADDER CELL</a:t>
            </a:r>
            <a:endParaRPr lang="en-IN" sz="2000" dirty="0">
              <a:latin typeface="Times New Roman" panose="02020603050405020304" pitchFamily="18" charset="0"/>
              <a:cs typeface="Times New Roman" panose="02020603050405020304" pitchFamily="18" charset="0"/>
            </a:endParaRPr>
          </a:p>
        </p:txBody>
      </p:sp>
      <p:pic>
        <p:nvPicPr>
          <p:cNvPr id="2097156" name="Picture 2"/>
          <p:cNvPicPr>
            <a:picLocks noChangeAspect="1"/>
          </p:cNvPicPr>
          <p:nvPr/>
        </p:nvPicPr>
        <p:blipFill>
          <a:blip r:embed="rId2"/>
          <a:stretch>
            <a:fillRect/>
          </a:stretch>
        </p:blipFill>
        <p:spPr>
          <a:xfrm>
            <a:off x="202131" y="1636453"/>
            <a:ext cx="8749364" cy="467771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77002" y="274638"/>
            <a:ext cx="8609798" cy="793766"/>
          </a:xfrm>
        </p:spPr>
        <p:txBody>
          <a:bodyPr>
            <a:normAutofit/>
          </a:bodyPr>
          <a:lstStyle/>
          <a:p>
            <a:r>
              <a:rPr lang="en-US" sz="2000" dirty="0" smtClean="0">
                <a:latin typeface="Times New Roman" panose="02020603050405020304" pitchFamily="18" charset="0"/>
                <a:cs typeface="Times New Roman" panose="02020603050405020304" pitchFamily="18" charset="0"/>
              </a:rPr>
              <a:t>HSPICE SIMULATION RESULTS OF GDI FAST FULL ADDER CELL</a:t>
            </a:r>
            <a:endParaRPr lang="en-IN" sz="2000" dirty="0">
              <a:latin typeface="Times New Roman" panose="02020603050405020304" pitchFamily="18" charset="0"/>
              <a:cs typeface="Times New Roman" panose="02020603050405020304" pitchFamily="18" charset="0"/>
            </a:endParaRPr>
          </a:p>
        </p:txBody>
      </p:sp>
      <p:pic>
        <p:nvPicPr>
          <p:cNvPr id="2097157" name="Picture 2"/>
          <p:cNvPicPr>
            <a:picLocks noChangeAspect="1"/>
          </p:cNvPicPr>
          <p:nvPr/>
        </p:nvPicPr>
        <p:blipFill rotWithShape="1">
          <a:blip r:embed="rId2"/>
          <a:srcRect r="7889"/>
          <a:stretch>
            <a:fillRect/>
          </a:stretch>
        </p:blipFill>
        <p:spPr>
          <a:xfrm>
            <a:off x="163630" y="1367718"/>
            <a:ext cx="8816742" cy="520633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144378" y="274638"/>
            <a:ext cx="8922620" cy="697514"/>
          </a:xfrm>
        </p:spPr>
        <p:txBody>
          <a:bodyPr>
            <a:normAutofit fontScale="90000"/>
          </a:bodyPr>
          <a:lstStyle/>
          <a:p>
            <a:r>
              <a:rPr lang="en-US" sz="2000" dirty="0" smtClean="0">
                <a:latin typeface="Times New Roman" panose="02020603050405020304" pitchFamily="18" charset="0"/>
                <a:cs typeface="Times New Roman" panose="02020603050405020304" pitchFamily="18" charset="0"/>
              </a:rPr>
              <a:t>POWER DISSIPATION OF GDI FAST FULL ADDER CELL &amp;FULL ADDER </a:t>
            </a:r>
            <a:r>
              <a:rPr lang="en-US" sz="2000" dirty="0" smtClean="0">
                <a:latin typeface="Times New Roman" panose="02020603050405020304" pitchFamily="18" charset="0"/>
                <a:cs typeface="Times New Roman" panose="02020603050405020304" pitchFamily="18" charset="0"/>
              </a:rPr>
              <a:t>STRUCTURE AND COMS TECHNOLOGY:</a:t>
            </a:r>
            <a:endParaRPr lang="en-IN" sz="2000" dirty="0">
              <a:latin typeface="Times New Roman" panose="02020603050405020304" pitchFamily="18" charset="0"/>
              <a:cs typeface="Times New Roman" panose="02020603050405020304" pitchFamily="18" charset="0"/>
            </a:endParaRPr>
          </a:p>
        </p:txBody>
      </p:sp>
      <p:pic>
        <p:nvPicPr>
          <p:cNvPr id="2097158" name="Picture 2"/>
          <p:cNvPicPr>
            <a:picLocks noChangeAspect="1"/>
          </p:cNvPicPr>
          <p:nvPr/>
        </p:nvPicPr>
        <p:blipFill rotWithShape="1">
          <a:blip r:embed="rId2"/>
          <a:srcRect r="10091"/>
          <a:stretch>
            <a:fillRect/>
          </a:stretch>
        </p:blipFill>
        <p:spPr>
          <a:xfrm>
            <a:off x="721895" y="972152"/>
            <a:ext cx="2204185" cy="5568104"/>
          </a:xfrm>
          <a:prstGeom prst="rect">
            <a:avLst/>
          </a:prstGeom>
        </p:spPr>
      </p:pic>
      <p:pic>
        <p:nvPicPr>
          <p:cNvPr id="2097159" name="Picture 3"/>
          <p:cNvPicPr>
            <a:picLocks noChangeAspect="1"/>
          </p:cNvPicPr>
          <p:nvPr/>
        </p:nvPicPr>
        <p:blipFill>
          <a:blip r:embed="rId3"/>
          <a:stretch>
            <a:fillRect/>
          </a:stretch>
        </p:blipFill>
        <p:spPr>
          <a:xfrm>
            <a:off x="6062472" y="1006750"/>
            <a:ext cx="2450592" cy="5546606"/>
          </a:xfrm>
          <a:prstGeom prst="rect">
            <a:avLst/>
          </a:prstGeom>
        </p:spPr>
      </p:pic>
      <p:pic>
        <p:nvPicPr>
          <p:cNvPr id="5" name="Picture 4" descr="Cmos waveforms analysis.png"/>
          <p:cNvPicPr/>
          <p:nvPr/>
        </p:nvPicPr>
        <p:blipFill>
          <a:blip r:embed="rId4" cstate="print"/>
          <a:stretch>
            <a:fillRect/>
          </a:stretch>
        </p:blipFill>
        <p:spPr>
          <a:xfrm>
            <a:off x="3300983" y="969264"/>
            <a:ext cx="2276857" cy="553212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b="1" dirty="0" smtClean="0">
                <a:solidFill>
                  <a:schemeClr val="tx1"/>
                </a:solidFill>
                <a:latin typeface="Times New Roman" pitchFamily="18" charset="0"/>
                <a:ea typeface="Calibri" pitchFamily="34" charset="0"/>
                <a:cs typeface="Times New Roman" pitchFamily="18" charset="0"/>
              </a:rPr>
              <a:t> FUTURE </a:t>
            </a:r>
            <a:r>
              <a:rPr lang="en-US" sz="2000" b="1" dirty="0" smtClean="0">
                <a:solidFill>
                  <a:schemeClr val="tx1"/>
                </a:solidFill>
                <a:latin typeface="Times New Roman" pitchFamily="18" charset="0"/>
                <a:ea typeface="Calibri" pitchFamily="34" charset="0"/>
                <a:cs typeface="Times New Roman" pitchFamily="18" charset="0"/>
              </a:rPr>
              <a:t>SCOPE</a:t>
            </a:r>
            <a:br>
              <a:rPr lang="en-US" sz="2000" b="1" dirty="0" smtClean="0">
                <a:solidFill>
                  <a:schemeClr val="tx1"/>
                </a:solidFill>
                <a:latin typeface="Times New Roman" pitchFamily="18" charset="0"/>
                <a:ea typeface="Calibri" pitchFamily="34" charset="0"/>
                <a:cs typeface="Times New Roman" pitchFamily="18" charset="0"/>
              </a:rPr>
            </a:br>
            <a:endParaRPr lang="en-US" sz="2000" dirty="0"/>
          </a:p>
        </p:txBody>
      </p:sp>
      <p:sp>
        <p:nvSpPr>
          <p:cNvPr id="1025" name="Rectangle 1"/>
          <p:cNvSpPr>
            <a:spLocks noChangeArrowheads="1"/>
          </p:cNvSpPr>
          <p:nvPr/>
        </p:nvSpPr>
        <p:spPr bwMode="auto">
          <a:xfrm>
            <a:off x="941832" y="1213576"/>
            <a:ext cx="7772400" cy="23391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Adders are playing important roles for the operations like multiplication, filtering, counting, etc. They form foundations for most of the bigger system designs. This work also be implemented in future with other kinds of fast adder sub-systems like carry look-ahead adder, carry-skip adder, ripple carry adder, carry chain adders etc. ECAD tools like Digital Schematic(DSCH) and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microwind</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editor are used to implement  this study. Same study can be further extended to multiplier circuits like array multipliers and Wallace-tree multipliers. Multipliers can be designed using adders, this study helps to design multipliers with low power.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Rectangle 1"/>
          <p:cNvSpPr/>
          <p:nvPr/>
        </p:nvSpPr>
        <p:spPr>
          <a:xfrm>
            <a:off x="533400" y="838200"/>
            <a:ext cx="7848600" cy="2275840"/>
          </a:xfrm>
          <a:prstGeom prst="rect">
            <a:avLst/>
          </a:prstGeom>
        </p:spPr>
        <p:txBody>
          <a:bodyPr wrap="square">
            <a:spAutoFit/>
          </a:bodyPr>
          <a:lstStyle/>
          <a:p>
            <a:r>
              <a:rPr lang="en-US" sz="2400" b="1" dirty="0" smtClean="0"/>
              <a:t>Conclusion :</a:t>
            </a:r>
          </a:p>
          <a:p>
            <a:pPr algn="just"/>
            <a:r>
              <a:rPr lang="en-US" sz="2000" dirty="0" smtClean="0"/>
              <a:t>In this research, 8-tap digital FIR filter has been designed and implemented. The basic cells such as adder, D-latch, and multiplier were implemented based on Gate Diffusion Input circuits. The simulation results shows that the layout area, propagation delay and power consumption were lower compared to NMOS and CMOS technology. </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dirty="0" smtClean="0"/>
              <a:t>Contents</a:t>
            </a:r>
            <a:endParaRPr lang="en-US" dirty="0"/>
          </a:p>
        </p:txBody>
      </p:sp>
      <p:sp>
        <p:nvSpPr>
          <p:cNvPr id="1048604" name="Content Placeholder 2"/>
          <p:cNvSpPr>
            <a:spLocks noGrp="1"/>
          </p:cNvSpPr>
          <p:nvPr>
            <p:ph sz="quarter" idx="1"/>
          </p:nvPr>
        </p:nvSpPr>
        <p:spPr/>
        <p:txBody>
          <a:bodyPr>
            <a:normAutofit fontScale="88654" lnSpcReduction="20000"/>
          </a:bodyPr>
          <a:lstStyle/>
          <a:p>
            <a:r>
              <a:rPr lang="en-US" dirty="0" smtClean="0"/>
              <a:t>Objective</a:t>
            </a:r>
          </a:p>
          <a:p>
            <a:r>
              <a:rPr lang="en-US" dirty="0" smtClean="0"/>
              <a:t>overview</a:t>
            </a:r>
          </a:p>
          <a:p>
            <a:r>
              <a:rPr lang="en-US" dirty="0" smtClean="0"/>
              <a:t>Literature review</a:t>
            </a:r>
          </a:p>
          <a:p>
            <a:r>
              <a:rPr lang="en-US" dirty="0" smtClean="0"/>
              <a:t>Introduction</a:t>
            </a:r>
          </a:p>
          <a:p>
            <a:r>
              <a:rPr lang="en-US" dirty="0" smtClean="0"/>
              <a:t>FIR filter</a:t>
            </a:r>
          </a:p>
          <a:p>
            <a:r>
              <a:rPr lang="en-US" dirty="0" smtClean="0"/>
              <a:t>8-tap FIR design</a:t>
            </a:r>
          </a:p>
          <a:p>
            <a:r>
              <a:rPr lang="en-US" dirty="0" smtClean="0"/>
              <a:t>GDI</a:t>
            </a:r>
          </a:p>
          <a:p>
            <a:r>
              <a:rPr lang="en-US" dirty="0" smtClean="0"/>
              <a:t>Software used</a:t>
            </a:r>
          </a:p>
          <a:p>
            <a:r>
              <a:rPr lang="en-US" dirty="0" smtClean="0"/>
              <a:t>Results</a:t>
            </a:r>
          </a:p>
          <a:p>
            <a:r>
              <a:rPr lang="en-US" dirty="0" smtClean="0"/>
              <a:t>Future Scope</a:t>
            </a:r>
          </a:p>
          <a:p>
            <a:r>
              <a:rPr lang="en-US" dirty="0" smtClean="0"/>
              <a:t>Conclusion</a:t>
            </a:r>
          </a:p>
          <a:p>
            <a:r>
              <a:rPr lang="en-US" dirty="0" smtClean="0"/>
              <a:t>References</a:t>
            </a:r>
          </a:p>
          <a:p>
            <a:pPr>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p:nvPr/>
        </p:nvSpPr>
        <p:spPr>
          <a:xfrm>
            <a:off x="685800" y="1066800"/>
            <a:ext cx="8153400" cy="2402840"/>
          </a:xfrm>
          <a:prstGeom prst="rect">
            <a:avLst/>
          </a:prstGeom>
        </p:spPr>
        <p:txBody>
          <a:bodyPr wrap="square">
            <a:spAutoFit/>
          </a:bodyPr>
          <a:lstStyle/>
          <a:p>
            <a:r>
              <a:rPr lang="en-US" sz="2400" b="1" dirty="0" smtClean="0"/>
              <a:t>References:</a:t>
            </a:r>
          </a:p>
          <a:p>
            <a:endParaRPr lang="en-US" sz="2400" b="1" dirty="0" smtClean="0"/>
          </a:p>
          <a:p>
            <a:pPr marL="342900" indent="-342900" algn="just">
              <a:buAutoNum type="arabicPeriod"/>
            </a:pPr>
            <a:r>
              <a:rPr lang="en-US" dirty="0" smtClean="0"/>
              <a:t>N. </a:t>
            </a:r>
            <a:r>
              <a:rPr lang="en-US" dirty="0" err="1" smtClean="0"/>
              <a:t>Weste</a:t>
            </a:r>
            <a:r>
              <a:rPr lang="en-US" dirty="0" smtClean="0"/>
              <a:t> and K. </a:t>
            </a:r>
            <a:r>
              <a:rPr lang="en-US" dirty="0" err="1" smtClean="0"/>
              <a:t>Eshraghian</a:t>
            </a:r>
            <a:r>
              <a:rPr lang="en-US" dirty="0" smtClean="0"/>
              <a:t>, Principles of CMOS digital design. Reading, MA: Addison-Wesley, pp. 304–307. </a:t>
            </a:r>
          </a:p>
          <a:p>
            <a:pPr marL="342900" indent="-342900" algn="just"/>
            <a:endParaRPr lang="en-US" dirty="0" smtClean="0"/>
          </a:p>
          <a:p>
            <a:pPr marL="342900" indent="-342900" algn="just"/>
            <a:r>
              <a:rPr lang="en-US" dirty="0" smtClean="0"/>
              <a:t>2.   J.M. </a:t>
            </a:r>
            <a:r>
              <a:rPr lang="en-US" dirty="0" err="1" smtClean="0"/>
              <a:t>Rabaey</a:t>
            </a:r>
            <a:r>
              <a:rPr lang="en-US" dirty="0" smtClean="0"/>
              <a:t>, A. </a:t>
            </a:r>
            <a:r>
              <a:rPr lang="en-US" dirty="0" err="1" smtClean="0"/>
              <a:t>Chandrakasan</a:t>
            </a:r>
            <a:r>
              <a:rPr lang="en-US" dirty="0" smtClean="0"/>
              <a:t>, B. </a:t>
            </a:r>
            <a:r>
              <a:rPr lang="en-US" dirty="0" err="1" smtClean="0"/>
              <a:t>Nikolic</a:t>
            </a:r>
            <a:r>
              <a:rPr lang="en-US" dirty="0" smtClean="0"/>
              <a:t>, “Digital Integrated Circuits”, 2nd edition, Prentice Hall, 2002,pp 491-621.</a:t>
            </a:r>
          </a:p>
          <a:p>
            <a:pPr algn="just"/>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048689"/>
          <p:cNvSpPr>
            <a:spLocks noGrp="1"/>
          </p:cNvSpPr>
          <p:nvPr>
            <p:ph type="title"/>
          </p:nvPr>
        </p:nvSpPr>
        <p:spPr/>
        <p:txBody>
          <a:bodyPr/>
          <a:lstStyle/>
          <a:p>
            <a:r>
              <a:rPr lang="en-US" altLang="en" sz="2800" b="1"/>
              <a:t>Guide Comments:</a:t>
            </a:r>
            <a:endParaRPr lang="en-IN" sz="2800" b="1"/>
          </a:p>
        </p:txBody>
      </p:sp>
      <p:sp>
        <p:nvSpPr>
          <p:cNvPr id="1048691" name="TextBox 1048690"/>
          <p:cNvSpPr txBox="1"/>
          <p:nvPr/>
        </p:nvSpPr>
        <p:spPr>
          <a:xfrm>
            <a:off x="2572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3273234"/>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457200" y="762000"/>
            <a:ext cx="7543800" cy="2580641"/>
          </a:xfrm>
          <a:prstGeom prst="rect">
            <a:avLst/>
          </a:prstGeom>
        </p:spPr>
        <p:txBody>
          <a:bodyPr wrap="square">
            <a:spAutoFit/>
          </a:bodyPr>
          <a:lstStyle/>
          <a:p>
            <a:r>
              <a:rPr lang="en-US" sz="2400" b="1" dirty="0" smtClean="0"/>
              <a:t>OBJECTIVE:</a:t>
            </a:r>
          </a:p>
          <a:p>
            <a:endParaRPr lang="en-US" sz="2400" dirty="0" smtClean="0"/>
          </a:p>
          <a:p>
            <a:pPr algn="just"/>
            <a:r>
              <a:rPr lang="en-US" sz="2400" dirty="0" smtClean="0"/>
              <a:t>	Design of 8-tap FIR design based on GDI cells has been implemented and compared with NMOS based circuits, and CMOS based circuits. The results show 8-tap FIR design using GDI has lower power consumption, higher performance, and less die area.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Rectangle 1"/>
          <p:cNvSpPr/>
          <p:nvPr/>
        </p:nvSpPr>
        <p:spPr>
          <a:xfrm>
            <a:off x="914400" y="838200"/>
            <a:ext cx="7086600" cy="3545840"/>
          </a:xfrm>
          <a:prstGeom prst="rect">
            <a:avLst/>
          </a:prstGeom>
        </p:spPr>
        <p:txBody>
          <a:bodyPr wrap="square">
            <a:spAutoFit/>
          </a:bodyPr>
          <a:lstStyle/>
          <a:p>
            <a:pPr algn="just"/>
            <a:r>
              <a:rPr lang="en-US" sz="2400" b="1" dirty="0" smtClean="0"/>
              <a:t>LITERATURE REVIEW:</a:t>
            </a:r>
          </a:p>
          <a:p>
            <a:pPr algn="just"/>
            <a:endParaRPr lang="en-US" sz="2400" b="1" dirty="0" smtClean="0"/>
          </a:p>
          <a:p>
            <a:pPr algn="just"/>
            <a:r>
              <a:rPr lang="en-US" sz="2000" dirty="0" smtClean="0"/>
              <a:t>	the literature of the GDI technology, one realizes that there has been neither research nor project carried out on GDI implemented in DSP block. Moreover, in the previous technologies, several transistors were needed in order to design basic blocks. In the present project, however, basic blocks can be designed using as few as two transistors. The advantages of GDI– namely, high performance or high speed, low power consumption, and low area </a:t>
            </a:r>
            <a:r>
              <a:rPr lang="en-US" sz="2000" dirty="0" err="1" smtClean="0"/>
              <a:t>occupationlead</a:t>
            </a:r>
            <a:r>
              <a:rPr lang="en-US" sz="2000" dirty="0" smtClean="0"/>
              <a:t> the author of the present research to implement GDI in FIR filter. </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Rectangle 1"/>
          <p:cNvSpPr/>
          <p:nvPr/>
        </p:nvSpPr>
        <p:spPr>
          <a:xfrm>
            <a:off x="609600" y="1028343"/>
            <a:ext cx="7467600" cy="4460240"/>
          </a:xfrm>
          <a:prstGeom prst="rect">
            <a:avLst/>
          </a:prstGeom>
        </p:spPr>
        <p:txBody>
          <a:bodyPr wrap="square">
            <a:spAutoFit/>
          </a:bodyPr>
          <a:lstStyle/>
          <a:p>
            <a:r>
              <a:rPr lang="en-US" sz="2400" b="1" dirty="0" smtClean="0"/>
              <a:t>INTRODUCTION :</a:t>
            </a:r>
          </a:p>
          <a:p>
            <a:endParaRPr lang="en-US" sz="2400" b="1" dirty="0" smtClean="0"/>
          </a:p>
          <a:p>
            <a:pPr algn="just"/>
            <a:r>
              <a:rPr lang="en-US" sz="2000" dirty="0" smtClean="0"/>
              <a:t>	FIR blocks are the most important blocks in design of Digital Signal Processing (DSP). They are widely used in industry and digital systems, such as: automotive, mobile phone, internet, laptop, computer, speech processing, Bluetooth headsets, and etc. The requirement to design an electronic system consists of two major components, the first one is Technology-driven and the second is Market-driven. Regarding technology driven, nowadays, most industries are improving their technology and devices considering greater complexity. It means more functionality, higher density in order to place millions of transistors on a lesser die area, increased performance and lower power dissipation</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Rectangle 1"/>
          <p:cNvSpPr/>
          <p:nvPr/>
        </p:nvSpPr>
        <p:spPr>
          <a:xfrm>
            <a:off x="609600" y="1143000"/>
            <a:ext cx="7315200" cy="4460239"/>
          </a:xfrm>
          <a:prstGeom prst="rect">
            <a:avLst/>
          </a:prstGeom>
        </p:spPr>
        <p:txBody>
          <a:bodyPr wrap="square">
            <a:spAutoFit/>
          </a:bodyPr>
          <a:lstStyle/>
          <a:p>
            <a:r>
              <a:rPr lang="en-US" sz="2400" b="1" dirty="0" smtClean="0"/>
              <a:t>FIR FILTER :</a:t>
            </a:r>
          </a:p>
          <a:p>
            <a:endParaRPr lang="en-US" sz="2400" b="1" dirty="0" smtClean="0"/>
          </a:p>
          <a:p>
            <a:pPr algn="just"/>
            <a:r>
              <a:rPr lang="en-US" sz="2000" dirty="0" smtClean="0"/>
              <a:t>	Digital filters are typically used to modify or alter the attributes of a signal in the time or frequency domain. Digital signal processing (DSP) has become a mature technology and has replaced traditional analog signal processing systems in many applications. FIR filters are finite due to the fact that they have no feedback. Thus, if you send an impulse through the system (a single spike) then the output will unavoidably become zero as soon as the impulse runs through the filter. In such case, due to the lack of feedback in the FIR, the impulse response is finite. Lack of feedback guarantees the impulse response to be finite. Thus, the term "finite impulse response" may almost mean “lack of feedback”. </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Rectangle 1"/>
          <p:cNvSpPr/>
          <p:nvPr/>
        </p:nvSpPr>
        <p:spPr>
          <a:xfrm>
            <a:off x="685800" y="609600"/>
            <a:ext cx="6781800" cy="2847340"/>
          </a:xfrm>
          <a:prstGeom prst="rect">
            <a:avLst/>
          </a:prstGeom>
        </p:spPr>
        <p:txBody>
          <a:bodyPr wrap="square">
            <a:spAutoFit/>
          </a:bodyPr>
          <a:lstStyle/>
          <a:p>
            <a:r>
              <a:rPr lang="en-US" sz="2400" b="1" dirty="0" smtClean="0"/>
              <a:t>8-TAP FIR DESIGN:</a:t>
            </a:r>
          </a:p>
          <a:p>
            <a:pPr algn="just"/>
            <a:r>
              <a:rPr lang="en-US" dirty="0" smtClean="0"/>
              <a:t> 	</a:t>
            </a:r>
            <a:r>
              <a:rPr lang="en-US" sz="2000" dirty="0" smtClean="0"/>
              <a:t>The below Figure depicts the block of Direct form FIR (Finite Impulse Response) Filter and each tap includes D-Latch, Multiplier and Full Adder-Latch involve, 4-bit input and 4- bit output .the Multiplier contain two 4-bit input and 8-bit output. In this project 8 sequential tap have been used and the output of each D-Latch and Adder is the input the following tap.</a:t>
            </a:r>
          </a:p>
          <a:p>
            <a:endParaRPr lang="en-US" dirty="0"/>
          </a:p>
        </p:txBody>
      </p:sp>
      <p:pic>
        <p:nvPicPr>
          <p:cNvPr id="2097153" name="Picture 2" descr="Screenshot_20191223_101856.jpg"/>
          <p:cNvPicPr>
            <a:picLocks noChangeAspect="1"/>
          </p:cNvPicPr>
          <p:nvPr/>
        </p:nvPicPr>
        <p:blipFill>
          <a:blip r:embed="rId2" cstate="print"/>
          <a:stretch>
            <a:fillRect/>
          </a:stretch>
        </p:blipFill>
        <p:spPr>
          <a:xfrm>
            <a:off x="457200" y="2590800"/>
            <a:ext cx="8229600" cy="35356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Rectangle 1"/>
          <p:cNvSpPr/>
          <p:nvPr/>
        </p:nvSpPr>
        <p:spPr>
          <a:xfrm>
            <a:off x="457200" y="612845"/>
            <a:ext cx="8001000" cy="4447540"/>
          </a:xfrm>
          <a:prstGeom prst="rect">
            <a:avLst/>
          </a:prstGeom>
        </p:spPr>
        <p:txBody>
          <a:bodyPr wrap="square">
            <a:spAutoFit/>
          </a:bodyPr>
          <a:lstStyle/>
          <a:p>
            <a:r>
              <a:rPr lang="en-US" sz="2400" b="1" dirty="0" smtClean="0"/>
              <a:t>GDI (Gate Diffusion Input) :</a:t>
            </a:r>
          </a:p>
          <a:p>
            <a:endParaRPr lang="en-US" dirty="0" smtClean="0"/>
          </a:p>
          <a:p>
            <a:pPr algn="just"/>
            <a:r>
              <a:rPr lang="en-US" dirty="0" smtClean="0"/>
              <a:t> 	A new technique of low power digital circuit design is described. This technique    allows reducing power consumption, delay and area of digital circuits, while maintaining low complexity of logic design. Performance comparison with traditional CMOS and various PTL design techniques is presented, with respect to the layout area, number of devices, delay and power dissipation, showing advantages and drawbacks of GDI as compared to other methods. A variety of logic gates have been implemented in 0.35 </a:t>
            </a:r>
            <a:r>
              <a:rPr lang="en-US" dirty="0" err="1" smtClean="0"/>
              <a:t>μm</a:t>
            </a:r>
            <a:r>
              <a:rPr lang="en-US" dirty="0" smtClean="0"/>
              <a:t> technology to compare the GDI technique with CMOS and PTL. A prototype test chip of 8-bit CLA adder has been fabricated, based on GDI and CMOS cell libraries, showing up to 45% reduction in power-delay product in GDI. Properties of implemented circuits are discussed, simulation results are reported and measurements of a test chip are presented.</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Rectangle 2"/>
          <p:cNvSpPr>
            <a:spLocks noChangeArrowheads="1"/>
          </p:cNvSpPr>
          <p:nvPr/>
        </p:nvSpPr>
        <p:spPr bwMode="auto">
          <a:xfrm>
            <a:off x="520057" y="709709"/>
            <a:ext cx="8103885" cy="39395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a:t>
            </a:r>
            <a:r>
              <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REQUIRED:</a:t>
            </a:r>
          </a:p>
          <a:p>
            <a:pPr marL="0" marR="0" lvl="0" indent="457200" algn="just" defTabSz="914400" rtl="0" eaLnBrk="1" fontAlgn="base" latinLnBrk="0" hangingPunct="1">
              <a:lnSpc>
                <a:spcPct val="100000"/>
              </a:lnSpc>
              <a:spcBef>
                <a:spcPct val="0"/>
              </a:spcBef>
              <a:spcAft>
                <a:spcPct val="0"/>
              </a:spcAft>
              <a:buClrTx/>
              <a:buSzTx/>
              <a:buFontTx/>
              <a:buNone/>
            </a:pPr>
            <a:endParaRPr lang="en-US" sz="2000" b="1" dirty="0" smtClean="0">
              <a:latin typeface="Times New Roman" pitchFamily="18"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pPr>
            <a:r>
              <a:rPr kumimoji="0" lang="en-US"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MICROWIND 3.1:</a:t>
            </a:r>
          </a:p>
          <a:p>
            <a:pPr marL="0" marR="0" lvl="0" indent="457200" algn="just"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MICROWIND software allows the designer to simulate and design an</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integrated circuit at physical description level. Born in Toulouse (France),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Microwind</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an innovative CMOS design tool for educational market.</a:t>
            </a:r>
          </a:p>
          <a:p>
            <a:pPr marL="0" marR="0" lvl="0" indent="457200" algn="just" defTabSz="914400" rtl="0" eaLnBrk="1" fontAlgn="base" latinLnBrk="0" hangingPunct="1">
              <a:lnSpc>
                <a:spcPct val="100000"/>
              </a:lnSpc>
              <a:spcBef>
                <a:spcPct val="0"/>
              </a:spcBef>
              <a:spcAft>
                <a:spcPct val="0"/>
              </a:spcAft>
              <a:buClrTx/>
              <a:buSzTx/>
              <a:buFontTx/>
              <a:buNone/>
            </a:pPr>
            <a:endPar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indent="457200" algn="just" fontAlgn="base">
              <a:spcBef>
                <a:spcPct val="0"/>
              </a:spcBef>
              <a:spcAft>
                <a:spcPct val="0"/>
              </a:spcAft>
            </a:pPr>
            <a:r>
              <a:rPr lang="en-US" dirty="0" smtClean="0"/>
              <a:t>	</a:t>
            </a:r>
            <a:r>
              <a:rPr lang="en-US" dirty="0" err="1" smtClean="0"/>
              <a:t>Microwind</a:t>
            </a:r>
            <a:r>
              <a:rPr lang="en-US" dirty="0" smtClean="0"/>
              <a:t> unifies schematic entry, pattern based simulator, SPICE extraction of 	</a:t>
            </a:r>
            <a:r>
              <a:rPr lang="en-US" dirty="0" smtClean="0">
                <a:latin typeface="Times New Roman" pitchFamily="18" charset="0"/>
                <a:cs typeface="Times New Roman" pitchFamily="18" charset="0"/>
              </a:rPr>
              <a:t>schematic</a:t>
            </a:r>
            <a:r>
              <a:rPr lang="en-US" dirty="0" smtClean="0"/>
              <a:t>, </a:t>
            </a:r>
            <a:r>
              <a:rPr lang="en-US" dirty="0" err="1" smtClean="0"/>
              <a:t>Verilog</a:t>
            </a:r>
            <a:r>
              <a:rPr lang="en-US" dirty="0" smtClean="0"/>
              <a:t> extractor, layout compilation, on layout mix-signal circuit 	simulation, cross sectional &amp; 3D viewer, </a:t>
            </a:r>
            <a:r>
              <a:rPr lang="en-US" dirty="0" err="1" smtClean="0"/>
              <a:t>netlist</a:t>
            </a:r>
            <a:r>
              <a:rPr lang="en-US" dirty="0" smtClean="0"/>
              <a:t> extraction, BSIM4 tutorial on MOS 	devices and sign-off correlation to deliver unmatched design performance and 	productivity.</a:t>
            </a:r>
          </a:p>
          <a:p>
            <a:pPr marL="0" marR="0" lvl="0" indent="457200" algn="just" defTabSz="914400" rtl="0" eaLnBrk="1" fontAlgn="base" latinLnBrk="0" hangingPunct="1">
              <a:lnSpc>
                <a:spcPct val="100000"/>
              </a:lnSpc>
              <a:spcBef>
                <a:spcPct val="0"/>
              </a:spcBef>
              <a:spcAft>
                <a:spcPct val="0"/>
              </a:spcAft>
              <a:buClrTx/>
              <a:buSzTx/>
              <a:buFontTx/>
              <a:buNone/>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389</Words>
  <Application>Microsoft Office PowerPoint</Application>
  <PresentationFormat>On-screen Show (4:3)</PresentationFormat>
  <Paragraphs>74</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  QISCOLLEGE OF ENGINEERING AND TECHNOLOGY : ONGOLE  (AUTONOMOUS) Approved by AICTE | Permanent Affiliation: JNTU-Kakinada | UGC-Recognized Accredited by NBA | Accredited by NAAC | ISO 9001:2015 Certified         Vengamukkapalem(V), Ongole, Prakasam dist., Andhra Pradesh-523272.  </vt:lpstr>
      <vt:lpstr>Contents</vt:lpstr>
      <vt:lpstr>Slide 3</vt:lpstr>
      <vt:lpstr>Slide 4</vt:lpstr>
      <vt:lpstr>Slide 5</vt:lpstr>
      <vt:lpstr>Slide 6</vt:lpstr>
      <vt:lpstr>Slide 7</vt:lpstr>
      <vt:lpstr>Slide 8</vt:lpstr>
      <vt:lpstr>Slide 9</vt:lpstr>
      <vt:lpstr>Slide 10</vt:lpstr>
      <vt:lpstr>FULL ADDER SCHEMATIC</vt:lpstr>
      <vt:lpstr>SIMULATION RESULTS OF FULL ADDER</vt:lpstr>
      <vt:lpstr>FULL ADDER USING CMOS TECHNOLOGY </vt:lpstr>
      <vt:lpstr>  SIMULATION DIAGRAM OF FULL ADDER USING CMOS TECHNOLOGY</vt:lpstr>
      <vt:lpstr>TRANSISTOR LEVEL SCHEMATIC OF THE GDI FAST FULL ADDER CELL</vt:lpstr>
      <vt:lpstr>HSPICE SIMULATION RESULTS OF GDI FAST FULL ADDER CELL</vt:lpstr>
      <vt:lpstr>POWER DISSIPATION OF GDI FAST FULL ADDER CELL &amp;FULL ADDER STRUCTURE AND COMS TECHNOLOGY:</vt:lpstr>
      <vt:lpstr> FUTURE SCOPE </vt:lpstr>
      <vt:lpstr>Slide 19</vt:lpstr>
      <vt:lpstr>Slide 20</vt:lpstr>
      <vt:lpstr>Guide Comments: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QISCOLLEGE OF ENGINEERING AND TECHNOLOGY : ONGOLE  (AUTONOMOUS) Approved by AICTE | Permanent Affiliation: JNTU-Kakinada | UGC-Recognized Accredited by NBA | Accredited by NAAC | ISO 9001:2015 Certified         Vengamukkapalem(V), Ongole, Prakasam dist., Andhra Pradesh-523272.</dc:title>
  <dc:creator>PC</dc:creator>
  <cp:lastModifiedBy>PC</cp:lastModifiedBy>
  <cp:revision>4</cp:revision>
  <dcterms:created xsi:type="dcterms:W3CDTF">2020-03-17T09:06:55Z</dcterms:created>
  <dcterms:modified xsi:type="dcterms:W3CDTF">2020-06-21T05:07:43Z</dcterms:modified>
</cp:coreProperties>
</file>