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2" r:id="rId4"/>
    <p:sldId id="257" r:id="rId5"/>
    <p:sldId id="260" r:id="rId6"/>
    <p:sldId id="259" r:id="rId7"/>
    <p:sldId id="261" r:id="rId8"/>
    <p:sldId id="270" r:id="rId9"/>
    <p:sldId id="271" r:id="rId10"/>
    <p:sldId id="272" r:id="rId11"/>
    <p:sldId id="273" r:id="rId12"/>
    <p:sldId id="274" r:id="rId13"/>
    <p:sldId id="275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4" autoAdjust="0"/>
    <p:restoredTop sz="94660"/>
  </p:normalViewPr>
  <p:slideViewPr>
    <p:cSldViewPr snapToGrid="0">
      <p:cViewPr>
        <p:scale>
          <a:sx n="75" d="100"/>
          <a:sy n="75" d="100"/>
        </p:scale>
        <p:origin x="-324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B8B10-0EC9-4001-990E-4936F75A2F0A}" type="datetimeFigureOut">
              <a:rPr lang="en-US"/>
              <a:pPr/>
              <a:t>5/18/2015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C002F-BCE4-4EC0-9463-BBF74F027A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926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C002F-BCE4-4EC0-9463-BBF74F027A85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2358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C002F-BCE4-4EC0-9463-BBF74F027A85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473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C002F-BCE4-4EC0-9463-BBF74F027A85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473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C002F-BCE4-4EC0-9463-BBF74F027A85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73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C002F-BCE4-4EC0-9463-BBF74F027A85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7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C002F-BCE4-4EC0-9463-BBF74F027A85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7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C002F-BCE4-4EC0-9463-BBF74F027A85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73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C002F-BCE4-4EC0-9463-BBF74F027A85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73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C002F-BCE4-4EC0-9463-BBF74F027A85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7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C002F-BCE4-4EC0-9463-BBF74F027A85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7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C002F-BCE4-4EC0-9463-BBF74F027A85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73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C002F-BCE4-4EC0-9463-BBF74F027A85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473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C002F-BCE4-4EC0-9463-BBF74F027A85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47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574800"/>
            <a:ext cx="8440639" cy="247226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rbel" charset="0"/>
              </a:rPr>
              <a:t>AFL'15 -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Corbel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rbel" charset="0"/>
              </a:rPr>
              <a:t>Sentiment Analysis &amp; Predictions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rbel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3015" y="4120295"/>
            <a:ext cx="6987645" cy="1388534"/>
          </a:xfrm>
        </p:spPr>
        <p:txBody>
          <a:bodyPr/>
          <a:lstStyle/>
          <a:p>
            <a:r>
              <a:rPr lang="en-US" b="1" dirty="0" err="1"/>
              <a:t>Debojyoti</a:t>
            </a:r>
            <a:r>
              <a:rPr lang="en-US" b="1" dirty="0"/>
              <a:t> </a:t>
            </a:r>
            <a:r>
              <a:rPr lang="en-US" b="1" dirty="0" err="1" smtClean="0"/>
              <a:t>Saha</a:t>
            </a:r>
            <a:r>
              <a:rPr lang="en-US" b="1" dirty="0" smtClean="0"/>
              <a:t> - 614338</a:t>
            </a:r>
            <a:endParaRPr lang="en-US" b="1" dirty="0"/>
          </a:p>
          <a:p>
            <a:r>
              <a:rPr lang="en-US" b="1" dirty="0" err="1"/>
              <a:t>Prasanna</a:t>
            </a:r>
            <a:r>
              <a:rPr lang="en-US" b="1" dirty="0"/>
              <a:t> Kumar </a:t>
            </a:r>
            <a:r>
              <a:rPr lang="en-US" b="1" dirty="0" smtClean="0"/>
              <a:t>Ravi - 667912</a:t>
            </a:r>
            <a:endParaRPr lang="en-US" b="1" dirty="0"/>
          </a:p>
        </p:txBody>
      </p:sp>
      <p:pic>
        <p:nvPicPr>
          <p:cNvPr id="1026" name="Picture 2" descr="I:\RP\teams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" y="10160"/>
            <a:ext cx="1002889" cy="1036320"/>
          </a:xfrm>
          <a:prstGeom prst="rect">
            <a:avLst/>
          </a:prstGeom>
          <a:noFill/>
        </p:spPr>
      </p:pic>
      <p:pic>
        <p:nvPicPr>
          <p:cNvPr id="1027" name="Picture 3" descr="I:\RP\teams\125px-Sydney_Swans_Logo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496" y="3648922"/>
            <a:ext cx="989104" cy="1194838"/>
          </a:xfrm>
          <a:prstGeom prst="rect">
            <a:avLst/>
          </a:prstGeom>
          <a:noFill/>
        </p:spPr>
      </p:pic>
      <p:pic>
        <p:nvPicPr>
          <p:cNvPr id="1028" name="Picture 4" descr="I:\RP\teams\150px-St_Kilda_FC_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84248" y="4663440"/>
            <a:ext cx="977032" cy="950978"/>
          </a:xfrm>
          <a:prstGeom prst="rect">
            <a:avLst/>
          </a:prstGeom>
          <a:noFill/>
        </p:spPr>
      </p:pic>
      <p:pic>
        <p:nvPicPr>
          <p:cNvPr id="1029" name="Picture 5" descr="I:\RP\teams\300px-West_Coast_Eagles_logo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68932" y="198049"/>
            <a:ext cx="1981363" cy="858591"/>
          </a:xfrm>
          <a:prstGeom prst="rect">
            <a:avLst/>
          </a:prstGeom>
          <a:noFill/>
        </p:spPr>
      </p:pic>
      <p:pic>
        <p:nvPicPr>
          <p:cNvPr id="1030" name="Picture 6" descr="I:\RP\teams\2006_AFL_Port_Adelaid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80845" y="5557345"/>
            <a:ext cx="1540342" cy="1280336"/>
          </a:xfrm>
          <a:prstGeom prst="rect">
            <a:avLst/>
          </a:prstGeom>
          <a:noFill/>
        </p:spPr>
      </p:pic>
      <p:pic>
        <p:nvPicPr>
          <p:cNvPr id="1031" name="Picture 7" descr="I:\RP\teams\51574_de292b146a92b536728a8e00507399db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3520" y="5422645"/>
            <a:ext cx="2059813" cy="1343916"/>
          </a:xfrm>
          <a:prstGeom prst="rect">
            <a:avLst/>
          </a:prstGeom>
          <a:noFill/>
        </p:spPr>
      </p:pic>
      <p:pic>
        <p:nvPicPr>
          <p:cNvPr id="1032" name="Picture 8" descr="I:\RP\teams\20141016165837!West_bulldogs_logo14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20257" y="2222574"/>
            <a:ext cx="1163679" cy="1353746"/>
          </a:xfrm>
          <a:prstGeom prst="rect">
            <a:avLst/>
          </a:prstGeom>
          <a:noFill/>
        </p:spPr>
      </p:pic>
      <p:pic>
        <p:nvPicPr>
          <p:cNvPr id="1033" name="Picture 9" descr="I:\RP\teams\Actual_fremantle_logo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857014" y="5713727"/>
            <a:ext cx="1638914" cy="1032514"/>
          </a:xfrm>
          <a:prstGeom prst="rect">
            <a:avLst/>
          </a:prstGeom>
          <a:noFill/>
        </p:spPr>
      </p:pic>
      <p:pic>
        <p:nvPicPr>
          <p:cNvPr id="1034" name="Picture 10" descr="I:\RP\teams\Adelaide_Crows_logo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875941" y="0"/>
            <a:ext cx="1761579" cy="1207940"/>
          </a:xfrm>
          <a:prstGeom prst="rect">
            <a:avLst/>
          </a:prstGeom>
          <a:noFill/>
        </p:spPr>
      </p:pic>
      <p:pic>
        <p:nvPicPr>
          <p:cNvPr id="1035" name="Picture 11" descr="I:\RP\teams\Brisbane_Lions_logo_2010.svg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970919" y="5475140"/>
            <a:ext cx="1196316" cy="1382860"/>
          </a:xfrm>
          <a:prstGeom prst="rect">
            <a:avLst/>
          </a:prstGeom>
          <a:noFill/>
        </p:spPr>
      </p:pic>
      <p:pic>
        <p:nvPicPr>
          <p:cNvPr id="1036" name="Picture 12" descr="I:\RP\teams\Collingwood_Football_Club_Logo.svg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708400" y="-10160"/>
            <a:ext cx="1120617" cy="1384212"/>
          </a:xfrm>
          <a:prstGeom prst="rect">
            <a:avLst/>
          </a:prstGeom>
          <a:noFill/>
        </p:spPr>
      </p:pic>
      <p:pic>
        <p:nvPicPr>
          <p:cNvPr id="1037" name="Picture 13" descr="I:\RP\teams\Essendon_logo_2010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946400" y="3586520"/>
            <a:ext cx="1249680" cy="1033068"/>
          </a:xfrm>
          <a:prstGeom prst="rect">
            <a:avLst/>
          </a:prstGeom>
          <a:noFill/>
        </p:spPr>
      </p:pic>
      <p:pic>
        <p:nvPicPr>
          <p:cNvPr id="1038" name="Picture 14" descr="I:\RP\teams\Geelong_Cats_logo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501043" y="0"/>
            <a:ext cx="1195917" cy="1302837"/>
          </a:xfrm>
          <a:prstGeom prst="rect">
            <a:avLst/>
          </a:prstGeom>
          <a:noFill/>
        </p:spPr>
      </p:pic>
      <p:pic>
        <p:nvPicPr>
          <p:cNvPr id="1039" name="Picture 15" descr="I:\RP\teams\GWS_Giants_logo.svg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0895409" y="0"/>
            <a:ext cx="1296591" cy="1219200"/>
          </a:xfrm>
          <a:prstGeom prst="rect">
            <a:avLst/>
          </a:prstGeom>
          <a:noFill/>
        </p:spPr>
      </p:pic>
      <p:pic>
        <p:nvPicPr>
          <p:cNvPr id="1040" name="Picture 16" descr="I:\RP\teams\Hawthorn-football-club-brand.svg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513840" y="1861908"/>
            <a:ext cx="1504519" cy="1384212"/>
          </a:xfrm>
          <a:prstGeom prst="rect">
            <a:avLst/>
          </a:prstGeom>
          <a:noFill/>
        </p:spPr>
      </p:pic>
      <p:pic>
        <p:nvPicPr>
          <p:cNvPr id="1041" name="Picture 17" descr="I:\RP\teams\logo-nmfc-foote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5545466" y="5526302"/>
            <a:ext cx="1038214" cy="1295092"/>
          </a:xfrm>
          <a:prstGeom prst="rect">
            <a:avLst/>
          </a:prstGeom>
          <a:noFill/>
        </p:spPr>
      </p:pic>
      <p:pic>
        <p:nvPicPr>
          <p:cNvPr id="1042" name="Picture 18" descr="I:\RP\teams\Melbourne_FC_logo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098805" y="0"/>
            <a:ext cx="1157110" cy="132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423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591" y="0"/>
            <a:ext cx="10018713" cy="1206500"/>
          </a:xfrm>
        </p:spPr>
        <p:txBody>
          <a:bodyPr/>
          <a:lstStyle/>
          <a:p>
            <a:r>
              <a:rPr lang="en-US" b="1" dirty="0" smtClean="0"/>
              <a:t>Results and Inferences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221" y="2029461"/>
            <a:ext cx="4648200" cy="3568700"/>
          </a:xfrm>
        </p:spPr>
        <p:txBody>
          <a:bodyPr/>
          <a:lstStyle/>
          <a:p>
            <a:r>
              <a:rPr lang="en-US" b="1" dirty="0" smtClean="0"/>
              <a:t>Which team won the contest? </a:t>
            </a:r>
          </a:p>
          <a:p>
            <a:pPr lvl="1"/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Essendon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-  1.488 net(N/P) ratio</a:t>
            </a:r>
          </a:p>
          <a:p>
            <a:pPr lvl="1"/>
            <a:r>
              <a:rPr lang="en-US" dirty="0" smtClean="0"/>
              <a:t> St Kilda  - 1.572 net(N/P) ratio</a:t>
            </a:r>
          </a:p>
          <a:p>
            <a:pPr lvl="1">
              <a:buNone/>
            </a:pPr>
            <a:endParaRPr lang="en-US" sz="800" dirty="0" smtClean="0"/>
          </a:p>
          <a:p>
            <a:r>
              <a:rPr lang="en-US" b="1" dirty="0" smtClean="0"/>
              <a:t>Score margin?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Low Margin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8" name="Picture 4" descr="C:\Users\debojyoti\Downloads\chart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4219" y="2042160"/>
            <a:ext cx="6028267" cy="3657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796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080" y="0"/>
            <a:ext cx="8067040" cy="965200"/>
          </a:xfrm>
        </p:spPr>
        <p:txBody>
          <a:bodyPr>
            <a:normAutofit/>
          </a:bodyPr>
          <a:lstStyle/>
          <a:p>
            <a:r>
              <a:rPr lang="en-US" b="1" dirty="0" smtClean="0"/>
              <a:t>Results and Inferences </a:t>
            </a:r>
            <a:r>
              <a:rPr lang="en-US" dirty="0" smtClean="0"/>
              <a:t>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80" y="1844040"/>
            <a:ext cx="4356101" cy="388620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Contest Type ? </a:t>
            </a:r>
            <a:endParaRPr lang="en-US" b="1" dirty="0"/>
          </a:p>
          <a:p>
            <a:pPr lvl="1"/>
            <a:r>
              <a:rPr lang="en-US" dirty="0" smtClean="0"/>
              <a:t>St Kilda Vs. </a:t>
            </a:r>
            <a:r>
              <a:rPr lang="en-US" dirty="0" err="1" smtClean="0"/>
              <a:t>Essendon</a:t>
            </a:r>
            <a:r>
              <a:rPr lang="en-US" dirty="0" smtClean="0"/>
              <a:t> : 	</a:t>
            </a:r>
          </a:p>
          <a:p>
            <a:pPr lvl="2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Average Contest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err="1" smtClean="0"/>
              <a:t>WesternBulldog</a:t>
            </a:r>
            <a:r>
              <a:rPr lang="en-US" dirty="0" smtClean="0"/>
              <a:t> Vs. St Kilda:</a:t>
            </a:r>
          </a:p>
          <a:p>
            <a:pPr lvl="2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Great Contest</a:t>
            </a:r>
          </a:p>
          <a:p>
            <a:pPr lvl="2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smtClean="0"/>
              <a:t>Most probable team?</a:t>
            </a:r>
          </a:p>
          <a:p>
            <a:pPr lvl="1"/>
            <a:r>
              <a:rPr lang="en-AU" dirty="0" smtClean="0"/>
              <a:t> Tippers choice -</a:t>
            </a:r>
            <a:r>
              <a:rPr lang="en-AU" b="1" dirty="0" smtClean="0">
                <a:solidFill>
                  <a:schemeClr val="accent1">
                    <a:lumMod val="75000"/>
                  </a:schemeClr>
                </a:solidFill>
              </a:rPr>
              <a:t>Bulldogs 93.0% and Saints 7.0%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b="1" dirty="0" smtClean="0"/>
          </a:p>
        </p:txBody>
      </p:sp>
      <p:pic>
        <p:nvPicPr>
          <p:cNvPr id="2052" name="Picture 4" descr="C:\Users\debojyoti\Desktop\StKildaVsEssendon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1920" y="3975614"/>
            <a:ext cx="5554980" cy="2729986"/>
          </a:xfrm>
          <a:prstGeom prst="rect">
            <a:avLst/>
          </a:prstGeom>
          <a:noFill/>
        </p:spPr>
      </p:pic>
      <p:pic>
        <p:nvPicPr>
          <p:cNvPr id="1026" name="Picture 2" descr="C:\Users\debojyoti\Desktop\WesternBulldogVsStKilda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1054100"/>
            <a:ext cx="5549900" cy="301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796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471" y="0"/>
            <a:ext cx="10018713" cy="1346200"/>
          </a:xfrm>
        </p:spPr>
        <p:txBody>
          <a:bodyPr/>
          <a:lstStyle/>
          <a:p>
            <a:r>
              <a:rPr lang="en-AU" b="1" dirty="0" smtClean="0"/>
              <a:t>Challenges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390" y="1658620"/>
            <a:ext cx="10018713" cy="3840479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Classifier Training / Feature Selection </a:t>
            </a:r>
          </a:p>
          <a:p>
            <a:endParaRPr lang="en-AU" sz="900" dirty="0" smtClean="0"/>
          </a:p>
          <a:p>
            <a:r>
              <a:rPr lang="en-AU" dirty="0" smtClean="0"/>
              <a:t>Making the Prediction model</a:t>
            </a:r>
          </a:p>
          <a:p>
            <a:pPr lvl="1"/>
            <a:r>
              <a:rPr lang="en-AU" dirty="0" smtClean="0"/>
              <a:t>Biased the classifier to negative</a:t>
            </a:r>
          </a:p>
          <a:p>
            <a:pPr lvl="1"/>
            <a:r>
              <a:rPr lang="en-AU" dirty="0" smtClean="0"/>
              <a:t>Observations :-  tweet types – Positive , Negative, Neutral and </a:t>
            </a:r>
            <a:r>
              <a:rPr lang="en-AU" b="1" dirty="0" smtClean="0">
                <a:solidFill>
                  <a:schemeClr val="accent1">
                    <a:lumMod val="75000"/>
                  </a:schemeClr>
                </a:solidFill>
              </a:rPr>
              <a:t>Sarcasm ( a negative positive)!!</a:t>
            </a:r>
          </a:p>
          <a:p>
            <a:pPr lvl="1"/>
            <a:endParaRPr lang="en-AU" sz="900" b="1" dirty="0" smtClean="0">
              <a:solidFill>
                <a:srgbClr val="FF0000"/>
              </a:solidFill>
            </a:endParaRPr>
          </a:p>
          <a:p>
            <a:r>
              <a:rPr lang="en-AU" dirty="0" smtClean="0"/>
              <a:t>Weka or NLTK</a:t>
            </a:r>
          </a:p>
          <a:p>
            <a:endParaRPr lang="en-AU" sz="900" dirty="0" smtClean="0"/>
          </a:p>
          <a:p>
            <a:r>
              <a:rPr lang="en-AU" dirty="0" smtClean="0"/>
              <a:t>Graphs  and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31900"/>
          </a:xfrm>
        </p:spPr>
        <p:txBody>
          <a:bodyPr/>
          <a:lstStyle/>
          <a:p>
            <a:r>
              <a:rPr lang="en-AU" b="1" dirty="0" smtClean="0"/>
              <a:t>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97101"/>
            <a:ext cx="10018713" cy="3594100"/>
          </a:xfrm>
        </p:spPr>
        <p:txBody>
          <a:bodyPr>
            <a:normAutofit/>
          </a:bodyPr>
          <a:lstStyle/>
          <a:p>
            <a:r>
              <a:rPr lang="en-AU" dirty="0" smtClean="0"/>
              <a:t>Tweet sentiments correlate with the outcome of the contest. </a:t>
            </a:r>
          </a:p>
          <a:p>
            <a:pPr>
              <a:buNone/>
            </a:pPr>
            <a:endParaRPr lang="en-AU" dirty="0" smtClean="0"/>
          </a:p>
          <a:p>
            <a:r>
              <a:rPr lang="en-AU" dirty="0" smtClean="0"/>
              <a:t>Other Twitter Metadata in conjunction with Twitter sentiment can provide deeper insights.</a:t>
            </a:r>
          </a:p>
          <a:p>
            <a:pPr>
              <a:buNone/>
            </a:pPr>
            <a:r>
              <a:rPr lang="en-AU" dirty="0" smtClean="0"/>
              <a:t> </a:t>
            </a:r>
          </a:p>
          <a:p>
            <a:r>
              <a:rPr lang="en-AU" dirty="0" smtClean="0"/>
              <a:t>Accuracy  and  scope of inferences are heavily depended on the number of tweets 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151" y="0"/>
            <a:ext cx="9651049" cy="1244600"/>
          </a:xfrm>
        </p:spPr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110" y="1300480"/>
            <a:ext cx="10018713" cy="4572001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Bennett, P.N.: Assessing the calibration of Naive </a:t>
            </a:r>
            <a:r>
              <a:rPr lang="en-AU" dirty="0" err="1" smtClean="0"/>
              <a:t>Bayes</a:t>
            </a:r>
            <a:r>
              <a:rPr lang="en-AU" dirty="0" smtClean="0"/>
              <a:t>’ posterior estimates. Technical Report No. CMU-CS00-155 (2000)</a:t>
            </a:r>
          </a:p>
          <a:p>
            <a:r>
              <a:rPr lang="en-AU" dirty="0" smtClean="0"/>
              <a:t>Blum, </a:t>
            </a:r>
            <a:r>
              <a:rPr lang="en-AU" dirty="0" err="1" smtClean="0"/>
              <a:t>Avrim</a:t>
            </a:r>
            <a:r>
              <a:rPr lang="en-AU" dirty="0" smtClean="0"/>
              <a:t> and </a:t>
            </a:r>
            <a:r>
              <a:rPr lang="en-AU" dirty="0" err="1" smtClean="0"/>
              <a:t>Shuchi</a:t>
            </a:r>
            <a:r>
              <a:rPr lang="en-AU" dirty="0" smtClean="0"/>
              <a:t> </a:t>
            </a:r>
            <a:r>
              <a:rPr lang="en-AU" dirty="0" err="1" smtClean="0"/>
              <a:t>Chawla</a:t>
            </a:r>
            <a:r>
              <a:rPr lang="en-AU" dirty="0" smtClean="0"/>
              <a:t>. 2001. Learning from </a:t>
            </a:r>
            <a:r>
              <a:rPr lang="en-AU" dirty="0" err="1" smtClean="0"/>
              <a:t>labeled</a:t>
            </a:r>
            <a:r>
              <a:rPr lang="en-AU" dirty="0" smtClean="0"/>
              <a:t> and unlabeled data using graph </a:t>
            </a:r>
            <a:r>
              <a:rPr lang="en-AU" dirty="0" err="1" smtClean="0"/>
              <a:t>mincuts</a:t>
            </a:r>
            <a:r>
              <a:rPr lang="en-AU" dirty="0" smtClean="0"/>
              <a:t>. In Intl. Conf. on Machine Learning (ICML), pages 19–26.</a:t>
            </a:r>
          </a:p>
          <a:p>
            <a:r>
              <a:rPr lang="en-AU" dirty="0" smtClean="0"/>
              <a:t>A. </a:t>
            </a:r>
            <a:r>
              <a:rPr lang="en-AU" dirty="0" err="1" smtClean="0"/>
              <a:t>Agarwal</a:t>
            </a:r>
            <a:r>
              <a:rPr lang="en-AU" dirty="0" smtClean="0"/>
              <a:t> and P. Bhattacharyya, "Sentiment analysis: A new approach for effective use of linguistic knowledge and exploiting similarities in a set of documents to be classified," in </a:t>
            </a:r>
            <a:r>
              <a:rPr lang="en-AU" i="1" dirty="0" smtClean="0"/>
              <a:t>Proceedings of the International Conference on Natural Language Processing (ICON)</a:t>
            </a:r>
            <a:r>
              <a:rPr lang="en-AU" dirty="0" smtClean="0"/>
              <a:t>, 2005.</a:t>
            </a:r>
          </a:p>
          <a:p>
            <a:r>
              <a:rPr lang="en-AU" dirty="0" smtClean="0"/>
              <a:t>Twitter&lt; https://dev.twitter.com/overview/documentation&gt;</a:t>
            </a:r>
          </a:p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Classifier - &lt;http://www.nltk.org/_modules/nltk/classify/naivebayes.html&gt;</a:t>
            </a:r>
          </a:p>
          <a:p>
            <a:r>
              <a:rPr lang="en-US" dirty="0" smtClean="0"/>
              <a:t>SVM - &lt;http://www.nltk.org/_modules/nltk/classify/svm.html&gt;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17796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2391" y="2585720"/>
            <a:ext cx="10018713" cy="1752599"/>
          </a:xfrm>
        </p:spPr>
        <p:txBody>
          <a:bodyPr/>
          <a:lstStyle/>
          <a:p>
            <a:r>
              <a:rPr lang="en-IN" dirty="0" smtClean="0"/>
              <a:t>Thank You!!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796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271" y="0"/>
            <a:ext cx="9325929" cy="1275080"/>
          </a:xfrm>
        </p:spPr>
        <p:txBody>
          <a:bodyPr/>
          <a:lstStyle/>
          <a:p>
            <a:r>
              <a:rPr lang="en-US" b="1" dirty="0" smtClean="0"/>
              <a:t>Project Walkthrough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4392" y="1503681"/>
            <a:ext cx="4895055" cy="42875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Objective – To provide Sentiment Analysis on AFL-2015</a:t>
            </a:r>
          </a:p>
          <a:p>
            <a:r>
              <a:rPr lang="en-US" sz="2000" dirty="0" smtClean="0"/>
              <a:t>Motivation –  Technology,  Means, Results &amp; The Audience</a:t>
            </a:r>
          </a:p>
          <a:p>
            <a:r>
              <a:rPr lang="en-US" sz="2000" dirty="0" smtClean="0"/>
              <a:t>Steps Involved :</a:t>
            </a:r>
          </a:p>
          <a:p>
            <a:pPr lvl="1"/>
            <a:r>
              <a:rPr lang="en-US" sz="1800" dirty="0" smtClean="0"/>
              <a:t>Harvesting Tweets</a:t>
            </a:r>
          </a:p>
          <a:p>
            <a:pPr lvl="1"/>
            <a:r>
              <a:rPr lang="en-US" sz="1800" dirty="0" smtClean="0"/>
              <a:t>Storage</a:t>
            </a:r>
          </a:p>
          <a:p>
            <a:pPr lvl="1"/>
            <a:r>
              <a:rPr lang="en-US" sz="1800" dirty="0" smtClean="0"/>
              <a:t>Sentiment Analysis</a:t>
            </a:r>
          </a:p>
          <a:p>
            <a:pPr lvl="1"/>
            <a:r>
              <a:rPr lang="en-US" sz="1800" dirty="0" smtClean="0"/>
              <a:t>User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1537" y="1402080"/>
            <a:ext cx="3888641" cy="415620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Challenges Faced</a:t>
            </a:r>
          </a:p>
          <a:p>
            <a:endParaRPr lang="en-US" sz="2000" dirty="0" smtClean="0"/>
          </a:p>
          <a:p>
            <a:r>
              <a:rPr lang="en-US" sz="2000" dirty="0" smtClean="0"/>
              <a:t>Results Obtained</a:t>
            </a:r>
          </a:p>
          <a:p>
            <a:endParaRPr lang="en-US" sz="2000" dirty="0" smtClean="0"/>
          </a:p>
          <a:p>
            <a:r>
              <a:rPr lang="en-US" sz="2000" dirty="0" smtClean="0"/>
              <a:t>Future Directions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796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471" y="1"/>
            <a:ext cx="9041449" cy="762000"/>
          </a:xfrm>
        </p:spPr>
        <p:txBody>
          <a:bodyPr/>
          <a:lstStyle/>
          <a:p>
            <a:r>
              <a:rPr lang="en-US" b="1" dirty="0" smtClean="0"/>
              <a:t>System-Design</a:t>
            </a:r>
            <a:endParaRPr lang="en-US" b="1" dirty="0"/>
          </a:p>
        </p:txBody>
      </p:sp>
      <p:pic>
        <p:nvPicPr>
          <p:cNvPr id="8" name="Content Placeholder 7" descr="Drawing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0384" y="1178560"/>
            <a:ext cx="7237660" cy="5628640"/>
          </a:xfrm>
        </p:spPr>
      </p:pic>
    </p:spTree>
    <p:extLst>
      <p:ext uri="{BB962C8B-B14F-4D97-AF65-F5344CB8AC3E}">
        <p14:creationId xmlns="" xmlns:p14="http://schemas.microsoft.com/office/powerpoint/2010/main" val="17796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991" y="0"/>
            <a:ext cx="8848409" cy="1193800"/>
          </a:xfrm>
        </p:spPr>
        <p:txBody>
          <a:bodyPr/>
          <a:lstStyle/>
          <a:p>
            <a:r>
              <a:rPr lang="en-US" b="1" dirty="0" smtClean="0"/>
              <a:t>Why Twitter?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432" y="1209040"/>
            <a:ext cx="4895055" cy="4820825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Short message format - preferred by everyone.</a:t>
            </a:r>
          </a:p>
          <a:p>
            <a:endParaRPr lang="en-IN" sz="2000" dirty="0" smtClean="0"/>
          </a:p>
          <a:p>
            <a:r>
              <a:rPr lang="en-IN" sz="2000" dirty="0" smtClean="0"/>
              <a:t>Amount of Data – Surplus, I mean people just don’t stop tweeting !</a:t>
            </a:r>
          </a:p>
          <a:p>
            <a:endParaRPr lang="en-IN" sz="2000" dirty="0" smtClean="0"/>
          </a:p>
          <a:p>
            <a:r>
              <a:rPr lang="en-IN" sz="2000" dirty="0" smtClean="0"/>
              <a:t>Availability – Can be tapped into easily. 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44883" y="1178560"/>
            <a:ext cx="4227947" cy="4834049"/>
          </a:xfrm>
        </p:spPr>
        <p:txBody>
          <a:bodyPr>
            <a:normAutofit/>
          </a:bodyPr>
          <a:lstStyle/>
          <a:p>
            <a:r>
              <a:rPr lang="en-IN" sz="2000" dirty="0" smtClean="0"/>
              <a:t>Libraries Used.</a:t>
            </a:r>
          </a:p>
          <a:p>
            <a:endParaRPr lang="en-IN" sz="2000" dirty="0" smtClean="0"/>
          </a:p>
          <a:p>
            <a:r>
              <a:rPr lang="en-IN" sz="2000" dirty="0" smtClean="0"/>
              <a:t>API  Methods.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17796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751" y="0"/>
            <a:ext cx="9092249" cy="1305560"/>
          </a:xfrm>
        </p:spPr>
        <p:txBody>
          <a:bodyPr/>
          <a:lstStyle/>
          <a:p>
            <a:r>
              <a:rPr lang="en-US" b="1" dirty="0" smtClean="0"/>
              <a:t>Harvesting Tweets !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168419" y="1337733"/>
            <a:ext cx="4607188" cy="576262"/>
          </a:xfrm>
        </p:spPr>
        <p:txBody>
          <a:bodyPr/>
          <a:lstStyle/>
          <a:p>
            <a:r>
              <a:rPr lang="en-IN" dirty="0" smtClean="0"/>
              <a:t>STREAMING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880551" y="2011680"/>
            <a:ext cx="4895056" cy="4196382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Slower retrieval rate</a:t>
            </a:r>
          </a:p>
          <a:p>
            <a:pPr lvl="1"/>
            <a:r>
              <a:rPr lang="en-IN" sz="1800" dirty="0" smtClean="0"/>
              <a:t>Limited to 1% of the data </a:t>
            </a:r>
          </a:p>
          <a:p>
            <a:pPr lvl="1"/>
            <a:r>
              <a:rPr lang="en-IN" sz="1800" dirty="0" smtClean="0"/>
              <a:t>Less possibility of maxed retrieval </a:t>
            </a:r>
          </a:p>
          <a:p>
            <a:pPr lvl="1"/>
            <a:endParaRPr lang="en-IN" sz="1800" dirty="0" smtClean="0"/>
          </a:p>
          <a:p>
            <a:r>
              <a:rPr lang="en-IN" sz="2000" dirty="0" smtClean="0"/>
              <a:t>Produces new tweets on repeated runs</a:t>
            </a:r>
          </a:p>
          <a:p>
            <a:pPr lvl="1"/>
            <a:r>
              <a:rPr lang="en-IN" sz="1800" dirty="0" smtClean="0"/>
              <a:t>Forward querying</a:t>
            </a:r>
          </a:p>
          <a:p>
            <a:pPr lvl="1"/>
            <a:endParaRPr lang="en-IN" sz="1800" dirty="0" smtClean="0"/>
          </a:p>
          <a:p>
            <a:r>
              <a:rPr lang="en-IN" sz="2000" dirty="0" smtClean="0"/>
              <a:t>Rate Limits based on retrieval quantity</a:t>
            </a:r>
          </a:p>
          <a:p>
            <a:pPr lvl="1"/>
            <a:r>
              <a:rPr lang="en-IN" sz="1800" dirty="0" smtClean="0"/>
              <a:t>Single open connection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276727" y="1336040"/>
            <a:ext cx="4622537" cy="576262"/>
          </a:xfrm>
        </p:spPr>
        <p:txBody>
          <a:bodyPr/>
          <a:lstStyle/>
          <a:p>
            <a:r>
              <a:rPr lang="en-IN" dirty="0" smtClean="0"/>
              <a:t>SEARCH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7004207" y="2021840"/>
            <a:ext cx="4895056" cy="419608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Retrieves more tweets in short time </a:t>
            </a:r>
          </a:p>
          <a:p>
            <a:pPr lvl="1"/>
            <a:r>
              <a:rPr lang="en-IN" sz="1800" dirty="0" smtClean="0"/>
              <a:t>No limitation on retrieval</a:t>
            </a:r>
          </a:p>
          <a:p>
            <a:pPr lvl="1"/>
            <a:r>
              <a:rPr lang="en-IN" sz="1800" dirty="0" smtClean="0"/>
              <a:t>More calls and more results</a:t>
            </a:r>
          </a:p>
          <a:p>
            <a:pPr lvl="1"/>
            <a:endParaRPr lang="en-IN" sz="1800" dirty="0" smtClean="0"/>
          </a:p>
          <a:p>
            <a:r>
              <a:rPr lang="en-IN" sz="2000" dirty="0" smtClean="0"/>
              <a:t>Different runs produce the same tweets</a:t>
            </a:r>
          </a:p>
          <a:p>
            <a:pPr lvl="1"/>
            <a:r>
              <a:rPr lang="en-IN" sz="1800" dirty="0" smtClean="0"/>
              <a:t>Back-filling</a:t>
            </a:r>
          </a:p>
          <a:p>
            <a:pPr lvl="1"/>
            <a:endParaRPr lang="en-IN" sz="1800" dirty="0" smtClean="0"/>
          </a:p>
          <a:p>
            <a:r>
              <a:rPr lang="en-IN" sz="2000" dirty="0" smtClean="0"/>
              <a:t>Rate Limits based on no. of calls made</a:t>
            </a:r>
          </a:p>
          <a:p>
            <a:pPr lvl="1"/>
            <a:r>
              <a:rPr lang="en-IN" sz="1800" dirty="0" smtClean="0"/>
              <a:t>Multiple connections on same account</a:t>
            </a:r>
            <a:endParaRPr lang="en-IN" sz="1800" dirty="0"/>
          </a:p>
        </p:txBody>
      </p:sp>
    </p:spTree>
    <p:extLst>
      <p:ext uri="{BB962C8B-B14F-4D97-AF65-F5344CB8AC3E}">
        <p14:creationId xmlns="" xmlns:p14="http://schemas.microsoft.com/office/powerpoint/2010/main" val="17796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031" y="0"/>
            <a:ext cx="9010969" cy="1244600"/>
          </a:xfrm>
        </p:spPr>
        <p:txBody>
          <a:bodyPr/>
          <a:lstStyle/>
          <a:p>
            <a:r>
              <a:rPr lang="en-US" b="1" dirty="0" smtClean="0"/>
              <a:t>Challenges Faced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880552" y="1076960"/>
            <a:ext cx="5048568" cy="545592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sz="2000" dirty="0" smtClean="0"/>
          </a:p>
          <a:p>
            <a:r>
              <a:rPr lang="en-IN" sz="2000" dirty="0" smtClean="0"/>
              <a:t>Geo Location – Streaming &amp; Search </a:t>
            </a:r>
          </a:p>
          <a:p>
            <a:pPr lvl="1"/>
            <a:r>
              <a:rPr lang="en-IN" sz="1800" dirty="0" smtClean="0"/>
              <a:t>Stream – Location &amp; Radius</a:t>
            </a:r>
          </a:p>
          <a:p>
            <a:pPr lvl="2"/>
            <a:r>
              <a:rPr lang="en-IN" sz="1600" dirty="0" err="1" smtClean="0"/>
              <a:t>OR’d</a:t>
            </a:r>
            <a:r>
              <a:rPr lang="en-IN" sz="1600" dirty="0" smtClean="0"/>
              <a:t> conditions</a:t>
            </a:r>
          </a:p>
          <a:p>
            <a:pPr lvl="1"/>
            <a:r>
              <a:rPr lang="en-IN" sz="1800" dirty="0" smtClean="0"/>
              <a:t>Search – Bounding Boxes</a:t>
            </a:r>
          </a:p>
          <a:p>
            <a:pPr lvl="2"/>
            <a:r>
              <a:rPr lang="en-IN" sz="1600" dirty="0" smtClean="0"/>
              <a:t>Trivial Results</a:t>
            </a:r>
          </a:p>
          <a:p>
            <a:pPr lvl="2"/>
            <a:endParaRPr lang="en-IN" sz="1600" dirty="0" smtClean="0"/>
          </a:p>
          <a:p>
            <a:r>
              <a:rPr lang="en-IN" sz="2000" dirty="0" smtClean="0"/>
              <a:t>Search – No Saves </a:t>
            </a:r>
          </a:p>
          <a:p>
            <a:pPr lvl="1"/>
            <a:r>
              <a:rPr lang="en-IN" sz="1800" dirty="0" smtClean="0"/>
              <a:t>Produces Duplicates on repeated runs</a:t>
            </a:r>
          </a:p>
          <a:p>
            <a:pPr lvl="1"/>
            <a:endParaRPr lang="en-IN" sz="1800" dirty="0" smtClean="0"/>
          </a:p>
          <a:p>
            <a:r>
              <a:rPr lang="en-IN" sz="2000" dirty="0" smtClean="0"/>
              <a:t>APIs – </a:t>
            </a:r>
            <a:r>
              <a:rPr lang="en-IN" sz="2000" dirty="0" err="1" smtClean="0"/>
              <a:t>Toppssy</a:t>
            </a:r>
            <a:r>
              <a:rPr lang="en-IN" sz="2000" dirty="0" smtClean="0"/>
              <a:t>, </a:t>
            </a:r>
            <a:r>
              <a:rPr lang="en-IN" sz="2000" dirty="0" err="1" smtClean="0"/>
              <a:t>TwitterSearch</a:t>
            </a:r>
            <a:endParaRPr lang="en-IN" sz="2000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31487" y="1361440"/>
            <a:ext cx="4895056" cy="500888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Search API – Keywords processed one at a time  </a:t>
            </a:r>
          </a:p>
          <a:p>
            <a:r>
              <a:rPr lang="en-IN" sz="2000" dirty="0" smtClean="0"/>
              <a:t>Rate Limits – 180 calls with 100 </a:t>
            </a:r>
            <a:r>
              <a:rPr lang="en-IN" sz="2000" dirty="0" err="1" smtClean="0"/>
              <a:t>rpp</a:t>
            </a:r>
            <a:r>
              <a:rPr lang="en-IN" sz="2000" dirty="0" smtClean="0"/>
              <a:t> every 15mins</a:t>
            </a:r>
          </a:p>
          <a:p>
            <a:r>
              <a:rPr lang="en-IN" sz="2000" dirty="0" err="1" smtClean="0"/>
              <a:t>Wait_On_Rate_Limit</a:t>
            </a:r>
            <a:endParaRPr lang="en-IN" sz="2000" dirty="0" smtClean="0"/>
          </a:p>
          <a:p>
            <a:r>
              <a:rPr lang="en-IN" sz="2000" dirty="0" smtClean="0"/>
              <a:t>Tag clouds for relevant tweets</a:t>
            </a:r>
          </a:p>
          <a:p>
            <a:r>
              <a:rPr lang="en-IN" sz="2000" dirty="0" smtClean="0"/>
              <a:t>Tweet formatting &amp; Storage – Removing Duplicates</a:t>
            </a:r>
          </a:p>
          <a:p>
            <a:r>
              <a:rPr lang="en-IN" sz="2000" dirty="0" smtClean="0"/>
              <a:t>Combination of methods for better Results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17796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017" y="1"/>
            <a:ext cx="8057463" cy="1290319"/>
          </a:xfrm>
        </p:spPr>
        <p:txBody>
          <a:bodyPr/>
          <a:lstStyle/>
          <a:p>
            <a:r>
              <a:rPr lang="en-US" b="1" dirty="0" smtClean="0"/>
              <a:t>Findings &amp; Observations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75686" y="1493520"/>
            <a:ext cx="4895055" cy="5273040"/>
          </a:xfrm>
        </p:spPr>
        <p:txBody>
          <a:bodyPr>
            <a:normAutofit fontScale="77500" lnSpcReduction="20000"/>
          </a:bodyPr>
          <a:lstStyle/>
          <a:p>
            <a:r>
              <a:rPr lang="en-IN" sz="2300" dirty="0" smtClean="0"/>
              <a:t>Supporters for each team during the match</a:t>
            </a:r>
          </a:p>
          <a:p>
            <a:r>
              <a:rPr lang="en-IN" sz="2300" dirty="0" smtClean="0"/>
              <a:t> Most Popular/Trending Tweets for the match</a:t>
            </a:r>
          </a:p>
          <a:p>
            <a:pPr lvl="1"/>
            <a:r>
              <a:rPr lang="en-IN" sz="2100" b="1" dirty="0" err="1" smtClean="0"/>
              <a:t>E.g</a:t>
            </a:r>
            <a:r>
              <a:rPr lang="en-IN" sz="2100" b="1" dirty="0" smtClean="0"/>
              <a:t>: </a:t>
            </a:r>
            <a:r>
              <a:rPr lang="en-IN" sz="2100" dirty="0" smtClean="0"/>
              <a:t>Collingwood   Vs.  Geelong :</a:t>
            </a:r>
          </a:p>
          <a:p>
            <a:pPr lvl="2"/>
            <a:r>
              <a:rPr lang="en-IN" sz="2100" i="1" dirty="0" smtClean="0">
                <a:solidFill>
                  <a:schemeClr val="accent1">
                    <a:lumMod val="75000"/>
                  </a:schemeClr>
                </a:solidFill>
              </a:rPr>
              <a:t>@jhutch1992: Incredible season. nothing but love for the cats #</a:t>
            </a:r>
            <a:r>
              <a:rPr lang="en-IN" sz="2100" i="1" dirty="0" err="1" smtClean="0">
                <a:solidFill>
                  <a:schemeClr val="accent1">
                    <a:lumMod val="75000"/>
                  </a:schemeClr>
                </a:solidFill>
              </a:rPr>
              <a:t>GoCats</a:t>
            </a:r>
            <a:r>
              <a:rPr lang="en-IN" sz="2100" i="1" dirty="0" smtClean="0">
                <a:solidFill>
                  <a:schemeClr val="accent1">
                    <a:lumMod val="75000"/>
                  </a:schemeClr>
                </a:solidFill>
              </a:rPr>
              <a:t> #BBN</a:t>
            </a:r>
          </a:p>
          <a:p>
            <a:pPr lvl="2"/>
            <a:r>
              <a:rPr lang="en-IN" sz="2100" i="1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IN" sz="2100" i="1" dirty="0" err="1" smtClean="0">
                <a:solidFill>
                  <a:schemeClr val="accent1">
                    <a:lumMod val="75000"/>
                  </a:schemeClr>
                </a:solidFill>
              </a:rPr>
              <a:t>DHughesy</a:t>
            </a:r>
            <a:r>
              <a:rPr lang="en-IN" sz="2100" i="1" dirty="0" smtClean="0">
                <a:solidFill>
                  <a:schemeClr val="accent1">
                    <a:lumMod val="75000"/>
                  </a:schemeClr>
                </a:solidFill>
              </a:rPr>
              <a:t>: Melbourne Victory have more goals on the board than Collingwood. #</a:t>
            </a:r>
            <a:r>
              <a:rPr lang="en-IN" sz="2100" i="1" dirty="0" err="1" smtClean="0">
                <a:solidFill>
                  <a:schemeClr val="accent1">
                    <a:lumMod val="75000"/>
                  </a:schemeClr>
                </a:solidFill>
              </a:rPr>
              <a:t>FunFactFriday</a:t>
            </a:r>
            <a:r>
              <a:rPr lang="en-IN" sz="2100" i="1" dirty="0" smtClean="0">
                <a:solidFill>
                  <a:schemeClr val="accent1">
                    <a:lumMod val="75000"/>
                  </a:schemeClr>
                </a:solidFill>
              </a:rPr>
              <a:t> #</a:t>
            </a:r>
            <a:r>
              <a:rPr lang="en-IN" sz="2100" i="1" dirty="0" err="1" smtClean="0">
                <a:solidFill>
                  <a:schemeClr val="accent1">
                    <a:lumMod val="75000"/>
                  </a:schemeClr>
                </a:solidFill>
              </a:rPr>
              <a:t>MelbDerby</a:t>
            </a:r>
            <a:r>
              <a:rPr lang="en-IN" sz="2100" i="1" dirty="0" smtClean="0">
                <a:solidFill>
                  <a:schemeClr val="accent1">
                    <a:lumMod val="75000"/>
                  </a:schemeClr>
                </a:solidFill>
              </a:rPr>
              <a:t> #</a:t>
            </a:r>
            <a:r>
              <a:rPr lang="en-IN" sz="2100" i="1" dirty="0" err="1" smtClean="0">
                <a:solidFill>
                  <a:schemeClr val="accent1">
                    <a:lumMod val="75000"/>
                  </a:schemeClr>
                </a:solidFill>
              </a:rPr>
              <a:t>AFLPiesCats</a:t>
            </a:r>
            <a:endParaRPr lang="en-IN" sz="21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300" dirty="0" smtClean="0"/>
              <a:t>Tag Cloud – popular tags</a:t>
            </a:r>
          </a:p>
          <a:p>
            <a:r>
              <a:rPr lang="en-IN" sz="2300" dirty="0" smtClean="0"/>
              <a:t>Most talked about players </a:t>
            </a:r>
          </a:p>
          <a:p>
            <a:r>
              <a:rPr lang="en-IN" sz="2300" dirty="0" smtClean="0"/>
              <a:t>Devices Used(</a:t>
            </a:r>
            <a:r>
              <a:rPr lang="en-IN" sz="2300" dirty="0" err="1" smtClean="0"/>
              <a:t>E.g</a:t>
            </a:r>
            <a:r>
              <a:rPr lang="en-IN" sz="2300" dirty="0" smtClean="0"/>
              <a:t>:</a:t>
            </a:r>
            <a:r>
              <a:rPr lang="en-IN" sz="2300" i="1" dirty="0" smtClean="0"/>
              <a:t> </a:t>
            </a:r>
            <a:r>
              <a:rPr lang="en-IN" sz="2300" i="1" dirty="0" err="1" smtClean="0">
                <a:solidFill>
                  <a:schemeClr val="accent1">
                    <a:lumMod val="75000"/>
                  </a:schemeClr>
                </a:solidFill>
              </a:rPr>
              <a:t>iOS</a:t>
            </a:r>
            <a:r>
              <a:rPr lang="en-IN" sz="2300" i="1" dirty="0" err="1" smtClean="0"/>
              <a:t>,</a:t>
            </a:r>
            <a:r>
              <a:rPr lang="en-IN" sz="2300" i="1" dirty="0" err="1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  <a:r>
              <a:rPr lang="en-IN" sz="2300" i="1" dirty="0" err="1" smtClean="0"/>
              <a:t>,</a:t>
            </a:r>
            <a:r>
              <a:rPr lang="en-IN" sz="2300" i="1" dirty="0" err="1" smtClean="0">
                <a:solidFill>
                  <a:schemeClr val="accent1">
                    <a:lumMod val="75000"/>
                  </a:schemeClr>
                </a:solidFill>
              </a:rPr>
              <a:t>WebClient</a:t>
            </a:r>
            <a:r>
              <a:rPr lang="en-IN" sz="2300" i="1" dirty="0" smtClean="0"/>
              <a:t> </a:t>
            </a:r>
            <a:r>
              <a:rPr lang="en-IN" sz="2300" dirty="0" smtClean="0"/>
              <a:t>etc.)</a:t>
            </a:r>
          </a:p>
          <a:p>
            <a:r>
              <a:rPr lang="en-IN" sz="2300" dirty="0" smtClean="0"/>
              <a:t>League Table Positions</a:t>
            </a:r>
          </a:p>
          <a:p>
            <a:r>
              <a:rPr lang="en-IN" sz="2300" dirty="0" smtClean="0"/>
              <a:t>Tweet Classifications</a:t>
            </a:r>
          </a:p>
          <a:p>
            <a:r>
              <a:rPr lang="en-IN" sz="2300" dirty="0" smtClean="0"/>
              <a:t>Tweets ∝ Match Attendance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  <p:pic>
        <p:nvPicPr>
          <p:cNvPr id="8" name="Content Placeholder 7" descr="chart (1).jpe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7468" y="1770427"/>
            <a:ext cx="5768915" cy="3845943"/>
          </a:xfrm>
        </p:spPr>
      </p:pic>
    </p:spTree>
    <p:extLst>
      <p:ext uri="{BB962C8B-B14F-4D97-AF65-F5344CB8AC3E}">
        <p14:creationId xmlns="" xmlns:p14="http://schemas.microsoft.com/office/powerpoint/2010/main" val="17796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731" y="121920"/>
            <a:ext cx="10018713" cy="762001"/>
          </a:xfrm>
        </p:spPr>
        <p:txBody>
          <a:bodyPr/>
          <a:lstStyle/>
          <a:p>
            <a:r>
              <a:rPr lang="en-US" b="1" dirty="0" smtClean="0"/>
              <a:t>Sentiment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750" y="1915160"/>
            <a:ext cx="9600250" cy="4536440"/>
          </a:xfrm>
        </p:spPr>
        <p:txBody>
          <a:bodyPr>
            <a:noAutofit/>
          </a:bodyPr>
          <a:lstStyle/>
          <a:p>
            <a:r>
              <a:rPr lang="en-US" sz="2000" dirty="0" smtClean="0"/>
              <a:t>Term frequency based or Syntactical Probability based</a:t>
            </a:r>
          </a:p>
          <a:p>
            <a:pPr lvl="1"/>
            <a:r>
              <a:rPr lang="en-US" sz="1800" dirty="0" smtClean="0"/>
              <a:t>Manually classified tweets</a:t>
            </a:r>
          </a:p>
          <a:p>
            <a:pPr lvl="1"/>
            <a:endParaRPr lang="en-US" sz="1800" dirty="0" smtClean="0"/>
          </a:p>
          <a:p>
            <a:r>
              <a:rPr lang="en-US" sz="2000" b="1" dirty="0" smtClean="0"/>
              <a:t>Term Frequency based</a:t>
            </a:r>
          </a:p>
          <a:p>
            <a:pPr lvl="1"/>
            <a:r>
              <a:rPr lang="en-US" sz="1800" dirty="0" smtClean="0"/>
              <a:t>Aggregate the number of negative and positive terms  in Key word List</a:t>
            </a:r>
          </a:p>
          <a:p>
            <a:pPr lvl="1"/>
            <a:r>
              <a:rPr lang="en-US" sz="1800" dirty="0" smtClean="0"/>
              <a:t> Predict based on aggregate</a:t>
            </a:r>
          </a:p>
          <a:p>
            <a:pPr lvl="1"/>
            <a:r>
              <a:rPr lang="en-US" sz="1800" dirty="0" smtClean="0"/>
              <a:t>Accuracy  50.12%  </a:t>
            </a:r>
          </a:p>
          <a:p>
            <a:r>
              <a:rPr lang="en-US" sz="2000" b="1" dirty="0" smtClean="0"/>
              <a:t>Semantic Based</a:t>
            </a:r>
            <a:endParaRPr lang="en-US" sz="2000" b="1" dirty="0" smtClean="0"/>
          </a:p>
          <a:p>
            <a:pPr lvl="1"/>
            <a:r>
              <a:rPr lang="en-US" sz="1800" dirty="0" smtClean="0"/>
              <a:t>Manually classified tweets based on  sentiment.</a:t>
            </a:r>
          </a:p>
          <a:p>
            <a:pPr lvl="1"/>
            <a:r>
              <a:rPr lang="en-US" sz="1800" dirty="0" smtClean="0"/>
              <a:t>Predict using Supervised Learning </a:t>
            </a:r>
          </a:p>
          <a:p>
            <a:pPr lvl="1"/>
            <a:r>
              <a:rPr lang="en-US" sz="1800" dirty="0" smtClean="0"/>
              <a:t>Best Accuracy 85.82%  (SVM)</a:t>
            </a:r>
          </a:p>
          <a:p>
            <a:pPr lvl="1"/>
            <a:r>
              <a:rPr lang="en-US" sz="1800" dirty="0" err="1" smtClean="0"/>
              <a:t>NaïveBayes</a:t>
            </a:r>
            <a:r>
              <a:rPr lang="en-US" sz="1800" dirty="0" smtClean="0"/>
              <a:t> Classifier  / Support Vector Machine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796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711" y="137161"/>
            <a:ext cx="9976169" cy="1356360"/>
          </a:xfrm>
        </p:spPr>
        <p:txBody>
          <a:bodyPr/>
          <a:lstStyle/>
          <a:p>
            <a:r>
              <a:rPr lang="en-US" b="1" dirty="0" smtClean="0"/>
              <a:t>Prediction Based on Sentiment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590" y="1620520"/>
            <a:ext cx="10018713" cy="4130039"/>
          </a:xfrm>
        </p:spPr>
        <p:txBody>
          <a:bodyPr>
            <a:normAutofit/>
          </a:bodyPr>
          <a:lstStyle/>
          <a:p>
            <a:pPr marL="285750" lvl="1"/>
            <a:r>
              <a:rPr lang="en-US" dirty="0" smtClean="0"/>
              <a:t>Classifier biased towards a sentiment class,</a:t>
            </a:r>
            <a:r>
              <a:rPr lang="en-US" b="1" dirty="0" smtClean="0"/>
              <a:t> more  towards “Negative”.</a:t>
            </a:r>
          </a:p>
          <a:p>
            <a:pPr marL="742950" lvl="2"/>
            <a:r>
              <a:rPr lang="en-US" dirty="0" smtClean="0"/>
              <a:t>To find out a sentiment is </a:t>
            </a:r>
            <a:r>
              <a:rPr lang="en-US" b="1" dirty="0" smtClean="0"/>
              <a:t>absolutely positive</a:t>
            </a:r>
          </a:p>
          <a:p>
            <a:pPr marL="742950" lvl="2"/>
            <a:r>
              <a:rPr lang="en-US" dirty="0" smtClean="0"/>
              <a:t>Based on </a:t>
            </a:r>
            <a:r>
              <a:rPr lang="en-US" dirty="0" smtClean="0"/>
              <a:t>observations</a:t>
            </a:r>
            <a:endParaRPr lang="en-US" dirty="0" smtClean="0"/>
          </a:p>
          <a:p>
            <a:r>
              <a:rPr lang="en-US" sz="2000" dirty="0" smtClean="0"/>
              <a:t>Factors of Decision making :</a:t>
            </a:r>
          </a:p>
          <a:p>
            <a:pPr lvl="1"/>
            <a:r>
              <a:rPr lang="en-US" sz="1800" dirty="0" smtClean="0"/>
              <a:t>Net Ratio of (</a:t>
            </a:r>
            <a:r>
              <a:rPr lang="en-US" sz="1800" b="1" dirty="0" smtClean="0"/>
              <a:t>Negative</a:t>
            </a:r>
            <a:r>
              <a:rPr lang="en-US" sz="1800" b="1" smtClean="0"/>
              <a:t>/ </a:t>
            </a:r>
            <a:r>
              <a:rPr lang="en-US" sz="1800" b="1" smtClean="0"/>
              <a:t>Positive</a:t>
            </a:r>
            <a:r>
              <a:rPr lang="en-US" sz="1800" dirty="0" smtClean="0"/>
              <a:t>) tweets - How many negative tweets per Positive tweet?</a:t>
            </a:r>
          </a:p>
          <a:p>
            <a:pPr lvl="1"/>
            <a:r>
              <a:rPr lang="en-US" sz="1800" dirty="0" smtClean="0"/>
              <a:t>Net ratio of ( </a:t>
            </a:r>
            <a:r>
              <a:rPr lang="en-US" sz="1800" b="1" dirty="0" smtClean="0"/>
              <a:t>Neutral/ Positive or Negative tweets</a:t>
            </a:r>
            <a:r>
              <a:rPr lang="en-US" sz="1800" dirty="0" smtClean="0"/>
              <a:t>) - On an Average, How many are  tweets carry any </a:t>
            </a:r>
            <a:r>
              <a:rPr lang="en-US" sz="1800" dirty="0" smtClean="0"/>
              <a:t>sentiment</a:t>
            </a:r>
          </a:p>
          <a:p>
            <a:pPr lvl="1"/>
            <a:r>
              <a:rPr lang="en-US" sz="1800" b="1" dirty="0" smtClean="0"/>
              <a:t>Typicality</a:t>
            </a:r>
            <a:r>
              <a:rPr lang="en-US" sz="1800" dirty="0" smtClean="0"/>
              <a:t> </a:t>
            </a:r>
            <a:r>
              <a:rPr lang="en-US" sz="1800" b="1" dirty="0" smtClean="0"/>
              <a:t>/Typicality coefficient </a:t>
            </a:r>
            <a:r>
              <a:rPr lang="en-US" sz="1800" dirty="0" smtClean="0"/>
              <a:t>-  Typicality</a:t>
            </a:r>
            <a:r>
              <a:rPr lang="en-US" sz="1800" b="1" i="1" dirty="0" smtClean="0"/>
              <a:t>(t)</a:t>
            </a:r>
            <a:r>
              <a:rPr lang="en-US" sz="1800" b="1" dirty="0" smtClean="0"/>
              <a:t> </a:t>
            </a:r>
            <a:r>
              <a:rPr lang="en-US" sz="1800" dirty="0" smtClean="0"/>
              <a:t>,is assessed based on </a:t>
            </a:r>
            <a:r>
              <a:rPr lang="en-US" sz="1800" b="1" dirty="0" smtClean="0"/>
              <a:t>Net  ratio of tweets</a:t>
            </a:r>
            <a:r>
              <a:rPr lang="en-US" sz="1800" dirty="0" smtClean="0"/>
              <a:t>  at any given time.  Typicality Coefficient in expressed in terms of  </a:t>
            </a:r>
            <a:r>
              <a:rPr lang="en-US" b="1" dirty="0" smtClean="0"/>
              <a:t>|</a:t>
            </a:r>
            <a:r>
              <a:rPr lang="en-US" b="1" i="1" dirty="0" smtClean="0"/>
              <a:t>log(t)|</a:t>
            </a:r>
            <a:r>
              <a:rPr lang="en-US" sz="1800" i="1" dirty="0" smtClean="0"/>
              <a:t>.</a:t>
            </a: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17796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2343</TotalTime>
  <Words>709</Words>
  <Application>Microsoft Office PowerPoint</Application>
  <PresentationFormat>Custom</PresentationFormat>
  <Paragraphs>156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Parallax</vt:lpstr>
      <vt:lpstr>AFL'15 - Sentiment Analysis &amp; Predictions </vt:lpstr>
      <vt:lpstr>Project Walkthrough</vt:lpstr>
      <vt:lpstr>System-Design</vt:lpstr>
      <vt:lpstr>Why Twitter?</vt:lpstr>
      <vt:lpstr>Harvesting Tweets !</vt:lpstr>
      <vt:lpstr>Challenges Faced</vt:lpstr>
      <vt:lpstr>Findings &amp; Observations</vt:lpstr>
      <vt:lpstr>Sentiment Analysis</vt:lpstr>
      <vt:lpstr>Prediction Based on Sentiment</vt:lpstr>
      <vt:lpstr>Results and Inferences</vt:lpstr>
      <vt:lpstr>Results and Inferences (contd..)</vt:lpstr>
      <vt:lpstr>Challenges</vt:lpstr>
      <vt:lpstr>Conclusion</vt:lpstr>
      <vt:lpstr>References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kumar</dc:creator>
  <cp:lastModifiedBy>debojyoti saha</cp:lastModifiedBy>
  <cp:revision>185</cp:revision>
  <dcterms:created xsi:type="dcterms:W3CDTF">2014-09-12T02:11:33Z</dcterms:created>
  <dcterms:modified xsi:type="dcterms:W3CDTF">2015-05-18T03:38:23Z</dcterms:modified>
</cp:coreProperties>
</file>