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Encode Sans Semi Expanded" panose="020B0604020202020204" charset="0"/>
      <p:regular r:id="rId19"/>
      <p:bold r:id="rId20"/>
    </p:embeddedFont>
    <p:embeddedFont>
      <p:font typeface="Roboto" panose="020B0604020202020204"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DSyupjvEI9wyX4sh3K4SvUccy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d2d961ea8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d2d961e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d2d961ea8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d2d961ea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d2d961ea8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d2d961ea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d2d961ea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d2d961ea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e3e4b2516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e3e4b251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Source Sans Pro"/>
              <a:buNone/>
              <a:defRPr sz="6000" b="1" cap="none">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cap="none"/>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14" name="Google Shape;14;p13"/>
          <p:cNvGrpSpPr/>
          <p:nvPr/>
        </p:nvGrpSpPr>
        <p:grpSpPr>
          <a:xfrm>
            <a:off x="10999564" y="5987064"/>
            <a:ext cx="1054465" cy="469689"/>
            <a:chOff x="9841624" y="4115729"/>
            <a:chExt cx="602169" cy="268223"/>
          </a:xfrm>
        </p:grpSpPr>
        <p:sp>
          <p:nvSpPr>
            <p:cNvPr id="15" name="Google Shape;15;p13"/>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 name="Google Shape;16;p13"/>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7" name="Google Shape;17;p13"/>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8" name="Google Shape;18;p13"/>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9" name="Google Shape;19;p13"/>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13"/>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4" name="Google Shape;134;p22"/>
          <p:cNvGrpSpPr/>
          <p:nvPr/>
        </p:nvGrpSpPr>
        <p:grpSpPr>
          <a:xfrm>
            <a:off x="10999564" y="5987064"/>
            <a:ext cx="1054465" cy="469689"/>
            <a:chOff x="9841624" y="4115729"/>
            <a:chExt cx="602169" cy="268223"/>
          </a:xfrm>
        </p:grpSpPr>
        <p:sp>
          <p:nvSpPr>
            <p:cNvPr id="135" name="Google Shape;135;p22"/>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6" name="Google Shape;136;p22"/>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7" name="Google Shape;137;p22"/>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8" name="Google Shape;138;p22"/>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9" name="Google Shape;139;p22"/>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40" name="Google Shape;14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3" name="Google Shape;143;p22"/>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47" name="Google Shape;147;p23"/>
          <p:cNvGrpSpPr/>
          <p:nvPr/>
        </p:nvGrpSpPr>
        <p:grpSpPr>
          <a:xfrm>
            <a:off x="10999564" y="5987064"/>
            <a:ext cx="1054465" cy="469689"/>
            <a:chOff x="9841624" y="4115729"/>
            <a:chExt cx="602169" cy="268223"/>
          </a:xfrm>
        </p:grpSpPr>
        <p:sp>
          <p:nvSpPr>
            <p:cNvPr id="148" name="Google Shape;148;p23"/>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49" name="Google Shape;149;p23"/>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50" name="Google Shape;150;p23"/>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51" name="Google Shape;151;p23"/>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52" name="Google Shape;152;p23"/>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53" name="Google Shape;15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6" name="Google Shape;156;p23"/>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7" name="Google Shape;27;p14"/>
          <p:cNvGrpSpPr/>
          <p:nvPr/>
        </p:nvGrpSpPr>
        <p:grpSpPr>
          <a:xfrm>
            <a:off x="10999564" y="5987064"/>
            <a:ext cx="1054465" cy="469689"/>
            <a:chOff x="9841624" y="4115729"/>
            <a:chExt cx="602169" cy="268223"/>
          </a:xfrm>
        </p:grpSpPr>
        <p:sp>
          <p:nvSpPr>
            <p:cNvPr id="28" name="Google Shape;28;p14"/>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29" name="Google Shape;29;p14"/>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30" name="Google Shape;30;p14"/>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31" name="Google Shape;31;p14"/>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32" name="Google Shape;32;p14"/>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33" name="Google Shape;3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4"/>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Source Sans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grpSp>
        <p:nvGrpSpPr>
          <p:cNvPr id="40" name="Google Shape;40;p15"/>
          <p:cNvGrpSpPr/>
          <p:nvPr/>
        </p:nvGrpSpPr>
        <p:grpSpPr>
          <a:xfrm>
            <a:off x="10999564" y="5987064"/>
            <a:ext cx="1054465" cy="469689"/>
            <a:chOff x="9841624" y="4115729"/>
            <a:chExt cx="602169" cy="268223"/>
          </a:xfrm>
        </p:grpSpPr>
        <p:sp>
          <p:nvSpPr>
            <p:cNvPr id="41" name="Google Shape;41;p15"/>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2" name="Google Shape;42;p15"/>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3" name="Google Shape;43;p15"/>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4" name="Google Shape;44;p15"/>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5" name="Google Shape;45;p15"/>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5"/>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4" name="Google Shape;54;p16"/>
          <p:cNvGrpSpPr/>
          <p:nvPr/>
        </p:nvGrpSpPr>
        <p:grpSpPr>
          <a:xfrm>
            <a:off x="10999564" y="5987064"/>
            <a:ext cx="1054465" cy="469689"/>
            <a:chOff x="9841624" y="4115729"/>
            <a:chExt cx="602169" cy="268223"/>
          </a:xfrm>
        </p:grpSpPr>
        <p:sp>
          <p:nvSpPr>
            <p:cNvPr id="55" name="Google Shape;55;p1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6" name="Google Shape;56;p1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7" name="Google Shape;57;p1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8" name="Google Shape;58;p1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9" name="Google Shape;59;p1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60" name="Google Shape;6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16"/>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9" name="Google Shape;69;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0" name="Google Shape;70;p17"/>
          <p:cNvGrpSpPr/>
          <p:nvPr/>
        </p:nvGrpSpPr>
        <p:grpSpPr>
          <a:xfrm>
            <a:off x="10999564" y="5987064"/>
            <a:ext cx="1054465" cy="469689"/>
            <a:chOff x="9841624" y="4115729"/>
            <a:chExt cx="602169" cy="268223"/>
          </a:xfrm>
        </p:grpSpPr>
        <p:sp>
          <p:nvSpPr>
            <p:cNvPr id="71" name="Google Shape;71;p17"/>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2" name="Google Shape;72;p17"/>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3" name="Google Shape;73;p17"/>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4" name="Google Shape;74;p17"/>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5" name="Google Shape;75;p17"/>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76" name="Google Shape;7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7"/>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2" name="Google Shape;82;p18"/>
          <p:cNvGrpSpPr/>
          <p:nvPr/>
        </p:nvGrpSpPr>
        <p:grpSpPr>
          <a:xfrm>
            <a:off x="10999564" y="5987064"/>
            <a:ext cx="1054465" cy="469689"/>
            <a:chOff x="9841624" y="4115729"/>
            <a:chExt cx="602169" cy="268223"/>
          </a:xfrm>
        </p:grpSpPr>
        <p:sp>
          <p:nvSpPr>
            <p:cNvPr id="83" name="Google Shape;83;p1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4" name="Google Shape;84;p1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5" name="Google Shape;85;p1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6" name="Google Shape;86;p1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7" name="Google Shape;87;p1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88" name="Google Shape;8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18"/>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grpSp>
        <p:nvGrpSpPr>
          <p:cNvPr id="93" name="Google Shape;93;p19"/>
          <p:cNvGrpSpPr/>
          <p:nvPr/>
        </p:nvGrpSpPr>
        <p:grpSpPr>
          <a:xfrm>
            <a:off x="10999564" y="5987064"/>
            <a:ext cx="1054465" cy="469689"/>
            <a:chOff x="9841624" y="4115729"/>
            <a:chExt cx="602169" cy="268223"/>
          </a:xfrm>
        </p:grpSpPr>
        <p:sp>
          <p:nvSpPr>
            <p:cNvPr id="94" name="Google Shape;94;p19"/>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5" name="Google Shape;95;p19"/>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6" name="Google Shape;96;p19"/>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7" name="Google Shape;97;p19"/>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8" name="Google Shape;98;p19"/>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99" name="Google Shape;9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2" name="Google Shape;102;p19"/>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Source Sans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6" name="Google Shape;106;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grpSp>
        <p:nvGrpSpPr>
          <p:cNvPr id="107" name="Google Shape;107;p20"/>
          <p:cNvGrpSpPr/>
          <p:nvPr/>
        </p:nvGrpSpPr>
        <p:grpSpPr>
          <a:xfrm>
            <a:off x="10999564" y="5987064"/>
            <a:ext cx="1054465" cy="469689"/>
            <a:chOff x="9841624" y="4115729"/>
            <a:chExt cx="602169" cy="268223"/>
          </a:xfrm>
        </p:grpSpPr>
        <p:sp>
          <p:nvSpPr>
            <p:cNvPr id="108" name="Google Shape;108;p20"/>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09" name="Google Shape;109;p20"/>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10" name="Google Shape;110;p20"/>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11" name="Google Shape;111;p20"/>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12" name="Google Shape;112;p20"/>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13" name="Google Shape;11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20"/>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Source Sans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Source Sans Pro"/>
                <a:ea typeface="Source Sans Pro"/>
                <a:cs typeface="Source Sans Pro"/>
                <a:sym typeface="Source Sans Pr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Source Sans Pro"/>
                <a:ea typeface="Source Sans Pro"/>
                <a:cs typeface="Source Sans Pro"/>
                <a:sym typeface="Source Sans Pr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Source Sans Pro"/>
                <a:ea typeface="Source Sans Pro"/>
                <a:cs typeface="Source Sans Pro"/>
                <a:sym typeface="Source Sans Pr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20" name="Google Shape;120;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grpSp>
        <p:nvGrpSpPr>
          <p:cNvPr id="121" name="Google Shape;121;p21"/>
          <p:cNvGrpSpPr/>
          <p:nvPr/>
        </p:nvGrpSpPr>
        <p:grpSpPr>
          <a:xfrm>
            <a:off x="10999564" y="5987064"/>
            <a:ext cx="1054465" cy="469689"/>
            <a:chOff x="9841624" y="4115729"/>
            <a:chExt cx="602169" cy="268223"/>
          </a:xfrm>
        </p:grpSpPr>
        <p:sp>
          <p:nvSpPr>
            <p:cNvPr id="122" name="Google Shape;122;p21"/>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3" name="Google Shape;123;p21"/>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4" name="Google Shape;124;p21"/>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5" name="Google Shape;125;p21"/>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6" name="Google Shape;126;p21"/>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27" name="Google Shape;12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p21"/>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Source Sans Pro"/>
              <a:buNone/>
              <a:defRPr sz="4400" b="0" i="0" u="none" strike="noStrike" cap="none">
                <a:solidFill>
                  <a:schemeClr val="dk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888888"/>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888888"/>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888888"/>
                </a:solidFill>
                <a:latin typeface="Source Sans Pro"/>
                <a:ea typeface="Source Sans Pro"/>
                <a:cs typeface="Source Sans Pro"/>
                <a:sym typeface="Source Sans Pro"/>
              </a:defRPr>
            </a:lvl1pPr>
            <a:lvl2pPr marL="0" marR="0" lvl="1" indent="0" algn="r" rtl="0">
              <a:spcBef>
                <a:spcPts val="0"/>
              </a:spcBef>
              <a:buNone/>
              <a:defRPr sz="1200" b="1" i="0" u="none" strike="noStrike" cap="none">
                <a:solidFill>
                  <a:srgbClr val="888888"/>
                </a:solidFill>
                <a:latin typeface="Source Sans Pro"/>
                <a:ea typeface="Source Sans Pro"/>
                <a:cs typeface="Source Sans Pro"/>
                <a:sym typeface="Source Sans Pro"/>
              </a:defRPr>
            </a:lvl2pPr>
            <a:lvl3pPr marL="0" marR="0" lvl="2" indent="0" algn="r" rtl="0">
              <a:spcBef>
                <a:spcPts val="0"/>
              </a:spcBef>
              <a:buNone/>
              <a:defRPr sz="1200" b="1" i="0" u="none" strike="noStrike" cap="none">
                <a:solidFill>
                  <a:srgbClr val="888888"/>
                </a:solidFill>
                <a:latin typeface="Source Sans Pro"/>
                <a:ea typeface="Source Sans Pro"/>
                <a:cs typeface="Source Sans Pro"/>
                <a:sym typeface="Source Sans Pro"/>
              </a:defRPr>
            </a:lvl3pPr>
            <a:lvl4pPr marL="0" marR="0" lvl="3" indent="0" algn="r" rtl="0">
              <a:spcBef>
                <a:spcPts val="0"/>
              </a:spcBef>
              <a:buNone/>
              <a:defRPr sz="1200" b="1" i="0" u="none" strike="noStrike" cap="none">
                <a:solidFill>
                  <a:srgbClr val="888888"/>
                </a:solidFill>
                <a:latin typeface="Source Sans Pro"/>
                <a:ea typeface="Source Sans Pro"/>
                <a:cs typeface="Source Sans Pro"/>
                <a:sym typeface="Source Sans Pro"/>
              </a:defRPr>
            </a:lvl4pPr>
            <a:lvl5pPr marL="0" marR="0" lvl="4" indent="0" algn="r" rtl="0">
              <a:spcBef>
                <a:spcPts val="0"/>
              </a:spcBef>
              <a:buNone/>
              <a:defRPr sz="1200" b="1" i="0" u="none" strike="noStrike" cap="none">
                <a:solidFill>
                  <a:srgbClr val="888888"/>
                </a:solidFill>
                <a:latin typeface="Source Sans Pro"/>
                <a:ea typeface="Source Sans Pro"/>
                <a:cs typeface="Source Sans Pro"/>
                <a:sym typeface="Source Sans Pro"/>
              </a:defRPr>
            </a:lvl5pPr>
            <a:lvl6pPr marL="0" marR="0" lvl="5" indent="0" algn="r" rtl="0">
              <a:spcBef>
                <a:spcPts val="0"/>
              </a:spcBef>
              <a:buNone/>
              <a:defRPr sz="1200" b="1" i="0" u="none" strike="noStrike" cap="none">
                <a:solidFill>
                  <a:srgbClr val="888888"/>
                </a:solidFill>
                <a:latin typeface="Source Sans Pro"/>
                <a:ea typeface="Source Sans Pro"/>
                <a:cs typeface="Source Sans Pro"/>
                <a:sym typeface="Source Sans Pro"/>
              </a:defRPr>
            </a:lvl6pPr>
            <a:lvl7pPr marL="0" marR="0" lvl="6" indent="0" algn="r" rtl="0">
              <a:spcBef>
                <a:spcPts val="0"/>
              </a:spcBef>
              <a:buNone/>
              <a:defRPr sz="1200" b="1" i="0" u="none" strike="noStrike" cap="none">
                <a:solidFill>
                  <a:srgbClr val="888888"/>
                </a:solidFill>
                <a:latin typeface="Source Sans Pro"/>
                <a:ea typeface="Source Sans Pro"/>
                <a:cs typeface="Source Sans Pro"/>
                <a:sym typeface="Source Sans Pro"/>
              </a:defRPr>
            </a:lvl7pPr>
            <a:lvl8pPr marL="0" marR="0" lvl="7" indent="0" algn="r" rtl="0">
              <a:spcBef>
                <a:spcPts val="0"/>
              </a:spcBef>
              <a:buNone/>
              <a:defRPr sz="1200" b="1" i="0" u="none" strike="noStrike" cap="none">
                <a:solidFill>
                  <a:srgbClr val="888888"/>
                </a:solidFill>
                <a:latin typeface="Source Sans Pro"/>
                <a:ea typeface="Source Sans Pro"/>
                <a:cs typeface="Source Sans Pro"/>
                <a:sym typeface="Source Sans Pro"/>
              </a:defRPr>
            </a:lvl8pPr>
            <a:lvl9pPr marL="0" marR="0" lvl="8" indent="0" algn="r" rtl="0">
              <a:spcBef>
                <a:spcPts val="0"/>
              </a:spcBef>
              <a:buNone/>
              <a:defRPr sz="1200" b="1"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russellyates88/suicide-rates-overview-1985-to-20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aw.githubusercontent.com/datasets/geo-countries/master/data/countries.geojs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pic>
        <p:nvPicPr>
          <p:cNvPr id="162" name="Google Shape;162;p1"/>
          <p:cNvPicPr preferRelativeResize="0"/>
          <p:nvPr/>
        </p:nvPicPr>
        <p:blipFill rotWithShape="1">
          <a:blip r:embed="rId3">
            <a:alphaModFix/>
          </a:blip>
          <a:srcRect t="11073" b="4657"/>
          <a:stretch/>
        </p:blipFill>
        <p:spPr>
          <a:xfrm>
            <a:off x="41107" y="10"/>
            <a:ext cx="12191980" cy="6857990"/>
          </a:xfrm>
          <a:prstGeom prst="rect">
            <a:avLst/>
          </a:prstGeom>
          <a:noFill/>
          <a:ln>
            <a:noFill/>
          </a:ln>
        </p:spPr>
      </p:pic>
      <p:sp>
        <p:nvSpPr>
          <p:cNvPr id="163" name="Google Shape;163;p1"/>
          <p:cNvSpPr/>
          <p:nvPr/>
        </p:nvSpPr>
        <p:spPr>
          <a:xfrm flipH="1">
            <a:off x="4588045" y="0"/>
            <a:ext cx="7603955" cy="6858000"/>
          </a:xfrm>
          <a:prstGeom prst="rect">
            <a:avLst/>
          </a:prstGeom>
          <a:gradFill>
            <a:gsLst>
              <a:gs pos="0">
                <a:srgbClr val="000000">
                  <a:alpha val="0"/>
                </a:srgbClr>
              </a:gs>
              <a:gs pos="100000">
                <a:srgbClr val="000000">
                  <a:alpha val="2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64" name="Google Shape;164;p1"/>
          <p:cNvSpPr/>
          <p:nvPr/>
        </p:nvSpPr>
        <p:spPr>
          <a:xfrm>
            <a:off x="10349396" y="247167"/>
            <a:ext cx="1842604" cy="277779"/>
          </a:xfrm>
          <a:custGeom>
            <a:avLst/>
            <a:gdLst/>
            <a:ahLst/>
            <a:cxnLst/>
            <a:rect l="l" t="t" r="r" b="b"/>
            <a:pathLst>
              <a:path w="1842604" h="277779" extrusionOk="0">
                <a:moveTo>
                  <a:pt x="180458" y="0"/>
                </a:moveTo>
                <a:lnTo>
                  <a:pt x="419222" y="238761"/>
                </a:lnTo>
                <a:lnTo>
                  <a:pt x="657984" y="0"/>
                </a:lnTo>
                <a:lnTo>
                  <a:pt x="896745" y="238761"/>
                </a:lnTo>
                <a:lnTo>
                  <a:pt x="1135754" y="0"/>
                </a:lnTo>
                <a:lnTo>
                  <a:pt x="1374516" y="238761"/>
                </a:lnTo>
                <a:lnTo>
                  <a:pt x="1613277" y="0"/>
                </a:lnTo>
                <a:lnTo>
                  <a:pt x="1842604" y="229327"/>
                </a:lnTo>
                <a:lnTo>
                  <a:pt x="1842604" y="267829"/>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5" name="Google Shape;165;p1"/>
          <p:cNvSpPr/>
          <p:nvPr/>
        </p:nvSpPr>
        <p:spPr>
          <a:xfrm>
            <a:off x="10349396" y="247167"/>
            <a:ext cx="1842604" cy="277779"/>
          </a:xfrm>
          <a:custGeom>
            <a:avLst/>
            <a:gdLst/>
            <a:ahLst/>
            <a:cxnLst/>
            <a:rect l="l" t="t" r="r" b="b"/>
            <a:pathLst>
              <a:path w="1842604" h="277779" extrusionOk="0">
                <a:moveTo>
                  <a:pt x="180458" y="0"/>
                </a:moveTo>
                <a:lnTo>
                  <a:pt x="419222" y="238761"/>
                </a:lnTo>
                <a:lnTo>
                  <a:pt x="657984" y="0"/>
                </a:lnTo>
                <a:lnTo>
                  <a:pt x="896745" y="238761"/>
                </a:lnTo>
                <a:lnTo>
                  <a:pt x="1135754" y="0"/>
                </a:lnTo>
                <a:lnTo>
                  <a:pt x="1374516" y="238761"/>
                </a:lnTo>
                <a:lnTo>
                  <a:pt x="1613277" y="0"/>
                </a:lnTo>
                <a:lnTo>
                  <a:pt x="1842604" y="229327"/>
                </a:lnTo>
                <a:lnTo>
                  <a:pt x="1842604" y="267829"/>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6" name="Google Shape;166;p1"/>
          <p:cNvSpPr/>
          <p:nvPr/>
        </p:nvSpPr>
        <p:spPr>
          <a:xfrm>
            <a:off x="10349396" y="686902"/>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7" name="Google Shape;167;p1"/>
          <p:cNvSpPr/>
          <p:nvPr/>
        </p:nvSpPr>
        <p:spPr>
          <a:xfrm>
            <a:off x="10349397" y="686902"/>
            <a:ext cx="1842603" cy="277779"/>
          </a:xfrm>
          <a:custGeom>
            <a:avLst/>
            <a:gdLst/>
            <a:ahLst/>
            <a:cxnLst/>
            <a:rect l="l" t="t" r="r" b="b"/>
            <a:pathLst>
              <a:path w="1842603" h="277779" extrusionOk="0">
                <a:moveTo>
                  <a:pt x="180458" y="0"/>
                </a:moveTo>
                <a:lnTo>
                  <a:pt x="419222" y="238761"/>
                </a:lnTo>
                <a:lnTo>
                  <a:pt x="657984" y="0"/>
                </a:lnTo>
                <a:lnTo>
                  <a:pt x="896745" y="238761"/>
                </a:lnTo>
                <a:lnTo>
                  <a:pt x="1135754" y="0"/>
                </a:lnTo>
                <a:lnTo>
                  <a:pt x="1374516" y="238761"/>
                </a:lnTo>
                <a:lnTo>
                  <a:pt x="1613277" y="0"/>
                </a:lnTo>
                <a:lnTo>
                  <a:pt x="1842603" y="229326"/>
                </a:lnTo>
                <a:lnTo>
                  <a:pt x="1842603" y="268073"/>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nvGrpSpPr>
          <p:cNvPr id="168" name="Google Shape;168;p1"/>
          <p:cNvGrpSpPr/>
          <p:nvPr/>
        </p:nvGrpSpPr>
        <p:grpSpPr>
          <a:xfrm>
            <a:off x="6919534" y="1103896"/>
            <a:ext cx="4965868" cy="4598497"/>
            <a:chOff x="1674895" y="1345036"/>
            <a:chExt cx="5428610" cy="4210939"/>
          </a:xfrm>
        </p:grpSpPr>
        <p:sp>
          <p:nvSpPr>
            <p:cNvPr id="169" name="Google Shape;169;p1"/>
            <p:cNvSpPr/>
            <p:nvPr/>
          </p:nvSpPr>
          <p:spPr>
            <a:xfrm>
              <a:off x="1674895" y="1345036"/>
              <a:ext cx="5428610" cy="4210939"/>
            </a:xfrm>
            <a:prstGeom prst="rect">
              <a:avLst/>
            </a:prstGeom>
            <a:solidFill>
              <a:srgbClr val="FFFFFF"/>
            </a:solidFill>
            <a:ln w="2857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0" name="Google Shape;170;p1"/>
            <p:cNvSpPr/>
            <p:nvPr/>
          </p:nvSpPr>
          <p:spPr>
            <a:xfrm>
              <a:off x="1674895" y="1345036"/>
              <a:ext cx="5428610" cy="4210939"/>
            </a:xfrm>
            <a:prstGeom prst="rect">
              <a:avLst/>
            </a:prstGeom>
            <a:solidFill>
              <a:schemeClr val="accent3">
                <a:alpha val="2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grpSp>
      <p:sp>
        <p:nvSpPr>
          <p:cNvPr id="171" name="Google Shape;171;p1"/>
          <p:cNvSpPr/>
          <p:nvPr/>
        </p:nvSpPr>
        <p:spPr>
          <a:xfrm>
            <a:off x="6909075" y="1073775"/>
            <a:ext cx="4966200" cy="45984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2" name="Google Shape;172;p1"/>
          <p:cNvSpPr txBox="1">
            <a:spLocks noGrp="1"/>
          </p:cNvSpPr>
          <p:nvPr>
            <p:ph type="subTitle" idx="1"/>
          </p:nvPr>
        </p:nvSpPr>
        <p:spPr>
          <a:xfrm>
            <a:off x="7803925" y="3133400"/>
            <a:ext cx="3714000" cy="23529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sz="2800" dirty="0"/>
              <a:t>-JU A HAN</a:t>
            </a:r>
            <a:endParaRPr dirty="0"/>
          </a:p>
          <a:p>
            <a:pPr marL="0" lvl="0" indent="0" algn="ctr" rtl="0">
              <a:lnSpc>
                <a:spcPct val="90000"/>
              </a:lnSpc>
              <a:spcBef>
                <a:spcPts val="1000"/>
              </a:spcBef>
              <a:spcAft>
                <a:spcPts val="0"/>
              </a:spcAft>
              <a:buClr>
                <a:schemeClr val="dk1"/>
              </a:buClr>
              <a:buSzPts val="2800"/>
              <a:buNone/>
            </a:pPr>
            <a:r>
              <a:rPr lang="en-US" sz="2800" dirty="0"/>
              <a:t>-LAKSHMI</a:t>
            </a:r>
            <a:endParaRPr lang="en-US" dirty="0"/>
          </a:p>
          <a:p>
            <a:pPr marL="0" lvl="0" indent="0" algn="ctr" rtl="0">
              <a:lnSpc>
                <a:spcPct val="90000"/>
              </a:lnSpc>
              <a:spcBef>
                <a:spcPts val="1000"/>
              </a:spcBef>
              <a:spcAft>
                <a:spcPts val="0"/>
              </a:spcAft>
              <a:buClr>
                <a:schemeClr val="dk1"/>
              </a:buClr>
              <a:buSzPts val="2800"/>
              <a:buNone/>
            </a:pPr>
            <a:r>
              <a:rPr lang="en-US" sz="2800" dirty="0"/>
              <a:t>-SANA</a:t>
            </a:r>
          </a:p>
          <a:p>
            <a:pPr marL="0" lvl="0" indent="0" algn="ctr" rtl="0">
              <a:lnSpc>
                <a:spcPct val="90000"/>
              </a:lnSpc>
              <a:spcBef>
                <a:spcPts val="1000"/>
              </a:spcBef>
              <a:spcAft>
                <a:spcPts val="0"/>
              </a:spcAft>
              <a:buClr>
                <a:schemeClr val="dk1"/>
              </a:buClr>
              <a:buSzPts val="2800"/>
              <a:buNone/>
            </a:pPr>
            <a:r>
              <a:rPr lang="en-US" sz="2800" dirty="0"/>
              <a:t>-SOUJANYA</a:t>
            </a:r>
            <a:endParaRPr sz="2800" dirty="0"/>
          </a:p>
        </p:txBody>
      </p:sp>
      <p:sp>
        <p:nvSpPr>
          <p:cNvPr id="173" name="Google Shape;173;p1"/>
          <p:cNvSpPr/>
          <p:nvPr/>
        </p:nvSpPr>
        <p:spPr>
          <a:xfrm>
            <a:off x="6583629" y="5130707"/>
            <a:ext cx="857096" cy="857096"/>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4" name="Google Shape;174;p1"/>
          <p:cNvSpPr/>
          <p:nvPr/>
        </p:nvSpPr>
        <p:spPr>
          <a:xfrm>
            <a:off x="6583629" y="5130707"/>
            <a:ext cx="857096" cy="857096"/>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5" name="Google Shape;175;p1"/>
          <p:cNvSpPr txBox="1"/>
          <p:nvPr/>
        </p:nvSpPr>
        <p:spPr>
          <a:xfrm>
            <a:off x="171450" y="1254950"/>
            <a:ext cx="6737700" cy="2959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endParaRPr sz="4900" b="1">
              <a:solidFill>
                <a:srgbClr val="FFFFFF"/>
              </a:solidFill>
              <a:latin typeface="Source Sans Pro"/>
              <a:ea typeface="Source Sans Pro"/>
              <a:cs typeface="Source Sans Pro"/>
              <a:sym typeface="Source Sans Pro"/>
            </a:endParaRPr>
          </a:p>
          <a:p>
            <a:pPr marL="0" lvl="0" indent="0" algn="ctr" rtl="0">
              <a:lnSpc>
                <a:spcPct val="90000"/>
              </a:lnSpc>
              <a:spcBef>
                <a:spcPts val="0"/>
              </a:spcBef>
              <a:spcAft>
                <a:spcPts val="0"/>
              </a:spcAft>
              <a:buNone/>
            </a:pPr>
            <a:r>
              <a:rPr lang="en-US" sz="3000" b="1">
                <a:solidFill>
                  <a:schemeClr val="lt1"/>
                </a:solidFill>
                <a:latin typeface="Source Sans Pro"/>
                <a:ea typeface="Source Sans Pro"/>
                <a:cs typeface="Source Sans Pro"/>
                <a:sym typeface="Source Sans Pro"/>
              </a:rPr>
              <a:t>PROJECT-2</a:t>
            </a:r>
            <a:endParaRPr sz="4900" b="1">
              <a:solidFill>
                <a:schemeClr val="lt1"/>
              </a:solidFill>
              <a:latin typeface="Source Sans Pro"/>
              <a:ea typeface="Source Sans Pro"/>
              <a:cs typeface="Source Sans Pro"/>
              <a:sym typeface="Source Sans Pro"/>
            </a:endParaRPr>
          </a:p>
          <a:p>
            <a:pPr marL="0" lvl="0" indent="0" algn="ctr" rtl="0">
              <a:lnSpc>
                <a:spcPct val="90000"/>
              </a:lnSpc>
              <a:spcBef>
                <a:spcPts val="0"/>
              </a:spcBef>
              <a:spcAft>
                <a:spcPts val="0"/>
              </a:spcAft>
              <a:buClr>
                <a:schemeClr val="dk1"/>
              </a:buClr>
              <a:buSzPts val="3600"/>
              <a:buFont typeface="Source Sans Pro"/>
              <a:buNone/>
            </a:pPr>
            <a:r>
              <a:rPr lang="en-US" sz="4900" b="1">
                <a:solidFill>
                  <a:srgbClr val="FFFFFF"/>
                </a:solidFill>
                <a:latin typeface="Source Sans Pro"/>
                <a:ea typeface="Source Sans Pro"/>
                <a:cs typeface="Source Sans Pro"/>
                <a:sym typeface="Source Sans Pro"/>
              </a:rPr>
              <a:t>GLOBAL SUICIDE RATES ANALYSIS</a:t>
            </a:r>
            <a:endParaRPr sz="2700">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8"/>
          <p:cNvSpPr txBox="1">
            <a:spLocks noGrp="1"/>
          </p:cNvSpPr>
          <p:nvPr>
            <p:ph type="title"/>
          </p:nvPr>
        </p:nvSpPr>
        <p:spPr>
          <a:xfrm>
            <a:off x="838200" y="3508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by Country	</a:t>
            </a:r>
            <a:endParaRPr/>
          </a:p>
        </p:txBody>
      </p:sp>
      <p:sp>
        <p:nvSpPr>
          <p:cNvPr id="231" name="Google Shape;231;p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Visualizes the suicide rate among the</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 top 10 countries.</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The Russian Federation has the highest suicide </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rate, compared to the least amount of suicides</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 in the United Kingdom.</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Allows user to select specific countries that they </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wish to include in the comparison.</a:t>
            </a:r>
            <a:endParaRPr sz="2000">
              <a:solidFill>
                <a:srgbClr val="222222"/>
              </a:solidFill>
              <a:highlight>
                <a:srgbClr val="FFFFFF"/>
              </a:highlight>
              <a:latin typeface="Arial"/>
              <a:ea typeface="Arial"/>
              <a:cs typeface="Arial"/>
              <a:sym typeface="Arial"/>
            </a:endParaRPr>
          </a:p>
        </p:txBody>
      </p:sp>
      <p:pic>
        <p:nvPicPr>
          <p:cNvPr id="232" name="Google Shape;232;p8"/>
          <p:cNvPicPr preferRelativeResize="0"/>
          <p:nvPr/>
        </p:nvPicPr>
        <p:blipFill>
          <a:blip r:embed="rId3">
            <a:alphaModFix/>
          </a:blip>
          <a:stretch>
            <a:fillRect/>
          </a:stretch>
        </p:blipFill>
        <p:spPr>
          <a:xfrm>
            <a:off x="7067550" y="1890725"/>
            <a:ext cx="4286250" cy="428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Per 100k Over the Years (1997-2014)	</a:t>
            </a:r>
            <a:endParaRPr/>
          </a:p>
        </p:txBody>
      </p:sp>
      <p:sp>
        <p:nvSpPr>
          <p:cNvPr id="238" name="Google Shape;238;p9"/>
          <p:cNvSpPr txBox="1">
            <a:spLocks noGrp="1"/>
          </p:cNvSpPr>
          <p:nvPr>
            <p:ph type="body" idx="1"/>
          </p:nvPr>
        </p:nvSpPr>
        <p:spPr>
          <a:xfrm>
            <a:off x="571500" y="1825625"/>
            <a:ext cx="5826600" cy="44583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None/>
            </a:pPr>
            <a:r>
              <a:rPr lang="en-US" sz="2000">
                <a:solidFill>
                  <a:srgbClr val="212529"/>
                </a:solidFill>
                <a:latin typeface="Arial"/>
                <a:ea typeface="Arial"/>
                <a:cs typeface="Arial"/>
                <a:sym typeface="Arial"/>
              </a:rPr>
              <a:t>The Average number of suicides per 100,000 declined</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 in 1986 after which there was an upward trend and </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a sharp peak in 1995.</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2000">
                <a:solidFill>
                  <a:srgbClr val="212529"/>
                </a:solidFill>
                <a:latin typeface="Arial"/>
                <a:ea typeface="Arial"/>
                <a:cs typeface="Arial"/>
                <a:sym typeface="Arial"/>
              </a:rPr>
              <a:t>The number then steadily declined until 2010</a:t>
            </a:r>
            <a:endParaRPr sz="2000">
              <a:solidFill>
                <a:srgbClr val="212529"/>
              </a:solidFill>
              <a:latin typeface="Arial"/>
              <a:ea typeface="Arial"/>
              <a:cs typeface="Arial"/>
              <a:sym typeface="Arial"/>
            </a:endParaRPr>
          </a:p>
          <a:p>
            <a:pPr marL="0" lvl="0" indent="0" algn="l" rtl="0">
              <a:lnSpc>
                <a:spcPct val="115000"/>
              </a:lnSpc>
              <a:spcBef>
                <a:spcPts val="1200"/>
              </a:spcBef>
              <a:spcAft>
                <a:spcPts val="1200"/>
              </a:spcAft>
              <a:buClr>
                <a:schemeClr val="dk1"/>
              </a:buClr>
              <a:buSzPts val="1100"/>
              <a:buFont typeface="Arial"/>
              <a:buNone/>
            </a:pPr>
            <a:r>
              <a:rPr lang="en-US" sz="2000">
                <a:solidFill>
                  <a:srgbClr val="212529"/>
                </a:solidFill>
                <a:latin typeface="Arial"/>
                <a:ea typeface="Arial"/>
                <a:cs typeface="Arial"/>
                <a:sym typeface="Arial"/>
              </a:rPr>
              <a:t>and then increased in 2012 and 2015</a:t>
            </a:r>
            <a:endParaRPr sz="2000"/>
          </a:p>
        </p:txBody>
      </p:sp>
      <p:pic>
        <p:nvPicPr>
          <p:cNvPr id="239" name="Google Shape;239;p9"/>
          <p:cNvPicPr preferRelativeResize="0"/>
          <p:nvPr/>
        </p:nvPicPr>
        <p:blipFill>
          <a:blip r:embed="rId3">
            <a:alphaModFix/>
          </a:blip>
          <a:stretch>
            <a:fillRect/>
          </a:stretch>
        </p:blipFill>
        <p:spPr>
          <a:xfrm>
            <a:off x="6943725" y="2551950"/>
            <a:ext cx="4410075" cy="289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8d2d961ea8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Suicide vs GDP	</a:t>
            </a:r>
            <a:endParaRPr/>
          </a:p>
        </p:txBody>
      </p:sp>
      <p:sp>
        <p:nvSpPr>
          <p:cNvPr id="245" name="Google Shape;245;g8d2d961ea8_0_6"/>
          <p:cNvSpPr txBox="1">
            <a:spLocks noGrp="1"/>
          </p:cNvSpPr>
          <p:nvPr>
            <p:ph type="body" idx="1"/>
          </p:nvPr>
        </p:nvSpPr>
        <p:spPr>
          <a:xfrm>
            <a:off x="838200" y="1825625"/>
            <a:ext cx="4841100" cy="4286100"/>
          </a:xfrm>
          <a:prstGeom prst="rect">
            <a:avLst/>
          </a:prstGeom>
        </p:spPr>
        <p:txBody>
          <a:bodyPr spcFirstLastPara="1" wrap="square" lIns="91425" tIns="45700" rIns="91425" bIns="45700" anchor="ctr" anchorCtr="0">
            <a:noAutofit/>
          </a:bodyPr>
          <a:lstStyle/>
          <a:p>
            <a:pPr marL="0" lvl="0" indent="0" algn="l" rtl="0">
              <a:lnSpc>
                <a:spcPct val="115000"/>
              </a:lnSpc>
              <a:spcBef>
                <a:spcPts val="1000"/>
              </a:spcBef>
              <a:spcAft>
                <a:spcPts val="0"/>
              </a:spcAft>
              <a:buNone/>
            </a:pPr>
            <a:r>
              <a:rPr lang="en-US" sz="2000">
                <a:solidFill>
                  <a:srgbClr val="212529"/>
                </a:solidFill>
                <a:highlight>
                  <a:srgbClr val="FFFFFF"/>
                </a:highlight>
                <a:latin typeface="Arial"/>
                <a:ea typeface="Arial"/>
                <a:cs typeface="Arial"/>
                <a:sym typeface="Arial"/>
              </a:rPr>
              <a:t>The scatter plot shows that there's no correlation between suicide rates and gdp per capita.</a:t>
            </a:r>
            <a:endParaRPr sz="2000">
              <a:solidFill>
                <a:srgbClr val="212529"/>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endParaRPr sz="2000">
              <a:solidFill>
                <a:srgbClr val="212529"/>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r>
              <a:rPr lang="en-US" sz="2000">
                <a:solidFill>
                  <a:srgbClr val="212529"/>
                </a:solidFill>
                <a:highlight>
                  <a:srgbClr val="FFFFFF"/>
                </a:highlight>
                <a:latin typeface="Arial"/>
                <a:ea typeface="Arial"/>
                <a:cs typeface="Arial"/>
                <a:sym typeface="Arial"/>
              </a:rPr>
              <a:t>Although GDP could be one of the many reasons of suicide, it was not the main cause.</a:t>
            </a:r>
            <a:endParaRPr sz="2000">
              <a:solidFill>
                <a:srgbClr val="212529"/>
              </a:solidFill>
              <a:highlight>
                <a:srgbClr val="FFFFFF"/>
              </a:highlight>
              <a:latin typeface="Arial"/>
              <a:ea typeface="Arial"/>
              <a:cs typeface="Arial"/>
              <a:sym typeface="Arial"/>
            </a:endParaRPr>
          </a:p>
        </p:txBody>
      </p:sp>
      <p:pic>
        <p:nvPicPr>
          <p:cNvPr id="246" name="Google Shape;246;g8d2d961ea8_0_6"/>
          <p:cNvPicPr preferRelativeResize="0"/>
          <p:nvPr/>
        </p:nvPicPr>
        <p:blipFill>
          <a:blip r:embed="rId3">
            <a:alphaModFix/>
          </a:blip>
          <a:stretch>
            <a:fillRect/>
          </a:stretch>
        </p:blipFill>
        <p:spPr>
          <a:xfrm>
            <a:off x="5786450" y="1825625"/>
            <a:ext cx="5567350" cy="428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8d2d961ea8_0_1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Suicide vs HDI</a:t>
            </a:r>
            <a:endParaRPr/>
          </a:p>
        </p:txBody>
      </p:sp>
      <p:sp>
        <p:nvSpPr>
          <p:cNvPr id="252" name="Google Shape;252;g8d2d961ea8_0_11"/>
          <p:cNvSpPr txBox="1">
            <a:spLocks noGrp="1"/>
          </p:cNvSpPr>
          <p:nvPr>
            <p:ph type="body" idx="1"/>
          </p:nvPr>
        </p:nvSpPr>
        <p:spPr>
          <a:xfrm>
            <a:off x="1324225" y="1825775"/>
            <a:ext cx="4286100" cy="4286100"/>
          </a:xfrm>
          <a:prstGeom prst="rect">
            <a:avLst/>
          </a:prstGeom>
        </p:spPr>
        <p:txBody>
          <a:bodyPr spcFirstLastPara="1" wrap="square" lIns="91425" tIns="45700" rIns="91425" bIns="45700" anchor="ctr" anchorCtr="0">
            <a:noAutofit/>
          </a:bodyPr>
          <a:lstStyle/>
          <a:p>
            <a:pPr marL="0" lvl="0" indent="0" algn="l" rtl="0">
              <a:lnSpc>
                <a:spcPct val="115000"/>
              </a:lnSpc>
              <a:spcBef>
                <a:spcPts val="1000"/>
              </a:spcBef>
              <a:spcAft>
                <a:spcPts val="0"/>
              </a:spcAft>
              <a:buNone/>
            </a:pPr>
            <a:r>
              <a:rPr lang="en-US" sz="2000">
                <a:latin typeface="Arial"/>
                <a:ea typeface="Arial"/>
                <a:cs typeface="Arial"/>
                <a:sym typeface="Arial"/>
              </a:rPr>
              <a:t>HDI (human development index) is </a:t>
            </a:r>
            <a:r>
              <a:rPr lang="en-US" sz="2000">
                <a:solidFill>
                  <a:srgbClr val="000000"/>
                </a:solidFill>
                <a:latin typeface="Arial"/>
                <a:ea typeface="Arial"/>
                <a:cs typeface="Arial"/>
                <a:sym typeface="Arial"/>
              </a:rPr>
              <a:t>determined by:</a:t>
            </a:r>
            <a:endParaRPr sz="2000">
              <a:solidFill>
                <a:srgbClr val="000000"/>
              </a:solidFill>
              <a:latin typeface="Arial"/>
              <a:ea typeface="Arial"/>
              <a:cs typeface="Arial"/>
              <a:sym typeface="Arial"/>
            </a:endParaRPr>
          </a:p>
          <a:p>
            <a:pPr marL="457200" lvl="0" indent="-355600" algn="l" rtl="0">
              <a:lnSpc>
                <a:spcPct val="115000"/>
              </a:lnSpc>
              <a:spcBef>
                <a:spcPts val="1000"/>
              </a:spcBef>
              <a:spcAft>
                <a:spcPts val="0"/>
              </a:spcAft>
              <a:buClr>
                <a:srgbClr val="000000"/>
              </a:buClr>
              <a:buSzPts val="2000"/>
              <a:buFont typeface="Arial"/>
              <a:buChar char="•"/>
            </a:pPr>
            <a:r>
              <a:rPr lang="en-US" sz="2000">
                <a:solidFill>
                  <a:srgbClr val="000000"/>
                </a:solidFill>
                <a:highlight>
                  <a:srgbClr val="FFFFFF"/>
                </a:highlight>
                <a:latin typeface="Arial"/>
                <a:ea typeface="Arial"/>
                <a:cs typeface="Arial"/>
                <a:sym typeface="Arial"/>
              </a:rPr>
              <a:t> a long and healthy life</a:t>
            </a:r>
            <a:endParaRPr sz="2000">
              <a:solidFill>
                <a:srgbClr val="000000"/>
              </a:solidFill>
              <a:highlight>
                <a:srgbClr val="FFFFFF"/>
              </a:highlight>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Char char="•"/>
            </a:pPr>
            <a:r>
              <a:rPr lang="en-US" sz="2000">
                <a:solidFill>
                  <a:srgbClr val="000000"/>
                </a:solidFill>
                <a:highlight>
                  <a:srgbClr val="FFFFFF"/>
                </a:highlight>
                <a:latin typeface="Arial"/>
                <a:ea typeface="Arial"/>
                <a:cs typeface="Arial"/>
                <a:sym typeface="Arial"/>
              </a:rPr>
              <a:t>being knowledgeable </a:t>
            </a:r>
            <a:endParaRPr sz="2000">
              <a:solidFill>
                <a:srgbClr val="000000"/>
              </a:solidFill>
              <a:highlight>
                <a:srgbClr val="FFFFFF"/>
              </a:highlight>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Char char="•"/>
            </a:pPr>
            <a:r>
              <a:rPr lang="en-US" sz="2000">
                <a:solidFill>
                  <a:srgbClr val="000000"/>
                </a:solidFill>
                <a:highlight>
                  <a:srgbClr val="FFFFFF"/>
                </a:highlight>
                <a:latin typeface="Arial"/>
                <a:ea typeface="Arial"/>
                <a:cs typeface="Arial"/>
                <a:sym typeface="Arial"/>
              </a:rPr>
              <a:t>a decent standard of living.</a:t>
            </a:r>
            <a:endParaRPr sz="2000">
              <a:solidFill>
                <a:srgbClr val="000000"/>
              </a:solidFill>
              <a:latin typeface="Arial"/>
              <a:ea typeface="Arial"/>
              <a:cs typeface="Arial"/>
              <a:sym typeface="Arial"/>
            </a:endParaRPr>
          </a:p>
          <a:p>
            <a:pPr marL="0" lvl="0" indent="0" algn="l" rtl="0">
              <a:lnSpc>
                <a:spcPct val="115000"/>
              </a:lnSpc>
              <a:spcBef>
                <a:spcPts val="1000"/>
              </a:spcBef>
              <a:spcAft>
                <a:spcPts val="0"/>
              </a:spcAft>
              <a:buNone/>
            </a:pPr>
            <a:r>
              <a:rPr lang="en-US" sz="2000">
                <a:solidFill>
                  <a:srgbClr val="000000"/>
                </a:solidFill>
                <a:highlight>
                  <a:srgbClr val="FFFFFF"/>
                </a:highlight>
                <a:latin typeface="Arial"/>
                <a:ea typeface="Arial"/>
                <a:cs typeface="Arial"/>
                <a:sym typeface="Arial"/>
              </a:rPr>
              <a:t>The scatter chart shows that the suicide rates are higher in the countries where the hdi is high. </a:t>
            </a:r>
            <a:endParaRPr sz="2000">
              <a:solidFill>
                <a:srgbClr val="000000"/>
              </a:solidFill>
              <a:highlight>
                <a:srgbClr val="FFFFFF"/>
              </a:highlight>
              <a:latin typeface="Arial"/>
              <a:ea typeface="Arial"/>
              <a:cs typeface="Arial"/>
              <a:sym typeface="Arial"/>
            </a:endParaRPr>
          </a:p>
        </p:txBody>
      </p:sp>
      <p:pic>
        <p:nvPicPr>
          <p:cNvPr id="253" name="Google Shape;253;g8d2d961ea8_0_11"/>
          <p:cNvPicPr preferRelativeResize="0"/>
          <p:nvPr/>
        </p:nvPicPr>
        <p:blipFill>
          <a:blip r:embed="rId3">
            <a:alphaModFix/>
          </a:blip>
          <a:stretch>
            <a:fillRect/>
          </a:stretch>
        </p:blipFill>
        <p:spPr>
          <a:xfrm>
            <a:off x="6229800" y="1843225"/>
            <a:ext cx="4286250" cy="428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8d2d961ea8_0_18"/>
          <p:cNvSpPr txBox="1">
            <a:spLocks noGrp="1"/>
          </p:cNvSpPr>
          <p:nvPr>
            <p:ph type="title"/>
          </p:nvPr>
        </p:nvSpPr>
        <p:spPr>
          <a:xfrm>
            <a:off x="838200" y="365125"/>
            <a:ext cx="10515600" cy="112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Suicide Rates based on Countries -      (Choropleth Map) </a:t>
            </a:r>
            <a:endParaRPr/>
          </a:p>
        </p:txBody>
      </p:sp>
      <p:sp>
        <p:nvSpPr>
          <p:cNvPr id="259" name="Google Shape;259;g8d2d961ea8_0_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60" name="Google Shape;260;g8d2d961ea8_0_18"/>
          <p:cNvPicPr preferRelativeResize="0"/>
          <p:nvPr/>
        </p:nvPicPr>
        <p:blipFill>
          <a:blip r:embed="rId3">
            <a:alphaModFix/>
          </a:blip>
          <a:stretch>
            <a:fillRect/>
          </a:stretch>
        </p:blipFill>
        <p:spPr>
          <a:xfrm>
            <a:off x="838199" y="1825625"/>
            <a:ext cx="10515601" cy="435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Key Challenges		</a:t>
            </a:r>
            <a:endParaRPr/>
          </a:p>
        </p:txBody>
      </p:sp>
      <p:sp>
        <p:nvSpPr>
          <p:cNvPr id="266" name="Google Shape;266;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55600" algn="l" rtl="0">
              <a:lnSpc>
                <a:spcPct val="150000"/>
              </a:lnSpc>
              <a:spcBef>
                <a:spcPts val="0"/>
              </a:spcBef>
              <a:spcAft>
                <a:spcPts val="0"/>
              </a:spcAft>
              <a:buClr>
                <a:srgbClr val="222222"/>
              </a:buClr>
              <a:buSzPts val="2000"/>
              <a:buFont typeface="Arial"/>
              <a:buChar char="•"/>
            </a:pPr>
            <a:r>
              <a:rPr lang="en-US" sz="2000" dirty="0">
                <a:solidFill>
                  <a:srgbClr val="222222"/>
                </a:solidFill>
                <a:highlight>
                  <a:srgbClr val="FFFFFF"/>
                </a:highlight>
                <a:latin typeface="Arial"/>
                <a:ea typeface="Arial"/>
                <a:cs typeface="Arial"/>
                <a:sym typeface="Arial"/>
              </a:rPr>
              <a:t>Creating and Designing Visualizations</a:t>
            </a:r>
            <a:endParaRPr sz="2000" dirty="0">
              <a:solidFill>
                <a:srgbClr val="222222"/>
              </a:solidFill>
              <a:highlight>
                <a:srgbClr val="FFFFFF"/>
              </a:highlight>
              <a:latin typeface="Arial"/>
              <a:ea typeface="Arial"/>
              <a:cs typeface="Arial"/>
              <a:sym typeface="Arial"/>
            </a:endParaRPr>
          </a:p>
          <a:p>
            <a:pPr marL="457200" lvl="0" indent="-355600" algn="l" rtl="0">
              <a:lnSpc>
                <a:spcPct val="150000"/>
              </a:lnSpc>
              <a:spcBef>
                <a:spcPts val="0"/>
              </a:spcBef>
              <a:spcAft>
                <a:spcPts val="0"/>
              </a:spcAft>
              <a:buClr>
                <a:srgbClr val="222222"/>
              </a:buClr>
              <a:buSzPts val="2000"/>
              <a:buFont typeface="Arial"/>
              <a:buChar char="•"/>
            </a:pPr>
            <a:r>
              <a:rPr lang="en-US" sz="2000" dirty="0">
                <a:solidFill>
                  <a:srgbClr val="222222"/>
                </a:solidFill>
                <a:highlight>
                  <a:srgbClr val="FFFFFF"/>
                </a:highlight>
                <a:latin typeface="Arial"/>
                <a:ea typeface="Arial"/>
                <a:cs typeface="Arial"/>
                <a:sym typeface="Arial"/>
              </a:rPr>
              <a:t>Limited Access to Sensitive Suicide Data</a:t>
            </a:r>
            <a:endParaRPr sz="2000" dirty="0">
              <a:solidFill>
                <a:srgbClr val="222222"/>
              </a:solidFill>
              <a:highlight>
                <a:srgbClr val="FFFFFF"/>
              </a:highlight>
              <a:latin typeface="Arial"/>
              <a:ea typeface="Arial"/>
              <a:cs typeface="Arial"/>
              <a:sym typeface="Arial"/>
            </a:endParaRPr>
          </a:p>
          <a:p>
            <a:pPr marL="457200" lvl="0" indent="-355600" algn="l" rtl="0">
              <a:lnSpc>
                <a:spcPct val="150000"/>
              </a:lnSpc>
              <a:spcBef>
                <a:spcPts val="0"/>
              </a:spcBef>
              <a:spcAft>
                <a:spcPts val="0"/>
              </a:spcAft>
              <a:buClr>
                <a:srgbClr val="222222"/>
              </a:buClr>
              <a:buSzPts val="2000"/>
              <a:buFont typeface="Arial"/>
              <a:buChar char="•"/>
            </a:pPr>
            <a:r>
              <a:rPr lang="en-US" sz="2000" dirty="0">
                <a:solidFill>
                  <a:srgbClr val="222222"/>
                </a:solidFill>
                <a:highlight>
                  <a:srgbClr val="FFFFFF"/>
                </a:highlight>
                <a:latin typeface="Arial"/>
                <a:ea typeface="Arial"/>
                <a:cs typeface="Arial"/>
                <a:sym typeface="Arial"/>
              </a:rPr>
              <a:t>API did not have all the country codes we wanted</a:t>
            </a:r>
            <a:endParaRPr sz="2000" dirty="0">
              <a:solidFill>
                <a:srgbClr val="222222"/>
              </a:solidFill>
              <a:highlight>
                <a:srgbClr val="FFFFFF"/>
              </a:highlight>
              <a:latin typeface="Arial"/>
              <a:ea typeface="Arial"/>
              <a:cs typeface="Arial"/>
              <a:sym typeface="Arial"/>
            </a:endParaRPr>
          </a:p>
          <a:p>
            <a:pPr marL="457200" lvl="0" indent="0" algn="l" rtl="0">
              <a:lnSpc>
                <a:spcPct val="90000"/>
              </a:lnSpc>
              <a:spcBef>
                <a:spcPts val="0"/>
              </a:spcBef>
              <a:spcAft>
                <a:spcPts val="0"/>
              </a:spcAft>
              <a:buNone/>
            </a:pPr>
            <a:endParaRPr sz="2000" dirty="0">
              <a:solidFill>
                <a:srgbClr val="222222"/>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CONCLUSION</a:t>
            </a:r>
            <a:endParaRPr/>
          </a:p>
        </p:txBody>
      </p:sp>
      <p:sp>
        <p:nvSpPr>
          <p:cNvPr id="272" name="Google Shape;27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50800" algn="just"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None/>
            </a:pPr>
            <a:r>
              <a:rPr lang="en-US" sz="2000" dirty="0">
                <a:latin typeface="Arial"/>
                <a:ea typeface="Arial"/>
                <a:cs typeface="Arial"/>
                <a:sym typeface="Arial"/>
              </a:rPr>
              <a:t>Suicide is indeed one of the most talked about issue in these crisis times and this research helped us to check the influence of multiple factors such as poverty, mental health, unemployment and many more. </a:t>
            </a:r>
            <a:endParaRPr sz="2000" dirty="0">
              <a:latin typeface="Arial"/>
              <a:ea typeface="Arial"/>
              <a:cs typeface="Arial"/>
              <a:sym typeface="Arial"/>
            </a:endParaRPr>
          </a:p>
          <a:p>
            <a:pPr marL="228600" lvl="0" indent="-50800" rtl="0">
              <a:lnSpc>
                <a:spcPct val="90000"/>
              </a:lnSpc>
              <a:spcBef>
                <a:spcPts val="0"/>
              </a:spcBef>
              <a:spcAft>
                <a:spcPts val="0"/>
              </a:spcAft>
              <a:buClr>
                <a:schemeClr val="dk1"/>
              </a:buClr>
              <a:buSzPts val="2800"/>
              <a:buNone/>
            </a:pPr>
            <a:r>
              <a:rPr lang="en-US" sz="2000" dirty="0">
                <a:latin typeface="Arial"/>
                <a:ea typeface="Arial"/>
                <a:cs typeface="Arial"/>
                <a:sym typeface="Arial"/>
              </a:rPr>
              <a:t> </a:t>
            </a:r>
            <a:endParaRPr sz="2000" dirty="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None/>
            </a:pPr>
            <a:r>
              <a:rPr lang="en-US" sz="2000" dirty="0">
                <a:latin typeface="Arial"/>
                <a:ea typeface="Arial"/>
                <a:cs typeface="Arial"/>
                <a:sym typeface="Arial"/>
              </a:rPr>
              <a:t>The purpose of this project is to tell a story with the data we have in hand including the visualizations so that users can the identify potential factors that may have contributed to the suicides.</a:t>
            </a:r>
          </a:p>
          <a:p>
            <a:pPr marL="228600" lvl="0" indent="-50800" algn="just" rtl="0">
              <a:lnSpc>
                <a:spcPct val="90000"/>
              </a:lnSpc>
              <a:spcBef>
                <a:spcPts val="0"/>
              </a:spcBef>
              <a:spcAft>
                <a:spcPts val="0"/>
              </a:spcAft>
              <a:buClr>
                <a:schemeClr val="dk1"/>
              </a:buClr>
              <a:buSzPts val="2800"/>
              <a:buNone/>
            </a:pPr>
            <a:endParaRPr lang="en-US" sz="2000" dirty="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None/>
            </a:pPr>
            <a:r>
              <a:rPr lang="en-US" sz="2000" dirty="0">
                <a:latin typeface="Arial"/>
                <a:ea typeface="Arial"/>
                <a:cs typeface="Arial"/>
                <a:sym typeface="Arial"/>
              </a:rPr>
              <a:t>However, the reason behind suicide can’t be easily identified. Each country has different socio economic and cultural backgrounds which also makes identifying underlying causes difficult.</a:t>
            </a:r>
            <a:endParaRPr sz="2000" dirty="0">
              <a:latin typeface="Arial"/>
              <a:ea typeface="Arial"/>
              <a:cs typeface="Arial"/>
              <a:sym typeface="Arial"/>
            </a:endParaRPr>
          </a:p>
          <a:p>
            <a:pPr marL="177800" lvl="0" indent="0" algn="just"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177800" lvl="0" indent="0" algn="just" rtl="0">
              <a:lnSpc>
                <a:spcPct val="90000"/>
              </a:lnSpc>
              <a:spcBef>
                <a:spcPts val="0"/>
              </a:spcBef>
              <a:spcAft>
                <a:spcPts val="0"/>
              </a:spcAft>
              <a:buClr>
                <a:schemeClr val="dk1"/>
              </a:buClr>
              <a:buSzPts val="2800"/>
              <a:buNone/>
            </a:pPr>
            <a:r>
              <a:rPr lang="en-US" sz="2000" dirty="0">
                <a:latin typeface="Arial"/>
                <a:ea typeface="Arial"/>
                <a:cs typeface="Arial"/>
                <a:sym typeface="Arial"/>
              </a:rPr>
              <a:t>Our goal with this project is to give users a clean platform to view and interact with the data        so further research becomes easier.</a:t>
            </a: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dirty="0">
                <a:latin typeface="Arial"/>
                <a:ea typeface="Arial"/>
                <a:cs typeface="Arial"/>
                <a:sym typeface="Arial"/>
              </a:rPr>
              <a:t> </a:t>
            </a:r>
            <a:endParaRPr sz="20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MOTIVATION</a:t>
            </a:r>
            <a:endParaRPr/>
          </a:p>
        </p:txBody>
      </p:sp>
      <p:sp>
        <p:nvSpPr>
          <p:cNvPr id="181" name="Google Shape;181;p2"/>
          <p:cNvSpPr txBox="1">
            <a:spLocks noGrp="1"/>
          </p:cNvSpPr>
          <p:nvPr>
            <p:ph type="body" idx="1"/>
          </p:nvPr>
        </p:nvSpPr>
        <p:spPr>
          <a:xfrm>
            <a:off x="838200" y="1825625"/>
            <a:ext cx="10515600" cy="4503600"/>
          </a:xfrm>
          <a:prstGeom prst="rect">
            <a:avLst/>
          </a:prstGeom>
          <a:noFill/>
          <a:ln>
            <a:noFill/>
          </a:ln>
        </p:spPr>
        <p:txBody>
          <a:bodyPr spcFirstLastPara="1" wrap="square" lIns="91425" tIns="45700" rIns="91425" bIns="45700" anchor="t" anchorCtr="0">
            <a:normAutofit/>
          </a:bodyPr>
          <a:lstStyle/>
          <a:p>
            <a:pPr marL="0" marR="0" lvl="0" indent="25400" algn="l" rtl="0">
              <a:lnSpc>
                <a:spcPct val="150000"/>
              </a:lnSpc>
              <a:spcBef>
                <a:spcPts val="0"/>
              </a:spcBef>
              <a:spcAft>
                <a:spcPts val="0"/>
              </a:spcAft>
              <a:buClr>
                <a:srgbClr val="000000"/>
              </a:buClr>
              <a:buSzPts val="2000"/>
              <a:buChar char="•"/>
            </a:pPr>
            <a:r>
              <a:rPr lang="en-US" sz="2000">
                <a:solidFill>
                  <a:srgbClr val="000000"/>
                </a:solidFill>
                <a:latin typeface="Arial"/>
                <a:ea typeface="Arial"/>
                <a:cs typeface="Arial"/>
                <a:sym typeface="Arial"/>
              </a:rPr>
              <a:t>Suicide is a global phenomenon; in fact, 78% of suicides occurred in low- and middle-income countries in 2015. </a:t>
            </a:r>
            <a:endParaRPr sz="2000">
              <a:latin typeface="Arial"/>
              <a:ea typeface="Arial"/>
              <a:cs typeface="Arial"/>
              <a:sym typeface="Arial"/>
            </a:endParaRPr>
          </a:p>
          <a:p>
            <a:pPr marL="0" marR="0" lvl="0" indent="25400" algn="l" rtl="0">
              <a:lnSpc>
                <a:spcPct val="150000"/>
              </a:lnSpc>
              <a:spcBef>
                <a:spcPts val="1200"/>
              </a:spcBef>
              <a:spcAft>
                <a:spcPts val="0"/>
              </a:spcAft>
              <a:buClr>
                <a:srgbClr val="000000"/>
              </a:buClr>
              <a:buSzPts val="2000"/>
              <a:buChar char="•"/>
            </a:pPr>
            <a:r>
              <a:rPr lang="en-US" sz="2000">
                <a:solidFill>
                  <a:srgbClr val="000000"/>
                </a:solidFill>
                <a:highlight>
                  <a:srgbClr val="FFFFFF"/>
                </a:highlight>
                <a:latin typeface="Arial"/>
                <a:ea typeface="Arial"/>
                <a:cs typeface="Arial"/>
                <a:sym typeface="Arial"/>
              </a:rPr>
              <a:t>Death by suicide is an extremely complex issue that causes pain to hundreds of thousands of people every year around the world. </a:t>
            </a:r>
            <a:endParaRPr sz="2000">
              <a:latin typeface="Arial"/>
              <a:ea typeface="Arial"/>
              <a:cs typeface="Arial"/>
              <a:sym typeface="Arial"/>
            </a:endParaRPr>
          </a:p>
          <a:p>
            <a:pPr marL="0" marR="0" lvl="0" indent="25400" algn="l" rtl="0">
              <a:lnSpc>
                <a:spcPct val="150000"/>
              </a:lnSpc>
              <a:spcBef>
                <a:spcPts val="1200"/>
              </a:spcBef>
              <a:spcAft>
                <a:spcPts val="0"/>
              </a:spcAft>
              <a:buClr>
                <a:srgbClr val="000000"/>
              </a:buClr>
              <a:buSzPts val="2000"/>
              <a:buChar char="•"/>
            </a:pPr>
            <a:r>
              <a:rPr lang="en-US" sz="2000">
                <a:solidFill>
                  <a:srgbClr val="000000"/>
                </a:solidFill>
                <a:highlight>
                  <a:srgbClr val="FFFFFF"/>
                </a:highlight>
                <a:latin typeface="Arial"/>
                <a:ea typeface="Arial"/>
                <a:cs typeface="Arial"/>
                <a:sym typeface="Arial"/>
              </a:rPr>
              <a:t>According to estimates from the World Health Organization (WHO), Suicide is the second leading cause of death among 15-29 years old and over 800,000 people die because of it every year. </a:t>
            </a:r>
            <a:endParaRPr sz="2000">
              <a:latin typeface="Arial"/>
              <a:ea typeface="Arial"/>
              <a:cs typeface="Arial"/>
              <a:sym typeface="Arial"/>
            </a:endParaRPr>
          </a:p>
          <a:p>
            <a:pPr marL="0" marR="0" lvl="0" indent="25400" algn="l" rtl="0">
              <a:lnSpc>
                <a:spcPct val="150000"/>
              </a:lnSpc>
              <a:spcBef>
                <a:spcPts val="1200"/>
              </a:spcBef>
              <a:spcAft>
                <a:spcPts val="0"/>
              </a:spcAft>
              <a:buClr>
                <a:srgbClr val="000000"/>
              </a:buClr>
              <a:buSzPts val="2000"/>
              <a:buChar char="•"/>
            </a:pPr>
            <a:r>
              <a:rPr lang="en-US" sz="2000">
                <a:solidFill>
                  <a:srgbClr val="000000"/>
                </a:solidFill>
                <a:highlight>
                  <a:srgbClr val="FFFFFF"/>
                </a:highlight>
                <a:latin typeface="Arial"/>
                <a:ea typeface="Arial"/>
                <a:cs typeface="Arial"/>
                <a:sym typeface="Arial"/>
              </a:rPr>
              <a:t>Such large numbers and the recent COVID situation in relation to mental health motivated us to work on this topic.</a:t>
            </a:r>
            <a:endParaRPr sz="2000">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8d2d961ea8_0_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Components Used</a:t>
            </a:r>
            <a:endParaRPr dirty="0"/>
          </a:p>
        </p:txBody>
      </p:sp>
      <p:sp>
        <p:nvSpPr>
          <p:cNvPr id="187" name="Google Shape;187;g8d2d961ea8_0_24"/>
          <p:cNvSpPr txBox="1">
            <a:spLocks noGrp="1"/>
          </p:cNvSpPr>
          <p:nvPr>
            <p:ph type="body" idx="1"/>
          </p:nvPr>
        </p:nvSpPr>
        <p:spPr>
          <a:xfrm>
            <a:off x="838200" y="1825625"/>
            <a:ext cx="10515600" cy="4667250"/>
          </a:xfrm>
          <a:prstGeom prst="rect">
            <a:avLst/>
          </a:prstGeom>
        </p:spPr>
        <p:txBody>
          <a:bodyPr spcFirstLastPara="1" wrap="square" lIns="91425" tIns="45700" rIns="91425" bIns="45700" anchor="t" anchorCtr="0">
            <a:noAutofit/>
          </a:bodyPr>
          <a:lstStyle/>
          <a:p>
            <a:pPr marL="457200" lvl="0" indent="-355600" algn="l" rtl="0">
              <a:lnSpc>
                <a:spcPct val="150000"/>
              </a:lnSpc>
              <a:spcBef>
                <a:spcPts val="1000"/>
              </a:spcBef>
              <a:spcAft>
                <a:spcPts val="0"/>
              </a:spcAft>
              <a:buSzPts val="2000"/>
              <a:buFont typeface="Arial"/>
              <a:buChar char="•"/>
            </a:pPr>
            <a:r>
              <a:rPr lang="en-US" sz="2000" b="1" dirty="0">
                <a:latin typeface="Arial"/>
                <a:ea typeface="Arial"/>
                <a:cs typeface="Arial"/>
                <a:sym typeface="Arial"/>
              </a:rPr>
              <a:t>Data Sources </a:t>
            </a:r>
            <a:endParaRPr sz="2000" b="1" dirty="0">
              <a:latin typeface="Arial"/>
              <a:ea typeface="Arial"/>
              <a:cs typeface="Arial"/>
              <a:sym typeface="Arial"/>
            </a:endParaRPr>
          </a:p>
          <a:p>
            <a:pPr marL="914400" lvl="1" indent="-342900" algn="l" rtl="0">
              <a:lnSpc>
                <a:spcPct val="150000"/>
              </a:lnSpc>
              <a:spcBef>
                <a:spcPts val="0"/>
              </a:spcBef>
              <a:spcAft>
                <a:spcPts val="0"/>
              </a:spcAft>
              <a:buSzPts val="1800"/>
              <a:buFont typeface="Arial"/>
              <a:buChar char="•"/>
            </a:pPr>
            <a:r>
              <a:rPr lang="en-US" sz="1800" dirty="0">
                <a:latin typeface="Arial"/>
                <a:ea typeface="Arial"/>
                <a:cs typeface="Arial"/>
                <a:sym typeface="Arial"/>
              </a:rPr>
              <a:t>Csv file: </a:t>
            </a:r>
            <a:r>
              <a:rPr lang="en-US" sz="1800" u="sng" dirty="0">
                <a:solidFill>
                  <a:schemeClr val="hlink"/>
                </a:solidFill>
                <a:latin typeface="Arial"/>
                <a:ea typeface="Arial"/>
                <a:cs typeface="Arial"/>
                <a:sym typeface="Arial"/>
                <a:hlinkClick r:id="rId3"/>
              </a:rPr>
              <a:t>https://www.kaggle.com/russellyates88/suicide-rates-overview-1985-to-2016 </a:t>
            </a:r>
            <a:endParaRPr sz="1800" dirty="0">
              <a:latin typeface="Arial"/>
              <a:ea typeface="Arial"/>
              <a:cs typeface="Arial"/>
              <a:sym typeface="Arial"/>
            </a:endParaRPr>
          </a:p>
          <a:p>
            <a:pPr marL="914400" lvl="1" indent="-342900" algn="l" rtl="0">
              <a:lnSpc>
                <a:spcPct val="150000"/>
              </a:lnSpc>
              <a:spcBef>
                <a:spcPts val="0"/>
              </a:spcBef>
              <a:spcAft>
                <a:spcPts val="0"/>
              </a:spcAft>
              <a:buSzPts val="1800"/>
              <a:buFont typeface="Arial"/>
              <a:buChar char="•"/>
            </a:pPr>
            <a:r>
              <a:rPr lang="en-US" sz="1800" dirty="0">
                <a:latin typeface="Arial"/>
                <a:ea typeface="Arial"/>
                <a:cs typeface="Arial"/>
                <a:sym typeface="Arial"/>
              </a:rPr>
              <a:t>API: </a:t>
            </a:r>
            <a:r>
              <a:rPr lang="en-US" sz="1800" u="sng" dirty="0">
                <a:solidFill>
                  <a:schemeClr val="hlink"/>
                </a:solidFill>
                <a:latin typeface="Arial"/>
                <a:ea typeface="Arial"/>
                <a:cs typeface="Arial"/>
                <a:sym typeface="Arial"/>
                <a:hlinkClick r:id="rId4"/>
              </a:rPr>
              <a:t>https://raw.githubusercontent.com/datasets/geo-countries/master/data/countries.geojson</a:t>
            </a:r>
            <a:endParaRPr sz="1800" dirty="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dirty="0">
                <a:latin typeface="Arial"/>
                <a:ea typeface="Arial"/>
                <a:cs typeface="Arial"/>
                <a:sym typeface="Arial"/>
              </a:rPr>
              <a:t>Database </a:t>
            </a:r>
            <a:r>
              <a:rPr lang="en-US" sz="2000" dirty="0">
                <a:latin typeface="Arial"/>
                <a:ea typeface="Arial"/>
                <a:cs typeface="Arial"/>
                <a:sym typeface="Arial"/>
              </a:rPr>
              <a:t>– Heroku PostgreSQL – Generated by Python Script, Table created from csv file</a:t>
            </a:r>
            <a:endParaRPr sz="2000" dirty="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dirty="0">
                <a:latin typeface="Arial"/>
                <a:ea typeface="Arial"/>
                <a:cs typeface="Arial"/>
                <a:sym typeface="Arial"/>
              </a:rPr>
              <a:t>Flask </a:t>
            </a:r>
            <a:r>
              <a:rPr lang="en-US" sz="2000" dirty="0">
                <a:latin typeface="Arial"/>
                <a:ea typeface="Arial"/>
                <a:cs typeface="Arial"/>
                <a:sym typeface="Arial"/>
              </a:rPr>
              <a:t>– Python code, connects to PostgreSQL, retrieves the data from PostgreSQL, Serves data in JSON format via endpoints</a:t>
            </a:r>
            <a:endParaRPr sz="2000" dirty="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dirty="0">
                <a:latin typeface="Arial"/>
                <a:ea typeface="Arial"/>
                <a:cs typeface="Arial"/>
                <a:sym typeface="Arial"/>
              </a:rPr>
              <a:t>Landing Page</a:t>
            </a:r>
            <a:r>
              <a:rPr lang="en-US" sz="2000" dirty="0">
                <a:latin typeface="Arial"/>
                <a:ea typeface="Arial"/>
                <a:cs typeface="Arial"/>
                <a:sym typeface="Arial"/>
              </a:rPr>
              <a:t> – index.html - custom CSS files</a:t>
            </a:r>
            <a:endParaRPr sz="2000" dirty="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dirty="0">
                <a:latin typeface="Arial"/>
                <a:ea typeface="Arial"/>
                <a:cs typeface="Arial"/>
                <a:sym typeface="Arial"/>
              </a:rPr>
              <a:t>Data Visualization</a:t>
            </a:r>
            <a:r>
              <a:rPr lang="en-US" sz="2000" dirty="0">
                <a:latin typeface="Arial"/>
                <a:ea typeface="Arial"/>
                <a:cs typeface="Arial"/>
                <a:sym typeface="Arial"/>
              </a:rPr>
              <a:t> (Libraries used) – java script, D3.js, </a:t>
            </a:r>
            <a:r>
              <a:rPr lang="en-US" sz="2000" dirty="0" err="1">
                <a:latin typeface="Arial"/>
                <a:ea typeface="Arial"/>
                <a:cs typeface="Arial"/>
                <a:sym typeface="Arial"/>
              </a:rPr>
              <a:t>Plotly</a:t>
            </a:r>
            <a:r>
              <a:rPr lang="en-US" sz="2000" dirty="0">
                <a:latin typeface="Arial"/>
                <a:ea typeface="Arial"/>
                <a:cs typeface="Arial"/>
                <a:sym typeface="Arial"/>
              </a:rPr>
              <a:t>, </a:t>
            </a:r>
            <a:r>
              <a:rPr lang="en-US" sz="2000" dirty="0" err="1">
                <a:latin typeface="Arial"/>
                <a:ea typeface="Arial"/>
                <a:cs typeface="Arial"/>
                <a:sym typeface="Arial"/>
              </a:rPr>
              <a:t>JQuery</a:t>
            </a:r>
            <a:r>
              <a:rPr lang="en-US" sz="2000" dirty="0">
                <a:latin typeface="Arial"/>
                <a:ea typeface="Arial"/>
                <a:cs typeface="Arial"/>
                <a:sym typeface="Arial"/>
              </a:rPr>
              <a:t> with Ajax (new library)</a:t>
            </a:r>
          </a:p>
          <a:p>
            <a:pPr marL="101600" lvl="0" indent="0" algn="l" rtl="0">
              <a:lnSpc>
                <a:spcPct val="150000"/>
              </a:lnSpc>
              <a:spcBef>
                <a:spcPts val="0"/>
              </a:spcBef>
              <a:spcAft>
                <a:spcPts val="0"/>
              </a:spcAft>
              <a:buSzPts val="2000"/>
              <a:buNone/>
            </a:pPr>
            <a:endParaRPr sz="2000" dirty="0">
              <a:latin typeface="Arial"/>
              <a:ea typeface="Arial"/>
              <a:cs typeface="Arial"/>
              <a:sym typeface="Arial"/>
            </a:endParaRPr>
          </a:p>
          <a:p>
            <a:pPr marL="0" lvl="0" indent="0" algn="l" rtl="0">
              <a:spcBef>
                <a:spcPts val="10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DATA EXTRACTION</a:t>
            </a:r>
            <a:endParaRPr/>
          </a:p>
        </p:txBody>
      </p:sp>
      <p:sp>
        <p:nvSpPr>
          <p:cNvPr id="193" name="Google Shape;19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177800" algn="l" rtl="0">
              <a:lnSpc>
                <a:spcPct val="150000"/>
              </a:lnSpc>
              <a:spcBef>
                <a:spcPts val="0"/>
              </a:spcBef>
              <a:spcAft>
                <a:spcPts val="0"/>
              </a:spcAft>
              <a:buClr>
                <a:schemeClr val="dk1"/>
              </a:buClr>
              <a:buSzPts val="2000"/>
              <a:buChar char="•"/>
            </a:pPr>
            <a:r>
              <a:rPr lang="en-US" sz="2000">
                <a:latin typeface="Arial"/>
                <a:ea typeface="Arial"/>
                <a:cs typeface="Arial"/>
                <a:sym typeface="Arial"/>
              </a:rPr>
              <a:t>We used jupyter notebook and pandas to pull in the csv file and  perform data transformation -  dropped some columns and renamed some columns </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then created a connection string to PostgreSQL and stored our data in the  database</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used Flask and python to create different API routes </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also used ----- API to get country coordinates </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used javascript libraries – D3, plotly and Jquery(Ajax) to plot and analyze our data</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ANALYSIS – MAIN DASHBOARD</a:t>
            </a:r>
            <a:endParaRPr/>
          </a:p>
        </p:txBody>
      </p:sp>
      <p:sp>
        <p:nvSpPr>
          <p:cNvPr id="199" name="Google Shape;19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177800" algn="l" rtl="0">
              <a:lnSpc>
                <a:spcPct val="150000"/>
              </a:lnSpc>
              <a:spcBef>
                <a:spcPts val="0"/>
              </a:spcBef>
              <a:spcAft>
                <a:spcPts val="0"/>
              </a:spcAft>
              <a:buClr>
                <a:schemeClr val="dk1"/>
              </a:buClr>
              <a:buSzPts val="2000"/>
              <a:buChar char="•"/>
            </a:pPr>
            <a:r>
              <a:rPr lang="en-US" sz="2000" dirty="0">
                <a:solidFill>
                  <a:srgbClr val="24292E"/>
                </a:solidFill>
                <a:highlight>
                  <a:srgbClr val="FFFFFF"/>
                </a:highlight>
                <a:latin typeface="Arial"/>
                <a:ea typeface="Arial"/>
                <a:cs typeface="Arial"/>
                <a:sym typeface="Arial"/>
              </a:rPr>
              <a:t>Our Interactive Dashboard shows the analysis of the suicide rates from countries all over the world and visualizes the patterns in choropleth map and charts. This </a:t>
            </a:r>
            <a:r>
              <a:rPr lang="en-US" sz="2000" dirty="0">
                <a:solidFill>
                  <a:srgbClr val="333333"/>
                </a:solidFill>
                <a:latin typeface="Arial"/>
                <a:ea typeface="Arial"/>
                <a:cs typeface="Arial"/>
                <a:sym typeface="Arial"/>
              </a:rPr>
              <a:t>allows users to navigate to specific charts by clicking on any of those graphs for an in depth analysis</a:t>
            </a:r>
            <a:endParaRPr sz="2000" dirty="0">
              <a:latin typeface="Arial"/>
              <a:ea typeface="Arial"/>
              <a:cs typeface="Arial"/>
              <a:sym typeface="Arial"/>
            </a:endParaRPr>
          </a:p>
          <a:p>
            <a:pPr marL="228600" lvl="0" indent="-177800" algn="l" rtl="0">
              <a:lnSpc>
                <a:spcPct val="150000"/>
              </a:lnSpc>
              <a:spcBef>
                <a:spcPts val="1000"/>
              </a:spcBef>
              <a:spcAft>
                <a:spcPts val="0"/>
              </a:spcAft>
              <a:buClr>
                <a:srgbClr val="333333"/>
              </a:buClr>
              <a:buSzPts val="2000"/>
              <a:buChar char="•"/>
            </a:pPr>
            <a:r>
              <a:rPr lang="en-US" sz="2000" dirty="0">
                <a:solidFill>
                  <a:srgbClr val="333333"/>
                </a:solidFill>
                <a:latin typeface="Arial"/>
                <a:ea typeface="Arial"/>
                <a:cs typeface="Arial"/>
                <a:sym typeface="Arial"/>
              </a:rPr>
              <a:t>Further, our graphs </a:t>
            </a:r>
            <a:r>
              <a:rPr lang="en-US" sz="2000" dirty="0">
                <a:solidFill>
                  <a:srgbClr val="222222"/>
                </a:solidFill>
                <a:highlight>
                  <a:srgbClr val="FFFFFF"/>
                </a:highlight>
                <a:latin typeface="Arial"/>
                <a:ea typeface="Arial"/>
                <a:cs typeface="Arial"/>
                <a:sym typeface="Arial"/>
              </a:rPr>
              <a:t>allow the user to select specific year / countries to include in the comparison</a:t>
            </a:r>
            <a:r>
              <a:rPr lang="en-US" sz="2000" dirty="0">
                <a:solidFill>
                  <a:srgbClr val="333333"/>
                </a:solidFill>
                <a:latin typeface="Arial"/>
                <a:ea typeface="Arial"/>
                <a:cs typeface="Arial"/>
                <a:sym typeface="Arial"/>
              </a:rPr>
              <a:t>.</a:t>
            </a:r>
            <a:endParaRPr sz="2000" dirty="0">
              <a:solidFill>
                <a:srgbClr val="333333"/>
              </a:solidFill>
              <a:latin typeface="Arial"/>
              <a:ea typeface="Arial"/>
              <a:cs typeface="Arial"/>
              <a:sym typeface="Arial"/>
            </a:endParaRPr>
          </a:p>
          <a:p>
            <a:pPr marL="228600" lvl="0" indent="-177800" algn="l" rtl="0">
              <a:lnSpc>
                <a:spcPct val="150000"/>
              </a:lnSpc>
              <a:spcBef>
                <a:spcPts val="1000"/>
              </a:spcBef>
              <a:spcAft>
                <a:spcPts val="0"/>
              </a:spcAft>
              <a:buClr>
                <a:srgbClr val="333333"/>
              </a:buClr>
              <a:buSzPts val="2000"/>
              <a:buFont typeface="Arial"/>
              <a:buChar char="•"/>
            </a:pPr>
            <a:r>
              <a:rPr lang="en-US" sz="2000" dirty="0">
                <a:solidFill>
                  <a:srgbClr val="333333"/>
                </a:solidFill>
                <a:latin typeface="Arial"/>
                <a:ea typeface="Arial"/>
                <a:cs typeface="Arial"/>
                <a:sym typeface="Arial"/>
              </a:rPr>
              <a:t>We also created a choropleth map which visualizes the global suicide count among the countries.</a:t>
            </a:r>
            <a:endParaRPr sz="2000" dirty="0">
              <a:solidFill>
                <a:srgbClr val="333333"/>
              </a:solidFill>
              <a:latin typeface="Arial"/>
              <a:ea typeface="Arial"/>
              <a:cs typeface="Arial"/>
              <a:sym typeface="Arial"/>
            </a:endParaRPr>
          </a:p>
          <a:p>
            <a:pPr marL="228600" lvl="0" indent="-50800" algn="l" rtl="0">
              <a:lnSpc>
                <a:spcPct val="80000"/>
              </a:lnSpc>
              <a:spcBef>
                <a:spcPts val="1000"/>
              </a:spcBef>
              <a:spcAft>
                <a:spcPts val="0"/>
              </a:spcAft>
              <a:buClr>
                <a:schemeClr val="dk1"/>
              </a:buClr>
              <a:buSzPts val="2800"/>
              <a:buNone/>
            </a:pPr>
            <a:endParaRPr dirty="0">
              <a:solidFill>
                <a:srgbClr val="333333"/>
              </a:solidFill>
              <a:latin typeface="Encode Sans Semi Expanded"/>
              <a:ea typeface="Encode Sans Semi Expanded"/>
              <a:cs typeface="Encode Sans Semi Expanded"/>
              <a:sym typeface="Encode Sans Semi Expanded"/>
            </a:endParaRPr>
          </a:p>
          <a:p>
            <a:pPr marL="228600" lvl="0" indent="-50800" algn="l" rtl="0">
              <a:lnSpc>
                <a:spcPct val="80000"/>
              </a:lnSpc>
              <a:spcBef>
                <a:spcPts val="1000"/>
              </a:spcBef>
              <a:spcAft>
                <a:spcPts val="0"/>
              </a:spcAft>
              <a:buClr>
                <a:schemeClr val="dk1"/>
              </a:buClr>
              <a:buSzPts val="2800"/>
              <a:buNone/>
            </a:pPr>
            <a:endParaRPr b="0" i="0" dirty="0">
              <a:solidFill>
                <a:srgbClr val="333333"/>
              </a:solidFill>
              <a:latin typeface="Encode Sans Semi Expanded"/>
              <a:ea typeface="Encode Sans Semi Expanded"/>
              <a:cs typeface="Encode Sans Semi Expanded"/>
              <a:sym typeface="Encode Sans Semi Expanded"/>
            </a:endParaRPr>
          </a:p>
          <a:p>
            <a:pPr marL="0" lvl="0" indent="0" algn="l" rtl="0">
              <a:lnSpc>
                <a:spcPct val="80000"/>
              </a:lnSpc>
              <a:spcBef>
                <a:spcPts val="1000"/>
              </a:spcBef>
              <a:spcAft>
                <a:spcPts val="0"/>
              </a:spcAft>
              <a:buClr>
                <a:schemeClr val="dk1"/>
              </a:buClr>
              <a:buSzPts val="2800"/>
              <a:buNone/>
            </a:pPr>
            <a:br>
              <a:rPr lang="en-US" dirty="0"/>
            </a:b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e3e4b2516_0_3"/>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Visualizations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 Rates by Gender</a:t>
            </a:r>
            <a:endParaRPr/>
          </a:p>
        </p:txBody>
      </p:sp>
      <p:sp>
        <p:nvSpPr>
          <p:cNvPr id="210" name="Google Shape;210;p5"/>
          <p:cNvSpPr txBox="1">
            <a:spLocks noGrp="1"/>
          </p:cNvSpPr>
          <p:nvPr>
            <p:ph type="body" idx="1"/>
          </p:nvPr>
        </p:nvSpPr>
        <p:spPr>
          <a:xfrm>
            <a:off x="838200" y="1825625"/>
            <a:ext cx="4976700" cy="437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None/>
            </a:pPr>
            <a:r>
              <a:rPr lang="en-US" sz="2000" dirty="0">
                <a:solidFill>
                  <a:srgbClr val="000000"/>
                </a:solidFill>
                <a:latin typeface="Arial"/>
                <a:ea typeface="Arial"/>
                <a:cs typeface="Arial"/>
                <a:sym typeface="Arial"/>
              </a:rPr>
              <a:t>This Graph represents the number of suicides by Gender.</a:t>
            </a:r>
            <a:endParaRPr sz="2000" dirty="0">
              <a:solidFill>
                <a:srgbClr val="000000"/>
              </a:solidFill>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dirty="0">
              <a:solidFill>
                <a:srgbClr val="000000"/>
              </a:solidFill>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US" sz="2000" dirty="0">
                <a:solidFill>
                  <a:srgbClr val="000000"/>
                </a:solidFill>
                <a:latin typeface="Arial"/>
                <a:ea typeface="Arial"/>
                <a:cs typeface="Arial"/>
                <a:sym typeface="Arial"/>
              </a:rPr>
              <a:t>Suicide is more common in men than women. Men are three times more likely to die by suicide than women.</a:t>
            </a:r>
            <a:endParaRPr sz="2000" dirty="0">
              <a:solidFill>
                <a:srgbClr val="000000"/>
              </a:solidFill>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sz="2000" dirty="0">
              <a:solidFill>
                <a:srgbClr val="000000"/>
              </a:solidFill>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US" sz="2000" dirty="0">
                <a:solidFill>
                  <a:srgbClr val="000000"/>
                </a:solidFill>
                <a:latin typeface="Arial"/>
                <a:ea typeface="Arial"/>
                <a:cs typeface="Arial"/>
                <a:sym typeface="Arial"/>
              </a:rPr>
              <a:t>Suicides by men account for 76.9% of the total suicides.</a:t>
            </a:r>
            <a:endParaRPr sz="2000" dirty="0">
              <a:solidFill>
                <a:srgbClr val="000000"/>
              </a:solidFill>
              <a:latin typeface="Arial"/>
              <a:ea typeface="Arial"/>
              <a:cs typeface="Arial"/>
              <a:sym typeface="Arial"/>
            </a:endParaRPr>
          </a:p>
        </p:txBody>
      </p:sp>
      <p:pic>
        <p:nvPicPr>
          <p:cNvPr id="211" name="Google Shape;211;p5"/>
          <p:cNvPicPr preferRelativeResize="0"/>
          <p:nvPr/>
        </p:nvPicPr>
        <p:blipFill>
          <a:blip r:embed="rId3">
            <a:alphaModFix/>
          </a:blip>
          <a:stretch>
            <a:fillRect/>
          </a:stretch>
        </p:blipFill>
        <p:spPr>
          <a:xfrm>
            <a:off x="5815025" y="1836950"/>
            <a:ext cx="4814875" cy="318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by Generation	</a:t>
            </a:r>
            <a:endParaRPr/>
          </a:p>
        </p:txBody>
      </p:sp>
      <p:sp>
        <p:nvSpPr>
          <p:cNvPr id="217" name="Google Shape;217;p6"/>
          <p:cNvSpPr txBox="1">
            <a:spLocks noGrp="1"/>
          </p:cNvSpPr>
          <p:nvPr>
            <p:ph type="body" idx="1"/>
          </p:nvPr>
        </p:nvSpPr>
        <p:spPr>
          <a:xfrm>
            <a:off x="428625" y="1690700"/>
            <a:ext cx="10834200" cy="5167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en-US" sz="2000">
                <a:solidFill>
                  <a:srgbClr val="212529"/>
                </a:solidFill>
                <a:latin typeface="Arial"/>
                <a:ea typeface="Arial"/>
                <a:cs typeface="Arial"/>
                <a:sym typeface="Arial"/>
              </a:rPr>
              <a:t>The rate of suicides in the baby boomers generation is the highest</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from 1997 to 2014 at 34% followed by the silent generation.</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This page allows users to view suicides by generation by </a:t>
            </a:r>
            <a:r>
              <a:rPr lang="en-US" sz="2000" b="1">
                <a:solidFill>
                  <a:srgbClr val="212529"/>
                </a:solidFill>
                <a:latin typeface="Arial"/>
                <a:ea typeface="Arial"/>
                <a:cs typeface="Arial"/>
                <a:sym typeface="Arial"/>
              </a:rPr>
              <a:t>year</a:t>
            </a:r>
            <a:r>
              <a:rPr lang="en-US" sz="2000">
                <a:solidFill>
                  <a:srgbClr val="212529"/>
                </a:solidFill>
                <a:latin typeface="Arial"/>
                <a:ea typeface="Arial"/>
                <a:cs typeface="Arial"/>
                <a:sym typeface="Arial"/>
              </a:rPr>
              <a:t> by</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 clicking on the interactive </a:t>
            </a:r>
            <a:r>
              <a:rPr lang="en-US" sz="2000" b="1">
                <a:solidFill>
                  <a:srgbClr val="212529"/>
                </a:solidFill>
                <a:latin typeface="Arial"/>
                <a:ea typeface="Arial"/>
                <a:cs typeface="Arial"/>
                <a:sym typeface="Arial"/>
              </a:rPr>
              <a:t>drop down button</a:t>
            </a:r>
            <a:endParaRPr sz="2000" b="1">
              <a:solidFill>
                <a:srgbClr val="212529"/>
              </a:solidFill>
              <a:latin typeface="Arial"/>
              <a:ea typeface="Arial"/>
              <a:cs typeface="Arial"/>
              <a:sym typeface="Arial"/>
            </a:endParaRPr>
          </a:p>
          <a:p>
            <a:pPr marL="457200" lvl="0" indent="-355600" algn="l" rtl="0">
              <a:lnSpc>
                <a:spcPct val="115000"/>
              </a:lnSpc>
              <a:spcBef>
                <a:spcPts val="120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Baby Boomers</a:t>
            </a:r>
            <a:r>
              <a:rPr lang="en-US" sz="2000">
                <a:solidFill>
                  <a:srgbClr val="212529"/>
                </a:solidFill>
                <a:latin typeface="Arial"/>
                <a:ea typeface="Arial"/>
                <a:cs typeface="Arial"/>
                <a:sym typeface="Arial"/>
              </a:rPr>
              <a:t>: Baby boomers were born between 1944 and 1964</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Gen X</a:t>
            </a:r>
            <a:r>
              <a:rPr lang="en-US" sz="2000">
                <a:solidFill>
                  <a:srgbClr val="212529"/>
                </a:solidFill>
                <a:latin typeface="Arial"/>
                <a:ea typeface="Arial"/>
                <a:cs typeface="Arial"/>
                <a:sym typeface="Arial"/>
              </a:rPr>
              <a:t>: Gen X was born between 1965 - 1980</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Gen Y</a:t>
            </a:r>
            <a:r>
              <a:rPr lang="en-US" sz="2000">
                <a:solidFill>
                  <a:srgbClr val="212529"/>
                </a:solidFill>
                <a:latin typeface="Arial"/>
                <a:ea typeface="Arial"/>
                <a:cs typeface="Arial"/>
                <a:sym typeface="Arial"/>
              </a:rPr>
              <a:t>: Gen Y, or Millennials, were born between 1981 and 1996</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Gen Z</a:t>
            </a:r>
            <a:r>
              <a:rPr lang="en-US" sz="2000">
                <a:solidFill>
                  <a:srgbClr val="212529"/>
                </a:solidFill>
                <a:latin typeface="Arial"/>
                <a:ea typeface="Arial"/>
                <a:cs typeface="Arial"/>
                <a:sym typeface="Arial"/>
              </a:rPr>
              <a:t>: Gen Z is the newest generation to be named and were born between 1995 and 2015</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Silent</a:t>
            </a:r>
            <a:r>
              <a:rPr lang="en-US" sz="2000">
                <a:solidFill>
                  <a:srgbClr val="212529"/>
                </a:solidFill>
                <a:latin typeface="Arial"/>
                <a:ea typeface="Arial"/>
                <a:cs typeface="Arial"/>
                <a:sym typeface="Arial"/>
              </a:rPr>
              <a:t>: Silent generation were born between 1925 and 1945</a:t>
            </a:r>
            <a:endParaRPr sz="2000">
              <a:solidFill>
                <a:srgbClr val="212529"/>
              </a:solidFill>
              <a:latin typeface="Arial"/>
              <a:ea typeface="Arial"/>
              <a:cs typeface="Arial"/>
              <a:sym typeface="Arial"/>
            </a:endParaRPr>
          </a:p>
          <a:p>
            <a:pPr marL="0" lvl="0" indent="0" algn="l" rtl="0">
              <a:lnSpc>
                <a:spcPct val="135714"/>
              </a:lnSpc>
              <a:spcBef>
                <a:spcPts val="1200"/>
              </a:spcBef>
              <a:spcAft>
                <a:spcPts val="0"/>
              </a:spcAft>
              <a:buNone/>
            </a:pPr>
            <a:r>
              <a:rPr lang="en-US" sz="2000">
                <a:highlight>
                  <a:srgbClr val="FFFFFF"/>
                </a:highlight>
                <a:latin typeface="Arial"/>
                <a:ea typeface="Arial"/>
                <a:cs typeface="Arial"/>
                <a:sym typeface="Arial"/>
              </a:rPr>
              <a:t>After doing some research, it appears that the correlation between the high number of suicides and baby boomers is the economy</a:t>
            </a:r>
            <a:endParaRPr sz="200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500">
              <a:solidFill>
                <a:srgbClr val="212529"/>
              </a:solidFill>
              <a:latin typeface="Roboto"/>
              <a:ea typeface="Roboto"/>
              <a:cs typeface="Roboto"/>
              <a:sym typeface="Roboto"/>
            </a:endParaRPr>
          </a:p>
          <a:p>
            <a:pPr marL="228600" lvl="0" indent="-50800" algn="l" rtl="0">
              <a:lnSpc>
                <a:spcPct val="90000"/>
              </a:lnSpc>
              <a:spcBef>
                <a:spcPts val="1200"/>
              </a:spcBef>
              <a:spcAft>
                <a:spcPts val="0"/>
              </a:spcAft>
              <a:buClr>
                <a:schemeClr val="dk1"/>
              </a:buClr>
              <a:buSzPts val="2800"/>
              <a:buNone/>
            </a:pPr>
            <a:endParaRPr/>
          </a:p>
        </p:txBody>
      </p:sp>
      <p:pic>
        <p:nvPicPr>
          <p:cNvPr id="218" name="Google Shape;218;p6"/>
          <p:cNvPicPr preferRelativeResize="0"/>
          <p:nvPr/>
        </p:nvPicPr>
        <p:blipFill>
          <a:blip r:embed="rId3">
            <a:alphaModFix/>
          </a:blip>
          <a:stretch>
            <a:fillRect/>
          </a:stretch>
        </p:blipFill>
        <p:spPr>
          <a:xfrm>
            <a:off x="8560300" y="1876425"/>
            <a:ext cx="3631700" cy="276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by Age </a:t>
            </a:r>
            <a:endParaRPr/>
          </a:p>
        </p:txBody>
      </p:sp>
      <p:sp>
        <p:nvSpPr>
          <p:cNvPr id="224" name="Google Shape;22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The bubble plot visualizes the different</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age groups and their relationship to</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suicide rates. </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Age group 35-54 years</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being an outlier with highest number</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of suicide rates.</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Allows users to select specific age groups </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and countries for comparison.</a:t>
            </a:r>
            <a:endParaRPr sz="2000">
              <a:latin typeface="Arial"/>
              <a:ea typeface="Arial"/>
              <a:cs typeface="Arial"/>
              <a:sym typeface="Arial"/>
            </a:endParaRPr>
          </a:p>
        </p:txBody>
      </p:sp>
      <p:pic>
        <p:nvPicPr>
          <p:cNvPr id="225" name="Google Shape;225;p7"/>
          <p:cNvPicPr preferRelativeResize="0"/>
          <p:nvPr/>
        </p:nvPicPr>
        <p:blipFill>
          <a:blip r:embed="rId3">
            <a:alphaModFix/>
          </a:blip>
          <a:stretch>
            <a:fillRect/>
          </a:stretch>
        </p:blipFill>
        <p:spPr>
          <a:xfrm>
            <a:off x="7067550" y="1890725"/>
            <a:ext cx="4286250" cy="4286250"/>
          </a:xfrm>
          <a:prstGeom prst="rect">
            <a:avLst/>
          </a:prstGeom>
          <a:noFill/>
          <a:ln>
            <a:noFill/>
          </a:ln>
        </p:spPr>
      </p:pic>
    </p:spTree>
  </p:cSld>
  <p:clrMapOvr>
    <a:masterClrMapping/>
  </p:clrMapOvr>
</p:sld>
</file>

<file path=ppt/theme/theme1.xml><?xml version="1.0" encoding="utf-8"?>
<a:theme xmlns:a="http://schemas.openxmlformats.org/drawingml/2006/main" name="FunkyShapesVTI">
  <a:themeElements>
    <a:clrScheme name="AnalogousFromDarkSeedLeftStep">
      <a:dk1>
        <a:srgbClr val="000000"/>
      </a:dk1>
      <a:lt1>
        <a:srgbClr val="FFFFFF"/>
      </a:lt1>
      <a:dk2>
        <a:srgbClr val="243241"/>
      </a:dk2>
      <a:lt2>
        <a:srgbClr val="E2E8E3"/>
      </a:lt2>
      <a:accent1>
        <a:srgbClr val="C34DAB"/>
      </a:accent1>
      <a:accent2>
        <a:srgbClr val="983BB1"/>
      </a:accent2>
      <a:accent3>
        <a:srgbClr val="784DC3"/>
      </a:accent3>
      <a:accent4>
        <a:srgbClr val="4D52B9"/>
      </a:accent4>
      <a:accent5>
        <a:srgbClr val="4D84C3"/>
      </a:accent5>
      <a:accent6>
        <a:srgbClr val="3BA3B1"/>
      </a:accent6>
      <a:hlink>
        <a:srgbClr val="5879C7"/>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975</Words>
  <Application>Microsoft Office PowerPoint</Application>
  <PresentationFormat>Widescreen</PresentationFormat>
  <Paragraphs>108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Source Sans Pro</vt:lpstr>
      <vt:lpstr>Encode Sans Semi Expanded</vt:lpstr>
      <vt:lpstr>Roboto</vt:lpstr>
      <vt:lpstr>FunkyShapesVTI</vt:lpstr>
      <vt:lpstr>PowerPoint Presentation</vt:lpstr>
      <vt:lpstr>MOTIVATION</vt:lpstr>
      <vt:lpstr>Components Used</vt:lpstr>
      <vt:lpstr>DATA EXTRACTION</vt:lpstr>
      <vt:lpstr>ANALYSIS – MAIN DASHBOARD</vt:lpstr>
      <vt:lpstr>Visualizations</vt:lpstr>
      <vt:lpstr> Suicide Rates by Gender</vt:lpstr>
      <vt:lpstr> Suicides by Generation </vt:lpstr>
      <vt:lpstr> Suicides by Age </vt:lpstr>
      <vt:lpstr> Suicides by Country </vt:lpstr>
      <vt:lpstr> Suicides Per 100k Over the Years (1997-2014) </vt:lpstr>
      <vt:lpstr>Suicide vs GDP </vt:lpstr>
      <vt:lpstr>Suicide vs HDI</vt:lpstr>
      <vt:lpstr>Suicide Rates based on Countries -      (Choropleth Map) </vt:lpstr>
      <vt:lpstr>Key Challenges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Soujanya</dc:creator>
  <cp:lastModifiedBy>Samantha Shreshta</cp:lastModifiedBy>
  <cp:revision>14</cp:revision>
  <dcterms:created xsi:type="dcterms:W3CDTF">2020-07-29T01:18:44Z</dcterms:created>
  <dcterms:modified xsi:type="dcterms:W3CDTF">2020-08-06T01:19:11Z</dcterms:modified>
</cp:coreProperties>
</file>