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8"/>
  </p:notesMasterIdLst>
  <p:handoutMasterIdLst>
    <p:handoutMasterId r:id="rId19"/>
  </p:handoutMasterIdLst>
  <p:sldIdLst>
    <p:sldId id="278" r:id="rId2"/>
    <p:sldId id="258" r:id="rId3"/>
    <p:sldId id="279" r:id="rId4"/>
    <p:sldId id="280" r:id="rId5"/>
    <p:sldId id="289" r:id="rId6"/>
    <p:sldId id="275" r:id="rId7"/>
    <p:sldId id="276" r:id="rId8"/>
    <p:sldId id="285" r:id="rId9"/>
    <p:sldId id="286" r:id="rId10"/>
    <p:sldId id="288" r:id="rId11"/>
    <p:sldId id="287" r:id="rId12"/>
    <p:sldId id="281" r:id="rId13"/>
    <p:sldId id="282" r:id="rId14"/>
    <p:sldId id="277" r:id="rId15"/>
    <p:sldId id="262" r:id="rId16"/>
    <p:sldId id="27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138BD2-0638-F14E-B0CF-623AF8612806}">
          <p14:sldIdLst>
            <p14:sldId id="278"/>
            <p14:sldId id="258"/>
            <p14:sldId id="279"/>
            <p14:sldId id="280"/>
            <p14:sldId id="289"/>
            <p14:sldId id="275"/>
            <p14:sldId id="276"/>
            <p14:sldId id="285"/>
            <p14:sldId id="286"/>
            <p14:sldId id="288"/>
            <p14:sldId id="287"/>
            <p14:sldId id="281"/>
            <p14:sldId id="282"/>
            <p14:sldId id="277"/>
            <p14:sldId id="262"/>
            <p14:sldId id="274"/>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5" autoAdjust="0"/>
    <p:restoredTop sz="94660"/>
  </p:normalViewPr>
  <p:slideViewPr>
    <p:cSldViewPr>
      <p:cViewPr varScale="1">
        <p:scale>
          <a:sx n="118" d="100"/>
          <a:sy n="118" d="100"/>
        </p:scale>
        <p:origin x="224" y="39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B16D1-B273-44C2-9E36-2BC53A6F747F}"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B2512CF4-4313-45E5-A1A3-11D137DE757D}">
      <dgm:prSet/>
      <dgm:spPr/>
      <dgm:t>
        <a:bodyPr/>
        <a:lstStyle/>
        <a:p>
          <a:pPr>
            <a:lnSpc>
              <a:spcPct val="100000"/>
            </a:lnSpc>
          </a:pPr>
          <a:r>
            <a:rPr lang="en-US" b="0" i="0" u="none" dirty="0">
              <a:latin typeface="Times New Roman" panose="02020603050405020304" pitchFamily="18" charset="0"/>
              <a:cs typeface="Times New Roman" panose="02020603050405020304" pitchFamily="18" charset="0"/>
            </a:rPr>
            <a:t>Our project aims to develop a regression models to estimate future medical costs for individuals based on their demographic and lifestyle factors, we empowering them to make informed financial decisions regarding healthcare planning.</a:t>
          </a:r>
          <a:endParaRPr lang="en-US" dirty="0">
            <a:latin typeface="Times New Roman" panose="02020603050405020304" pitchFamily="18" charset="0"/>
            <a:cs typeface="Times New Roman" panose="02020603050405020304" pitchFamily="18" charset="0"/>
          </a:endParaRPr>
        </a:p>
      </dgm:t>
    </dgm:pt>
    <dgm:pt modelId="{E04E140F-C6F3-40C4-8963-DEB79C3756E4}" type="parTrans" cxnId="{247E92F7-3FD5-4A86-ACB1-0A50E7CEE6DC}">
      <dgm:prSet/>
      <dgm:spPr/>
      <dgm:t>
        <a:bodyPr/>
        <a:lstStyle/>
        <a:p>
          <a:endParaRPr lang="en-US"/>
        </a:p>
      </dgm:t>
    </dgm:pt>
    <dgm:pt modelId="{1F2C7237-4275-4E82-9CC2-34194695CC1D}" type="sibTrans" cxnId="{247E92F7-3FD5-4A86-ACB1-0A50E7CEE6DC}">
      <dgm:prSet/>
      <dgm:spPr/>
      <dgm:t>
        <a:bodyPr/>
        <a:lstStyle/>
        <a:p>
          <a:endParaRPr lang="en-US"/>
        </a:p>
      </dgm:t>
    </dgm:pt>
    <dgm:pt modelId="{23DC3570-5942-482D-A17F-608D6D7FB7AE}">
      <dgm:prSet/>
      <dgm:spPr/>
      <dgm:t>
        <a:bodyPr/>
        <a:lstStyle/>
        <a:p>
          <a:pPr>
            <a:lnSpc>
              <a:spcPct val="100000"/>
            </a:lnSpc>
          </a:pPr>
          <a:r>
            <a:rPr lang="en-US" b="0" i="0" u="none" dirty="0">
              <a:latin typeface="Times New Roman" panose="02020603050405020304" pitchFamily="18" charset="0"/>
              <a:cs typeface="Times New Roman" panose="02020603050405020304" pitchFamily="18" charset="0"/>
            </a:rPr>
            <a:t>We leverage a diverse range of demographic and lifestyle data, including age, sex, BMI, number of children, smoker status, and regional categorization.</a:t>
          </a:r>
          <a:endParaRPr lang="en-US" dirty="0">
            <a:latin typeface="Times New Roman" panose="02020603050405020304" pitchFamily="18" charset="0"/>
            <a:cs typeface="Times New Roman" panose="02020603050405020304" pitchFamily="18" charset="0"/>
          </a:endParaRPr>
        </a:p>
      </dgm:t>
    </dgm:pt>
    <dgm:pt modelId="{8D7061CA-5913-41C7-9F80-E8E4BE3E66DC}" type="parTrans" cxnId="{EAE59E91-640D-45CC-BDD4-BB30E9513962}">
      <dgm:prSet/>
      <dgm:spPr/>
      <dgm:t>
        <a:bodyPr/>
        <a:lstStyle/>
        <a:p>
          <a:endParaRPr lang="en-US"/>
        </a:p>
      </dgm:t>
    </dgm:pt>
    <dgm:pt modelId="{A43F343C-F4EA-4EF9-89C8-24C76B9BBA02}" type="sibTrans" cxnId="{EAE59E91-640D-45CC-BDD4-BB30E9513962}">
      <dgm:prSet/>
      <dgm:spPr/>
      <dgm:t>
        <a:bodyPr/>
        <a:lstStyle/>
        <a:p>
          <a:endParaRPr lang="en-US"/>
        </a:p>
      </dgm:t>
    </dgm:pt>
    <dgm:pt modelId="{BEF1575C-8930-4B89-A15C-670F606BE9FB}">
      <dgm:prSet/>
      <dgm:spPr/>
      <dgm:t>
        <a:bodyPr/>
        <a:lstStyle/>
        <a:p>
          <a:pPr>
            <a:lnSpc>
              <a:spcPct val="100000"/>
            </a:lnSpc>
          </a:pPr>
          <a:r>
            <a:rPr lang="en-US" b="0" i="0" u="none" dirty="0">
              <a:latin typeface="Times New Roman" panose="02020603050405020304" pitchFamily="18" charset="0"/>
              <a:cs typeface="Times New Roman" panose="02020603050405020304" pitchFamily="18" charset="0"/>
            </a:rPr>
            <a:t>Our project addresses critical challenges in healthcare planning and financial management by providing personalized estimates of future medical costs.</a:t>
          </a:r>
          <a:endParaRPr lang="en-US" dirty="0">
            <a:latin typeface="Times New Roman" panose="02020603050405020304" pitchFamily="18" charset="0"/>
            <a:cs typeface="Times New Roman" panose="02020603050405020304" pitchFamily="18" charset="0"/>
          </a:endParaRPr>
        </a:p>
      </dgm:t>
    </dgm:pt>
    <dgm:pt modelId="{7D2B3DB3-320D-40B5-ADC8-D349B78D2AC6}" type="parTrans" cxnId="{D0C39096-E34D-4BF1-AFEA-C51FDE7C9844}">
      <dgm:prSet/>
      <dgm:spPr/>
      <dgm:t>
        <a:bodyPr/>
        <a:lstStyle/>
        <a:p>
          <a:endParaRPr lang="en-US"/>
        </a:p>
      </dgm:t>
    </dgm:pt>
    <dgm:pt modelId="{65C8D90E-7530-4B78-ADAF-16C061A18F8C}" type="sibTrans" cxnId="{D0C39096-E34D-4BF1-AFEA-C51FDE7C9844}">
      <dgm:prSet/>
      <dgm:spPr/>
      <dgm:t>
        <a:bodyPr/>
        <a:lstStyle/>
        <a:p>
          <a:endParaRPr lang="en-US"/>
        </a:p>
      </dgm:t>
    </dgm:pt>
    <dgm:pt modelId="{0ACA1C4A-6055-4B4C-9144-2128FB9A5E2E}">
      <dgm:prSet/>
      <dgm:spPr/>
      <dgm:t>
        <a:bodyPr/>
        <a:lstStyle/>
        <a:p>
          <a:pPr>
            <a:lnSpc>
              <a:spcPct val="100000"/>
            </a:lnSpc>
          </a:pPr>
          <a:r>
            <a:rPr lang="en-US" b="0" i="0" u="none" dirty="0">
              <a:latin typeface="Times New Roman" panose="02020603050405020304" pitchFamily="18" charset="0"/>
              <a:cs typeface="Times New Roman" panose="02020603050405020304" pitchFamily="18" charset="0"/>
            </a:rPr>
            <a:t>We utilized machine learning models such as linear regression, decision trees, and random forests to develop a regression model for estimating future medical costs based on demographic and lifestyle factors.</a:t>
          </a:r>
          <a:endParaRPr lang="en-US" dirty="0">
            <a:latin typeface="Times New Roman" panose="02020603050405020304" pitchFamily="18" charset="0"/>
            <a:cs typeface="Times New Roman" panose="02020603050405020304" pitchFamily="18" charset="0"/>
          </a:endParaRPr>
        </a:p>
      </dgm:t>
    </dgm:pt>
    <dgm:pt modelId="{B2727908-9AB5-4CEB-B52E-C01CBE5FF4D2}" type="parTrans" cxnId="{453055B1-5770-4DCD-A73C-3F0F33462003}">
      <dgm:prSet/>
      <dgm:spPr/>
      <dgm:t>
        <a:bodyPr/>
        <a:lstStyle/>
        <a:p>
          <a:endParaRPr lang="en-US"/>
        </a:p>
      </dgm:t>
    </dgm:pt>
    <dgm:pt modelId="{F9973439-9C90-4F86-8823-F186CBDC4805}" type="sibTrans" cxnId="{453055B1-5770-4DCD-A73C-3F0F33462003}">
      <dgm:prSet/>
      <dgm:spPr/>
      <dgm:t>
        <a:bodyPr/>
        <a:lstStyle/>
        <a:p>
          <a:endParaRPr lang="en-US"/>
        </a:p>
      </dgm:t>
    </dgm:pt>
    <dgm:pt modelId="{6925282A-9186-4E46-8ABF-E02973A253FC}" type="pres">
      <dgm:prSet presAssocID="{72CB16D1-B273-44C2-9E36-2BC53A6F747F}" presName="root" presStyleCnt="0">
        <dgm:presLayoutVars>
          <dgm:dir/>
          <dgm:resizeHandles val="exact"/>
        </dgm:presLayoutVars>
      </dgm:prSet>
      <dgm:spPr/>
    </dgm:pt>
    <dgm:pt modelId="{01DF7424-A39A-4CC1-B543-43A3047CC116}" type="pres">
      <dgm:prSet presAssocID="{B2512CF4-4313-45E5-A1A3-11D137DE757D}" presName="compNode" presStyleCnt="0"/>
      <dgm:spPr/>
    </dgm:pt>
    <dgm:pt modelId="{B6754B2F-0321-49F5-8B0E-E67941DE1C42}" type="pres">
      <dgm:prSet presAssocID="{B2512CF4-4313-45E5-A1A3-11D137DE757D}" presName="bgRect" presStyleLbl="bgShp" presStyleIdx="0" presStyleCnt="4"/>
      <dgm:spPr/>
    </dgm:pt>
    <dgm:pt modelId="{629FC31E-93AF-4AE4-8914-29ADABCF0D30}" type="pres">
      <dgm:prSet presAssocID="{B2512CF4-4313-45E5-A1A3-11D137DE75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0521EB9-D97E-4FC9-962F-FD91126E0BB0}" type="pres">
      <dgm:prSet presAssocID="{B2512CF4-4313-45E5-A1A3-11D137DE757D}" presName="spaceRect" presStyleCnt="0"/>
      <dgm:spPr/>
    </dgm:pt>
    <dgm:pt modelId="{F7F4380D-74E7-4F95-ABB4-4D8409BE4EF6}" type="pres">
      <dgm:prSet presAssocID="{B2512CF4-4313-45E5-A1A3-11D137DE757D}" presName="parTx" presStyleLbl="revTx" presStyleIdx="0" presStyleCnt="4">
        <dgm:presLayoutVars>
          <dgm:chMax val="0"/>
          <dgm:chPref val="0"/>
        </dgm:presLayoutVars>
      </dgm:prSet>
      <dgm:spPr/>
    </dgm:pt>
    <dgm:pt modelId="{A29F3179-B24A-4258-8A6F-6813D1D80E56}" type="pres">
      <dgm:prSet presAssocID="{1F2C7237-4275-4E82-9CC2-34194695CC1D}" presName="sibTrans" presStyleCnt="0"/>
      <dgm:spPr/>
    </dgm:pt>
    <dgm:pt modelId="{3FC042E2-9E62-4CE3-9520-A25F8981A5E1}" type="pres">
      <dgm:prSet presAssocID="{23DC3570-5942-482D-A17F-608D6D7FB7AE}" presName="compNode" presStyleCnt="0"/>
      <dgm:spPr/>
    </dgm:pt>
    <dgm:pt modelId="{B9E3C80E-6B3D-4FB1-9C1E-8B323B497184}" type="pres">
      <dgm:prSet presAssocID="{23DC3570-5942-482D-A17F-608D6D7FB7AE}" presName="bgRect" presStyleLbl="bgShp" presStyleIdx="1" presStyleCnt="4"/>
      <dgm:spPr/>
    </dgm:pt>
    <dgm:pt modelId="{9F72FDCC-D725-47E9-9588-1983A741EB73}" type="pres">
      <dgm:prSet presAssocID="{23DC3570-5942-482D-A17F-608D6D7FB7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n"/>
        </a:ext>
      </dgm:extLst>
    </dgm:pt>
    <dgm:pt modelId="{D11E071C-B723-4C40-8DD4-182004B55EE0}" type="pres">
      <dgm:prSet presAssocID="{23DC3570-5942-482D-A17F-608D6D7FB7AE}" presName="spaceRect" presStyleCnt="0"/>
      <dgm:spPr/>
    </dgm:pt>
    <dgm:pt modelId="{D322C708-024D-471C-9B64-E6525F84ADC0}" type="pres">
      <dgm:prSet presAssocID="{23DC3570-5942-482D-A17F-608D6D7FB7AE}" presName="parTx" presStyleLbl="revTx" presStyleIdx="1" presStyleCnt="4">
        <dgm:presLayoutVars>
          <dgm:chMax val="0"/>
          <dgm:chPref val="0"/>
        </dgm:presLayoutVars>
      </dgm:prSet>
      <dgm:spPr/>
    </dgm:pt>
    <dgm:pt modelId="{5FA41101-3BEE-43AA-A9DD-4A8562E8ECE4}" type="pres">
      <dgm:prSet presAssocID="{A43F343C-F4EA-4EF9-89C8-24C76B9BBA02}" presName="sibTrans" presStyleCnt="0"/>
      <dgm:spPr/>
    </dgm:pt>
    <dgm:pt modelId="{4CF1FAC7-91B9-4DBF-A3BC-BE30D27CF63E}" type="pres">
      <dgm:prSet presAssocID="{BEF1575C-8930-4B89-A15C-670F606BE9FB}" presName="compNode" presStyleCnt="0"/>
      <dgm:spPr/>
    </dgm:pt>
    <dgm:pt modelId="{FFFACDA4-E8AE-44DD-865D-4500C6BEC32E}" type="pres">
      <dgm:prSet presAssocID="{BEF1575C-8930-4B89-A15C-670F606BE9FB}" presName="bgRect" presStyleLbl="bgShp" presStyleIdx="2" presStyleCnt="4"/>
      <dgm:spPr/>
    </dgm:pt>
    <dgm:pt modelId="{61FC2F57-E850-464D-97C0-307A187F76FC}" type="pres">
      <dgm:prSet presAssocID="{BEF1575C-8930-4B89-A15C-670F606BE9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rtial Sun"/>
        </a:ext>
      </dgm:extLst>
    </dgm:pt>
    <dgm:pt modelId="{7B1ECA9C-B091-46EF-B207-26412F9E8D4F}" type="pres">
      <dgm:prSet presAssocID="{BEF1575C-8930-4B89-A15C-670F606BE9FB}" presName="spaceRect" presStyleCnt="0"/>
      <dgm:spPr/>
    </dgm:pt>
    <dgm:pt modelId="{2104E19B-7FB7-4C60-BFC8-7DF12856725A}" type="pres">
      <dgm:prSet presAssocID="{BEF1575C-8930-4B89-A15C-670F606BE9FB}" presName="parTx" presStyleLbl="revTx" presStyleIdx="2" presStyleCnt="4">
        <dgm:presLayoutVars>
          <dgm:chMax val="0"/>
          <dgm:chPref val="0"/>
        </dgm:presLayoutVars>
      </dgm:prSet>
      <dgm:spPr/>
    </dgm:pt>
    <dgm:pt modelId="{660B4E38-DF7D-4E4D-9C6E-DFF1657948F4}" type="pres">
      <dgm:prSet presAssocID="{65C8D90E-7530-4B78-ADAF-16C061A18F8C}" presName="sibTrans" presStyleCnt="0"/>
      <dgm:spPr/>
    </dgm:pt>
    <dgm:pt modelId="{6FEF0298-0EF2-4DAB-B4BD-279915FB07E0}" type="pres">
      <dgm:prSet presAssocID="{0ACA1C4A-6055-4B4C-9144-2128FB9A5E2E}" presName="compNode" presStyleCnt="0"/>
      <dgm:spPr/>
    </dgm:pt>
    <dgm:pt modelId="{CBFD0C8E-2989-4A7B-83A4-E865DED7E6A4}" type="pres">
      <dgm:prSet presAssocID="{0ACA1C4A-6055-4B4C-9144-2128FB9A5E2E}" presName="bgRect" presStyleLbl="bgShp" presStyleIdx="3" presStyleCnt="4"/>
      <dgm:spPr/>
    </dgm:pt>
    <dgm:pt modelId="{CDFC4B51-D088-47A5-BF80-657E0B0EE361}" type="pres">
      <dgm:prSet presAssocID="{0ACA1C4A-6055-4B4C-9144-2128FB9A5E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D6536BC7-31A0-4AAC-A8BB-E67D56D200BD}" type="pres">
      <dgm:prSet presAssocID="{0ACA1C4A-6055-4B4C-9144-2128FB9A5E2E}" presName="spaceRect" presStyleCnt="0"/>
      <dgm:spPr/>
    </dgm:pt>
    <dgm:pt modelId="{2E22DBF9-78A5-44DE-8B02-DCEBFBFD5C35}" type="pres">
      <dgm:prSet presAssocID="{0ACA1C4A-6055-4B4C-9144-2128FB9A5E2E}" presName="parTx" presStyleLbl="revTx" presStyleIdx="3" presStyleCnt="4">
        <dgm:presLayoutVars>
          <dgm:chMax val="0"/>
          <dgm:chPref val="0"/>
        </dgm:presLayoutVars>
      </dgm:prSet>
      <dgm:spPr/>
    </dgm:pt>
  </dgm:ptLst>
  <dgm:cxnLst>
    <dgm:cxn modelId="{746B841F-14C7-DA4C-BC4A-6D07CD6DE9B6}" type="presOf" srcId="{72CB16D1-B273-44C2-9E36-2BC53A6F747F}" destId="{6925282A-9186-4E46-8ABF-E02973A253FC}" srcOrd="0" destOrd="0" presId="urn:microsoft.com/office/officeart/2018/2/layout/IconVerticalSolidList"/>
    <dgm:cxn modelId="{189E8C2F-340D-2045-BED9-64DDCEFC17E2}" type="presOf" srcId="{BEF1575C-8930-4B89-A15C-670F606BE9FB}" destId="{2104E19B-7FB7-4C60-BFC8-7DF12856725A}" srcOrd="0" destOrd="0" presId="urn:microsoft.com/office/officeart/2018/2/layout/IconVerticalSolidList"/>
    <dgm:cxn modelId="{E5B06B55-6BB8-AF49-9A25-FDEDA31CAB6E}" type="presOf" srcId="{B2512CF4-4313-45E5-A1A3-11D137DE757D}" destId="{F7F4380D-74E7-4F95-ABB4-4D8409BE4EF6}" srcOrd="0" destOrd="0" presId="urn:microsoft.com/office/officeart/2018/2/layout/IconVerticalSolidList"/>
    <dgm:cxn modelId="{1F694D6C-3588-F347-8A89-857740E88A55}" type="presOf" srcId="{0ACA1C4A-6055-4B4C-9144-2128FB9A5E2E}" destId="{2E22DBF9-78A5-44DE-8B02-DCEBFBFD5C35}" srcOrd="0" destOrd="0" presId="urn:microsoft.com/office/officeart/2018/2/layout/IconVerticalSolidList"/>
    <dgm:cxn modelId="{EAE59E91-640D-45CC-BDD4-BB30E9513962}" srcId="{72CB16D1-B273-44C2-9E36-2BC53A6F747F}" destId="{23DC3570-5942-482D-A17F-608D6D7FB7AE}" srcOrd="1" destOrd="0" parTransId="{8D7061CA-5913-41C7-9F80-E8E4BE3E66DC}" sibTransId="{A43F343C-F4EA-4EF9-89C8-24C76B9BBA02}"/>
    <dgm:cxn modelId="{D0C39096-E34D-4BF1-AFEA-C51FDE7C9844}" srcId="{72CB16D1-B273-44C2-9E36-2BC53A6F747F}" destId="{BEF1575C-8930-4B89-A15C-670F606BE9FB}" srcOrd="2" destOrd="0" parTransId="{7D2B3DB3-320D-40B5-ADC8-D349B78D2AC6}" sibTransId="{65C8D90E-7530-4B78-ADAF-16C061A18F8C}"/>
    <dgm:cxn modelId="{453055B1-5770-4DCD-A73C-3F0F33462003}" srcId="{72CB16D1-B273-44C2-9E36-2BC53A6F747F}" destId="{0ACA1C4A-6055-4B4C-9144-2128FB9A5E2E}" srcOrd="3" destOrd="0" parTransId="{B2727908-9AB5-4CEB-B52E-C01CBE5FF4D2}" sibTransId="{F9973439-9C90-4F86-8823-F186CBDC4805}"/>
    <dgm:cxn modelId="{2B1B7DCD-D0C5-3A45-AB73-92D9A3A26360}" type="presOf" srcId="{23DC3570-5942-482D-A17F-608D6D7FB7AE}" destId="{D322C708-024D-471C-9B64-E6525F84ADC0}" srcOrd="0" destOrd="0" presId="urn:microsoft.com/office/officeart/2018/2/layout/IconVerticalSolidList"/>
    <dgm:cxn modelId="{247E92F7-3FD5-4A86-ACB1-0A50E7CEE6DC}" srcId="{72CB16D1-B273-44C2-9E36-2BC53A6F747F}" destId="{B2512CF4-4313-45E5-A1A3-11D137DE757D}" srcOrd="0" destOrd="0" parTransId="{E04E140F-C6F3-40C4-8963-DEB79C3756E4}" sibTransId="{1F2C7237-4275-4E82-9CC2-34194695CC1D}"/>
    <dgm:cxn modelId="{C91A1E62-CCA1-A242-AD93-B7DA5D9A8159}" type="presParOf" srcId="{6925282A-9186-4E46-8ABF-E02973A253FC}" destId="{01DF7424-A39A-4CC1-B543-43A3047CC116}" srcOrd="0" destOrd="0" presId="urn:microsoft.com/office/officeart/2018/2/layout/IconVerticalSolidList"/>
    <dgm:cxn modelId="{811D61E9-534C-5B4B-9863-ABF8B534A203}" type="presParOf" srcId="{01DF7424-A39A-4CC1-B543-43A3047CC116}" destId="{B6754B2F-0321-49F5-8B0E-E67941DE1C42}" srcOrd="0" destOrd="0" presId="urn:microsoft.com/office/officeart/2018/2/layout/IconVerticalSolidList"/>
    <dgm:cxn modelId="{347CA93E-514F-9344-B115-C318662E86C8}" type="presParOf" srcId="{01DF7424-A39A-4CC1-B543-43A3047CC116}" destId="{629FC31E-93AF-4AE4-8914-29ADABCF0D30}" srcOrd="1" destOrd="0" presId="urn:microsoft.com/office/officeart/2018/2/layout/IconVerticalSolidList"/>
    <dgm:cxn modelId="{1ED34F40-281A-AE45-B7F0-CBC5CC8ED5F6}" type="presParOf" srcId="{01DF7424-A39A-4CC1-B543-43A3047CC116}" destId="{50521EB9-D97E-4FC9-962F-FD91126E0BB0}" srcOrd="2" destOrd="0" presId="urn:microsoft.com/office/officeart/2018/2/layout/IconVerticalSolidList"/>
    <dgm:cxn modelId="{98C0492F-C7F3-ED46-8FCA-7CEBBAA5AD31}" type="presParOf" srcId="{01DF7424-A39A-4CC1-B543-43A3047CC116}" destId="{F7F4380D-74E7-4F95-ABB4-4D8409BE4EF6}" srcOrd="3" destOrd="0" presId="urn:microsoft.com/office/officeart/2018/2/layout/IconVerticalSolidList"/>
    <dgm:cxn modelId="{14EA1F96-6694-A943-AA75-5B0A23848559}" type="presParOf" srcId="{6925282A-9186-4E46-8ABF-E02973A253FC}" destId="{A29F3179-B24A-4258-8A6F-6813D1D80E56}" srcOrd="1" destOrd="0" presId="urn:microsoft.com/office/officeart/2018/2/layout/IconVerticalSolidList"/>
    <dgm:cxn modelId="{2E3E753C-DACE-2B45-B863-5D41BD4FE528}" type="presParOf" srcId="{6925282A-9186-4E46-8ABF-E02973A253FC}" destId="{3FC042E2-9E62-4CE3-9520-A25F8981A5E1}" srcOrd="2" destOrd="0" presId="urn:microsoft.com/office/officeart/2018/2/layout/IconVerticalSolidList"/>
    <dgm:cxn modelId="{2536B6EA-4C16-4545-87A4-9D97144E3087}" type="presParOf" srcId="{3FC042E2-9E62-4CE3-9520-A25F8981A5E1}" destId="{B9E3C80E-6B3D-4FB1-9C1E-8B323B497184}" srcOrd="0" destOrd="0" presId="urn:microsoft.com/office/officeart/2018/2/layout/IconVerticalSolidList"/>
    <dgm:cxn modelId="{54732C9D-6818-DC40-905C-6F1C8FFFE0C1}" type="presParOf" srcId="{3FC042E2-9E62-4CE3-9520-A25F8981A5E1}" destId="{9F72FDCC-D725-47E9-9588-1983A741EB73}" srcOrd="1" destOrd="0" presId="urn:microsoft.com/office/officeart/2018/2/layout/IconVerticalSolidList"/>
    <dgm:cxn modelId="{FE7AAB7B-5993-E143-BED0-5D6452335EF1}" type="presParOf" srcId="{3FC042E2-9E62-4CE3-9520-A25F8981A5E1}" destId="{D11E071C-B723-4C40-8DD4-182004B55EE0}" srcOrd="2" destOrd="0" presId="urn:microsoft.com/office/officeart/2018/2/layout/IconVerticalSolidList"/>
    <dgm:cxn modelId="{28EF62A5-6850-4F40-B1A6-B4F97B5C7788}" type="presParOf" srcId="{3FC042E2-9E62-4CE3-9520-A25F8981A5E1}" destId="{D322C708-024D-471C-9B64-E6525F84ADC0}" srcOrd="3" destOrd="0" presId="urn:microsoft.com/office/officeart/2018/2/layout/IconVerticalSolidList"/>
    <dgm:cxn modelId="{9BE40D62-4995-A74A-A4E5-DBB4F3647C98}" type="presParOf" srcId="{6925282A-9186-4E46-8ABF-E02973A253FC}" destId="{5FA41101-3BEE-43AA-A9DD-4A8562E8ECE4}" srcOrd="3" destOrd="0" presId="urn:microsoft.com/office/officeart/2018/2/layout/IconVerticalSolidList"/>
    <dgm:cxn modelId="{EECA6FFC-CBEE-254B-97A4-58D6867BD6ED}" type="presParOf" srcId="{6925282A-9186-4E46-8ABF-E02973A253FC}" destId="{4CF1FAC7-91B9-4DBF-A3BC-BE30D27CF63E}" srcOrd="4" destOrd="0" presId="urn:microsoft.com/office/officeart/2018/2/layout/IconVerticalSolidList"/>
    <dgm:cxn modelId="{FB120E54-27D7-BC4E-9C4E-B54814CCA70F}" type="presParOf" srcId="{4CF1FAC7-91B9-4DBF-A3BC-BE30D27CF63E}" destId="{FFFACDA4-E8AE-44DD-865D-4500C6BEC32E}" srcOrd="0" destOrd="0" presId="urn:microsoft.com/office/officeart/2018/2/layout/IconVerticalSolidList"/>
    <dgm:cxn modelId="{3B19B272-D664-8B45-9D38-4252D9818D4F}" type="presParOf" srcId="{4CF1FAC7-91B9-4DBF-A3BC-BE30D27CF63E}" destId="{61FC2F57-E850-464D-97C0-307A187F76FC}" srcOrd="1" destOrd="0" presId="urn:microsoft.com/office/officeart/2018/2/layout/IconVerticalSolidList"/>
    <dgm:cxn modelId="{A2994581-BE0D-AA4B-B323-5B9BD1F8B19C}" type="presParOf" srcId="{4CF1FAC7-91B9-4DBF-A3BC-BE30D27CF63E}" destId="{7B1ECA9C-B091-46EF-B207-26412F9E8D4F}" srcOrd="2" destOrd="0" presId="urn:microsoft.com/office/officeart/2018/2/layout/IconVerticalSolidList"/>
    <dgm:cxn modelId="{7A0ED7C5-6FC0-EE49-AF6D-75DCC4E8FD0F}" type="presParOf" srcId="{4CF1FAC7-91B9-4DBF-A3BC-BE30D27CF63E}" destId="{2104E19B-7FB7-4C60-BFC8-7DF12856725A}" srcOrd="3" destOrd="0" presId="urn:microsoft.com/office/officeart/2018/2/layout/IconVerticalSolidList"/>
    <dgm:cxn modelId="{786DBB83-B6A2-DE4F-BBE1-23F0BD81AF60}" type="presParOf" srcId="{6925282A-9186-4E46-8ABF-E02973A253FC}" destId="{660B4E38-DF7D-4E4D-9C6E-DFF1657948F4}" srcOrd="5" destOrd="0" presId="urn:microsoft.com/office/officeart/2018/2/layout/IconVerticalSolidList"/>
    <dgm:cxn modelId="{CD26E48D-D201-C14D-B892-B86B96774540}" type="presParOf" srcId="{6925282A-9186-4E46-8ABF-E02973A253FC}" destId="{6FEF0298-0EF2-4DAB-B4BD-279915FB07E0}" srcOrd="6" destOrd="0" presId="urn:microsoft.com/office/officeart/2018/2/layout/IconVerticalSolidList"/>
    <dgm:cxn modelId="{A6B1F102-04A7-1844-B8EC-01644BB9F153}" type="presParOf" srcId="{6FEF0298-0EF2-4DAB-B4BD-279915FB07E0}" destId="{CBFD0C8E-2989-4A7B-83A4-E865DED7E6A4}" srcOrd="0" destOrd="0" presId="urn:microsoft.com/office/officeart/2018/2/layout/IconVerticalSolidList"/>
    <dgm:cxn modelId="{81CDEF5D-CADC-E04F-BF06-B312E9123332}" type="presParOf" srcId="{6FEF0298-0EF2-4DAB-B4BD-279915FB07E0}" destId="{CDFC4B51-D088-47A5-BF80-657E0B0EE361}" srcOrd="1" destOrd="0" presId="urn:microsoft.com/office/officeart/2018/2/layout/IconVerticalSolidList"/>
    <dgm:cxn modelId="{445236F5-A6B2-7E4F-9873-3014C73EAE12}" type="presParOf" srcId="{6FEF0298-0EF2-4DAB-B4BD-279915FB07E0}" destId="{D6536BC7-31A0-4AAC-A8BB-E67D56D200BD}" srcOrd="2" destOrd="0" presId="urn:microsoft.com/office/officeart/2018/2/layout/IconVerticalSolidList"/>
    <dgm:cxn modelId="{0F9CDE3D-BFD5-D748-A21F-0661C650895B}" type="presParOf" srcId="{6FEF0298-0EF2-4DAB-B4BD-279915FB07E0}" destId="{2E22DBF9-78A5-44DE-8B02-DCEBFBFD5C3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54B2F-0321-49F5-8B0E-E67941DE1C42}">
      <dsp:nvSpPr>
        <dsp:cNvPr id="0" name=""/>
        <dsp:cNvSpPr/>
      </dsp:nvSpPr>
      <dsp:spPr>
        <a:xfrm>
          <a:off x="0" y="1740"/>
          <a:ext cx="10924983" cy="88196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FC31E-93AF-4AE4-8914-29ADABCF0D30}">
      <dsp:nvSpPr>
        <dsp:cNvPr id="0" name=""/>
        <dsp:cNvSpPr/>
      </dsp:nvSpPr>
      <dsp:spPr>
        <a:xfrm>
          <a:off x="266793" y="200181"/>
          <a:ext cx="485079" cy="485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4380D-74E7-4F95-ABB4-4D8409BE4EF6}">
      <dsp:nvSpPr>
        <dsp:cNvPr id="0" name=""/>
        <dsp:cNvSpPr/>
      </dsp:nvSpPr>
      <dsp:spPr>
        <a:xfrm>
          <a:off x="1018667" y="1740"/>
          <a:ext cx="9906315"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711200">
            <a:lnSpc>
              <a:spcPct val="10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Our project aims to develop a regression models to estimate future medical costs for individuals based on their demographic and lifestyle factors, we empowering them to make informed financial decisions regarding healthcare planning.</a:t>
          </a:r>
          <a:endParaRPr lang="en-US" sz="1600" kern="1200" dirty="0">
            <a:latin typeface="Times New Roman" panose="02020603050405020304" pitchFamily="18" charset="0"/>
            <a:cs typeface="Times New Roman" panose="02020603050405020304" pitchFamily="18" charset="0"/>
          </a:endParaRPr>
        </a:p>
      </dsp:txBody>
      <dsp:txXfrm>
        <a:off x="1018667" y="1740"/>
        <a:ext cx="9906315" cy="881963"/>
      </dsp:txXfrm>
    </dsp:sp>
    <dsp:sp modelId="{B9E3C80E-6B3D-4FB1-9C1E-8B323B497184}">
      <dsp:nvSpPr>
        <dsp:cNvPr id="0" name=""/>
        <dsp:cNvSpPr/>
      </dsp:nvSpPr>
      <dsp:spPr>
        <a:xfrm>
          <a:off x="0" y="1104194"/>
          <a:ext cx="10924983" cy="88196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72FDCC-D725-47E9-9588-1983A741EB73}">
      <dsp:nvSpPr>
        <dsp:cNvPr id="0" name=""/>
        <dsp:cNvSpPr/>
      </dsp:nvSpPr>
      <dsp:spPr>
        <a:xfrm>
          <a:off x="266793" y="1302635"/>
          <a:ext cx="485079" cy="4850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22C708-024D-471C-9B64-E6525F84ADC0}">
      <dsp:nvSpPr>
        <dsp:cNvPr id="0" name=""/>
        <dsp:cNvSpPr/>
      </dsp:nvSpPr>
      <dsp:spPr>
        <a:xfrm>
          <a:off x="1018667" y="1104194"/>
          <a:ext cx="9906315"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711200">
            <a:lnSpc>
              <a:spcPct val="10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We leverage a diverse range of demographic and lifestyle data, including age, sex, BMI, number of children, smoker status, and regional categorization.</a:t>
          </a:r>
          <a:endParaRPr lang="en-US" sz="1600" kern="1200" dirty="0">
            <a:latin typeface="Times New Roman" panose="02020603050405020304" pitchFamily="18" charset="0"/>
            <a:cs typeface="Times New Roman" panose="02020603050405020304" pitchFamily="18" charset="0"/>
          </a:endParaRPr>
        </a:p>
      </dsp:txBody>
      <dsp:txXfrm>
        <a:off x="1018667" y="1104194"/>
        <a:ext cx="9906315" cy="881963"/>
      </dsp:txXfrm>
    </dsp:sp>
    <dsp:sp modelId="{FFFACDA4-E8AE-44DD-865D-4500C6BEC32E}">
      <dsp:nvSpPr>
        <dsp:cNvPr id="0" name=""/>
        <dsp:cNvSpPr/>
      </dsp:nvSpPr>
      <dsp:spPr>
        <a:xfrm>
          <a:off x="0" y="2206647"/>
          <a:ext cx="10924983" cy="88196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C2F57-E850-464D-97C0-307A187F76FC}">
      <dsp:nvSpPr>
        <dsp:cNvPr id="0" name=""/>
        <dsp:cNvSpPr/>
      </dsp:nvSpPr>
      <dsp:spPr>
        <a:xfrm>
          <a:off x="266793" y="2405089"/>
          <a:ext cx="485079" cy="485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4E19B-7FB7-4C60-BFC8-7DF12856725A}">
      <dsp:nvSpPr>
        <dsp:cNvPr id="0" name=""/>
        <dsp:cNvSpPr/>
      </dsp:nvSpPr>
      <dsp:spPr>
        <a:xfrm>
          <a:off x="1018667" y="2206647"/>
          <a:ext cx="9906315"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711200">
            <a:lnSpc>
              <a:spcPct val="10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Our project addresses critical challenges in healthcare planning and financial management by providing personalized estimates of future medical costs.</a:t>
          </a:r>
          <a:endParaRPr lang="en-US" sz="1600" kern="1200" dirty="0">
            <a:latin typeface="Times New Roman" panose="02020603050405020304" pitchFamily="18" charset="0"/>
            <a:cs typeface="Times New Roman" panose="02020603050405020304" pitchFamily="18" charset="0"/>
          </a:endParaRPr>
        </a:p>
      </dsp:txBody>
      <dsp:txXfrm>
        <a:off x="1018667" y="2206647"/>
        <a:ext cx="9906315" cy="881963"/>
      </dsp:txXfrm>
    </dsp:sp>
    <dsp:sp modelId="{CBFD0C8E-2989-4A7B-83A4-E865DED7E6A4}">
      <dsp:nvSpPr>
        <dsp:cNvPr id="0" name=""/>
        <dsp:cNvSpPr/>
      </dsp:nvSpPr>
      <dsp:spPr>
        <a:xfrm>
          <a:off x="0" y="3309101"/>
          <a:ext cx="10924983" cy="88196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C4B51-D088-47A5-BF80-657E0B0EE361}">
      <dsp:nvSpPr>
        <dsp:cNvPr id="0" name=""/>
        <dsp:cNvSpPr/>
      </dsp:nvSpPr>
      <dsp:spPr>
        <a:xfrm>
          <a:off x="266793" y="3507543"/>
          <a:ext cx="485079" cy="4850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2DBF9-78A5-44DE-8B02-DCEBFBFD5C35}">
      <dsp:nvSpPr>
        <dsp:cNvPr id="0" name=""/>
        <dsp:cNvSpPr/>
      </dsp:nvSpPr>
      <dsp:spPr>
        <a:xfrm>
          <a:off x="1018667" y="3309101"/>
          <a:ext cx="9906315"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711200">
            <a:lnSpc>
              <a:spcPct val="10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We utilized machine learning models such as linear regression, decision trees, and random forests to develop a regression model for estimating future medical costs based on demographic and lifestyle factors.</a:t>
          </a:r>
          <a:endParaRPr lang="en-US" sz="1600" kern="1200" dirty="0">
            <a:latin typeface="Times New Roman" panose="02020603050405020304" pitchFamily="18" charset="0"/>
            <a:cs typeface="Times New Roman" panose="02020603050405020304" pitchFamily="18" charset="0"/>
          </a:endParaRPr>
        </a:p>
      </dsp:txBody>
      <dsp:txXfrm>
        <a:off x="1018667" y="3309101"/>
        <a:ext cx="9906315" cy="881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3/6/24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3/6/24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96257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88943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6859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9138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57733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360983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88886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1414-4763-F30C-DA87-26566E1CF9CF}"/>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1F0B6150-363E-5D22-259E-3FD0A41E5349}"/>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342FFC-46D3-37D0-64CB-CE4EC3A9CCF9}"/>
              </a:ext>
            </a:extLst>
          </p:cNvPr>
          <p:cNvSpPr>
            <a:spLocks noGrp="1"/>
          </p:cNvSpPr>
          <p:nvPr>
            <p:ph type="dt" sz="half" idx="10"/>
          </p:nvPr>
        </p:nvSpPr>
        <p:spPr/>
        <p:txBody>
          <a:bodyPr/>
          <a:lstStyle/>
          <a:p>
            <a:fld id="{ED28C104-B41D-A946-968C-1007BCAC827B}" type="datetimeFigureOut">
              <a:rPr lang="en-US" smtClean="0"/>
              <a:t>3/6/24</a:t>
            </a:fld>
            <a:endParaRPr lang="en-US"/>
          </a:p>
        </p:txBody>
      </p:sp>
      <p:sp>
        <p:nvSpPr>
          <p:cNvPr id="5" name="Footer Placeholder 4">
            <a:extLst>
              <a:ext uri="{FF2B5EF4-FFF2-40B4-BE49-F238E27FC236}">
                <a16:creationId xmlns:a16="http://schemas.microsoft.com/office/drawing/2014/main" id="{67478790-E8C8-1F41-70B8-A85FCE5C8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CA3F4-37D2-D69B-B137-998F7A256856}"/>
              </a:ext>
            </a:extLst>
          </p:cNvPr>
          <p:cNvSpPr>
            <a:spLocks noGrp="1"/>
          </p:cNvSpPr>
          <p:nvPr>
            <p:ph type="sldNum" sz="quarter" idx="12"/>
          </p:nvPr>
        </p:nvSpPr>
        <p:spPr/>
        <p:txBody>
          <a:bodyPr/>
          <a:lstStyle/>
          <a:p>
            <a:fld id="{6F975943-39EC-574E-9459-C8792B4CA101}" type="slidenum">
              <a:rPr lang="en-US" smtClean="0"/>
              <a:t>‹#›</a:t>
            </a:fld>
            <a:endParaRPr lang="en-US"/>
          </a:p>
        </p:txBody>
      </p:sp>
      <p:sp>
        <p:nvSpPr>
          <p:cNvPr id="7" name="Rectangle 6">
            <a:extLst>
              <a:ext uri="{FF2B5EF4-FFF2-40B4-BE49-F238E27FC236}">
                <a16:creationId xmlns:a16="http://schemas.microsoft.com/office/drawing/2014/main" id="{2EB89418-8FF7-7535-4CAA-7C3EABCAFB6D}"/>
              </a:ext>
            </a:extLst>
          </p:cNvPr>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86973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6CE7-C624-6F4F-F7DB-3C7FA0EAF8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4F3FC-A997-CCB4-ECB1-B41E1281F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B980A-5234-C3D6-BFFB-EA73A6C456B9}"/>
              </a:ext>
            </a:extLst>
          </p:cNvPr>
          <p:cNvSpPr>
            <a:spLocks noGrp="1"/>
          </p:cNvSpPr>
          <p:nvPr>
            <p:ph type="dt" sz="half" idx="10"/>
          </p:nvPr>
        </p:nvSpPr>
        <p:spPr/>
        <p:txBody>
          <a:bodyPr/>
          <a:lstStyle/>
          <a:p>
            <a:fld id="{B9A365A1-D08F-4163-A48F-574F5A8B08BB}" type="datetime1">
              <a:rPr lang="en-US" smtClean="0"/>
              <a:t>3/6/24</a:t>
            </a:fld>
            <a:endParaRPr lang="en-US"/>
          </a:p>
        </p:txBody>
      </p:sp>
      <p:sp>
        <p:nvSpPr>
          <p:cNvPr id="5" name="Footer Placeholder 4">
            <a:extLst>
              <a:ext uri="{FF2B5EF4-FFF2-40B4-BE49-F238E27FC236}">
                <a16:creationId xmlns:a16="http://schemas.microsoft.com/office/drawing/2014/main" id="{EB405033-6A8E-CDB3-869E-8280C7E23115}"/>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B2E94A19-0F59-8655-E742-2A22FDEAF3FD}"/>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6603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72522-55AE-06D6-F3D3-4D93803E93D4}"/>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F22A5-D49A-F37E-4F93-9F0C3097B55A}"/>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B2D0A-1774-E9CA-5588-145D6D2824E3}"/>
              </a:ext>
            </a:extLst>
          </p:cNvPr>
          <p:cNvSpPr>
            <a:spLocks noGrp="1"/>
          </p:cNvSpPr>
          <p:nvPr>
            <p:ph type="dt" sz="half" idx="10"/>
          </p:nvPr>
        </p:nvSpPr>
        <p:spPr/>
        <p:txBody>
          <a:bodyPr/>
          <a:lstStyle/>
          <a:p>
            <a:fld id="{7CC6BD15-6169-4F5B-A109-A869ED88167E}" type="datetime1">
              <a:rPr lang="en-US" smtClean="0"/>
              <a:t>3/6/24</a:t>
            </a:fld>
            <a:endParaRPr lang="en-US"/>
          </a:p>
        </p:txBody>
      </p:sp>
      <p:sp>
        <p:nvSpPr>
          <p:cNvPr id="5" name="Footer Placeholder 4">
            <a:extLst>
              <a:ext uri="{FF2B5EF4-FFF2-40B4-BE49-F238E27FC236}">
                <a16:creationId xmlns:a16="http://schemas.microsoft.com/office/drawing/2014/main" id="{78A91EBE-5AC4-76F5-0D2A-70B1C15FCB17}"/>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7AC5FD19-5984-CAD9-838A-6612F47D7488}"/>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664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5329-A3D8-F4A9-068E-5BCD7D37B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192F0-39AE-2E4F-4B41-6F0EA3161E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499C-B959-18D6-3BED-7B19155B0362}"/>
              </a:ext>
            </a:extLst>
          </p:cNvPr>
          <p:cNvSpPr>
            <a:spLocks noGrp="1"/>
          </p:cNvSpPr>
          <p:nvPr>
            <p:ph type="dt" sz="half" idx="10"/>
          </p:nvPr>
        </p:nvSpPr>
        <p:spPr/>
        <p:txBody>
          <a:bodyPr/>
          <a:lstStyle/>
          <a:p>
            <a:fld id="{AA94E6EE-E4C7-4C54-AA33-D24FC6441998}" type="datetime1">
              <a:rPr lang="en-US" smtClean="0"/>
              <a:t>3/6/24</a:t>
            </a:fld>
            <a:endParaRPr lang="en-US"/>
          </a:p>
        </p:txBody>
      </p:sp>
      <p:sp>
        <p:nvSpPr>
          <p:cNvPr id="5" name="Footer Placeholder 4">
            <a:extLst>
              <a:ext uri="{FF2B5EF4-FFF2-40B4-BE49-F238E27FC236}">
                <a16:creationId xmlns:a16="http://schemas.microsoft.com/office/drawing/2014/main" id="{C8F23B96-B8F6-5A30-418A-AEBA60E4CE70}"/>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50AAF279-456D-1E33-4674-62AE15A4A489}"/>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419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CCE-1D5B-B407-AE64-7967152D48C6}"/>
              </a:ext>
            </a:extLst>
          </p:cNvPr>
          <p:cNvSpPr>
            <a:spLocks noGrp="1"/>
          </p:cNvSpPr>
          <p:nvPr>
            <p:ph type="title"/>
          </p:nvPr>
        </p:nvSpPr>
        <p:spPr>
          <a:xfrm>
            <a:off x="831633" y="1709738"/>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BA36240B-80A5-5FF3-A4C6-1BF13DE35706}"/>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F578E-681F-7DED-411A-EF44ACBB92C9}"/>
              </a:ext>
            </a:extLst>
          </p:cNvPr>
          <p:cNvSpPr>
            <a:spLocks noGrp="1"/>
          </p:cNvSpPr>
          <p:nvPr>
            <p:ph type="dt" sz="half" idx="10"/>
          </p:nvPr>
        </p:nvSpPr>
        <p:spPr/>
        <p:txBody>
          <a:bodyPr/>
          <a:lstStyle/>
          <a:p>
            <a:fld id="{16C845AF-672B-488A-881E-6E27F6156EAB}" type="datetime1">
              <a:rPr lang="en-US" smtClean="0"/>
              <a:t>3/6/24</a:t>
            </a:fld>
            <a:endParaRPr lang="en-US"/>
          </a:p>
        </p:txBody>
      </p:sp>
      <p:sp>
        <p:nvSpPr>
          <p:cNvPr id="5" name="Footer Placeholder 4">
            <a:extLst>
              <a:ext uri="{FF2B5EF4-FFF2-40B4-BE49-F238E27FC236}">
                <a16:creationId xmlns:a16="http://schemas.microsoft.com/office/drawing/2014/main" id="{F948E20D-9311-708E-8208-44F851E35C9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BC5AF275-4A23-C929-940A-DE03C34C8552}"/>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1377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4F91-452F-3C9D-E481-AB1AE3150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85EC5-6C09-F992-C75D-F1E7D27A2D39}"/>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A1432-9A83-1B57-5414-2E9EF8B1C604}"/>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2E7DF-B01A-BE72-CEF5-ABFF464134A2}"/>
              </a:ext>
            </a:extLst>
          </p:cNvPr>
          <p:cNvSpPr>
            <a:spLocks noGrp="1"/>
          </p:cNvSpPr>
          <p:nvPr>
            <p:ph type="dt" sz="half" idx="10"/>
          </p:nvPr>
        </p:nvSpPr>
        <p:spPr/>
        <p:txBody>
          <a:bodyPr/>
          <a:lstStyle/>
          <a:p>
            <a:fld id="{F9AA4940-7F04-44EE-9ED5-BEC598359599}" type="datetime1">
              <a:rPr lang="en-US" smtClean="0"/>
              <a:t>3/6/24</a:t>
            </a:fld>
            <a:endParaRPr lang="en-US" dirty="0"/>
          </a:p>
        </p:txBody>
      </p:sp>
      <p:sp>
        <p:nvSpPr>
          <p:cNvPr id="6" name="Footer Placeholder 5">
            <a:extLst>
              <a:ext uri="{FF2B5EF4-FFF2-40B4-BE49-F238E27FC236}">
                <a16:creationId xmlns:a16="http://schemas.microsoft.com/office/drawing/2014/main" id="{EF2E9052-EFF8-5680-ED24-9FF98F83D74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254B1FB2-9E44-3935-9980-47A19BE9E950}"/>
              </a:ext>
            </a:extLst>
          </p:cNvPr>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14807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BBD2-7673-C493-BCC4-8DFB89E1726F}"/>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60BB3-8C41-0812-64B7-CA9389E7D335}"/>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946162-520D-472A-958B-5A03118D8D6D}"/>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91C245-D19D-A5B4-ADA4-2FB88A9FF513}"/>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162748-7D24-D113-202B-ACBC675DE9A0}"/>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B8CDB4-E1B4-892F-9627-2ED8CA69BE52}"/>
              </a:ext>
            </a:extLst>
          </p:cNvPr>
          <p:cNvSpPr>
            <a:spLocks noGrp="1"/>
          </p:cNvSpPr>
          <p:nvPr>
            <p:ph type="dt" sz="half" idx="10"/>
          </p:nvPr>
        </p:nvSpPr>
        <p:spPr/>
        <p:txBody>
          <a:bodyPr/>
          <a:lstStyle/>
          <a:p>
            <a:fld id="{9AF4528F-0F96-4C65-B8AF-D2A1168FCCB5}" type="datetime1">
              <a:rPr lang="en-US" smtClean="0"/>
              <a:t>3/6/24</a:t>
            </a:fld>
            <a:endParaRPr lang="en-US"/>
          </a:p>
        </p:txBody>
      </p:sp>
      <p:sp>
        <p:nvSpPr>
          <p:cNvPr id="8" name="Footer Placeholder 7">
            <a:extLst>
              <a:ext uri="{FF2B5EF4-FFF2-40B4-BE49-F238E27FC236}">
                <a16:creationId xmlns:a16="http://schemas.microsoft.com/office/drawing/2014/main" id="{268B8713-0025-02DD-784F-2D3437A3AC12}"/>
              </a:ext>
            </a:extLst>
          </p:cNvPr>
          <p:cNvSpPr>
            <a:spLocks noGrp="1"/>
          </p:cNvSpPr>
          <p:nvPr>
            <p:ph type="ftr" sz="quarter" idx="11"/>
          </p:nvPr>
        </p:nvSpPr>
        <p:spPr/>
        <p:txBody>
          <a:bodyPr/>
          <a:lstStyle/>
          <a:p>
            <a:r>
              <a:rPr lang="en-US"/>
              <a:t>ADD A FOOTER</a:t>
            </a:r>
          </a:p>
        </p:txBody>
      </p:sp>
      <p:sp>
        <p:nvSpPr>
          <p:cNvPr id="9" name="Slide Number Placeholder 8">
            <a:extLst>
              <a:ext uri="{FF2B5EF4-FFF2-40B4-BE49-F238E27FC236}">
                <a16:creationId xmlns:a16="http://schemas.microsoft.com/office/drawing/2014/main" id="{FD024703-4DF1-AA48-F7F5-7D045CAAE5AD}"/>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7159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B894-12CC-5A06-E84B-BC90B8E795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03162A-F450-2C62-6C32-D0EBDF3A5EC1}"/>
              </a:ext>
            </a:extLst>
          </p:cNvPr>
          <p:cNvSpPr>
            <a:spLocks noGrp="1"/>
          </p:cNvSpPr>
          <p:nvPr>
            <p:ph type="dt" sz="half" idx="10"/>
          </p:nvPr>
        </p:nvSpPr>
        <p:spPr/>
        <p:txBody>
          <a:bodyPr/>
          <a:lstStyle/>
          <a:p>
            <a:fld id="{C55FFCA8-949B-4C4B-88E3-D1A67566DDFC}" type="datetime1">
              <a:rPr lang="en-US" smtClean="0"/>
              <a:t>3/6/24</a:t>
            </a:fld>
            <a:endParaRPr lang="en-US"/>
          </a:p>
        </p:txBody>
      </p:sp>
      <p:sp>
        <p:nvSpPr>
          <p:cNvPr id="4" name="Footer Placeholder 3">
            <a:extLst>
              <a:ext uri="{FF2B5EF4-FFF2-40B4-BE49-F238E27FC236}">
                <a16:creationId xmlns:a16="http://schemas.microsoft.com/office/drawing/2014/main" id="{F9B16636-D1B9-D7A1-7607-20072878B40F}"/>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8A24FC12-2829-BB1E-6A68-A4D7E367D5DE}"/>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6371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640AC-3AD2-30A6-3CBB-6C0A413BE449}"/>
              </a:ext>
            </a:extLst>
          </p:cNvPr>
          <p:cNvSpPr>
            <a:spLocks noGrp="1"/>
          </p:cNvSpPr>
          <p:nvPr>
            <p:ph type="dt" sz="half" idx="10"/>
          </p:nvPr>
        </p:nvSpPr>
        <p:spPr/>
        <p:txBody>
          <a:bodyPr/>
          <a:lstStyle/>
          <a:p>
            <a:fld id="{5E76CA00-3225-4FE5-8887-17546E635ED0}" type="datetime1">
              <a:rPr lang="en-US" smtClean="0"/>
              <a:t>3/6/24</a:t>
            </a:fld>
            <a:endParaRPr lang="en-US"/>
          </a:p>
        </p:txBody>
      </p:sp>
      <p:sp>
        <p:nvSpPr>
          <p:cNvPr id="3" name="Footer Placeholder 2">
            <a:extLst>
              <a:ext uri="{FF2B5EF4-FFF2-40B4-BE49-F238E27FC236}">
                <a16:creationId xmlns:a16="http://schemas.microsoft.com/office/drawing/2014/main" id="{1750924A-F0F9-BE28-F0FF-1E4BB7A7EA9F}"/>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4DB48124-71EC-74AA-CDC8-D121EFF3F637}"/>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0553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BB2-73DC-BF7E-A3B5-63752B56B441}"/>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B818BAD5-D023-2300-09E5-6B231F93D3A1}"/>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FF556B-FC0C-1521-581F-982AC3ECBE95}"/>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ED851-3556-7B11-304B-5CEBD876F849}"/>
              </a:ext>
            </a:extLst>
          </p:cNvPr>
          <p:cNvSpPr>
            <a:spLocks noGrp="1"/>
          </p:cNvSpPr>
          <p:nvPr>
            <p:ph type="dt" sz="half" idx="10"/>
          </p:nvPr>
        </p:nvSpPr>
        <p:spPr/>
        <p:txBody>
          <a:bodyPr/>
          <a:lstStyle/>
          <a:p>
            <a:fld id="{5264F72E-C84C-4385-A47E-E3DFFC7623FA}" type="datetime1">
              <a:rPr lang="en-US" smtClean="0"/>
              <a:t>3/6/24</a:t>
            </a:fld>
            <a:endParaRPr lang="en-US"/>
          </a:p>
        </p:txBody>
      </p:sp>
      <p:sp>
        <p:nvSpPr>
          <p:cNvPr id="6" name="Footer Placeholder 5">
            <a:extLst>
              <a:ext uri="{FF2B5EF4-FFF2-40B4-BE49-F238E27FC236}">
                <a16:creationId xmlns:a16="http://schemas.microsoft.com/office/drawing/2014/main" id="{348C0620-1DC5-7B69-85EC-551D749A4556}"/>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94C86152-A14F-16FD-C1B7-F824D404171E}"/>
              </a:ext>
            </a:extLst>
          </p:cNvPr>
          <p:cNvSpPr>
            <a:spLocks noGrp="1"/>
          </p:cNvSpPr>
          <p:nvPr>
            <p:ph type="sldNum" sz="quarter" idx="12"/>
          </p:nvPr>
        </p:nvSpPr>
        <p:spPr/>
        <p:txBody>
          <a:bodyPr/>
          <a:lstStyle/>
          <a:p>
            <a:fld id="{F36C87F6-986D-49E6-AF40-1B3A1EE8064D}" type="slidenum">
              <a:rPr lang="en-US" smtClean="0"/>
              <a:t>‹#›</a:t>
            </a:fld>
            <a:endParaRPr lang="en-US"/>
          </a:p>
        </p:txBody>
      </p:sp>
      <p:sp>
        <p:nvSpPr>
          <p:cNvPr id="8" name="Rectangle 7">
            <a:extLst>
              <a:ext uri="{FF2B5EF4-FFF2-40B4-BE49-F238E27FC236}">
                <a16:creationId xmlns:a16="http://schemas.microsoft.com/office/drawing/2014/main" id="{2712233B-3D27-E3D1-1FDA-58619719241B}"/>
              </a:ext>
            </a:extLst>
          </p:cNvPr>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Tree>
    <p:extLst>
      <p:ext uri="{BB962C8B-B14F-4D97-AF65-F5344CB8AC3E}">
        <p14:creationId xmlns:p14="http://schemas.microsoft.com/office/powerpoint/2010/main" val="124068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6CB1-B67F-478E-0FA6-B440AAD5326F}"/>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380D412D-DF92-F3FD-EC6B-4DD46BDA1CCA}"/>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B1123475-EBDC-8C04-0BF2-520E71786931}"/>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F9EA3-C402-B3CC-B75F-816930BD8849}"/>
              </a:ext>
            </a:extLst>
          </p:cNvPr>
          <p:cNvSpPr>
            <a:spLocks noGrp="1"/>
          </p:cNvSpPr>
          <p:nvPr>
            <p:ph type="dt" sz="half" idx="10"/>
          </p:nvPr>
        </p:nvSpPr>
        <p:spPr/>
        <p:txBody>
          <a:bodyPr/>
          <a:lstStyle/>
          <a:p>
            <a:fld id="{F7E3B2C8-FED9-4752-B8D0-935D959144BB}" type="datetime1">
              <a:rPr lang="en-US" smtClean="0"/>
              <a:t>3/6/24</a:t>
            </a:fld>
            <a:endParaRPr lang="en-US"/>
          </a:p>
        </p:txBody>
      </p:sp>
      <p:sp>
        <p:nvSpPr>
          <p:cNvPr id="6" name="Footer Placeholder 5">
            <a:extLst>
              <a:ext uri="{FF2B5EF4-FFF2-40B4-BE49-F238E27FC236}">
                <a16:creationId xmlns:a16="http://schemas.microsoft.com/office/drawing/2014/main" id="{96BCF448-128D-4E1C-0B92-75194762E09F}"/>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BF75A1B6-C5F9-5EE0-A8C9-5D5BA1A7E7BA}"/>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336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E378E-6010-A9EA-0732-F655DF960344}"/>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C8C4F4-05F6-7957-4B3F-23E32AD792B1}"/>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93D44-3CD1-3887-FF82-CFC6D88405F5}"/>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4CC2D-5841-49B5-B101-95A01E3776A5}" type="datetime1">
              <a:rPr lang="en-US" smtClean="0"/>
              <a:t>3/6/24</a:t>
            </a:fld>
            <a:endParaRPr lang="en-US"/>
          </a:p>
        </p:txBody>
      </p:sp>
      <p:sp>
        <p:nvSpPr>
          <p:cNvPr id="5" name="Footer Placeholder 4">
            <a:extLst>
              <a:ext uri="{FF2B5EF4-FFF2-40B4-BE49-F238E27FC236}">
                <a16:creationId xmlns:a16="http://schemas.microsoft.com/office/drawing/2014/main" id="{E060F58D-B603-C38C-CEE3-EDC8844DCE35}"/>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0DC287BA-C7F8-A105-065C-789AABC043AF}"/>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415554522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990B4-A39B-E0AA-03A5-E799443FEA31}"/>
              </a:ext>
            </a:extLst>
          </p:cNvPr>
          <p:cNvSpPr>
            <a:spLocks noGrp="1"/>
          </p:cNvSpPr>
          <p:nvPr>
            <p:ph type="title"/>
          </p:nvPr>
        </p:nvSpPr>
        <p:spPr>
          <a:xfrm>
            <a:off x="639913" y="325369"/>
            <a:ext cx="4367464" cy="1956841"/>
          </a:xfrm>
        </p:spPr>
        <p:txBody>
          <a:bodyPr anchor="b">
            <a:normAutofit/>
          </a:bodyPr>
          <a:lstStyle/>
          <a:p>
            <a:r>
              <a:rPr lang="en-US" sz="4500">
                <a:effectLst/>
                <a:latin typeface="Times New Roman" panose="02020603050405020304" pitchFamily="18" charset="0"/>
                <a:ea typeface="Calibri" panose="020F0502020204030204" pitchFamily="34" charset="0"/>
                <a:cs typeface="Times New Roman" panose="02020603050405020304" pitchFamily="18" charset="0"/>
              </a:rPr>
              <a:t>Medical Premium Insurance Cost Prediction </a:t>
            </a:r>
            <a:endParaRPr lang="en-US" sz="4500">
              <a:latin typeface="Times New Roman" panose="02020603050405020304" pitchFamily="18" charset="0"/>
              <a:cs typeface="Times New Roman" panose="02020603050405020304" pitchFamily="18" charset="0"/>
            </a:endParaRPr>
          </a:p>
        </p:txBody>
      </p:sp>
      <p:sp>
        <p:nvSpPr>
          <p:cNvPr id="4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913" y="2586994"/>
            <a:ext cx="3473815" cy="18288"/>
          </a:xfrm>
          <a:custGeom>
            <a:avLst/>
            <a:gdLst>
              <a:gd name="connsiteX0" fmla="*/ 0 w 3473815"/>
              <a:gd name="connsiteY0" fmla="*/ 0 h 18288"/>
              <a:gd name="connsiteX1" fmla="*/ 694763 w 3473815"/>
              <a:gd name="connsiteY1" fmla="*/ 0 h 18288"/>
              <a:gd name="connsiteX2" fmla="*/ 1354788 w 3473815"/>
              <a:gd name="connsiteY2" fmla="*/ 0 h 18288"/>
              <a:gd name="connsiteX3" fmla="*/ 2014813 w 3473815"/>
              <a:gd name="connsiteY3" fmla="*/ 0 h 18288"/>
              <a:gd name="connsiteX4" fmla="*/ 2779052 w 3473815"/>
              <a:gd name="connsiteY4" fmla="*/ 0 h 18288"/>
              <a:gd name="connsiteX5" fmla="*/ 3473815 w 3473815"/>
              <a:gd name="connsiteY5" fmla="*/ 0 h 18288"/>
              <a:gd name="connsiteX6" fmla="*/ 3473815 w 3473815"/>
              <a:gd name="connsiteY6" fmla="*/ 18288 h 18288"/>
              <a:gd name="connsiteX7" fmla="*/ 2779052 w 3473815"/>
              <a:gd name="connsiteY7" fmla="*/ 18288 h 18288"/>
              <a:gd name="connsiteX8" fmla="*/ 2188503 w 3473815"/>
              <a:gd name="connsiteY8" fmla="*/ 18288 h 18288"/>
              <a:gd name="connsiteX9" fmla="*/ 1528479 w 3473815"/>
              <a:gd name="connsiteY9" fmla="*/ 18288 h 18288"/>
              <a:gd name="connsiteX10" fmla="*/ 868454 w 3473815"/>
              <a:gd name="connsiteY10" fmla="*/ 18288 h 18288"/>
              <a:gd name="connsiteX11" fmla="*/ 0 w 3473815"/>
              <a:gd name="connsiteY11" fmla="*/ 18288 h 18288"/>
              <a:gd name="connsiteX12" fmla="*/ 0 w 3473815"/>
              <a:gd name="connsiteY12" fmla="*/ 0 h 18288"/>
              <a:gd name="connsiteX0" fmla="*/ 0 w 3473815"/>
              <a:gd name="connsiteY0" fmla="*/ 0 h 18288"/>
              <a:gd name="connsiteX1" fmla="*/ 625287 w 3473815"/>
              <a:gd name="connsiteY1" fmla="*/ 0 h 18288"/>
              <a:gd name="connsiteX2" fmla="*/ 1389526 w 3473815"/>
              <a:gd name="connsiteY2" fmla="*/ 0 h 18288"/>
              <a:gd name="connsiteX3" fmla="*/ 1980075 w 3473815"/>
              <a:gd name="connsiteY3" fmla="*/ 0 h 18288"/>
              <a:gd name="connsiteX4" fmla="*/ 2570623 w 3473815"/>
              <a:gd name="connsiteY4" fmla="*/ 0 h 18288"/>
              <a:gd name="connsiteX5" fmla="*/ 3473815 w 3473815"/>
              <a:gd name="connsiteY5" fmla="*/ 0 h 18288"/>
              <a:gd name="connsiteX6" fmla="*/ 3473815 w 3473815"/>
              <a:gd name="connsiteY6" fmla="*/ 18288 h 18288"/>
              <a:gd name="connsiteX7" fmla="*/ 2813790 w 3473815"/>
              <a:gd name="connsiteY7" fmla="*/ 18288 h 18288"/>
              <a:gd name="connsiteX8" fmla="*/ 2153765 w 3473815"/>
              <a:gd name="connsiteY8" fmla="*/ 18288 h 18288"/>
              <a:gd name="connsiteX9" fmla="*/ 1493740 w 3473815"/>
              <a:gd name="connsiteY9" fmla="*/ 18288 h 18288"/>
              <a:gd name="connsiteX10" fmla="*/ 729501 w 3473815"/>
              <a:gd name="connsiteY10" fmla="*/ 18288 h 18288"/>
              <a:gd name="connsiteX11" fmla="*/ 0 w 3473815"/>
              <a:gd name="connsiteY11" fmla="*/ 18288 h 18288"/>
              <a:gd name="connsiteX12" fmla="*/ 0 w 3473815"/>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815" h="18288" fill="none" extrusionOk="0">
                <a:moveTo>
                  <a:pt x="0" y="0"/>
                </a:moveTo>
                <a:cubicBezTo>
                  <a:pt x="202021" y="29785"/>
                  <a:pt x="522283" y="11827"/>
                  <a:pt x="694763" y="0"/>
                </a:cubicBezTo>
                <a:cubicBezTo>
                  <a:pt x="830910" y="-59844"/>
                  <a:pt x="1096834" y="-31321"/>
                  <a:pt x="1354788" y="0"/>
                </a:cubicBezTo>
                <a:cubicBezTo>
                  <a:pt x="1601873" y="30960"/>
                  <a:pt x="1849490" y="-2688"/>
                  <a:pt x="2014813" y="0"/>
                </a:cubicBezTo>
                <a:cubicBezTo>
                  <a:pt x="2216478" y="48549"/>
                  <a:pt x="2601345" y="5848"/>
                  <a:pt x="2779052" y="0"/>
                </a:cubicBezTo>
                <a:cubicBezTo>
                  <a:pt x="3000797" y="7965"/>
                  <a:pt x="3264798" y="-11977"/>
                  <a:pt x="3473815" y="0"/>
                </a:cubicBezTo>
                <a:cubicBezTo>
                  <a:pt x="3473373" y="7184"/>
                  <a:pt x="3473242" y="9771"/>
                  <a:pt x="3473815" y="18288"/>
                </a:cubicBezTo>
                <a:cubicBezTo>
                  <a:pt x="3194795" y="22981"/>
                  <a:pt x="2973557" y="61087"/>
                  <a:pt x="2779052" y="18288"/>
                </a:cubicBezTo>
                <a:cubicBezTo>
                  <a:pt x="2571728" y="10873"/>
                  <a:pt x="2354325" y="9232"/>
                  <a:pt x="2188503" y="18288"/>
                </a:cubicBezTo>
                <a:cubicBezTo>
                  <a:pt x="2060457" y="54783"/>
                  <a:pt x="1773279" y="17135"/>
                  <a:pt x="1528479" y="18288"/>
                </a:cubicBezTo>
                <a:cubicBezTo>
                  <a:pt x="1252467" y="4613"/>
                  <a:pt x="1156127" y="11514"/>
                  <a:pt x="868454" y="18288"/>
                </a:cubicBezTo>
                <a:cubicBezTo>
                  <a:pt x="559402" y="50868"/>
                  <a:pt x="264671" y="-18932"/>
                  <a:pt x="0" y="18288"/>
                </a:cubicBezTo>
                <a:cubicBezTo>
                  <a:pt x="-449" y="11682"/>
                  <a:pt x="228" y="3653"/>
                  <a:pt x="0" y="0"/>
                </a:cubicBezTo>
                <a:close/>
              </a:path>
              <a:path w="3473815" h="18288" stroke="0" extrusionOk="0">
                <a:moveTo>
                  <a:pt x="0" y="0"/>
                </a:moveTo>
                <a:cubicBezTo>
                  <a:pt x="240109" y="-43318"/>
                  <a:pt x="396106" y="-27302"/>
                  <a:pt x="625287" y="0"/>
                </a:cubicBezTo>
                <a:cubicBezTo>
                  <a:pt x="871690" y="36325"/>
                  <a:pt x="1037275" y="20709"/>
                  <a:pt x="1389526" y="0"/>
                </a:cubicBezTo>
                <a:cubicBezTo>
                  <a:pt x="1711211" y="-25625"/>
                  <a:pt x="1759680" y="8130"/>
                  <a:pt x="1980075" y="0"/>
                </a:cubicBezTo>
                <a:cubicBezTo>
                  <a:pt x="2224432" y="664"/>
                  <a:pt x="2450357" y="-42597"/>
                  <a:pt x="2570623" y="0"/>
                </a:cubicBezTo>
                <a:cubicBezTo>
                  <a:pt x="2694293" y="24170"/>
                  <a:pt x="3161001" y="-100700"/>
                  <a:pt x="3473815" y="0"/>
                </a:cubicBezTo>
                <a:cubicBezTo>
                  <a:pt x="3473788" y="3601"/>
                  <a:pt x="3474456" y="10012"/>
                  <a:pt x="3473815" y="18288"/>
                </a:cubicBezTo>
                <a:cubicBezTo>
                  <a:pt x="3181952" y="43491"/>
                  <a:pt x="3012112" y="-12947"/>
                  <a:pt x="2813790" y="18288"/>
                </a:cubicBezTo>
                <a:cubicBezTo>
                  <a:pt x="2632940" y="20849"/>
                  <a:pt x="2397635" y="15760"/>
                  <a:pt x="2153765" y="18288"/>
                </a:cubicBezTo>
                <a:cubicBezTo>
                  <a:pt x="1891878" y="6934"/>
                  <a:pt x="1703855" y="52978"/>
                  <a:pt x="1493740" y="18288"/>
                </a:cubicBezTo>
                <a:cubicBezTo>
                  <a:pt x="1330429" y="-31833"/>
                  <a:pt x="892176" y="-4993"/>
                  <a:pt x="729501" y="18288"/>
                </a:cubicBezTo>
                <a:cubicBezTo>
                  <a:pt x="525707" y="21214"/>
                  <a:pt x="219591" y="37385"/>
                  <a:pt x="0" y="18288"/>
                </a:cubicBezTo>
                <a:cubicBezTo>
                  <a:pt x="-58" y="15072"/>
                  <a:pt x="-1055" y="3930"/>
                  <a:pt x="0" y="0"/>
                </a:cubicBezTo>
                <a:close/>
              </a:path>
              <a:path w="3473815" h="18288" fill="none" stroke="0" extrusionOk="0">
                <a:moveTo>
                  <a:pt x="0" y="0"/>
                </a:moveTo>
                <a:cubicBezTo>
                  <a:pt x="189757" y="-4949"/>
                  <a:pt x="523431" y="23136"/>
                  <a:pt x="694763" y="0"/>
                </a:cubicBezTo>
                <a:cubicBezTo>
                  <a:pt x="886918" y="-48304"/>
                  <a:pt x="1059782" y="-28043"/>
                  <a:pt x="1354788" y="0"/>
                </a:cubicBezTo>
                <a:cubicBezTo>
                  <a:pt x="1606019" y="-15312"/>
                  <a:pt x="1808891" y="38557"/>
                  <a:pt x="2014813" y="0"/>
                </a:cubicBezTo>
                <a:cubicBezTo>
                  <a:pt x="2204415" y="36135"/>
                  <a:pt x="2515643" y="33614"/>
                  <a:pt x="2779052" y="0"/>
                </a:cubicBezTo>
                <a:cubicBezTo>
                  <a:pt x="2958087" y="-19529"/>
                  <a:pt x="3240241" y="31621"/>
                  <a:pt x="3473815" y="0"/>
                </a:cubicBezTo>
                <a:cubicBezTo>
                  <a:pt x="3473789" y="7514"/>
                  <a:pt x="3473284" y="9795"/>
                  <a:pt x="3473815" y="18288"/>
                </a:cubicBezTo>
                <a:cubicBezTo>
                  <a:pt x="3201177" y="56083"/>
                  <a:pt x="2970515" y="49905"/>
                  <a:pt x="2779052" y="18288"/>
                </a:cubicBezTo>
                <a:cubicBezTo>
                  <a:pt x="2593514" y="9981"/>
                  <a:pt x="2375224" y="5521"/>
                  <a:pt x="2188503" y="18288"/>
                </a:cubicBezTo>
                <a:cubicBezTo>
                  <a:pt x="2061088" y="12390"/>
                  <a:pt x="1802805" y="18023"/>
                  <a:pt x="1528479" y="18288"/>
                </a:cubicBezTo>
                <a:cubicBezTo>
                  <a:pt x="1253491" y="31977"/>
                  <a:pt x="1147546" y="14232"/>
                  <a:pt x="868454" y="18288"/>
                </a:cubicBezTo>
                <a:cubicBezTo>
                  <a:pt x="583453" y="19052"/>
                  <a:pt x="208139" y="-20061"/>
                  <a:pt x="0" y="18288"/>
                </a:cubicBezTo>
                <a:cubicBezTo>
                  <a:pt x="-35" y="11391"/>
                  <a:pt x="-28" y="369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3473815"/>
                      <a:gd name="connsiteY0" fmla="*/ 0 h 18288"/>
                      <a:gd name="connsiteX1" fmla="*/ 694763 w 3473815"/>
                      <a:gd name="connsiteY1" fmla="*/ 0 h 18288"/>
                      <a:gd name="connsiteX2" fmla="*/ 1354788 w 3473815"/>
                      <a:gd name="connsiteY2" fmla="*/ 0 h 18288"/>
                      <a:gd name="connsiteX3" fmla="*/ 2014813 w 3473815"/>
                      <a:gd name="connsiteY3" fmla="*/ 0 h 18288"/>
                      <a:gd name="connsiteX4" fmla="*/ 2779052 w 3473815"/>
                      <a:gd name="connsiteY4" fmla="*/ 0 h 18288"/>
                      <a:gd name="connsiteX5" fmla="*/ 3473815 w 3473815"/>
                      <a:gd name="connsiteY5" fmla="*/ 0 h 18288"/>
                      <a:gd name="connsiteX6" fmla="*/ 3473815 w 3473815"/>
                      <a:gd name="connsiteY6" fmla="*/ 18288 h 18288"/>
                      <a:gd name="connsiteX7" fmla="*/ 2779052 w 3473815"/>
                      <a:gd name="connsiteY7" fmla="*/ 18288 h 18288"/>
                      <a:gd name="connsiteX8" fmla="*/ 2188503 w 3473815"/>
                      <a:gd name="connsiteY8" fmla="*/ 18288 h 18288"/>
                      <a:gd name="connsiteX9" fmla="*/ 1528479 w 3473815"/>
                      <a:gd name="connsiteY9" fmla="*/ 18288 h 18288"/>
                      <a:gd name="connsiteX10" fmla="*/ 868454 w 3473815"/>
                      <a:gd name="connsiteY10" fmla="*/ 18288 h 18288"/>
                      <a:gd name="connsiteX11" fmla="*/ 0 w 3473815"/>
                      <a:gd name="connsiteY11" fmla="*/ 18288 h 18288"/>
                      <a:gd name="connsiteX12" fmla="*/ 0 w 3473815"/>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815" h="18288" fill="none" extrusionOk="0">
                        <a:moveTo>
                          <a:pt x="0" y="0"/>
                        </a:moveTo>
                        <a:cubicBezTo>
                          <a:pt x="182906" y="5222"/>
                          <a:pt x="525212" y="15044"/>
                          <a:pt x="694763" y="0"/>
                        </a:cubicBezTo>
                        <a:cubicBezTo>
                          <a:pt x="864314" y="-15044"/>
                          <a:pt x="1095979" y="-25460"/>
                          <a:pt x="1354788" y="0"/>
                        </a:cubicBezTo>
                        <a:cubicBezTo>
                          <a:pt x="1613597" y="25460"/>
                          <a:pt x="1827465" y="3076"/>
                          <a:pt x="2014813" y="0"/>
                        </a:cubicBezTo>
                        <a:cubicBezTo>
                          <a:pt x="2202162" y="-3076"/>
                          <a:pt x="2561462" y="29782"/>
                          <a:pt x="2779052" y="0"/>
                        </a:cubicBezTo>
                        <a:cubicBezTo>
                          <a:pt x="2996642" y="-29782"/>
                          <a:pt x="3260877" y="-7505"/>
                          <a:pt x="3473815" y="0"/>
                        </a:cubicBezTo>
                        <a:cubicBezTo>
                          <a:pt x="3473381" y="7551"/>
                          <a:pt x="3473348" y="9822"/>
                          <a:pt x="3473815" y="18288"/>
                        </a:cubicBezTo>
                        <a:cubicBezTo>
                          <a:pt x="3221493" y="35914"/>
                          <a:pt x="2987895" y="39816"/>
                          <a:pt x="2779052" y="18288"/>
                        </a:cubicBezTo>
                        <a:cubicBezTo>
                          <a:pt x="2570209" y="-3240"/>
                          <a:pt x="2343602" y="7168"/>
                          <a:pt x="2188503" y="18288"/>
                        </a:cubicBezTo>
                        <a:cubicBezTo>
                          <a:pt x="2033404" y="29408"/>
                          <a:pt x="1812100" y="18034"/>
                          <a:pt x="1528479" y="18288"/>
                        </a:cubicBezTo>
                        <a:cubicBezTo>
                          <a:pt x="1244858" y="18542"/>
                          <a:pt x="1155493" y="-1402"/>
                          <a:pt x="868454" y="18288"/>
                        </a:cubicBezTo>
                        <a:cubicBezTo>
                          <a:pt x="581415" y="37978"/>
                          <a:pt x="215843" y="-23060"/>
                          <a:pt x="0" y="18288"/>
                        </a:cubicBezTo>
                        <a:cubicBezTo>
                          <a:pt x="60" y="11696"/>
                          <a:pt x="66" y="3758"/>
                          <a:pt x="0" y="0"/>
                        </a:cubicBezTo>
                        <a:close/>
                      </a:path>
                      <a:path w="3473815" h="18288" stroke="0" extrusionOk="0">
                        <a:moveTo>
                          <a:pt x="0" y="0"/>
                        </a:moveTo>
                        <a:cubicBezTo>
                          <a:pt x="242785" y="-29423"/>
                          <a:pt x="378998" y="-19420"/>
                          <a:pt x="625287" y="0"/>
                        </a:cubicBezTo>
                        <a:cubicBezTo>
                          <a:pt x="871576" y="19420"/>
                          <a:pt x="1067984" y="20453"/>
                          <a:pt x="1389526" y="0"/>
                        </a:cubicBezTo>
                        <a:cubicBezTo>
                          <a:pt x="1711068" y="-20453"/>
                          <a:pt x="1750898" y="12571"/>
                          <a:pt x="1980075" y="0"/>
                        </a:cubicBezTo>
                        <a:cubicBezTo>
                          <a:pt x="2209252" y="-12571"/>
                          <a:pt x="2443074" y="-14077"/>
                          <a:pt x="2570623" y="0"/>
                        </a:cubicBezTo>
                        <a:cubicBezTo>
                          <a:pt x="2698172" y="14077"/>
                          <a:pt x="3135362" y="-35726"/>
                          <a:pt x="3473815" y="0"/>
                        </a:cubicBezTo>
                        <a:cubicBezTo>
                          <a:pt x="3473733" y="4406"/>
                          <a:pt x="3473726" y="9982"/>
                          <a:pt x="3473815" y="18288"/>
                        </a:cubicBezTo>
                        <a:cubicBezTo>
                          <a:pt x="3180355" y="10141"/>
                          <a:pt x="2981436" y="-5889"/>
                          <a:pt x="2813790" y="18288"/>
                        </a:cubicBezTo>
                        <a:cubicBezTo>
                          <a:pt x="2646145" y="42465"/>
                          <a:pt x="2412345" y="4786"/>
                          <a:pt x="2153765" y="18288"/>
                        </a:cubicBezTo>
                        <a:cubicBezTo>
                          <a:pt x="1895186" y="31790"/>
                          <a:pt x="1663932" y="40265"/>
                          <a:pt x="1493740" y="18288"/>
                        </a:cubicBezTo>
                        <a:cubicBezTo>
                          <a:pt x="1323549" y="-3689"/>
                          <a:pt x="925140" y="-7542"/>
                          <a:pt x="729501" y="18288"/>
                        </a:cubicBezTo>
                        <a:cubicBezTo>
                          <a:pt x="533862" y="44118"/>
                          <a:pt x="281408" y="34924"/>
                          <a:pt x="0" y="18288"/>
                        </a:cubicBezTo>
                        <a:cubicBezTo>
                          <a:pt x="189" y="14288"/>
                          <a:pt x="-703" y="37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E5CBCF-F39A-8F99-A718-F72361656885}"/>
              </a:ext>
            </a:extLst>
          </p:cNvPr>
          <p:cNvSpPr>
            <a:spLocks noGrp="1"/>
          </p:cNvSpPr>
          <p:nvPr>
            <p:ph idx="1"/>
          </p:nvPr>
        </p:nvSpPr>
        <p:spPr>
          <a:xfrm>
            <a:off x="639912" y="2872899"/>
            <a:ext cx="4540099" cy="332066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PrasannaKumar Reddy, </a:t>
            </a:r>
          </a:p>
          <a:p>
            <a:pPr marL="0" indent="0">
              <a:buNone/>
            </a:pPr>
            <a:r>
              <a:rPr lang="en-US" sz="2200" dirty="0">
                <a:latin typeface="Times New Roman" panose="02020603050405020304" pitchFamily="18" charset="0"/>
                <a:cs typeface="Times New Roman" panose="02020603050405020304" pitchFamily="18" charset="0"/>
              </a:rPr>
              <a:t>Akhil Muthyala, </a:t>
            </a:r>
          </a:p>
          <a:p>
            <a:pPr marL="0" indent="0">
              <a:buNone/>
            </a:pPr>
            <a:r>
              <a:rPr lang="en-US" sz="2200" dirty="0">
                <a:latin typeface="Times New Roman" panose="02020603050405020304" pitchFamily="18" charset="0"/>
                <a:cs typeface="Times New Roman" panose="02020603050405020304" pitchFamily="18" charset="0"/>
              </a:rPr>
              <a:t>Naga Sai Anudeep,</a:t>
            </a:r>
          </a:p>
          <a:p>
            <a:pPr marL="0" indent="0">
              <a:buNone/>
            </a:pPr>
            <a:r>
              <a:rPr lang="en-US" sz="2200" dirty="0">
                <a:latin typeface="Times New Roman" panose="02020603050405020304" pitchFamily="18" charset="0"/>
                <a:cs typeface="Times New Roman" panose="02020603050405020304" pitchFamily="18" charset="0"/>
              </a:rPr>
              <a:t>Manoj Vallabhaneni.</a:t>
            </a:r>
          </a:p>
        </p:txBody>
      </p:sp>
      <p:pic>
        <p:nvPicPr>
          <p:cNvPr id="34" name="Picture 33" descr="Desk with stethoscope and computer keyboard">
            <a:extLst>
              <a:ext uri="{FF2B5EF4-FFF2-40B4-BE49-F238E27FC236}">
                <a16:creationId xmlns:a16="http://schemas.microsoft.com/office/drawing/2014/main" id="{3BD97211-D38D-6DA7-4586-AF9E234893F3}"/>
              </a:ext>
            </a:extLst>
          </p:cNvPr>
          <p:cNvPicPr>
            <a:picLocks noChangeAspect="1"/>
          </p:cNvPicPr>
          <p:nvPr/>
        </p:nvPicPr>
        <p:blipFill rotWithShape="1">
          <a:blip r:embed="rId2"/>
          <a:srcRect l="33066" r="-1" b="-1"/>
          <a:stretch/>
        </p:blipFill>
        <p:spPr>
          <a:xfrm>
            <a:off x="5310318" y="10"/>
            <a:ext cx="687698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4635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6036" y="1"/>
            <a:ext cx="1134770"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70B70A-EFE7-F416-39F8-23682004F260}"/>
              </a:ext>
            </a:extLst>
          </p:cNvPr>
          <p:cNvSpPr>
            <a:spLocks noGrp="1"/>
          </p:cNvSpPr>
          <p:nvPr>
            <p:ph type="title"/>
          </p:nvPr>
        </p:nvSpPr>
        <p:spPr>
          <a:xfrm>
            <a:off x="837981" y="365125"/>
            <a:ext cx="10512862" cy="1325563"/>
          </a:xfrm>
        </p:spPr>
        <p:txBody>
          <a:bodyPr>
            <a:normAutofit/>
          </a:bodyPr>
          <a:lstStyle/>
          <a:p>
            <a:r>
              <a:rPr lang="en-US" b="1" dirty="0">
                <a:latin typeface="Times New Roman" panose="02020603050405020304" pitchFamily="18" charset="0"/>
                <a:cs typeface="Times New Roman" panose="02020603050405020304" pitchFamily="18" charset="0"/>
              </a:rPr>
              <a:t>Random Forest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034" y="2183755"/>
            <a:ext cx="4083433" cy="408237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BACD29-D59D-3798-2087-EECF2B307092}"/>
              </a:ext>
            </a:extLst>
          </p:cNvPr>
          <p:cNvSpPr>
            <a:spLocks noGrp="1"/>
          </p:cNvSpPr>
          <p:nvPr>
            <p:ph idx="1"/>
          </p:nvPr>
        </p:nvSpPr>
        <p:spPr>
          <a:xfrm>
            <a:off x="1120398" y="1591880"/>
            <a:ext cx="10512862" cy="4351338"/>
          </a:xfrm>
        </p:spPr>
        <p:txBody>
          <a:bodyPr>
            <a:normAutofit/>
          </a:bodyPr>
          <a:lstStyle/>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we explore Random Forest Regression, a robust machine learning technique. We create a Random Forest regressor with 100 trees, ensuring consistency by setting a fixed random state. The model is then trained on our data and used to make predictions on the test set.</a:t>
            </a:r>
          </a:p>
          <a:p>
            <a:pPr>
              <a:buFont typeface="Wingdings" panose="05000000000000000000" pitchFamily="2" charset="2"/>
              <a:buChar char="v"/>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To evaluate its performance, we calculate key metrics, including R-squared, Mean Absolute Error (MAE), and Mean Squared Error (MSE). These metrics provide a comprehensive view of how well the Random Forest model predicts outcomes.</a:t>
            </a:r>
          </a:p>
          <a:p>
            <a:pPr>
              <a:buFont typeface="Wingdings" panose="05000000000000000000" pitchFamily="2" charset="2"/>
              <a:buChar char="v"/>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resulting metrics are stored in the rf_metrics dictionary and seamlessly integrated into our broader results collection, allowing for easy comparison with other regression models.</a:t>
            </a:r>
          </a:p>
          <a:p>
            <a:pPr>
              <a:buFont typeface="Wingdings" panose="05000000000000000000" pitchFamily="2" charset="2"/>
              <a:buChar char="v"/>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Our presentation of the results is straightforward and focused, emphasizing the essential metrics. By highlighting R-squared, MAE, and MSE, we convey a clear picture of the Random Forest Regression model's accuracy and precision.</a:t>
            </a:r>
          </a:p>
        </p:txBody>
      </p:sp>
    </p:spTree>
    <p:extLst>
      <p:ext uri="{BB962C8B-B14F-4D97-AF65-F5344CB8AC3E}">
        <p14:creationId xmlns:p14="http://schemas.microsoft.com/office/powerpoint/2010/main" val="415766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6036" y="1"/>
            <a:ext cx="1134770"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DD3048-ED23-E20F-0F33-396EBE296CCF}"/>
              </a:ext>
            </a:extLst>
          </p:cNvPr>
          <p:cNvSpPr>
            <a:spLocks noGrp="1"/>
          </p:cNvSpPr>
          <p:nvPr>
            <p:ph type="title"/>
          </p:nvPr>
        </p:nvSpPr>
        <p:spPr>
          <a:xfrm>
            <a:off x="837981" y="365125"/>
            <a:ext cx="10512862" cy="1325563"/>
          </a:xfrm>
        </p:spPr>
        <p:txBody>
          <a:bodyPr>
            <a:normAutofit/>
          </a:bodyPr>
          <a:lstStyle/>
          <a:p>
            <a:r>
              <a:rPr lang="en-US" b="1" dirty="0">
                <a:latin typeface="Times New Roman" panose="02020603050405020304" pitchFamily="18" charset="0"/>
                <a:cs typeface="Times New Roman" panose="02020603050405020304" pitchFamily="18" charset="0"/>
              </a:rPr>
              <a:t>K-Nearest Neighbors Regression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034" y="2183755"/>
            <a:ext cx="4083433" cy="408237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A4F09B2-24EF-7C23-71B6-FCFC585972AF}"/>
              </a:ext>
            </a:extLst>
          </p:cNvPr>
          <p:cNvSpPr>
            <a:spLocks noGrp="1"/>
          </p:cNvSpPr>
          <p:nvPr>
            <p:ph idx="1"/>
          </p:nvPr>
        </p:nvSpPr>
        <p:spPr>
          <a:xfrm>
            <a:off x="1256972" y="1561900"/>
            <a:ext cx="10512862" cy="4351338"/>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K-Nearest Neighbors (KNN) Regression as a predictive modeling technique. A KNN regressor is instantiated with a specified number of neighbors (in this case, 5) and trained on the provided training data (X_train and y_train). Predictions are then made on the test data (X_test), and key evaluation metrics are computed.</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evaluation metrics include R-squared, Mean Absolute Error (MAE), and Mean Squared Error (MSE). These metrics serve as crucial benchmarks for assessing the accuracy and performance of the KNN Regression model.</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calculated metrics are encapsulated in the </a:t>
            </a:r>
            <a:r>
              <a:rPr lang="en-US" sz="2000" dirty="0" err="1">
                <a:latin typeface="Times New Roman" panose="02020603050405020304" pitchFamily="18" charset="0"/>
                <a:cs typeface="Times New Roman" panose="02020603050405020304" pitchFamily="18" charset="0"/>
              </a:rPr>
              <a:t>knn_metrics</a:t>
            </a:r>
            <a:r>
              <a:rPr lang="en-US" sz="2000" dirty="0">
                <a:latin typeface="Times New Roman" panose="02020603050405020304" pitchFamily="18" charset="0"/>
                <a:cs typeface="Times New Roman" panose="02020603050405020304" pitchFamily="18" charset="0"/>
              </a:rPr>
              <a:t> dictionary, summarizing the model's effectiveness. This information is seamlessly integrated into the broader results dictionary, providing a consolidated record of various models' performance throughout the presentation.</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results are presented in a clear and concise manner for K-Nearest Neighbors Regression, emphasizing the predictive accuracy and overall effectiveness of the model. By specifically highlighting R-squared, MAE, and MSE, the audience gains insights into how well the model aligns with the actual values and the extent of prediction errors</a:t>
            </a:r>
          </a:p>
        </p:txBody>
      </p:sp>
    </p:spTree>
    <p:extLst>
      <p:ext uri="{BB962C8B-B14F-4D97-AF65-F5344CB8AC3E}">
        <p14:creationId xmlns:p14="http://schemas.microsoft.com/office/powerpoint/2010/main" val="41675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5" name="Arc 6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28711" y="490882"/>
            <a:ext cx="2987899" cy="2987121"/>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55612" y="214529"/>
            <a:ext cx="5942231" cy="1124019"/>
          </a:xfrm>
        </p:spPr>
        <p:txBody>
          <a:bodyPr>
            <a:normAutofit fontScale="90000"/>
          </a:bodyPr>
          <a:lstStyle/>
          <a:p>
            <a:r>
              <a:rPr lang="en-US" b="1" dirty="0">
                <a:latin typeface="Times New Roman" panose="02020603050405020304" pitchFamily="18" charset="0"/>
                <a:cs typeface="Times New Roman" panose="02020603050405020304" pitchFamily="18" charset="0"/>
              </a:rPr>
              <a:t>Model Evaluation Metrics</a:t>
            </a:r>
            <a:endParaRPr lang="en-US" dirty="0">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166"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7" name="Picture 56" descr="3D stairs design">
            <a:extLst>
              <a:ext uri="{FF2B5EF4-FFF2-40B4-BE49-F238E27FC236}">
                <a16:creationId xmlns:a16="http://schemas.microsoft.com/office/drawing/2014/main" id="{56EBAB22-1F85-7E20-FBF7-C13EE3D1AD15}"/>
              </a:ext>
            </a:extLst>
          </p:cNvPr>
          <p:cNvPicPr>
            <a:picLocks noChangeAspect="1"/>
          </p:cNvPicPr>
          <p:nvPr/>
        </p:nvPicPr>
        <p:blipFill>
          <a:blip r:embed="rId3"/>
          <a:stretch>
            <a:fillRect/>
          </a:stretch>
        </p:blipFill>
        <p:spPr>
          <a:xfrm>
            <a:off x="702998" y="1553077"/>
            <a:ext cx="4776137" cy="35821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8" name="Content Placeholder 2"/>
          <p:cNvSpPr>
            <a:spLocks noGrp="1"/>
          </p:cNvSpPr>
          <p:nvPr>
            <p:ph idx="1"/>
          </p:nvPr>
        </p:nvSpPr>
        <p:spPr>
          <a:xfrm>
            <a:off x="5637212" y="1984443"/>
            <a:ext cx="5848615" cy="4192520"/>
          </a:xfrm>
        </p:spPr>
        <p:txBody>
          <a:bodyPr>
            <a:normAutofit/>
          </a:bodyPr>
          <a:lstStyle/>
          <a:p>
            <a:pPr algn="just">
              <a:buFont typeface="Wingdings" panose="05000000000000000000" pitchFamily="2" charset="2"/>
              <a:buChar char="v"/>
            </a:pPr>
            <a:r>
              <a:rPr lang="en-US" sz="2000" b="1" i="0" u="none" strike="noStrike" dirty="0">
                <a:effectLst/>
                <a:latin typeface="Times New Roman" panose="02020603050405020304" pitchFamily="18" charset="0"/>
                <a:cs typeface="Times New Roman" panose="02020603050405020304" pitchFamily="18" charset="0"/>
              </a:rPr>
              <a:t>R-squared (Coefficient of Determination): </a:t>
            </a:r>
            <a:r>
              <a:rPr lang="en-US" sz="2000" b="0" i="0" u="none" strike="noStrike" dirty="0">
                <a:effectLst/>
                <a:latin typeface="Times New Roman" panose="02020603050405020304" pitchFamily="18" charset="0"/>
                <a:cs typeface="Times New Roman" panose="02020603050405020304" pitchFamily="18" charset="0"/>
              </a:rPr>
              <a:t>Measures the proportion of the variance in the dependent variable that is predictable from the independent variables. It indicates the goodness of fit of the model.</a:t>
            </a:r>
          </a:p>
          <a:p>
            <a:pPr algn="just">
              <a:buFont typeface="Wingdings" panose="05000000000000000000" pitchFamily="2" charset="2"/>
              <a:buChar char="v"/>
            </a:pPr>
            <a:r>
              <a:rPr lang="en-US" sz="2000" b="1" i="0" u="none" strike="noStrike" dirty="0">
                <a:effectLst/>
                <a:latin typeface="Times New Roman" panose="02020603050405020304" pitchFamily="18" charset="0"/>
                <a:cs typeface="Times New Roman" panose="02020603050405020304" pitchFamily="18" charset="0"/>
              </a:rPr>
              <a:t>Mean Absolute Error (MAE): </a:t>
            </a:r>
            <a:r>
              <a:rPr lang="en-US" sz="2000" b="0" i="0" u="none" strike="noStrike" dirty="0">
                <a:effectLst/>
                <a:latin typeface="Times New Roman" panose="02020603050405020304" pitchFamily="18" charset="0"/>
                <a:cs typeface="Times New Roman" panose="02020603050405020304" pitchFamily="18" charset="0"/>
              </a:rPr>
              <a:t>Measures the average absolute difference between the actual and predicted values. It provides a measure of the model's accuracy.</a:t>
            </a:r>
          </a:p>
          <a:p>
            <a:pPr algn="just">
              <a:buFont typeface="Wingdings" panose="05000000000000000000" pitchFamily="2" charset="2"/>
              <a:buChar char="v"/>
            </a:pPr>
            <a:r>
              <a:rPr lang="en-US" sz="2000" b="1" i="0" u="none" strike="noStrike" dirty="0">
                <a:effectLst/>
                <a:latin typeface="Times New Roman" panose="02020603050405020304" pitchFamily="18" charset="0"/>
                <a:cs typeface="Times New Roman" panose="02020603050405020304" pitchFamily="18" charset="0"/>
              </a:rPr>
              <a:t>Mean Squared Error (MSE): </a:t>
            </a:r>
            <a:r>
              <a:rPr lang="en-US" sz="2000" b="0" i="0" u="none" strike="noStrike" dirty="0">
                <a:effectLst/>
                <a:latin typeface="Times New Roman" panose="02020603050405020304" pitchFamily="18" charset="0"/>
                <a:cs typeface="Times New Roman" panose="02020603050405020304" pitchFamily="18" charset="0"/>
              </a:rPr>
              <a:t>Measures the average of the squares of the errors between the actual and predicted values. It penalizes larger errors more heavily than smaller ones.</a:t>
            </a:r>
          </a:p>
        </p:txBody>
      </p:sp>
      <p:sp>
        <p:nvSpPr>
          <p:cNvPr id="5" name="TextBox 4">
            <a:extLst>
              <a:ext uri="{FF2B5EF4-FFF2-40B4-BE49-F238E27FC236}">
                <a16:creationId xmlns:a16="http://schemas.microsoft.com/office/drawing/2014/main" id="{362CCB4F-9983-99E6-9F61-C0055E891D96}"/>
              </a:ext>
            </a:extLst>
          </p:cNvPr>
          <p:cNvSpPr txBox="1"/>
          <p:nvPr/>
        </p:nvSpPr>
        <p:spPr>
          <a:xfrm>
            <a:off x="6840638" y="238438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62139E7-4001-E363-B1A5-0E239364E29F}"/>
              </a:ext>
            </a:extLst>
          </p:cNvPr>
          <p:cNvSpPr txBox="1"/>
          <p:nvPr/>
        </p:nvSpPr>
        <p:spPr>
          <a:xfrm>
            <a:off x="6585995" y="23843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6118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7" name="Arc 10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28711" y="490882"/>
            <a:ext cx="2987899" cy="2987121"/>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55612" y="239747"/>
            <a:ext cx="5457417" cy="1325563"/>
          </a:xfrm>
        </p:spPr>
        <p:txBody>
          <a:bodyPr>
            <a:normAutofit/>
          </a:bodyPr>
          <a:lstStyle/>
          <a:p>
            <a:r>
              <a:rPr lang="en-US" b="1" dirty="0">
                <a:latin typeface="Times New Roman" panose="02020603050405020304" pitchFamily="18" charset="0"/>
                <a:cs typeface="Times New Roman" panose="02020603050405020304" pitchFamily="18" charset="0"/>
              </a:rPr>
              <a:t>Model Comparision</a:t>
            </a:r>
            <a:endParaRPr lang="en-US" dirty="0">
              <a:latin typeface="Times New Roman" panose="02020603050405020304" pitchFamily="18" charset="0"/>
              <a:cs typeface="Times New Roman" panose="02020603050405020304" pitchFamily="18" charset="0"/>
            </a:endParaRPr>
          </a:p>
        </p:txBody>
      </p:sp>
      <p:sp>
        <p:nvSpPr>
          <p:cNvPr id="108" name="Freeform: Shape 10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166"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Content Placeholder 2"/>
          <p:cNvSpPr>
            <a:spLocks noGrp="1"/>
          </p:cNvSpPr>
          <p:nvPr>
            <p:ph idx="1"/>
          </p:nvPr>
        </p:nvSpPr>
        <p:spPr>
          <a:xfrm>
            <a:off x="6149915" y="2206166"/>
            <a:ext cx="5943235" cy="3200400"/>
          </a:xfrm>
        </p:spPr>
        <p:txBody>
          <a:bodyPr>
            <a:normAutofit lnSpcReduction="10000"/>
          </a:bodyPr>
          <a:lstStyle/>
          <a:p>
            <a:pPr algn="just">
              <a:buFont typeface="Wingdings" panose="05000000000000000000" pitchFamily="2" charset="2"/>
              <a:buChar char="v"/>
            </a:pPr>
            <a:r>
              <a:rPr lang="en-US" sz="1600" b="1" i="0" u="none" strike="noStrike" dirty="0">
                <a:solidFill>
                  <a:srgbClr val="0D0D0D"/>
                </a:solidFill>
                <a:effectLst/>
                <a:latin typeface="Times New Roman" panose="02020603050405020304" pitchFamily="18" charset="0"/>
                <a:cs typeface="Times New Roman" panose="02020603050405020304" pitchFamily="18" charset="0"/>
              </a:rPr>
              <a:t>Polynomial Regression: </a:t>
            </a:r>
            <a:r>
              <a:rPr lang="en-US" sz="1600" b="0" i="0" u="none" strike="noStrike" dirty="0">
                <a:solidFill>
                  <a:srgbClr val="0D0D0D"/>
                </a:solidFill>
                <a:effectLst/>
                <a:latin typeface="Times New Roman" panose="02020603050405020304" pitchFamily="18" charset="0"/>
                <a:cs typeface="Times New Roman" panose="02020603050405020304" pitchFamily="18" charset="0"/>
              </a:rPr>
              <a:t>Achieved an R-squared value of 0.87, indicating a strong fit to the data.</a:t>
            </a:r>
          </a:p>
          <a:p>
            <a:pPr algn="just">
              <a:buFont typeface="Wingdings" panose="05000000000000000000" pitchFamily="2" charset="2"/>
              <a:buChar char="v"/>
            </a:pPr>
            <a:endParaRPr lang="en-US" sz="16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b="1" i="0" u="none" strike="noStrike" dirty="0">
                <a:solidFill>
                  <a:srgbClr val="0D0D0D"/>
                </a:solidFill>
                <a:effectLst/>
                <a:latin typeface="Times New Roman" panose="02020603050405020304" pitchFamily="18" charset="0"/>
                <a:cs typeface="Times New Roman" panose="02020603050405020304" pitchFamily="18" charset="0"/>
              </a:rPr>
              <a:t>Decision Tree: </a:t>
            </a:r>
            <a:r>
              <a:rPr lang="en-US" sz="1600" b="0" i="0" u="none" strike="noStrike" dirty="0">
                <a:solidFill>
                  <a:srgbClr val="0D0D0D"/>
                </a:solidFill>
                <a:effectLst/>
                <a:latin typeface="Times New Roman" panose="02020603050405020304" pitchFamily="18" charset="0"/>
                <a:cs typeface="Times New Roman" panose="02020603050405020304" pitchFamily="18" charset="0"/>
              </a:rPr>
              <a:t>Attained an R-squared value of 0.86, indicating slightly lower performance compared to other models.</a:t>
            </a:r>
          </a:p>
          <a:p>
            <a:pPr algn="just">
              <a:buFont typeface="Wingdings" panose="05000000000000000000" pitchFamily="2" charset="2"/>
              <a:buChar char="v"/>
            </a:pPr>
            <a:endParaRPr lang="en-US" sz="16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b="1" i="0" u="none" strike="noStrike" dirty="0">
                <a:solidFill>
                  <a:srgbClr val="0D0D0D"/>
                </a:solidFill>
                <a:effectLst/>
                <a:latin typeface="Times New Roman" panose="02020603050405020304" pitchFamily="18" charset="0"/>
                <a:cs typeface="Times New Roman" panose="02020603050405020304" pitchFamily="18" charset="0"/>
              </a:rPr>
              <a:t>K-Nearest Neighbors: </a:t>
            </a:r>
            <a:r>
              <a:rPr lang="en-US" sz="1600" b="0" i="0" u="none" strike="noStrike" dirty="0">
                <a:solidFill>
                  <a:srgbClr val="0D0D0D"/>
                </a:solidFill>
                <a:effectLst/>
                <a:latin typeface="Times New Roman" panose="02020603050405020304" pitchFamily="18" charset="0"/>
                <a:cs typeface="Times New Roman" panose="02020603050405020304" pitchFamily="18" charset="0"/>
              </a:rPr>
              <a:t>Achieved an R-squared value of 0.77, demonstrating competitive performance among the models.</a:t>
            </a:r>
          </a:p>
          <a:p>
            <a:pPr algn="just">
              <a:buFont typeface="Wingdings" panose="05000000000000000000" pitchFamily="2" charset="2"/>
              <a:buChar char="v"/>
            </a:pPr>
            <a:endParaRPr lang="en-US" sz="16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b="1" i="0" u="none" strike="noStrike" dirty="0">
                <a:solidFill>
                  <a:srgbClr val="0D0D0D"/>
                </a:solidFill>
                <a:effectLst/>
                <a:latin typeface="Times New Roman" panose="02020603050405020304" pitchFamily="18" charset="0"/>
                <a:cs typeface="Times New Roman" panose="02020603050405020304" pitchFamily="18" charset="0"/>
              </a:rPr>
              <a:t>Random Forest: </a:t>
            </a:r>
            <a:r>
              <a:rPr lang="en-US" sz="1600" b="0" i="0" u="none" strike="noStrike" dirty="0">
                <a:solidFill>
                  <a:srgbClr val="0D0D0D"/>
                </a:solidFill>
                <a:effectLst/>
                <a:latin typeface="Times New Roman" panose="02020603050405020304" pitchFamily="18" charset="0"/>
                <a:cs typeface="Times New Roman" panose="02020603050405020304" pitchFamily="18" charset="0"/>
              </a:rPr>
              <a:t>Also achieved an R-squared value of 0.86, demonstrating comparable performance to Polynomial Regression.</a:t>
            </a:r>
          </a:p>
          <a:p>
            <a:pPr marL="0" indent="0" algn="l">
              <a:buNone/>
            </a:pPr>
            <a:endParaRPr lang="en-US" sz="1400" b="0" i="0" u="none" strike="noStrike" dirty="0">
              <a:solidFill>
                <a:srgbClr val="0D0D0D"/>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2CCB4F-9983-99E6-9F61-C0055E891D96}"/>
              </a:ext>
            </a:extLst>
          </p:cNvPr>
          <p:cNvSpPr txBox="1"/>
          <p:nvPr/>
        </p:nvSpPr>
        <p:spPr>
          <a:xfrm>
            <a:off x="6840638" y="238438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62139E7-4001-E363-B1A5-0E239364E29F}"/>
              </a:ext>
            </a:extLst>
          </p:cNvPr>
          <p:cNvSpPr txBox="1"/>
          <p:nvPr/>
        </p:nvSpPr>
        <p:spPr>
          <a:xfrm>
            <a:off x="6585995" y="2384385"/>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58AB8D8D-C0AE-A3C1-CF81-EEE12AA57173}"/>
              </a:ext>
            </a:extLst>
          </p:cNvPr>
          <p:cNvPicPr>
            <a:picLocks noChangeAspect="1"/>
          </p:cNvPicPr>
          <p:nvPr/>
        </p:nvPicPr>
        <p:blipFill>
          <a:blip r:embed="rId3"/>
          <a:stretch>
            <a:fillRect/>
          </a:stretch>
        </p:blipFill>
        <p:spPr>
          <a:xfrm>
            <a:off x="26578" y="1805056"/>
            <a:ext cx="6123337" cy="3370973"/>
          </a:xfrm>
          <a:prstGeom prst="rect">
            <a:avLst/>
          </a:prstGeom>
        </p:spPr>
      </p:pic>
    </p:spTree>
    <p:extLst>
      <p:ext uri="{BB962C8B-B14F-4D97-AF65-F5344CB8AC3E}">
        <p14:creationId xmlns:p14="http://schemas.microsoft.com/office/powerpoint/2010/main" val="51060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7981" y="365125"/>
            <a:ext cx="10512862" cy="1325563"/>
          </a:xfrm>
        </p:spPr>
        <p:txBody>
          <a:bodyPr>
            <a:normAutofit/>
          </a:bodyPr>
          <a:lstStyle/>
          <a:p>
            <a:r>
              <a:rPr lang="en-US" sz="5300" b="1" i="0" u="none" strike="noStrike">
                <a:effectLst/>
                <a:latin typeface="Times New Roman" panose="02020603050405020304" pitchFamily="18" charset="0"/>
                <a:cs typeface="Times New Roman" panose="02020603050405020304" pitchFamily="18" charset="0"/>
              </a:rPr>
              <a:t>Results</a:t>
            </a:r>
            <a:endParaRPr lang="en-US" sz="5300">
              <a:latin typeface="Times New Roman" panose="02020603050405020304" pitchFamily="18" charset="0"/>
              <a:cs typeface="Times New Roman" panose="02020603050405020304" pitchFamily="18" charset="0"/>
            </a:endParaRP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61" y="1677373"/>
            <a:ext cx="10851102" cy="18288"/>
          </a:xfrm>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 name="connsiteX0" fmla="*/ 0 w 10851102"/>
              <a:gd name="connsiteY0" fmla="*/ 0 h 18288"/>
              <a:gd name="connsiteX1" fmla="*/ 569683 w 10851102"/>
              <a:gd name="connsiteY1" fmla="*/ 0 h 18288"/>
              <a:gd name="connsiteX2" fmla="*/ 922344 w 10851102"/>
              <a:gd name="connsiteY2" fmla="*/ 0 h 18288"/>
              <a:gd name="connsiteX3" fmla="*/ 1817560 w 10851102"/>
              <a:gd name="connsiteY3" fmla="*/ 0 h 18288"/>
              <a:gd name="connsiteX4" fmla="*/ 2387242 w 10851102"/>
              <a:gd name="connsiteY4" fmla="*/ 0 h 18288"/>
              <a:gd name="connsiteX5" fmla="*/ 2956925 w 10851102"/>
              <a:gd name="connsiteY5" fmla="*/ 0 h 18288"/>
              <a:gd name="connsiteX6" fmla="*/ 3852141 w 10851102"/>
              <a:gd name="connsiteY6" fmla="*/ 0 h 18288"/>
              <a:gd name="connsiteX7" fmla="*/ 4313313 w 10851102"/>
              <a:gd name="connsiteY7" fmla="*/ 0 h 18288"/>
              <a:gd name="connsiteX8" fmla="*/ 5208529 w 10851102"/>
              <a:gd name="connsiteY8" fmla="*/ 0 h 18288"/>
              <a:gd name="connsiteX9" fmla="*/ 6103745 w 10851102"/>
              <a:gd name="connsiteY9" fmla="*/ 0 h 18288"/>
              <a:gd name="connsiteX10" fmla="*/ 6781939 w 10851102"/>
              <a:gd name="connsiteY10" fmla="*/ 0 h 18288"/>
              <a:gd name="connsiteX11" fmla="*/ 7677155 w 10851102"/>
              <a:gd name="connsiteY11" fmla="*/ 0 h 18288"/>
              <a:gd name="connsiteX12" fmla="*/ 8246838 w 10851102"/>
              <a:gd name="connsiteY12" fmla="*/ 0 h 18288"/>
              <a:gd name="connsiteX13" fmla="*/ 8816520 w 10851102"/>
              <a:gd name="connsiteY13" fmla="*/ 0 h 18288"/>
              <a:gd name="connsiteX14" fmla="*/ 9603225 w 10851102"/>
              <a:gd name="connsiteY14" fmla="*/ 0 h 18288"/>
              <a:gd name="connsiteX15" fmla="*/ 10172908 w 10851102"/>
              <a:gd name="connsiteY15" fmla="*/ 0 h 18288"/>
              <a:gd name="connsiteX16" fmla="*/ 10851102 w 10851102"/>
              <a:gd name="connsiteY16" fmla="*/ 0 h 18288"/>
              <a:gd name="connsiteX17" fmla="*/ 10851102 w 10851102"/>
              <a:gd name="connsiteY17" fmla="*/ 18288 h 18288"/>
              <a:gd name="connsiteX18" fmla="*/ 10064397 w 10851102"/>
              <a:gd name="connsiteY18" fmla="*/ 18288 h 18288"/>
              <a:gd name="connsiteX19" fmla="*/ 9711736 w 10851102"/>
              <a:gd name="connsiteY19" fmla="*/ 18288 h 18288"/>
              <a:gd name="connsiteX20" fmla="*/ 9250564 w 10851102"/>
              <a:gd name="connsiteY20" fmla="*/ 18288 h 18288"/>
              <a:gd name="connsiteX21" fmla="*/ 8355349 w 10851102"/>
              <a:gd name="connsiteY21" fmla="*/ 18288 h 18288"/>
              <a:gd name="connsiteX22" fmla="*/ 7677155 w 10851102"/>
              <a:gd name="connsiteY22" fmla="*/ 18288 h 18288"/>
              <a:gd name="connsiteX23" fmla="*/ 7215983 w 10851102"/>
              <a:gd name="connsiteY23" fmla="*/ 18288 h 18288"/>
              <a:gd name="connsiteX24" fmla="*/ 6537789 w 10851102"/>
              <a:gd name="connsiteY24" fmla="*/ 18288 h 18288"/>
              <a:gd name="connsiteX25" fmla="*/ 6185128 w 10851102"/>
              <a:gd name="connsiteY25" fmla="*/ 18288 h 18288"/>
              <a:gd name="connsiteX26" fmla="*/ 5832467 w 10851102"/>
              <a:gd name="connsiteY26" fmla="*/ 18288 h 18288"/>
              <a:gd name="connsiteX27" fmla="*/ 5154273 w 10851102"/>
              <a:gd name="connsiteY27" fmla="*/ 18288 h 18288"/>
              <a:gd name="connsiteX28" fmla="*/ 4693102 w 10851102"/>
              <a:gd name="connsiteY28" fmla="*/ 18288 h 18288"/>
              <a:gd name="connsiteX29" fmla="*/ 3906397 w 10851102"/>
              <a:gd name="connsiteY29" fmla="*/ 18288 h 18288"/>
              <a:gd name="connsiteX30" fmla="*/ 3445225 w 10851102"/>
              <a:gd name="connsiteY30" fmla="*/ 18288 h 18288"/>
              <a:gd name="connsiteX31" fmla="*/ 2658520 w 10851102"/>
              <a:gd name="connsiteY31" fmla="*/ 18288 h 18288"/>
              <a:gd name="connsiteX32" fmla="*/ 2305859 w 10851102"/>
              <a:gd name="connsiteY32" fmla="*/ 18288 h 18288"/>
              <a:gd name="connsiteX33" fmla="*/ 1519154 w 10851102"/>
              <a:gd name="connsiteY33" fmla="*/ 18288 h 18288"/>
              <a:gd name="connsiteX34" fmla="*/ 1057982 w 10851102"/>
              <a:gd name="connsiteY34" fmla="*/ 18288 h 18288"/>
              <a:gd name="connsiteX35" fmla="*/ 705322 w 10851102"/>
              <a:gd name="connsiteY35" fmla="*/ 18288 h 18288"/>
              <a:gd name="connsiteX36" fmla="*/ 0 w 10851102"/>
              <a:gd name="connsiteY36" fmla="*/ 18288 h 18288"/>
              <a:gd name="connsiteX37" fmla="*/ 0 w 10851102"/>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851102" h="18288" fill="none" extrusionOk="0">
                <a:moveTo>
                  <a:pt x="0" y="0"/>
                </a:moveTo>
                <a:cubicBezTo>
                  <a:pt x="188417" y="-6288"/>
                  <a:pt x="350285" y="13553"/>
                  <a:pt x="461172" y="0"/>
                </a:cubicBezTo>
                <a:cubicBezTo>
                  <a:pt x="563778" y="-7906"/>
                  <a:pt x="999178" y="-43693"/>
                  <a:pt x="1139366" y="0"/>
                </a:cubicBezTo>
                <a:cubicBezTo>
                  <a:pt x="1316373" y="28259"/>
                  <a:pt x="1739443" y="14382"/>
                  <a:pt x="1926071" y="0"/>
                </a:cubicBezTo>
                <a:cubicBezTo>
                  <a:pt x="2138624" y="-6816"/>
                  <a:pt x="2174931" y="-17430"/>
                  <a:pt x="2278731" y="0"/>
                </a:cubicBezTo>
                <a:cubicBezTo>
                  <a:pt x="2384297" y="-6160"/>
                  <a:pt x="2525288" y="-3774"/>
                  <a:pt x="2631392" y="0"/>
                </a:cubicBezTo>
                <a:cubicBezTo>
                  <a:pt x="2680123" y="-5396"/>
                  <a:pt x="3224033" y="2313"/>
                  <a:pt x="3526608" y="0"/>
                </a:cubicBezTo>
                <a:cubicBezTo>
                  <a:pt x="3857339" y="-35225"/>
                  <a:pt x="4077106" y="-33420"/>
                  <a:pt x="4204802" y="0"/>
                </a:cubicBezTo>
                <a:cubicBezTo>
                  <a:pt x="4369832" y="24684"/>
                  <a:pt x="4395016" y="1759"/>
                  <a:pt x="4557463" y="0"/>
                </a:cubicBezTo>
                <a:cubicBezTo>
                  <a:pt x="4715931" y="18949"/>
                  <a:pt x="4916764" y="-12060"/>
                  <a:pt x="5235657" y="0"/>
                </a:cubicBezTo>
                <a:cubicBezTo>
                  <a:pt x="5546931" y="-1385"/>
                  <a:pt x="5740378" y="53249"/>
                  <a:pt x="6130873" y="0"/>
                </a:cubicBezTo>
                <a:cubicBezTo>
                  <a:pt x="6447783" y="-30916"/>
                  <a:pt x="6579901" y="-6688"/>
                  <a:pt x="6700555" y="0"/>
                </a:cubicBezTo>
                <a:cubicBezTo>
                  <a:pt x="6787588" y="-4332"/>
                  <a:pt x="7036705" y="18324"/>
                  <a:pt x="7270238" y="0"/>
                </a:cubicBezTo>
                <a:cubicBezTo>
                  <a:pt x="7488550" y="-21007"/>
                  <a:pt x="7654769" y="-1990"/>
                  <a:pt x="7948432" y="0"/>
                </a:cubicBezTo>
                <a:cubicBezTo>
                  <a:pt x="8221526" y="-85"/>
                  <a:pt x="8540897" y="38731"/>
                  <a:pt x="8735137" y="0"/>
                </a:cubicBezTo>
                <a:cubicBezTo>
                  <a:pt x="8909820" y="-45485"/>
                  <a:pt x="9289096" y="-43478"/>
                  <a:pt x="9521842" y="0"/>
                </a:cubicBezTo>
                <a:cubicBezTo>
                  <a:pt x="9726702" y="70336"/>
                  <a:pt x="10556624" y="-7417"/>
                  <a:pt x="10851102" y="0"/>
                </a:cubicBezTo>
                <a:cubicBezTo>
                  <a:pt x="10851283" y="4563"/>
                  <a:pt x="10851942" y="10185"/>
                  <a:pt x="10851102" y="18288"/>
                </a:cubicBezTo>
                <a:cubicBezTo>
                  <a:pt x="10670175" y="430"/>
                  <a:pt x="10523714" y="-10356"/>
                  <a:pt x="10389930" y="18288"/>
                </a:cubicBezTo>
                <a:cubicBezTo>
                  <a:pt x="10273310" y="6074"/>
                  <a:pt x="9796167" y="35333"/>
                  <a:pt x="9494714" y="18288"/>
                </a:cubicBezTo>
                <a:cubicBezTo>
                  <a:pt x="9227861" y="-30642"/>
                  <a:pt x="9137881" y="-4234"/>
                  <a:pt x="8816520" y="18288"/>
                </a:cubicBezTo>
                <a:cubicBezTo>
                  <a:pt x="8505326" y="59574"/>
                  <a:pt x="8646055" y="18164"/>
                  <a:pt x="8463860" y="18288"/>
                </a:cubicBezTo>
                <a:cubicBezTo>
                  <a:pt x="8303814" y="8242"/>
                  <a:pt x="8061455" y="-55406"/>
                  <a:pt x="7785666" y="18288"/>
                </a:cubicBezTo>
                <a:cubicBezTo>
                  <a:pt x="7501737" y="42294"/>
                  <a:pt x="7454710" y="16239"/>
                  <a:pt x="7215983" y="18288"/>
                </a:cubicBezTo>
                <a:cubicBezTo>
                  <a:pt x="6972775" y="35913"/>
                  <a:pt x="6919920" y="-7024"/>
                  <a:pt x="6646300" y="18288"/>
                </a:cubicBezTo>
                <a:cubicBezTo>
                  <a:pt x="6383120" y="32808"/>
                  <a:pt x="6217005" y="21952"/>
                  <a:pt x="6076617" y="18288"/>
                </a:cubicBezTo>
                <a:cubicBezTo>
                  <a:pt x="5971842" y="7100"/>
                  <a:pt x="5675149" y="10041"/>
                  <a:pt x="5506934" y="18288"/>
                </a:cubicBezTo>
                <a:cubicBezTo>
                  <a:pt x="5421288" y="30722"/>
                  <a:pt x="5079712" y="119606"/>
                  <a:pt x="4720229" y="18288"/>
                </a:cubicBezTo>
                <a:cubicBezTo>
                  <a:pt x="4340896" y="-29852"/>
                  <a:pt x="4254366" y="34595"/>
                  <a:pt x="4042035" y="18288"/>
                </a:cubicBezTo>
                <a:cubicBezTo>
                  <a:pt x="3848325" y="-3636"/>
                  <a:pt x="3837560" y="18547"/>
                  <a:pt x="3689375" y="18288"/>
                </a:cubicBezTo>
                <a:cubicBezTo>
                  <a:pt x="3547018" y="26154"/>
                  <a:pt x="3417797" y="-90"/>
                  <a:pt x="3119692" y="18288"/>
                </a:cubicBezTo>
                <a:cubicBezTo>
                  <a:pt x="2869463" y="16857"/>
                  <a:pt x="2705026" y="-37858"/>
                  <a:pt x="2332987" y="18288"/>
                </a:cubicBezTo>
                <a:cubicBezTo>
                  <a:pt x="1978013" y="43255"/>
                  <a:pt x="1992323" y="36701"/>
                  <a:pt x="1871815" y="18288"/>
                </a:cubicBezTo>
                <a:cubicBezTo>
                  <a:pt x="1810640" y="18377"/>
                  <a:pt x="1235041" y="64"/>
                  <a:pt x="976599" y="18288"/>
                </a:cubicBezTo>
                <a:cubicBezTo>
                  <a:pt x="700795" y="-12039"/>
                  <a:pt x="249930" y="45395"/>
                  <a:pt x="0" y="18288"/>
                </a:cubicBezTo>
                <a:cubicBezTo>
                  <a:pt x="-570" y="9383"/>
                  <a:pt x="151" y="3492"/>
                  <a:pt x="0" y="0"/>
                </a:cubicBezTo>
                <a:close/>
              </a:path>
              <a:path w="10851102" h="18288" stroke="0" extrusionOk="0">
                <a:moveTo>
                  <a:pt x="0" y="0"/>
                </a:moveTo>
                <a:cubicBezTo>
                  <a:pt x="239680" y="-7924"/>
                  <a:pt x="318955" y="-7377"/>
                  <a:pt x="569683" y="0"/>
                </a:cubicBezTo>
                <a:cubicBezTo>
                  <a:pt x="824587" y="16865"/>
                  <a:pt x="761000" y="14479"/>
                  <a:pt x="922344" y="0"/>
                </a:cubicBezTo>
                <a:cubicBezTo>
                  <a:pt x="1099425" y="-9656"/>
                  <a:pt x="1557568" y="6561"/>
                  <a:pt x="1817560" y="0"/>
                </a:cubicBezTo>
                <a:cubicBezTo>
                  <a:pt x="2103003" y="21814"/>
                  <a:pt x="2189663" y="1819"/>
                  <a:pt x="2387242" y="0"/>
                </a:cubicBezTo>
                <a:cubicBezTo>
                  <a:pt x="2581843" y="-14968"/>
                  <a:pt x="2705567" y="6730"/>
                  <a:pt x="2956925" y="0"/>
                </a:cubicBezTo>
                <a:cubicBezTo>
                  <a:pt x="3195893" y="-8358"/>
                  <a:pt x="3645278" y="-15558"/>
                  <a:pt x="3852141" y="0"/>
                </a:cubicBezTo>
                <a:cubicBezTo>
                  <a:pt x="4071575" y="19281"/>
                  <a:pt x="4215632" y="-16498"/>
                  <a:pt x="4313313" y="0"/>
                </a:cubicBezTo>
                <a:cubicBezTo>
                  <a:pt x="4471953" y="13239"/>
                  <a:pt x="4916777" y="19670"/>
                  <a:pt x="5208529" y="0"/>
                </a:cubicBezTo>
                <a:cubicBezTo>
                  <a:pt x="5434449" y="44704"/>
                  <a:pt x="5792916" y="37705"/>
                  <a:pt x="6103745" y="0"/>
                </a:cubicBezTo>
                <a:cubicBezTo>
                  <a:pt x="6452198" y="-38158"/>
                  <a:pt x="6490682" y="-10295"/>
                  <a:pt x="6781939" y="0"/>
                </a:cubicBezTo>
                <a:cubicBezTo>
                  <a:pt x="7053429" y="46381"/>
                  <a:pt x="7336436" y="74119"/>
                  <a:pt x="7677155" y="0"/>
                </a:cubicBezTo>
                <a:cubicBezTo>
                  <a:pt x="8043723" y="-30267"/>
                  <a:pt x="8097740" y="15833"/>
                  <a:pt x="8246838" y="0"/>
                </a:cubicBezTo>
                <a:cubicBezTo>
                  <a:pt x="8384885" y="-6051"/>
                  <a:pt x="8539633" y="18505"/>
                  <a:pt x="8816520" y="0"/>
                </a:cubicBezTo>
                <a:cubicBezTo>
                  <a:pt x="9053315" y="-18468"/>
                  <a:pt x="9322402" y="441"/>
                  <a:pt x="9603225" y="0"/>
                </a:cubicBezTo>
                <a:cubicBezTo>
                  <a:pt x="9844320" y="6634"/>
                  <a:pt x="9961217" y="9594"/>
                  <a:pt x="10172908" y="0"/>
                </a:cubicBezTo>
                <a:cubicBezTo>
                  <a:pt x="10384747" y="21914"/>
                  <a:pt x="10672737" y="47408"/>
                  <a:pt x="10851102" y="0"/>
                </a:cubicBezTo>
                <a:cubicBezTo>
                  <a:pt x="10851482" y="8302"/>
                  <a:pt x="10850890" y="14788"/>
                  <a:pt x="10851102" y="18288"/>
                </a:cubicBezTo>
                <a:cubicBezTo>
                  <a:pt x="10498083" y="6385"/>
                  <a:pt x="10386418" y="29524"/>
                  <a:pt x="10064397" y="18288"/>
                </a:cubicBezTo>
                <a:cubicBezTo>
                  <a:pt x="9757110" y="-12859"/>
                  <a:pt x="9882718" y="35572"/>
                  <a:pt x="9711736" y="18288"/>
                </a:cubicBezTo>
                <a:cubicBezTo>
                  <a:pt x="9585538" y="22929"/>
                  <a:pt x="9440603" y="7407"/>
                  <a:pt x="9250564" y="18288"/>
                </a:cubicBezTo>
                <a:cubicBezTo>
                  <a:pt x="9075912" y="37484"/>
                  <a:pt x="8633849" y="60864"/>
                  <a:pt x="8355349" y="18288"/>
                </a:cubicBezTo>
                <a:cubicBezTo>
                  <a:pt x="8105361" y="-17061"/>
                  <a:pt x="7846492" y="-18912"/>
                  <a:pt x="7677155" y="18288"/>
                </a:cubicBezTo>
                <a:cubicBezTo>
                  <a:pt x="7517681" y="50311"/>
                  <a:pt x="7436572" y="17015"/>
                  <a:pt x="7215983" y="18288"/>
                </a:cubicBezTo>
                <a:cubicBezTo>
                  <a:pt x="7025353" y="-12292"/>
                  <a:pt x="6681619" y="48723"/>
                  <a:pt x="6537789" y="18288"/>
                </a:cubicBezTo>
                <a:cubicBezTo>
                  <a:pt x="6413808" y="20739"/>
                  <a:pt x="6264886" y="28155"/>
                  <a:pt x="6185128" y="18288"/>
                </a:cubicBezTo>
                <a:cubicBezTo>
                  <a:pt x="6105718" y="-12957"/>
                  <a:pt x="5897346" y="9948"/>
                  <a:pt x="5832467" y="18288"/>
                </a:cubicBezTo>
                <a:cubicBezTo>
                  <a:pt x="5808951" y="12879"/>
                  <a:pt x="5441376" y="-46828"/>
                  <a:pt x="5154273" y="18288"/>
                </a:cubicBezTo>
                <a:cubicBezTo>
                  <a:pt x="4878507" y="56182"/>
                  <a:pt x="4810454" y="3167"/>
                  <a:pt x="4693102" y="18288"/>
                </a:cubicBezTo>
                <a:cubicBezTo>
                  <a:pt x="4561574" y="17290"/>
                  <a:pt x="4203604" y="20612"/>
                  <a:pt x="3906397" y="18288"/>
                </a:cubicBezTo>
                <a:cubicBezTo>
                  <a:pt x="3626019" y="52368"/>
                  <a:pt x="3663077" y="16207"/>
                  <a:pt x="3445225" y="18288"/>
                </a:cubicBezTo>
                <a:cubicBezTo>
                  <a:pt x="3190051" y="26549"/>
                  <a:pt x="2905011" y="-73016"/>
                  <a:pt x="2658520" y="18288"/>
                </a:cubicBezTo>
                <a:cubicBezTo>
                  <a:pt x="2405899" y="59162"/>
                  <a:pt x="2454989" y="13560"/>
                  <a:pt x="2305859" y="18288"/>
                </a:cubicBezTo>
                <a:cubicBezTo>
                  <a:pt x="2162581" y="58702"/>
                  <a:pt x="1818678" y="3978"/>
                  <a:pt x="1519154" y="18288"/>
                </a:cubicBezTo>
                <a:cubicBezTo>
                  <a:pt x="1277231" y="8229"/>
                  <a:pt x="1250559" y="13986"/>
                  <a:pt x="1057982" y="18288"/>
                </a:cubicBezTo>
                <a:cubicBezTo>
                  <a:pt x="870981" y="30051"/>
                  <a:pt x="831418" y="16992"/>
                  <a:pt x="705322" y="18288"/>
                </a:cubicBezTo>
                <a:cubicBezTo>
                  <a:pt x="550051" y="22745"/>
                  <a:pt x="217599" y="31281"/>
                  <a:pt x="0" y="18288"/>
                </a:cubicBezTo>
                <a:cubicBezTo>
                  <a:pt x="98" y="11241"/>
                  <a:pt x="-655" y="7485"/>
                  <a:pt x="0" y="0"/>
                </a:cubicBezTo>
                <a:close/>
              </a:path>
              <a:path w="10851102" h="18288" fill="none" stroke="0" extrusionOk="0">
                <a:moveTo>
                  <a:pt x="0" y="0"/>
                </a:moveTo>
                <a:cubicBezTo>
                  <a:pt x="180941" y="-17598"/>
                  <a:pt x="338196" y="1311"/>
                  <a:pt x="461172" y="0"/>
                </a:cubicBezTo>
                <a:cubicBezTo>
                  <a:pt x="599599" y="8385"/>
                  <a:pt x="934356" y="-14052"/>
                  <a:pt x="1139366" y="0"/>
                </a:cubicBezTo>
                <a:cubicBezTo>
                  <a:pt x="1275654" y="44732"/>
                  <a:pt x="1705965" y="18570"/>
                  <a:pt x="1926071" y="0"/>
                </a:cubicBezTo>
                <a:cubicBezTo>
                  <a:pt x="2140534" y="-11077"/>
                  <a:pt x="2180153" y="-10562"/>
                  <a:pt x="2278731" y="0"/>
                </a:cubicBezTo>
                <a:cubicBezTo>
                  <a:pt x="2402338" y="15361"/>
                  <a:pt x="2525688" y="-338"/>
                  <a:pt x="2631392" y="0"/>
                </a:cubicBezTo>
                <a:cubicBezTo>
                  <a:pt x="2734207" y="-11476"/>
                  <a:pt x="3190487" y="42493"/>
                  <a:pt x="3526608" y="0"/>
                </a:cubicBezTo>
                <a:cubicBezTo>
                  <a:pt x="3839652" y="-57442"/>
                  <a:pt x="4034155" y="-20697"/>
                  <a:pt x="4204802" y="0"/>
                </a:cubicBezTo>
                <a:cubicBezTo>
                  <a:pt x="4371218" y="32280"/>
                  <a:pt x="4400910" y="6289"/>
                  <a:pt x="4557463" y="0"/>
                </a:cubicBezTo>
                <a:cubicBezTo>
                  <a:pt x="4704322" y="-7332"/>
                  <a:pt x="4979048" y="45841"/>
                  <a:pt x="5235657" y="0"/>
                </a:cubicBezTo>
                <a:cubicBezTo>
                  <a:pt x="5558555" y="29468"/>
                  <a:pt x="5791022" y="57900"/>
                  <a:pt x="6130873" y="0"/>
                </a:cubicBezTo>
                <a:cubicBezTo>
                  <a:pt x="6475301" y="-35257"/>
                  <a:pt x="6587462" y="25321"/>
                  <a:pt x="6700555" y="0"/>
                </a:cubicBezTo>
                <a:cubicBezTo>
                  <a:pt x="6843610" y="-36653"/>
                  <a:pt x="7039908" y="-3683"/>
                  <a:pt x="7270238" y="0"/>
                </a:cubicBezTo>
                <a:cubicBezTo>
                  <a:pt x="7478623" y="-4230"/>
                  <a:pt x="7620334" y="-12110"/>
                  <a:pt x="7948432" y="0"/>
                </a:cubicBezTo>
                <a:cubicBezTo>
                  <a:pt x="8250190" y="3014"/>
                  <a:pt x="8530806" y="-6602"/>
                  <a:pt x="8735137" y="0"/>
                </a:cubicBezTo>
                <a:cubicBezTo>
                  <a:pt x="8921166" y="-58521"/>
                  <a:pt x="9240112" y="-174"/>
                  <a:pt x="9521842" y="0"/>
                </a:cubicBezTo>
                <a:cubicBezTo>
                  <a:pt x="9739235" y="57693"/>
                  <a:pt x="10609635" y="-11792"/>
                  <a:pt x="10851102" y="0"/>
                </a:cubicBezTo>
                <a:cubicBezTo>
                  <a:pt x="10851724" y="5014"/>
                  <a:pt x="10852556" y="8654"/>
                  <a:pt x="10851102" y="18288"/>
                </a:cubicBezTo>
                <a:cubicBezTo>
                  <a:pt x="10660229" y="25143"/>
                  <a:pt x="10503210" y="-1799"/>
                  <a:pt x="10389930" y="18288"/>
                </a:cubicBezTo>
                <a:cubicBezTo>
                  <a:pt x="10273258" y="73937"/>
                  <a:pt x="9712509" y="91204"/>
                  <a:pt x="9494714" y="18288"/>
                </a:cubicBezTo>
                <a:cubicBezTo>
                  <a:pt x="9217538" y="-30343"/>
                  <a:pt x="9114700" y="-175"/>
                  <a:pt x="8816520" y="18288"/>
                </a:cubicBezTo>
                <a:cubicBezTo>
                  <a:pt x="8515315" y="48005"/>
                  <a:pt x="8631428" y="38252"/>
                  <a:pt x="8463860" y="18288"/>
                </a:cubicBezTo>
                <a:cubicBezTo>
                  <a:pt x="8289761" y="14540"/>
                  <a:pt x="8059737" y="-12915"/>
                  <a:pt x="7785666" y="18288"/>
                </a:cubicBezTo>
                <a:cubicBezTo>
                  <a:pt x="7513139" y="44133"/>
                  <a:pt x="7452955" y="4700"/>
                  <a:pt x="7215983" y="18288"/>
                </a:cubicBezTo>
                <a:cubicBezTo>
                  <a:pt x="6987976" y="27841"/>
                  <a:pt x="6907234" y="-3323"/>
                  <a:pt x="6646300" y="18288"/>
                </a:cubicBezTo>
                <a:cubicBezTo>
                  <a:pt x="6374518" y="57127"/>
                  <a:pt x="6187272" y="-6545"/>
                  <a:pt x="6076617" y="18288"/>
                </a:cubicBezTo>
                <a:cubicBezTo>
                  <a:pt x="5988713" y="3889"/>
                  <a:pt x="5666834" y="-4499"/>
                  <a:pt x="5506934" y="18288"/>
                </a:cubicBezTo>
                <a:cubicBezTo>
                  <a:pt x="5343541" y="13574"/>
                  <a:pt x="5102260" y="30151"/>
                  <a:pt x="4720229" y="18288"/>
                </a:cubicBezTo>
                <a:cubicBezTo>
                  <a:pt x="4351250" y="-12489"/>
                  <a:pt x="4245321" y="62052"/>
                  <a:pt x="4042035" y="18288"/>
                </a:cubicBezTo>
                <a:cubicBezTo>
                  <a:pt x="3849168" y="600"/>
                  <a:pt x="3835843" y="21019"/>
                  <a:pt x="3689375" y="18288"/>
                </a:cubicBezTo>
                <a:cubicBezTo>
                  <a:pt x="3571889" y="25509"/>
                  <a:pt x="3382199" y="-20385"/>
                  <a:pt x="3119692" y="18288"/>
                </a:cubicBezTo>
                <a:cubicBezTo>
                  <a:pt x="2880956" y="36990"/>
                  <a:pt x="2710578" y="14922"/>
                  <a:pt x="2332987" y="18288"/>
                </a:cubicBezTo>
                <a:cubicBezTo>
                  <a:pt x="1977435" y="44288"/>
                  <a:pt x="1990786" y="39401"/>
                  <a:pt x="1871815" y="18288"/>
                </a:cubicBezTo>
                <a:cubicBezTo>
                  <a:pt x="1768684" y="13446"/>
                  <a:pt x="1226066" y="-2809"/>
                  <a:pt x="976599" y="18288"/>
                </a:cubicBezTo>
                <a:cubicBezTo>
                  <a:pt x="679343" y="68837"/>
                  <a:pt x="271927" y="38239"/>
                  <a:pt x="0" y="18288"/>
                </a:cubicBezTo>
                <a:cubicBezTo>
                  <a:pt x="105" y="9128"/>
                  <a:pt x="-166" y="38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1102" h="18288" fill="none" extrusionOk="0">
                        <a:moveTo>
                          <a:pt x="0" y="0"/>
                        </a:moveTo>
                        <a:cubicBezTo>
                          <a:pt x="194610" y="-9166"/>
                          <a:pt x="349194" y="-2817"/>
                          <a:pt x="461172" y="0"/>
                        </a:cubicBezTo>
                        <a:cubicBezTo>
                          <a:pt x="573150" y="2817"/>
                          <a:pt x="972917" y="-15278"/>
                          <a:pt x="1139366" y="0"/>
                        </a:cubicBezTo>
                        <a:cubicBezTo>
                          <a:pt x="1305815" y="15278"/>
                          <a:pt x="1707707" y="8942"/>
                          <a:pt x="1926071" y="0"/>
                        </a:cubicBezTo>
                        <a:cubicBezTo>
                          <a:pt x="2144436" y="-8942"/>
                          <a:pt x="2175060" y="-12996"/>
                          <a:pt x="2278731" y="0"/>
                        </a:cubicBezTo>
                        <a:cubicBezTo>
                          <a:pt x="2382402" y="12996"/>
                          <a:pt x="2520545" y="10246"/>
                          <a:pt x="2631392" y="0"/>
                        </a:cubicBezTo>
                        <a:cubicBezTo>
                          <a:pt x="2742239" y="-10246"/>
                          <a:pt x="3210064" y="24061"/>
                          <a:pt x="3526608" y="0"/>
                        </a:cubicBezTo>
                        <a:cubicBezTo>
                          <a:pt x="3843152" y="-24061"/>
                          <a:pt x="4041311" y="-30642"/>
                          <a:pt x="4204802" y="0"/>
                        </a:cubicBezTo>
                        <a:cubicBezTo>
                          <a:pt x="4368293" y="30642"/>
                          <a:pt x="4394237" y="4685"/>
                          <a:pt x="4557463" y="0"/>
                        </a:cubicBezTo>
                        <a:cubicBezTo>
                          <a:pt x="4720689" y="-4685"/>
                          <a:pt x="4944210" y="17350"/>
                          <a:pt x="5235657" y="0"/>
                        </a:cubicBezTo>
                        <a:cubicBezTo>
                          <a:pt x="5527104" y="-17350"/>
                          <a:pt x="5789254" y="39584"/>
                          <a:pt x="6130873" y="0"/>
                        </a:cubicBezTo>
                        <a:cubicBezTo>
                          <a:pt x="6472492" y="-39584"/>
                          <a:pt x="6580368" y="16631"/>
                          <a:pt x="6700555" y="0"/>
                        </a:cubicBezTo>
                        <a:cubicBezTo>
                          <a:pt x="6820742" y="-16631"/>
                          <a:pt x="7037371" y="8250"/>
                          <a:pt x="7270238" y="0"/>
                        </a:cubicBezTo>
                        <a:cubicBezTo>
                          <a:pt x="7503105" y="-8250"/>
                          <a:pt x="7632008" y="-4055"/>
                          <a:pt x="7948432" y="0"/>
                        </a:cubicBezTo>
                        <a:cubicBezTo>
                          <a:pt x="8264856" y="4055"/>
                          <a:pt x="8550896" y="34351"/>
                          <a:pt x="8735137" y="0"/>
                        </a:cubicBezTo>
                        <a:cubicBezTo>
                          <a:pt x="8919379" y="-34351"/>
                          <a:pt x="9287879" y="-28066"/>
                          <a:pt x="9521842" y="0"/>
                        </a:cubicBezTo>
                        <a:cubicBezTo>
                          <a:pt x="9755805" y="28066"/>
                          <a:pt x="10570134" y="-41144"/>
                          <a:pt x="10851102" y="0"/>
                        </a:cubicBezTo>
                        <a:cubicBezTo>
                          <a:pt x="10851748" y="4451"/>
                          <a:pt x="10851592" y="9226"/>
                          <a:pt x="10851102" y="18288"/>
                        </a:cubicBezTo>
                        <a:cubicBezTo>
                          <a:pt x="10675242" y="1309"/>
                          <a:pt x="10524002" y="-2908"/>
                          <a:pt x="10389930" y="18288"/>
                        </a:cubicBezTo>
                        <a:cubicBezTo>
                          <a:pt x="10255858" y="39484"/>
                          <a:pt x="9773244" y="59176"/>
                          <a:pt x="9494714" y="18288"/>
                        </a:cubicBezTo>
                        <a:cubicBezTo>
                          <a:pt x="9216184" y="-22600"/>
                          <a:pt x="9131929" y="800"/>
                          <a:pt x="8816520" y="18288"/>
                        </a:cubicBezTo>
                        <a:cubicBezTo>
                          <a:pt x="8501111" y="35776"/>
                          <a:pt x="8634497" y="28985"/>
                          <a:pt x="8463860" y="18288"/>
                        </a:cubicBezTo>
                        <a:cubicBezTo>
                          <a:pt x="8293223" y="7591"/>
                          <a:pt x="8065500" y="-5268"/>
                          <a:pt x="7785666" y="18288"/>
                        </a:cubicBezTo>
                        <a:cubicBezTo>
                          <a:pt x="7505832" y="41844"/>
                          <a:pt x="7453436" y="14686"/>
                          <a:pt x="7215983" y="18288"/>
                        </a:cubicBezTo>
                        <a:cubicBezTo>
                          <a:pt x="6978530" y="21890"/>
                          <a:pt x="6912959" y="-4579"/>
                          <a:pt x="6646300" y="18288"/>
                        </a:cubicBezTo>
                        <a:cubicBezTo>
                          <a:pt x="6379641" y="41155"/>
                          <a:pt x="6192949" y="11334"/>
                          <a:pt x="6076617" y="18288"/>
                        </a:cubicBezTo>
                        <a:cubicBezTo>
                          <a:pt x="5960285" y="25242"/>
                          <a:pt x="5654491" y="16931"/>
                          <a:pt x="5506934" y="18288"/>
                        </a:cubicBezTo>
                        <a:cubicBezTo>
                          <a:pt x="5359377" y="19645"/>
                          <a:pt x="5074820" y="57133"/>
                          <a:pt x="4720229" y="18288"/>
                        </a:cubicBezTo>
                        <a:cubicBezTo>
                          <a:pt x="4365638" y="-20557"/>
                          <a:pt x="4235643" y="35829"/>
                          <a:pt x="4042035" y="18288"/>
                        </a:cubicBezTo>
                        <a:cubicBezTo>
                          <a:pt x="3848427" y="747"/>
                          <a:pt x="3836250" y="19497"/>
                          <a:pt x="3689375" y="18288"/>
                        </a:cubicBezTo>
                        <a:cubicBezTo>
                          <a:pt x="3542500" y="17079"/>
                          <a:pt x="3388619" y="546"/>
                          <a:pt x="3119692" y="18288"/>
                        </a:cubicBezTo>
                        <a:cubicBezTo>
                          <a:pt x="2850765" y="36030"/>
                          <a:pt x="2691101" y="-5259"/>
                          <a:pt x="2332987" y="18288"/>
                        </a:cubicBezTo>
                        <a:cubicBezTo>
                          <a:pt x="1974873" y="41835"/>
                          <a:pt x="1990372" y="38390"/>
                          <a:pt x="1871815" y="18288"/>
                        </a:cubicBezTo>
                        <a:cubicBezTo>
                          <a:pt x="1753258" y="-1814"/>
                          <a:pt x="1233786" y="7515"/>
                          <a:pt x="976599" y="18288"/>
                        </a:cubicBezTo>
                        <a:cubicBezTo>
                          <a:pt x="719412" y="29061"/>
                          <a:pt x="248269" y="32929"/>
                          <a:pt x="0" y="18288"/>
                        </a:cubicBezTo>
                        <a:cubicBezTo>
                          <a:pt x="-213" y="9468"/>
                          <a:pt x="187" y="4459"/>
                          <a:pt x="0" y="0"/>
                        </a:cubicBezTo>
                        <a:close/>
                      </a:path>
                      <a:path w="10851102" h="18288" stroke="0" extrusionOk="0">
                        <a:moveTo>
                          <a:pt x="0" y="0"/>
                        </a:moveTo>
                        <a:cubicBezTo>
                          <a:pt x="249512" y="603"/>
                          <a:pt x="322886" y="-12005"/>
                          <a:pt x="569683" y="0"/>
                        </a:cubicBezTo>
                        <a:cubicBezTo>
                          <a:pt x="816480" y="12005"/>
                          <a:pt x="757534" y="14978"/>
                          <a:pt x="922344" y="0"/>
                        </a:cubicBezTo>
                        <a:cubicBezTo>
                          <a:pt x="1087154" y="-14978"/>
                          <a:pt x="1528858" y="-11977"/>
                          <a:pt x="1817560" y="0"/>
                        </a:cubicBezTo>
                        <a:cubicBezTo>
                          <a:pt x="2106262" y="11977"/>
                          <a:pt x="2178362" y="8275"/>
                          <a:pt x="2387242" y="0"/>
                        </a:cubicBezTo>
                        <a:cubicBezTo>
                          <a:pt x="2596122" y="-8275"/>
                          <a:pt x="2715945" y="23193"/>
                          <a:pt x="2956925" y="0"/>
                        </a:cubicBezTo>
                        <a:cubicBezTo>
                          <a:pt x="3197905" y="-23193"/>
                          <a:pt x="3634004" y="-24933"/>
                          <a:pt x="3852141" y="0"/>
                        </a:cubicBezTo>
                        <a:cubicBezTo>
                          <a:pt x="4070278" y="24933"/>
                          <a:pt x="4207124" y="-1171"/>
                          <a:pt x="4313313" y="0"/>
                        </a:cubicBezTo>
                        <a:cubicBezTo>
                          <a:pt x="4419502" y="1171"/>
                          <a:pt x="4961603" y="-7515"/>
                          <a:pt x="5208529" y="0"/>
                        </a:cubicBezTo>
                        <a:cubicBezTo>
                          <a:pt x="5455455" y="7515"/>
                          <a:pt x="5766394" y="32819"/>
                          <a:pt x="6103745" y="0"/>
                        </a:cubicBezTo>
                        <a:cubicBezTo>
                          <a:pt x="6441096" y="-32819"/>
                          <a:pt x="6493798" y="-5746"/>
                          <a:pt x="6781939" y="0"/>
                        </a:cubicBezTo>
                        <a:cubicBezTo>
                          <a:pt x="7070080" y="5746"/>
                          <a:pt x="7302605" y="31316"/>
                          <a:pt x="7677155" y="0"/>
                        </a:cubicBezTo>
                        <a:cubicBezTo>
                          <a:pt x="8051705" y="-31316"/>
                          <a:pt x="8097099" y="8110"/>
                          <a:pt x="8246838" y="0"/>
                        </a:cubicBezTo>
                        <a:cubicBezTo>
                          <a:pt x="8396577" y="-8110"/>
                          <a:pt x="8541823" y="9462"/>
                          <a:pt x="8816520" y="0"/>
                        </a:cubicBezTo>
                        <a:cubicBezTo>
                          <a:pt x="9091217" y="-9462"/>
                          <a:pt x="9367610" y="-25115"/>
                          <a:pt x="9603225" y="0"/>
                        </a:cubicBezTo>
                        <a:cubicBezTo>
                          <a:pt x="9838841" y="25115"/>
                          <a:pt x="9969402" y="14411"/>
                          <a:pt x="10172908" y="0"/>
                        </a:cubicBezTo>
                        <a:cubicBezTo>
                          <a:pt x="10376414" y="-14411"/>
                          <a:pt x="10657578" y="5673"/>
                          <a:pt x="10851102" y="0"/>
                        </a:cubicBezTo>
                        <a:cubicBezTo>
                          <a:pt x="10850695" y="8690"/>
                          <a:pt x="10850948" y="14141"/>
                          <a:pt x="10851102" y="18288"/>
                        </a:cubicBezTo>
                        <a:cubicBezTo>
                          <a:pt x="10486066" y="-10634"/>
                          <a:pt x="10362943" y="52582"/>
                          <a:pt x="10064397" y="18288"/>
                        </a:cubicBezTo>
                        <a:cubicBezTo>
                          <a:pt x="9765852" y="-16006"/>
                          <a:pt x="9863248" y="31531"/>
                          <a:pt x="9711736" y="18288"/>
                        </a:cubicBezTo>
                        <a:cubicBezTo>
                          <a:pt x="9560224" y="5045"/>
                          <a:pt x="9431887" y="14666"/>
                          <a:pt x="9250564" y="18288"/>
                        </a:cubicBezTo>
                        <a:cubicBezTo>
                          <a:pt x="9069241" y="21910"/>
                          <a:pt x="8611460" y="57462"/>
                          <a:pt x="8355349" y="18288"/>
                        </a:cubicBezTo>
                        <a:cubicBezTo>
                          <a:pt x="8099238" y="-20886"/>
                          <a:pt x="7839674" y="-13896"/>
                          <a:pt x="7677155" y="18288"/>
                        </a:cubicBezTo>
                        <a:cubicBezTo>
                          <a:pt x="7514636" y="50472"/>
                          <a:pt x="7428268" y="36826"/>
                          <a:pt x="7215983" y="18288"/>
                        </a:cubicBezTo>
                        <a:cubicBezTo>
                          <a:pt x="7003698" y="-250"/>
                          <a:pt x="6679167" y="13652"/>
                          <a:pt x="6537789" y="18288"/>
                        </a:cubicBezTo>
                        <a:cubicBezTo>
                          <a:pt x="6396411" y="22924"/>
                          <a:pt x="6260542" y="35250"/>
                          <a:pt x="6185128" y="18288"/>
                        </a:cubicBezTo>
                        <a:cubicBezTo>
                          <a:pt x="6109714" y="1326"/>
                          <a:pt x="5906586" y="24198"/>
                          <a:pt x="5832467" y="18288"/>
                        </a:cubicBezTo>
                        <a:cubicBezTo>
                          <a:pt x="5758348" y="12378"/>
                          <a:pt x="5412281" y="-15196"/>
                          <a:pt x="5154273" y="18288"/>
                        </a:cubicBezTo>
                        <a:cubicBezTo>
                          <a:pt x="4896265" y="51772"/>
                          <a:pt x="4821094" y="7078"/>
                          <a:pt x="4693102" y="18288"/>
                        </a:cubicBezTo>
                        <a:cubicBezTo>
                          <a:pt x="4565110" y="29498"/>
                          <a:pt x="4184341" y="-13419"/>
                          <a:pt x="3906397" y="18288"/>
                        </a:cubicBezTo>
                        <a:cubicBezTo>
                          <a:pt x="3628454" y="49995"/>
                          <a:pt x="3664035" y="4493"/>
                          <a:pt x="3445225" y="18288"/>
                        </a:cubicBezTo>
                        <a:cubicBezTo>
                          <a:pt x="3226415" y="32083"/>
                          <a:pt x="2902565" y="-15508"/>
                          <a:pt x="2658520" y="18288"/>
                        </a:cubicBezTo>
                        <a:cubicBezTo>
                          <a:pt x="2414476" y="52084"/>
                          <a:pt x="2461019" y="10411"/>
                          <a:pt x="2305859" y="18288"/>
                        </a:cubicBezTo>
                        <a:cubicBezTo>
                          <a:pt x="2150699" y="26165"/>
                          <a:pt x="1765181" y="23925"/>
                          <a:pt x="1519154" y="18288"/>
                        </a:cubicBezTo>
                        <a:cubicBezTo>
                          <a:pt x="1273128" y="12651"/>
                          <a:pt x="1243243" y="14997"/>
                          <a:pt x="1057982" y="18288"/>
                        </a:cubicBezTo>
                        <a:cubicBezTo>
                          <a:pt x="872721" y="21579"/>
                          <a:pt x="822488" y="15142"/>
                          <a:pt x="705322" y="18288"/>
                        </a:cubicBezTo>
                        <a:cubicBezTo>
                          <a:pt x="588156" y="21434"/>
                          <a:pt x="238882" y="45496"/>
                          <a:pt x="0" y="18288"/>
                        </a:cubicBezTo>
                        <a:cubicBezTo>
                          <a:pt x="-53" y="11301"/>
                          <a:pt x="-649" y="775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7981" y="1929384"/>
            <a:ext cx="10512862" cy="4251960"/>
          </a:xfrm>
        </p:spPr>
        <p:txBody>
          <a:bodyPr>
            <a:normAutofit lnSpcReduction="10000"/>
          </a:bodyPr>
          <a:lstStyle/>
          <a:p>
            <a:pPr algn="just">
              <a:buFont typeface="Wingdings" panose="05000000000000000000" pitchFamily="2" charset="2"/>
              <a:buChar char="v"/>
            </a:pPr>
            <a:r>
              <a:rPr lang="en-US" sz="1600" b="1" dirty="0">
                <a:effectLst/>
                <a:latin typeface="Times New Roman" panose="02020603050405020304" pitchFamily="18" charset="0"/>
                <a:ea typeface="SimSun" panose="02010600030101010101" pitchFamily="2" charset="-122"/>
              </a:rPr>
              <a:t>Polynomial Regression: </a:t>
            </a:r>
            <a:r>
              <a:rPr lang="en-US" sz="1600" dirty="0">
                <a:effectLst/>
                <a:latin typeface="Times New Roman" panose="02020603050405020304" pitchFamily="18" charset="0"/>
                <a:ea typeface="SimSun" panose="02010600030101010101" pitchFamily="2" charset="-122"/>
              </a:rPr>
              <a:t>Achieved an R-squared value of approximately 0.87. This model performed well in capturing the relationship between the predictor variables and the target variable. The polynomial features of degree 2 effectively captured the non-linear relationships present in the data, resulting in a high R-squared value.</a:t>
            </a:r>
          </a:p>
          <a:p>
            <a:pPr algn="just">
              <a:buFont typeface="Wingdings" panose="05000000000000000000" pitchFamily="2" charset="2"/>
              <a:buChar char="v"/>
            </a:pPr>
            <a:endParaRPr lang="en-US" sz="1600" dirty="0">
              <a:latin typeface="Times New Roman" panose="02020603050405020304" pitchFamily="18" charset="0"/>
              <a:ea typeface="SimSun" panose="02010600030101010101" pitchFamily="2" charset="-122"/>
            </a:endParaRPr>
          </a:p>
          <a:p>
            <a:pPr algn="just">
              <a:buFont typeface="Wingdings" panose="05000000000000000000" pitchFamily="2" charset="2"/>
              <a:buChar char="v"/>
            </a:pPr>
            <a:r>
              <a:rPr lang="en-US" sz="1600" b="1" dirty="0">
                <a:effectLst/>
                <a:latin typeface="Times New Roman" panose="02020603050405020304" pitchFamily="18" charset="0"/>
                <a:ea typeface="SimSun" panose="02010600030101010101" pitchFamily="2" charset="-122"/>
              </a:rPr>
              <a:t>Decision Tree Regression (Max Depth 4): </a:t>
            </a:r>
            <a:r>
              <a:rPr lang="en-US" sz="1600" dirty="0">
                <a:effectLst/>
                <a:latin typeface="Times New Roman" panose="02020603050405020304" pitchFamily="18" charset="0"/>
                <a:ea typeface="SimSun" panose="02010600030101010101" pitchFamily="2" charset="-122"/>
              </a:rPr>
              <a:t>Achieved an R-squared value of approximately 0.86.The decision tree model with a maximum depth of 4 demonstrated strong predictive performance. It effectively partitioned the feature space into segments based on the most informative features, resulting in accurate predictions.</a:t>
            </a:r>
          </a:p>
          <a:p>
            <a:pPr algn="just">
              <a:buFont typeface="Wingdings" panose="05000000000000000000" pitchFamily="2" charset="2"/>
              <a:buChar char="v"/>
            </a:pPr>
            <a:endParaRPr lang="en-US" sz="1600" dirty="0">
              <a:latin typeface="Times New Roman" panose="02020603050405020304" pitchFamily="18" charset="0"/>
              <a:ea typeface="SimSun" panose="02010600030101010101" pitchFamily="2" charset="-122"/>
            </a:endParaRPr>
          </a:p>
          <a:p>
            <a:pPr algn="just">
              <a:buFont typeface="Wingdings" panose="05000000000000000000" pitchFamily="2" charset="2"/>
              <a:buChar char="v"/>
            </a:pPr>
            <a:r>
              <a:rPr lang="en-US" sz="1600" b="1" dirty="0">
                <a:effectLst/>
                <a:latin typeface="Times New Roman" panose="02020603050405020304" pitchFamily="18" charset="0"/>
                <a:ea typeface="SimSun" panose="02010600030101010101" pitchFamily="2" charset="-122"/>
              </a:rPr>
              <a:t>K-Nearest Neighbors Regression: </a:t>
            </a:r>
            <a:r>
              <a:rPr lang="en-US" sz="1600" dirty="0">
                <a:effectLst/>
                <a:latin typeface="Times New Roman" panose="02020603050405020304" pitchFamily="18" charset="0"/>
                <a:ea typeface="SimSun" panose="02010600030101010101" pitchFamily="2" charset="-122"/>
              </a:rPr>
              <a:t>Achieved an R-squared value of approximately 0.77. While the KNN model performed reasonably well, it yielded a slightly lower R-squared value compared to the polynomial and decision tree models. This may indicate that the local patterns captured by KNN were not as predictive as the global patterns captured by other models.</a:t>
            </a:r>
          </a:p>
          <a:p>
            <a:pPr algn="just">
              <a:buFont typeface="Wingdings" panose="05000000000000000000" pitchFamily="2" charset="2"/>
              <a:buChar char="v"/>
            </a:pPr>
            <a:endParaRPr lang="en-US" sz="1600" dirty="0">
              <a:effectLst/>
              <a:latin typeface="Times New Roman" panose="02020603050405020304" pitchFamily="18" charset="0"/>
              <a:ea typeface="SimSun" panose="02010600030101010101" pitchFamily="2" charset="-122"/>
            </a:endParaRPr>
          </a:p>
          <a:p>
            <a:pPr algn="just">
              <a:buFont typeface="Wingdings" panose="05000000000000000000" pitchFamily="2" charset="2"/>
              <a:buChar char="v"/>
            </a:pPr>
            <a:r>
              <a:rPr lang="en-US" sz="1600" b="1" dirty="0">
                <a:effectLst/>
                <a:latin typeface="Times New Roman" panose="02020603050405020304" pitchFamily="18" charset="0"/>
                <a:ea typeface="SimSun" panose="02010600030101010101" pitchFamily="2" charset="-122"/>
              </a:rPr>
              <a:t>Random Forest Regression: </a:t>
            </a:r>
            <a:r>
              <a:rPr lang="en-US" sz="1600" dirty="0">
                <a:effectLst/>
                <a:latin typeface="Times New Roman" panose="02020603050405020304" pitchFamily="18" charset="0"/>
                <a:ea typeface="SimSun" panose="02010600030101010101" pitchFamily="2" charset="-122"/>
              </a:rPr>
              <a:t>Achieved an R-squared value of approximately 0.86. The Random Forest model exhibited competitive performance, with a similar R-squared value to the polynomial regression and decision tree models. It leveraged the ensemble of decision trees to mitigate overfitting and improve prediction accuracy.</a:t>
            </a:r>
          </a:p>
          <a:p>
            <a:endParaRPr lang="en-US" sz="1400" dirty="0">
              <a:effectLst/>
              <a:latin typeface="Times New Roman" panose="02020603050405020304" pitchFamily="18" charset="0"/>
              <a:ea typeface="SimSun" panose="02010600030101010101" pitchFamily="2" charset="-122"/>
            </a:endParaRPr>
          </a:p>
          <a:p>
            <a:endParaRPr lang="en-US" sz="1400" dirty="0">
              <a:effectLst/>
              <a:latin typeface="Times New Roman" panose="02020603050405020304" pitchFamily="18" charset="0"/>
              <a:ea typeface="SimSun" panose="02010600030101010101" pitchFamily="2" charset="-122"/>
            </a:endParaRPr>
          </a:p>
          <a:p>
            <a:endParaRPr lang="en-US" sz="2200" dirty="0">
              <a:effectLst/>
              <a:latin typeface="Times New Roman" panose="02020603050405020304" pitchFamily="18" charset="0"/>
              <a:ea typeface="SimSun" panose="02010600030101010101" pitchFamily="2" charset="-122"/>
            </a:endParaRPr>
          </a:p>
          <a:p>
            <a:endParaRPr lang="en-US" sz="2200" b="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2CCB4F-9983-99E6-9F61-C0055E891D96}"/>
              </a:ext>
            </a:extLst>
          </p:cNvPr>
          <p:cNvSpPr txBox="1"/>
          <p:nvPr/>
        </p:nvSpPr>
        <p:spPr>
          <a:xfrm>
            <a:off x="6840638" y="238438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62139E7-4001-E363-B1A5-0E239364E29F}"/>
              </a:ext>
            </a:extLst>
          </p:cNvPr>
          <p:cNvSpPr txBox="1"/>
          <p:nvPr/>
        </p:nvSpPr>
        <p:spPr>
          <a:xfrm>
            <a:off x="6585995" y="23843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526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12188825"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0810" y="601744"/>
            <a:ext cx="6780034" cy="1338696"/>
          </a:xfrm>
        </p:spPr>
        <p:txBody>
          <a:bodyPr>
            <a:normAutofit/>
          </a:bodyPr>
          <a:lstStyle/>
          <a:p>
            <a:r>
              <a:rPr lang="en-US" b="1" i="0">
                <a:effectLst/>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pic>
        <p:nvPicPr>
          <p:cNvPr id="25" name="Picture 24" descr="Yellow paper folded as graph">
            <a:extLst>
              <a:ext uri="{FF2B5EF4-FFF2-40B4-BE49-F238E27FC236}">
                <a16:creationId xmlns:a16="http://schemas.microsoft.com/office/drawing/2014/main" id="{48AA106A-7D6C-E159-D177-72631A75E7D9}"/>
              </a:ext>
            </a:extLst>
          </p:cNvPr>
          <p:cNvPicPr>
            <a:picLocks noChangeAspect="1"/>
          </p:cNvPicPr>
          <p:nvPr/>
        </p:nvPicPr>
        <p:blipFill rotWithShape="1">
          <a:blip r:embed="rId3"/>
          <a:srcRect l="32576" r="30888" b="-1"/>
          <a:stretch/>
        </p:blipFill>
        <p:spPr>
          <a:xfrm>
            <a:off x="20" y="10"/>
            <a:ext cx="3753761"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4570810" y="2201958"/>
            <a:ext cx="6780034" cy="3900730"/>
          </a:xfrm>
        </p:spPr>
        <p:txBody>
          <a:bodyPr anchor="t">
            <a:normAutofit/>
          </a:bodyPr>
          <a:lstStyle/>
          <a:p>
            <a:r>
              <a:rPr lang="en-US" sz="2000" dirty="0">
                <a:effectLst/>
                <a:latin typeface="Times New Roman" panose="02020603050405020304" pitchFamily="18" charset="0"/>
                <a:ea typeface="SimSun" panose="02010600030101010101" pitchFamily="2" charset="-122"/>
              </a:rPr>
              <a:t>The project aimed to develop a regression model to estimate future medical costs for individuals based on their demographic and lifestyle factors.</a:t>
            </a:r>
          </a:p>
          <a:p>
            <a:r>
              <a:rPr lang="en-US" sz="2000" dirty="0">
                <a:effectLst/>
                <a:latin typeface="Times New Roman" panose="02020603050405020304" pitchFamily="18" charset="0"/>
                <a:ea typeface="SimSun" panose="02010600030101010101" pitchFamily="2" charset="-122"/>
              </a:rPr>
              <a:t>Polynomial Regression (Degree 2) emerged as the top-performing model, achieving the highest R-squared value of approximately 0.87.</a:t>
            </a:r>
          </a:p>
          <a:p>
            <a:r>
              <a:rPr lang="en-US" sz="2000" dirty="0">
                <a:effectLst/>
                <a:latin typeface="Times New Roman" panose="02020603050405020304" pitchFamily="18" charset="0"/>
                <a:ea typeface="SimSun" panose="02010600030101010101" pitchFamily="2" charset="-122"/>
              </a:rPr>
              <a:t>Further exploration could involve fine-tuning the models' hyperparameters to potentially enhance their performance.</a:t>
            </a:r>
          </a:p>
          <a:p>
            <a:endParaRPr lang="en-US" sz="2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520"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 y="0"/>
            <a:ext cx="1218852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10A328-0FAE-9AE3-82DE-76E13A8AA9F8}"/>
              </a:ext>
            </a:extLst>
          </p:cNvPr>
          <p:cNvSpPr txBox="1"/>
          <p:nvPr/>
        </p:nvSpPr>
        <p:spPr>
          <a:xfrm>
            <a:off x="7017127" y="2614068"/>
            <a:ext cx="4804745"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solidFill>
                  <a:schemeClr val="tx2"/>
                </a:solidFill>
                <a:latin typeface="Times New Roman" panose="02020603050405020304" pitchFamily="18" charset="0"/>
                <a:ea typeface="+mj-ea"/>
                <a:cs typeface="Times New Roman" panose="02020603050405020304" pitchFamily="18" charset="0"/>
              </a:rPr>
              <a:t>THANK YOU </a:t>
            </a:r>
          </a:p>
        </p:txBody>
      </p:sp>
      <p:pic>
        <p:nvPicPr>
          <p:cNvPr id="26" name="Graphic 25" descr="Smiling Face with No Fill">
            <a:extLst>
              <a:ext uri="{FF2B5EF4-FFF2-40B4-BE49-F238E27FC236}">
                <a16:creationId xmlns:a16="http://schemas.microsoft.com/office/drawing/2014/main" id="{AC53DF64-E55B-DD74-9007-FBB1F8216C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381" y="1815859"/>
            <a:ext cx="4140681" cy="4140681"/>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3" name="Group 3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1" y="-5977"/>
            <a:ext cx="6237049" cy="6863979"/>
            <a:chOff x="305" y="-5977"/>
            <a:chExt cx="6238675" cy="6863979"/>
          </a:xfrm>
        </p:grpSpPr>
        <p:sp>
          <p:nvSpPr>
            <p:cNvPr id="34" name="Freeform: Shape 3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7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88824"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6740" y="0"/>
            <a:ext cx="4062085"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6190" y="-5306190"/>
            <a:ext cx="1576446" cy="12188827"/>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239" y="348865"/>
            <a:ext cx="10041408" cy="877729"/>
          </a:xfrm>
        </p:spPr>
        <p:txBody>
          <a:bodyPr vert="horz" lIns="91440" tIns="45720" rIns="91440" bIns="45720" rtlCol="0" anchor="ctr">
            <a:normAutofit/>
          </a:bodyPr>
          <a:lstStyle/>
          <a:p>
            <a:pPr defTabSz="914400"/>
            <a:r>
              <a:rPr lang="en-US" sz="3800" b="1" i="0" kern="1200">
                <a:solidFill>
                  <a:srgbClr val="FFFFFF"/>
                </a:solidFill>
                <a:effectLst/>
                <a:latin typeface="Times New Roman" panose="02020603050405020304" pitchFamily="18" charset="0"/>
                <a:cs typeface="Times New Roman" panose="02020603050405020304" pitchFamily="18" charset="0"/>
              </a:rPr>
              <a:t>Introduction</a:t>
            </a:r>
            <a:endParaRPr lang="en-US" sz="3800" b="1" i="0" kern="1200" dirty="0">
              <a:solidFill>
                <a:srgbClr val="FFFFFF"/>
              </a:solidFill>
              <a:effectLst/>
              <a:latin typeface="Times New Roman" panose="02020603050405020304" pitchFamily="18" charset="0"/>
              <a:cs typeface="Times New Roman" panose="02020603050405020304" pitchFamily="18" charset="0"/>
            </a:endParaRPr>
          </a:p>
        </p:txBody>
      </p:sp>
      <p:graphicFrame>
        <p:nvGraphicFramePr>
          <p:cNvPr id="12" name="Content Placeholder 9">
            <a:extLst>
              <a:ext uri="{FF2B5EF4-FFF2-40B4-BE49-F238E27FC236}">
                <a16:creationId xmlns:a16="http://schemas.microsoft.com/office/drawing/2014/main" id="{A869373F-A053-DD7C-F6D7-DD8C2FE6FFE9}"/>
              </a:ext>
            </a:extLst>
          </p:cNvPr>
          <p:cNvGraphicFramePr>
            <a:graphicFrameLocks noGrp="1"/>
          </p:cNvGraphicFramePr>
          <p:nvPr>
            <p:ph sz="half" idx="1"/>
            <p:extLst>
              <p:ext uri="{D42A27DB-BD31-4B8C-83A1-F6EECF244321}">
                <p14:modId xmlns:p14="http://schemas.microsoft.com/office/powerpoint/2010/main" val="3613832570"/>
              </p:ext>
            </p:extLst>
          </p:nvPr>
        </p:nvGraphicFramePr>
        <p:xfrm>
          <a:off x="643888" y="2112579"/>
          <a:ext cx="10924983"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990B4-A39B-E0AA-03A5-E799443FEA31}"/>
              </a:ext>
            </a:extLst>
          </p:cNvPr>
          <p:cNvSpPr>
            <a:spLocks noGrp="1"/>
          </p:cNvSpPr>
          <p:nvPr>
            <p:ph type="title"/>
          </p:nvPr>
        </p:nvSpPr>
        <p:spPr>
          <a:xfrm>
            <a:off x="639913" y="325369"/>
            <a:ext cx="4082899" cy="1956841"/>
          </a:xfrm>
        </p:spPr>
        <p:txBody>
          <a:bodyPr anchor="b">
            <a:normAutofit/>
          </a:bodyPr>
          <a:lstStyle/>
          <a:p>
            <a:r>
              <a:rPr lang="en-US" sz="5300" dirty="0">
                <a:effectLst/>
                <a:latin typeface="Times New Roman" panose="02020603050405020304" pitchFamily="18" charset="0"/>
                <a:ea typeface="Calibri" panose="020F0502020204030204" pitchFamily="34" charset="0"/>
                <a:cs typeface="Times New Roman" panose="02020603050405020304" pitchFamily="18" charset="0"/>
              </a:rPr>
              <a:t>Dat</a:t>
            </a:r>
            <a:r>
              <a:rPr lang="en-US" sz="5300" dirty="0">
                <a:latin typeface="Times New Roman" panose="02020603050405020304" pitchFamily="18" charset="0"/>
                <a:ea typeface="Calibri" panose="020F0502020204030204" pitchFamily="34" charset="0"/>
                <a:cs typeface="Times New Roman" panose="02020603050405020304" pitchFamily="18" charset="0"/>
              </a:rPr>
              <a:t>a Source</a:t>
            </a:r>
            <a:endParaRPr lang="en-US" sz="5300" dirty="0">
              <a:latin typeface="Times New Roman" panose="02020603050405020304" pitchFamily="18" charset="0"/>
              <a:cs typeface="Times New Roman" panose="02020603050405020304" pitchFamily="18" charset="0"/>
            </a:endParaRPr>
          </a:p>
        </p:txBody>
      </p:sp>
      <p:sp>
        <p:nvSpPr>
          <p:cNvPr id="7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913" y="2586994"/>
            <a:ext cx="3473815" cy="18288"/>
          </a:xfrm>
          <a:custGeom>
            <a:avLst/>
            <a:gdLst>
              <a:gd name="connsiteX0" fmla="*/ 0 w 3473815"/>
              <a:gd name="connsiteY0" fmla="*/ 0 h 18288"/>
              <a:gd name="connsiteX1" fmla="*/ 694763 w 3473815"/>
              <a:gd name="connsiteY1" fmla="*/ 0 h 18288"/>
              <a:gd name="connsiteX2" fmla="*/ 1354788 w 3473815"/>
              <a:gd name="connsiteY2" fmla="*/ 0 h 18288"/>
              <a:gd name="connsiteX3" fmla="*/ 2014813 w 3473815"/>
              <a:gd name="connsiteY3" fmla="*/ 0 h 18288"/>
              <a:gd name="connsiteX4" fmla="*/ 2779052 w 3473815"/>
              <a:gd name="connsiteY4" fmla="*/ 0 h 18288"/>
              <a:gd name="connsiteX5" fmla="*/ 3473815 w 3473815"/>
              <a:gd name="connsiteY5" fmla="*/ 0 h 18288"/>
              <a:gd name="connsiteX6" fmla="*/ 3473815 w 3473815"/>
              <a:gd name="connsiteY6" fmla="*/ 18288 h 18288"/>
              <a:gd name="connsiteX7" fmla="*/ 2779052 w 3473815"/>
              <a:gd name="connsiteY7" fmla="*/ 18288 h 18288"/>
              <a:gd name="connsiteX8" fmla="*/ 2188503 w 3473815"/>
              <a:gd name="connsiteY8" fmla="*/ 18288 h 18288"/>
              <a:gd name="connsiteX9" fmla="*/ 1528479 w 3473815"/>
              <a:gd name="connsiteY9" fmla="*/ 18288 h 18288"/>
              <a:gd name="connsiteX10" fmla="*/ 868454 w 3473815"/>
              <a:gd name="connsiteY10" fmla="*/ 18288 h 18288"/>
              <a:gd name="connsiteX11" fmla="*/ 0 w 3473815"/>
              <a:gd name="connsiteY11" fmla="*/ 18288 h 18288"/>
              <a:gd name="connsiteX12" fmla="*/ 0 w 3473815"/>
              <a:gd name="connsiteY12" fmla="*/ 0 h 18288"/>
              <a:gd name="connsiteX0" fmla="*/ 0 w 3473815"/>
              <a:gd name="connsiteY0" fmla="*/ 0 h 18288"/>
              <a:gd name="connsiteX1" fmla="*/ 625287 w 3473815"/>
              <a:gd name="connsiteY1" fmla="*/ 0 h 18288"/>
              <a:gd name="connsiteX2" fmla="*/ 1389526 w 3473815"/>
              <a:gd name="connsiteY2" fmla="*/ 0 h 18288"/>
              <a:gd name="connsiteX3" fmla="*/ 1980075 w 3473815"/>
              <a:gd name="connsiteY3" fmla="*/ 0 h 18288"/>
              <a:gd name="connsiteX4" fmla="*/ 2570623 w 3473815"/>
              <a:gd name="connsiteY4" fmla="*/ 0 h 18288"/>
              <a:gd name="connsiteX5" fmla="*/ 3473815 w 3473815"/>
              <a:gd name="connsiteY5" fmla="*/ 0 h 18288"/>
              <a:gd name="connsiteX6" fmla="*/ 3473815 w 3473815"/>
              <a:gd name="connsiteY6" fmla="*/ 18288 h 18288"/>
              <a:gd name="connsiteX7" fmla="*/ 2813790 w 3473815"/>
              <a:gd name="connsiteY7" fmla="*/ 18288 h 18288"/>
              <a:gd name="connsiteX8" fmla="*/ 2153765 w 3473815"/>
              <a:gd name="connsiteY8" fmla="*/ 18288 h 18288"/>
              <a:gd name="connsiteX9" fmla="*/ 1493740 w 3473815"/>
              <a:gd name="connsiteY9" fmla="*/ 18288 h 18288"/>
              <a:gd name="connsiteX10" fmla="*/ 729501 w 3473815"/>
              <a:gd name="connsiteY10" fmla="*/ 18288 h 18288"/>
              <a:gd name="connsiteX11" fmla="*/ 0 w 3473815"/>
              <a:gd name="connsiteY11" fmla="*/ 18288 h 18288"/>
              <a:gd name="connsiteX12" fmla="*/ 0 w 3473815"/>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815" h="18288" fill="none" extrusionOk="0">
                <a:moveTo>
                  <a:pt x="0" y="0"/>
                </a:moveTo>
                <a:cubicBezTo>
                  <a:pt x="202021" y="29785"/>
                  <a:pt x="522283" y="11827"/>
                  <a:pt x="694763" y="0"/>
                </a:cubicBezTo>
                <a:cubicBezTo>
                  <a:pt x="830910" y="-59844"/>
                  <a:pt x="1096834" y="-31321"/>
                  <a:pt x="1354788" y="0"/>
                </a:cubicBezTo>
                <a:cubicBezTo>
                  <a:pt x="1601873" y="30960"/>
                  <a:pt x="1849490" y="-2688"/>
                  <a:pt x="2014813" y="0"/>
                </a:cubicBezTo>
                <a:cubicBezTo>
                  <a:pt x="2216478" y="48549"/>
                  <a:pt x="2601345" y="5848"/>
                  <a:pt x="2779052" y="0"/>
                </a:cubicBezTo>
                <a:cubicBezTo>
                  <a:pt x="3000797" y="7965"/>
                  <a:pt x="3264798" y="-11977"/>
                  <a:pt x="3473815" y="0"/>
                </a:cubicBezTo>
                <a:cubicBezTo>
                  <a:pt x="3473373" y="7184"/>
                  <a:pt x="3473242" y="9771"/>
                  <a:pt x="3473815" y="18288"/>
                </a:cubicBezTo>
                <a:cubicBezTo>
                  <a:pt x="3194795" y="22981"/>
                  <a:pt x="2973557" y="61087"/>
                  <a:pt x="2779052" y="18288"/>
                </a:cubicBezTo>
                <a:cubicBezTo>
                  <a:pt x="2571728" y="10873"/>
                  <a:pt x="2354325" y="9232"/>
                  <a:pt x="2188503" y="18288"/>
                </a:cubicBezTo>
                <a:cubicBezTo>
                  <a:pt x="2060457" y="54783"/>
                  <a:pt x="1773279" y="17135"/>
                  <a:pt x="1528479" y="18288"/>
                </a:cubicBezTo>
                <a:cubicBezTo>
                  <a:pt x="1252467" y="4613"/>
                  <a:pt x="1156127" y="11514"/>
                  <a:pt x="868454" y="18288"/>
                </a:cubicBezTo>
                <a:cubicBezTo>
                  <a:pt x="559402" y="50868"/>
                  <a:pt x="264671" y="-18932"/>
                  <a:pt x="0" y="18288"/>
                </a:cubicBezTo>
                <a:cubicBezTo>
                  <a:pt x="-449" y="11682"/>
                  <a:pt x="228" y="3653"/>
                  <a:pt x="0" y="0"/>
                </a:cubicBezTo>
                <a:close/>
              </a:path>
              <a:path w="3473815" h="18288" stroke="0" extrusionOk="0">
                <a:moveTo>
                  <a:pt x="0" y="0"/>
                </a:moveTo>
                <a:cubicBezTo>
                  <a:pt x="240109" y="-43318"/>
                  <a:pt x="396106" y="-27302"/>
                  <a:pt x="625287" y="0"/>
                </a:cubicBezTo>
                <a:cubicBezTo>
                  <a:pt x="871690" y="36325"/>
                  <a:pt x="1037275" y="20709"/>
                  <a:pt x="1389526" y="0"/>
                </a:cubicBezTo>
                <a:cubicBezTo>
                  <a:pt x="1711211" y="-25625"/>
                  <a:pt x="1759680" y="8130"/>
                  <a:pt x="1980075" y="0"/>
                </a:cubicBezTo>
                <a:cubicBezTo>
                  <a:pt x="2224432" y="664"/>
                  <a:pt x="2450357" y="-42597"/>
                  <a:pt x="2570623" y="0"/>
                </a:cubicBezTo>
                <a:cubicBezTo>
                  <a:pt x="2694293" y="24170"/>
                  <a:pt x="3161001" y="-100700"/>
                  <a:pt x="3473815" y="0"/>
                </a:cubicBezTo>
                <a:cubicBezTo>
                  <a:pt x="3473788" y="3601"/>
                  <a:pt x="3474456" y="10012"/>
                  <a:pt x="3473815" y="18288"/>
                </a:cubicBezTo>
                <a:cubicBezTo>
                  <a:pt x="3181952" y="43491"/>
                  <a:pt x="3012112" y="-12947"/>
                  <a:pt x="2813790" y="18288"/>
                </a:cubicBezTo>
                <a:cubicBezTo>
                  <a:pt x="2632940" y="20849"/>
                  <a:pt x="2397635" y="15760"/>
                  <a:pt x="2153765" y="18288"/>
                </a:cubicBezTo>
                <a:cubicBezTo>
                  <a:pt x="1891878" y="6934"/>
                  <a:pt x="1703855" y="52978"/>
                  <a:pt x="1493740" y="18288"/>
                </a:cubicBezTo>
                <a:cubicBezTo>
                  <a:pt x="1330429" y="-31833"/>
                  <a:pt x="892176" y="-4993"/>
                  <a:pt x="729501" y="18288"/>
                </a:cubicBezTo>
                <a:cubicBezTo>
                  <a:pt x="525707" y="21214"/>
                  <a:pt x="219591" y="37385"/>
                  <a:pt x="0" y="18288"/>
                </a:cubicBezTo>
                <a:cubicBezTo>
                  <a:pt x="-58" y="15072"/>
                  <a:pt x="-1055" y="3930"/>
                  <a:pt x="0" y="0"/>
                </a:cubicBezTo>
                <a:close/>
              </a:path>
              <a:path w="3473815" h="18288" fill="none" stroke="0" extrusionOk="0">
                <a:moveTo>
                  <a:pt x="0" y="0"/>
                </a:moveTo>
                <a:cubicBezTo>
                  <a:pt x="189757" y="-4949"/>
                  <a:pt x="523431" y="23136"/>
                  <a:pt x="694763" y="0"/>
                </a:cubicBezTo>
                <a:cubicBezTo>
                  <a:pt x="886918" y="-48304"/>
                  <a:pt x="1059782" y="-28043"/>
                  <a:pt x="1354788" y="0"/>
                </a:cubicBezTo>
                <a:cubicBezTo>
                  <a:pt x="1606019" y="-15312"/>
                  <a:pt x="1808891" y="38557"/>
                  <a:pt x="2014813" y="0"/>
                </a:cubicBezTo>
                <a:cubicBezTo>
                  <a:pt x="2204415" y="36135"/>
                  <a:pt x="2515643" y="33614"/>
                  <a:pt x="2779052" y="0"/>
                </a:cubicBezTo>
                <a:cubicBezTo>
                  <a:pt x="2958087" y="-19529"/>
                  <a:pt x="3240241" y="31621"/>
                  <a:pt x="3473815" y="0"/>
                </a:cubicBezTo>
                <a:cubicBezTo>
                  <a:pt x="3473789" y="7514"/>
                  <a:pt x="3473284" y="9795"/>
                  <a:pt x="3473815" y="18288"/>
                </a:cubicBezTo>
                <a:cubicBezTo>
                  <a:pt x="3201177" y="56083"/>
                  <a:pt x="2970515" y="49905"/>
                  <a:pt x="2779052" y="18288"/>
                </a:cubicBezTo>
                <a:cubicBezTo>
                  <a:pt x="2593514" y="9981"/>
                  <a:pt x="2375224" y="5521"/>
                  <a:pt x="2188503" y="18288"/>
                </a:cubicBezTo>
                <a:cubicBezTo>
                  <a:pt x="2061088" y="12390"/>
                  <a:pt x="1802805" y="18023"/>
                  <a:pt x="1528479" y="18288"/>
                </a:cubicBezTo>
                <a:cubicBezTo>
                  <a:pt x="1253491" y="31977"/>
                  <a:pt x="1147546" y="14232"/>
                  <a:pt x="868454" y="18288"/>
                </a:cubicBezTo>
                <a:cubicBezTo>
                  <a:pt x="583453" y="19052"/>
                  <a:pt x="208139" y="-20061"/>
                  <a:pt x="0" y="18288"/>
                </a:cubicBezTo>
                <a:cubicBezTo>
                  <a:pt x="-35" y="11391"/>
                  <a:pt x="-28" y="369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3473815"/>
                      <a:gd name="connsiteY0" fmla="*/ 0 h 18288"/>
                      <a:gd name="connsiteX1" fmla="*/ 694763 w 3473815"/>
                      <a:gd name="connsiteY1" fmla="*/ 0 h 18288"/>
                      <a:gd name="connsiteX2" fmla="*/ 1354788 w 3473815"/>
                      <a:gd name="connsiteY2" fmla="*/ 0 h 18288"/>
                      <a:gd name="connsiteX3" fmla="*/ 2014813 w 3473815"/>
                      <a:gd name="connsiteY3" fmla="*/ 0 h 18288"/>
                      <a:gd name="connsiteX4" fmla="*/ 2779052 w 3473815"/>
                      <a:gd name="connsiteY4" fmla="*/ 0 h 18288"/>
                      <a:gd name="connsiteX5" fmla="*/ 3473815 w 3473815"/>
                      <a:gd name="connsiteY5" fmla="*/ 0 h 18288"/>
                      <a:gd name="connsiteX6" fmla="*/ 3473815 w 3473815"/>
                      <a:gd name="connsiteY6" fmla="*/ 18288 h 18288"/>
                      <a:gd name="connsiteX7" fmla="*/ 2779052 w 3473815"/>
                      <a:gd name="connsiteY7" fmla="*/ 18288 h 18288"/>
                      <a:gd name="connsiteX8" fmla="*/ 2188503 w 3473815"/>
                      <a:gd name="connsiteY8" fmla="*/ 18288 h 18288"/>
                      <a:gd name="connsiteX9" fmla="*/ 1528479 w 3473815"/>
                      <a:gd name="connsiteY9" fmla="*/ 18288 h 18288"/>
                      <a:gd name="connsiteX10" fmla="*/ 868454 w 3473815"/>
                      <a:gd name="connsiteY10" fmla="*/ 18288 h 18288"/>
                      <a:gd name="connsiteX11" fmla="*/ 0 w 3473815"/>
                      <a:gd name="connsiteY11" fmla="*/ 18288 h 18288"/>
                      <a:gd name="connsiteX12" fmla="*/ 0 w 3473815"/>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815" h="18288" fill="none" extrusionOk="0">
                        <a:moveTo>
                          <a:pt x="0" y="0"/>
                        </a:moveTo>
                        <a:cubicBezTo>
                          <a:pt x="182906" y="5222"/>
                          <a:pt x="525212" y="15044"/>
                          <a:pt x="694763" y="0"/>
                        </a:cubicBezTo>
                        <a:cubicBezTo>
                          <a:pt x="864314" y="-15044"/>
                          <a:pt x="1095979" y="-25460"/>
                          <a:pt x="1354788" y="0"/>
                        </a:cubicBezTo>
                        <a:cubicBezTo>
                          <a:pt x="1613597" y="25460"/>
                          <a:pt x="1827465" y="3076"/>
                          <a:pt x="2014813" y="0"/>
                        </a:cubicBezTo>
                        <a:cubicBezTo>
                          <a:pt x="2202162" y="-3076"/>
                          <a:pt x="2561462" y="29782"/>
                          <a:pt x="2779052" y="0"/>
                        </a:cubicBezTo>
                        <a:cubicBezTo>
                          <a:pt x="2996642" y="-29782"/>
                          <a:pt x="3260877" y="-7505"/>
                          <a:pt x="3473815" y="0"/>
                        </a:cubicBezTo>
                        <a:cubicBezTo>
                          <a:pt x="3473381" y="7551"/>
                          <a:pt x="3473348" y="9822"/>
                          <a:pt x="3473815" y="18288"/>
                        </a:cubicBezTo>
                        <a:cubicBezTo>
                          <a:pt x="3221493" y="35914"/>
                          <a:pt x="2987895" y="39816"/>
                          <a:pt x="2779052" y="18288"/>
                        </a:cubicBezTo>
                        <a:cubicBezTo>
                          <a:pt x="2570209" y="-3240"/>
                          <a:pt x="2343602" y="7168"/>
                          <a:pt x="2188503" y="18288"/>
                        </a:cubicBezTo>
                        <a:cubicBezTo>
                          <a:pt x="2033404" y="29408"/>
                          <a:pt x="1812100" y="18034"/>
                          <a:pt x="1528479" y="18288"/>
                        </a:cubicBezTo>
                        <a:cubicBezTo>
                          <a:pt x="1244858" y="18542"/>
                          <a:pt x="1155493" y="-1402"/>
                          <a:pt x="868454" y="18288"/>
                        </a:cubicBezTo>
                        <a:cubicBezTo>
                          <a:pt x="581415" y="37978"/>
                          <a:pt x="215843" y="-23060"/>
                          <a:pt x="0" y="18288"/>
                        </a:cubicBezTo>
                        <a:cubicBezTo>
                          <a:pt x="60" y="11696"/>
                          <a:pt x="66" y="3758"/>
                          <a:pt x="0" y="0"/>
                        </a:cubicBezTo>
                        <a:close/>
                      </a:path>
                      <a:path w="3473815" h="18288" stroke="0" extrusionOk="0">
                        <a:moveTo>
                          <a:pt x="0" y="0"/>
                        </a:moveTo>
                        <a:cubicBezTo>
                          <a:pt x="242785" y="-29423"/>
                          <a:pt x="378998" y="-19420"/>
                          <a:pt x="625287" y="0"/>
                        </a:cubicBezTo>
                        <a:cubicBezTo>
                          <a:pt x="871576" y="19420"/>
                          <a:pt x="1067984" y="20453"/>
                          <a:pt x="1389526" y="0"/>
                        </a:cubicBezTo>
                        <a:cubicBezTo>
                          <a:pt x="1711068" y="-20453"/>
                          <a:pt x="1750898" y="12571"/>
                          <a:pt x="1980075" y="0"/>
                        </a:cubicBezTo>
                        <a:cubicBezTo>
                          <a:pt x="2209252" y="-12571"/>
                          <a:pt x="2443074" y="-14077"/>
                          <a:pt x="2570623" y="0"/>
                        </a:cubicBezTo>
                        <a:cubicBezTo>
                          <a:pt x="2698172" y="14077"/>
                          <a:pt x="3135362" y="-35726"/>
                          <a:pt x="3473815" y="0"/>
                        </a:cubicBezTo>
                        <a:cubicBezTo>
                          <a:pt x="3473733" y="4406"/>
                          <a:pt x="3473726" y="9982"/>
                          <a:pt x="3473815" y="18288"/>
                        </a:cubicBezTo>
                        <a:cubicBezTo>
                          <a:pt x="3180355" y="10141"/>
                          <a:pt x="2981436" y="-5889"/>
                          <a:pt x="2813790" y="18288"/>
                        </a:cubicBezTo>
                        <a:cubicBezTo>
                          <a:pt x="2646145" y="42465"/>
                          <a:pt x="2412345" y="4786"/>
                          <a:pt x="2153765" y="18288"/>
                        </a:cubicBezTo>
                        <a:cubicBezTo>
                          <a:pt x="1895186" y="31790"/>
                          <a:pt x="1663932" y="40265"/>
                          <a:pt x="1493740" y="18288"/>
                        </a:cubicBezTo>
                        <a:cubicBezTo>
                          <a:pt x="1323549" y="-3689"/>
                          <a:pt x="925140" y="-7542"/>
                          <a:pt x="729501" y="18288"/>
                        </a:cubicBezTo>
                        <a:cubicBezTo>
                          <a:pt x="533862" y="44118"/>
                          <a:pt x="281408" y="34924"/>
                          <a:pt x="0" y="18288"/>
                        </a:cubicBezTo>
                        <a:cubicBezTo>
                          <a:pt x="189" y="14288"/>
                          <a:pt x="-703" y="37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E5CBCF-F39A-8F99-A718-F72361656885}"/>
              </a:ext>
            </a:extLst>
          </p:cNvPr>
          <p:cNvSpPr>
            <a:spLocks noGrp="1"/>
          </p:cNvSpPr>
          <p:nvPr>
            <p:ph idx="1"/>
          </p:nvPr>
        </p:nvSpPr>
        <p:spPr>
          <a:xfrm>
            <a:off x="639912" y="2872899"/>
            <a:ext cx="6140300" cy="3320668"/>
          </a:xfrm>
        </p:spPr>
        <p:txBody>
          <a:bodyPr>
            <a:normAutofit/>
          </a:bodyPr>
          <a:lstStyle/>
          <a:p>
            <a:pPr marL="342831" indent="-342900" defTabSz="914400">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The dataset was obtained from Kaggle, a platform for data science competitions and datasets.</a:t>
            </a:r>
            <a:r>
              <a:rPr lang="en-US" sz="2000" dirty="0">
                <a:latin typeface="Times New Roman" panose="02020603050405020304" pitchFamily="18" charset="0"/>
                <a:cs typeface="Times New Roman" panose="02020603050405020304" pitchFamily="18" charset="0"/>
              </a:rPr>
              <a:t> </a:t>
            </a:r>
          </a:p>
          <a:p>
            <a:pPr marL="342831" indent="-342900" defTabSz="9144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dataset we have attributes like Age, BMI, Sex, Number of Children etc..,</a:t>
            </a:r>
          </a:p>
          <a:p>
            <a:pPr marL="342831" indent="-342900" defTabSz="9144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dataset comprises into 1330 records, providing a comprehensive sample for analysis and modeling.</a:t>
            </a:r>
          </a:p>
        </p:txBody>
      </p:sp>
      <p:pic>
        <p:nvPicPr>
          <p:cNvPr id="6" name="Picture 5" descr="A hand stacking wooden blocks with icons&#10;&#10;Description automatically generated">
            <a:extLst>
              <a:ext uri="{FF2B5EF4-FFF2-40B4-BE49-F238E27FC236}">
                <a16:creationId xmlns:a16="http://schemas.microsoft.com/office/drawing/2014/main" id="{6EF55830-2C52-492F-DB3F-C93E6FB058C6}"/>
              </a:ext>
            </a:extLst>
          </p:cNvPr>
          <p:cNvPicPr>
            <a:picLocks noChangeAspect="1"/>
          </p:cNvPicPr>
          <p:nvPr/>
        </p:nvPicPr>
        <p:blipFill rotWithShape="1">
          <a:blip r:embed="rId2">
            <a:extLst>
              <a:ext uri="{28A0092B-C50C-407E-A947-70E740481C1C}">
                <a14:useLocalDpi xmlns:a14="http://schemas.microsoft.com/office/drawing/2010/main" val="0"/>
              </a:ext>
            </a:extLst>
          </a:blip>
          <a:srcRect r="43594"/>
          <a:stretch/>
        </p:blipFill>
        <p:spPr>
          <a:xfrm>
            <a:off x="6627812" y="10"/>
            <a:ext cx="5559490"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2799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 name="Arc 9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29392" y="652147"/>
            <a:ext cx="4083433" cy="4082370"/>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EB7990B4-A39B-E0AA-03A5-E799443FEA31}"/>
              </a:ext>
            </a:extLst>
          </p:cNvPr>
          <p:cNvSpPr>
            <a:spLocks noGrp="1"/>
          </p:cNvSpPr>
          <p:nvPr>
            <p:ph type="title"/>
          </p:nvPr>
        </p:nvSpPr>
        <p:spPr>
          <a:xfrm>
            <a:off x="837981" y="365125"/>
            <a:ext cx="10512861" cy="1325563"/>
          </a:xfrm>
        </p:spPr>
        <p:txBody>
          <a:bodyPr>
            <a:normAutofit/>
          </a:bodyPr>
          <a:lstStyle/>
          <a:p>
            <a:r>
              <a:rPr lang="en-US">
                <a:effectLst/>
                <a:latin typeface="Times New Roman" panose="02020603050405020304" pitchFamily="18" charset="0"/>
                <a:ea typeface="Calibri" panose="020F0502020204030204" pitchFamily="34" charset="0"/>
                <a:cs typeface="Times New Roman" panose="02020603050405020304" pitchFamily="18" charset="0"/>
              </a:rPr>
              <a:t>Dat</a:t>
            </a:r>
            <a:r>
              <a:rPr lang="en-US">
                <a:latin typeface="Times New Roman" panose="02020603050405020304" pitchFamily="18" charset="0"/>
                <a:ea typeface="Calibri" panose="020F0502020204030204" pitchFamily="34" charset="0"/>
                <a:cs typeface="Times New Roman" panose="02020603050405020304" pitchFamily="18" charset="0"/>
              </a:rPr>
              <a:t>a Pre-Processing</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5CBCF-F39A-8F99-A718-F72361656885}"/>
              </a:ext>
            </a:extLst>
          </p:cNvPr>
          <p:cNvSpPr>
            <a:spLocks noGrp="1"/>
          </p:cNvSpPr>
          <p:nvPr>
            <p:ph idx="1"/>
          </p:nvPr>
        </p:nvSpPr>
        <p:spPr>
          <a:xfrm>
            <a:off x="837981" y="1825625"/>
            <a:ext cx="5391957" cy="4351338"/>
          </a:xfrm>
        </p:spPr>
        <p:txBody>
          <a:bodyPr>
            <a:normAutofit/>
          </a:bodyPr>
          <a:lstStyle/>
          <a:p>
            <a:pPr>
              <a:buFont typeface="Wingdings" panose="05000000000000000000" pitchFamily="2" charset="2"/>
              <a:buChar char="v"/>
            </a:pPr>
            <a:r>
              <a:rPr lang="en-US" sz="1700" b="0" i="0" u="none" strike="noStrike">
                <a:effectLst/>
                <a:latin typeface="Times New Roman" panose="02020603050405020304" pitchFamily="18" charset="0"/>
                <a:cs typeface="Times New Roman" panose="02020603050405020304" pitchFamily="18" charset="0"/>
              </a:rPr>
              <a:t>The dataset contains a comprehensive set of columns, including many not required for the specific analysis.</a:t>
            </a:r>
          </a:p>
          <a:p>
            <a:pPr>
              <a:buFont typeface="Wingdings" panose="05000000000000000000" pitchFamily="2" charset="2"/>
              <a:buChar char="v"/>
            </a:pPr>
            <a:r>
              <a:rPr lang="en-US" sz="1700" b="0" i="0" u="none" strike="noStrike">
                <a:effectLst/>
                <a:latin typeface="Times New Roman" panose="02020603050405020304" pitchFamily="18" charset="0"/>
                <a:cs typeface="Times New Roman" panose="02020603050405020304" pitchFamily="18" charset="0"/>
              </a:rPr>
              <a:t>Removing Unnecessary Columns, Excludes irrelevant data to focus analysis.</a:t>
            </a:r>
          </a:p>
          <a:p>
            <a:pPr>
              <a:buFont typeface="Wingdings" panose="05000000000000000000" pitchFamily="2" charset="2"/>
              <a:buChar char="v"/>
            </a:pPr>
            <a:r>
              <a:rPr lang="en-US" sz="1700" b="0" i="0" u="none" strike="noStrike">
                <a:effectLst/>
                <a:latin typeface="Times New Roman" panose="02020603050405020304" pitchFamily="18" charset="0"/>
                <a:cs typeface="Times New Roman" panose="02020603050405020304" pitchFamily="18" charset="0"/>
              </a:rPr>
              <a:t>Convert categorical attributes (e.g., sex, smoker status) into numerical format using one-hot encoding.</a:t>
            </a:r>
          </a:p>
          <a:p>
            <a:pPr>
              <a:buFont typeface="Wingdings" panose="05000000000000000000" pitchFamily="2" charset="2"/>
              <a:buChar char="v"/>
            </a:pPr>
            <a:r>
              <a:rPr lang="en-US" sz="1700" b="0" i="0" u="none" strike="noStrike">
                <a:effectLst/>
                <a:latin typeface="Times New Roman" panose="02020603050405020304" pitchFamily="18" charset="0"/>
                <a:cs typeface="Times New Roman" panose="02020603050405020304" pitchFamily="18" charset="0"/>
              </a:rPr>
              <a:t>Normalize numerical features (e.g., age, BMI) to a similar scale to improve algorithm performance.</a:t>
            </a:r>
          </a:p>
          <a:p>
            <a:pPr>
              <a:buFont typeface="Wingdings" panose="05000000000000000000" pitchFamily="2" charset="2"/>
              <a:buChar char="v"/>
            </a:pPr>
            <a:r>
              <a:rPr lang="en-US" sz="1700" b="0" i="0" u="none" strike="noStrike">
                <a:effectLst/>
                <a:latin typeface="Times New Roman" panose="02020603050405020304" pitchFamily="18" charset="0"/>
                <a:cs typeface="Times New Roman" panose="02020603050405020304" pitchFamily="18" charset="0"/>
              </a:rPr>
              <a:t>Ensure all features contribute equally to predictions by scaling or normalizing numerical features.</a:t>
            </a:r>
          </a:p>
          <a:p>
            <a:pPr>
              <a:buFont typeface="Wingdings" panose="05000000000000000000" pitchFamily="2" charset="2"/>
              <a:buChar char="v"/>
            </a:pPr>
            <a:r>
              <a:rPr lang="en-US" sz="1700" b="0" i="0" u="none" strike="noStrike">
                <a:effectLst/>
                <a:latin typeface="Times New Roman" panose="02020603050405020304" pitchFamily="18" charset="0"/>
                <a:cs typeface="Times New Roman" panose="02020603050405020304" pitchFamily="18" charset="0"/>
              </a:rPr>
              <a:t>Prepared a clean dataset for analysis and modeling.</a:t>
            </a:r>
          </a:p>
        </p:txBody>
      </p:sp>
      <p:sp>
        <p:nvSpPr>
          <p:cNvPr id="94" name="Oval 9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4227" y="5228027"/>
            <a:ext cx="1106953"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A close-up of medical icons&#10;&#10;Description automatically generated">
            <a:extLst>
              <a:ext uri="{FF2B5EF4-FFF2-40B4-BE49-F238E27FC236}">
                <a16:creationId xmlns:a16="http://schemas.microsoft.com/office/drawing/2014/main" id="{6EF55830-2C52-492F-DB3F-C93E6FB058C6}"/>
              </a:ext>
            </a:extLst>
          </p:cNvPr>
          <p:cNvPicPr>
            <a:picLocks noChangeAspect="1"/>
          </p:cNvPicPr>
          <p:nvPr/>
        </p:nvPicPr>
        <p:blipFill>
          <a:blip r:embed="rId2">
            <a:extLst>
              <a:ext uri="{28A0092B-C50C-407E-A947-70E740481C1C}">
                <a14:useLocalDpi xmlns:a14="http://schemas.microsoft.com/office/drawing/2010/main" val="0"/>
              </a:ext>
            </a:extLst>
          </a:blip>
          <a:srcRect l="19263" r="19263"/>
          <a:stretch/>
        </p:blipFill>
        <p:spPr>
          <a:xfrm>
            <a:off x="7858724" y="1847506"/>
            <a:ext cx="3469884" cy="430391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63534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 name="Arc 9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29392" y="652147"/>
            <a:ext cx="4083433" cy="4082370"/>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EB7990B4-A39B-E0AA-03A5-E799443FEA31}"/>
              </a:ext>
            </a:extLst>
          </p:cNvPr>
          <p:cNvSpPr>
            <a:spLocks noGrp="1"/>
          </p:cNvSpPr>
          <p:nvPr>
            <p:ph type="title"/>
          </p:nvPr>
        </p:nvSpPr>
        <p:spPr>
          <a:xfrm>
            <a:off x="837981" y="365125"/>
            <a:ext cx="10512861" cy="1325563"/>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Dat</a:t>
            </a:r>
            <a:r>
              <a:rPr lang="en-US" dirty="0">
                <a:latin typeface="Times New Roman" panose="02020603050405020304" pitchFamily="18" charset="0"/>
                <a:ea typeface="Calibri" panose="020F0502020204030204" pitchFamily="34" charset="0"/>
                <a:cs typeface="Times New Roman" panose="02020603050405020304" pitchFamily="18" charset="0"/>
              </a:rPr>
              <a:t>a Pre-Processing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5CBCF-F39A-8F99-A718-F72361656885}"/>
              </a:ext>
            </a:extLst>
          </p:cNvPr>
          <p:cNvSpPr>
            <a:spLocks noGrp="1"/>
          </p:cNvSpPr>
          <p:nvPr>
            <p:ph idx="1"/>
          </p:nvPr>
        </p:nvSpPr>
        <p:spPr>
          <a:xfrm>
            <a:off x="644678" y="1698508"/>
            <a:ext cx="6856631" cy="4956175"/>
          </a:xfrm>
        </p:spPr>
        <p:txBody>
          <a:bodyPr>
            <a:normAutofit/>
          </a:bodyPr>
          <a:lstStyle/>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data preprocessing for machine learning, using scikit-learn libraries for essential tasks.</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Numeric features undergo missing value imputation via the median and subsequent scaling using StandardScaler to normalize the data.</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ColumnTransformer consolidates these numeric and categorical preprocessing steps, facilitating a modular and organized approach.</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fit_transform method of the ColumnTransformer is employed to apply the preprocessing steps to the input dataset X.</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resulting preprocessed data is converted back to a DataFrame, ensuring transparency with reconstructed column names.</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dataset is split into training and testing sets using train_test_split from scikit-learn, with a test size of 20%.</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final datasets, namely X_train, X_test, y_train, and y_test, are ready for subsequent model training.</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This structured data preprocessing pipeline, addressing both numeric and categorical features, to prepare the dataset for machine learning tasks.</a:t>
            </a:r>
          </a:p>
        </p:txBody>
      </p:sp>
      <p:sp>
        <p:nvSpPr>
          <p:cNvPr id="94" name="Oval 9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4227" y="5228027"/>
            <a:ext cx="1106953"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A close-up of medical icons&#10;&#10;Description automatically generated">
            <a:extLst>
              <a:ext uri="{FF2B5EF4-FFF2-40B4-BE49-F238E27FC236}">
                <a16:creationId xmlns:a16="http://schemas.microsoft.com/office/drawing/2014/main" id="{6EF55830-2C52-492F-DB3F-C93E6FB058C6}"/>
              </a:ext>
            </a:extLst>
          </p:cNvPr>
          <p:cNvPicPr>
            <a:picLocks noChangeAspect="1"/>
          </p:cNvPicPr>
          <p:nvPr/>
        </p:nvPicPr>
        <p:blipFill>
          <a:blip r:embed="rId2">
            <a:extLst>
              <a:ext uri="{28A0092B-C50C-407E-A947-70E740481C1C}">
                <a14:useLocalDpi xmlns:a14="http://schemas.microsoft.com/office/drawing/2010/main" val="0"/>
              </a:ext>
            </a:extLst>
          </a:blip>
          <a:srcRect l="19263" r="19263"/>
          <a:stretch/>
        </p:blipFill>
        <p:spPr>
          <a:xfrm>
            <a:off x="7858724" y="1847506"/>
            <a:ext cx="3469884" cy="430391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12158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3">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13"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6" name="Freeform: Shape 75">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785"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38798" y="859536"/>
            <a:ext cx="4831544" cy="1170432"/>
          </a:xfrm>
        </p:spPr>
        <p:txBody>
          <a:bodyPr anchor="b">
            <a:normAutofit/>
          </a:bodyPr>
          <a:lstStyle/>
          <a:p>
            <a:r>
              <a:rPr lang="en-US" sz="3400" b="1" i="0" u="none" strike="noStrike">
                <a:effectLst/>
                <a:latin typeface="Times New Roman" panose="02020603050405020304" pitchFamily="18" charset="0"/>
                <a:cs typeface="Times New Roman" panose="02020603050405020304" pitchFamily="18" charset="0"/>
              </a:rPr>
              <a:t>Data Visualization</a:t>
            </a:r>
            <a:endParaRPr lang="en-US" sz="3400">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043" y="363460"/>
            <a:ext cx="73152" cy="5484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0" y="2185062"/>
            <a:ext cx="49364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38797" y="2512611"/>
            <a:ext cx="5503215" cy="3664351"/>
          </a:xfrm>
        </p:spPr>
        <p:txBody>
          <a:bodyPr>
            <a:normAutofit/>
          </a:bodyPr>
          <a:lstStyle/>
          <a:p>
            <a:r>
              <a:rPr lang="en-US" sz="1700" dirty="0">
                <a:latin typeface="Times New Roman" panose="02020603050405020304" pitchFamily="18" charset="0"/>
                <a:cs typeface="Times New Roman" panose="02020603050405020304" pitchFamily="18" charset="0"/>
              </a:rPr>
              <a:t>Visualizing data for gaining insights and understanding patterns in the dataset.</a:t>
            </a:r>
          </a:p>
          <a:p>
            <a:r>
              <a:rPr lang="en-US" sz="1700" i="0" dirty="0">
                <a:effectLst/>
                <a:latin typeface="Times New Roman" panose="02020603050405020304" pitchFamily="18" charset="0"/>
                <a:cs typeface="Times New Roman" panose="02020603050405020304" pitchFamily="18" charset="0"/>
              </a:rPr>
              <a:t>Utilize visualizations to explore the distribution of various features in the dataset.</a:t>
            </a:r>
          </a:p>
          <a:p>
            <a:r>
              <a:rPr lang="en-US" sz="1700" i="0" dirty="0">
                <a:effectLst/>
                <a:latin typeface="Times New Roman" panose="02020603050405020304" pitchFamily="18" charset="0"/>
                <a:cs typeface="Times New Roman" panose="02020603050405020304" pitchFamily="18" charset="0"/>
              </a:rPr>
              <a:t>Use bar plots to visualize the distribution of categorical features such as age, sex, BMI, smoker status, etc.</a:t>
            </a:r>
          </a:p>
          <a:p>
            <a:r>
              <a:rPr lang="en-US" sz="1700" i="0" dirty="0">
                <a:effectLst/>
                <a:latin typeface="Times New Roman" panose="02020603050405020304" pitchFamily="18" charset="0"/>
                <a:cs typeface="Times New Roman" panose="02020603050405020304" pitchFamily="18" charset="0"/>
              </a:rPr>
              <a:t>Compare feature distributions between different genders, age groups, or regions to identify potential disparities.</a:t>
            </a:r>
          </a:p>
          <a:p>
            <a:r>
              <a:rPr lang="en-US" sz="1700" i="0" dirty="0">
                <a:effectLst/>
                <a:latin typeface="Times New Roman" panose="02020603050405020304" pitchFamily="18" charset="0"/>
                <a:cs typeface="Times New Roman" panose="02020603050405020304" pitchFamily="18" charset="0"/>
              </a:rPr>
              <a:t>Identify demographic or regional variations that may influence the target variable (e.g., medical expenses).</a:t>
            </a:r>
          </a:p>
          <a:p>
            <a:endParaRPr lang="en-US" sz="170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2CCB4F-9983-99E6-9F61-C0055E891D96}"/>
              </a:ext>
            </a:extLst>
          </p:cNvPr>
          <p:cNvSpPr txBox="1"/>
          <p:nvPr/>
        </p:nvSpPr>
        <p:spPr>
          <a:xfrm>
            <a:off x="6840638" y="238438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62139E7-4001-E363-B1A5-0E239364E29F}"/>
              </a:ext>
            </a:extLst>
          </p:cNvPr>
          <p:cNvSpPr txBox="1"/>
          <p:nvPr/>
        </p:nvSpPr>
        <p:spPr>
          <a:xfrm>
            <a:off x="6585995" y="2384385"/>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086EBA41-61F5-959B-B6A9-8D798619601C}"/>
              </a:ext>
            </a:extLst>
          </p:cNvPr>
          <p:cNvPicPr>
            <a:picLocks noChangeAspect="1"/>
          </p:cNvPicPr>
          <p:nvPr/>
        </p:nvPicPr>
        <p:blipFill>
          <a:blip r:embed="rId3"/>
          <a:stretch>
            <a:fillRect/>
          </a:stretch>
        </p:blipFill>
        <p:spPr>
          <a:xfrm>
            <a:off x="6522583" y="448033"/>
            <a:ext cx="5328204" cy="1993437"/>
          </a:xfrm>
          <a:prstGeom prst="rect">
            <a:avLst/>
          </a:prstGeom>
        </p:spPr>
      </p:pic>
      <p:pic>
        <p:nvPicPr>
          <p:cNvPr id="8" name="Picture 7">
            <a:extLst>
              <a:ext uri="{FF2B5EF4-FFF2-40B4-BE49-F238E27FC236}">
                <a16:creationId xmlns:a16="http://schemas.microsoft.com/office/drawing/2014/main" id="{CD56336B-7698-9833-6A9D-CDCF092CB45D}"/>
              </a:ext>
            </a:extLst>
          </p:cNvPr>
          <p:cNvPicPr>
            <a:picLocks noChangeAspect="1"/>
          </p:cNvPicPr>
          <p:nvPr/>
        </p:nvPicPr>
        <p:blipFill>
          <a:blip r:embed="rId4"/>
          <a:stretch>
            <a:fillRect/>
          </a:stretch>
        </p:blipFill>
        <p:spPr>
          <a:xfrm>
            <a:off x="6522582" y="4638977"/>
            <a:ext cx="5346397" cy="2219023"/>
          </a:xfrm>
          <a:prstGeom prst="rect">
            <a:avLst/>
          </a:prstGeom>
        </p:spPr>
      </p:pic>
      <p:pic>
        <p:nvPicPr>
          <p:cNvPr id="10" name="Picture 9">
            <a:extLst>
              <a:ext uri="{FF2B5EF4-FFF2-40B4-BE49-F238E27FC236}">
                <a16:creationId xmlns:a16="http://schemas.microsoft.com/office/drawing/2014/main" id="{5CC63C14-E464-4C34-88E3-AEBB7C8E3CAB}"/>
              </a:ext>
            </a:extLst>
          </p:cNvPr>
          <p:cNvPicPr>
            <a:picLocks noChangeAspect="1"/>
          </p:cNvPicPr>
          <p:nvPr/>
        </p:nvPicPr>
        <p:blipFill>
          <a:blip r:embed="rId5"/>
          <a:stretch>
            <a:fillRect/>
          </a:stretch>
        </p:blipFill>
        <p:spPr>
          <a:xfrm>
            <a:off x="6585995" y="2569051"/>
            <a:ext cx="5328207" cy="1993438"/>
          </a:xfrm>
          <a:prstGeom prst="rect">
            <a:avLst/>
          </a:prstGeom>
        </p:spPr>
      </p:pic>
    </p:spTree>
    <p:extLst>
      <p:ext uri="{BB962C8B-B14F-4D97-AF65-F5344CB8AC3E}">
        <p14:creationId xmlns:p14="http://schemas.microsoft.com/office/powerpoint/2010/main" val="133619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028" y="426720"/>
            <a:ext cx="10503720" cy="1919141"/>
          </a:xfrm>
        </p:spPr>
        <p:txBody>
          <a:bodyPr anchor="b">
            <a:normAutofit/>
          </a:bodyPr>
          <a:lstStyle/>
          <a:p>
            <a:r>
              <a:rPr lang="en-US" sz="5900" b="1">
                <a:latin typeface="Times New Roman" panose="02020603050405020304" pitchFamily="18" charset="0"/>
                <a:cs typeface="Times New Roman" panose="02020603050405020304" pitchFamily="18" charset="0"/>
              </a:rPr>
              <a:t>Model Selection</a:t>
            </a:r>
            <a:endParaRPr lang="en-US" sz="5900">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727" y="2899927"/>
            <a:ext cx="104488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4" name="Rectangle 7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028" y="2776031"/>
            <a:ext cx="187297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Content Placeholder 2"/>
          <p:cNvSpPr>
            <a:spLocks noGrp="1"/>
          </p:cNvSpPr>
          <p:nvPr>
            <p:ph idx="1"/>
          </p:nvPr>
        </p:nvSpPr>
        <p:spPr>
          <a:xfrm>
            <a:off x="841028" y="3337269"/>
            <a:ext cx="10506768" cy="2905686"/>
          </a:xfrm>
        </p:spPr>
        <p:txBody>
          <a:bodyPr>
            <a:normAutofit/>
          </a:bodyPr>
          <a:lstStyle/>
          <a:p>
            <a:pPr>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Polynomial Regression: </a:t>
            </a:r>
            <a:r>
              <a:rPr lang="en-US" sz="1400" dirty="0">
                <a:latin typeface="Times New Roman" panose="02020603050405020304" pitchFamily="18" charset="0"/>
                <a:cs typeface="Times New Roman" panose="02020603050405020304" pitchFamily="18" charset="0"/>
              </a:rPr>
              <a:t>polynomial Regression is a statistical model that estimates the probability of a binary outcome. It's selected for its simplicity and interpretability, making it suitable for predicting the likelihood of medical insurance claims or identifying individuals at risk of certain medical conditions based on their demographic and lifestyle factors.</a:t>
            </a:r>
          </a:p>
          <a:p>
            <a:pPr>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Decision Tree: </a:t>
            </a:r>
            <a:r>
              <a:rPr lang="en-US" sz="1400" dirty="0">
                <a:latin typeface="Times New Roman" panose="02020603050405020304" pitchFamily="18" charset="0"/>
                <a:cs typeface="Times New Roman" panose="02020603050405020304" pitchFamily="18" charset="0"/>
              </a:rPr>
              <a:t>Decision Tree is a tree-like model used for classification and regression tasks. It's constructed by recursively splitting the dataset into subsets based on the most informative features (such as age, BMI, smoker status), creating a hierarchy of decisions. </a:t>
            </a:r>
          </a:p>
          <a:p>
            <a:pPr>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Random Forest: </a:t>
            </a:r>
            <a:r>
              <a:rPr lang="en-US" sz="1400" dirty="0">
                <a:latin typeface="Times New Roman" panose="02020603050405020304" pitchFamily="18" charset="0"/>
                <a:cs typeface="Times New Roman" panose="02020603050405020304" pitchFamily="18" charset="0"/>
              </a:rPr>
              <a:t>Random Forest is an ensemble method that combines multiple Decision Trees. It's chosen for its ability to improve prediction accuracy and reduce overfitting, addressing the challenge of accurately estimating future medical costs for individuals with diverse demographic and lifestyle profiles. </a:t>
            </a:r>
          </a:p>
          <a:p>
            <a:pPr>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KNN: </a:t>
            </a:r>
            <a:r>
              <a:rPr lang="en-US" sz="1400" dirty="0">
                <a:latin typeface="Times New Roman" panose="02020603050405020304" pitchFamily="18" charset="0"/>
                <a:cs typeface="Times New Roman" panose="02020603050405020304" pitchFamily="18" charset="0"/>
              </a:rPr>
              <a:t>K-Nearest Neighbors is a non-parametric algorithm used for both classification and regression tasks. It operates by assigning a data point to the majority class among its k nearest neighbors in the feature space. KNN is suitable for our project as it can capture local patterns and relationships in the data. </a:t>
            </a:r>
            <a:endParaRPr lang="en-US" sz="1400" b="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2CCB4F-9983-99E6-9F61-C0055E891D96}"/>
              </a:ext>
            </a:extLst>
          </p:cNvPr>
          <p:cNvSpPr txBox="1"/>
          <p:nvPr/>
        </p:nvSpPr>
        <p:spPr>
          <a:xfrm>
            <a:off x="6840638" y="238438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62139E7-4001-E363-B1A5-0E239364E29F}"/>
              </a:ext>
            </a:extLst>
          </p:cNvPr>
          <p:cNvSpPr txBox="1"/>
          <p:nvPr/>
        </p:nvSpPr>
        <p:spPr>
          <a:xfrm>
            <a:off x="6585995" y="23843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8377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6036" y="1"/>
            <a:ext cx="1134770"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737378-E470-FBE7-3E77-990A75BD7463}"/>
              </a:ext>
            </a:extLst>
          </p:cNvPr>
          <p:cNvSpPr>
            <a:spLocks noGrp="1"/>
          </p:cNvSpPr>
          <p:nvPr>
            <p:ph type="title"/>
          </p:nvPr>
        </p:nvSpPr>
        <p:spPr>
          <a:xfrm>
            <a:off x="837981" y="365125"/>
            <a:ext cx="10512862" cy="1325563"/>
          </a:xfrm>
        </p:spPr>
        <p:txBody>
          <a:bodyPr>
            <a:normAutofit/>
          </a:bodyPr>
          <a:lstStyle/>
          <a:p>
            <a:r>
              <a:rPr lang="en-US" b="1" dirty="0">
                <a:latin typeface="Times New Roman" panose="02020603050405020304" pitchFamily="18" charset="0"/>
                <a:cs typeface="Times New Roman" panose="02020603050405020304" pitchFamily="18" charset="0"/>
              </a:rPr>
              <a:t>Polynomial Regression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034" y="2183755"/>
            <a:ext cx="4083433" cy="408237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0EF5B5-507C-0FCD-C4E1-D87E4AD0ECA9}"/>
              </a:ext>
            </a:extLst>
          </p:cNvPr>
          <p:cNvSpPr>
            <a:spLocks noGrp="1"/>
          </p:cNvSpPr>
          <p:nvPr>
            <p:ph idx="1"/>
          </p:nvPr>
        </p:nvSpPr>
        <p:spPr>
          <a:xfrm>
            <a:off x="837981" y="1825625"/>
            <a:ext cx="10512862" cy="4351338"/>
          </a:xfrm>
        </p:spPr>
        <p:txBody>
          <a:bodyPr>
            <a:normAutofit/>
          </a:bodyPr>
          <a:lstStyle/>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we explore Polynomial Regression, a technique extending linear regression by introducing polynomial features. A results dictionary is initialized to store evaluation metrics for different polynomial degrees.</a:t>
            </a: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build_and_evaluate_model function is defined to streamline the process of training polynomial regression models, making predictions, and computing key evaluation metrics such as R-squared, Mean Absolute Error (MAE), and Mean Squared Error (MSE). These metrics provide insights into the model's predictive performance.</a:t>
            </a: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loop iterates over polynomial degrees from 1 to 4, creating polynomial regression models of varying complexities. Each model is then evaluated using the defined function, and the results are stored in the results dictionary for later analysis.</a:t>
            </a: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For each degree of polynomial regression, the evaluation metrics are printed, offering a clear understanding of how model performance evolves with increasing complexity. This step-by-step assessment aids in selecting an appropriate degree for the polynomial regression model.</a:t>
            </a: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results dictionary is then outputted, summarizing the performance metrics for all polynomial regression models. This presentation style facilitates a concise overview of how different polynomial degrees impact the model's accuracy and reliability</a:t>
            </a:r>
          </a:p>
        </p:txBody>
      </p:sp>
    </p:spTree>
    <p:extLst>
      <p:ext uri="{BB962C8B-B14F-4D97-AF65-F5344CB8AC3E}">
        <p14:creationId xmlns:p14="http://schemas.microsoft.com/office/powerpoint/2010/main" val="6322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6036" y="1"/>
            <a:ext cx="1134770"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66B8EB-3496-8076-49F0-80D6BDD7BB96}"/>
              </a:ext>
            </a:extLst>
          </p:cNvPr>
          <p:cNvSpPr>
            <a:spLocks noGrp="1"/>
          </p:cNvSpPr>
          <p:nvPr>
            <p:ph type="title"/>
          </p:nvPr>
        </p:nvSpPr>
        <p:spPr>
          <a:xfrm>
            <a:off x="837981" y="365125"/>
            <a:ext cx="10512862" cy="1325563"/>
          </a:xfrm>
        </p:spPr>
        <p:txBody>
          <a:bodyPr>
            <a:normAutofit/>
          </a:bodyPr>
          <a:lstStyle/>
          <a:p>
            <a:r>
              <a:rPr lang="en-US" b="1" dirty="0">
                <a:latin typeface="Times New Roman" panose="02020603050405020304" pitchFamily="18" charset="0"/>
                <a:cs typeface="Times New Roman" panose="02020603050405020304" pitchFamily="18" charset="0"/>
              </a:rPr>
              <a:t>Decision Tree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034" y="2183755"/>
            <a:ext cx="4083433" cy="408237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3C45116-2F65-CD08-4C20-12584B4239BE}"/>
              </a:ext>
            </a:extLst>
          </p:cNvPr>
          <p:cNvSpPr>
            <a:spLocks noGrp="1"/>
          </p:cNvSpPr>
          <p:nvPr>
            <p:ph idx="1"/>
          </p:nvPr>
        </p:nvSpPr>
        <p:spPr>
          <a:xfrm>
            <a:off x="837981" y="1825625"/>
            <a:ext cx="10512862" cy="4351338"/>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Decision Tree model we explored how different settings for the maximum depth of a Decision Tree affect the accuracy of predictions. We keep track of these insights in a results dictionary.</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depths ranging from 1 to 9, we create separate Decision Tree models, each trained and tested on our datasets. The models are evaluated based on key metrics like R-squared, Mean Absolute Error (MAE), and Mean Squared Error (MSE).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results are neatly organized in the </a:t>
            </a:r>
            <a:r>
              <a:rPr lang="en-US" sz="2000" dirty="0" err="1">
                <a:latin typeface="Times New Roman" panose="02020603050405020304" pitchFamily="18" charset="0"/>
                <a:cs typeface="Times New Roman" panose="02020603050405020304" pitchFamily="18" charset="0"/>
              </a:rPr>
              <a:t>dtree_results</a:t>
            </a:r>
            <a:r>
              <a:rPr lang="en-US" sz="2000" dirty="0">
                <a:latin typeface="Times New Roman" panose="02020603050405020304" pitchFamily="18" charset="0"/>
                <a:cs typeface="Times New Roman" panose="02020603050405020304" pitchFamily="18" charset="0"/>
              </a:rPr>
              <a:t> dictionary, allowing us to easily compare how changes in maximum depth impact the model's performance. This way, we can pinpoint the depth that gives us the best balance between model complexity and accurate predictions.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At the end of the loop, we present a straightforward summary for each depth, making it clear how the model performs under different settings. This helps in making an informed decision about choosing the right depth for our Decision Tree model during the presentation.</a:t>
            </a:r>
          </a:p>
        </p:txBody>
      </p:sp>
    </p:spTree>
    <p:extLst>
      <p:ext uri="{BB962C8B-B14F-4D97-AF65-F5344CB8AC3E}">
        <p14:creationId xmlns:p14="http://schemas.microsoft.com/office/powerpoint/2010/main" val="9358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3052</TotalTime>
  <Words>1938</Words>
  <Application>Microsoft Macintosh PowerPoint</Application>
  <PresentationFormat>Custom</PresentationFormat>
  <Paragraphs>101</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Medical Premium Insurance Cost Prediction </vt:lpstr>
      <vt:lpstr>Introduction</vt:lpstr>
      <vt:lpstr>Data Source</vt:lpstr>
      <vt:lpstr>Data Pre-Processing</vt:lpstr>
      <vt:lpstr>Data Pre-Processing</vt:lpstr>
      <vt:lpstr>Data Visualization</vt:lpstr>
      <vt:lpstr>Model Selection</vt:lpstr>
      <vt:lpstr>Polynomial Regression</vt:lpstr>
      <vt:lpstr>Decision Tree</vt:lpstr>
      <vt:lpstr>Random Forest</vt:lpstr>
      <vt:lpstr>K-Nearest Neighbors Regression</vt:lpstr>
      <vt:lpstr>Model Evaluation Metrics</vt:lpstr>
      <vt:lpstr>Model Comparision</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of Weather Events Throughout States and Regions of the United States in 2012</dc:title>
  <dc:creator>Vempati, Sri Veena Swathi</dc:creator>
  <cp:lastModifiedBy>Chirra, Prasanna Kumar R.</cp:lastModifiedBy>
  <cp:revision>30</cp:revision>
  <dcterms:created xsi:type="dcterms:W3CDTF">2023-11-29T17:04:17Z</dcterms:created>
  <dcterms:modified xsi:type="dcterms:W3CDTF">2024-03-07T18:17:00Z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