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Roboto"/>
      <p:regular r:id="rId69"/>
      <p:bold r:id="rId70"/>
      <p:italic r:id="rId71"/>
      <p:boldItalic r:id="rId72"/>
    </p:embeddedFont>
    <p:embeddedFont>
      <p:font typeface="Nunito"/>
      <p:regular r:id="rId73"/>
      <p:bold r:id="rId74"/>
      <p:italic r:id="rId75"/>
      <p:boldItalic r:id="rId76"/>
    </p:embeddedFont>
    <p:embeddedFont>
      <p:font typeface="Lato"/>
      <p:regular r:id="rId77"/>
      <p:bold r:id="rId78"/>
      <p:italic r:id="rId79"/>
      <p:boldItalic r:id="rId80"/>
    </p:embeddedFont>
    <p:embeddedFont>
      <p:font typeface="Maven Pro"/>
      <p:regular r:id="rId81"/>
      <p:bold r:id="rId82"/>
    </p:embeddedFont>
    <p:embeddedFont>
      <p:font typeface="Old Standard TT"/>
      <p:regular r:id="rId83"/>
      <p:bold r:id="rId84"/>
      <p: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1D4020-1063-43DB-9DF6-707D84DE5215}">
  <a:tblStyle styleId="{3B1D4020-1063-43DB-9DF6-707D84DE52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4DE7E6F-0509-450E-9607-B1E110636C8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ldStandardTT-bold.fntdata"/><Relationship Id="rId83" Type="http://schemas.openxmlformats.org/officeDocument/2006/relationships/font" Target="fonts/OldStandardTT-regular.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OldStandardTT-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Lato-boldItalic.fntdata"/><Relationship Id="rId82" Type="http://schemas.openxmlformats.org/officeDocument/2006/relationships/font" Target="fonts/MavenPro-bold.fntdata"/><Relationship Id="rId81"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Nunito-regular.fntdata"/><Relationship Id="rId72" Type="http://schemas.openxmlformats.org/officeDocument/2006/relationships/font" Target="fonts/Roboto-boldItalic.fntdata"/><Relationship Id="rId31" Type="http://schemas.openxmlformats.org/officeDocument/2006/relationships/slide" Target="slides/slide25.xml"/><Relationship Id="rId75" Type="http://schemas.openxmlformats.org/officeDocument/2006/relationships/font" Target="fonts/Nunito-italic.fntdata"/><Relationship Id="rId30" Type="http://schemas.openxmlformats.org/officeDocument/2006/relationships/slide" Target="slides/slide24.xml"/><Relationship Id="rId74" Type="http://schemas.openxmlformats.org/officeDocument/2006/relationships/font" Target="fonts/Nunito-bold.fntdata"/><Relationship Id="rId33" Type="http://schemas.openxmlformats.org/officeDocument/2006/relationships/slide" Target="slides/slide27.xml"/><Relationship Id="rId77" Type="http://schemas.openxmlformats.org/officeDocument/2006/relationships/font" Target="fonts/Lato-regular.fntdata"/><Relationship Id="rId32" Type="http://schemas.openxmlformats.org/officeDocument/2006/relationships/slide" Target="slides/slide26.xml"/><Relationship Id="rId76" Type="http://schemas.openxmlformats.org/officeDocument/2006/relationships/font" Target="fonts/Nunito-boldItalic.fntdata"/><Relationship Id="rId35" Type="http://schemas.openxmlformats.org/officeDocument/2006/relationships/slide" Target="slides/slide29.xml"/><Relationship Id="rId79" Type="http://schemas.openxmlformats.org/officeDocument/2006/relationships/font" Target="fonts/Lato-italic.fntdata"/><Relationship Id="rId34" Type="http://schemas.openxmlformats.org/officeDocument/2006/relationships/slide" Target="slides/slide28.xml"/><Relationship Id="rId78" Type="http://schemas.openxmlformats.org/officeDocument/2006/relationships/font" Target="fonts/Lato-bold.fntdata"/><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69ae478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469ae478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49f093de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449f093de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49f093de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449f093de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49f093de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449f093de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449f093de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449f093de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449f093de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449f093de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449f093de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449f093de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449f093de0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449f093de0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49f0da9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449f0da9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449f0da9c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449f0da9c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449f0da9c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449f0da9c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69ae478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469ae478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449f0da9c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449f0da9c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449f0da9c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449f0da9c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449f0da9c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449f0da9c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4a2ef79b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4a2ef79b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4a2ef79bb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4a2ef79bb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4a2ef79bb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4a2ef79bb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4a2ef79bb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4a2ef79bb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4a2ef79bb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4a2ef79bb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4a2ef79bb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4a2ef79bb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42edbcd2136f123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2edbcd2136f123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4a2ef79bb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4a2ef79bb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a2ef79bb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a2ef79bb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a2ef79bb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a2ef79bb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4a2ef79bb2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4a2ef79bb2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4a2ef79bb2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4a2ef79bb2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4a2ef79bb2_0_1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4a2ef79bb2_0_1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4a2ef79bb2_0_1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4a2ef79bb2_0_1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4a2ef79bb2_0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4a2ef79bb2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4a2ef79bb2_0_1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4a2ef79bb2_0_1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4a2ef79bb2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4a2ef79bb2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4a2ef79bb2_0_2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4a2ef79bb2_0_2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4a2ef79bb2_0_2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4a2ef79bb2_0_2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42edbcd2136f123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2edbcd2136f123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2edbcd2136f123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2edbcd2136f123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4a2ef79bb2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4a2ef79bb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4a2ef79bb2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4a2ef79bb2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4a2ef79bb2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4a2ef79bb2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4a2ef79bb2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4a2ef79bb2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4a2ef79bb2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4a2ef79bb2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4a2ef79bb2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4a2ef79bb2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4a2ef79bb2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4a2ef79bb2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4a2ef79bb2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4a2ef79bb2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4a2ef79bb2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4a2ef79bb2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4a2ef79bb2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4a2ef79bb2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4a2ef79bb2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4a2ef79bb2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4a2ef79bb2_0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4a2ef79bb2_0_1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4a2ef79bb2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4a2ef79bb2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4a2ef79bb2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4a2ef79bb2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4a2ef79bb2_0_1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4a2ef79bb2_0_1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2edbcd2136f12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2edbcd2136f12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449f0da9c2_3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449f0da9c2_3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4586a304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4586a30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4a2ef79bb2_0_1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4a2ef79bb2_0_1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449f0da9c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449f0da9c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449f093de0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449f093d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49f093de0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449f093de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lab.research.google.com/drive/1r3fKmsy5J2Md0efUrIXGQ4tut2grp1sa?usp=sharing"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scikit-learn.org/stable/modules/generated/sklearn.preprocessing.LabelEncoder.html#sklearn.preprocessing.LabelEncoder.fit" TargetMode="External"/><Relationship Id="rId4" Type="http://schemas.openxmlformats.org/officeDocument/2006/relationships/hyperlink" Target="https://scikit-learn.org/stable/modules/generated/sklearn.preprocessing.LabelEncoder.html#sklearn.preprocessing.LabelEncoder.fit_transform" TargetMode="External"/><Relationship Id="rId5" Type="http://schemas.openxmlformats.org/officeDocument/2006/relationships/hyperlink" Target="https://scikit-learn.org/stable/modules/generated/sklearn.preprocessing.LabelEncoder.html#sklearn.preprocessing.LabelEncoder.get_params" TargetMode="External"/><Relationship Id="rId6" Type="http://schemas.openxmlformats.org/officeDocument/2006/relationships/hyperlink" Target="https://scikit-learn.org/stable/modules/generated/sklearn.preprocessing.LabelEncoder.html#sklearn.preprocessing.LabelEncoder.inverse_transform" TargetMode="External"/><Relationship Id="rId7" Type="http://schemas.openxmlformats.org/officeDocument/2006/relationships/hyperlink" Target="https://scikit-learn.org/stable/modules/generated/sklearn.preprocessing.LabelEncoder.html#sklearn.preprocessing.LabelEncoder.set_params" TargetMode="External"/><Relationship Id="rId8" Type="http://schemas.openxmlformats.org/officeDocument/2006/relationships/hyperlink" Target="https://scikit-learn.org/stable/modules/generated/sklearn.preprocessing.LabelEncoder.html#sklearn.preprocessing.LabelEncoder.transfor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scikit-learn.org/stable/modules/compose.html#pipeline" TargetMode="External"/><Relationship Id="rId4" Type="http://schemas.openxmlformats.org/officeDocument/2006/relationships/hyperlink" Target="https://scikit-learn.org/stable/modules/compose.html#feature-union" TargetMode="External"/><Relationship Id="rId5" Type="http://schemas.openxmlformats.org/officeDocument/2006/relationships/hyperlink" Target="https://scikit-learn.org/stable/modules/generated/sklearn.pipeline.Pipeline.html#sklearn.pipeline.Pipeline" TargetMode="External"/><Relationship Id="rId6" Type="http://schemas.openxmlformats.org/officeDocument/2006/relationships/hyperlink" Target="https://scikit-learn.org/stable/modules/generated/sklearn.pipeline.Pipeline.html#sklearn.pipeline.Pipeline" TargetMode="External"/><Relationship Id="rId7" Type="http://schemas.openxmlformats.org/officeDocument/2006/relationships/hyperlink" Target="https://scikit-learn.org/stable/modules/generated/sklearn.pipeline.Pipeline.html#sklearn.pipeline.Pipelin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monkeylearn.com/sentiment-analysis/" TargetMode="External"/><Relationship Id="rId4" Type="http://schemas.openxmlformats.org/officeDocument/2006/relationships/hyperlink" Target="https://machinelearningmastery.com/types-of-classification-in-machine-learning/" TargetMode="External"/><Relationship Id="rId11" Type="http://schemas.openxmlformats.org/officeDocument/2006/relationships/hyperlink" Target="https://www.geeksforgeeks.org/ml-one-hot-encoding-of-datasets-in-python/" TargetMode="External"/><Relationship Id="rId10" Type="http://schemas.openxmlformats.org/officeDocument/2006/relationships/hyperlink" Target="https://pianalytix.com/countvectorizer-in-nlp/#:~:text=CountVectorizer%20means%20breaking%20down%20a,data%20needs%20to%20be%20vectorized" TargetMode="External"/><Relationship Id="rId9" Type="http://schemas.openxmlformats.org/officeDocument/2006/relationships/hyperlink" Target="https://www.analyticsvidhya.com/blog/2021/07/bag-of-words-vs-tfidf-vectorization-a-hands-on-tutorial/" TargetMode="External"/><Relationship Id="rId5" Type="http://schemas.openxmlformats.org/officeDocument/2006/relationships/hyperlink" Target="https://www.javatpoint.com/logistic-regression-in-machine-learning" TargetMode="External"/><Relationship Id="rId6" Type="http://schemas.openxmlformats.org/officeDocument/2006/relationships/hyperlink" Target="https://www.javatpoint.com/machine-learning-decision-tree-classification-algorithm" TargetMode="External"/><Relationship Id="rId7" Type="http://schemas.openxmlformats.org/officeDocument/2006/relationships/hyperlink" Target="https://www.javatpoint.com/machine-learning-random-forest-algorithm" TargetMode="External"/><Relationship Id="rId8" Type="http://schemas.openxmlformats.org/officeDocument/2006/relationships/hyperlink" Target="https://www.tutorialspoint.com/scikit_learn/index.ht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scikit-learn.org/stable/modules/generated/sklearn.preprocessing.LabelEncoder.html#sklearn.preprocessing.LabelEncoder" TargetMode="External"/><Relationship Id="rId4" Type="http://schemas.openxmlformats.org/officeDocument/2006/relationships/hyperlink" Target="https://scikit-learn.org/stable/modules/generated/sklearn.pipeline.Pipeline.html#sklearn.pipeline.Pipeline" TargetMode="External"/><Relationship Id="rId5" Type="http://schemas.openxmlformats.org/officeDocument/2006/relationships/hyperlink" Target="https://scikit-learn.org/stable/modules/generated/sklearn.metrics.accuracy_score.html" TargetMode="External"/><Relationship Id="rId6" Type="http://schemas.openxmlformats.org/officeDocument/2006/relationships/hyperlink" Target="https://scikit-learn.org/stable/modules/generated/sklearn.metrics.classification_report.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hyperlink" Target="mailto:s170414@rguktsklm.ac.in" TargetMode="External"/><Relationship Id="rId4" Type="http://schemas.openxmlformats.org/officeDocument/2006/relationships/hyperlink" Target="mailto:s170904@rguktsklm.ac.in" TargetMode="External"/><Relationship Id="rId5" Type="http://schemas.openxmlformats.org/officeDocument/2006/relationships/hyperlink" Target="mailto:snehabaipalli@gmail.com" TargetMode="External"/><Relationship Id="rId6" Type="http://schemas.openxmlformats.org/officeDocument/2006/relationships/hyperlink" Target="mailto:s170191@rguktsklm.ac.i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3043888" y="0"/>
            <a:ext cx="3056224" cy="1534500"/>
          </a:xfrm>
          <a:prstGeom prst="rect">
            <a:avLst/>
          </a:prstGeom>
          <a:noFill/>
          <a:ln>
            <a:noFill/>
          </a:ln>
        </p:spPr>
      </p:pic>
      <p:sp>
        <p:nvSpPr>
          <p:cNvPr id="278" name="Google Shape;278;p13"/>
          <p:cNvSpPr txBox="1"/>
          <p:nvPr/>
        </p:nvSpPr>
        <p:spPr>
          <a:xfrm>
            <a:off x="2686800" y="1534500"/>
            <a:ext cx="3770400" cy="85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rgbClr val="FFFFFF"/>
                </a:solidFill>
                <a:latin typeface="Georgia"/>
                <a:ea typeface="Georgia"/>
                <a:cs typeface="Georgia"/>
                <a:sym typeface="Georgia"/>
              </a:rPr>
              <a:t>Sentiment Analysis</a:t>
            </a:r>
            <a:endParaRPr b="1" sz="2400">
              <a:solidFill>
                <a:srgbClr val="FFFFFF"/>
              </a:solidFill>
              <a:latin typeface="Georgia"/>
              <a:ea typeface="Georgia"/>
              <a:cs typeface="Georgia"/>
              <a:sym typeface="Georgia"/>
            </a:endParaRPr>
          </a:p>
          <a:p>
            <a:pPr indent="0" lvl="0" marL="0" rtl="0" algn="ctr">
              <a:lnSpc>
                <a:spcPct val="115000"/>
              </a:lnSpc>
              <a:spcBef>
                <a:spcPts val="0"/>
              </a:spcBef>
              <a:spcAft>
                <a:spcPts val="0"/>
              </a:spcAft>
              <a:buNone/>
            </a:pPr>
            <a:r>
              <a:rPr b="1" i="1" lang="en" sz="1600">
                <a:solidFill>
                  <a:srgbClr val="FFFFFF"/>
                </a:solidFill>
              </a:rPr>
              <a:t>Using English data set</a:t>
            </a:r>
            <a:endParaRPr b="1" i="1" sz="1600">
              <a:solidFill>
                <a:srgbClr val="FFFFFF"/>
              </a:solidFill>
            </a:endParaRPr>
          </a:p>
        </p:txBody>
      </p:sp>
      <p:sp>
        <p:nvSpPr>
          <p:cNvPr id="279" name="Google Shape;279;p13"/>
          <p:cNvSpPr txBox="1"/>
          <p:nvPr/>
        </p:nvSpPr>
        <p:spPr>
          <a:xfrm>
            <a:off x="2267250" y="2421000"/>
            <a:ext cx="4609500" cy="58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
                <a:solidFill>
                  <a:srgbClr val="FFFFFF"/>
                </a:solidFill>
              </a:rPr>
              <a:t>Submitted as part of Summer Internship Project</a:t>
            </a:r>
            <a:endParaRPr b="1" i="1">
              <a:solidFill>
                <a:srgbClr val="FFFFFF"/>
              </a:solidFill>
            </a:endParaRPr>
          </a:p>
          <a:p>
            <a:pPr indent="0" lvl="0" marL="0" rtl="0" algn="ctr">
              <a:lnSpc>
                <a:spcPct val="115000"/>
              </a:lnSpc>
              <a:spcBef>
                <a:spcPts val="0"/>
              </a:spcBef>
              <a:spcAft>
                <a:spcPts val="0"/>
              </a:spcAft>
              <a:buNone/>
            </a:pPr>
            <a:r>
              <a:rPr b="1" i="1" lang="en" sz="1000">
                <a:solidFill>
                  <a:srgbClr val="FFFFFF"/>
                </a:solidFill>
              </a:rPr>
              <a:t>By</a:t>
            </a:r>
            <a:endParaRPr b="1" i="1" sz="1000">
              <a:solidFill>
                <a:srgbClr val="FFFFFF"/>
              </a:solidFill>
            </a:endParaRPr>
          </a:p>
        </p:txBody>
      </p:sp>
      <p:sp>
        <p:nvSpPr>
          <p:cNvPr id="280" name="Google Shape;280;p13"/>
          <p:cNvSpPr txBox="1"/>
          <p:nvPr/>
        </p:nvSpPr>
        <p:spPr>
          <a:xfrm>
            <a:off x="3072000" y="4195450"/>
            <a:ext cx="3000000" cy="86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FFFFFF"/>
                </a:solidFill>
              </a:rPr>
              <a:t>Under the Supervision of:</a:t>
            </a:r>
            <a:endParaRPr sz="1200">
              <a:solidFill>
                <a:srgbClr val="FFFFFF"/>
              </a:solidFill>
            </a:endParaRPr>
          </a:p>
          <a:p>
            <a:pPr indent="0" lvl="0" marL="0" rtl="0" algn="ctr">
              <a:lnSpc>
                <a:spcPct val="115000"/>
              </a:lnSpc>
              <a:spcBef>
                <a:spcPts val="0"/>
              </a:spcBef>
              <a:spcAft>
                <a:spcPts val="0"/>
              </a:spcAft>
              <a:buNone/>
            </a:pPr>
            <a:r>
              <a:rPr b="1" lang="en">
                <a:solidFill>
                  <a:srgbClr val="FFFFFF"/>
                </a:solidFill>
              </a:rPr>
              <a:t>Dr. Manish Shrivastava</a:t>
            </a:r>
            <a:endParaRPr b="1">
              <a:solidFill>
                <a:srgbClr val="FFFFFF"/>
              </a:solidFill>
            </a:endParaRPr>
          </a:p>
          <a:p>
            <a:pPr indent="0" lvl="0" marL="0" rtl="0" algn="ctr">
              <a:lnSpc>
                <a:spcPct val="115000"/>
              </a:lnSpc>
              <a:spcBef>
                <a:spcPts val="0"/>
              </a:spcBef>
              <a:spcAft>
                <a:spcPts val="0"/>
              </a:spcAft>
              <a:buNone/>
            </a:pPr>
            <a:r>
              <a:rPr b="1" lang="en">
                <a:solidFill>
                  <a:srgbClr val="FFFFFF"/>
                </a:solidFill>
              </a:rPr>
              <a:t>LTRC Lab, IIIT Hyderabad</a:t>
            </a:r>
            <a:endParaRPr b="1">
              <a:solidFill>
                <a:srgbClr val="FFFFFF"/>
              </a:solidFill>
            </a:endParaRPr>
          </a:p>
        </p:txBody>
      </p:sp>
      <p:sp>
        <p:nvSpPr>
          <p:cNvPr id="281" name="Google Shape;281;p13"/>
          <p:cNvSpPr txBox="1"/>
          <p:nvPr/>
        </p:nvSpPr>
        <p:spPr>
          <a:xfrm>
            <a:off x="2898450" y="3158225"/>
            <a:ext cx="223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Ponaganti Likitha sri</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Gandipadala Sunil Kumar</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Baipalli Snehalatha</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Noolu Prasanna</a:t>
            </a:r>
            <a:endParaRPr>
              <a:solidFill>
                <a:schemeClr val="lt1"/>
              </a:solidFill>
              <a:latin typeface="Roboto"/>
              <a:ea typeface="Roboto"/>
              <a:cs typeface="Roboto"/>
              <a:sym typeface="Roboto"/>
            </a:endParaRPr>
          </a:p>
        </p:txBody>
      </p:sp>
      <p:sp>
        <p:nvSpPr>
          <p:cNvPr id="282" name="Google Shape;282;p13"/>
          <p:cNvSpPr txBox="1"/>
          <p:nvPr/>
        </p:nvSpPr>
        <p:spPr>
          <a:xfrm>
            <a:off x="5130450" y="3158225"/>
            <a:ext cx="118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S170414</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S170904</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S170458</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S170191</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Multi Class Classification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 - Class Classification</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tasks with more than two class labels are referred to as multi-class classification tasks. In Multi-class classification examples are categorised as belonging to one of several identified classes.</a:t>
            </a:r>
            <a:endParaRPr/>
          </a:p>
          <a:p>
            <a:pPr indent="0" lvl="0" marL="0" rtl="0" algn="l">
              <a:spcBef>
                <a:spcPts val="1200"/>
              </a:spcBef>
              <a:spcAft>
                <a:spcPts val="1200"/>
              </a:spcAft>
              <a:buNone/>
            </a:pPr>
            <a:r>
              <a:rPr lang="en"/>
              <a:t>Text translation models, for example, are a sort of multi-class classification problem that involves predicting a series of words. Each word in the sequence of words to be anticipated requires a multi-class classification in which the size of the vocabulary dictates the number of potential classes that may be predicted and can range from tens to hundreds of thousands of words.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Implement This?</a:t>
            </a:r>
            <a:endParaRPr/>
          </a:p>
        </p:txBody>
      </p:sp>
      <p:sp>
        <p:nvSpPr>
          <p:cNvPr id="348" name="Google Shape;348;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00"/>
              <a:t>Many binary classification techniques may also be utilised for multi-class classification</a:t>
            </a:r>
            <a:r>
              <a:rPr lang="en"/>
              <a:t>.</a:t>
            </a:r>
            <a:endParaRPr/>
          </a:p>
          <a:p>
            <a:pPr indent="0" lvl="0" marL="0" rtl="0" algn="l">
              <a:spcBef>
                <a:spcPts val="1200"/>
              </a:spcBef>
              <a:spcAft>
                <a:spcPts val="0"/>
              </a:spcAft>
              <a:buNone/>
            </a:pPr>
            <a:r>
              <a:rPr lang="en" sz="1800"/>
              <a:t>Among the popular methods for multi-class categorization are:</a:t>
            </a:r>
            <a:endParaRPr sz="1800"/>
          </a:p>
          <a:p>
            <a:pPr indent="-314960" lvl="0" marL="457200" rtl="0" algn="l">
              <a:spcBef>
                <a:spcPts val="1200"/>
              </a:spcBef>
              <a:spcAft>
                <a:spcPts val="0"/>
              </a:spcAft>
              <a:buSzPct val="100000"/>
              <a:buAutoNum type="arabicPeriod"/>
            </a:pPr>
            <a:r>
              <a:rPr lang="en" sz="1600"/>
              <a:t>k-Nearest Neighbors.</a:t>
            </a:r>
            <a:endParaRPr sz="1600"/>
          </a:p>
          <a:p>
            <a:pPr indent="-314960" lvl="0" marL="457200" rtl="0" algn="l">
              <a:spcBef>
                <a:spcPts val="0"/>
              </a:spcBef>
              <a:spcAft>
                <a:spcPts val="0"/>
              </a:spcAft>
              <a:buSzPct val="100000"/>
              <a:buAutoNum type="arabicPeriod"/>
            </a:pPr>
            <a:r>
              <a:rPr lang="en" sz="1600"/>
              <a:t>Decision Trees.</a:t>
            </a:r>
            <a:endParaRPr sz="1600"/>
          </a:p>
          <a:p>
            <a:pPr indent="-314960" lvl="0" marL="457200" rtl="0" algn="l">
              <a:spcBef>
                <a:spcPts val="0"/>
              </a:spcBef>
              <a:spcAft>
                <a:spcPts val="0"/>
              </a:spcAft>
              <a:buSzPct val="100000"/>
              <a:buAutoNum type="arabicPeriod"/>
            </a:pPr>
            <a:r>
              <a:rPr lang="en" sz="1600"/>
              <a:t>Naive Bayes.</a:t>
            </a:r>
            <a:endParaRPr sz="1600"/>
          </a:p>
          <a:p>
            <a:pPr indent="-314960" lvl="0" marL="457200" rtl="0" algn="l">
              <a:spcBef>
                <a:spcPts val="0"/>
              </a:spcBef>
              <a:spcAft>
                <a:spcPts val="0"/>
              </a:spcAft>
              <a:buSzPct val="100000"/>
              <a:buAutoNum type="arabicPeriod"/>
            </a:pPr>
            <a:r>
              <a:rPr lang="en" sz="1600"/>
              <a:t>Random Forest.</a:t>
            </a:r>
            <a:endParaRPr sz="1600"/>
          </a:p>
          <a:p>
            <a:pPr indent="-314960" lvl="0" marL="457200" rtl="0" algn="l">
              <a:spcBef>
                <a:spcPts val="0"/>
              </a:spcBef>
              <a:spcAft>
                <a:spcPts val="0"/>
              </a:spcAft>
              <a:buSzPct val="100000"/>
              <a:buAutoNum type="arabicPeriod"/>
            </a:pPr>
            <a:r>
              <a:rPr lang="en" sz="1600"/>
              <a:t>Gradient Boosting.</a:t>
            </a:r>
            <a:endParaRPr sz="16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Implement this?</a:t>
            </a:r>
            <a:endParaRPr/>
          </a:p>
        </p:txBody>
      </p:sp>
      <p:sp>
        <p:nvSpPr>
          <p:cNvPr id="354" name="Google Shape;354;p25"/>
          <p:cNvSpPr txBox="1"/>
          <p:nvPr>
            <p:ph idx="1" type="body"/>
          </p:nvPr>
        </p:nvSpPr>
        <p:spPr>
          <a:xfrm>
            <a:off x="1386425" y="1407950"/>
            <a:ext cx="6948000" cy="184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following binary classification algorithms can use these methodologies for multi-class classification:</a:t>
            </a:r>
            <a:endParaRPr/>
          </a:p>
          <a:p>
            <a:pPr indent="-311150" lvl="0" marL="457200" rtl="0" algn="l">
              <a:spcBef>
                <a:spcPts val="1200"/>
              </a:spcBef>
              <a:spcAft>
                <a:spcPts val="0"/>
              </a:spcAft>
              <a:buSzPts val="1300"/>
              <a:buChar char="●"/>
            </a:pPr>
            <a:r>
              <a:rPr lang="en"/>
              <a:t>Logistic Regression </a:t>
            </a:r>
            <a:endParaRPr/>
          </a:p>
          <a:p>
            <a:pPr indent="-311150" lvl="0" marL="457200" rtl="0" algn="l">
              <a:spcBef>
                <a:spcPts val="0"/>
              </a:spcBef>
              <a:spcAft>
                <a:spcPts val="0"/>
              </a:spcAft>
              <a:buSzPts val="1300"/>
              <a:buChar char="●"/>
            </a:pPr>
            <a:r>
              <a:rPr lang="en"/>
              <a:t>implementation : </a:t>
            </a:r>
            <a:r>
              <a:rPr lang="en" u="sng">
                <a:solidFill>
                  <a:schemeClr val="hlink"/>
                </a:solidFill>
                <a:hlinkClick r:id="rId3"/>
              </a:rPr>
              <a:t>https://colab.research.google.com/drive/1r3fKmsy5J2Md0efUrIXGQ4tut2grp1sa?usp=sharing</a:t>
            </a:r>
            <a:endParaRPr/>
          </a:p>
          <a:p>
            <a:pPr indent="-311150" lvl="0" marL="457200" rtl="0" algn="l">
              <a:spcBef>
                <a:spcPts val="0"/>
              </a:spcBef>
              <a:spcAft>
                <a:spcPts val="0"/>
              </a:spcAft>
              <a:buSzPts val="1300"/>
              <a:buChar char="●"/>
            </a:pPr>
            <a:r>
              <a:rPr lang="en"/>
              <a:t>Support Ve</a:t>
            </a:r>
            <a:r>
              <a:rPr lang="en"/>
              <a:t>ctor Machine</a:t>
            </a:r>
            <a:endParaRPr sz="900">
              <a:solidFill>
                <a:srgbClr val="555555"/>
              </a:solidFill>
              <a:highlight>
                <a:srgbClr val="F8F8F8"/>
              </a:highlight>
              <a:latin typeface="Arial"/>
              <a:ea typeface="Arial"/>
              <a:cs typeface="Arial"/>
              <a:sym typeface="Arial"/>
            </a:endParaRPr>
          </a:p>
        </p:txBody>
      </p:sp>
      <p:pic>
        <p:nvPicPr>
          <p:cNvPr id="355" name="Google Shape;355;p25"/>
          <p:cNvPicPr preferRelativeResize="0"/>
          <p:nvPr/>
        </p:nvPicPr>
        <p:blipFill>
          <a:blip r:embed="rId4">
            <a:alphaModFix/>
          </a:blip>
          <a:stretch>
            <a:fillRect/>
          </a:stretch>
        </p:blipFill>
        <p:spPr>
          <a:xfrm>
            <a:off x="5408075" y="2433400"/>
            <a:ext cx="3187750" cy="2089200"/>
          </a:xfrm>
          <a:prstGeom prst="rect">
            <a:avLst/>
          </a:prstGeom>
          <a:noFill/>
          <a:ln>
            <a:noFill/>
          </a:ln>
        </p:spPr>
      </p:pic>
      <p:sp>
        <p:nvSpPr>
          <p:cNvPr id="356" name="Google Shape;356;p25"/>
          <p:cNvSpPr txBox="1"/>
          <p:nvPr/>
        </p:nvSpPr>
        <p:spPr>
          <a:xfrm>
            <a:off x="1303800" y="3111500"/>
            <a:ext cx="4242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ld Standard TT"/>
                <a:ea typeface="Old Standard TT"/>
                <a:cs typeface="Old Standard TT"/>
                <a:sym typeface="Old Standard TT"/>
              </a:rPr>
              <a:t>Ex:</a:t>
            </a:r>
            <a:endParaRPr b="1" sz="1300">
              <a:latin typeface="Old Standard TT"/>
              <a:ea typeface="Old Standard TT"/>
              <a:cs typeface="Old Standard TT"/>
              <a:sym typeface="Old Standard TT"/>
            </a:endParaRPr>
          </a:p>
          <a:p>
            <a:pPr indent="0" lvl="0" marL="0" rtl="0" algn="l">
              <a:spcBef>
                <a:spcPts val="0"/>
              </a:spcBef>
              <a:spcAft>
                <a:spcPts val="0"/>
              </a:spcAft>
              <a:buNone/>
            </a:pPr>
            <a:r>
              <a:rPr lang="en" sz="1300">
                <a:latin typeface="Old Standard TT"/>
                <a:ea typeface="Old Standard TT"/>
                <a:cs typeface="Old Standard TT"/>
                <a:sym typeface="Old Standard TT"/>
              </a:rPr>
              <a:t>A business challenge in which it is necessary to categorise whether an observation is "Safe," "At-Risk," or "Unsafe" is an example of a multi-class classification problem. It should be noted that each observation may only belong to one class, and observations cannot be allocated to several classes. Thus, observation will be either "Safe," "At-Risk," or "Unsafe," and cannot be both.</a:t>
            </a:r>
            <a:endParaRPr sz="13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Multi Label Classification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 Label Classification</a:t>
            </a:r>
            <a:endParaRPr/>
          </a:p>
        </p:txBody>
      </p:sp>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tasks with two or more class labels, where one or more class labels may be predicted for each case, are referred to as multi-label classification tasks.</a:t>
            </a:r>
            <a:endParaRPr/>
          </a:p>
          <a:p>
            <a:pPr indent="0" lvl="0" marL="0" rtl="0" algn="l">
              <a:spcBef>
                <a:spcPts val="1200"/>
              </a:spcBef>
              <a:spcAft>
                <a:spcPts val="0"/>
              </a:spcAft>
              <a:buNone/>
            </a:pPr>
            <a:r>
              <a:rPr lang="en"/>
              <a:t>Multi-label classification problems are commonly modelled with a model that predicts many outputs, with each outcome predicted as a Bernoulli probability distribution. This is a model that predicts numerous binary classifications for each case.</a:t>
            </a:r>
            <a:endParaRPr/>
          </a:p>
          <a:p>
            <a:pPr indent="457200" lvl="0" marL="0" rtl="0" algn="l">
              <a:spcBef>
                <a:spcPts val="1200"/>
              </a:spcBef>
              <a:spcAft>
                <a:spcPts val="1200"/>
              </a:spcAft>
              <a:buNone/>
            </a:pPr>
            <a:r>
              <a:rPr lang="en"/>
              <a:t>“Consider image classification, in which a given photo may have numerous things in the scene and a model may predict the existence of multiple known objects in the photo, such as "bicycle," "apple," "person," and so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Implement This?</a:t>
            </a:r>
            <a:endParaRPr/>
          </a:p>
        </p:txBody>
      </p:sp>
      <p:sp>
        <p:nvSpPr>
          <p:cNvPr id="373" name="Google Shape;373;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Binary or multi-class classification methods cannot be utilised directly for multi-label classification. Specialized variants of traditional classification algorithms, known as multi-label algorithms, can be utilised.</a:t>
            </a:r>
            <a:endParaRPr/>
          </a:p>
          <a:p>
            <a:pPr indent="0" lvl="0" marL="0" rtl="0" algn="l">
              <a:spcBef>
                <a:spcPts val="1200"/>
              </a:spcBef>
              <a:spcAft>
                <a:spcPts val="0"/>
              </a:spcAft>
              <a:buNone/>
            </a:pPr>
            <a:r>
              <a:rPr lang="en" sz="1800"/>
              <a:t>Among the popular methods for multi-label categorization are:</a:t>
            </a:r>
            <a:endParaRPr sz="1800"/>
          </a:p>
          <a:p>
            <a:pPr indent="-330200" lvl="0" marL="457200" rtl="0" algn="l">
              <a:spcBef>
                <a:spcPts val="1200"/>
              </a:spcBef>
              <a:spcAft>
                <a:spcPts val="0"/>
              </a:spcAft>
              <a:buSzPts val="1600"/>
              <a:buAutoNum type="arabicPeriod"/>
            </a:pPr>
            <a:r>
              <a:rPr lang="en" sz="1600"/>
              <a:t>Multi-label Decision Trees</a:t>
            </a:r>
            <a:endParaRPr sz="1600"/>
          </a:p>
          <a:p>
            <a:pPr indent="-330200" lvl="0" marL="457200" rtl="0" algn="l">
              <a:spcBef>
                <a:spcPts val="0"/>
              </a:spcBef>
              <a:spcAft>
                <a:spcPts val="0"/>
              </a:spcAft>
              <a:buSzPts val="1600"/>
              <a:buAutoNum type="arabicPeriod"/>
            </a:pPr>
            <a:r>
              <a:rPr lang="en" sz="1600"/>
              <a:t>Multi-label Random Forests</a:t>
            </a:r>
            <a:endParaRPr sz="1600"/>
          </a:p>
          <a:p>
            <a:pPr indent="-330200" lvl="0" marL="457200" rtl="0" algn="l">
              <a:spcBef>
                <a:spcPts val="0"/>
              </a:spcBef>
              <a:spcAft>
                <a:spcPts val="0"/>
              </a:spcAft>
              <a:buSzPts val="1600"/>
              <a:buAutoNum type="arabicPeriod"/>
            </a:pPr>
            <a:r>
              <a:rPr lang="en" sz="1600"/>
              <a:t>Multi-label Gradient Boosting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Where Sentiment analysis can be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idx="1" type="body"/>
          </p:nvPr>
        </p:nvSpPr>
        <p:spPr>
          <a:xfrm>
            <a:off x="1303800" y="1383950"/>
            <a:ext cx="7030500" cy="343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 sz="1520">
                <a:solidFill>
                  <a:srgbClr val="2B3E51"/>
                </a:solidFill>
              </a:rPr>
              <a:t>Social media posts often contain some of the most honest opinions about your products, services, and businesses because they’re unsolicited. With the help of sentiment analysis, you can wade through all that data in minutes, to analyze individual emotions and overall public sentiment on every social platform.</a:t>
            </a:r>
            <a:endParaRPr sz="1520">
              <a:solidFill>
                <a:srgbClr val="2B3E51"/>
              </a:solidFill>
            </a:endParaRPr>
          </a:p>
          <a:p>
            <a:pPr indent="0" lvl="0" marL="0" rtl="0" algn="l">
              <a:lnSpc>
                <a:spcPct val="115000"/>
              </a:lnSpc>
              <a:spcBef>
                <a:spcPts val="1200"/>
              </a:spcBef>
              <a:spcAft>
                <a:spcPts val="0"/>
              </a:spcAft>
              <a:buSzPts val="770"/>
              <a:buNone/>
            </a:pPr>
            <a:r>
              <a:rPr lang="en" sz="1520">
                <a:solidFill>
                  <a:srgbClr val="2B3E51"/>
                </a:solidFill>
              </a:rPr>
              <a:t>with the help of sentiment analysis software, you can wade through all that data in minutes, to analyze individual emotions and overall public sentiment on every social platform.</a:t>
            </a:r>
            <a:endParaRPr sz="1520">
              <a:solidFill>
                <a:srgbClr val="2B3E51"/>
              </a:solidFill>
            </a:endParaRPr>
          </a:p>
          <a:p>
            <a:pPr indent="0" lvl="0" marL="0" rtl="0" algn="l">
              <a:lnSpc>
                <a:spcPct val="115000"/>
              </a:lnSpc>
              <a:spcBef>
                <a:spcPts val="1200"/>
              </a:spcBef>
              <a:spcAft>
                <a:spcPts val="1200"/>
              </a:spcAft>
              <a:buSzPts val="770"/>
              <a:buNone/>
            </a:pPr>
            <a:r>
              <a:rPr lang="en" sz="1520">
                <a:solidFill>
                  <a:srgbClr val="2B3E51"/>
                </a:solidFill>
              </a:rPr>
              <a:t>Sentiment analysis can read beyond simple definition to detect sarcasm, read common chat acronyms (lol, rofl, etc.), and correct for common mistakes like misused and misspelled words.</a:t>
            </a:r>
            <a:endParaRPr sz="1520">
              <a:solidFill>
                <a:srgbClr val="2B3E51"/>
              </a:solidFill>
            </a:endParaRPr>
          </a:p>
        </p:txBody>
      </p:sp>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Media Marketing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idx="1" type="body"/>
          </p:nvPr>
        </p:nvSpPr>
        <p:spPr>
          <a:xfrm>
            <a:off x="1303800" y="1416650"/>
            <a:ext cx="7030500" cy="311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770"/>
              <a:buFont typeface="Arial"/>
              <a:buNone/>
            </a:pPr>
            <a:r>
              <a:rPr lang="en" sz="1550">
                <a:solidFill>
                  <a:srgbClr val="2B3E51"/>
                </a:solidFill>
              </a:rPr>
              <a:t>Customer Support Management represents many challenges due to the sheer number of requests, varied topics, and diverse branches within a company – not to mention the urgency of any given request. </a:t>
            </a:r>
            <a:endParaRPr sz="1550">
              <a:solidFill>
                <a:srgbClr val="2B3E51"/>
              </a:solidFill>
            </a:endParaRPr>
          </a:p>
          <a:p>
            <a:pPr indent="0" lvl="0" marL="0" rtl="0" algn="l">
              <a:lnSpc>
                <a:spcPct val="115000"/>
              </a:lnSpc>
              <a:spcBef>
                <a:spcPts val="1200"/>
              </a:spcBef>
              <a:spcAft>
                <a:spcPts val="0"/>
              </a:spcAft>
              <a:buClr>
                <a:schemeClr val="dk1"/>
              </a:buClr>
              <a:buSzPts val="770"/>
              <a:buFont typeface="Arial"/>
              <a:buNone/>
            </a:pPr>
            <a:r>
              <a:rPr lang="en" sz="1550">
                <a:solidFill>
                  <a:srgbClr val="2B3E51"/>
                </a:solidFill>
              </a:rPr>
              <a:t>Sentiment analysis with natural language understanding reads regular human language for meaning, emotion, tone, and more, to understand customer requests, just as a person would. You can automatically process customer support tickets, online chats, phone calls, and emails by sentiment to prioritize any urgent issues.</a:t>
            </a:r>
            <a:endParaRPr sz="1550">
              <a:solidFill>
                <a:srgbClr val="2B3E51"/>
              </a:solidFill>
            </a:endParaRPr>
          </a:p>
          <a:p>
            <a:pPr indent="0" lvl="0" marL="0" rtl="0" algn="l">
              <a:lnSpc>
                <a:spcPct val="115000"/>
              </a:lnSpc>
              <a:spcBef>
                <a:spcPts val="1200"/>
              </a:spcBef>
              <a:spcAft>
                <a:spcPts val="1200"/>
              </a:spcAft>
              <a:buSzPts val="770"/>
              <a:buNone/>
            </a:pPr>
            <a:r>
              <a:rPr lang="en" sz="1550">
                <a:solidFill>
                  <a:srgbClr val="2B3E51"/>
                </a:solidFill>
              </a:rPr>
              <a:t>sentiment analysis classifier used to sort thousands of customer support messages instantly by understanding words and phrases that contain negative opini</a:t>
            </a:r>
            <a:r>
              <a:rPr lang="en" sz="1480">
                <a:solidFill>
                  <a:srgbClr val="2B3E51"/>
                </a:solidFill>
              </a:rPr>
              <a:t>ons.</a:t>
            </a:r>
            <a:endParaRPr b="1" sz="1550">
              <a:solidFill>
                <a:srgbClr val="2B3E51"/>
              </a:solidFill>
            </a:endParaRPr>
          </a:p>
        </p:txBody>
      </p:sp>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Support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Topics Discussed</a:t>
            </a:r>
            <a:endParaRPr/>
          </a:p>
        </p:txBody>
      </p:sp>
      <p:sp>
        <p:nvSpPr>
          <p:cNvPr id="288" name="Google Shape;288;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Sentiment Analysis Introduction</a:t>
            </a:r>
            <a:endParaRPr/>
          </a:p>
          <a:p>
            <a:pPr indent="-298450" lvl="1" marL="914400" rtl="0" algn="l">
              <a:lnSpc>
                <a:spcPct val="150000"/>
              </a:lnSpc>
              <a:spcBef>
                <a:spcPts val="0"/>
              </a:spcBef>
              <a:spcAft>
                <a:spcPts val="0"/>
              </a:spcAft>
              <a:buSzPts val="1100"/>
              <a:buChar char="◆"/>
            </a:pPr>
            <a:r>
              <a:rPr lang="en"/>
              <a:t>Classification and its types</a:t>
            </a:r>
            <a:endParaRPr/>
          </a:p>
          <a:p>
            <a:pPr indent="-311150" lvl="0" marL="457200" rtl="0" algn="l">
              <a:lnSpc>
                <a:spcPct val="150000"/>
              </a:lnSpc>
              <a:spcBef>
                <a:spcPts val="0"/>
              </a:spcBef>
              <a:spcAft>
                <a:spcPts val="0"/>
              </a:spcAft>
              <a:buSzPts val="1300"/>
              <a:buChar char="➔"/>
            </a:pPr>
            <a:r>
              <a:rPr lang="en"/>
              <a:t>Sentiment Analysis Applications</a:t>
            </a:r>
            <a:endParaRPr/>
          </a:p>
          <a:p>
            <a:pPr indent="-311150" lvl="0" marL="457200" rtl="0" algn="l">
              <a:lnSpc>
                <a:spcPct val="150000"/>
              </a:lnSpc>
              <a:spcBef>
                <a:spcPts val="0"/>
              </a:spcBef>
              <a:spcAft>
                <a:spcPts val="0"/>
              </a:spcAft>
              <a:buSzPts val="1300"/>
              <a:buChar char="➔"/>
            </a:pPr>
            <a:r>
              <a:rPr lang="en"/>
              <a:t>Models Used for Sentimental Analysis</a:t>
            </a:r>
            <a:endParaRPr/>
          </a:p>
          <a:p>
            <a:pPr indent="-311150" lvl="0" marL="457200" rtl="0" algn="l">
              <a:lnSpc>
                <a:spcPct val="150000"/>
              </a:lnSpc>
              <a:spcBef>
                <a:spcPts val="0"/>
              </a:spcBef>
              <a:spcAft>
                <a:spcPts val="0"/>
              </a:spcAft>
              <a:buSzPts val="1300"/>
              <a:buChar char="➔"/>
            </a:pPr>
            <a:r>
              <a:rPr lang="en"/>
              <a:t>NLP Topics required for Sentimental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745">
                <a:solidFill>
                  <a:srgbClr val="2B3E51"/>
                </a:solidFill>
              </a:rPr>
              <a:t>Combine and evaluate all of your customer feedback from the web, customer surveys, chats, call centers, and emails. Sentiment analysis allows you to categorize and structure this data to identify patterns and discover recurring topics and concerns. </a:t>
            </a:r>
            <a:endParaRPr sz="1745">
              <a:solidFill>
                <a:srgbClr val="2B3E51"/>
              </a:solidFill>
            </a:endParaRPr>
          </a:p>
          <a:p>
            <a:pPr indent="0" lvl="0" marL="0" rtl="0" algn="l">
              <a:lnSpc>
                <a:spcPct val="95000"/>
              </a:lnSpc>
              <a:spcBef>
                <a:spcPts val="1200"/>
              </a:spcBef>
              <a:spcAft>
                <a:spcPts val="1200"/>
              </a:spcAft>
              <a:buSzPts val="935"/>
              <a:buNone/>
            </a:pPr>
            <a:r>
              <a:rPr lang="en" sz="1745">
                <a:solidFill>
                  <a:srgbClr val="2B3E51"/>
                </a:solidFill>
              </a:rPr>
              <a:t>Listening to the voice of your customers, and learning how to communicate with your customers – what works and what doesn’t – will help you create a personalized customer experience</a:t>
            </a:r>
            <a:r>
              <a:rPr lang="en" sz="1745">
                <a:solidFill>
                  <a:srgbClr val="2B3E51"/>
                </a:solidFill>
              </a:rPr>
              <a:t>.</a:t>
            </a:r>
            <a:endParaRPr sz="1405"/>
          </a:p>
        </p:txBody>
      </p:sp>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Listen to voice of the customer (VOC)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3"/>
          <p:cNvSpPr txBox="1"/>
          <p:nvPr>
            <p:ph idx="1" type="body"/>
          </p:nvPr>
        </p:nvSpPr>
        <p:spPr>
          <a:xfrm>
            <a:off x="1303800" y="1510575"/>
            <a:ext cx="7030500" cy="254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772">
                <a:solidFill>
                  <a:srgbClr val="2B3E51"/>
                </a:solidFill>
              </a:rPr>
              <a:t>Find out what the public is saying about a new product right after launch, or analyze years of feedback you may have never seen. You can search keywords for a particular product feature (interface, UX, functionality) and use aspect based sentiment analysis to find only the information you need. </a:t>
            </a:r>
            <a:endParaRPr sz="1772">
              <a:solidFill>
                <a:srgbClr val="2B3E51"/>
              </a:solidFill>
            </a:endParaRPr>
          </a:p>
          <a:p>
            <a:pPr indent="0" lvl="0" marL="0" rtl="0" algn="l">
              <a:lnSpc>
                <a:spcPct val="115000"/>
              </a:lnSpc>
              <a:spcBef>
                <a:spcPts val="1200"/>
              </a:spcBef>
              <a:spcAft>
                <a:spcPts val="1200"/>
              </a:spcAft>
              <a:buSzPts val="1018"/>
              <a:buNone/>
            </a:pPr>
            <a:r>
              <a:rPr lang="en" sz="1772">
                <a:solidFill>
                  <a:srgbClr val="2B3E51"/>
                </a:solidFill>
              </a:rPr>
              <a:t>Discover how a product is perceived by your target audience, which elements of your product need to be improved, and know what will make your most valuable customers happy. All with sentiment analysis. </a:t>
            </a:r>
            <a:endParaRPr sz="1402"/>
          </a:p>
        </p:txBody>
      </p:sp>
      <p:sp>
        <p:nvSpPr>
          <p:cNvPr id="402" name="Google Shape;40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idx="1" type="body"/>
          </p:nvPr>
        </p:nvSpPr>
        <p:spPr>
          <a:xfrm>
            <a:off x="1214825" y="186547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 sz="1672">
                <a:solidFill>
                  <a:srgbClr val="2B3E51"/>
                </a:solidFill>
              </a:rPr>
              <a:t>Brand monitoring is one of the most popular applications of sentiment analysis in business. Bad reviews can snowball online, and the longer you leave them the worse the situation will be. With sentiment analysis tools, you will be notified about negative brand mentions immediately. </a:t>
            </a:r>
            <a:endParaRPr sz="1672">
              <a:solidFill>
                <a:srgbClr val="2B3E51"/>
              </a:solidFill>
            </a:endParaRPr>
          </a:p>
          <a:p>
            <a:pPr indent="0" lvl="0" marL="0" rtl="0" algn="l">
              <a:lnSpc>
                <a:spcPct val="95000"/>
              </a:lnSpc>
              <a:spcBef>
                <a:spcPts val="1200"/>
              </a:spcBef>
              <a:spcAft>
                <a:spcPts val="1200"/>
              </a:spcAft>
              <a:buClr>
                <a:schemeClr val="dk1"/>
              </a:buClr>
              <a:buSzPts val="1018"/>
              <a:buFont typeface="Arial"/>
              <a:buNone/>
            </a:pPr>
            <a:r>
              <a:rPr lang="en" sz="1672">
                <a:solidFill>
                  <a:srgbClr val="2B3E51"/>
                </a:solidFill>
              </a:rPr>
              <a:t>Not only that, you can keep track of your brand’s image and reputation over time or at any given moment, so you can monitor your progress. Whether monitoring news stories, blogs, forums, and social media for information about your brand, you can transform this data into usable information and statistics. </a:t>
            </a:r>
            <a:endParaRPr sz="1302"/>
          </a:p>
        </p:txBody>
      </p:sp>
      <p:sp>
        <p:nvSpPr>
          <p:cNvPr id="408" name="Google Shape;408;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Brand Monitoring and reputation Management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NLP MODELS</a:t>
            </a:r>
            <a:endParaRPr/>
          </a:p>
        </p:txBody>
      </p:sp>
      <p:sp>
        <p:nvSpPr>
          <p:cNvPr id="414" name="Google Shape;414;p3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USED IN SENTIMENT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idx="1" type="subTitle"/>
          </p:nvPr>
        </p:nvSpPr>
        <p:spPr>
          <a:xfrm>
            <a:off x="1141500" y="1198728"/>
            <a:ext cx="3430500" cy="7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a:t>NLP MODELS</a:t>
            </a:r>
            <a:endParaRPr b="1" sz="2300"/>
          </a:p>
        </p:txBody>
      </p:sp>
      <p:sp>
        <p:nvSpPr>
          <p:cNvPr id="420" name="Google Shape;420;p36"/>
          <p:cNvSpPr txBox="1"/>
          <p:nvPr>
            <p:ph idx="2" type="body"/>
          </p:nvPr>
        </p:nvSpPr>
        <p:spPr>
          <a:xfrm>
            <a:off x="4903700" y="1198725"/>
            <a:ext cx="3430500" cy="3333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Logistic Regression</a:t>
            </a:r>
            <a:endParaRPr sz="1900"/>
          </a:p>
          <a:p>
            <a:pPr indent="-349250" lvl="0" marL="457200" rtl="0" algn="l">
              <a:spcBef>
                <a:spcPts val="0"/>
              </a:spcBef>
              <a:spcAft>
                <a:spcPts val="0"/>
              </a:spcAft>
              <a:buSzPts val="1900"/>
              <a:buChar char="●"/>
            </a:pPr>
            <a:r>
              <a:rPr lang="en" sz="1900"/>
              <a:t>Random Forest</a:t>
            </a:r>
            <a:endParaRPr sz="1900"/>
          </a:p>
          <a:p>
            <a:pPr indent="-349250" lvl="0" marL="457200" rtl="0" algn="l">
              <a:spcBef>
                <a:spcPts val="0"/>
              </a:spcBef>
              <a:spcAft>
                <a:spcPts val="0"/>
              </a:spcAft>
              <a:buSzPts val="1900"/>
              <a:buChar char="●"/>
            </a:pPr>
            <a:r>
              <a:rPr lang="en" sz="1900"/>
              <a:t>Decision Tree</a:t>
            </a:r>
            <a:endParaRPr sz="1900"/>
          </a:p>
          <a:p>
            <a:pPr indent="-349250" lvl="0" marL="457200" rtl="0" algn="l">
              <a:spcBef>
                <a:spcPts val="0"/>
              </a:spcBef>
              <a:spcAft>
                <a:spcPts val="0"/>
              </a:spcAft>
              <a:buSzPts val="1900"/>
              <a:buChar char="●"/>
            </a:pPr>
            <a:r>
              <a:rPr lang="en" sz="1900"/>
              <a:t>Support Vector Machine</a:t>
            </a:r>
            <a:endParaRPr sz="1900"/>
          </a:p>
          <a:p>
            <a:pPr indent="-349250" lvl="0" marL="457200" rtl="0" algn="l">
              <a:spcBef>
                <a:spcPts val="0"/>
              </a:spcBef>
              <a:spcAft>
                <a:spcPts val="0"/>
              </a:spcAft>
              <a:buSzPts val="1900"/>
              <a:buChar char="●"/>
            </a:pPr>
            <a:r>
              <a:rPr lang="en" sz="1900"/>
              <a:t>Multi Layer Perceptron</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Logistic Regression:</a:t>
            </a:r>
            <a:endParaRPr b="1"/>
          </a:p>
        </p:txBody>
      </p:sp>
      <p:sp>
        <p:nvSpPr>
          <p:cNvPr id="431" name="Google Shape;431;p38"/>
          <p:cNvSpPr txBox="1"/>
          <p:nvPr>
            <p:ph idx="1" type="body"/>
          </p:nvPr>
        </p:nvSpPr>
        <p:spPr>
          <a:xfrm>
            <a:off x="1303800" y="1693325"/>
            <a:ext cx="7030500" cy="2838300"/>
          </a:xfrm>
          <a:prstGeom prst="rect">
            <a:avLst/>
          </a:prstGeom>
        </p:spPr>
        <p:txBody>
          <a:bodyPr anchorCtr="0" anchor="t" bIns="91425" lIns="91425" spcFirstLastPara="1" rIns="91425" wrap="square" tIns="91425">
            <a:normAutofit fontScale="40000"/>
          </a:bodyPr>
          <a:lstStyle/>
          <a:p>
            <a:pPr indent="0" lvl="0" marL="0" marR="25400" rtl="0" algn="l">
              <a:lnSpc>
                <a:spcPct val="156250"/>
              </a:lnSpc>
              <a:spcBef>
                <a:spcPts val="1500"/>
              </a:spcBef>
              <a:spcAft>
                <a:spcPts val="0"/>
              </a:spcAft>
              <a:buNone/>
            </a:pPr>
            <a:r>
              <a:rPr lang="en" sz="2574">
                <a:latin typeface="Roboto"/>
                <a:ea typeface="Roboto"/>
                <a:cs typeface="Roboto"/>
                <a:sym typeface="Roboto"/>
              </a:rPr>
              <a:t>Logistic regression is one of the most popular Machine Learning algorithms, which comes under the Supervised Learning technique. It is used for predicting the categorical dependent variable using a given set of independent variables.</a:t>
            </a:r>
            <a:endParaRPr sz="2574">
              <a:latin typeface="Roboto"/>
              <a:ea typeface="Roboto"/>
              <a:cs typeface="Roboto"/>
              <a:sym typeface="Roboto"/>
            </a:endParaRPr>
          </a:p>
          <a:p>
            <a:pPr indent="0" lvl="0" marL="0" marR="25400" rtl="0" algn="l">
              <a:lnSpc>
                <a:spcPct val="156250"/>
              </a:lnSpc>
              <a:spcBef>
                <a:spcPts val="1500"/>
              </a:spcBef>
              <a:spcAft>
                <a:spcPts val="0"/>
              </a:spcAft>
              <a:buNone/>
            </a:pPr>
            <a:r>
              <a:rPr lang="en" sz="2574">
                <a:latin typeface="Roboto"/>
                <a:ea typeface="Roboto"/>
                <a:cs typeface="Roboto"/>
                <a:sym typeface="Roboto"/>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sz="2574">
              <a:latin typeface="Roboto"/>
              <a:ea typeface="Roboto"/>
              <a:cs typeface="Roboto"/>
              <a:sym typeface="Roboto"/>
            </a:endParaRPr>
          </a:p>
          <a:p>
            <a:pPr indent="0" lvl="0" marL="0" marR="25400" rtl="0" algn="l">
              <a:lnSpc>
                <a:spcPct val="156250"/>
              </a:lnSpc>
              <a:spcBef>
                <a:spcPts val="1500"/>
              </a:spcBef>
              <a:spcAft>
                <a:spcPts val="1200"/>
              </a:spcAft>
              <a:buNone/>
            </a:pPr>
            <a:r>
              <a:rPr lang="en" sz="2599">
                <a:latin typeface="Roboto"/>
                <a:ea typeface="Roboto"/>
                <a:cs typeface="Roboto"/>
                <a:sym typeface="Roboto"/>
              </a:rPr>
              <a:t>In logistic regression, we use the concept of the threshold value, which defines the probability of either 0 or 1. Such as values above the threshold value tends to 1, and a value below the threshold values tends to 0</a:t>
            </a:r>
            <a:r>
              <a:rPr lang="en" sz="2352">
                <a:latin typeface="Roboto"/>
                <a:ea typeface="Roboto"/>
                <a:cs typeface="Roboto"/>
                <a:sym typeface="Roboto"/>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437" name="Google Shape;437;p39"/>
          <p:cNvSpPr txBox="1"/>
          <p:nvPr>
            <p:ph idx="2" type="body"/>
          </p:nvPr>
        </p:nvSpPr>
        <p:spPr>
          <a:xfrm>
            <a:off x="4903700" y="661000"/>
            <a:ext cx="3430500" cy="3870600"/>
          </a:xfrm>
          <a:prstGeom prst="rect">
            <a:avLst/>
          </a:prstGeom>
        </p:spPr>
        <p:txBody>
          <a:bodyPr anchorCtr="0" anchor="t" bIns="91425" lIns="91425" spcFirstLastPara="1" rIns="91425" wrap="square" tIns="91425">
            <a:normAutofit fontScale="85000" lnSpcReduction="10000"/>
          </a:bodyPr>
          <a:lstStyle/>
          <a:p>
            <a:pPr indent="0" lvl="0" marL="0" marR="25400" rtl="0" algn="l">
              <a:lnSpc>
                <a:spcPct val="156250"/>
              </a:lnSpc>
              <a:spcBef>
                <a:spcPts val="1500"/>
              </a:spcBef>
              <a:spcAft>
                <a:spcPts val="0"/>
              </a:spcAft>
              <a:buNone/>
            </a:pPr>
            <a:r>
              <a:rPr lang="en" sz="1600">
                <a:latin typeface="Roboto"/>
                <a:ea typeface="Roboto"/>
                <a:cs typeface="Roboto"/>
                <a:sym typeface="Roboto"/>
              </a:rPr>
              <a:t>In Logistic regression, instead of fitting a regression line, we fit an "S" shaped logistic function, which predicts two maximum values (0 or 1). The curve from the logistic function indicates the likelihood of something such as whether the cells are cancerous or not, a mouse is obese or not based on its weight, etc.</a:t>
            </a:r>
            <a:endParaRPr sz="1600">
              <a:latin typeface="Roboto"/>
              <a:ea typeface="Roboto"/>
              <a:cs typeface="Roboto"/>
              <a:sym typeface="Roboto"/>
            </a:endParaRPr>
          </a:p>
          <a:p>
            <a:pPr indent="0" lvl="0" marL="0" rtl="0" algn="l">
              <a:lnSpc>
                <a:spcPct val="135714"/>
              </a:lnSpc>
              <a:spcBef>
                <a:spcPts val="1200"/>
              </a:spcBef>
              <a:spcAft>
                <a:spcPts val="0"/>
              </a:spcAft>
              <a:buNone/>
            </a:pPr>
            <a:r>
              <a:rPr lang="en" sz="1050">
                <a:solidFill>
                  <a:srgbClr val="C586C0"/>
                </a:solidFill>
                <a:highlight>
                  <a:srgbClr val="1E1E1E"/>
                </a:highlight>
                <a:latin typeface="Courier New"/>
                <a:ea typeface="Courier New"/>
                <a:cs typeface="Courier New"/>
                <a:sym typeface="Courier New"/>
              </a:rPr>
              <a:t>Syntax:</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sklearn.linear_model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LogisticRegression</a:t>
            </a:r>
            <a:endParaRPr sz="1600"/>
          </a:p>
          <a:p>
            <a:pPr indent="0" lvl="0" marL="0" marR="25400" rtl="0" algn="l">
              <a:lnSpc>
                <a:spcPct val="156250"/>
              </a:lnSpc>
              <a:spcBef>
                <a:spcPts val="1500"/>
              </a:spcBef>
              <a:spcAft>
                <a:spcPts val="1200"/>
              </a:spcAft>
              <a:buClr>
                <a:schemeClr val="dk1"/>
              </a:buClr>
              <a:buSzPct val="91666"/>
              <a:buFont typeface="Arial"/>
              <a:buNone/>
            </a:pPr>
            <a:r>
              <a:t/>
            </a:r>
            <a:endParaRPr sz="1200">
              <a:latin typeface="Roboto"/>
              <a:ea typeface="Roboto"/>
              <a:cs typeface="Roboto"/>
              <a:sym typeface="Roboto"/>
            </a:endParaRPr>
          </a:p>
        </p:txBody>
      </p:sp>
      <p:sp>
        <p:nvSpPr>
          <p:cNvPr id="438" name="Google Shape;438;p39"/>
          <p:cNvSpPr txBox="1"/>
          <p:nvPr>
            <p:ph idx="1" type="subTitle"/>
          </p:nvPr>
        </p:nvSpPr>
        <p:spPr>
          <a:xfrm>
            <a:off x="1303800" y="27432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pic>
        <p:nvPicPr>
          <p:cNvPr id="439" name="Google Shape;439;p39"/>
          <p:cNvPicPr preferRelativeResize="0"/>
          <p:nvPr/>
        </p:nvPicPr>
        <p:blipFill rotWithShape="1">
          <a:blip r:embed="rId3">
            <a:alphaModFix/>
          </a:blip>
          <a:srcRect b="26133" l="0" r="0" t="0"/>
          <a:stretch/>
        </p:blipFill>
        <p:spPr>
          <a:xfrm>
            <a:off x="628225" y="1789100"/>
            <a:ext cx="3319750" cy="1981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Decision Tree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450" name="Google Shape;450;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a:bodyPr>
          <a:lstStyle/>
          <a:p>
            <a:pPr indent="0" lvl="0" marL="0" marR="25400" rtl="0" algn="l">
              <a:lnSpc>
                <a:spcPct val="156250"/>
              </a:lnSpc>
              <a:spcBef>
                <a:spcPts val="1500"/>
              </a:spcBef>
              <a:spcAft>
                <a:spcPts val="0"/>
              </a:spcAft>
              <a:buNone/>
            </a:pPr>
            <a:r>
              <a:rPr lang="en" sz="1700">
                <a:solidFill>
                  <a:srgbClr val="000000"/>
                </a:solidFill>
                <a:latin typeface="Roboto"/>
                <a:ea typeface="Roboto"/>
                <a:cs typeface="Roboto"/>
                <a:sym typeface="Roboto"/>
              </a:rPr>
              <a:t>Decision Tree is a </a:t>
            </a:r>
            <a:r>
              <a:rPr b="1" lang="en" sz="1700">
                <a:solidFill>
                  <a:srgbClr val="000000"/>
                </a:solidFill>
                <a:latin typeface="Roboto"/>
                <a:ea typeface="Roboto"/>
                <a:cs typeface="Roboto"/>
                <a:sym typeface="Roboto"/>
              </a:rPr>
              <a:t>Supervised learning technique </a:t>
            </a:r>
            <a:r>
              <a:rPr lang="en" sz="1700">
                <a:solidFill>
                  <a:srgbClr val="000000"/>
                </a:solidFill>
                <a:latin typeface="Roboto"/>
                <a:ea typeface="Roboto"/>
                <a:cs typeface="Roboto"/>
                <a:sym typeface="Roboto"/>
              </a:rPr>
              <a:t>that can be used for both classification and Regression problems, but mostly it is preferred for solving Classification problems. It is a tree-structured classifier, where</a:t>
            </a:r>
            <a:r>
              <a:rPr b="1" lang="en" sz="1700">
                <a:solidFill>
                  <a:srgbClr val="000000"/>
                </a:solidFill>
                <a:latin typeface="Roboto"/>
                <a:ea typeface="Roboto"/>
                <a:cs typeface="Roboto"/>
                <a:sym typeface="Roboto"/>
              </a:rPr>
              <a:t> internal nodes represent the features of a dataset, branches represent the decision rules</a:t>
            </a:r>
            <a:r>
              <a:rPr lang="en" sz="1700">
                <a:solidFill>
                  <a:srgbClr val="000000"/>
                </a:solidFill>
                <a:latin typeface="Roboto"/>
                <a:ea typeface="Roboto"/>
                <a:cs typeface="Roboto"/>
                <a:sym typeface="Roboto"/>
              </a:rPr>
              <a:t> and </a:t>
            </a:r>
            <a:r>
              <a:rPr b="1" lang="en" sz="1700">
                <a:solidFill>
                  <a:srgbClr val="000000"/>
                </a:solidFill>
                <a:latin typeface="Roboto"/>
                <a:ea typeface="Roboto"/>
                <a:cs typeface="Roboto"/>
                <a:sym typeface="Roboto"/>
              </a:rPr>
              <a:t>each leaf node represents the outcome.</a:t>
            </a:r>
            <a:endParaRPr b="1" sz="1700">
              <a:solidFill>
                <a:srgbClr val="000000"/>
              </a:solidFill>
              <a:latin typeface="Roboto"/>
              <a:ea typeface="Roboto"/>
              <a:cs typeface="Roboto"/>
              <a:sym typeface="Roboto"/>
            </a:endParaRPr>
          </a:p>
          <a:p>
            <a:pPr indent="0" lvl="0" marL="0" marR="25400" rtl="0" algn="l">
              <a:lnSpc>
                <a:spcPct val="156250"/>
              </a:lnSpc>
              <a:spcBef>
                <a:spcPts val="1500"/>
              </a:spcBef>
              <a:spcAft>
                <a:spcPts val="0"/>
              </a:spcAft>
              <a:buNone/>
            </a:pPr>
            <a:r>
              <a:rPr lang="en" sz="1700">
                <a:solidFill>
                  <a:srgbClr val="000000"/>
                </a:solidFill>
                <a:latin typeface="Roboto"/>
                <a:ea typeface="Roboto"/>
                <a:cs typeface="Roboto"/>
                <a:sym typeface="Roboto"/>
              </a:rPr>
              <a:t>In a Decision tree, there are two nodes, which are the </a:t>
            </a:r>
            <a:r>
              <a:rPr b="1" lang="en" sz="1700">
                <a:solidFill>
                  <a:srgbClr val="000000"/>
                </a:solidFill>
                <a:latin typeface="Roboto"/>
                <a:ea typeface="Roboto"/>
                <a:cs typeface="Roboto"/>
                <a:sym typeface="Roboto"/>
              </a:rPr>
              <a:t>Decision Node</a:t>
            </a:r>
            <a:r>
              <a:rPr lang="en" sz="1700">
                <a:solidFill>
                  <a:srgbClr val="000000"/>
                </a:solidFill>
                <a:latin typeface="Roboto"/>
                <a:ea typeface="Roboto"/>
                <a:cs typeface="Roboto"/>
                <a:sym typeface="Roboto"/>
              </a:rPr>
              <a:t> and</a:t>
            </a:r>
            <a:r>
              <a:rPr b="1" lang="en" sz="1700">
                <a:solidFill>
                  <a:srgbClr val="000000"/>
                </a:solidFill>
                <a:latin typeface="Roboto"/>
                <a:ea typeface="Roboto"/>
                <a:cs typeface="Roboto"/>
                <a:sym typeface="Roboto"/>
              </a:rPr>
              <a:t> Leaf Node.</a:t>
            </a:r>
            <a:r>
              <a:rPr lang="en" sz="1700">
                <a:solidFill>
                  <a:srgbClr val="000000"/>
                </a:solidFill>
                <a:latin typeface="Roboto"/>
                <a:ea typeface="Roboto"/>
                <a:cs typeface="Roboto"/>
                <a:sym typeface="Roboto"/>
              </a:rPr>
              <a:t> Decision nodes are used to make any decision and have multiple branches, whereas Leaf nodes are the output of those decisions and do not contain any further branches.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Sentiment Analysis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Decision Tree Works?</a:t>
            </a:r>
            <a:endParaRPr/>
          </a:p>
        </p:txBody>
      </p:sp>
      <p:sp>
        <p:nvSpPr>
          <p:cNvPr id="456" name="Google Shape;456;p42"/>
          <p:cNvSpPr txBox="1"/>
          <p:nvPr>
            <p:ph idx="2" type="body"/>
          </p:nvPr>
        </p:nvSpPr>
        <p:spPr>
          <a:xfrm>
            <a:off x="4903700" y="661000"/>
            <a:ext cx="3430500" cy="38706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1200"/>
              </a:spcBef>
              <a:spcAft>
                <a:spcPts val="0"/>
              </a:spcAft>
              <a:buClr>
                <a:schemeClr val="dk1"/>
              </a:buClr>
              <a:buSzPct val="64705"/>
              <a:buFont typeface="Arial"/>
              <a:buNone/>
            </a:pPr>
            <a:r>
              <a:rPr lang="en" sz="1700">
                <a:latin typeface="Roboto"/>
                <a:ea typeface="Roboto"/>
                <a:cs typeface="Roboto"/>
                <a:sym typeface="Roboto"/>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endParaRPr sz="1700">
              <a:latin typeface="Roboto"/>
              <a:ea typeface="Roboto"/>
              <a:cs typeface="Roboto"/>
              <a:sym typeface="Roboto"/>
            </a:endParaRPr>
          </a:p>
          <a:p>
            <a:pPr indent="0" lvl="0" marL="0" rtl="0" algn="just">
              <a:spcBef>
                <a:spcPts val="1200"/>
              </a:spcBef>
              <a:spcAft>
                <a:spcPts val="0"/>
              </a:spcAft>
              <a:buClr>
                <a:schemeClr val="dk1"/>
              </a:buClr>
              <a:buSzPct val="64705"/>
              <a:buFont typeface="Arial"/>
              <a:buNone/>
            </a:pPr>
            <a:r>
              <a:rPr lang="en" sz="1700">
                <a:latin typeface="Roboto"/>
                <a:ea typeface="Roboto"/>
                <a:cs typeface="Roboto"/>
                <a:sym typeface="Roboto"/>
              </a:rPr>
              <a:t>For the next node, the algorithm again compares the attribute value with the other sub-nodes and move further. It continues the process until it reaches the leaf node of the tree. </a:t>
            </a:r>
            <a:endParaRPr sz="1700">
              <a:latin typeface="Roboto"/>
              <a:ea typeface="Roboto"/>
              <a:cs typeface="Roboto"/>
              <a:sym typeface="Roboto"/>
            </a:endParaRPr>
          </a:p>
          <a:p>
            <a:pPr indent="0" lvl="0" marL="0" rtl="0" algn="l">
              <a:lnSpc>
                <a:spcPct val="135714"/>
              </a:lnSpc>
              <a:spcBef>
                <a:spcPts val="120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Syntax:</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sklearn.tree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DecisionTreeClassifier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
        <p:nvSpPr>
          <p:cNvPr id="457" name="Google Shape;457;p42"/>
          <p:cNvSpPr txBox="1"/>
          <p:nvPr>
            <p:ph idx="1" type="subTitle"/>
          </p:nvPr>
        </p:nvSpPr>
        <p:spPr>
          <a:xfrm>
            <a:off x="1303800" y="27432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pic>
        <p:nvPicPr>
          <p:cNvPr id="458" name="Google Shape;458;p42"/>
          <p:cNvPicPr preferRelativeResize="0"/>
          <p:nvPr/>
        </p:nvPicPr>
        <p:blipFill>
          <a:blip r:embed="rId3">
            <a:alphaModFix/>
          </a:blip>
          <a:stretch>
            <a:fillRect/>
          </a:stretch>
        </p:blipFill>
        <p:spPr>
          <a:xfrm>
            <a:off x="573600" y="1755100"/>
            <a:ext cx="3429000" cy="3238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idx="1" type="body"/>
          </p:nvPr>
        </p:nvSpPr>
        <p:spPr>
          <a:xfrm>
            <a:off x="1303800" y="193720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latin typeface="Roboto"/>
                <a:ea typeface="Roboto"/>
                <a:cs typeface="Roboto"/>
                <a:sym typeface="Roboto"/>
              </a:rPr>
              <a:t>Information Gain: </a:t>
            </a:r>
            <a:r>
              <a:rPr lang="en" sz="1600">
                <a:latin typeface="Roboto"/>
                <a:ea typeface="Roboto"/>
                <a:cs typeface="Roboto"/>
                <a:sym typeface="Roboto"/>
              </a:rPr>
              <a:t>It calculates how much information a feature provides us about a class.</a:t>
            </a:r>
            <a:endParaRPr sz="1600">
              <a:latin typeface="Roboto"/>
              <a:ea typeface="Roboto"/>
              <a:cs typeface="Roboto"/>
              <a:sym typeface="Roboto"/>
            </a:endParaRPr>
          </a:p>
          <a:p>
            <a:pPr indent="457200" lvl="0" marL="457200" rtl="0" algn="l">
              <a:lnSpc>
                <a:spcPct val="156250"/>
              </a:lnSpc>
              <a:spcBef>
                <a:spcPts val="1200"/>
              </a:spcBef>
              <a:spcAft>
                <a:spcPts val="0"/>
              </a:spcAft>
              <a:buNone/>
            </a:pPr>
            <a:r>
              <a:rPr lang="en" sz="1600">
                <a:latin typeface="Roboto"/>
                <a:ea typeface="Roboto"/>
                <a:cs typeface="Roboto"/>
                <a:sym typeface="Roboto"/>
              </a:rPr>
              <a:t>Information Gain= Entropy(S)- [(Weighted Avg) *Entropy(each feature)  </a:t>
            </a:r>
            <a:endParaRPr sz="1600">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1600">
                <a:latin typeface="Roboto"/>
                <a:ea typeface="Roboto"/>
                <a:cs typeface="Roboto"/>
                <a:sym typeface="Roboto"/>
              </a:rPr>
              <a:t>Entropy:</a:t>
            </a:r>
            <a:r>
              <a:rPr lang="en" sz="1600">
                <a:latin typeface="Roboto"/>
                <a:ea typeface="Roboto"/>
                <a:cs typeface="Roboto"/>
                <a:sym typeface="Roboto"/>
              </a:rPr>
              <a:t> Entropy is a metric to measure the impurity in a given attribute. It specifies randomness in data. Entropy can be calculated as:</a:t>
            </a:r>
            <a:endParaRPr sz="1600">
              <a:latin typeface="Roboto"/>
              <a:ea typeface="Roboto"/>
              <a:cs typeface="Roboto"/>
              <a:sym typeface="Roboto"/>
            </a:endParaRPr>
          </a:p>
          <a:p>
            <a:pPr indent="457200" lvl="0" marL="457200" rtl="0" algn="just">
              <a:spcBef>
                <a:spcPts val="1200"/>
              </a:spcBef>
              <a:spcAft>
                <a:spcPts val="0"/>
              </a:spcAft>
              <a:buClr>
                <a:schemeClr val="dk1"/>
              </a:buClr>
              <a:buSzPts val="1100"/>
              <a:buFont typeface="Arial"/>
              <a:buNone/>
            </a:pPr>
            <a:r>
              <a:rPr lang="en" sz="1600"/>
              <a:t>Entropy(s)= -P(yes)log2 P(yes)- P(no) log2 P(no)</a:t>
            </a:r>
            <a:endParaRPr/>
          </a:p>
        </p:txBody>
      </p:sp>
      <p:sp>
        <p:nvSpPr>
          <p:cNvPr id="464" name="Google Shape;464;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841625" y="163530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Random Forest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Random Forest</a:t>
            </a:r>
            <a:endParaRPr b="1"/>
          </a:p>
        </p:txBody>
      </p:sp>
      <p:sp>
        <p:nvSpPr>
          <p:cNvPr id="475" name="Google Shape;475;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Roboto"/>
                <a:ea typeface="Roboto"/>
                <a:cs typeface="Roboto"/>
                <a:sym typeface="Roboto"/>
              </a:rPr>
              <a:t>Random Forest is a popular machine learning algorithm that belongs to the supervised learning technique. It can be used for both Classification and Regression problems in ML. It is based on the concept of </a:t>
            </a:r>
            <a:r>
              <a:rPr b="1" lang="en" sz="1600">
                <a:latin typeface="Roboto"/>
                <a:ea typeface="Roboto"/>
                <a:cs typeface="Roboto"/>
                <a:sym typeface="Roboto"/>
              </a:rPr>
              <a:t>ensemble learning,</a:t>
            </a:r>
            <a:r>
              <a:rPr lang="en" sz="1600">
                <a:latin typeface="Roboto"/>
                <a:ea typeface="Roboto"/>
                <a:cs typeface="Roboto"/>
                <a:sym typeface="Roboto"/>
              </a:rPr>
              <a:t> which is a process of </a:t>
            </a:r>
            <a:r>
              <a:rPr i="1" lang="en" sz="1600">
                <a:latin typeface="Roboto"/>
                <a:ea typeface="Roboto"/>
                <a:cs typeface="Roboto"/>
                <a:sym typeface="Roboto"/>
              </a:rPr>
              <a:t>combining multiple classifiers to solve a complex problem and to improve the performance of the model.</a:t>
            </a:r>
            <a:endParaRPr i="1" sz="1600">
              <a:latin typeface="Roboto"/>
              <a:ea typeface="Roboto"/>
              <a:cs typeface="Roboto"/>
              <a:sym typeface="Roboto"/>
            </a:endParaRPr>
          </a:p>
          <a:p>
            <a:pPr indent="0" lvl="0" marL="0" rtl="0" algn="l">
              <a:spcBef>
                <a:spcPts val="1200"/>
              </a:spcBef>
              <a:spcAft>
                <a:spcPts val="1200"/>
              </a:spcAft>
              <a:buNone/>
            </a:pPr>
            <a:r>
              <a:rPr lang="en" sz="1600">
                <a:latin typeface="Roboto"/>
                <a:ea typeface="Roboto"/>
                <a:cs typeface="Roboto"/>
                <a:sym typeface="Roboto"/>
              </a:rPr>
              <a:t>Random Forest is a classifier that contains a number of decision trees on various subsets of the given dataset and takes the average to improve the predictive accuracy of that dataset.</a:t>
            </a:r>
            <a:endParaRPr sz="16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type="title"/>
          </p:nvPr>
        </p:nvSpPr>
        <p:spPr>
          <a:xfrm>
            <a:off x="265500" y="484475"/>
            <a:ext cx="4045200" cy="15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Random Forest Works?</a:t>
            </a:r>
            <a:endParaRPr/>
          </a:p>
        </p:txBody>
      </p:sp>
      <p:sp>
        <p:nvSpPr>
          <p:cNvPr id="481" name="Google Shape;481;p46"/>
          <p:cNvSpPr txBox="1"/>
          <p:nvPr>
            <p:ph idx="2" type="body"/>
          </p:nvPr>
        </p:nvSpPr>
        <p:spPr>
          <a:xfrm>
            <a:off x="4903700" y="661000"/>
            <a:ext cx="3430500" cy="3870600"/>
          </a:xfrm>
          <a:prstGeom prst="rect">
            <a:avLst/>
          </a:prstGeom>
        </p:spPr>
        <p:txBody>
          <a:bodyPr anchorCtr="0" anchor="t" bIns="91425" lIns="91425" spcFirstLastPara="1" rIns="91425" wrap="square" tIns="91425">
            <a:normAutofit fontScale="62500" lnSpcReduction="10000"/>
          </a:bodyPr>
          <a:lstStyle/>
          <a:p>
            <a:pPr indent="0" lvl="0" marL="0" rtl="0" algn="l">
              <a:spcBef>
                <a:spcPts val="1200"/>
              </a:spcBef>
              <a:spcAft>
                <a:spcPts val="0"/>
              </a:spcAft>
              <a:buClr>
                <a:schemeClr val="dk1"/>
              </a:buClr>
              <a:buSzPct val="73333"/>
              <a:buFont typeface="Arial"/>
              <a:buNone/>
            </a:pPr>
            <a:r>
              <a:rPr lang="en" sz="1500"/>
              <a:t>Random Forest works in two-phase first is to create the random forest by combining N decision tree, and second is to make predictions for each tree created in the first phase.</a:t>
            </a:r>
            <a:endParaRPr sz="1500"/>
          </a:p>
          <a:p>
            <a:pPr indent="0" lvl="0" marL="0" rtl="0" algn="l">
              <a:spcBef>
                <a:spcPts val="1200"/>
              </a:spcBef>
              <a:spcAft>
                <a:spcPts val="0"/>
              </a:spcAft>
              <a:buClr>
                <a:schemeClr val="dk1"/>
              </a:buClr>
              <a:buSzPct val="73333"/>
              <a:buFont typeface="Arial"/>
              <a:buNone/>
            </a:pPr>
            <a:r>
              <a:rPr lang="en" sz="1500"/>
              <a:t>The Working process can be explained in the below steps and diagram:</a:t>
            </a:r>
            <a:endParaRPr sz="1500"/>
          </a:p>
          <a:p>
            <a:pPr indent="0" lvl="0" marL="0" rtl="0" algn="l">
              <a:spcBef>
                <a:spcPts val="1200"/>
              </a:spcBef>
              <a:spcAft>
                <a:spcPts val="0"/>
              </a:spcAft>
              <a:buClr>
                <a:schemeClr val="dk1"/>
              </a:buClr>
              <a:buSzPct val="73333"/>
              <a:buFont typeface="Arial"/>
              <a:buNone/>
            </a:pPr>
            <a:r>
              <a:rPr b="1" lang="en" sz="1500">
                <a:latin typeface="Roboto"/>
                <a:ea typeface="Roboto"/>
                <a:cs typeface="Roboto"/>
                <a:sym typeface="Roboto"/>
              </a:rPr>
              <a:t>Step-1:</a:t>
            </a:r>
            <a:r>
              <a:rPr lang="en" sz="1500"/>
              <a:t> Select random K data points from the training set.</a:t>
            </a:r>
            <a:endParaRPr sz="1500"/>
          </a:p>
          <a:p>
            <a:pPr indent="0" lvl="0" marL="0" rtl="0" algn="l">
              <a:spcBef>
                <a:spcPts val="1200"/>
              </a:spcBef>
              <a:spcAft>
                <a:spcPts val="0"/>
              </a:spcAft>
              <a:buClr>
                <a:schemeClr val="dk1"/>
              </a:buClr>
              <a:buSzPct val="73333"/>
              <a:buFont typeface="Arial"/>
              <a:buNone/>
            </a:pPr>
            <a:r>
              <a:rPr b="1" lang="en" sz="1500">
                <a:latin typeface="Roboto"/>
                <a:ea typeface="Roboto"/>
                <a:cs typeface="Roboto"/>
                <a:sym typeface="Roboto"/>
              </a:rPr>
              <a:t>Step-2:</a:t>
            </a:r>
            <a:r>
              <a:rPr lang="en" sz="1500"/>
              <a:t> Build the decision trees associated with the selected data points (Subsets).</a:t>
            </a:r>
            <a:endParaRPr sz="1500"/>
          </a:p>
          <a:p>
            <a:pPr indent="0" lvl="0" marL="0" rtl="0" algn="l">
              <a:spcBef>
                <a:spcPts val="1200"/>
              </a:spcBef>
              <a:spcAft>
                <a:spcPts val="0"/>
              </a:spcAft>
              <a:buClr>
                <a:schemeClr val="dk1"/>
              </a:buClr>
              <a:buSzPct val="73333"/>
              <a:buFont typeface="Arial"/>
              <a:buNone/>
            </a:pPr>
            <a:r>
              <a:rPr b="1" lang="en" sz="1500">
                <a:latin typeface="Roboto"/>
                <a:ea typeface="Roboto"/>
                <a:cs typeface="Roboto"/>
                <a:sym typeface="Roboto"/>
              </a:rPr>
              <a:t>Step-3:</a:t>
            </a:r>
            <a:r>
              <a:rPr lang="en" sz="1500"/>
              <a:t> Choose the number N for decision trees that you want to build.</a:t>
            </a:r>
            <a:endParaRPr sz="1500"/>
          </a:p>
          <a:p>
            <a:pPr indent="0" lvl="0" marL="0" rtl="0" algn="l">
              <a:spcBef>
                <a:spcPts val="1200"/>
              </a:spcBef>
              <a:spcAft>
                <a:spcPts val="0"/>
              </a:spcAft>
              <a:buNone/>
            </a:pPr>
            <a:r>
              <a:rPr b="1" lang="en" sz="1600">
                <a:latin typeface="Roboto"/>
                <a:ea typeface="Roboto"/>
                <a:cs typeface="Roboto"/>
                <a:sym typeface="Roboto"/>
              </a:rPr>
              <a:t>Step-4:</a:t>
            </a:r>
            <a:r>
              <a:rPr lang="en" sz="1600">
                <a:latin typeface="Roboto"/>
                <a:ea typeface="Roboto"/>
                <a:cs typeface="Roboto"/>
                <a:sym typeface="Roboto"/>
              </a:rPr>
              <a:t> Repeat Step 1 &amp; 2.</a:t>
            </a:r>
            <a:endParaRPr sz="1600">
              <a:latin typeface="Roboto"/>
              <a:ea typeface="Roboto"/>
              <a:cs typeface="Roboto"/>
              <a:sym typeface="Roboto"/>
            </a:endParaRPr>
          </a:p>
          <a:p>
            <a:pPr indent="0" lvl="0" marL="0" rtl="0" algn="l">
              <a:spcBef>
                <a:spcPts val="1200"/>
              </a:spcBef>
              <a:spcAft>
                <a:spcPts val="0"/>
              </a:spcAft>
              <a:buClr>
                <a:schemeClr val="dk1"/>
              </a:buClr>
              <a:buSzPct val="68750"/>
              <a:buFont typeface="Arial"/>
              <a:buNone/>
            </a:pPr>
            <a:r>
              <a:rPr b="1" lang="en" sz="1600">
                <a:latin typeface="Roboto"/>
                <a:ea typeface="Roboto"/>
                <a:cs typeface="Roboto"/>
                <a:sym typeface="Roboto"/>
              </a:rPr>
              <a:t>Step-5:</a:t>
            </a:r>
            <a:r>
              <a:rPr lang="en" sz="1600">
                <a:latin typeface="Roboto"/>
                <a:ea typeface="Roboto"/>
                <a:cs typeface="Roboto"/>
                <a:sym typeface="Roboto"/>
              </a:rPr>
              <a:t> For new data points, find the predictions of each decision tree, and assign the new data points to the category that wins the majority votes.</a:t>
            </a:r>
            <a:endParaRPr sz="1600">
              <a:latin typeface="Roboto"/>
              <a:ea typeface="Roboto"/>
              <a:cs typeface="Roboto"/>
              <a:sym typeface="Roboto"/>
            </a:endParaRPr>
          </a:p>
          <a:p>
            <a:pPr indent="0" lvl="0" marL="0" rtl="0" algn="l">
              <a:lnSpc>
                <a:spcPct val="135714"/>
              </a:lnSpc>
              <a:spcBef>
                <a:spcPts val="1200"/>
              </a:spcBef>
              <a:spcAft>
                <a:spcPts val="0"/>
              </a:spcAft>
              <a:buNone/>
            </a:pPr>
            <a:r>
              <a:rPr lang="en" sz="1050">
                <a:solidFill>
                  <a:srgbClr val="C586C0"/>
                </a:solidFill>
                <a:highlight>
                  <a:srgbClr val="1E1E1E"/>
                </a:highlight>
                <a:latin typeface="Courier New"/>
                <a:ea typeface="Courier New"/>
                <a:cs typeface="Courier New"/>
                <a:sym typeface="Courier New"/>
              </a:rPr>
              <a:t>Syntax:</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sklearn.ensemble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RandomForestClassifier</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482" name="Google Shape;482;p46"/>
          <p:cNvSpPr txBox="1"/>
          <p:nvPr>
            <p:ph idx="1" type="subTitle"/>
          </p:nvPr>
        </p:nvSpPr>
        <p:spPr>
          <a:xfrm>
            <a:off x="1303800" y="27432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pic>
        <p:nvPicPr>
          <p:cNvPr id="483" name="Google Shape;483;p46"/>
          <p:cNvPicPr preferRelativeResize="0"/>
          <p:nvPr/>
        </p:nvPicPr>
        <p:blipFill>
          <a:blip r:embed="rId3">
            <a:alphaModFix/>
          </a:blip>
          <a:stretch>
            <a:fillRect/>
          </a:stretch>
        </p:blipFill>
        <p:spPr>
          <a:xfrm>
            <a:off x="290250" y="2201250"/>
            <a:ext cx="3995675" cy="2789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t>Support Vector Machine</a:t>
            </a:r>
            <a:endParaRPr sz="4600"/>
          </a:p>
        </p:txBody>
      </p:sp>
      <p:sp>
        <p:nvSpPr>
          <p:cNvPr id="489" name="Google Shape;489;p47"/>
          <p:cNvSpPr txBox="1"/>
          <p:nvPr>
            <p:ph idx="4294967295"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000">
                <a:solidFill>
                  <a:srgbClr val="292929"/>
                </a:solidFill>
                <a:highlight>
                  <a:srgbClr val="FFFFFF"/>
                </a:highlight>
                <a:latin typeface="Georgia"/>
                <a:ea typeface="Georgia"/>
                <a:cs typeface="Georgia"/>
                <a:sym typeface="Georgia"/>
              </a:rPr>
              <a:t>Support vector machines so called as SVM is a supervised learning algorithm which can be used for classification and regression problems as support vector classification (SVC) and support vector regression (SVR). It is used for smaller dataset as it takes too long to process.</a:t>
            </a:r>
            <a:endParaRPr sz="20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20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2000">
                <a:solidFill>
                  <a:srgbClr val="292929"/>
                </a:solidFill>
                <a:highlight>
                  <a:srgbClr val="FFFFFF"/>
                </a:highlight>
                <a:latin typeface="Georgia"/>
                <a:ea typeface="Georgia"/>
                <a:cs typeface="Georgia"/>
                <a:sym typeface="Georgia"/>
              </a:rPr>
              <a:t>SVM is based on the idea of finding a hyperplane that best separates the features into different domains.</a:t>
            </a:r>
            <a:endParaRPr sz="2500">
              <a:solidFill>
                <a:srgbClr val="292929"/>
              </a:solidFill>
              <a:highlight>
                <a:srgbClr val="FFFFFF"/>
              </a:highlight>
              <a:latin typeface="Georgia"/>
              <a:ea typeface="Georgia"/>
              <a:cs typeface="Georgia"/>
              <a:sym typeface="Georgia"/>
            </a:endParaRPr>
          </a:p>
        </p:txBody>
      </p:sp>
      <p:sp>
        <p:nvSpPr>
          <p:cNvPr id="495" name="Google Shape;495;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9"/>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lnSpc>
                <a:spcPct val="163333"/>
              </a:lnSpc>
              <a:spcBef>
                <a:spcPts val="0"/>
              </a:spcBef>
              <a:spcAft>
                <a:spcPts val="0"/>
              </a:spcAft>
              <a:buSzPts val="275"/>
              <a:buNone/>
            </a:pPr>
            <a:r>
              <a:rPr b="1" lang="en" sz="1295">
                <a:solidFill>
                  <a:srgbClr val="222222"/>
                </a:solidFill>
                <a:highlight>
                  <a:schemeClr val="lt1"/>
                </a:highlight>
                <a:latin typeface="Lato"/>
                <a:ea typeface="Lato"/>
                <a:cs typeface="Lato"/>
                <a:sym typeface="Lato"/>
              </a:rPr>
              <a:t>Support Vectors</a:t>
            </a:r>
            <a:r>
              <a:rPr lang="en" sz="1295">
                <a:solidFill>
                  <a:srgbClr val="222222"/>
                </a:solidFill>
                <a:highlight>
                  <a:schemeClr val="lt1"/>
                </a:highlight>
                <a:latin typeface="Lato"/>
                <a:ea typeface="Lato"/>
                <a:cs typeface="Lato"/>
                <a:sym typeface="Lato"/>
              </a:rPr>
              <a:t>: These are the points that are closest to the hyperplane. A separating line will be defined with the help of these data points.</a:t>
            </a:r>
            <a:endParaRPr sz="1295">
              <a:solidFill>
                <a:srgbClr val="222222"/>
              </a:solidFill>
              <a:highlight>
                <a:schemeClr val="lt1"/>
              </a:highlight>
              <a:latin typeface="Lato"/>
              <a:ea typeface="Lato"/>
              <a:cs typeface="Lato"/>
              <a:sym typeface="Lato"/>
            </a:endParaRPr>
          </a:p>
          <a:p>
            <a:pPr indent="0" lvl="0" marL="0" rtl="0" algn="l">
              <a:lnSpc>
                <a:spcPct val="163333"/>
              </a:lnSpc>
              <a:spcBef>
                <a:spcPts val="1200"/>
              </a:spcBef>
              <a:spcAft>
                <a:spcPts val="0"/>
              </a:spcAft>
              <a:buSzPts val="275"/>
              <a:buNone/>
            </a:pPr>
            <a:r>
              <a:rPr b="1" lang="en" sz="1281">
                <a:solidFill>
                  <a:srgbClr val="222222"/>
                </a:solidFill>
                <a:highlight>
                  <a:schemeClr val="lt1"/>
                </a:highlight>
                <a:latin typeface="Lato"/>
                <a:ea typeface="Lato"/>
                <a:cs typeface="Lato"/>
                <a:sym typeface="Lato"/>
              </a:rPr>
              <a:t>Margin</a:t>
            </a:r>
            <a:r>
              <a:rPr lang="en" sz="1281">
                <a:solidFill>
                  <a:srgbClr val="222222"/>
                </a:solidFill>
                <a:highlight>
                  <a:schemeClr val="lt1"/>
                </a:highlight>
                <a:latin typeface="Lato"/>
                <a:ea typeface="Lato"/>
                <a:cs typeface="Lato"/>
                <a:sym typeface="Lato"/>
              </a:rPr>
              <a:t>: it is the distance between the hyperplane and the observations closest to the hyperplane (support vectors). In SVM large margin is considered a good margin. There are two types of margins hard margin and soft margin. I will talk more about these two in the later section</a:t>
            </a:r>
            <a:r>
              <a:rPr lang="en" sz="818">
                <a:solidFill>
                  <a:srgbClr val="222222"/>
                </a:solidFill>
                <a:highlight>
                  <a:schemeClr val="lt1"/>
                </a:highlight>
                <a:latin typeface="Lato"/>
                <a:ea typeface="Lato"/>
                <a:cs typeface="Lato"/>
                <a:sym typeface="Lato"/>
              </a:rPr>
              <a:t>.</a:t>
            </a:r>
            <a:endParaRPr sz="818">
              <a:solidFill>
                <a:srgbClr val="222222"/>
              </a:solidFill>
              <a:highlight>
                <a:schemeClr val="lt1"/>
              </a:highlight>
              <a:latin typeface="Lato"/>
              <a:ea typeface="Lato"/>
              <a:cs typeface="Lato"/>
              <a:sym typeface="Lato"/>
            </a:endParaRPr>
          </a:p>
          <a:p>
            <a:pPr indent="0" lvl="0" marL="0" rtl="0" algn="l">
              <a:lnSpc>
                <a:spcPct val="95000"/>
              </a:lnSpc>
              <a:spcBef>
                <a:spcPts val="1200"/>
              </a:spcBef>
              <a:spcAft>
                <a:spcPts val="0"/>
              </a:spcAft>
              <a:buSzPts val="275"/>
              <a:buNone/>
            </a:pPr>
            <a:r>
              <a:rPr b="1" lang="en" sz="1456"/>
              <a:t>Syntax:</a:t>
            </a:r>
            <a:endParaRPr b="1" sz="1456"/>
          </a:p>
          <a:p>
            <a:pPr indent="0" lvl="0" marL="0" rtl="0" algn="l">
              <a:lnSpc>
                <a:spcPct val="95000"/>
              </a:lnSpc>
              <a:spcBef>
                <a:spcPts val="1200"/>
              </a:spcBef>
              <a:spcAft>
                <a:spcPts val="0"/>
              </a:spcAft>
              <a:buSzPts val="275"/>
              <a:buNone/>
            </a:pPr>
            <a:r>
              <a:rPr b="1" lang="en" sz="1356"/>
              <a:t>from sklearn import svm</a:t>
            </a:r>
            <a:endParaRPr b="1" sz="1356"/>
          </a:p>
          <a:p>
            <a:pPr indent="0" lvl="0" marL="0" rtl="0" algn="l">
              <a:lnSpc>
                <a:spcPct val="95000"/>
              </a:lnSpc>
              <a:spcBef>
                <a:spcPts val="1200"/>
              </a:spcBef>
              <a:spcAft>
                <a:spcPts val="1200"/>
              </a:spcAft>
              <a:buSzPts val="275"/>
              <a:buNone/>
            </a:pPr>
            <a:r>
              <a:rPr b="1" lang="en" sz="1356"/>
              <a:t>clf=svm.SVM()</a:t>
            </a:r>
            <a:endParaRPr sz="150"/>
          </a:p>
        </p:txBody>
      </p:sp>
      <p:sp>
        <p:nvSpPr>
          <p:cNvPr id="501" name="Google Shape;501;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Terminologies: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507" name="Google Shape;507;p50"/>
          <p:cNvSpPr txBox="1"/>
          <p:nvPr>
            <p:ph idx="2" type="body"/>
          </p:nvPr>
        </p:nvSpPr>
        <p:spPr>
          <a:xfrm>
            <a:off x="4903700" y="661000"/>
            <a:ext cx="3430500" cy="38706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4327">
                <a:highlight>
                  <a:schemeClr val="lt1"/>
                </a:highlight>
                <a:latin typeface="Lato"/>
                <a:ea typeface="Lato"/>
                <a:cs typeface="Lato"/>
                <a:sym typeface="Lato"/>
              </a:rPr>
              <a:t>Suppose we have a dataset that has two classes (green and blue). We want to classify that the new data point as either blue or green. </a:t>
            </a:r>
            <a:endParaRPr sz="4327">
              <a:highlight>
                <a:schemeClr val="lt1"/>
              </a:highlight>
              <a:latin typeface="Lato"/>
              <a:ea typeface="Lato"/>
              <a:cs typeface="Lato"/>
              <a:sym typeface="Lato"/>
            </a:endParaRPr>
          </a:p>
          <a:p>
            <a:pPr indent="0" lvl="0" marL="0" rtl="0" algn="l">
              <a:spcBef>
                <a:spcPts val="1200"/>
              </a:spcBef>
              <a:spcAft>
                <a:spcPts val="0"/>
              </a:spcAft>
              <a:buNone/>
            </a:pPr>
            <a:r>
              <a:rPr lang="en" sz="4327">
                <a:highlight>
                  <a:schemeClr val="lt1"/>
                </a:highlight>
                <a:latin typeface="Lato"/>
                <a:ea typeface="Lato"/>
                <a:cs typeface="Lato"/>
                <a:sym typeface="Lato"/>
              </a:rPr>
              <a:t>To classify these points, we can have many decision boundaries, but the question is which is the best and how do we find it?</a:t>
            </a:r>
            <a:endParaRPr sz="4327">
              <a:highlight>
                <a:schemeClr val="lt1"/>
              </a:highlight>
              <a:latin typeface="Lato"/>
              <a:ea typeface="Lato"/>
              <a:cs typeface="Lato"/>
              <a:sym typeface="Lato"/>
            </a:endParaRPr>
          </a:p>
          <a:p>
            <a:pPr indent="0" lvl="0" marL="0" rtl="0" algn="l">
              <a:spcBef>
                <a:spcPts val="1200"/>
              </a:spcBef>
              <a:spcAft>
                <a:spcPts val="1200"/>
              </a:spcAft>
              <a:buNone/>
            </a:pPr>
            <a:r>
              <a:rPr lang="en" sz="4327">
                <a:highlight>
                  <a:schemeClr val="lt1"/>
                </a:highlight>
                <a:latin typeface="Lato"/>
                <a:ea typeface="Lato"/>
                <a:cs typeface="Lato"/>
                <a:sym typeface="Lato"/>
              </a:rPr>
              <a:t>The best hyperplane is that plane that has the maximum distance from both the classes, and this is the main aim of SVM. This is done by finding different hyperplanes which classify the labels in the best way then it will choose the one which is farthest from the data points or the one which has a maximum margin.</a:t>
            </a:r>
            <a:endParaRPr sz="1350">
              <a:solidFill>
                <a:srgbClr val="222222"/>
              </a:solidFill>
              <a:highlight>
                <a:srgbClr val="FFFFFF"/>
              </a:highlight>
              <a:latin typeface="Lato"/>
              <a:ea typeface="Lato"/>
              <a:cs typeface="Lato"/>
              <a:sym typeface="Lato"/>
            </a:endParaRPr>
          </a:p>
        </p:txBody>
      </p:sp>
      <p:pic>
        <p:nvPicPr>
          <p:cNvPr id="508" name="Google Shape;508;p50"/>
          <p:cNvPicPr preferRelativeResize="0"/>
          <p:nvPr/>
        </p:nvPicPr>
        <p:blipFill>
          <a:blip r:embed="rId3">
            <a:alphaModFix/>
          </a:blip>
          <a:stretch>
            <a:fillRect/>
          </a:stretch>
        </p:blipFill>
        <p:spPr>
          <a:xfrm>
            <a:off x="152400" y="1589100"/>
            <a:ext cx="4187077" cy="340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Multilayer Perceptron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122675" y="724200"/>
            <a:ext cx="3206700" cy="11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Sentiment Analysis?</a:t>
            </a:r>
            <a:endParaRPr/>
          </a:p>
        </p:txBody>
      </p:sp>
      <p:sp>
        <p:nvSpPr>
          <p:cNvPr id="299" name="Google Shape;299;p16"/>
          <p:cNvSpPr txBox="1"/>
          <p:nvPr>
            <p:ph idx="2" type="body"/>
          </p:nvPr>
        </p:nvSpPr>
        <p:spPr>
          <a:xfrm>
            <a:off x="4685825" y="724200"/>
            <a:ext cx="4347900" cy="369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Sentiment analysis (also known as opinion mining) is a type of natural language processing (NLP) approach that determines whether input is positive, negative, or neutral.</a:t>
            </a:r>
            <a:endParaRPr sz="1600"/>
          </a:p>
          <a:p>
            <a:pPr indent="0" lvl="0" marL="0" rtl="0" algn="l">
              <a:spcBef>
                <a:spcPts val="1200"/>
              </a:spcBef>
              <a:spcAft>
                <a:spcPts val="0"/>
              </a:spcAft>
              <a:buNone/>
            </a:pPr>
            <a:r>
              <a:rPr lang="en" sz="1600"/>
              <a:t>The method of identifying positive or negative sentiment in text is known as sentiment analysis. Businesses frequently utilise it to identify sentiment in social data, assess brand reputation, and better understand customers.</a:t>
            </a:r>
            <a:endParaRPr sz="1600"/>
          </a:p>
          <a:p>
            <a:pPr indent="0" lvl="0" marL="0" rtl="0" algn="just">
              <a:spcBef>
                <a:spcPts val="1200"/>
              </a:spcBef>
              <a:spcAft>
                <a:spcPts val="1200"/>
              </a:spcAft>
              <a:buNone/>
            </a:pPr>
            <a:r>
              <a:rPr lang="en" sz="1600"/>
              <a:t>Sentiment Analysis is one of the </a:t>
            </a:r>
            <a:r>
              <a:rPr b="1" lang="en" sz="1600"/>
              <a:t>text-classification </a:t>
            </a:r>
            <a:r>
              <a:rPr lang="en" sz="1600"/>
              <a:t>technique.</a:t>
            </a:r>
            <a:endParaRPr sz="1600"/>
          </a:p>
        </p:txBody>
      </p:sp>
      <p:pic>
        <p:nvPicPr>
          <p:cNvPr id="300" name="Google Shape;300;p16"/>
          <p:cNvPicPr preferRelativeResize="0"/>
          <p:nvPr/>
        </p:nvPicPr>
        <p:blipFill>
          <a:blip r:embed="rId3">
            <a:alphaModFix/>
          </a:blip>
          <a:stretch>
            <a:fillRect/>
          </a:stretch>
        </p:blipFill>
        <p:spPr>
          <a:xfrm>
            <a:off x="583512" y="2053150"/>
            <a:ext cx="3745874" cy="163575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2"/>
          <p:cNvSpPr txBox="1"/>
          <p:nvPr>
            <p:ph idx="1" type="body"/>
          </p:nvPr>
        </p:nvSpPr>
        <p:spPr>
          <a:xfrm>
            <a:off x="1303800" y="1667275"/>
            <a:ext cx="7030500" cy="286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5">
                <a:highlight>
                  <a:srgbClr val="FFFFFF"/>
                </a:highlight>
                <a:latin typeface="Arial"/>
                <a:ea typeface="Arial"/>
                <a:cs typeface="Arial"/>
                <a:sym typeface="Arial"/>
              </a:rPr>
              <a:t>A Multilayer Perceptron has input and output layers, and one or more hidden layers with many neurons stacked together. And while in the Perceptron the neuron must have an activation function that imposes a threshold, like ReLU or sigmoid, neurons in a Multilayer Perceptron can use any arbitrary activation function.</a:t>
            </a:r>
            <a:endParaRPr sz="1255">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55">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255">
                <a:highlight>
                  <a:srgbClr val="FFFFFF"/>
                </a:highlight>
                <a:latin typeface="Arial"/>
                <a:ea typeface="Arial"/>
                <a:cs typeface="Arial"/>
                <a:sym typeface="Arial"/>
              </a:rPr>
              <a:t>A multi-layer perceptron has one input layer and for each input, there is one neuron(or node), it has one output layer with a single node for each output and it can have any number of hidden layers and each hidden layer can have any number of nodes.</a:t>
            </a:r>
            <a:endParaRPr sz="1255">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1255">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1" lang="en" sz="1255">
                <a:highlight>
                  <a:srgbClr val="FFFFFF"/>
                </a:highlight>
                <a:latin typeface="Arial"/>
                <a:ea typeface="Arial"/>
                <a:cs typeface="Arial"/>
                <a:sym typeface="Arial"/>
              </a:rPr>
              <a:t>Syntax: </a:t>
            </a:r>
            <a:endParaRPr b="1" sz="1255">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b="1" lang="en" sz="1255">
                <a:highlight>
                  <a:srgbClr val="FFFFFF"/>
                </a:highlight>
                <a:latin typeface="Arial"/>
                <a:ea typeface="Arial"/>
                <a:cs typeface="Arial"/>
                <a:sym typeface="Arial"/>
              </a:rPr>
              <a:t>from</a:t>
            </a:r>
            <a:r>
              <a:rPr lang="en" sz="1255">
                <a:highlight>
                  <a:srgbClr val="FFFFFF"/>
                </a:highlight>
                <a:latin typeface="Arial"/>
                <a:ea typeface="Arial"/>
                <a:cs typeface="Arial"/>
                <a:sym typeface="Arial"/>
              </a:rPr>
              <a:t> sklearn.neural_network </a:t>
            </a:r>
            <a:r>
              <a:rPr b="1" lang="en" sz="1255">
                <a:highlight>
                  <a:srgbClr val="FFFFFF"/>
                </a:highlight>
                <a:latin typeface="Arial"/>
                <a:ea typeface="Arial"/>
                <a:cs typeface="Arial"/>
                <a:sym typeface="Arial"/>
              </a:rPr>
              <a:t>import</a:t>
            </a:r>
            <a:r>
              <a:rPr lang="en" sz="1255">
                <a:highlight>
                  <a:srgbClr val="FFFFFF"/>
                </a:highlight>
                <a:latin typeface="Arial"/>
                <a:ea typeface="Arial"/>
                <a:cs typeface="Arial"/>
                <a:sym typeface="Arial"/>
              </a:rPr>
              <a:t> MLPClassifier clf = MLPClassifier()</a:t>
            </a:r>
            <a:endParaRPr sz="1754">
              <a:highlight>
                <a:srgbClr val="FFFFFF"/>
              </a:highlight>
              <a:latin typeface="Arial"/>
              <a:ea typeface="Arial"/>
              <a:cs typeface="Arial"/>
              <a:sym typeface="Arial"/>
            </a:endParaRPr>
          </a:p>
        </p:txBody>
      </p:sp>
      <p:sp>
        <p:nvSpPr>
          <p:cNvPr id="519" name="Google Shape;519;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Multilayer Perceptron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3"/>
          <p:cNvSpPr txBox="1"/>
          <p:nvPr>
            <p:ph idx="2" type="body"/>
          </p:nvPr>
        </p:nvSpPr>
        <p:spPr>
          <a:xfrm>
            <a:off x="4735575" y="159625"/>
            <a:ext cx="4041000" cy="48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highlight>
                  <a:schemeClr val="lt1"/>
                </a:highlight>
                <a:latin typeface="Arial"/>
                <a:ea typeface="Arial"/>
                <a:cs typeface="Arial"/>
                <a:sym typeface="Arial"/>
              </a:rPr>
              <a:t>The nodes in the input layer take input and forward it for further process, in the diagram above the nodes in the input layer forwards their output to each of the three nodes in the hidden layer, and in the same way, the hidden layer processes the information and passes it to the output layer. </a:t>
            </a:r>
            <a:endParaRPr sz="1300">
              <a:highlight>
                <a:schemeClr val="lt1"/>
              </a:highlight>
              <a:latin typeface="Arial"/>
              <a:ea typeface="Arial"/>
              <a:cs typeface="Arial"/>
              <a:sym typeface="Arial"/>
            </a:endParaRPr>
          </a:p>
          <a:p>
            <a:pPr indent="0" lvl="0" marL="0" rtl="0" algn="l">
              <a:spcBef>
                <a:spcPts val="1200"/>
              </a:spcBef>
              <a:spcAft>
                <a:spcPts val="0"/>
              </a:spcAft>
              <a:buNone/>
            </a:pPr>
            <a:r>
              <a:rPr lang="en" sz="1300">
                <a:highlight>
                  <a:schemeClr val="lt1"/>
                </a:highlight>
                <a:latin typeface="Arial"/>
                <a:ea typeface="Arial"/>
                <a:cs typeface="Arial"/>
                <a:sym typeface="Arial"/>
              </a:rPr>
              <a:t>Every node in the multilayer perceptron uses a sigmoid activation function. The sigmoid activation function takes real values as input and converts them to numbers between 0 and 1 using the sigmoid formula.</a:t>
            </a:r>
            <a:endParaRPr sz="1300">
              <a:highlight>
                <a:schemeClr val="lt1"/>
              </a:highlight>
              <a:latin typeface="Arial"/>
              <a:ea typeface="Arial"/>
              <a:cs typeface="Arial"/>
              <a:sym typeface="Arial"/>
            </a:endParaRPr>
          </a:p>
          <a:p>
            <a:pPr indent="0" lvl="0" marL="0" rtl="0" algn="l">
              <a:spcBef>
                <a:spcPts val="800"/>
              </a:spcBef>
              <a:spcAft>
                <a:spcPts val="0"/>
              </a:spcAft>
              <a:buNone/>
            </a:pPr>
            <a:r>
              <a:rPr lang="en" sz="1300">
                <a:highlight>
                  <a:schemeClr val="lt1"/>
                </a:highlight>
                <a:latin typeface="Arial"/>
                <a:ea typeface="Arial"/>
                <a:cs typeface="Arial"/>
                <a:sym typeface="Arial"/>
              </a:rPr>
              <a:t>(x)=1/(1+exp(-x))</a:t>
            </a:r>
            <a:endParaRPr sz="1300">
              <a:highlight>
                <a:schemeClr val="lt1"/>
              </a:highlight>
              <a:latin typeface="Arial"/>
              <a:ea typeface="Arial"/>
              <a:cs typeface="Arial"/>
              <a:sym typeface="Arial"/>
            </a:endParaRPr>
          </a:p>
          <a:p>
            <a:pPr indent="0" lvl="0" marL="0" rtl="0" algn="l">
              <a:spcBef>
                <a:spcPts val="800"/>
              </a:spcBef>
              <a:spcAft>
                <a:spcPts val="1200"/>
              </a:spcAft>
              <a:buNone/>
            </a:pPr>
            <a:r>
              <a:rPr lang="en" sz="1500">
                <a:latin typeface="Arial"/>
                <a:ea typeface="Arial"/>
                <a:cs typeface="Arial"/>
                <a:sym typeface="Arial"/>
              </a:rPr>
              <a:t>Each layer is represented as y = f(W*X+ b). Where f is the activation function (covered below), W is the set of parameter, or weights, in the layer, X is the input vector, which can also be the output of the previous layer, and b is the bias vector.</a:t>
            </a:r>
            <a:endParaRPr sz="1000">
              <a:solidFill>
                <a:schemeClr val="lt1"/>
              </a:solidFill>
              <a:highlight>
                <a:schemeClr val="dk1"/>
              </a:highlight>
              <a:latin typeface="Arial"/>
              <a:ea typeface="Arial"/>
              <a:cs typeface="Arial"/>
              <a:sym typeface="Arial"/>
            </a:endParaRPr>
          </a:p>
        </p:txBody>
      </p:sp>
      <p:pic>
        <p:nvPicPr>
          <p:cNvPr id="525" name="Google Shape;525;p53"/>
          <p:cNvPicPr preferRelativeResize="0"/>
          <p:nvPr/>
        </p:nvPicPr>
        <p:blipFill>
          <a:blip r:embed="rId3">
            <a:alphaModFix/>
          </a:blip>
          <a:stretch>
            <a:fillRect/>
          </a:stretch>
        </p:blipFill>
        <p:spPr>
          <a:xfrm>
            <a:off x="99200" y="1380450"/>
            <a:ext cx="4334850" cy="2680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NLP TOPICS</a:t>
            </a:r>
            <a:endParaRPr/>
          </a:p>
        </p:txBody>
      </p:sp>
      <p:sp>
        <p:nvSpPr>
          <p:cNvPr id="531" name="Google Shape;531;p54"/>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t/>
            </a:r>
            <a:endParaRPr sz="1100">
              <a:solidFill>
                <a:schemeClr val="dk2"/>
              </a:solidFill>
              <a:latin typeface="Nunito"/>
              <a:ea typeface="Nunito"/>
              <a:cs typeface="Nunito"/>
              <a:sym typeface="Nunito"/>
            </a:endParaRPr>
          </a:p>
        </p:txBody>
      </p:sp>
      <p:sp>
        <p:nvSpPr>
          <p:cNvPr id="532" name="Google Shape;532;p5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in Sentiment Analysis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txBox="1"/>
          <p:nvPr>
            <p:ph type="title"/>
          </p:nvPr>
        </p:nvSpPr>
        <p:spPr>
          <a:xfrm>
            <a:off x="1303800" y="598575"/>
            <a:ext cx="3430500" cy="8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NLP TOPICS</a:t>
            </a:r>
            <a:endParaRPr/>
          </a:p>
        </p:txBody>
      </p:sp>
      <p:sp>
        <p:nvSpPr>
          <p:cNvPr id="538" name="Google Shape;538;p55"/>
          <p:cNvSpPr txBox="1"/>
          <p:nvPr>
            <p:ph idx="1" type="subTitle"/>
          </p:nvPr>
        </p:nvSpPr>
        <p:spPr>
          <a:xfrm>
            <a:off x="1250875" y="184575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in Sentiment Analysis</a:t>
            </a:r>
            <a:endParaRPr/>
          </a:p>
        </p:txBody>
      </p:sp>
      <p:sp>
        <p:nvSpPr>
          <p:cNvPr id="539" name="Google Shape;539;p55"/>
          <p:cNvSpPr txBox="1"/>
          <p:nvPr>
            <p:ph idx="2" type="body"/>
          </p:nvPr>
        </p:nvSpPr>
        <p:spPr>
          <a:xfrm>
            <a:off x="4903700" y="1312325"/>
            <a:ext cx="3430500" cy="3219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Scikit Learn(sklearn)</a:t>
            </a:r>
            <a:endParaRPr sz="1700"/>
          </a:p>
          <a:p>
            <a:pPr indent="-323850" lvl="1" marL="914400" rtl="0" algn="l">
              <a:spcBef>
                <a:spcPts val="0"/>
              </a:spcBef>
              <a:spcAft>
                <a:spcPts val="0"/>
              </a:spcAft>
              <a:buSzPts val="1500"/>
              <a:buChar char="○"/>
            </a:pPr>
            <a:r>
              <a:rPr lang="en" sz="1500"/>
              <a:t>TF-IDF Vectorizer</a:t>
            </a:r>
            <a:endParaRPr sz="1500"/>
          </a:p>
          <a:p>
            <a:pPr indent="-323850" lvl="1" marL="914400" rtl="0" algn="l">
              <a:spcBef>
                <a:spcPts val="0"/>
              </a:spcBef>
              <a:spcAft>
                <a:spcPts val="0"/>
              </a:spcAft>
              <a:buSzPts val="1500"/>
              <a:buChar char="○"/>
            </a:pPr>
            <a:r>
              <a:rPr lang="en" sz="1500"/>
              <a:t>Countvectorizer</a:t>
            </a:r>
            <a:endParaRPr sz="1500"/>
          </a:p>
          <a:p>
            <a:pPr indent="-323850" lvl="1" marL="914400" rtl="0" algn="l">
              <a:spcBef>
                <a:spcPts val="0"/>
              </a:spcBef>
              <a:spcAft>
                <a:spcPts val="0"/>
              </a:spcAft>
              <a:buSzPts val="1500"/>
              <a:buChar char="○"/>
            </a:pPr>
            <a:r>
              <a:rPr lang="en" sz="1500"/>
              <a:t>One -hot encoding</a:t>
            </a:r>
            <a:endParaRPr sz="1500"/>
          </a:p>
          <a:p>
            <a:pPr indent="-323850" lvl="1" marL="914400" rtl="0" algn="l">
              <a:spcBef>
                <a:spcPts val="0"/>
              </a:spcBef>
              <a:spcAft>
                <a:spcPts val="0"/>
              </a:spcAft>
              <a:buSzPts val="1500"/>
              <a:buChar char="○"/>
            </a:pPr>
            <a:r>
              <a:rPr lang="en" sz="1500"/>
              <a:t>Label Encoder</a:t>
            </a:r>
            <a:endParaRPr sz="1500"/>
          </a:p>
          <a:p>
            <a:pPr indent="-323850" lvl="1" marL="914400" rtl="0" algn="l">
              <a:spcBef>
                <a:spcPts val="0"/>
              </a:spcBef>
              <a:spcAft>
                <a:spcPts val="0"/>
              </a:spcAft>
              <a:buSzPts val="1500"/>
              <a:buChar char="○"/>
            </a:pPr>
            <a:r>
              <a:rPr lang="en" sz="1500"/>
              <a:t>Pipeline</a:t>
            </a:r>
            <a:endParaRPr sz="1500"/>
          </a:p>
          <a:p>
            <a:pPr indent="-323850" lvl="1" marL="914400" rtl="0" algn="l">
              <a:spcBef>
                <a:spcPts val="0"/>
              </a:spcBef>
              <a:spcAft>
                <a:spcPts val="0"/>
              </a:spcAft>
              <a:buSzPts val="1500"/>
              <a:buChar char="○"/>
            </a:pPr>
            <a:r>
              <a:rPr lang="en" sz="1500"/>
              <a:t>Scikit Learn Metrics</a:t>
            </a:r>
            <a:endParaRPr sz="1500"/>
          </a:p>
          <a:p>
            <a:pPr indent="0" lvl="0" marL="0" rtl="0" algn="l">
              <a:spcBef>
                <a:spcPts val="1200"/>
              </a:spcBef>
              <a:spcAft>
                <a:spcPts val="1200"/>
              </a:spcAft>
              <a:buNone/>
            </a:pPr>
            <a:r>
              <a:t/>
            </a:r>
            <a:endParaRPr sz="1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Scikit Learn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Scikit-Learn</a:t>
            </a:r>
            <a:endParaRPr b="1"/>
          </a:p>
        </p:txBody>
      </p:sp>
      <p:sp>
        <p:nvSpPr>
          <p:cNvPr id="550" name="Google Shape;550;p57"/>
          <p:cNvSpPr txBox="1"/>
          <p:nvPr>
            <p:ph idx="1" type="body"/>
          </p:nvPr>
        </p:nvSpPr>
        <p:spPr>
          <a:xfrm>
            <a:off x="1303800" y="1990050"/>
            <a:ext cx="7030500" cy="25416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lang="en" sz="1700">
                <a:latin typeface="Nunito"/>
                <a:ea typeface="Nunito"/>
                <a:cs typeface="Nunito"/>
                <a:sym typeface="Nunito"/>
              </a:rPr>
              <a:t>Scikit-learn (Sklearn) is the most useful and robust library for machine learning in Python. It provides a selection of efficient tools for machine learning and statistical modeling including classification, regression, clustering and dimensionality reduction via a consistent interface in Python. This library, which is largely written in Python, is built upon NumPy, SciPy and Matplotlib.</a:t>
            </a:r>
            <a:endParaRPr sz="23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type="title"/>
          </p:nvPr>
        </p:nvSpPr>
        <p:spPr>
          <a:xfrm>
            <a:off x="1077025" y="551050"/>
            <a:ext cx="6744600" cy="8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556" name="Google Shape;556;p58"/>
          <p:cNvSpPr txBox="1"/>
          <p:nvPr>
            <p:ph idx="1" type="body"/>
          </p:nvPr>
        </p:nvSpPr>
        <p:spPr>
          <a:xfrm>
            <a:off x="1077025" y="1553350"/>
            <a:ext cx="7257300" cy="3272700"/>
          </a:xfrm>
          <a:prstGeom prst="rect">
            <a:avLst/>
          </a:prstGeom>
        </p:spPr>
        <p:txBody>
          <a:bodyPr anchorCtr="0" anchor="t" bIns="91425" lIns="91425" spcFirstLastPara="1" rIns="91425" wrap="square" tIns="91425">
            <a:noAutofit/>
          </a:bodyPr>
          <a:lstStyle/>
          <a:p>
            <a:pPr indent="0" lvl="0" marL="0" rtl="0" algn="just">
              <a:lnSpc>
                <a:spcPct val="160000"/>
              </a:lnSpc>
              <a:spcBef>
                <a:spcPts val="600"/>
              </a:spcBef>
              <a:spcAft>
                <a:spcPts val="0"/>
              </a:spcAft>
              <a:buClr>
                <a:schemeClr val="dk1"/>
              </a:buClr>
              <a:buSzPts val="440"/>
              <a:buFont typeface="Arial"/>
              <a:buNone/>
            </a:pPr>
            <a:r>
              <a:rPr lang="en" sz="883">
                <a:latin typeface="Nunito"/>
                <a:ea typeface="Nunito"/>
                <a:cs typeface="Nunito"/>
                <a:sym typeface="Nunito"/>
              </a:rPr>
              <a:t>Rather than focusing on loading, manipulating and summarising data, Scikit-learn library is focused on modeling the data. Some of the most popular groups of models provided by Sklearn are as follows −</a:t>
            </a:r>
            <a:endParaRPr sz="883">
              <a:latin typeface="Nunito"/>
              <a:ea typeface="Nunito"/>
              <a:cs typeface="Nunito"/>
              <a:sym typeface="Nunito"/>
            </a:endParaRPr>
          </a:p>
          <a:p>
            <a:pPr indent="0" lvl="0" marL="0" rtl="0" algn="just">
              <a:lnSpc>
                <a:spcPct val="160000"/>
              </a:lnSpc>
              <a:spcBef>
                <a:spcPts val="700"/>
              </a:spcBef>
              <a:spcAft>
                <a:spcPts val="0"/>
              </a:spcAft>
              <a:buClr>
                <a:schemeClr val="dk1"/>
              </a:buClr>
              <a:buSzPts val="440"/>
              <a:buFont typeface="Arial"/>
              <a:buNone/>
            </a:pPr>
            <a:r>
              <a:rPr b="1" lang="en" sz="883">
                <a:latin typeface="Nunito"/>
                <a:ea typeface="Nunito"/>
                <a:cs typeface="Nunito"/>
                <a:sym typeface="Nunito"/>
              </a:rPr>
              <a:t>Supervised Learning algorithms </a:t>
            </a:r>
            <a:r>
              <a:rPr lang="en" sz="883">
                <a:latin typeface="Nunito"/>
                <a:ea typeface="Nunito"/>
                <a:cs typeface="Nunito"/>
                <a:sym typeface="Nunito"/>
              </a:rPr>
              <a:t>− Almost all the popular supervised learning algorithms, like Linear Regression, Support Vector Machine (SVM), Decision Tree etc., are the part of scikit-learn.</a:t>
            </a:r>
            <a:endParaRPr sz="883">
              <a:latin typeface="Nunito"/>
              <a:ea typeface="Nunito"/>
              <a:cs typeface="Nunito"/>
              <a:sym typeface="Nunito"/>
            </a:endParaRPr>
          </a:p>
          <a:p>
            <a:pPr indent="0" lvl="0" marL="0" rtl="0" algn="just">
              <a:lnSpc>
                <a:spcPct val="160000"/>
              </a:lnSpc>
              <a:spcBef>
                <a:spcPts val="700"/>
              </a:spcBef>
              <a:spcAft>
                <a:spcPts val="0"/>
              </a:spcAft>
              <a:buClr>
                <a:schemeClr val="dk1"/>
              </a:buClr>
              <a:buSzPts val="440"/>
              <a:buFont typeface="Arial"/>
              <a:buNone/>
            </a:pPr>
            <a:r>
              <a:rPr b="1" lang="en" sz="883">
                <a:latin typeface="Nunito"/>
                <a:ea typeface="Nunito"/>
                <a:cs typeface="Nunito"/>
                <a:sym typeface="Nunito"/>
              </a:rPr>
              <a:t>Unsupervised Learning algorithms </a:t>
            </a:r>
            <a:r>
              <a:rPr lang="en" sz="883">
                <a:latin typeface="Nunito"/>
                <a:ea typeface="Nunito"/>
                <a:cs typeface="Nunito"/>
                <a:sym typeface="Nunito"/>
              </a:rPr>
              <a:t>− On the other hand, it also has all the popular unsupervised learning algorithms from clustering, factor analysis, PCA (Principal Component Analysis) to unsupervised neural networks.</a:t>
            </a:r>
            <a:endParaRPr sz="883">
              <a:latin typeface="Nunito"/>
              <a:ea typeface="Nunito"/>
              <a:cs typeface="Nunito"/>
              <a:sym typeface="Nunito"/>
            </a:endParaRPr>
          </a:p>
          <a:p>
            <a:pPr indent="0" lvl="0" marL="0" rtl="0" algn="just">
              <a:lnSpc>
                <a:spcPct val="160000"/>
              </a:lnSpc>
              <a:spcBef>
                <a:spcPts val="700"/>
              </a:spcBef>
              <a:spcAft>
                <a:spcPts val="0"/>
              </a:spcAft>
              <a:buClr>
                <a:schemeClr val="dk1"/>
              </a:buClr>
              <a:buSzPts val="440"/>
              <a:buFont typeface="Arial"/>
              <a:buNone/>
            </a:pPr>
            <a:r>
              <a:rPr b="1" lang="en" sz="883">
                <a:latin typeface="Nunito"/>
                <a:ea typeface="Nunito"/>
                <a:cs typeface="Nunito"/>
                <a:sym typeface="Nunito"/>
              </a:rPr>
              <a:t>Clustering</a:t>
            </a:r>
            <a:r>
              <a:rPr lang="en" sz="883">
                <a:latin typeface="Nunito"/>
                <a:ea typeface="Nunito"/>
                <a:cs typeface="Nunito"/>
                <a:sym typeface="Nunito"/>
              </a:rPr>
              <a:t> − This model is used for grouping unlabeled data.</a:t>
            </a:r>
            <a:endParaRPr sz="883">
              <a:latin typeface="Nunito"/>
              <a:ea typeface="Nunito"/>
              <a:cs typeface="Nunito"/>
              <a:sym typeface="Nunito"/>
            </a:endParaRPr>
          </a:p>
          <a:p>
            <a:pPr indent="0" lvl="0" marL="0" rtl="0" algn="just">
              <a:lnSpc>
                <a:spcPct val="160000"/>
              </a:lnSpc>
              <a:spcBef>
                <a:spcPts val="700"/>
              </a:spcBef>
              <a:spcAft>
                <a:spcPts val="0"/>
              </a:spcAft>
              <a:buClr>
                <a:schemeClr val="dk1"/>
              </a:buClr>
              <a:buSzPts val="440"/>
              <a:buFont typeface="Arial"/>
              <a:buNone/>
            </a:pPr>
            <a:r>
              <a:rPr b="1" lang="en" sz="883">
                <a:latin typeface="Nunito"/>
                <a:ea typeface="Nunito"/>
                <a:cs typeface="Nunito"/>
                <a:sym typeface="Nunito"/>
              </a:rPr>
              <a:t>Cross Validation </a:t>
            </a:r>
            <a:r>
              <a:rPr lang="en" sz="883">
                <a:latin typeface="Nunito"/>
                <a:ea typeface="Nunito"/>
                <a:cs typeface="Nunito"/>
                <a:sym typeface="Nunito"/>
              </a:rPr>
              <a:t>− It is used to check the accuracy of supervised models on unseen data.</a:t>
            </a:r>
            <a:endParaRPr sz="883">
              <a:latin typeface="Nunito"/>
              <a:ea typeface="Nunito"/>
              <a:cs typeface="Nunito"/>
              <a:sym typeface="Nunito"/>
            </a:endParaRPr>
          </a:p>
          <a:p>
            <a:pPr indent="0" lvl="0" marL="0" rtl="0" algn="just">
              <a:lnSpc>
                <a:spcPct val="160000"/>
              </a:lnSpc>
              <a:spcBef>
                <a:spcPts val="700"/>
              </a:spcBef>
              <a:spcAft>
                <a:spcPts val="0"/>
              </a:spcAft>
              <a:buClr>
                <a:schemeClr val="dk1"/>
              </a:buClr>
              <a:buSzPts val="440"/>
              <a:buFont typeface="Arial"/>
              <a:buNone/>
            </a:pPr>
            <a:r>
              <a:rPr b="1" lang="en" sz="880">
                <a:latin typeface="Nunito"/>
                <a:ea typeface="Nunito"/>
                <a:cs typeface="Nunito"/>
                <a:sym typeface="Nunito"/>
              </a:rPr>
              <a:t>Dimensionality Reduction</a:t>
            </a:r>
            <a:r>
              <a:rPr lang="en" sz="880">
                <a:latin typeface="Nunito"/>
                <a:ea typeface="Nunito"/>
                <a:cs typeface="Nunito"/>
                <a:sym typeface="Nunito"/>
              </a:rPr>
              <a:t> − It is used for reducing the number of attributes in data which can be further used for summarisation, visualisation and feature selection.</a:t>
            </a:r>
            <a:endParaRPr sz="880">
              <a:latin typeface="Nunito"/>
              <a:ea typeface="Nunito"/>
              <a:cs typeface="Nunito"/>
              <a:sym typeface="Nunito"/>
            </a:endParaRPr>
          </a:p>
          <a:p>
            <a:pPr indent="0" lvl="0" marL="0" rtl="0" algn="just">
              <a:lnSpc>
                <a:spcPct val="160000"/>
              </a:lnSpc>
              <a:spcBef>
                <a:spcPts val="700"/>
              </a:spcBef>
              <a:spcAft>
                <a:spcPts val="0"/>
              </a:spcAft>
              <a:buClr>
                <a:schemeClr val="dk1"/>
              </a:buClr>
              <a:buSzPts val="440"/>
              <a:buFont typeface="Arial"/>
              <a:buNone/>
            </a:pPr>
            <a:r>
              <a:rPr b="1" lang="en" sz="720">
                <a:latin typeface="Nunito"/>
                <a:ea typeface="Nunito"/>
                <a:cs typeface="Nunito"/>
                <a:sym typeface="Nunito"/>
              </a:rPr>
              <a:t>Ensemble methods</a:t>
            </a:r>
            <a:r>
              <a:rPr b="1" lang="en" sz="880">
                <a:latin typeface="Nunito"/>
                <a:ea typeface="Nunito"/>
                <a:cs typeface="Nunito"/>
                <a:sym typeface="Nunito"/>
              </a:rPr>
              <a:t> </a:t>
            </a:r>
            <a:r>
              <a:rPr lang="en" sz="880">
                <a:latin typeface="Nunito"/>
                <a:ea typeface="Nunito"/>
                <a:cs typeface="Nunito"/>
                <a:sym typeface="Nunito"/>
              </a:rPr>
              <a:t>− As name suggest, it is used for combining the predictions of multiple supervised models.</a:t>
            </a:r>
            <a:endParaRPr sz="880">
              <a:latin typeface="Nunito"/>
              <a:ea typeface="Nunito"/>
              <a:cs typeface="Nunito"/>
              <a:sym typeface="Nunito"/>
            </a:endParaRPr>
          </a:p>
          <a:p>
            <a:pPr indent="0" lvl="0" marL="0" rtl="0" algn="just">
              <a:lnSpc>
                <a:spcPct val="160000"/>
              </a:lnSpc>
              <a:spcBef>
                <a:spcPts val="700"/>
              </a:spcBef>
              <a:spcAft>
                <a:spcPts val="700"/>
              </a:spcAft>
              <a:buClr>
                <a:schemeClr val="dk1"/>
              </a:buClr>
              <a:buSzPts val="440"/>
              <a:buFont typeface="Arial"/>
              <a:buNone/>
            </a:pPr>
            <a:r>
              <a:rPr b="1" lang="en" sz="880">
                <a:latin typeface="Nunito"/>
                <a:ea typeface="Nunito"/>
                <a:cs typeface="Nunito"/>
                <a:sym typeface="Nunito"/>
              </a:rPr>
              <a:t>Feature extraction &amp; Selection</a:t>
            </a:r>
            <a:r>
              <a:rPr lang="en" sz="880">
                <a:latin typeface="Nunito"/>
                <a:ea typeface="Nunito"/>
                <a:cs typeface="Nunito"/>
                <a:sym typeface="Nunito"/>
              </a:rPr>
              <a:t> − It is used to extract the features from data to define the attributes in image and text data and to identify useful attributes to create supervised models.</a:t>
            </a:r>
            <a:endParaRPr sz="72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TF-IDF:</a:t>
            </a:r>
            <a:endParaRPr b="1"/>
          </a:p>
        </p:txBody>
      </p:sp>
      <p:sp>
        <p:nvSpPr>
          <p:cNvPr id="562" name="Google Shape;562;p59"/>
          <p:cNvSpPr txBox="1"/>
          <p:nvPr>
            <p:ph idx="1" type="body"/>
          </p:nvPr>
        </p:nvSpPr>
        <p:spPr>
          <a:xfrm>
            <a:off x="1303800" y="1706725"/>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50"/>
              <a:t>TFIDF works by proportionally increasing the number of times a word appears in the document but is counterbalanced by the number of documents in which it is present. Hence, words like ‘this’, ’are’ etc., that are commonly present in all the documents are not given a very high rank. However, a word that is present too many times in a few of the documents will be given a higher rank as it might be indicative of the context of the document.</a:t>
            </a:r>
            <a:endParaRPr sz="1550"/>
          </a:p>
          <a:p>
            <a:pPr indent="0" lvl="0" marL="0" rtl="0" algn="l">
              <a:lnSpc>
                <a:spcPct val="183333"/>
              </a:lnSpc>
              <a:spcBef>
                <a:spcPts val="1200"/>
              </a:spcBef>
              <a:spcAft>
                <a:spcPts val="0"/>
              </a:spcAft>
              <a:buClr>
                <a:schemeClr val="dk1"/>
              </a:buClr>
              <a:buSzPct val="70967"/>
              <a:buFont typeface="Arial"/>
              <a:buNone/>
            </a:pPr>
            <a:r>
              <a:rPr b="1" lang="en" sz="1550"/>
              <a:t>Term Frequency:</a:t>
            </a:r>
            <a:r>
              <a:rPr lang="en" sz="1550"/>
              <a:t>Term frequency is defined as the number of times a word (i) appears in a document (j) divided by the total number of words in the document.</a:t>
            </a:r>
            <a:endParaRPr sz="1550"/>
          </a:p>
          <a:p>
            <a:pPr indent="0" lvl="0" marL="0" rtl="0" algn="l">
              <a:spcBef>
                <a:spcPts val="1200"/>
              </a:spcBef>
              <a:spcAft>
                <a:spcPts val="1200"/>
              </a:spcAft>
              <a:buNone/>
            </a:pPr>
            <a:r>
              <a:t/>
            </a:r>
            <a:endParaRPr sz="1350"/>
          </a:p>
        </p:txBody>
      </p:sp>
      <p:pic>
        <p:nvPicPr>
          <p:cNvPr id="563" name="Google Shape;563;p59"/>
          <p:cNvPicPr preferRelativeResize="0"/>
          <p:nvPr/>
        </p:nvPicPr>
        <p:blipFill>
          <a:blip r:embed="rId3">
            <a:alphaModFix/>
          </a:blip>
          <a:stretch>
            <a:fillRect/>
          </a:stretch>
        </p:blipFill>
        <p:spPr>
          <a:xfrm>
            <a:off x="3450913" y="3835288"/>
            <a:ext cx="1857375" cy="7334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lnSpcReduction="20000"/>
          </a:bodyPr>
          <a:lstStyle/>
          <a:p>
            <a:pPr indent="0" lvl="0" marL="0" rtl="0" algn="l">
              <a:lnSpc>
                <a:spcPct val="183333"/>
              </a:lnSpc>
              <a:spcBef>
                <a:spcPts val="0"/>
              </a:spcBef>
              <a:spcAft>
                <a:spcPts val="0"/>
              </a:spcAft>
              <a:buClr>
                <a:schemeClr val="dk1"/>
              </a:buClr>
              <a:buSzPct val="70967"/>
              <a:buFont typeface="Arial"/>
              <a:buNone/>
            </a:pPr>
            <a:r>
              <a:rPr b="1" lang="en" sz="1550"/>
              <a:t>Inverse Document Frequency:</a:t>
            </a:r>
            <a:r>
              <a:rPr lang="en" sz="1550"/>
              <a:t>Inverse document frequency refers to the log of the total number of documents divided by the number of documents that contain the word. The logarithm is added to dampen the importance of a very high value of IDF.</a:t>
            </a:r>
            <a:endParaRPr sz="1350"/>
          </a:p>
          <a:p>
            <a:pPr indent="0" lvl="0" marL="0" rtl="0" algn="l">
              <a:lnSpc>
                <a:spcPct val="183333"/>
              </a:lnSpc>
              <a:spcBef>
                <a:spcPts val="1200"/>
              </a:spcBef>
              <a:spcAft>
                <a:spcPts val="0"/>
              </a:spcAft>
              <a:buNone/>
            </a:pPr>
            <a:r>
              <a:rPr lang="en" sz="1550"/>
              <a:t>TFIDF is computed by multiplying the term frequency with the inverse document frequency.</a:t>
            </a:r>
            <a:endParaRPr sz="1550"/>
          </a:p>
          <a:p>
            <a:pPr indent="0" lvl="0" marL="0" rtl="0" algn="l">
              <a:lnSpc>
                <a:spcPct val="100000"/>
              </a:lnSpc>
              <a:spcBef>
                <a:spcPts val="1200"/>
              </a:spcBef>
              <a:spcAft>
                <a:spcPts val="0"/>
              </a:spcAft>
              <a:buNone/>
            </a:pPr>
            <a:r>
              <a:t/>
            </a:r>
            <a:endParaRPr b="1" sz="1400"/>
          </a:p>
          <a:p>
            <a:pPr indent="0" lvl="0" marL="0" rtl="0" algn="l">
              <a:lnSpc>
                <a:spcPct val="100000"/>
              </a:lnSpc>
              <a:spcBef>
                <a:spcPts val="0"/>
              </a:spcBef>
              <a:spcAft>
                <a:spcPts val="0"/>
              </a:spcAft>
              <a:buNone/>
            </a:pPr>
            <a:r>
              <a:rPr b="1" lang="en" sz="1400"/>
              <a:t>Syntax:</a:t>
            </a:r>
            <a:endParaRPr b="1" sz="1400"/>
          </a:p>
          <a:p>
            <a:pPr indent="0" lvl="0" marL="0" rtl="0" algn="l">
              <a:lnSpc>
                <a:spcPct val="100000"/>
              </a:lnSpc>
              <a:spcBef>
                <a:spcPts val="0"/>
              </a:spcBef>
              <a:spcAft>
                <a:spcPts val="0"/>
              </a:spcAft>
              <a:buNone/>
            </a:pPr>
            <a:r>
              <a:rPr lang="en" sz="1400"/>
              <a:t>class sklearn.feature_extraction.text.TfidfVectorizer(</a:t>
            </a:r>
            <a:endParaRPr sz="1400"/>
          </a:p>
          <a:p>
            <a:pPr indent="457200" lvl="0" marL="1371600" rtl="0" algn="l">
              <a:lnSpc>
                <a:spcPct val="100000"/>
              </a:lnSpc>
              <a:spcBef>
                <a:spcPts val="0"/>
              </a:spcBef>
              <a:spcAft>
                <a:spcPts val="0"/>
              </a:spcAft>
              <a:buNone/>
            </a:pPr>
            <a:r>
              <a:rPr lang="en" sz="1400"/>
              <a:t>*, input='content', encoding='utf-8', decode_error='strict', strip_accents=None, lowercase=True, preprocessor=None, tokenizer=None, analyzer='word', stop_words=None, token_pattern='(?u)\b\w\w+\b', ngram_range=(1, 1)</a:t>
            </a:r>
            <a:endParaRPr sz="1400"/>
          </a:p>
          <a:p>
            <a:pPr indent="0" lvl="0" marL="1371600" rtl="0" algn="l">
              <a:lnSpc>
                <a:spcPct val="100000"/>
              </a:lnSpc>
              <a:spcBef>
                <a:spcPts val="0"/>
              </a:spcBef>
              <a:spcAft>
                <a:spcPts val="0"/>
              </a:spcAft>
              <a:buNone/>
            </a:pPr>
            <a:r>
              <a:rPr lang="en" sz="1400"/>
              <a:t>)</a:t>
            </a:r>
            <a:endParaRPr sz="1350"/>
          </a:p>
        </p:txBody>
      </p:sp>
      <p:pic>
        <p:nvPicPr>
          <p:cNvPr id="569" name="Google Shape;569;p60"/>
          <p:cNvPicPr preferRelativeResize="0"/>
          <p:nvPr/>
        </p:nvPicPr>
        <p:blipFill>
          <a:blip r:embed="rId3">
            <a:alphaModFix/>
          </a:blip>
          <a:stretch>
            <a:fillRect/>
          </a:stretch>
        </p:blipFill>
        <p:spPr>
          <a:xfrm>
            <a:off x="6937550" y="2696174"/>
            <a:ext cx="976725" cy="488350"/>
          </a:xfrm>
          <a:prstGeom prst="rect">
            <a:avLst/>
          </a:prstGeom>
          <a:noFill/>
          <a:ln>
            <a:noFill/>
          </a:ln>
        </p:spPr>
      </p:pic>
      <p:pic>
        <p:nvPicPr>
          <p:cNvPr id="570" name="Google Shape;570;p60"/>
          <p:cNvPicPr preferRelativeResize="0"/>
          <p:nvPr/>
        </p:nvPicPr>
        <p:blipFill>
          <a:blip r:embed="rId4">
            <a:alphaModFix/>
          </a:blip>
          <a:stretch>
            <a:fillRect/>
          </a:stretch>
        </p:blipFill>
        <p:spPr>
          <a:xfrm>
            <a:off x="6937539" y="3274650"/>
            <a:ext cx="1034761" cy="550975"/>
          </a:xfrm>
          <a:prstGeom prst="rect">
            <a:avLst/>
          </a:prstGeom>
          <a:noFill/>
          <a:ln>
            <a:noFill/>
          </a:ln>
        </p:spPr>
      </p:pic>
      <p:sp>
        <p:nvSpPr>
          <p:cNvPr id="571" name="Google Shape;571;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TF-IDF Vectorizer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CountVectorizer</a:t>
            </a:r>
            <a:endParaRPr/>
          </a:p>
        </p:txBody>
      </p:sp>
      <p:sp>
        <p:nvSpPr>
          <p:cNvPr id="577" name="Google Shape;577;p61"/>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112"/>
              <a:t>CountVectorizer is generally used for featurization of text data</a:t>
            </a:r>
            <a:endParaRPr sz="1112"/>
          </a:p>
          <a:p>
            <a:pPr indent="0" lvl="0" marL="0" rtl="0" algn="l">
              <a:lnSpc>
                <a:spcPct val="95000"/>
              </a:lnSpc>
              <a:spcBef>
                <a:spcPts val="1200"/>
              </a:spcBef>
              <a:spcAft>
                <a:spcPts val="0"/>
              </a:spcAft>
              <a:buSzPts val="688"/>
              <a:buNone/>
            </a:pPr>
            <a:r>
              <a:rPr lang="en" sz="1112"/>
              <a:t>CountVectorizer converts the text data into a machine-readable form.</a:t>
            </a:r>
            <a:endParaRPr sz="1112"/>
          </a:p>
          <a:p>
            <a:pPr indent="0" lvl="0" marL="0" rtl="0" algn="l">
              <a:lnSpc>
                <a:spcPct val="95000"/>
              </a:lnSpc>
              <a:spcBef>
                <a:spcPts val="1200"/>
              </a:spcBef>
              <a:spcAft>
                <a:spcPts val="0"/>
              </a:spcAft>
              <a:buSzPts val="688"/>
              <a:buNone/>
            </a:pPr>
            <a:r>
              <a:rPr lang="en" sz="1237">
                <a:latin typeface="Georgia"/>
                <a:ea typeface="Georgia"/>
                <a:cs typeface="Georgia"/>
                <a:sym typeface="Georgia"/>
              </a:rPr>
              <a:t>Count Vectorization involves counting the number of occurrences each words appears in a document (i.e distinct text such as an article, book, even a paragraph!). </a:t>
            </a:r>
            <a:endParaRPr sz="1237">
              <a:latin typeface="Georgia"/>
              <a:ea typeface="Georgia"/>
              <a:cs typeface="Georgia"/>
              <a:sym typeface="Georgia"/>
            </a:endParaRPr>
          </a:p>
          <a:p>
            <a:pPr indent="0" lvl="0" marL="0" rtl="0" algn="l">
              <a:lnSpc>
                <a:spcPct val="95000"/>
              </a:lnSpc>
              <a:spcBef>
                <a:spcPts val="1200"/>
              </a:spcBef>
              <a:spcAft>
                <a:spcPts val="0"/>
              </a:spcAft>
              <a:buSzPts val="688"/>
              <a:buNone/>
            </a:pPr>
            <a:r>
              <a:rPr lang="en" sz="1237">
                <a:latin typeface="Georgia"/>
                <a:ea typeface="Georgia"/>
                <a:cs typeface="Georgia"/>
                <a:sym typeface="Georgia"/>
              </a:rPr>
              <a:t>Python Scikit learn library has a tool called CountVectorizer to accomplish this.</a:t>
            </a:r>
            <a:endParaRPr sz="1237">
              <a:latin typeface="Georgia"/>
              <a:ea typeface="Georgia"/>
              <a:cs typeface="Georgia"/>
              <a:sym typeface="Georgia"/>
            </a:endParaRPr>
          </a:p>
          <a:p>
            <a:pPr indent="0" lvl="0" marL="0" rtl="0" algn="l">
              <a:lnSpc>
                <a:spcPct val="95000"/>
              </a:lnSpc>
              <a:spcBef>
                <a:spcPts val="1200"/>
              </a:spcBef>
              <a:spcAft>
                <a:spcPts val="0"/>
              </a:spcAft>
              <a:buSzPts val="688"/>
              <a:buNone/>
            </a:pPr>
            <a:r>
              <a:rPr lang="en" sz="1237">
                <a:solidFill>
                  <a:srgbClr val="292929"/>
                </a:solidFill>
                <a:highlight>
                  <a:srgbClr val="FFFFFF"/>
                </a:highlight>
                <a:latin typeface="Georgia"/>
                <a:ea typeface="Georgia"/>
                <a:cs typeface="Georgia"/>
                <a:sym typeface="Georgia"/>
              </a:rPr>
              <a:t>Example sentence: “The weather was wonderful today and I went outside to enjoy the beautiful and sunny weather.</a:t>
            </a:r>
            <a:endParaRPr sz="1237">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688"/>
              <a:buNone/>
            </a:pPr>
            <a:r>
              <a:rPr lang="en" sz="1237">
                <a:solidFill>
                  <a:srgbClr val="292929"/>
                </a:solidFill>
                <a:highlight>
                  <a:srgbClr val="FFFFFF"/>
                </a:highlight>
                <a:latin typeface="Georgia"/>
                <a:ea typeface="Georgia"/>
                <a:cs typeface="Georgia"/>
                <a:sym typeface="Georgia"/>
              </a:rPr>
              <a:t>CountVectorizer:</a:t>
            </a:r>
            <a:endParaRPr sz="1237">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0"/>
              </a:spcAft>
              <a:buSzPts val="688"/>
              <a:buNone/>
            </a:pPr>
            <a:r>
              <a:t/>
            </a:r>
            <a:endParaRPr sz="1237">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1200"/>
              </a:spcAft>
              <a:buSzPts val="688"/>
              <a:buNone/>
            </a:pPr>
            <a:r>
              <a:t/>
            </a:r>
            <a:endParaRPr sz="1237">
              <a:solidFill>
                <a:srgbClr val="292929"/>
              </a:solidFill>
              <a:highlight>
                <a:srgbClr val="FFFFFF"/>
              </a:highlight>
              <a:latin typeface="Georgia"/>
              <a:ea typeface="Georgia"/>
              <a:cs typeface="Georgia"/>
              <a:sym typeface="Georgia"/>
            </a:endParaRPr>
          </a:p>
        </p:txBody>
      </p:sp>
      <p:pic>
        <p:nvPicPr>
          <p:cNvPr id="578" name="Google Shape;578;p61"/>
          <p:cNvPicPr preferRelativeResize="0"/>
          <p:nvPr/>
        </p:nvPicPr>
        <p:blipFill>
          <a:blip r:embed="rId3">
            <a:alphaModFix/>
          </a:blip>
          <a:stretch>
            <a:fillRect/>
          </a:stretch>
        </p:blipFill>
        <p:spPr>
          <a:xfrm>
            <a:off x="1187625" y="3925624"/>
            <a:ext cx="6630988" cy="269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Sentiment Analysis</a:t>
            </a:r>
            <a:endParaRPr/>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600"/>
              <a:t>Sentiment analysis focuses on text's polarity (positive, negative, or neutral), but it also extends beyond polarity to detect particular moods and emotions (angry, glad, sad, and so on), urgency (urgent, not urgent), and even intents (interested v. not interested)</a:t>
            </a:r>
            <a:endParaRPr sz="1600"/>
          </a:p>
          <a:p>
            <a:pPr indent="0" lvl="0" marL="0" rtl="0" algn="l">
              <a:spcBef>
                <a:spcPts val="1200"/>
              </a:spcBef>
              <a:spcAft>
                <a:spcPts val="0"/>
              </a:spcAft>
              <a:buNone/>
            </a:pPr>
            <a:r>
              <a:rPr lang="en" sz="1600"/>
              <a:t>Here are a few samples of the most common forms of sentiment analysis:</a:t>
            </a:r>
            <a:endParaRPr sz="1600"/>
          </a:p>
          <a:p>
            <a:pPr indent="-314960" lvl="0" marL="457200" rtl="0" algn="l">
              <a:spcBef>
                <a:spcPts val="1200"/>
              </a:spcBef>
              <a:spcAft>
                <a:spcPts val="0"/>
              </a:spcAft>
              <a:buSzPct val="100000"/>
              <a:buAutoNum type="arabicPeriod"/>
            </a:pPr>
            <a:r>
              <a:rPr b="1" lang="en" sz="1600"/>
              <a:t>Graded Sentiment Analysis</a:t>
            </a:r>
            <a:r>
              <a:rPr lang="en" sz="1600"/>
              <a:t>( 5-star ratings system can be used)</a:t>
            </a:r>
            <a:endParaRPr sz="1600"/>
          </a:p>
          <a:p>
            <a:pPr indent="-314960" lvl="0" marL="457200" rtl="0" algn="l">
              <a:spcBef>
                <a:spcPts val="0"/>
              </a:spcBef>
              <a:spcAft>
                <a:spcPts val="0"/>
              </a:spcAft>
              <a:buSzPct val="100000"/>
              <a:buAutoNum type="arabicPeriod"/>
            </a:pPr>
            <a:r>
              <a:rPr b="1" lang="en" sz="1600"/>
              <a:t>Emotion Detection</a:t>
            </a:r>
            <a:r>
              <a:rPr lang="en" sz="1600"/>
              <a:t> (happiness, frustration, anger, and sadness)</a:t>
            </a:r>
            <a:endParaRPr sz="1600"/>
          </a:p>
          <a:p>
            <a:pPr indent="-314960" lvl="0" marL="457200" rtl="0" algn="l">
              <a:spcBef>
                <a:spcPts val="0"/>
              </a:spcBef>
              <a:spcAft>
                <a:spcPts val="0"/>
              </a:spcAft>
              <a:buSzPct val="100000"/>
              <a:buAutoNum type="arabicPeriod"/>
            </a:pPr>
            <a:r>
              <a:rPr b="1" lang="en" sz="1600"/>
              <a:t>Aspect Based Sentiment Analysis</a:t>
            </a:r>
            <a:r>
              <a:rPr lang="en" sz="1600"/>
              <a:t> (The battery life of this camera is too short)</a:t>
            </a:r>
            <a:endParaRPr sz="1600"/>
          </a:p>
          <a:p>
            <a:pPr indent="-314960" lvl="0" marL="457200" rtl="0" algn="l">
              <a:spcBef>
                <a:spcPts val="0"/>
              </a:spcBef>
              <a:spcAft>
                <a:spcPts val="0"/>
              </a:spcAft>
              <a:buSzPct val="100000"/>
              <a:buAutoNum type="arabicPeriod"/>
            </a:pPr>
            <a:r>
              <a:rPr b="1" lang="en" sz="1600"/>
              <a:t>Multilingual Sentiment Analysis</a:t>
            </a:r>
            <a:r>
              <a:rPr lang="en" sz="1600"/>
              <a:t> (custom model based on our training)</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One-Hot Encoding:</a:t>
            </a:r>
            <a:endParaRPr b="1"/>
          </a:p>
        </p:txBody>
      </p:sp>
      <p:sp>
        <p:nvSpPr>
          <p:cNvPr id="584" name="Google Shape;584;p62"/>
          <p:cNvSpPr txBox="1"/>
          <p:nvPr>
            <p:ph idx="1" type="body"/>
          </p:nvPr>
        </p:nvSpPr>
        <p:spPr>
          <a:xfrm>
            <a:off x="1209600" y="1597875"/>
            <a:ext cx="71247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262">
                <a:highlight>
                  <a:schemeClr val="lt1"/>
                </a:highlight>
              </a:rPr>
              <a:t>Most Machine Learning algorithms cannot work with categorical data and needs to be converted into numerical data. Sometimes in datasets, we encounter columns that contain categorical features (string values) for example parameter </a:t>
            </a:r>
            <a:r>
              <a:rPr i="1" lang="en" sz="1262">
                <a:highlight>
                  <a:schemeClr val="lt1"/>
                </a:highlight>
              </a:rPr>
              <a:t>Gender</a:t>
            </a:r>
            <a:r>
              <a:rPr lang="en" sz="1262">
                <a:highlight>
                  <a:schemeClr val="lt1"/>
                </a:highlight>
              </a:rPr>
              <a:t> will have categorical parameters like </a:t>
            </a:r>
            <a:r>
              <a:rPr i="1" lang="en" sz="1262">
                <a:highlight>
                  <a:schemeClr val="lt1"/>
                </a:highlight>
              </a:rPr>
              <a:t>Male</a:t>
            </a:r>
            <a:r>
              <a:rPr lang="en" sz="1262">
                <a:highlight>
                  <a:schemeClr val="lt1"/>
                </a:highlight>
              </a:rPr>
              <a:t>, </a:t>
            </a:r>
            <a:r>
              <a:rPr i="1" lang="en" sz="1262">
                <a:highlight>
                  <a:schemeClr val="lt1"/>
                </a:highlight>
              </a:rPr>
              <a:t>Female</a:t>
            </a:r>
            <a:r>
              <a:rPr lang="en" sz="1262">
                <a:highlight>
                  <a:schemeClr val="lt1"/>
                </a:highlight>
              </a:rPr>
              <a:t>. These labels have no specific order of preference and also since the data is string labels, machine learning models misinterpreted that there is some sort of hierarchy in them.</a:t>
            </a:r>
            <a:endParaRPr sz="1262">
              <a:highlight>
                <a:schemeClr val="lt1"/>
              </a:highlight>
            </a:endParaRPr>
          </a:p>
          <a:p>
            <a:pPr indent="0" lvl="0" marL="0" rtl="0" algn="l">
              <a:spcBef>
                <a:spcPts val="1200"/>
              </a:spcBef>
              <a:spcAft>
                <a:spcPts val="0"/>
              </a:spcAft>
              <a:buSzPts val="852"/>
              <a:buNone/>
            </a:pPr>
            <a:r>
              <a:rPr lang="en" sz="1262">
                <a:highlight>
                  <a:schemeClr val="lt1"/>
                </a:highlight>
              </a:rPr>
              <a:t> One approach to solve this problem can be label encoding where we will assign a numerical value to these labels for example </a:t>
            </a:r>
            <a:r>
              <a:rPr i="1" lang="en" sz="1262">
                <a:highlight>
                  <a:schemeClr val="lt1"/>
                </a:highlight>
              </a:rPr>
              <a:t>Male</a:t>
            </a:r>
            <a:r>
              <a:rPr lang="en" sz="1262">
                <a:highlight>
                  <a:schemeClr val="lt1"/>
                </a:highlight>
              </a:rPr>
              <a:t> and </a:t>
            </a:r>
            <a:r>
              <a:rPr i="1" lang="en" sz="1262">
                <a:highlight>
                  <a:schemeClr val="lt1"/>
                </a:highlight>
              </a:rPr>
              <a:t>Female</a:t>
            </a:r>
            <a:r>
              <a:rPr lang="en" sz="1262">
                <a:highlight>
                  <a:schemeClr val="lt1"/>
                </a:highlight>
              </a:rPr>
              <a:t> mapped to </a:t>
            </a:r>
            <a:r>
              <a:rPr i="1" lang="en" sz="1262">
                <a:highlight>
                  <a:schemeClr val="lt1"/>
                </a:highlight>
              </a:rPr>
              <a:t>0</a:t>
            </a:r>
            <a:r>
              <a:rPr lang="en" sz="1262">
                <a:highlight>
                  <a:schemeClr val="lt1"/>
                </a:highlight>
              </a:rPr>
              <a:t> and </a:t>
            </a:r>
            <a:r>
              <a:rPr i="1" lang="en" sz="1262">
                <a:highlight>
                  <a:schemeClr val="lt1"/>
                </a:highlight>
              </a:rPr>
              <a:t>1</a:t>
            </a:r>
            <a:r>
              <a:rPr lang="en" sz="1262">
                <a:highlight>
                  <a:schemeClr val="lt1"/>
                </a:highlight>
              </a:rPr>
              <a:t>. But this can add bias in our model as it will start giving higher preference to the </a:t>
            </a:r>
            <a:r>
              <a:rPr i="1" lang="en" sz="1262">
                <a:highlight>
                  <a:schemeClr val="lt1"/>
                </a:highlight>
              </a:rPr>
              <a:t>Female</a:t>
            </a:r>
            <a:r>
              <a:rPr lang="en" sz="1262">
                <a:highlight>
                  <a:schemeClr val="lt1"/>
                </a:highlight>
              </a:rPr>
              <a:t> parameter as 1&gt;0 and ideally both labels are equally important in the dataset. To deal with this issue we will use One Hot Encoding technique.</a:t>
            </a:r>
            <a:endParaRPr sz="1262">
              <a:highlight>
                <a:schemeClr val="lt1"/>
              </a:highlight>
            </a:endParaRPr>
          </a:p>
          <a:p>
            <a:pPr indent="0" lvl="0" marL="0" rtl="0" algn="l">
              <a:spcBef>
                <a:spcPts val="1200"/>
              </a:spcBef>
              <a:spcAft>
                <a:spcPts val="0"/>
              </a:spcAft>
              <a:buSzPts val="852"/>
              <a:buNone/>
            </a:pPr>
            <a:r>
              <a:rPr b="1" lang="en" sz="1417">
                <a:highlight>
                  <a:schemeClr val="lt1"/>
                </a:highlight>
              </a:rPr>
              <a:t>Syntax:</a:t>
            </a:r>
            <a:endParaRPr b="1" sz="1417">
              <a:highlight>
                <a:schemeClr val="lt1"/>
              </a:highlight>
            </a:endParaRPr>
          </a:p>
          <a:p>
            <a:pPr indent="0" lvl="0" marL="0" rtl="0" algn="l">
              <a:spcBef>
                <a:spcPts val="1200"/>
              </a:spcBef>
              <a:spcAft>
                <a:spcPts val="1200"/>
              </a:spcAft>
              <a:buSzPts val="852"/>
              <a:buNone/>
            </a:pPr>
            <a:r>
              <a:rPr b="1" lang="en" sz="1262">
                <a:highlight>
                  <a:schemeClr val="lt1"/>
                </a:highlight>
              </a:rPr>
              <a:t>from</a:t>
            </a:r>
            <a:r>
              <a:rPr b="1" lang="en" sz="1340">
                <a:highlight>
                  <a:schemeClr val="lt1"/>
                </a:highlight>
              </a:rPr>
              <a:t> </a:t>
            </a:r>
            <a:r>
              <a:rPr b="1" lang="en" sz="1262">
                <a:highlight>
                  <a:schemeClr val="lt1"/>
                </a:highlight>
              </a:rPr>
              <a:t>sklearn.preprocessing import</a:t>
            </a:r>
            <a:r>
              <a:rPr b="1" lang="en" sz="1340">
                <a:highlight>
                  <a:schemeClr val="lt1"/>
                </a:highlight>
              </a:rPr>
              <a:t> </a:t>
            </a:r>
            <a:r>
              <a:rPr b="1" lang="en" sz="1262">
                <a:highlight>
                  <a:schemeClr val="lt1"/>
                </a:highlight>
              </a:rPr>
              <a:t>OneHotEncoder</a:t>
            </a:r>
            <a:endParaRPr b="1" sz="1572">
              <a:highlight>
                <a:schemeClr val="lt1"/>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3"/>
          <p:cNvSpPr txBox="1"/>
          <p:nvPr>
            <p:ph idx="4294967295" type="body"/>
          </p:nvPr>
        </p:nvSpPr>
        <p:spPr>
          <a:xfrm>
            <a:off x="385788" y="37829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highlight>
                  <a:schemeClr val="lt1"/>
                </a:highlight>
              </a:rPr>
              <a:t>In this technique, the categorical parameters will prepare separate columns for both Male and Female labels. So, wherever there is Male, the value will be 1 in Male column and 0 in Female column, and vice-versa. Let’s understand with an example: Consider the data where fruits and their corresponding categorical values and prices are given.</a:t>
            </a:r>
            <a:endParaRPr sz="1600">
              <a:highlight>
                <a:schemeClr val="lt1"/>
              </a:highlight>
            </a:endParaRPr>
          </a:p>
          <a:p>
            <a:pPr indent="0" lvl="0" marL="0" rtl="0" algn="l">
              <a:spcBef>
                <a:spcPts val="1200"/>
              </a:spcBef>
              <a:spcAft>
                <a:spcPts val="0"/>
              </a:spcAft>
              <a:buNone/>
            </a:pPr>
            <a:r>
              <a:rPr b="1" lang="en" sz="1600">
                <a:highlight>
                  <a:schemeClr val="lt1"/>
                </a:highlight>
              </a:rPr>
              <a:t>Example:</a:t>
            </a:r>
            <a:endParaRPr b="1" sz="1600">
              <a:highlight>
                <a:schemeClr val="lt1"/>
              </a:highlight>
            </a:endParaRPr>
          </a:p>
          <a:p>
            <a:pPr indent="0" lvl="0" marL="0" rtl="0" algn="l">
              <a:spcBef>
                <a:spcPts val="1200"/>
              </a:spcBef>
              <a:spcAft>
                <a:spcPts val="1200"/>
              </a:spcAft>
              <a:buNone/>
            </a:pPr>
            <a:r>
              <a:t/>
            </a:r>
            <a:endParaRPr sz="1300">
              <a:highlight>
                <a:srgbClr val="131417"/>
              </a:highlight>
            </a:endParaRPr>
          </a:p>
        </p:txBody>
      </p:sp>
      <p:pic>
        <p:nvPicPr>
          <p:cNvPr id="590" name="Google Shape;590;p63"/>
          <p:cNvPicPr preferRelativeResize="0"/>
          <p:nvPr/>
        </p:nvPicPr>
        <p:blipFill>
          <a:blip r:embed="rId3">
            <a:alphaModFix/>
          </a:blip>
          <a:stretch>
            <a:fillRect/>
          </a:stretch>
        </p:blipFill>
        <p:spPr>
          <a:xfrm>
            <a:off x="940600" y="2164975"/>
            <a:ext cx="7171375" cy="25650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Label Encoder</a:t>
            </a:r>
            <a:endParaRPr/>
          </a:p>
        </p:txBody>
      </p:sp>
      <p:sp>
        <p:nvSpPr>
          <p:cNvPr id="596" name="Google Shape;596;p64"/>
          <p:cNvSpPr txBox="1"/>
          <p:nvPr>
            <p:ph idx="1" type="body"/>
          </p:nvPr>
        </p:nvSpPr>
        <p:spPr>
          <a:xfrm>
            <a:off x="1303800" y="1482025"/>
            <a:ext cx="7030500" cy="304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107"/>
              <a:t>LabelEncoder is a utility class to help normalize labels such that they contain only values between 0 and n_classes-1. This is sometimes useful for writing efficient Cython routines.</a:t>
            </a:r>
            <a:endParaRPr sz="1107"/>
          </a:p>
          <a:p>
            <a:pPr indent="0" lvl="0" marL="0" rtl="0" algn="l">
              <a:lnSpc>
                <a:spcPct val="95000"/>
              </a:lnSpc>
              <a:spcBef>
                <a:spcPts val="1200"/>
              </a:spcBef>
              <a:spcAft>
                <a:spcPts val="0"/>
              </a:spcAft>
              <a:buSzPts val="852"/>
              <a:buNone/>
            </a:pPr>
            <a:r>
              <a:rPr lang="en" sz="1030">
                <a:solidFill>
                  <a:srgbClr val="212529"/>
                </a:solidFill>
                <a:highlight>
                  <a:srgbClr val="FFFFFF"/>
                </a:highlight>
              </a:rPr>
              <a:t>This transformer(label encoder) should be used to encode target values, </a:t>
            </a:r>
            <a:r>
              <a:rPr i="1" lang="en" sz="1030">
                <a:solidFill>
                  <a:srgbClr val="212529"/>
                </a:solidFill>
                <a:highlight>
                  <a:srgbClr val="FFFFFF"/>
                </a:highlight>
              </a:rPr>
              <a:t>i.e.</a:t>
            </a:r>
            <a:r>
              <a:rPr lang="en" sz="1030">
                <a:solidFill>
                  <a:srgbClr val="212529"/>
                </a:solidFill>
                <a:highlight>
                  <a:srgbClr val="FFFFFF"/>
                </a:highlight>
              </a:rPr>
              <a:t> </a:t>
            </a:r>
            <a:r>
              <a:rPr lang="en" sz="913">
                <a:solidFill>
                  <a:srgbClr val="222222"/>
                </a:solidFill>
                <a:highlight>
                  <a:srgbClr val="ECF0F3"/>
                </a:highlight>
                <a:latin typeface="Courier New"/>
                <a:ea typeface="Courier New"/>
                <a:cs typeface="Courier New"/>
                <a:sym typeface="Courier New"/>
              </a:rPr>
              <a:t>y</a:t>
            </a:r>
            <a:r>
              <a:rPr lang="en" sz="1030">
                <a:solidFill>
                  <a:srgbClr val="212529"/>
                </a:solidFill>
                <a:highlight>
                  <a:srgbClr val="FFFFFF"/>
                </a:highlight>
              </a:rPr>
              <a:t>, and not the input </a:t>
            </a:r>
            <a:r>
              <a:rPr lang="en" sz="913">
                <a:solidFill>
                  <a:srgbClr val="222222"/>
                </a:solidFill>
                <a:highlight>
                  <a:srgbClr val="ECF0F3"/>
                </a:highlight>
                <a:latin typeface="Courier New"/>
                <a:ea typeface="Courier New"/>
                <a:cs typeface="Courier New"/>
                <a:sym typeface="Courier New"/>
              </a:rPr>
              <a:t>X</a:t>
            </a:r>
            <a:endParaRPr sz="913">
              <a:solidFill>
                <a:srgbClr val="222222"/>
              </a:solidFill>
              <a:highlight>
                <a:srgbClr val="ECF0F3"/>
              </a:highlight>
              <a:latin typeface="Courier New"/>
              <a:ea typeface="Courier New"/>
              <a:cs typeface="Courier New"/>
              <a:sym typeface="Courier New"/>
            </a:endParaRPr>
          </a:p>
          <a:p>
            <a:pPr indent="0" lvl="0" marL="0" rtl="0" algn="l">
              <a:lnSpc>
                <a:spcPct val="95000"/>
              </a:lnSpc>
              <a:spcBef>
                <a:spcPts val="1200"/>
              </a:spcBef>
              <a:spcAft>
                <a:spcPts val="0"/>
              </a:spcAft>
              <a:buSzPts val="852"/>
              <a:buNone/>
            </a:pPr>
            <a:r>
              <a:rPr lang="en" sz="997">
                <a:latin typeface="Courier New"/>
                <a:ea typeface="Courier New"/>
                <a:cs typeface="Courier New"/>
                <a:sym typeface="Courier New"/>
              </a:rPr>
              <a:t>One hot encoder is an example of label encoder.</a:t>
            </a:r>
            <a:endParaRPr sz="997">
              <a:latin typeface="Courier New"/>
              <a:ea typeface="Courier New"/>
              <a:cs typeface="Courier New"/>
              <a:sym typeface="Courier New"/>
            </a:endParaRPr>
          </a:p>
          <a:p>
            <a:pPr indent="0" lvl="0" marL="0" rtl="0" algn="l">
              <a:lnSpc>
                <a:spcPct val="95000"/>
              </a:lnSpc>
              <a:spcBef>
                <a:spcPts val="1200"/>
              </a:spcBef>
              <a:spcAft>
                <a:spcPts val="0"/>
              </a:spcAft>
              <a:buSzPts val="852"/>
              <a:buNone/>
            </a:pPr>
            <a:r>
              <a:rPr i="1" lang="en" sz="1030">
                <a:solidFill>
                  <a:srgbClr val="0000FF"/>
                </a:solidFill>
                <a:highlight>
                  <a:srgbClr val="FFFFFF"/>
                </a:highlight>
              </a:rPr>
              <a:t>Syntax:</a:t>
            </a:r>
            <a:endParaRPr i="1" sz="1030">
              <a:solidFill>
                <a:srgbClr val="0000FF"/>
              </a:solidFill>
              <a:highlight>
                <a:srgbClr val="FFFFFF"/>
              </a:highlight>
            </a:endParaRPr>
          </a:p>
          <a:p>
            <a:pPr indent="0" lvl="0" marL="0" rtl="0" algn="l">
              <a:lnSpc>
                <a:spcPct val="95000"/>
              </a:lnSpc>
              <a:spcBef>
                <a:spcPts val="1200"/>
              </a:spcBef>
              <a:spcAft>
                <a:spcPts val="0"/>
              </a:spcAft>
              <a:buSzPts val="852"/>
              <a:buNone/>
            </a:pPr>
            <a:r>
              <a:rPr i="1" lang="en" sz="1030">
                <a:solidFill>
                  <a:srgbClr val="0000FF"/>
                </a:solidFill>
                <a:highlight>
                  <a:srgbClr val="FFFFFF"/>
                </a:highlight>
              </a:rPr>
              <a:t>class </a:t>
            </a:r>
            <a:r>
              <a:rPr lang="en" sz="1030">
                <a:solidFill>
                  <a:srgbClr val="0000FF"/>
                </a:solidFill>
                <a:highlight>
                  <a:srgbClr val="FFFFFF"/>
                </a:highlight>
                <a:latin typeface="Courier New"/>
                <a:ea typeface="Courier New"/>
                <a:cs typeface="Courier New"/>
                <a:sym typeface="Courier New"/>
              </a:rPr>
              <a:t>sklearn.preprocessing.</a:t>
            </a:r>
            <a:r>
              <a:rPr b="1" lang="en" sz="1030">
                <a:solidFill>
                  <a:srgbClr val="0000FF"/>
                </a:solidFill>
                <a:highlight>
                  <a:srgbClr val="FFFFFF"/>
                </a:highlight>
                <a:latin typeface="Courier New"/>
                <a:ea typeface="Courier New"/>
                <a:cs typeface="Courier New"/>
                <a:sym typeface="Courier New"/>
              </a:rPr>
              <a:t>LabelEncoder </a:t>
            </a:r>
            <a:r>
              <a:rPr lang="en" sz="1030">
                <a:solidFill>
                  <a:srgbClr val="0000FF"/>
                </a:solidFill>
                <a:highlight>
                  <a:srgbClr val="FFFFFF"/>
                </a:highlight>
                <a:latin typeface="Courier New"/>
                <a:ea typeface="Courier New"/>
                <a:cs typeface="Courier New"/>
                <a:sym typeface="Courier New"/>
              </a:rPr>
              <a:t>#to import the class</a:t>
            </a:r>
            <a:endParaRPr sz="1030">
              <a:solidFill>
                <a:srgbClr val="0000F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852"/>
              <a:buNone/>
            </a:pPr>
            <a:r>
              <a:rPr lang="en" sz="913">
                <a:latin typeface="Courier New"/>
                <a:ea typeface="Courier New"/>
                <a:cs typeface="Courier New"/>
                <a:sym typeface="Courier New"/>
              </a:rPr>
              <a:t>LabelEncoder</a:t>
            </a:r>
            <a:r>
              <a:rPr lang="en" sz="1030"/>
              <a:t> can be used to normalize labels.</a:t>
            </a:r>
            <a:endParaRPr sz="1030"/>
          </a:p>
          <a:p>
            <a:pPr indent="0" lvl="0" marL="0" rtl="0" algn="l">
              <a:lnSpc>
                <a:spcPct val="95000"/>
              </a:lnSpc>
              <a:spcBef>
                <a:spcPts val="1200"/>
              </a:spcBef>
              <a:spcAft>
                <a:spcPts val="0"/>
              </a:spcAft>
              <a:buSzPts val="852"/>
              <a:buNone/>
            </a:pPr>
            <a:r>
              <a:rPr lang="en" sz="1030"/>
              <a:t>It can also be used to transform non-numerical labels (as long as they are hashable and comparable) to numerical labels.</a:t>
            </a:r>
            <a:endParaRPr sz="1030"/>
          </a:p>
          <a:p>
            <a:pPr indent="0" lvl="0" marL="0" rtl="0" algn="l">
              <a:lnSpc>
                <a:spcPct val="95000"/>
              </a:lnSpc>
              <a:spcBef>
                <a:spcPts val="1200"/>
              </a:spcBef>
              <a:spcAft>
                <a:spcPts val="1200"/>
              </a:spcAft>
              <a:buSzPts val="852"/>
              <a:buNone/>
            </a:pPr>
            <a:r>
              <a:rPr lang="en" sz="1030"/>
              <a:t>By using fit_transform() &amp;  inverse_transform() method we can do the encoding and decoding respectively.</a:t>
            </a:r>
            <a:endParaRPr sz="103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Label Encoder</a:t>
            </a:r>
            <a:endParaRPr/>
          </a:p>
        </p:txBody>
      </p:sp>
      <p:sp>
        <p:nvSpPr>
          <p:cNvPr id="602" name="Google Shape;602;p65"/>
          <p:cNvSpPr txBox="1"/>
          <p:nvPr>
            <p:ph idx="1" type="body"/>
          </p:nvPr>
        </p:nvSpPr>
        <p:spPr>
          <a:xfrm>
            <a:off x="387900" y="136419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603" name="Google Shape;603;p65"/>
          <p:cNvSpPr txBox="1"/>
          <p:nvPr/>
        </p:nvSpPr>
        <p:spPr>
          <a:xfrm>
            <a:off x="468600" y="1315475"/>
            <a:ext cx="3901200" cy="36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450">
                <a:solidFill>
                  <a:schemeClr val="dk2"/>
                </a:solidFill>
                <a:latin typeface="Courier New"/>
                <a:ea typeface="Courier New"/>
                <a:cs typeface="Courier New"/>
                <a:sym typeface="Courier New"/>
              </a:rPr>
              <a:t>Example:</a:t>
            </a:r>
            <a:endParaRPr b="1" sz="14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1050">
                <a:solidFill>
                  <a:schemeClr val="dk2"/>
                </a:solidFill>
                <a:latin typeface="Courier New"/>
                <a:ea typeface="Courier New"/>
                <a:cs typeface="Courier New"/>
                <a:sym typeface="Courier New"/>
              </a:rPr>
              <a:t>&gt;&gt;&gt; </a:t>
            </a:r>
            <a:r>
              <a:rPr lang="en" sz="1050">
                <a:solidFill>
                  <a:schemeClr val="dk2"/>
                </a:solidFill>
                <a:latin typeface="Courier New"/>
                <a:ea typeface="Courier New"/>
                <a:cs typeface="Courier New"/>
                <a:sym typeface="Courier New"/>
              </a:rPr>
              <a:t>le = preprocessing.LabelEncoder()</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1050">
                <a:solidFill>
                  <a:schemeClr val="dk2"/>
                </a:solidFill>
                <a:latin typeface="Courier New"/>
                <a:ea typeface="Courier New"/>
                <a:cs typeface="Courier New"/>
                <a:sym typeface="Courier New"/>
              </a:rPr>
              <a:t>&gt;&gt;&gt; </a:t>
            </a:r>
            <a:r>
              <a:rPr lang="en" sz="1050">
                <a:solidFill>
                  <a:schemeClr val="dk2"/>
                </a:solidFill>
                <a:latin typeface="Courier New"/>
                <a:ea typeface="Courier New"/>
                <a:cs typeface="Courier New"/>
                <a:sym typeface="Courier New"/>
              </a:rPr>
              <a:t>le.fit(["paris", "paris", "tokyo", "amsterdam"])</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050">
                <a:solidFill>
                  <a:schemeClr val="dk2"/>
                </a:solidFill>
                <a:latin typeface="Courier New"/>
                <a:ea typeface="Courier New"/>
                <a:cs typeface="Courier New"/>
                <a:sym typeface="Courier New"/>
              </a:rPr>
              <a:t>LabelEncoder()</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1050">
                <a:solidFill>
                  <a:schemeClr val="dk2"/>
                </a:solidFill>
                <a:latin typeface="Courier New"/>
                <a:ea typeface="Courier New"/>
                <a:cs typeface="Courier New"/>
                <a:sym typeface="Courier New"/>
              </a:rPr>
              <a:t>&gt;&gt;&gt; </a:t>
            </a:r>
            <a:r>
              <a:rPr lang="en" sz="1050">
                <a:solidFill>
                  <a:schemeClr val="dk2"/>
                </a:solidFill>
                <a:latin typeface="Courier New"/>
                <a:ea typeface="Courier New"/>
                <a:cs typeface="Courier New"/>
                <a:sym typeface="Courier New"/>
              </a:rPr>
              <a:t>list(le.classes_)</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050">
                <a:solidFill>
                  <a:schemeClr val="dk2"/>
                </a:solidFill>
                <a:latin typeface="Courier New"/>
                <a:ea typeface="Courier New"/>
                <a:cs typeface="Courier New"/>
                <a:sym typeface="Courier New"/>
              </a:rPr>
              <a:t>['amsterdam', 'paris', 'tokyo']</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1050">
                <a:solidFill>
                  <a:schemeClr val="dk2"/>
                </a:solidFill>
                <a:latin typeface="Courier New"/>
                <a:ea typeface="Courier New"/>
                <a:cs typeface="Courier New"/>
                <a:sym typeface="Courier New"/>
              </a:rPr>
              <a:t>&gt;&gt;&gt; </a:t>
            </a:r>
            <a:r>
              <a:rPr lang="en" sz="1050">
                <a:solidFill>
                  <a:schemeClr val="dk2"/>
                </a:solidFill>
                <a:latin typeface="Courier New"/>
                <a:ea typeface="Courier New"/>
                <a:cs typeface="Courier New"/>
                <a:sym typeface="Courier New"/>
              </a:rPr>
              <a:t>le.transform(["tokyo", "tokyo", "paris"])</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050">
                <a:solidFill>
                  <a:schemeClr val="dk2"/>
                </a:solidFill>
                <a:latin typeface="Courier New"/>
                <a:ea typeface="Courier New"/>
                <a:cs typeface="Courier New"/>
                <a:sym typeface="Courier New"/>
              </a:rPr>
              <a:t>array([2, 2, 1]...)</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1050">
                <a:solidFill>
                  <a:schemeClr val="dk2"/>
                </a:solidFill>
                <a:latin typeface="Courier New"/>
                <a:ea typeface="Courier New"/>
                <a:cs typeface="Courier New"/>
                <a:sym typeface="Courier New"/>
              </a:rPr>
              <a:t>&gt;&gt;&gt; </a:t>
            </a:r>
            <a:r>
              <a:rPr lang="en" sz="1050">
                <a:solidFill>
                  <a:schemeClr val="dk2"/>
                </a:solidFill>
                <a:latin typeface="Courier New"/>
                <a:ea typeface="Courier New"/>
                <a:cs typeface="Courier New"/>
                <a:sym typeface="Courier New"/>
              </a:rPr>
              <a:t>list(le.inverse_transform([2, 2, 1]))</a:t>
            </a:r>
            <a:endParaRPr sz="105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050">
                <a:solidFill>
                  <a:schemeClr val="dk2"/>
                </a:solidFill>
                <a:latin typeface="Courier New"/>
                <a:ea typeface="Courier New"/>
                <a:cs typeface="Courier New"/>
                <a:sym typeface="Courier New"/>
              </a:rPr>
              <a:t>['tokyo', 'tokyo', 'paris']</a:t>
            </a:r>
            <a:endParaRPr>
              <a:solidFill>
                <a:schemeClr val="dk2"/>
              </a:solidFill>
              <a:latin typeface="Roboto"/>
              <a:ea typeface="Roboto"/>
              <a:cs typeface="Roboto"/>
              <a:sym typeface="Roboto"/>
            </a:endParaRPr>
          </a:p>
        </p:txBody>
      </p:sp>
      <p:graphicFrame>
        <p:nvGraphicFramePr>
          <p:cNvPr id="604" name="Google Shape;604;p65"/>
          <p:cNvGraphicFramePr/>
          <p:nvPr/>
        </p:nvGraphicFramePr>
        <p:xfrm>
          <a:off x="4248375" y="1612625"/>
          <a:ext cx="3000000" cy="3000000"/>
        </p:xfrm>
        <a:graphic>
          <a:graphicData uri="http://schemas.openxmlformats.org/drawingml/2006/table">
            <a:tbl>
              <a:tblPr>
                <a:solidFill>
                  <a:srgbClr val="FFFFFF"/>
                </a:solidFill>
                <a:tableStyleId>{3B1D4020-1063-43DB-9DF6-707D84DE5215}</a:tableStyleId>
              </a:tblPr>
              <a:tblGrid>
                <a:gridCol w="1562100"/>
                <a:gridCol w="3067050"/>
              </a:tblGrid>
              <a:tr h="228600">
                <a:tc>
                  <a:txBody>
                    <a:bodyPr/>
                    <a:lstStyle/>
                    <a:p>
                      <a:pPr indent="0" lvl="0" marL="0" rtl="0" algn="l">
                        <a:lnSpc>
                          <a:spcPct val="110000"/>
                        </a:lnSpc>
                        <a:spcBef>
                          <a:spcPts val="0"/>
                        </a:spcBef>
                        <a:spcAft>
                          <a:spcPts val="0"/>
                        </a:spcAft>
                        <a:buNone/>
                      </a:pPr>
                      <a:r>
                        <a:rPr b="1" lang="en" sz="1050">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fit</a:t>
                      </a:r>
                      <a:r>
                        <a:rPr lang="en" sz="1200">
                          <a:solidFill>
                            <a:srgbClr val="212529"/>
                          </a:solidFill>
                          <a:highlight>
                            <a:srgbClr val="FFFFFF"/>
                          </a:highlight>
                          <a:latin typeface="Roboto"/>
                          <a:ea typeface="Roboto"/>
                          <a:cs typeface="Roboto"/>
                          <a:sym typeface="Roboto"/>
                        </a:rPr>
                        <a:t>(y)</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10000"/>
                        </a:lnSpc>
                        <a:spcBef>
                          <a:spcPts val="0"/>
                        </a:spcBef>
                        <a:spcAft>
                          <a:spcPts val="0"/>
                        </a:spcAft>
                        <a:buNone/>
                      </a:pPr>
                      <a:r>
                        <a:rPr lang="en" sz="1200">
                          <a:solidFill>
                            <a:srgbClr val="212529"/>
                          </a:solidFill>
                          <a:highlight>
                            <a:srgbClr val="FFFFFF"/>
                          </a:highlight>
                          <a:latin typeface="Roboto"/>
                          <a:ea typeface="Roboto"/>
                          <a:cs typeface="Roboto"/>
                          <a:sym typeface="Roboto"/>
                        </a:rPr>
                        <a:t>Fit label encoder.</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rtl="0" algn="l">
                        <a:lnSpc>
                          <a:spcPct val="110000"/>
                        </a:lnSpc>
                        <a:spcBef>
                          <a:spcPts val="0"/>
                        </a:spcBef>
                        <a:spcAft>
                          <a:spcPts val="0"/>
                        </a:spcAft>
                        <a:buNone/>
                      </a:pPr>
                      <a:r>
                        <a:rPr b="1" lang="en" sz="1050">
                          <a:solidFill>
                            <a:srgbClr val="2878A2"/>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fit_transform</a:t>
                      </a:r>
                      <a:r>
                        <a:rPr lang="en" sz="1200">
                          <a:solidFill>
                            <a:srgbClr val="212529"/>
                          </a:solidFill>
                          <a:highlight>
                            <a:srgbClr val="FFFFFF"/>
                          </a:highlight>
                          <a:latin typeface="Roboto"/>
                          <a:ea typeface="Roboto"/>
                          <a:cs typeface="Roboto"/>
                          <a:sym typeface="Roboto"/>
                        </a:rPr>
                        <a:t>(y)</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10000"/>
                        </a:lnSpc>
                        <a:spcBef>
                          <a:spcPts val="0"/>
                        </a:spcBef>
                        <a:spcAft>
                          <a:spcPts val="0"/>
                        </a:spcAft>
                        <a:buNone/>
                      </a:pPr>
                      <a:r>
                        <a:rPr lang="en" sz="1200">
                          <a:solidFill>
                            <a:srgbClr val="212529"/>
                          </a:solidFill>
                          <a:highlight>
                            <a:srgbClr val="FFFFFF"/>
                          </a:highlight>
                          <a:latin typeface="Roboto"/>
                          <a:ea typeface="Roboto"/>
                          <a:cs typeface="Roboto"/>
                          <a:sym typeface="Roboto"/>
                        </a:rPr>
                        <a:t>Fit label encoder and return encoded labels.</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rtl="0" algn="l">
                        <a:lnSpc>
                          <a:spcPct val="110000"/>
                        </a:lnSpc>
                        <a:spcBef>
                          <a:spcPts val="0"/>
                        </a:spcBef>
                        <a:spcAft>
                          <a:spcPts val="0"/>
                        </a:spcAft>
                        <a:buNone/>
                      </a:pPr>
                      <a:r>
                        <a:rPr b="1" lang="en" sz="1050">
                          <a:solidFill>
                            <a:srgbClr val="2878A2"/>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get_params</a:t>
                      </a:r>
                      <a:r>
                        <a:rPr lang="en" sz="1200">
                          <a:solidFill>
                            <a:srgbClr val="212529"/>
                          </a:solidFill>
                          <a:highlight>
                            <a:srgbClr val="FFFFFF"/>
                          </a:highlight>
                          <a:latin typeface="Roboto"/>
                          <a:ea typeface="Roboto"/>
                          <a:cs typeface="Roboto"/>
                          <a:sym typeface="Roboto"/>
                        </a:rPr>
                        <a:t>([deep])</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10000"/>
                        </a:lnSpc>
                        <a:spcBef>
                          <a:spcPts val="0"/>
                        </a:spcBef>
                        <a:spcAft>
                          <a:spcPts val="0"/>
                        </a:spcAft>
                        <a:buNone/>
                      </a:pPr>
                      <a:r>
                        <a:rPr lang="en" sz="1200">
                          <a:solidFill>
                            <a:srgbClr val="212529"/>
                          </a:solidFill>
                          <a:highlight>
                            <a:srgbClr val="FFFFFF"/>
                          </a:highlight>
                          <a:latin typeface="Roboto"/>
                          <a:ea typeface="Roboto"/>
                          <a:cs typeface="Roboto"/>
                          <a:sym typeface="Roboto"/>
                        </a:rPr>
                        <a:t>Get parameters for this estimator.</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rtl="0" algn="l">
                        <a:lnSpc>
                          <a:spcPct val="110000"/>
                        </a:lnSpc>
                        <a:spcBef>
                          <a:spcPts val="0"/>
                        </a:spcBef>
                        <a:spcAft>
                          <a:spcPts val="0"/>
                        </a:spcAft>
                        <a:buNone/>
                      </a:pPr>
                      <a:r>
                        <a:rPr b="1" lang="en" sz="1050">
                          <a:solidFill>
                            <a:srgbClr val="2878A2"/>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inverse_transform</a:t>
                      </a:r>
                      <a:r>
                        <a:rPr lang="en" sz="1200">
                          <a:solidFill>
                            <a:srgbClr val="212529"/>
                          </a:solidFill>
                          <a:highlight>
                            <a:srgbClr val="FFFFFF"/>
                          </a:highlight>
                          <a:latin typeface="Roboto"/>
                          <a:ea typeface="Roboto"/>
                          <a:cs typeface="Roboto"/>
                          <a:sym typeface="Roboto"/>
                        </a:rPr>
                        <a:t>(y)</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10000"/>
                        </a:lnSpc>
                        <a:spcBef>
                          <a:spcPts val="0"/>
                        </a:spcBef>
                        <a:spcAft>
                          <a:spcPts val="0"/>
                        </a:spcAft>
                        <a:buNone/>
                      </a:pPr>
                      <a:r>
                        <a:rPr lang="en" sz="1200">
                          <a:solidFill>
                            <a:srgbClr val="212529"/>
                          </a:solidFill>
                          <a:highlight>
                            <a:srgbClr val="FFFFFF"/>
                          </a:highlight>
                          <a:latin typeface="Roboto"/>
                          <a:ea typeface="Roboto"/>
                          <a:cs typeface="Roboto"/>
                          <a:sym typeface="Roboto"/>
                        </a:rPr>
                        <a:t>Transform labels back to original encoding.</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rtl="0" algn="l">
                        <a:lnSpc>
                          <a:spcPct val="110000"/>
                        </a:lnSpc>
                        <a:spcBef>
                          <a:spcPts val="0"/>
                        </a:spcBef>
                        <a:spcAft>
                          <a:spcPts val="0"/>
                        </a:spcAft>
                        <a:buNone/>
                      </a:pPr>
                      <a:r>
                        <a:rPr b="1" lang="en" sz="1050">
                          <a:solidFill>
                            <a:srgbClr val="2878A2"/>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set_params</a:t>
                      </a:r>
                      <a:r>
                        <a:rPr lang="en" sz="1200">
                          <a:solidFill>
                            <a:srgbClr val="212529"/>
                          </a:solidFill>
                          <a:highlight>
                            <a:srgbClr val="FFFFFF"/>
                          </a:highlight>
                          <a:latin typeface="Roboto"/>
                          <a:ea typeface="Roboto"/>
                          <a:cs typeface="Roboto"/>
                          <a:sym typeface="Roboto"/>
                        </a:rPr>
                        <a:t>(**params)</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10000"/>
                        </a:lnSpc>
                        <a:spcBef>
                          <a:spcPts val="0"/>
                        </a:spcBef>
                        <a:spcAft>
                          <a:spcPts val="0"/>
                        </a:spcAft>
                        <a:buNone/>
                      </a:pPr>
                      <a:r>
                        <a:rPr lang="en" sz="1200">
                          <a:solidFill>
                            <a:srgbClr val="212529"/>
                          </a:solidFill>
                          <a:highlight>
                            <a:srgbClr val="FFFFFF"/>
                          </a:highlight>
                          <a:latin typeface="Roboto"/>
                          <a:ea typeface="Roboto"/>
                          <a:cs typeface="Roboto"/>
                          <a:sym typeface="Roboto"/>
                        </a:rPr>
                        <a:t>Set the parameters of this estimator.</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rtl="0" algn="l">
                        <a:lnSpc>
                          <a:spcPct val="110000"/>
                        </a:lnSpc>
                        <a:spcBef>
                          <a:spcPts val="0"/>
                        </a:spcBef>
                        <a:spcAft>
                          <a:spcPts val="0"/>
                        </a:spcAft>
                        <a:buNone/>
                      </a:pPr>
                      <a:r>
                        <a:rPr b="1" lang="en" sz="1050">
                          <a:solidFill>
                            <a:srgbClr val="2878A2"/>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transform</a:t>
                      </a:r>
                      <a:r>
                        <a:rPr lang="en" sz="1200">
                          <a:solidFill>
                            <a:srgbClr val="212529"/>
                          </a:solidFill>
                          <a:highlight>
                            <a:srgbClr val="FFFFFF"/>
                          </a:highlight>
                          <a:latin typeface="Roboto"/>
                          <a:ea typeface="Roboto"/>
                          <a:cs typeface="Roboto"/>
                          <a:sym typeface="Roboto"/>
                        </a:rPr>
                        <a:t>(y)</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10000"/>
                        </a:lnSpc>
                        <a:spcBef>
                          <a:spcPts val="0"/>
                        </a:spcBef>
                        <a:spcAft>
                          <a:spcPts val="0"/>
                        </a:spcAft>
                        <a:buNone/>
                      </a:pPr>
                      <a:r>
                        <a:rPr lang="en" sz="1200">
                          <a:solidFill>
                            <a:srgbClr val="212529"/>
                          </a:solidFill>
                          <a:highlight>
                            <a:srgbClr val="FFFFFF"/>
                          </a:highlight>
                          <a:latin typeface="Roboto"/>
                          <a:ea typeface="Roboto"/>
                          <a:cs typeface="Roboto"/>
                          <a:sym typeface="Roboto"/>
                        </a:rPr>
                        <a:t>Transform labels to normalized encoding.</a:t>
                      </a:r>
                      <a:endParaRPr sz="1200">
                        <a:solidFill>
                          <a:srgbClr val="212529"/>
                        </a:solidFill>
                        <a:highlight>
                          <a:srgbClr val="FFFFFF"/>
                        </a:highlight>
                        <a:latin typeface="Roboto"/>
                        <a:ea typeface="Roboto"/>
                        <a:cs typeface="Roboto"/>
                        <a:sym typeface="Roboto"/>
                      </a:endParaRPr>
                    </a:p>
                  </a:txBody>
                  <a:tcPr marT="91425" marB="91425" marR="91425" marL="914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605" name="Google Shape;605;p65"/>
          <p:cNvSpPr txBox="1"/>
          <p:nvPr/>
        </p:nvSpPr>
        <p:spPr>
          <a:xfrm>
            <a:off x="4369800" y="1046125"/>
            <a:ext cx="4386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Methods</a:t>
            </a:r>
            <a:endParaRPr b="1" sz="1700">
              <a:solidFill>
                <a:schemeClr val="dk1"/>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Pipeline</a:t>
            </a:r>
            <a:endParaRPr/>
          </a:p>
        </p:txBody>
      </p:sp>
      <p:sp>
        <p:nvSpPr>
          <p:cNvPr id="611" name="Google Shape;611;p66"/>
          <p:cNvSpPr txBox="1"/>
          <p:nvPr>
            <p:ph idx="1" type="body"/>
          </p:nvPr>
        </p:nvSpPr>
        <p:spPr>
          <a:xfrm>
            <a:off x="1303900" y="1471125"/>
            <a:ext cx="7030500" cy="324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050"/>
              <a:t>Transformers are usually combined with classifiers, regressors or other estimators to build a composite estimator. The most common tool is a </a:t>
            </a:r>
            <a:r>
              <a:rPr lang="en" sz="1050">
                <a:uFill>
                  <a:noFill/>
                </a:uFill>
                <a:hlinkClick r:id="rId3"/>
              </a:rPr>
              <a:t>Pipeline</a:t>
            </a:r>
            <a:r>
              <a:rPr lang="en" sz="1050"/>
              <a:t>. Pipeline is often used in combination with </a:t>
            </a:r>
            <a:r>
              <a:rPr lang="en" sz="1050">
                <a:uFill>
                  <a:noFill/>
                </a:uFill>
                <a:hlinkClick r:id="rId4"/>
              </a:rPr>
              <a:t>FeatureUnion</a:t>
            </a:r>
            <a:r>
              <a:rPr lang="en" sz="1050"/>
              <a:t> which concatenates the output of transformers into a composite feature space.</a:t>
            </a:r>
            <a:endParaRPr sz="1050"/>
          </a:p>
          <a:p>
            <a:pPr indent="0" lvl="0" marL="0" rtl="0" algn="l">
              <a:lnSpc>
                <a:spcPct val="95000"/>
              </a:lnSpc>
              <a:spcBef>
                <a:spcPts val="1200"/>
              </a:spcBef>
              <a:spcAft>
                <a:spcPts val="0"/>
              </a:spcAft>
              <a:buSzPts val="688"/>
              <a:buNone/>
            </a:pPr>
            <a:r>
              <a:rPr b="1" lang="en" sz="956">
                <a:uFill>
                  <a:noFill/>
                </a:uFill>
                <a:latin typeface="Courier New"/>
                <a:ea typeface="Courier New"/>
                <a:cs typeface="Courier New"/>
                <a:sym typeface="Courier New"/>
                <a:hlinkClick r:id="rId5"/>
              </a:rPr>
              <a:t>Pipeline</a:t>
            </a:r>
            <a:r>
              <a:rPr lang="en" sz="1050"/>
              <a:t> can be used to chain multiple estimators into one. This is useful as there is often a fixed sequence of steps in processing the data, for example feature selection, normalization and classification. </a:t>
            </a:r>
            <a:r>
              <a:rPr b="1" lang="en" sz="956">
                <a:uFill>
                  <a:noFill/>
                </a:uFill>
                <a:latin typeface="Courier New"/>
                <a:ea typeface="Courier New"/>
                <a:cs typeface="Courier New"/>
                <a:sym typeface="Courier New"/>
                <a:hlinkClick r:id="rId6"/>
              </a:rPr>
              <a:t>Pipeline</a:t>
            </a:r>
            <a:r>
              <a:rPr lang="en" sz="1050"/>
              <a:t> serves multiple purposes here:</a:t>
            </a:r>
            <a:endParaRPr sz="1050"/>
          </a:p>
          <a:p>
            <a:pPr indent="-295275" lvl="0" marL="457200" rtl="0" algn="l">
              <a:lnSpc>
                <a:spcPct val="95000"/>
              </a:lnSpc>
              <a:spcBef>
                <a:spcPts val="1200"/>
              </a:spcBef>
              <a:spcAft>
                <a:spcPts val="0"/>
              </a:spcAft>
              <a:buSzPts val="1050"/>
              <a:buChar char="●"/>
            </a:pPr>
            <a:r>
              <a:rPr b="1" lang="en" sz="1050"/>
              <a:t>Convenience and encapsulation</a:t>
            </a:r>
            <a:endParaRPr b="1" sz="1050"/>
          </a:p>
          <a:p>
            <a:pPr indent="-295275" lvl="0" marL="457200" rtl="0" algn="l">
              <a:lnSpc>
                <a:spcPct val="95000"/>
              </a:lnSpc>
              <a:spcBef>
                <a:spcPts val="0"/>
              </a:spcBef>
              <a:spcAft>
                <a:spcPts val="0"/>
              </a:spcAft>
              <a:buSzPts val="1050"/>
              <a:buChar char="●"/>
            </a:pPr>
            <a:r>
              <a:rPr b="1" lang="en" sz="1050"/>
              <a:t>Joint parameter selection</a:t>
            </a:r>
            <a:endParaRPr b="1" sz="1050"/>
          </a:p>
          <a:p>
            <a:pPr indent="-295275" lvl="0" marL="457200" rtl="0" algn="l">
              <a:lnSpc>
                <a:spcPct val="95000"/>
              </a:lnSpc>
              <a:spcBef>
                <a:spcPts val="0"/>
              </a:spcBef>
              <a:spcAft>
                <a:spcPts val="0"/>
              </a:spcAft>
              <a:buSzPts val="1050"/>
              <a:buChar char="●"/>
            </a:pPr>
            <a:r>
              <a:rPr b="1" lang="en" sz="1050"/>
              <a:t>Safety</a:t>
            </a:r>
            <a:endParaRPr b="1" sz="1050"/>
          </a:p>
          <a:p>
            <a:pPr indent="0" lvl="0" marL="0" rtl="0" algn="l">
              <a:lnSpc>
                <a:spcPct val="95000"/>
              </a:lnSpc>
              <a:spcBef>
                <a:spcPts val="1200"/>
              </a:spcBef>
              <a:spcAft>
                <a:spcPts val="0"/>
              </a:spcAft>
              <a:buSzPts val="688"/>
              <a:buNone/>
            </a:pPr>
            <a:r>
              <a:rPr b="1" lang="en" sz="1050"/>
              <a:t>Syntax:   </a:t>
            </a:r>
            <a:r>
              <a:rPr b="1" lang="en" sz="956">
                <a:latin typeface="Courier New"/>
                <a:ea typeface="Courier New"/>
                <a:cs typeface="Courier New"/>
                <a:sym typeface="Courier New"/>
              </a:rPr>
              <a:t>from</a:t>
            </a:r>
            <a:r>
              <a:rPr lang="en" sz="956">
                <a:latin typeface="Courier New"/>
                <a:ea typeface="Courier New"/>
                <a:cs typeface="Courier New"/>
                <a:sym typeface="Courier New"/>
              </a:rPr>
              <a:t> </a:t>
            </a:r>
            <a:r>
              <a:rPr b="1" lang="en" sz="956">
                <a:latin typeface="Courier New"/>
                <a:ea typeface="Courier New"/>
                <a:cs typeface="Courier New"/>
                <a:sym typeface="Courier New"/>
              </a:rPr>
              <a:t>sklearn.pipeline</a:t>
            </a:r>
            <a:r>
              <a:rPr lang="en" sz="956">
                <a:latin typeface="Courier New"/>
                <a:ea typeface="Courier New"/>
                <a:cs typeface="Courier New"/>
                <a:sym typeface="Courier New"/>
              </a:rPr>
              <a:t> </a:t>
            </a:r>
            <a:r>
              <a:rPr b="1" lang="en" sz="956">
                <a:latin typeface="Courier New"/>
                <a:ea typeface="Courier New"/>
                <a:cs typeface="Courier New"/>
                <a:sym typeface="Courier New"/>
              </a:rPr>
              <a:t>import</a:t>
            </a:r>
            <a:r>
              <a:rPr lang="en" sz="956">
                <a:latin typeface="Courier New"/>
                <a:ea typeface="Courier New"/>
                <a:cs typeface="Courier New"/>
                <a:sym typeface="Courier New"/>
              </a:rPr>
              <a:t> Pipeline</a:t>
            </a:r>
            <a:endParaRPr b="1" sz="1050"/>
          </a:p>
          <a:p>
            <a:pPr indent="0" lvl="0" marL="0" rtl="0" algn="l">
              <a:lnSpc>
                <a:spcPct val="95000"/>
              </a:lnSpc>
              <a:spcBef>
                <a:spcPts val="1200"/>
              </a:spcBef>
              <a:spcAft>
                <a:spcPts val="0"/>
              </a:spcAft>
              <a:buSzPts val="688"/>
              <a:buNone/>
            </a:pPr>
            <a:r>
              <a:rPr lang="en" sz="1050"/>
              <a:t>The </a:t>
            </a:r>
            <a:r>
              <a:rPr b="1" lang="en" sz="956">
                <a:uFill>
                  <a:noFill/>
                </a:uFill>
                <a:latin typeface="Courier New"/>
                <a:ea typeface="Courier New"/>
                <a:cs typeface="Courier New"/>
                <a:sym typeface="Courier New"/>
                <a:hlinkClick r:id="rId7"/>
              </a:rPr>
              <a:t>Pipeline</a:t>
            </a:r>
            <a:r>
              <a:rPr lang="en" sz="1050"/>
              <a:t> is built using a list of </a:t>
            </a:r>
            <a:r>
              <a:rPr lang="en" sz="956">
                <a:latin typeface="Courier New"/>
                <a:ea typeface="Courier New"/>
                <a:cs typeface="Courier New"/>
                <a:sym typeface="Courier New"/>
              </a:rPr>
              <a:t>(key, value)</a:t>
            </a:r>
            <a:r>
              <a:rPr lang="en" sz="1050"/>
              <a:t> pairs, where the </a:t>
            </a:r>
            <a:r>
              <a:rPr lang="en" sz="956">
                <a:latin typeface="Courier New"/>
                <a:ea typeface="Courier New"/>
                <a:cs typeface="Courier New"/>
                <a:sym typeface="Courier New"/>
              </a:rPr>
              <a:t>key</a:t>
            </a:r>
            <a:r>
              <a:rPr lang="en" sz="1050"/>
              <a:t> is a string containing the name you want to give this step and </a:t>
            </a:r>
            <a:r>
              <a:rPr lang="en" sz="956">
                <a:latin typeface="Courier New"/>
                <a:ea typeface="Courier New"/>
                <a:cs typeface="Courier New"/>
                <a:sym typeface="Courier New"/>
              </a:rPr>
              <a:t>value</a:t>
            </a:r>
            <a:r>
              <a:rPr lang="en" sz="1050"/>
              <a:t> is an estimator object:</a:t>
            </a:r>
            <a:endParaRPr sz="1050"/>
          </a:p>
          <a:p>
            <a:pPr indent="0" lvl="0" marL="0" rtl="0" algn="l">
              <a:lnSpc>
                <a:spcPct val="95000"/>
              </a:lnSpc>
              <a:spcBef>
                <a:spcPts val="1200"/>
              </a:spcBef>
              <a:spcAft>
                <a:spcPts val="0"/>
              </a:spcAft>
              <a:buSzPts val="688"/>
              <a:buNone/>
            </a:pPr>
            <a:r>
              <a:rPr lang="en" sz="956">
                <a:latin typeface="Courier New"/>
                <a:ea typeface="Courier New"/>
                <a:cs typeface="Courier New"/>
                <a:sym typeface="Courier New"/>
              </a:rPr>
              <a:t>estimators = [('reduce_dim', PCA()), ('clf', SVC())]</a:t>
            </a:r>
            <a:endParaRPr sz="956">
              <a:latin typeface="Courier New"/>
              <a:ea typeface="Courier New"/>
              <a:cs typeface="Courier New"/>
              <a:sym typeface="Courier New"/>
            </a:endParaRPr>
          </a:p>
          <a:p>
            <a:pPr indent="0" lvl="0" marL="0" rtl="0" algn="l">
              <a:lnSpc>
                <a:spcPct val="95000"/>
              </a:lnSpc>
              <a:spcBef>
                <a:spcPts val="1200"/>
              </a:spcBef>
              <a:spcAft>
                <a:spcPts val="0"/>
              </a:spcAft>
              <a:buSzPts val="688"/>
              <a:buNone/>
            </a:pPr>
            <a:r>
              <a:rPr b="1" lang="en" sz="956">
                <a:latin typeface="Courier New"/>
                <a:ea typeface="Courier New"/>
                <a:cs typeface="Courier New"/>
                <a:sym typeface="Courier New"/>
              </a:rPr>
              <a:t>&gt;&gt;&gt; </a:t>
            </a:r>
            <a:r>
              <a:rPr lang="en" sz="956">
                <a:latin typeface="Courier New"/>
                <a:ea typeface="Courier New"/>
                <a:cs typeface="Courier New"/>
                <a:sym typeface="Courier New"/>
              </a:rPr>
              <a:t>pipe = Pipeline(estimators)</a:t>
            </a:r>
            <a:endParaRPr sz="956">
              <a:latin typeface="Courier New"/>
              <a:ea typeface="Courier New"/>
              <a:cs typeface="Courier New"/>
              <a:sym typeface="Courier New"/>
            </a:endParaRPr>
          </a:p>
          <a:p>
            <a:pPr indent="0" lvl="0" marL="0" rtl="0" algn="l">
              <a:lnSpc>
                <a:spcPct val="95000"/>
              </a:lnSpc>
              <a:spcBef>
                <a:spcPts val="0"/>
              </a:spcBef>
              <a:spcAft>
                <a:spcPts val="1200"/>
              </a:spcAft>
              <a:buSzPts val="688"/>
              <a:buNone/>
            </a:pPr>
            <a:r>
              <a:t/>
            </a:r>
            <a:endParaRPr sz="105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Pipeline</a:t>
            </a:r>
            <a:endParaRPr/>
          </a:p>
        </p:txBody>
      </p:sp>
      <p:sp>
        <p:nvSpPr>
          <p:cNvPr id="617" name="Google Shape;617;p6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Sequentially apply a list of transforms and a final estimator. Intermediate steps of the pipeline must be ‘transforms’, that is, they must implement </a:t>
            </a:r>
            <a:r>
              <a:rPr lang="en" sz="1250">
                <a:latin typeface="Courier New"/>
                <a:ea typeface="Courier New"/>
                <a:cs typeface="Courier New"/>
                <a:sym typeface="Courier New"/>
              </a:rPr>
              <a:t>fit</a:t>
            </a:r>
            <a:r>
              <a:rPr lang="en" sz="1400"/>
              <a:t> and </a:t>
            </a:r>
            <a:r>
              <a:rPr lang="en" sz="1250">
                <a:latin typeface="Courier New"/>
                <a:ea typeface="Courier New"/>
                <a:cs typeface="Courier New"/>
                <a:sym typeface="Courier New"/>
              </a:rPr>
              <a:t>transform</a:t>
            </a:r>
            <a:r>
              <a:rPr lang="en" sz="1400"/>
              <a:t> methods. The final estimator only needs to implement </a:t>
            </a:r>
            <a:r>
              <a:rPr lang="en" sz="1250">
                <a:latin typeface="Courier New"/>
                <a:ea typeface="Courier New"/>
                <a:cs typeface="Courier New"/>
                <a:sym typeface="Courier New"/>
              </a:rPr>
              <a:t>fit</a:t>
            </a:r>
            <a:r>
              <a:rPr lang="en" sz="1400"/>
              <a:t>. The transformers in the pipeline can be cached using </a:t>
            </a:r>
            <a:r>
              <a:rPr lang="en" sz="1250">
                <a:latin typeface="Courier New"/>
                <a:ea typeface="Courier New"/>
                <a:cs typeface="Courier New"/>
                <a:sym typeface="Courier New"/>
              </a:rPr>
              <a:t>memory</a:t>
            </a:r>
            <a:r>
              <a:rPr lang="en" sz="1400"/>
              <a:t> argument.</a:t>
            </a:r>
            <a:endParaRPr sz="1400"/>
          </a:p>
          <a:p>
            <a:pPr indent="0" lvl="0" marL="0" rtl="0" algn="l">
              <a:spcBef>
                <a:spcPts val="1200"/>
              </a:spcBef>
              <a:spcAft>
                <a:spcPts val="1200"/>
              </a:spcAft>
              <a:buNone/>
            </a:pPr>
            <a:r>
              <a:rPr lang="en" sz="1400"/>
              <a:t>The purpose of the pipeline is to assemble several steps that can be cross-validated together while setting different parameters. For this, it enables setting parameters of the various steps using their names and the parameter name separated by a </a:t>
            </a:r>
            <a:r>
              <a:rPr lang="en" sz="1250">
                <a:latin typeface="Courier New"/>
                <a:ea typeface="Courier New"/>
                <a:cs typeface="Courier New"/>
                <a:sym typeface="Courier New"/>
              </a:rPr>
              <a:t>'__'</a:t>
            </a:r>
            <a:r>
              <a:rPr lang="en" sz="1400"/>
              <a:t>, as in the example below. A step’s estimator may be replaced entirely by setting the parameter with its name to another estimator, or a transformer removed by setting it to </a:t>
            </a:r>
            <a:r>
              <a:rPr lang="en" sz="1250">
                <a:latin typeface="Courier New"/>
                <a:ea typeface="Courier New"/>
                <a:cs typeface="Courier New"/>
                <a:sym typeface="Courier New"/>
              </a:rPr>
              <a:t>'passthrough'</a:t>
            </a:r>
            <a:r>
              <a:rPr lang="en" sz="1400"/>
              <a:t> or </a:t>
            </a:r>
            <a:r>
              <a:rPr lang="en" sz="1250">
                <a:latin typeface="Courier New"/>
                <a:ea typeface="Courier New"/>
                <a:cs typeface="Courier New"/>
                <a:sym typeface="Courier New"/>
              </a:rPr>
              <a:t>None</a:t>
            </a:r>
            <a:r>
              <a:rPr lang="en" sz="1400"/>
              <a:t>.</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Sklearn Metrics</a:t>
            </a:r>
            <a:endParaRPr/>
          </a:p>
        </p:txBody>
      </p:sp>
      <p:sp>
        <p:nvSpPr>
          <p:cNvPr id="623" name="Google Shape;623;p6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sklearn.metrics module implements functions assessing prediction error for specific purposes.</a:t>
            </a:r>
            <a:endParaRPr/>
          </a:p>
          <a:p>
            <a:pPr indent="0" lvl="0" marL="0" rtl="0" algn="l">
              <a:spcBef>
                <a:spcPts val="1200"/>
              </a:spcBef>
              <a:spcAft>
                <a:spcPts val="0"/>
              </a:spcAft>
              <a:buNone/>
            </a:pPr>
            <a:r>
              <a:rPr lang="en"/>
              <a:t>The sklearn. metrics module implements several loss, score, and utility functions to measure classification performance. Some metrics might require probability estimates of the positive class, confidence values, or binary decisions values.</a:t>
            </a:r>
            <a:endParaRPr/>
          </a:p>
          <a:p>
            <a:pPr indent="0" lvl="0" marL="0" rtl="0" algn="l">
              <a:spcBef>
                <a:spcPts val="1200"/>
              </a:spcBef>
              <a:spcAft>
                <a:spcPts val="1200"/>
              </a:spcAft>
              <a:buNone/>
            </a:pPr>
            <a:r>
              <a:rPr lang="en"/>
              <a:t>The sklearn.metrics module includes score functions, performance metrics and pairwise metrics and distance computations.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9"/>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accuracy_score	</a:t>
            </a:r>
            <a:endParaRPr/>
          </a:p>
        </p:txBody>
      </p:sp>
      <p:sp>
        <p:nvSpPr>
          <p:cNvPr id="629" name="Google Shape;629;p69"/>
          <p:cNvSpPr txBox="1"/>
          <p:nvPr>
            <p:ph idx="2" type="body"/>
          </p:nvPr>
        </p:nvSpPr>
        <p:spPr>
          <a:xfrm>
            <a:off x="4939500" y="724200"/>
            <a:ext cx="40452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Accuracy classification score.</a:t>
            </a:r>
            <a:endParaRPr sz="1200"/>
          </a:p>
          <a:p>
            <a:pPr indent="0" lvl="0" marL="0" rtl="0" algn="l">
              <a:spcBef>
                <a:spcPts val="1200"/>
              </a:spcBef>
              <a:spcAft>
                <a:spcPts val="0"/>
              </a:spcAft>
              <a:buNone/>
            </a:pPr>
            <a:r>
              <a:rPr lang="en" sz="1200"/>
              <a:t>In multilabel classification, this function computes subset accuracy: the set of labels predicted for a sample must </a:t>
            </a:r>
            <a:r>
              <a:rPr i="1" lang="en" sz="1200"/>
              <a:t>exactly</a:t>
            </a:r>
            <a:r>
              <a:rPr lang="en" sz="1200"/>
              <a:t> match the corresponding set of labels in y_true.</a:t>
            </a:r>
            <a:endParaRPr sz="1200"/>
          </a:p>
          <a:p>
            <a:pPr indent="0" lvl="0" marL="38100" marR="38100" rtl="0" algn="l">
              <a:spcBef>
                <a:spcPts val="1200"/>
              </a:spcBef>
              <a:spcAft>
                <a:spcPts val="0"/>
              </a:spcAft>
              <a:buNone/>
            </a:pPr>
            <a:r>
              <a:rPr b="1" lang="en" sz="1200">
                <a:latin typeface="Courier New"/>
                <a:ea typeface="Courier New"/>
                <a:cs typeface="Courier New"/>
                <a:sym typeface="Courier New"/>
              </a:rPr>
              <a:t>Syntax:</a:t>
            </a:r>
            <a:endParaRPr b="1" sz="1200">
              <a:latin typeface="Courier New"/>
              <a:ea typeface="Courier New"/>
              <a:cs typeface="Courier New"/>
              <a:sym typeface="Courier New"/>
            </a:endParaRPr>
          </a:p>
          <a:p>
            <a:pPr indent="0" lvl="0" marL="38100" marR="38100" rtl="0" algn="l">
              <a:spcBef>
                <a:spcPts val="0"/>
              </a:spcBef>
              <a:spcAft>
                <a:spcPts val="0"/>
              </a:spcAft>
              <a:buNone/>
            </a:pPr>
            <a:r>
              <a:rPr lang="en" sz="1200">
                <a:latin typeface="Courier New"/>
                <a:ea typeface="Courier New"/>
                <a:cs typeface="Courier New"/>
                <a:sym typeface="Courier New"/>
              </a:rPr>
              <a:t>sklearn.metrics.</a:t>
            </a:r>
            <a:r>
              <a:rPr b="1" lang="en" sz="1200">
                <a:latin typeface="Courier New"/>
                <a:ea typeface="Courier New"/>
                <a:cs typeface="Courier New"/>
                <a:sym typeface="Courier New"/>
              </a:rPr>
              <a:t>accuracy_score</a:t>
            </a:r>
            <a:r>
              <a:rPr lang="en" sz="1200"/>
              <a:t>(</a:t>
            </a:r>
            <a:r>
              <a:rPr i="1" lang="en" sz="1200"/>
              <a:t>y_true,</a:t>
            </a:r>
            <a:endParaRPr sz="1200">
              <a:highlight>
                <a:srgbClr val="F8F8F8"/>
              </a:highlight>
            </a:endParaRPr>
          </a:p>
          <a:p>
            <a:pPr indent="0" lvl="0" marL="38100" marR="38100" rtl="0" algn="l">
              <a:spcBef>
                <a:spcPts val="0"/>
              </a:spcBef>
              <a:spcAft>
                <a:spcPts val="0"/>
              </a:spcAft>
              <a:buNone/>
            </a:pPr>
            <a:r>
              <a:rPr i="1" lang="en" sz="1200"/>
              <a:t>y_pred,*,normalize=True,sample_weight=None</a:t>
            </a:r>
            <a:r>
              <a:rPr lang="en" sz="1200"/>
              <a:t>)</a:t>
            </a:r>
            <a:endParaRPr sz="1200"/>
          </a:p>
          <a:p>
            <a:pPr indent="0" lvl="0" marL="38100" marR="381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rPr lang="en"/>
              <a:t>Returns accuracy in float value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0"/>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classification_report</a:t>
            </a:r>
            <a:endParaRPr sz="2500"/>
          </a:p>
        </p:txBody>
      </p:sp>
      <p:sp>
        <p:nvSpPr>
          <p:cNvPr id="635" name="Google Shape;635;p70"/>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 sz="1030">
                <a:highlight>
                  <a:schemeClr val="lt1"/>
                </a:highlight>
              </a:rPr>
              <a:t>Precision:</a:t>
            </a:r>
            <a:endParaRPr b="1" sz="1030">
              <a:highlight>
                <a:schemeClr val="lt1"/>
              </a:highlight>
            </a:endParaRPr>
          </a:p>
          <a:p>
            <a:pPr indent="0" lvl="0" marL="0" rtl="0" algn="l">
              <a:spcBef>
                <a:spcPts val="1200"/>
              </a:spcBef>
              <a:spcAft>
                <a:spcPts val="0"/>
              </a:spcAft>
              <a:buSzPts val="852"/>
              <a:buNone/>
            </a:pPr>
            <a:r>
              <a:rPr lang="en" sz="1030">
                <a:highlight>
                  <a:schemeClr val="lt1"/>
                </a:highlight>
              </a:rPr>
              <a:t>The precision is the ratio </a:t>
            </a:r>
            <a:r>
              <a:rPr lang="en" sz="913">
                <a:highlight>
                  <a:schemeClr val="lt1"/>
                </a:highlight>
                <a:latin typeface="Courier New"/>
                <a:ea typeface="Courier New"/>
                <a:cs typeface="Courier New"/>
                <a:sym typeface="Courier New"/>
              </a:rPr>
              <a:t>tp / (tp + fp)</a:t>
            </a:r>
            <a:r>
              <a:rPr lang="en" sz="1030">
                <a:highlight>
                  <a:schemeClr val="lt1"/>
                </a:highlight>
              </a:rPr>
              <a:t> where </a:t>
            </a:r>
            <a:r>
              <a:rPr lang="en" sz="913">
                <a:highlight>
                  <a:schemeClr val="lt1"/>
                </a:highlight>
                <a:latin typeface="Courier New"/>
                <a:ea typeface="Courier New"/>
                <a:cs typeface="Courier New"/>
                <a:sym typeface="Courier New"/>
              </a:rPr>
              <a:t>tp</a:t>
            </a:r>
            <a:r>
              <a:rPr lang="en" sz="1030">
                <a:highlight>
                  <a:schemeClr val="lt1"/>
                </a:highlight>
              </a:rPr>
              <a:t> is the number of true positives and </a:t>
            </a:r>
            <a:r>
              <a:rPr lang="en" sz="913">
                <a:highlight>
                  <a:schemeClr val="lt1"/>
                </a:highlight>
                <a:latin typeface="Courier New"/>
                <a:ea typeface="Courier New"/>
                <a:cs typeface="Courier New"/>
                <a:sym typeface="Courier New"/>
              </a:rPr>
              <a:t>fp</a:t>
            </a:r>
            <a:r>
              <a:rPr lang="en" sz="1030">
                <a:highlight>
                  <a:schemeClr val="lt1"/>
                </a:highlight>
              </a:rPr>
              <a:t> the number of false positives. The precision is intuitively the ability of the classifier not to label a negative sample as positive.</a:t>
            </a:r>
            <a:endParaRPr sz="1030">
              <a:highlight>
                <a:schemeClr val="lt1"/>
              </a:highlight>
            </a:endParaRPr>
          </a:p>
          <a:p>
            <a:pPr indent="0" lvl="0" marL="0" rtl="0" algn="l">
              <a:spcBef>
                <a:spcPts val="1200"/>
              </a:spcBef>
              <a:spcAft>
                <a:spcPts val="0"/>
              </a:spcAft>
              <a:buSzPts val="852"/>
              <a:buNone/>
            </a:pPr>
            <a:r>
              <a:rPr b="1" lang="en" sz="1030">
                <a:highlight>
                  <a:schemeClr val="lt1"/>
                </a:highlight>
              </a:rPr>
              <a:t>Recall:</a:t>
            </a:r>
            <a:endParaRPr b="1" sz="1030">
              <a:highlight>
                <a:schemeClr val="lt1"/>
              </a:highlight>
            </a:endParaRPr>
          </a:p>
          <a:p>
            <a:pPr indent="0" lvl="0" marL="0" rtl="0" algn="l">
              <a:spcBef>
                <a:spcPts val="1200"/>
              </a:spcBef>
              <a:spcAft>
                <a:spcPts val="0"/>
              </a:spcAft>
              <a:buSzPts val="852"/>
              <a:buNone/>
            </a:pPr>
            <a:r>
              <a:rPr lang="en" sz="1030">
                <a:highlight>
                  <a:schemeClr val="lt1"/>
                </a:highlight>
              </a:rPr>
              <a:t>The recall is the ratio </a:t>
            </a:r>
            <a:r>
              <a:rPr lang="en" sz="913">
                <a:highlight>
                  <a:schemeClr val="lt1"/>
                </a:highlight>
                <a:latin typeface="Courier New"/>
                <a:ea typeface="Courier New"/>
                <a:cs typeface="Courier New"/>
                <a:sym typeface="Courier New"/>
              </a:rPr>
              <a:t>tp / (tp + fn)</a:t>
            </a:r>
            <a:r>
              <a:rPr lang="en" sz="1030">
                <a:highlight>
                  <a:schemeClr val="lt1"/>
                </a:highlight>
              </a:rPr>
              <a:t> where </a:t>
            </a:r>
            <a:r>
              <a:rPr lang="en" sz="913">
                <a:highlight>
                  <a:schemeClr val="lt1"/>
                </a:highlight>
                <a:latin typeface="Courier New"/>
                <a:ea typeface="Courier New"/>
                <a:cs typeface="Courier New"/>
                <a:sym typeface="Courier New"/>
              </a:rPr>
              <a:t>tp</a:t>
            </a:r>
            <a:r>
              <a:rPr lang="en" sz="1030">
                <a:highlight>
                  <a:schemeClr val="lt1"/>
                </a:highlight>
              </a:rPr>
              <a:t> is the number of true positives and </a:t>
            </a:r>
            <a:r>
              <a:rPr lang="en" sz="913">
                <a:highlight>
                  <a:schemeClr val="lt1"/>
                </a:highlight>
                <a:latin typeface="Courier New"/>
                <a:ea typeface="Courier New"/>
                <a:cs typeface="Courier New"/>
                <a:sym typeface="Courier New"/>
              </a:rPr>
              <a:t>fn</a:t>
            </a:r>
            <a:r>
              <a:rPr lang="en" sz="1030">
                <a:highlight>
                  <a:schemeClr val="lt1"/>
                </a:highlight>
              </a:rPr>
              <a:t> the number of false negatives. The recall is intuitively the ability of the classifier to find all the positive samples.</a:t>
            </a:r>
            <a:endParaRPr sz="1030">
              <a:highlight>
                <a:schemeClr val="lt1"/>
              </a:highlight>
            </a:endParaRPr>
          </a:p>
          <a:p>
            <a:pPr indent="0" lvl="0" marL="0" rtl="0" algn="l">
              <a:spcBef>
                <a:spcPts val="1200"/>
              </a:spcBef>
              <a:spcAft>
                <a:spcPts val="0"/>
              </a:spcAft>
              <a:buSzPts val="852"/>
              <a:buNone/>
            </a:pPr>
            <a:r>
              <a:rPr b="1" lang="en" sz="1030">
                <a:highlight>
                  <a:schemeClr val="lt1"/>
                </a:highlight>
              </a:rPr>
              <a:t>F1 Score</a:t>
            </a:r>
            <a:endParaRPr b="1" sz="1030">
              <a:highlight>
                <a:schemeClr val="lt1"/>
              </a:highlight>
            </a:endParaRPr>
          </a:p>
          <a:p>
            <a:pPr indent="0" lvl="0" marL="0" rtl="0" algn="l">
              <a:spcBef>
                <a:spcPts val="1200"/>
              </a:spcBef>
              <a:spcAft>
                <a:spcPts val="0"/>
              </a:spcAft>
              <a:buSzPts val="852"/>
              <a:buNone/>
            </a:pPr>
            <a:r>
              <a:rPr lang="en" sz="1030">
                <a:highlight>
                  <a:schemeClr val="lt1"/>
                </a:highlight>
              </a:rPr>
              <a:t>The F-beta score can be interpreted as a weighted harmonic mean of the precision and recall, where an F-beta score reaches its best value at 1 and worst score at 0.</a:t>
            </a:r>
            <a:endParaRPr sz="1030">
              <a:highlight>
                <a:schemeClr val="lt1"/>
              </a:highlight>
            </a:endParaRPr>
          </a:p>
          <a:p>
            <a:pPr indent="0" lvl="0" marL="0" rtl="0" algn="l">
              <a:spcBef>
                <a:spcPts val="1200"/>
              </a:spcBef>
              <a:spcAft>
                <a:spcPts val="0"/>
              </a:spcAft>
              <a:buSzPts val="852"/>
              <a:buNone/>
            </a:pPr>
            <a:r>
              <a:rPr b="1" lang="en" sz="1030">
                <a:highlight>
                  <a:schemeClr val="lt1"/>
                </a:highlight>
              </a:rPr>
              <a:t>Support:</a:t>
            </a:r>
            <a:endParaRPr b="1" sz="1030">
              <a:highlight>
                <a:schemeClr val="lt1"/>
              </a:highlight>
            </a:endParaRPr>
          </a:p>
          <a:p>
            <a:pPr indent="0" lvl="0" marL="0" rtl="0" algn="l">
              <a:spcBef>
                <a:spcPts val="1200"/>
              </a:spcBef>
              <a:spcAft>
                <a:spcPts val="1200"/>
              </a:spcAft>
              <a:buSzPts val="852"/>
              <a:buNone/>
            </a:pPr>
            <a:r>
              <a:rPr lang="en" sz="1030">
                <a:highlight>
                  <a:schemeClr val="lt1"/>
                </a:highlight>
              </a:rPr>
              <a:t>The support is the number of occurrences of each class in </a:t>
            </a:r>
            <a:r>
              <a:rPr lang="en" sz="913">
                <a:highlight>
                  <a:schemeClr val="lt1"/>
                </a:highlight>
                <a:latin typeface="Courier New"/>
                <a:ea typeface="Courier New"/>
                <a:cs typeface="Courier New"/>
                <a:sym typeface="Courier New"/>
              </a:rPr>
              <a:t>y_true</a:t>
            </a:r>
            <a:r>
              <a:rPr lang="en" sz="1030">
                <a:highlight>
                  <a:schemeClr val="lt1"/>
                </a:highlight>
              </a:rPr>
              <a:t>.</a:t>
            </a:r>
            <a:endParaRPr b="1" sz="1030">
              <a:highlight>
                <a:schemeClr val="lt1"/>
              </a:highlight>
            </a:endParaRPr>
          </a:p>
        </p:txBody>
      </p:sp>
      <p:sp>
        <p:nvSpPr>
          <p:cNvPr id="636" name="Google Shape;636;p70"/>
          <p:cNvSpPr txBox="1"/>
          <p:nvPr>
            <p:ph idx="1" type="subTitle"/>
          </p:nvPr>
        </p:nvSpPr>
        <p:spPr>
          <a:xfrm>
            <a:off x="1735675" y="2157650"/>
            <a:ext cx="2998500" cy="13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Precision</a:t>
            </a:r>
            <a:endParaRPr/>
          </a:p>
          <a:p>
            <a:pPr indent="0" lvl="0" marL="0" rtl="0" algn="l">
              <a:spcBef>
                <a:spcPts val="0"/>
              </a:spcBef>
              <a:spcAft>
                <a:spcPts val="0"/>
              </a:spcAft>
              <a:buNone/>
            </a:pPr>
            <a:r>
              <a:rPr lang="en"/>
              <a:t>Recall</a:t>
            </a:r>
            <a:endParaRPr/>
          </a:p>
          <a:p>
            <a:pPr indent="0" lvl="0" marL="0" rtl="0" algn="l">
              <a:spcBef>
                <a:spcPts val="0"/>
              </a:spcBef>
              <a:spcAft>
                <a:spcPts val="0"/>
              </a:spcAft>
              <a:buNone/>
            </a:pPr>
            <a:r>
              <a:rPr lang="en"/>
              <a:t>F1 score</a:t>
            </a:r>
            <a:endParaRPr/>
          </a:p>
          <a:p>
            <a:pPr indent="0" lvl="0" marL="0" rtl="0" algn="l">
              <a:spcBef>
                <a:spcPts val="0"/>
              </a:spcBef>
              <a:spcAft>
                <a:spcPts val="0"/>
              </a:spcAft>
              <a:buNone/>
            </a:pPr>
            <a:r>
              <a:rPr lang="en"/>
              <a:t>Support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Report</a:t>
            </a:r>
            <a:endParaRPr/>
          </a:p>
        </p:txBody>
      </p:sp>
      <p:graphicFrame>
        <p:nvGraphicFramePr>
          <p:cNvPr id="642" name="Google Shape;642;p71"/>
          <p:cNvGraphicFramePr/>
          <p:nvPr/>
        </p:nvGraphicFramePr>
        <p:xfrm>
          <a:off x="1147050" y="1475325"/>
          <a:ext cx="3000000" cy="3000000"/>
        </p:xfrm>
        <a:graphic>
          <a:graphicData uri="http://schemas.openxmlformats.org/drawingml/2006/table">
            <a:tbl>
              <a:tblPr>
                <a:noFill/>
                <a:tableStyleId>{44DE7E6F-0509-450E-9607-B1E110636C8D}</a:tableStyleId>
              </a:tblPr>
              <a:tblGrid>
                <a:gridCol w="1080650"/>
                <a:gridCol w="1080650"/>
                <a:gridCol w="1080650"/>
                <a:gridCol w="1228825"/>
                <a:gridCol w="1218225"/>
                <a:gridCol w="1498250"/>
              </a:tblGrid>
              <a:tr h="372550">
                <a:tc rowSpan="2">
                  <a:txBody>
                    <a:bodyPr/>
                    <a:lstStyle/>
                    <a:p>
                      <a:pPr indent="0" lvl="0" marL="0" rtl="0" algn="ctr">
                        <a:spcBef>
                          <a:spcPts val="0"/>
                        </a:spcBef>
                        <a:spcAft>
                          <a:spcPts val="0"/>
                        </a:spcAft>
                        <a:buNone/>
                      </a:pPr>
                      <a:r>
                        <a:rPr b="1" lang="en" sz="1100"/>
                        <a:t>MODEL</a:t>
                      </a:r>
                      <a:endParaRPr b="1" sz="1100"/>
                    </a:p>
                  </a:txBody>
                  <a:tcPr marT="63500" marB="63500" marR="63500" marL="63500" anchor="ctr"/>
                </a:tc>
                <a:tc gridSpan="3">
                  <a:txBody>
                    <a:bodyPr/>
                    <a:lstStyle/>
                    <a:p>
                      <a:pPr indent="0" lvl="0" marL="0" rtl="0" algn="ctr">
                        <a:spcBef>
                          <a:spcPts val="0"/>
                        </a:spcBef>
                        <a:spcAft>
                          <a:spcPts val="0"/>
                        </a:spcAft>
                        <a:buNone/>
                      </a:pPr>
                      <a:r>
                        <a:rPr b="1" lang="en" sz="1100"/>
                        <a:t>Weighted Averages</a:t>
                      </a:r>
                      <a:endParaRPr b="1" sz="1100"/>
                    </a:p>
                  </a:txBody>
                  <a:tcPr marT="63500" marB="63500" marR="63500" marL="63500" anchor="ctr"/>
                </a:tc>
                <a:tc hMerge="1"/>
                <a:tc hMerge="1"/>
                <a:tc rowSpan="2">
                  <a:txBody>
                    <a:bodyPr/>
                    <a:lstStyle/>
                    <a:p>
                      <a:pPr indent="0" lvl="0" marL="0" rtl="0" algn="ctr">
                        <a:spcBef>
                          <a:spcPts val="0"/>
                        </a:spcBef>
                        <a:spcAft>
                          <a:spcPts val="0"/>
                        </a:spcAft>
                        <a:buNone/>
                      </a:pPr>
                      <a:r>
                        <a:rPr b="1" lang="en" sz="1100"/>
                        <a:t>Accuracy_score</a:t>
                      </a:r>
                      <a:endParaRPr b="1" sz="1100"/>
                    </a:p>
                  </a:txBody>
                  <a:tcPr marT="63500" marB="63500" marR="63500" marL="63500" anchor="ctr"/>
                </a:tc>
                <a:tc rowSpan="2">
                  <a:txBody>
                    <a:bodyPr/>
                    <a:lstStyle/>
                    <a:p>
                      <a:pPr indent="0" lvl="0" marL="0" rtl="0" algn="ctr">
                        <a:spcBef>
                          <a:spcPts val="0"/>
                        </a:spcBef>
                        <a:spcAft>
                          <a:spcPts val="0"/>
                        </a:spcAft>
                        <a:buNone/>
                      </a:pPr>
                      <a:r>
                        <a:rPr b="1" lang="en" sz="1100"/>
                        <a:t>Predicted Result on </a:t>
                      </a:r>
                      <a:r>
                        <a:rPr b="1" lang="en" sz="1050">
                          <a:solidFill>
                            <a:srgbClr val="DCDCDC"/>
                          </a:solidFill>
                          <a:latin typeface="Courier New"/>
                          <a:ea typeface="Courier New"/>
                          <a:cs typeface="Courier New"/>
                          <a:sym typeface="Courier New"/>
                        </a:rPr>
                        <a:t>[</a:t>
                      </a:r>
                      <a:r>
                        <a:rPr b="1" lang="en" sz="1050">
                          <a:solidFill>
                            <a:srgbClr val="CE9178"/>
                          </a:solidFill>
                          <a:latin typeface="Courier New"/>
                          <a:ea typeface="Courier New"/>
                          <a:cs typeface="Courier New"/>
                          <a:sym typeface="Courier New"/>
                        </a:rPr>
                        <a:t>"Hulu has a great UI</a:t>
                      </a:r>
                      <a:endParaRPr b="1" sz="1050">
                        <a:solidFill>
                          <a:srgbClr val="CE9178"/>
                        </a:solidFill>
                        <a:latin typeface="Courier New"/>
                        <a:ea typeface="Courier New"/>
                        <a:cs typeface="Courier New"/>
                        <a:sym typeface="Courier New"/>
                      </a:endParaRPr>
                    </a:p>
                    <a:p>
                      <a:pPr indent="0" lvl="0" marL="0" rtl="0" algn="ctr">
                        <a:spcBef>
                          <a:spcPts val="0"/>
                        </a:spcBef>
                        <a:spcAft>
                          <a:spcPts val="0"/>
                        </a:spcAft>
                        <a:buNone/>
                      </a:pPr>
                      <a:r>
                        <a:rPr b="1" lang="en" sz="1050">
                          <a:solidFill>
                            <a:srgbClr val="CE9178"/>
                          </a:solidFill>
                          <a:latin typeface="Courier New"/>
                          <a:ea typeface="Courier New"/>
                          <a:cs typeface="Courier New"/>
                          <a:sym typeface="Courier New"/>
                        </a:rPr>
                        <a:t>"</a:t>
                      </a:r>
                      <a:r>
                        <a:rPr b="1" lang="en" sz="1050">
                          <a:solidFill>
                            <a:srgbClr val="DCDCDC"/>
                          </a:solidFill>
                          <a:latin typeface="Courier New"/>
                          <a:ea typeface="Courier New"/>
                          <a:cs typeface="Courier New"/>
                          <a:sym typeface="Courier New"/>
                        </a:rPr>
                        <a:t>]</a:t>
                      </a:r>
                      <a:endParaRPr b="1" sz="1100"/>
                    </a:p>
                  </a:txBody>
                  <a:tcPr marT="63500" marB="63500" marR="63500" marL="63500" anchor="ctr"/>
                </a:tc>
              </a:tr>
              <a:tr h="422250">
                <a:tc vMerge="1"/>
                <a:tc>
                  <a:txBody>
                    <a:bodyPr/>
                    <a:lstStyle/>
                    <a:p>
                      <a:pPr indent="0" lvl="0" marL="0" rtl="0" algn="ctr">
                        <a:spcBef>
                          <a:spcPts val="0"/>
                        </a:spcBef>
                        <a:spcAft>
                          <a:spcPts val="0"/>
                        </a:spcAft>
                        <a:buNone/>
                      </a:pPr>
                      <a:r>
                        <a:rPr b="1" lang="en" sz="1100"/>
                        <a:t>Precision</a:t>
                      </a:r>
                      <a:endParaRPr b="1" sz="1100"/>
                    </a:p>
                  </a:txBody>
                  <a:tcPr marT="63500" marB="63500" marR="63500" marL="63500" anchor="ctr"/>
                </a:tc>
                <a:tc>
                  <a:txBody>
                    <a:bodyPr/>
                    <a:lstStyle/>
                    <a:p>
                      <a:pPr indent="0" lvl="0" marL="0" rtl="0" algn="ctr">
                        <a:spcBef>
                          <a:spcPts val="0"/>
                        </a:spcBef>
                        <a:spcAft>
                          <a:spcPts val="0"/>
                        </a:spcAft>
                        <a:buNone/>
                      </a:pPr>
                      <a:r>
                        <a:rPr b="1" lang="en" sz="1100"/>
                        <a:t>recall</a:t>
                      </a:r>
                      <a:endParaRPr b="1" sz="1100"/>
                    </a:p>
                  </a:txBody>
                  <a:tcPr marT="63500" marB="63500" marR="63500" marL="63500" anchor="ctr"/>
                </a:tc>
                <a:tc>
                  <a:txBody>
                    <a:bodyPr/>
                    <a:lstStyle/>
                    <a:p>
                      <a:pPr indent="0" lvl="0" marL="0" rtl="0" algn="ctr">
                        <a:spcBef>
                          <a:spcPts val="0"/>
                        </a:spcBef>
                        <a:spcAft>
                          <a:spcPts val="0"/>
                        </a:spcAft>
                        <a:buNone/>
                      </a:pPr>
                      <a:r>
                        <a:rPr b="1" lang="en" sz="1100"/>
                        <a:t>f1-score</a:t>
                      </a:r>
                      <a:endParaRPr b="1" sz="1100"/>
                    </a:p>
                  </a:txBody>
                  <a:tcPr marT="63500" marB="63500" marR="63500" marL="63500" anchor="ctr"/>
                </a:tc>
                <a:tc vMerge="1"/>
                <a:tc vMerge="1"/>
              </a:tr>
              <a:tr h="12700">
                <a:tc>
                  <a:txBody>
                    <a:bodyPr/>
                    <a:lstStyle/>
                    <a:p>
                      <a:pPr indent="0" lvl="0" marL="0" rtl="0" algn="ctr">
                        <a:spcBef>
                          <a:spcPts val="0"/>
                        </a:spcBef>
                        <a:spcAft>
                          <a:spcPts val="0"/>
                        </a:spcAft>
                        <a:buNone/>
                      </a:pPr>
                      <a:r>
                        <a:rPr lang="en" sz="1100"/>
                        <a:t>Logistic Regression Model</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0.64</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0.68</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0.64</a:t>
                      </a:r>
                      <a:endParaRPr sz="1100"/>
                    </a:p>
                  </a:txBody>
                  <a:tcPr marT="63500" marB="63500" marR="63500" marL="63500" anchor="ctr"/>
                </a:tc>
                <a:tc>
                  <a:txBody>
                    <a:bodyPr/>
                    <a:lstStyle/>
                    <a:p>
                      <a:pPr indent="0" lvl="0" marL="0" rtl="0" algn="ctr">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0.68</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POSITIVE</a:t>
                      </a:r>
                      <a:endParaRPr sz="1050">
                        <a:solidFill>
                          <a:srgbClr val="D5D5D5"/>
                        </a:solidFill>
                        <a:highlight>
                          <a:srgbClr val="383838"/>
                        </a:highlight>
                        <a:latin typeface="Courier New"/>
                        <a:ea typeface="Courier New"/>
                        <a:cs typeface="Courier New"/>
                        <a:sym typeface="Courier New"/>
                      </a:endParaRPr>
                    </a:p>
                  </a:txBody>
                  <a:tcPr marT="63500" marB="63500" marR="63500" marL="63500" anchor="ctr"/>
                </a:tc>
              </a:tr>
              <a:tr h="12700">
                <a:tc>
                  <a:txBody>
                    <a:bodyPr/>
                    <a:lstStyle/>
                    <a:p>
                      <a:pPr indent="0" lvl="0" marL="0" rtl="0" algn="ctr">
                        <a:spcBef>
                          <a:spcPts val="0"/>
                        </a:spcBef>
                        <a:spcAft>
                          <a:spcPts val="0"/>
                        </a:spcAft>
                        <a:buNone/>
                      </a:pPr>
                      <a:r>
                        <a:rPr lang="en" sz="1100"/>
                        <a:t>Random Forest</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0.62</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0.64</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0.62</a:t>
                      </a:r>
                      <a:endParaRPr sz="1100"/>
                    </a:p>
                  </a:txBody>
                  <a:tcPr marT="63500" marB="63500" marR="63500" marL="63500" anchor="ctr"/>
                </a:tc>
                <a:tc>
                  <a:txBody>
                    <a:bodyPr/>
                    <a:lstStyle/>
                    <a:p>
                      <a:pPr indent="0" lvl="0" marL="0" rtl="0" algn="ctr">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0.64</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NEUTRAL</a:t>
                      </a:r>
                      <a:endParaRPr sz="1050">
                        <a:solidFill>
                          <a:srgbClr val="D5D5D5"/>
                        </a:solidFill>
                        <a:highlight>
                          <a:srgbClr val="383838"/>
                        </a:highlight>
                        <a:latin typeface="Courier New"/>
                        <a:ea typeface="Courier New"/>
                        <a:cs typeface="Courier New"/>
                        <a:sym typeface="Courier New"/>
                      </a:endParaRPr>
                    </a:p>
                  </a:txBody>
                  <a:tcPr marT="63500" marB="63500" marR="63500" marL="63500" anchor="ctr"/>
                </a:tc>
              </a:tr>
              <a:tr h="12700">
                <a:tc>
                  <a:txBody>
                    <a:bodyPr/>
                    <a:lstStyle/>
                    <a:p>
                      <a:pPr indent="0" lvl="0" marL="0" rtl="0" algn="ctr">
                        <a:spcBef>
                          <a:spcPts val="0"/>
                        </a:spcBef>
                        <a:spcAft>
                          <a:spcPts val="0"/>
                        </a:spcAft>
                        <a:buNone/>
                      </a:pPr>
                      <a:r>
                        <a:rPr lang="en" sz="1100"/>
                        <a:t>Decision Tree</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0.56</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0.56</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0.56</a:t>
                      </a:r>
                      <a:endParaRPr sz="1100"/>
                    </a:p>
                  </a:txBody>
                  <a:tcPr marT="63500" marB="63500" marR="63500" marL="63500" anchor="ctr"/>
                </a:tc>
                <a:tc>
                  <a:txBody>
                    <a:bodyPr/>
                    <a:lstStyle/>
                    <a:p>
                      <a:pPr indent="0" lvl="0" marL="0" rtl="0" algn="ctr">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0.56</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NEUTRAL</a:t>
                      </a:r>
                      <a:endParaRPr sz="1050">
                        <a:solidFill>
                          <a:srgbClr val="D5D5D5"/>
                        </a:solidFill>
                        <a:highlight>
                          <a:srgbClr val="383838"/>
                        </a:highlight>
                        <a:latin typeface="Courier New"/>
                        <a:ea typeface="Courier New"/>
                        <a:cs typeface="Courier New"/>
                        <a:sym typeface="Courier New"/>
                      </a:endParaRPr>
                    </a:p>
                  </a:txBody>
                  <a:tcPr marT="63500" marB="63500" marR="63500" marL="63500" anchor="ctr"/>
                </a:tc>
              </a:tr>
              <a:tr h="12700">
                <a:tc>
                  <a:txBody>
                    <a:bodyPr/>
                    <a:lstStyle/>
                    <a:p>
                      <a:pPr indent="0" lvl="0" marL="0" rtl="0" algn="ctr">
                        <a:spcBef>
                          <a:spcPts val="0"/>
                        </a:spcBef>
                        <a:spcAft>
                          <a:spcPts val="0"/>
                        </a:spcAft>
                        <a:buNone/>
                      </a:pPr>
                      <a:r>
                        <a:rPr lang="en" sz="1100"/>
                        <a:t>SVM</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0.65</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0.68</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0.65</a:t>
                      </a:r>
                      <a:endParaRPr sz="1100"/>
                    </a:p>
                  </a:txBody>
                  <a:tcPr marT="63500" marB="63500" marR="63500" marL="63500" anchor="ctr"/>
                </a:tc>
                <a:tc>
                  <a:txBody>
                    <a:bodyPr/>
                    <a:lstStyle/>
                    <a:p>
                      <a:pPr indent="0" lvl="0" marL="0" rtl="0" algn="ctr">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0.68</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POSITIVE</a:t>
                      </a:r>
                      <a:endParaRPr sz="1050">
                        <a:solidFill>
                          <a:srgbClr val="D5D5D5"/>
                        </a:solidFill>
                        <a:highlight>
                          <a:srgbClr val="383838"/>
                        </a:highlight>
                        <a:latin typeface="Courier New"/>
                        <a:ea typeface="Courier New"/>
                        <a:cs typeface="Courier New"/>
                        <a:sym typeface="Courier New"/>
                      </a:endParaRPr>
                    </a:p>
                  </a:txBody>
                  <a:tcPr marT="63500" marB="63500" marR="63500" marL="63500" anchor="ctr"/>
                </a:tc>
              </a:tr>
              <a:tr h="12700">
                <a:tc>
                  <a:txBody>
                    <a:bodyPr/>
                    <a:lstStyle/>
                    <a:p>
                      <a:pPr indent="0" lvl="0" marL="0" rtl="0" algn="ctr">
                        <a:spcBef>
                          <a:spcPts val="0"/>
                        </a:spcBef>
                        <a:spcAft>
                          <a:spcPts val="0"/>
                        </a:spcAft>
                        <a:buNone/>
                      </a:pPr>
                      <a:r>
                        <a:rPr lang="en" sz="1100"/>
                        <a:t>Multi Level Perceptron</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0.66</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0.66</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0.66</a:t>
                      </a:r>
                      <a:endParaRPr sz="1100"/>
                    </a:p>
                  </a:txBody>
                  <a:tcPr marT="63500" marB="63500" marR="63500" marL="63500" anchor="ctr"/>
                </a:tc>
                <a:tc>
                  <a:txBody>
                    <a:bodyPr/>
                    <a:lstStyle/>
                    <a:p>
                      <a:pPr indent="0" lvl="0" marL="0" rtl="0" algn="ctr">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0.65</a:t>
                      </a:r>
                      <a:endParaRPr sz="1100"/>
                    </a:p>
                  </a:txBody>
                  <a:tcPr marT="63500" marB="63500" marR="63500" marL="63500" anchor="ctr"/>
                </a:tc>
                <a:tc>
                  <a:txBody>
                    <a:bodyPr/>
                    <a:lstStyle/>
                    <a:p>
                      <a:pPr indent="0" lvl="0" marL="0" rtl="0" algn="ctr">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POSITIVE</a:t>
                      </a:r>
                      <a:endParaRPr sz="1050">
                        <a:solidFill>
                          <a:srgbClr val="D5D5D5"/>
                        </a:solidFill>
                        <a:highlight>
                          <a:srgbClr val="383838"/>
                        </a:highlight>
                        <a:latin typeface="Courier New"/>
                        <a:ea typeface="Courier New"/>
                        <a:cs typeface="Courier New"/>
                        <a:sym typeface="Courier New"/>
                      </a:endParaRPr>
                    </a:p>
                  </a:txBody>
                  <a:tcPr marT="63500" marB="63500" marR="63500" marL="6350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a:t>
            </a:r>
            <a:endParaRPr/>
          </a:p>
        </p:txBody>
      </p:sp>
      <p:sp>
        <p:nvSpPr>
          <p:cNvPr id="312" name="Google Shape;312;p18"/>
          <p:cNvSpPr txBox="1"/>
          <p:nvPr>
            <p:ph idx="1" type="body"/>
          </p:nvPr>
        </p:nvSpPr>
        <p:spPr>
          <a:xfrm>
            <a:off x="1303800" y="1674075"/>
            <a:ext cx="7030500" cy="316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13" name="Google Shape;313;p18"/>
          <p:cNvPicPr preferRelativeResize="0"/>
          <p:nvPr/>
        </p:nvPicPr>
        <p:blipFill rotWithShape="1">
          <a:blip r:embed="rId3">
            <a:alphaModFix/>
          </a:blip>
          <a:srcRect b="22900" l="4830" r="7657" t="5625"/>
          <a:stretch/>
        </p:blipFill>
        <p:spPr>
          <a:xfrm>
            <a:off x="2267225" y="1521675"/>
            <a:ext cx="4609549" cy="282237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648" name="Google Shape;648;p72"/>
          <p:cNvSpPr txBox="1"/>
          <p:nvPr>
            <p:ph idx="1" type="body"/>
          </p:nvPr>
        </p:nvSpPr>
        <p:spPr>
          <a:xfrm>
            <a:off x="1362150" y="1383950"/>
            <a:ext cx="6972300" cy="31476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3344"/>
              <a:t>Sentiment Analysis - </a:t>
            </a:r>
            <a:r>
              <a:rPr lang="en" sz="3344" u="sng">
                <a:solidFill>
                  <a:schemeClr val="hlink"/>
                </a:solidFill>
                <a:hlinkClick r:id="rId3"/>
              </a:rPr>
              <a:t>https://monkeylearn.com/sentiment-analysis/</a:t>
            </a:r>
            <a:br>
              <a:rPr lang="en" sz="3344"/>
            </a:br>
            <a:r>
              <a:rPr lang="en" sz="3344"/>
              <a:t>Classification  - </a:t>
            </a:r>
            <a:r>
              <a:rPr lang="en" sz="3344" u="sng">
                <a:solidFill>
                  <a:schemeClr val="hlink"/>
                </a:solidFill>
                <a:hlinkClick r:id="rId4"/>
              </a:rPr>
              <a:t>https://machinelearningmastery.com/types-of-classification-in-machine-learning/</a:t>
            </a:r>
            <a:endParaRPr sz="3344"/>
          </a:p>
          <a:p>
            <a:pPr indent="0" lvl="0" marL="0" rtl="0" algn="l">
              <a:spcBef>
                <a:spcPts val="1200"/>
              </a:spcBef>
              <a:spcAft>
                <a:spcPts val="0"/>
              </a:spcAft>
              <a:buClr>
                <a:srgbClr val="000000"/>
              </a:buClr>
              <a:buSzPts val="89"/>
              <a:buFont typeface="Arial"/>
              <a:buNone/>
            </a:pPr>
            <a:r>
              <a:rPr lang="en" sz="3344">
                <a:latin typeface="Roboto"/>
                <a:ea typeface="Roboto"/>
                <a:cs typeface="Roboto"/>
                <a:sym typeface="Roboto"/>
              </a:rPr>
              <a:t>Regression</a:t>
            </a:r>
            <a:r>
              <a:rPr lang="en" sz="3494">
                <a:latin typeface="Roboto"/>
                <a:ea typeface="Roboto"/>
                <a:cs typeface="Roboto"/>
                <a:sym typeface="Roboto"/>
              </a:rPr>
              <a:t> -</a:t>
            </a:r>
            <a:r>
              <a:rPr lang="en" sz="3494">
                <a:solidFill>
                  <a:schemeClr val="lt1"/>
                </a:solidFill>
                <a:latin typeface="Roboto"/>
                <a:ea typeface="Roboto"/>
                <a:cs typeface="Roboto"/>
                <a:sym typeface="Roboto"/>
              </a:rPr>
              <a:t>-</a:t>
            </a:r>
            <a:r>
              <a:rPr lang="en" sz="3494">
                <a:latin typeface="Roboto"/>
                <a:ea typeface="Roboto"/>
                <a:cs typeface="Roboto"/>
                <a:sym typeface="Roboto"/>
              </a:rPr>
              <a:t> </a:t>
            </a:r>
            <a:r>
              <a:rPr lang="en" sz="3344" u="sng">
                <a:latin typeface="Roboto"/>
                <a:ea typeface="Roboto"/>
                <a:cs typeface="Roboto"/>
                <a:sym typeface="Roboto"/>
                <a:hlinkClick r:id="rId5"/>
              </a:rPr>
              <a:t>https://www.javatpoint.com/logistic-regression-in-machine-learning</a:t>
            </a:r>
            <a:endParaRPr sz="3344">
              <a:latin typeface="Roboto"/>
              <a:ea typeface="Roboto"/>
              <a:cs typeface="Roboto"/>
              <a:sym typeface="Roboto"/>
            </a:endParaRPr>
          </a:p>
          <a:p>
            <a:pPr indent="0" lvl="0" marL="0" rtl="0" algn="l">
              <a:spcBef>
                <a:spcPts val="1200"/>
              </a:spcBef>
              <a:spcAft>
                <a:spcPts val="0"/>
              </a:spcAft>
              <a:buClr>
                <a:srgbClr val="000000"/>
              </a:buClr>
              <a:buSzPts val="89"/>
              <a:buFont typeface="Arial"/>
              <a:buNone/>
            </a:pPr>
            <a:r>
              <a:rPr lang="en" sz="3344">
                <a:latin typeface="Roboto"/>
                <a:ea typeface="Roboto"/>
                <a:cs typeface="Roboto"/>
                <a:sym typeface="Roboto"/>
              </a:rPr>
              <a:t>Decision Tree - </a:t>
            </a:r>
            <a:r>
              <a:rPr lang="en" sz="3394" u="sng">
                <a:latin typeface="Roboto"/>
                <a:ea typeface="Roboto"/>
                <a:cs typeface="Roboto"/>
                <a:sym typeface="Roboto"/>
                <a:hlinkClick r:id="rId6"/>
              </a:rPr>
              <a:t>https://www.javatpoint.com/machine-learning-decision-tree-classification-algorithm</a:t>
            </a:r>
            <a:endParaRPr sz="3394">
              <a:latin typeface="Roboto"/>
              <a:ea typeface="Roboto"/>
              <a:cs typeface="Roboto"/>
              <a:sym typeface="Roboto"/>
            </a:endParaRPr>
          </a:p>
          <a:p>
            <a:pPr indent="0" lvl="0" marL="0" rtl="0" algn="l">
              <a:spcBef>
                <a:spcPts val="1200"/>
              </a:spcBef>
              <a:spcAft>
                <a:spcPts val="0"/>
              </a:spcAft>
              <a:buClr>
                <a:srgbClr val="000000"/>
              </a:buClr>
              <a:buSzPts val="89"/>
              <a:buFont typeface="Arial"/>
              <a:buNone/>
            </a:pPr>
            <a:r>
              <a:rPr lang="en" sz="3394">
                <a:latin typeface="Roboto"/>
                <a:ea typeface="Roboto"/>
                <a:cs typeface="Roboto"/>
                <a:sym typeface="Roboto"/>
              </a:rPr>
              <a:t>Random Forest - </a:t>
            </a:r>
            <a:r>
              <a:rPr lang="en" sz="3394" u="sng">
                <a:latin typeface="Roboto"/>
                <a:ea typeface="Roboto"/>
                <a:cs typeface="Roboto"/>
                <a:sym typeface="Roboto"/>
                <a:hlinkClick r:id="rId7"/>
              </a:rPr>
              <a:t>https://www.javatpoint.com/machine-learning-random-forest-algorithm</a:t>
            </a:r>
            <a:endParaRPr sz="3394">
              <a:latin typeface="Roboto"/>
              <a:ea typeface="Roboto"/>
              <a:cs typeface="Roboto"/>
              <a:sym typeface="Roboto"/>
            </a:endParaRPr>
          </a:p>
          <a:p>
            <a:pPr indent="0" lvl="0" marL="0" rtl="0" algn="l">
              <a:spcBef>
                <a:spcPts val="1200"/>
              </a:spcBef>
              <a:spcAft>
                <a:spcPts val="0"/>
              </a:spcAft>
              <a:buNone/>
            </a:pPr>
            <a:r>
              <a:rPr lang="en" sz="3394">
                <a:latin typeface="Roboto"/>
                <a:ea typeface="Roboto"/>
                <a:cs typeface="Roboto"/>
                <a:sym typeface="Roboto"/>
              </a:rPr>
              <a:t>Sklearn - </a:t>
            </a:r>
            <a:r>
              <a:rPr lang="en" sz="3394" u="sng">
                <a:latin typeface="Roboto"/>
                <a:ea typeface="Roboto"/>
                <a:cs typeface="Roboto"/>
                <a:sym typeface="Roboto"/>
                <a:hlinkClick r:id="rId8"/>
              </a:rPr>
              <a:t>https://www.tutorialspoint.com/scikit_learn/index.htm</a:t>
            </a:r>
            <a:endParaRPr sz="3944"/>
          </a:p>
          <a:p>
            <a:pPr indent="0" lvl="0" marL="0" rtl="0" algn="l">
              <a:spcBef>
                <a:spcPts val="1200"/>
              </a:spcBef>
              <a:spcAft>
                <a:spcPts val="0"/>
              </a:spcAft>
              <a:buNone/>
            </a:pPr>
            <a:r>
              <a:rPr lang="en" sz="3302">
                <a:latin typeface="Roboto"/>
                <a:ea typeface="Roboto"/>
                <a:cs typeface="Roboto"/>
                <a:sym typeface="Roboto"/>
              </a:rPr>
              <a:t>T</a:t>
            </a:r>
            <a:r>
              <a:rPr lang="en" sz="3194">
                <a:latin typeface="Roboto"/>
                <a:ea typeface="Roboto"/>
                <a:cs typeface="Roboto"/>
                <a:sym typeface="Roboto"/>
              </a:rPr>
              <a:t>FIDF </a:t>
            </a:r>
            <a:r>
              <a:rPr lang="en" sz="3294">
                <a:latin typeface="Roboto"/>
                <a:ea typeface="Roboto"/>
                <a:cs typeface="Roboto"/>
                <a:sym typeface="Roboto"/>
              </a:rPr>
              <a:t>- </a:t>
            </a:r>
            <a:r>
              <a:rPr lang="en" sz="3294" u="sng">
                <a:latin typeface="Roboto"/>
                <a:ea typeface="Roboto"/>
                <a:cs typeface="Roboto"/>
                <a:sym typeface="Roboto"/>
                <a:hlinkClick r:id="rId9"/>
              </a:rPr>
              <a:t>https://www.analyticsvidhya.com/blog/2021/07/bag-of-words-vs-tfidf-vectorization-a-hands-on-tutorial/</a:t>
            </a:r>
            <a:endParaRPr sz="3294">
              <a:latin typeface="Roboto"/>
              <a:ea typeface="Roboto"/>
              <a:cs typeface="Roboto"/>
              <a:sym typeface="Roboto"/>
            </a:endParaRPr>
          </a:p>
          <a:p>
            <a:pPr indent="0" lvl="0" marL="0" rtl="0" algn="l">
              <a:spcBef>
                <a:spcPts val="1200"/>
              </a:spcBef>
              <a:spcAft>
                <a:spcPts val="0"/>
              </a:spcAft>
              <a:buNone/>
            </a:pPr>
            <a:r>
              <a:rPr lang="en" sz="3294">
                <a:latin typeface="Roboto"/>
                <a:ea typeface="Roboto"/>
                <a:cs typeface="Roboto"/>
                <a:sym typeface="Roboto"/>
              </a:rPr>
              <a:t>CountVectorizer - </a:t>
            </a:r>
            <a:r>
              <a:rPr lang="en" sz="3294" u="sng">
                <a:latin typeface="Roboto"/>
                <a:ea typeface="Roboto"/>
                <a:cs typeface="Roboto"/>
                <a:sym typeface="Roboto"/>
                <a:hlinkClick r:id="rId10"/>
              </a:rPr>
              <a:t>https://pianalytix.com/countvectorizer-in-nlp/#:~:text=CountVectorizer%20means%20breaking%20down%20a,data%20needs%20to%20be%20vectorized</a:t>
            </a:r>
            <a:r>
              <a:rPr lang="en" sz="3294">
                <a:latin typeface="Roboto"/>
                <a:ea typeface="Roboto"/>
                <a:cs typeface="Roboto"/>
                <a:sym typeface="Roboto"/>
              </a:rPr>
              <a:t>.</a:t>
            </a:r>
            <a:endParaRPr sz="3294">
              <a:latin typeface="Roboto"/>
              <a:ea typeface="Roboto"/>
              <a:cs typeface="Roboto"/>
              <a:sym typeface="Roboto"/>
            </a:endParaRPr>
          </a:p>
          <a:p>
            <a:pPr indent="0" lvl="0" marL="0" rtl="0" algn="l">
              <a:spcBef>
                <a:spcPts val="1200"/>
              </a:spcBef>
              <a:spcAft>
                <a:spcPts val="1200"/>
              </a:spcAft>
              <a:buNone/>
            </a:pPr>
            <a:r>
              <a:rPr lang="en" sz="3294">
                <a:latin typeface="Roboto"/>
                <a:ea typeface="Roboto"/>
                <a:cs typeface="Roboto"/>
                <a:sym typeface="Roboto"/>
              </a:rPr>
              <a:t>one</a:t>
            </a:r>
            <a:r>
              <a:rPr lang="en" sz="4446">
                <a:latin typeface="Roboto"/>
                <a:ea typeface="Roboto"/>
                <a:cs typeface="Roboto"/>
                <a:sym typeface="Roboto"/>
              </a:rPr>
              <a:t>- </a:t>
            </a:r>
            <a:r>
              <a:rPr lang="en" sz="3581">
                <a:latin typeface="Roboto"/>
                <a:ea typeface="Roboto"/>
                <a:cs typeface="Roboto"/>
                <a:sym typeface="Roboto"/>
              </a:rPr>
              <a:t>hot Encoding - </a:t>
            </a:r>
            <a:r>
              <a:rPr lang="en" sz="3581" u="sng">
                <a:latin typeface="Roboto"/>
                <a:ea typeface="Roboto"/>
                <a:cs typeface="Roboto"/>
                <a:sym typeface="Roboto"/>
                <a:hlinkClick r:id="rId11"/>
              </a:rPr>
              <a:t>https://www.geeksforgeeks.org/ml-one-hot-encoding-of-datasets-in-python/</a:t>
            </a:r>
            <a:endParaRPr sz="1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3"/>
          <p:cNvSpPr txBox="1"/>
          <p:nvPr>
            <p:ph idx="1" type="body"/>
          </p:nvPr>
        </p:nvSpPr>
        <p:spPr>
          <a:xfrm>
            <a:off x="12602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75"/>
              <a:buFont typeface="Arial"/>
              <a:buNone/>
            </a:pPr>
            <a:r>
              <a:rPr lang="en" sz="1150">
                <a:latin typeface="Roboto"/>
                <a:ea typeface="Roboto"/>
                <a:cs typeface="Roboto"/>
                <a:sym typeface="Roboto"/>
              </a:rPr>
              <a:t>Label Encoder - </a:t>
            </a:r>
            <a:r>
              <a:rPr lang="en" sz="1150" u="sng">
                <a:latin typeface="Roboto"/>
                <a:ea typeface="Roboto"/>
                <a:cs typeface="Roboto"/>
                <a:sym typeface="Roboto"/>
                <a:hlinkClick r:id="rId3"/>
              </a:rPr>
              <a:t>https://scikit-learn.org/stable/modules/generated/sklearn.preprocessing.LabelEncoder.html#sklearn.preprocessing.LabelEncoder</a:t>
            </a:r>
            <a:endParaRPr sz="1150">
              <a:latin typeface="Roboto"/>
              <a:ea typeface="Roboto"/>
              <a:cs typeface="Roboto"/>
              <a:sym typeface="Roboto"/>
            </a:endParaRPr>
          </a:p>
          <a:p>
            <a:pPr indent="0" lvl="0" marL="0" rtl="0" algn="l">
              <a:spcBef>
                <a:spcPts val="1200"/>
              </a:spcBef>
              <a:spcAft>
                <a:spcPts val="0"/>
              </a:spcAft>
              <a:buClr>
                <a:srgbClr val="000000"/>
              </a:buClr>
              <a:buSzPts val="275"/>
              <a:buFont typeface="Arial"/>
              <a:buNone/>
            </a:pPr>
            <a:r>
              <a:rPr lang="en" sz="1150">
                <a:latin typeface="Roboto"/>
                <a:ea typeface="Roboto"/>
                <a:cs typeface="Roboto"/>
                <a:sym typeface="Roboto"/>
              </a:rPr>
              <a:t>Pipeline - </a:t>
            </a:r>
            <a:r>
              <a:rPr lang="en" sz="1150" u="sng">
                <a:latin typeface="Roboto"/>
                <a:ea typeface="Roboto"/>
                <a:cs typeface="Roboto"/>
                <a:sym typeface="Roboto"/>
                <a:hlinkClick r:id="rId4"/>
              </a:rPr>
              <a:t>https://scikit-learn.org/stable/modules/generated/sklearn.pipeline.Pipeline.html#sklearn.pipeline.Pipeline</a:t>
            </a:r>
            <a:endParaRPr sz="1150">
              <a:latin typeface="Roboto"/>
              <a:ea typeface="Roboto"/>
              <a:cs typeface="Roboto"/>
              <a:sym typeface="Roboto"/>
            </a:endParaRPr>
          </a:p>
          <a:p>
            <a:pPr indent="0" lvl="0" marL="0" rtl="0" algn="l">
              <a:spcBef>
                <a:spcPts val="1200"/>
              </a:spcBef>
              <a:spcAft>
                <a:spcPts val="0"/>
              </a:spcAft>
              <a:buClr>
                <a:srgbClr val="000000"/>
              </a:buClr>
              <a:buSzPts val="275"/>
              <a:buFont typeface="Arial"/>
              <a:buNone/>
            </a:pPr>
            <a:r>
              <a:rPr lang="en" sz="1150">
                <a:latin typeface="Roboto"/>
                <a:ea typeface="Roboto"/>
                <a:cs typeface="Roboto"/>
                <a:sym typeface="Roboto"/>
              </a:rPr>
              <a:t>Sklearn metrics </a:t>
            </a:r>
            <a:endParaRPr sz="1150">
              <a:latin typeface="Roboto"/>
              <a:ea typeface="Roboto"/>
              <a:cs typeface="Roboto"/>
              <a:sym typeface="Roboto"/>
            </a:endParaRPr>
          </a:p>
          <a:p>
            <a:pPr indent="0" lvl="0" marL="0" rtl="0" algn="l">
              <a:spcBef>
                <a:spcPts val="1200"/>
              </a:spcBef>
              <a:spcAft>
                <a:spcPts val="0"/>
              </a:spcAft>
              <a:buClr>
                <a:srgbClr val="000000"/>
              </a:buClr>
              <a:buSzPts val="275"/>
              <a:buFont typeface="Arial"/>
              <a:buNone/>
            </a:pPr>
            <a:r>
              <a:rPr lang="en" sz="1150">
                <a:latin typeface="Roboto"/>
                <a:ea typeface="Roboto"/>
                <a:cs typeface="Roboto"/>
                <a:sym typeface="Roboto"/>
              </a:rPr>
              <a:t>Accuracy score - </a:t>
            </a:r>
            <a:r>
              <a:rPr lang="en" sz="1150" u="sng">
                <a:latin typeface="Roboto"/>
                <a:ea typeface="Roboto"/>
                <a:cs typeface="Roboto"/>
                <a:sym typeface="Roboto"/>
                <a:hlinkClick r:id="rId5"/>
              </a:rPr>
              <a:t>https://scikit-learn.org/stable/modules/generated/sklearn.metrics.accuracy_score.html</a:t>
            </a:r>
            <a:endParaRPr sz="1150">
              <a:latin typeface="Roboto"/>
              <a:ea typeface="Roboto"/>
              <a:cs typeface="Roboto"/>
              <a:sym typeface="Roboto"/>
            </a:endParaRPr>
          </a:p>
          <a:p>
            <a:pPr indent="0" lvl="0" marL="0" rtl="0" algn="l">
              <a:spcBef>
                <a:spcPts val="1200"/>
              </a:spcBef>
              <a:spcAft>
                <a:spcPts val="1200"/>
              </a:spcAft>
              <a:buNone/>
            </a:pPr>
            <a:r>
              <a:rPr lang="en" sz="1150">
                <a:latin typeface="Roboto"/>
                <a:ea typeface="Roboto"/>
                <a:cs typeface="Roboto"/>
                <a:sym typeface="Roboto"/>
              </a:rPr>
              <a:t>Classification-report -</a:t>
            </a:r>
            <a:r>
              <a:rPr lang="en" sz="1150" u="sng">
                <a:latin typeface="Roboto"/>
                <a:ea typeface="Roboto"/>
                <a:cs typeface="Roboto"/>
                <a:sym typeface="Roboto"/>
                <a:hlinkClick r:id="rId6"/>
              </a:rPr>
              <a:t> https://scikit-learn.org/stable/modules/generated/sklearn.metrics.classification_report.htm</a:t>
            </a:r>
            <a:endParaRPr sz="1600"/>
          </a:p>
        </p:txBody>
      </p:sp>
      <p:sp>
        <p:nvSpPr>
          <p:cNvPr id="654" name="Google Shape;654;p73"/>
          <p:cNvSpPr txBox="1"/>
          <p:nvPr>
            <p:ph type="title"/>
          </p:nvPr>
        </p:nvSpPr>
        <p:spPr>
          <a:xfrm>
            <a:off x="12602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a:t>
            </a:r>
            <a:endParaRPr/>
          </a:p>
        </p:txBody>
      </p:sp>
      <p:sp>
        <p:nvSpPr>
          <p:cNvPr id="660" name="Google Shape;660;p74"/>
          <p:cNvSpPr txBox="1"/>
          <p:nvPr>
            <p:ph idx="1" type="subTitle"/>
          </p:nvPr>
        </p:nvSpPr>
        <p:spPr>
          <a:xfrm>
            <a:off x="824000" y="3596300"/>
            <a:ext cx="4255500" cy="1329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523"/>
              <a:buNone/>
            </a:pPr>
            <a:r>
              <a:rPr lang="en" sz="1460" u="sng">
                <a:hlinkClick r:id="rId3"/>
              </a:rPr>
              <a:t>s170414@rguktsklm.ac.in</a:t>
            </a:r>
            <a:br>
              <a:rPr lang="en" sz="1460"/>
            </a:br>
            <a:r>
              <a:rPr lang="en" sz="1460" u="sng">
                <a:hlinkClick r:id="rId4"/>
              </a:rPr>
              <a:t>s170904@rguktsklm.ac.in</a:t>
            </a:r>
            <a:br>
              <a:rPr lang="en" sz="1460"/>
            </a:br>
            <a:r>
              <a:rPr lang="en" sz="1460" u="sng">
                <a:hlinkClick r:id="rId5"/>
              </a:rPr>
              <a:t>snehabaipalli@gmail.com</a:t>
            </a:r>
            <a:br>
              <a:rPr lang="en" sz="1460"/>
            </a:br>
            <a:r>
              <a:rPr lang="en" sz="1460" u="sng">
                <a:hlinkClick r:id="rId6"/>
              </a:rPr>
              <a:t>s170191@rguktsklm.ac.in</a:t>
            </a:r>
            <a:br>
              <a:rPr lang="en" sz="1460"/>
            </a:br>
            <a:endParaRPr sz="14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243700" y="1807325"/>
            <a:ext cx="4045200" cy="134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Classification?</a:t>
            </a:r>
            <a:endParaRPr/>
          </a:p>
        </p:txBody>
      </p:sp>
      <p:sp>
        <p:nvSpPr>
          <p:cNvPr id="324" name="Google Shape;324;p20"/>
          <p:cNvSpPr txBox="1"/>
          <p:nvPr>
            <p:ph idx="1" type="subTitle"/>
          </p:nvPr>
        </p:nvSpPr>
        <p:spPr>
          <a:xfrm>
            <a:off x="385350" y="3280851"/>
            <a:ext cx="4045200" cy="13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25" name="Google Shape;325;p20"/>
          <p:cNvSpPr txBox="1"/>
          <p:nvPr>
            <p:ph idx="2" type="body"/>
          </p:nvPr>
        </p:nvSpPr>
        <p:spPr>
          <a:xfrm>
            <a:off x="4685825" y="724200"/>
            <a:ext cx="4347900" cy="369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A classification is a predictive modelling problem that predicts a class label for a given sample of input data.</a:t>
            </a:r>
            <a:endParaRPr sz="1600"/>
          </a:p>
          <a:p>
            <a:pPr indent="0" lvl="0" marL="0" rtl="0" algn="l">
              <a:spcBef>
                <a:spcPts val="1200"/>
              </a:spcBef>
              <a:spcAft>
                <a:spcPts val="0"/>
              </a:spcAft>
              <a:buNone/>
            </a:pPr>
            <a:r>
              <a:rPr lang="en" sz="1600"/>
              <a:t>The goal of classification is to establish which category an observation belongs to, which is accomplished by understanding the relationship between the dependent and independent variables.</a:t>
            </a:r>
            <a:endParaRPr sz="1600"/>
          </a:p>
          <a:p>
            <a:pPr indent="0" lvl="0" marL="0" rtl="0" algn="l">
              <a:spcBef>
                <a:spcPts val="1200"/>
              </a:spcBef>
              <a:spcAft>
                <a:spcPts val="0"/>
              </a:spcAft>
              <a:buNone/>
            </a:pPr>
            <a:r>
              <a:rPr lang="en" sz="1600"/>
              <a:t>There are several classification methods available for modelling classification predictive modelling challenges.</a:t>
            </a:r>
            <a:endParaRPr sz="1600"/>
          </a:p>
          <a:p>
            <a:pPr indent="0" lvl="0" marL="457200" rtl="0" algn="just">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Classification</a:t>
            </a:r>
            <a:endParaRPr/>
          </a:p>
        </p:txBody>
      </p:sp>
      <p:sp>
        <p:nvSpPr>
          <p:cNvPr id="331" name="Google Shape;331;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There are four major types of classification tasks you may encounter:</a:t>
            </a:r>
            <a:endParaRPr sz="1600"/>
          </a:p>
          <a:p>
            <a:pPr indent="-322580" lvl="0" marL="457200" rtl="0" algn="l">
              <a:lnSpc>
                <a:spcPct val="150000"/>
              </a:lnSpc>
              <a:spcBef>
                <a:spcPts val="1200"/>
              </a:spcBef>
              <a:spcAft>
                <a:spcPts val="0"/>
              </a:spcAft>
              <a:buSzPct val="100000"/>
              <a:buAutoNum type="arabicPeriod"/>
            </a:pPr>
            <a:r>
              <a:rPr b="1" lang="en" sz="1600"/>
              <a:t>Binary Classification</a:t>
            </a:r>
            <a:r>
              <a:rPr lang="en" sz="1600"/>
              <a:t> - The classification only will have 2 labels.</a:t>
            </a:r>
            <a:endParaRPr sz="1600"/>
          </a:p>
          <a:p>
            <a:pPr indent="-322580" lvl="0" marL="457200" rtl="0" algn="l">
              <a:lnSpc>
                <a:spcPct val="150000"/>
              </a:lnSpc>
              <a:spcBef>
                <a:spcPts val="0"/>
              </a:spcBef>
              <a:spcAft>
                <a:spcPts val="0"/>
              </a:spcAft>
              <a:buSzPct val="100000"/>
              <a:buAutoNum type="arabicPeriod"/>
            </a:pPr>
            <a:r>
              <a:rPr b="1" lang="en" sz="1600"/>
              <a:t>Multi Class Classification</a:t>
            </a:r>
            <a:r>
              <a:rPr lang="en" sz="1600"/>
              <a:t> - The classification will have more than 2 class labels.</a:t>
            </a:r>
            <a:endParaRPr sz="1600"/>
          </a:p>
          <a:p>
            <a:pPr indent="-322580" lvl="0" marL="457200" rtl="0" algn="l">
              <a:lnSpc>
                <a:spcPct val="150000"/>
              </a:lnSpc>
              <a:spcBef>
                <a:spcPts val="0"/>
              </a:spcBef>
              <a:spcAft>
                <a:spcPts val="0"/>
              </a:spcAft>
              <a:buSzPct val="100000"/>
              <a:buAutoNum type="arabicPeriod"/>
            </a:pPr>
            <a:r>
              <a:rPr b="1" lang="en" sz="1600"/>
              <a:t>Multi Label Classification</a:t>
            </a:r>
            <a:r>
              <a:rPr lang="en" sz="1600"/>
              <a:t> - The classification will have 2 or more class labels where every time one or more labels predicted.</a:t>
            </a:r>
            <a:endParaRPr sz="1600"/>
          </a:p>
          <a:p>
            <a:pPr indent="-322580" lvl="0" marL="457200" rtl="0" algn="l">
              <a:lnSpc>
                <a:spcPct val="150000"/>
              </a:lnSpc>
              <a:spcBef>
                <a:spcPts val="0"/>
              </a:spcBef>
              <a:spcAft>
                <a:spcPts val="0"/>
              </a:spcAft>
              <a:buSzPct val="100000"/>
              <a:buAutoNum type="arabicPeriod"/>
            </a:pPr>
            <a:r>
              <a:rPr b="1" lang="en" sz="1600"/>
              <a:t>Imbalanced Classification</a:t>
            </a:r>
            <a:r>
              <a:rPr lang="en" sz="1600"/>
              <a:t> - The no of examples in each class is unequally distributed. (A binary classifier)</a:t>
            </a:r>
            <a:r>
              <a:rPr lang="en" sz="1600"/>
              <a: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