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7" r:id="rId2"/>
    <p:sldId id="293" r:id="rId3"/>
    <p:sldId id="308" r:id="rId4"/>
    <p:sldId id="294" r:id="rId5"/>
    <p:sldId id="311" r:id="rId6"/>
    <p:sldId id="295" r:id="rId7"/>
    <p:sldId id="312" r:id="rId8"/>
    <p:sldId id="313" r:id="rId9"/>
    <p:sldId id="307" r:id="rId10"/>
    <p:sldId id="297" r:id="rId11"/>
    <p:sldId id="300" r:id="rId12"/>
    <p:sldId id="314" r:id="rId13"/>
    <p:sldId id="315" r:id="rId14"/>
    <p:sldId id="316" r:id="rId15"/>
    <p:sldId id="317" r:id="rId16"/>
    <p:sldId id="309" r:id="rId17"/>
    <p:sldId id="319" r:id="rId18"/>
    <p:sldId id="318" r:id="rId19"/>
    <p:sldId id="320" r:id="rId20"/>
    <p:sldId id="321" r:id="rId21"/>
    <p:sldId id="322" r:id="rId22"/>
    <p:sldId id="323" r:id="rId23"/>
    <p:sldId id="310" r:id="rId24"/>
    <p:sldId id="303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 Prasanna" userId="ace322705eca4662" providerId="LiveId" clId="{B2D16D93-81FB-48E0-80DB-CB86133C5229}"/>
    <pc:docChg chg="undo custSel addSld delSld modSld">
      <pc:chgData name="T Prasanna" userId="ace322705eca4662" providerId="LiveId" clId="{B2D16D93-81FB-48E0-80DB-CB86133C5229}" dt="2025-06-11T18:09:32.085" v="599" actId="20577"/>
      <pc:docMkLst>
        <pc:docMk/>
      </pc:docMkLst>
      <pc:sldChg chg="modSp mod">
        <pc:chgData name="T Prasanna" userId="ace322705eca4662" providerId="LiveId" clId="{B2D16D93-81FB-48E0-80DB-CB86133C5229}" dt="2025-06-11T18:09:32.085" v="599" actId="20577"/>
        <pc:sldMkLst>
          <pc:docMk/>
          <pc:sldMk cId="0" sldId="257"/>
        </pc:sldMkLst>
        <pc:spChg chg="mod">
          <ac:chgData name="T Prasanna" userId="ace322705eca4662" providerId="LiveId" clId="{B2D16D93-81FB-48E0-80DB-CB86133C5229}" dt="2025-06-11T18:09:32.085" v="599" actId="20577"/>
          <ac:spMkLst>
            <pc:docMk/>
            <pc:sldMk cId="0" sldId="257"/>
            <ac:spMk id="4" creationId="{00000000-0000-0000-0000-000000000000}"/>
          </ac:spMkLst>
        </pc:spChg>
      </pc:sldChg>
      <pc:sldChg chg="modSp add del mod">
        <pc:chgData name="T Prasanna" userId="ace322705eca4662" providerId="LiveId" clId="{B2D16D93-81FB-48E0-80DB-CB86133C5229}" dt="2025-06-11T16:44:15.941" v="593" actId="20577"/>
        <pc:sldMkLst>
          <pc:docMk/>
          <pc:sldMk cId="0" sldId="293"/>
        </pc:sldMkLst>
        <pc:spChg chg="mod">
          <ac:chgData name="T Prasanna" userId="ace322705eca4662" providerId="LiveId" clId="{B2D16D93-81FB-48E0-80DB-CB86133C5229}" dt="2025-06-11T16:44:15.941" v="593" actId="20577"/>
          <ac:spMkLst>
            <pc:docMk/>
            <pc:sldMk cId="0" sldId="293"/>
            <ac:spMk id="8" creationId="{00000000-0000-0000-0000-000000000000}"/>
          </ac:spMkLst>
        </pc:spChg>
      </pc:sldChg>
      <pc:sldChg chg="addSp modSp mod">
        <pc:chgData name="T Prasanna" userId="ace322705eca4662" providerId="LiveId" clId="{B2D16D93-81FB-48E0-80DB-CB86133C5229}" dt="2025-06-11T07:38:53.085" v="512" actId="113"/>
        <pc:sldMkLst>
          <pc:docMk/>
          <pc:sldMk cId="3567925790" sldId="310"/>
        </pc:sldMkLst>
        <pc:spChg chg="add mod">
          <ac:chgData name="T Prasanna" userId="ace322705eca4662" providerId="LiveId" clId="{B2D16D93-81FB-48E0-80DB-CB86133C5229}" dt="2025-06-11T07:38:53.085" v="512" actId="113"/>
          <ac:spMkLst>
            <pc:docMk/>
            <pc:sldMk cId="3567925790" sldId="310"/>
            <ac:spMk id="3" creationId="{8C62896D-2613-0C1F-B6E0-0BCCFB3079B0}"/>
          </ac:spMkLst>
        </pc:spChg>
        <pc:spChg chg="mod">
          <ac:chgData name="T Prasanna" userId="ace322705eca4662" providerId="LiveId" clId="{B2D16D93-81FB-48E0-80DB-CB86133C5229}" dt="2025-06-11T07:34:04.593" v="483" actId="20577"/>
          <ac:spMkLst>
            <pc:docMk/>
            <pc:sldMk cId="3567925790" sldId="310"/>
            <ac:spMk id="8" creationId="{E72BB92F-F1AE-F9AD-B098-5498D1F779CB}"/>
          </ac:spMkLst>
        </pc:spChg>
      </pc:sldChg>
      <pc:sldChg chg="modSp mod">
        <pc:chgData name="T Prasanna" userId="ace322705eca4662" providerId="LiveId" clId="{B2D16D93-81FB-48E0-80DB-CB86133C5229}" dt="2025-06-11T07:36:06.334" v="499" actId="20577"/>
        <pc:sldMkLst>
          <pc:docMk/>
          <pc:sldMk cId="2488781003" sldId="318"/>
        </pc:sldMkLst>
        <pc:spChg chg="mod">
          <ac:chgData name="T Prasanna" userId="ace322705eca4662" providerId="LiveId" clId="{B2D16D93-81FB-48E0-80DB-CB86133C5229}" dt="2025-06-11T07:36:06.334" v="499" actId="20577"/>
          <ac:spMkLst>
            <pc:docMk/>
            <pc:sldMk cId="2488781003" sldId="318"/>
            <ac:spMk id="7" creationId="{3EA94621-847C-AEA3-2C19-B81E90D28F8F}"/>
          </ac:spMkLst>
        </pc:spChg>
      </pc:sldChg>
      <pc:sldChg chg="modSp mod">
        <pc:chgData name="T Prasanna" userId="ace322705eca4662" providerId="LiveId" clId="{B2D16D93-81FB-48E0-80DB-CB86133C5229}" dt="2025-06-11T07:38:09.886" v="510" actId="20577"/>
        <pc:sldMkLst>
          <pc:docMk/>
          <pc:sldMk cId="1904663262" sldId="319"/>
        </pc:sldMkLst>
        <pc:spChg chg="mod">
          <ac:chgData name="T Prasanna" userId="ace322705eca4662" providerId="LiveId" clId="{B2D16D93-81FB-48E0-80DB-CB86133C5229}" dt="2025-06-11T07:38:09.886" v="510" actId="20577"/>
          <ac:spMkLst>
            <pc:docMk/>
            <pc:sldMk cId="1904663262" sldId="319"/>
            <ac:spMk id="3" creationId="{E2EEA472-65BE-356F-6F84-8AD182537091}"/>
          </ac:spMkLst>
        </pc:spChg>
      </pc:sldChg>
      <pc:sldChg chg="addSp delSp modSp mod">
        <pc:chgData name="T Prasanna" userId="ace322705eca4662" providerId="LiveId" clId="{B2D16D93-81FB-48E0-80DB-CB86133C5229}" dt="2025-06-11T16:39:33.132" v="576" actId="1076"/>
        <pc:sldMkLst>
          <pc:docMk/>
          <pc:sldMk cId="2893430909" sldId="320"/>
        </pc:sldMkLst>
        <pc:spChg chg="add mod">
          <ac:chgData name="T Prasanna" userId="ace322705eca4662" providerId="LiveId" clId="{B2D16D93-81FB-48E0-80DB-CB86133C5229}" dt="2025-06-11T16:39:04.807" v="561"/>
          <ac:spMkLst>
            <pc:docMk/>
            <pc:sldMk cId="2893430909" sldId="320"/>
            <ac:spMk id="11" creationId="{474CCAAA-52E3-7324-BC61-30EDBC2D2B80}"/>
          </ac:spMkLst>
        </pc:spChg>
        <pc:spChg chg="add mod">
          <ac:chgData name="T Prasanna" userId="ace322705eca4662" providerId="LiveId" clId="{B2D16D93-81FB-48E0-80DB-CB86133C5229}" dt="2025-06-11T16:39:33.132" v="576" actId="1076"/>
          <ac:spMkLst>
            <pc:docMk/>
            <pc:sldMk cId="2893430909" sldId="320"/>
            <ac:spMk id="13" creationId="{0DE89917-2318-4C14-0C5A-C3E2D275729E}"/>
          </ac:spMkLst>
        </pc:spChg>
        <pc:picChg chg="add mod modCrop">
          <ac:chgData name="T Prasanna" userId="ace322705eca4662" providerId="LiveId" clId="{B2D16D93-81FB-48E0-80DB-CB86133C5229}" dt="2025-06-11T16:38:00.080" v="532" actId="1076"/>
          <ac:picMkLst>
            <pc:docMk/>
            <pc:sldMk cId="2893430909" sldId="320"/>
            <ac:picMk id="8" creationId="{3E142517-C08E-8372-E25F-04A26ACD1249}"/>
          </ac:picMkLst>
        </pc:picChg>
        <pc:picChg chg="add mod modCrop">
          <ac:chgData name="T Prasanna" userId="ace322705eca4662" providerId="LiveId" clId="{B2D16D93-81FB-48E0-80DB-CB86133C5229}" dt="2025-06-11T16:37:56.740" v="531" actId="1076"/>
          <ac:picMkLst>
            <pc:docMk/>
            <pc:sldMk cId="2893430909" sldId="320"/>
            <ac:picMk id="10" creationId="{84F5C8C5-3B5F-E71B-FCCA-F013B4F8819C}"/>
          </ac:picMkLst>
        </pc:picChg>
      </pc:sldChg>
      <pc:sldChg chg="addSp delSp modSp mod">
        <pc:chgData name="T Prasanna" userId="ace322705eca4662" providerId="LiveId" clId="{B2D16D93-81FB-48E0-80DB-CB86133C5229}" dt="2025-06-11T07:27:51.025" v="431" actId="20577"/>
        <pc:sldMkLst>
          <pc:docMk/>
          <pc:sldMk cId="2144064134" sldId="321"/>
        </pc:sldMkLst>
        <pc:spChg chg="add mod">
          <ac:chgData name="T Prasanna" userId="ace322705eca4662" providerId="LiveId" clId="{B2D16D93-81FB-48E0-80DB-CB86133C5229}" dt="2025-06-11T07:23:49.245" v="377" actId="1076"/>
          <ac:spMkLst>
            <pc:docMk/>
            <pc:sldMk cId="2144064134" sldId="321"/>
            <ac:spMk id="9" creationId="{6B8EBE1A-D302-482E-289B-6033E200A586}"/>
          </ac:spMkLst>
        </pc:spChg>
        <pc:spChg chg="add mod">
          <ac:chgData name="T Prasanna" userId="ace322705eca4662" providerId="LiveId" clId="{B2D16D93-81FB-48E0-80DB-CB86133C5229}" dt="2025-06-11T07:27:51.025" v="431" actId="20577"/>
          <ac:spMkLst>
            <pc:docMk/>
            <pc:sldMk cId="2144064134" sldId="321"/>
            <ac:spMk id="11" creationId="{33EF9179-E41A-D89C-69CD-65D464E37B4E}"/>
          </ac:spMkLst>
        </pc:spChg>
        <pc:graphicFrameChg chg="add mod modGraphic">
          <ac:chgData name="T Prasanna" userId="ace322705eca4662" providerId="LiveId" clId="{B2D16D93-81FB-48E0-80DB-CB86133C5229}" dt="2025-06-11T07:22:02.563" v="339" actId="1076"/>
          <ac:graphicFrameMkLst>
            <pc:docMk/>
            <pc:sldMk cId="2144064134" sldId="321"/>
            <ac:graphicFrameMk id="7" creationId="{40EBB137-E0E9-2516-B551-5B3E115953DB}"/>
          </ac:graphicFrameMkLst>
        </pc:graphicFrameChg>
      </pc:sldChg>
      <pc:sldChg chg="addSp delSp modSp mod">
        <pc:chgData name="T Prasanna" userId="ace322705eca4662" providerId="LiveId" clId="{B2D16D93-81FB-48E0-80DB-CB86133C5229}" dt="2025-06-11T07:38:44.488" v="511" actId="1076"/>
        <pc:sldMkLst>
          <pc:docMk/>
          <pc:sldMk cId="4075314168" sldId="322"/>
        </pc:sldMkLst>
        <pc:spChg chg="add mod">
          <ac:chgData name="T Prasanna" userId="ace322705eca4662" providerId="LiveId" clId="{B2D16D93-81FB-48E0-80DB-CB86133C5229}" dt="2025-06-11T07:38:44.488" v="511" actId="1076"/>
          <ac:spMkLst>
            <pc:docMk/>
            <pc:sldMk cId="4075314168" sldId="322"/>
            <ac:spMk id="3" creationId="{6E71D673-7425-7935-1002-E47612BE8EB6}"/>
          </ac:spMkLst>
        </pc:spChg>
      </pc:sldChg>
      <pc:sldChg chg="add del">
        <pc:chgData name="T Prasanna" userId="ace322705eca4662" providerId="LiveId" clId="{B2D16D93-81FB-48E0-80DB-CB86133C5229}" dt="2025-06-11T07:32:46.492" v="481"/>
        <pc:sldMkLst>
          <pc:docMk/>
          <pc:sldMk cId="2280190567" sldId="324"/>
        </pc:sldMkLst>
      </pc:sldChg>
      <pc:sldChg chg="addSp delSp modSp add del mod">
        <pc:chgData name="T Prasanna" userId="ace322705eca4662" providerId="LiveId" clId="{B2D16D93-81FB-48E0-80DB-CB86133C5229}" dt="2025-06-11T07:30:04.730" v="478" actId="47"/>
        <pc:sldMkLst>
          <pc:docMk/>
          <pc:sldMk cId="3727277404" sldId="324"/>
        </pc:sldMkLst>
      </pc:sldChg>
    </pc:docChg>
  </pc:docChgLst>
  <pc:docChgLst>
    <pc:chgData name="T Prasanna" userId="ace322705eca4662" providerId="LiveId" clId="{E5911CEE-C475-4D15-A0D1-7D765580EBA3}"/>
    <pc:docChg chg="modSld sldOrd">
      <pc:chgData name="T Prasanna" userId="ace322705eca4662" providerId="LiveId" clId="{E5911CEE-C475-4D15-A0D1-7D765580EBA3}" dt="2025-07-18T14:44:14.779" v="1"/>
      <pc:docMkLst>
        <pc:docMk/>
      </pc:docMkLst>
      <pc:sldChg chg="ord">
        <pc:chgData name="T Prasanna" userId="ace322705eca4662" providerId="LiveId" clId="{E5911CEE-C475-4D15-A0D1-7D765580EBA3}" dt="2025-07-18T14:44:14.779" v="1"/>
        <pc:sldMkLst>
          <pc:docMk/>
          <pc:sldMk cId="941185549" sldId="309"/>
        </pc:sldMkLst>
      </pc:sldChg>
    </pc:docChg>
  </pc:docChgLst>
  <pc:docChgLst>
    <pc:chgData name="T Prasanna" userId="ace322705eca4662" providerId="LiveId" clId="{FBF62418-A6DE-4EB2-8899-73F59C741BDA}"/>
    <pc:docChg chg="modSld">
      <pc:chgData name="T Prasanna" userId="ace322705eca4662" providerId="LiveId" clId="{FBF62418-A6DE-4EB2-8899-73F59C741BDA}" dt="2025-06-12T01:55:00.103" v="3" actId="20577"/>
      <pc:docMkLst>
        <pc:docMk/>
      </pc:docMkLst>
      <pc:sldChg chg="modSp mod">
        <pc:chgData name="T Prasanna" userId="ace322705eca4662" providerId="LiveId" clId="{FBF62418-A6DE-4EB2-8899-73F59C741BDA}" dt="2025-06-12T01:55:00.103" v="3" actId="20577"/>
        <pc:sldMkLst>
          <pc:docMk/>
          <pc:sldMk cId="0" sldId="257"/>
        </pc:sldMkLst>
        <pc:spChg chg="mod">
          <ac:chgData name="T Prasanna" userId="ace322705eca4662" providerId="LiveId" clId="{FBF62418-A6DE-4EB2-8899-73F59C741BDA}" dt="2025-06-12T01:55:00.103" v="3" actId="20577"/>
          <ac:spMkLst>
            <pc:docMk/>
            <pc:sldMk cId="0" sldId="257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93D1-3C7B-44C0-8A68-F28ED3EAFC54}" type="datetimeFigureOut">
              <a:rPr lang="en-US" smtClean="0"/>
              <a:pPr/>
              <a:t>7/18/2025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28DFA-8A55-4AB9-8FAA-44715EDA977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28DFA-8A55-4AB9-8FAA-44715EDA977A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F21D-80DF-4BE5-886B-5BC189D64CFC}" type="datetime3">
              <a:rPr lang="en-US" smtClean="0"/>
              <a:pPr/>
              <a:t>18 July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18IT810 – Project First Review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3D1A-C5C1-46DD-9AB3-02A8F009D7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C265-63A4-4A8C-AE9A-2A5D4DA77504}" type="datetime3">
              <a:rPr lang="en-US" smtClean="0"/>
              <a:pPr/>
              <a:t>18 July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18IT810 – Project First Review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3D1A-C5C1-46DD-9AB3-02A8F009D7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E6D9E-FFAC-4445-AF8D-3707EB3E1372}" type="datetime3">
              <a:rPr lang="en-US" smtClean="0"/>
              <a:pPr/>
              <a:t>18 July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18IT810 – Project First Review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3D1A-C5C1-46DD-9AB3-02A8F009D7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6C13-1485-4627-ABCF-432239B171E2}" type="datetime3">
              <a:rPr lang="en-US" smtClean="0"/>
              <a:pPr/>
              <a:t>18 July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18IT810 – Project First Review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3D1A-C5C1-46DD-9AB3-02A8F009D7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7BD78-34E3-45FF-A7B1-2AC051525F73}" type="datetime3">
              <a:rPr lang="en-US" smtClean="0"/>
              <a:pPr/>
              <a:t>18 July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18IT810 – Project First Review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3D1A-C5C1-46DD-9AB3-02A8F009D7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FFF1-0DD2-4E1F-92E7-E8B18782AF01}" type="datetime3">
              <a:rPr lang="en-US" smtClean="0"/>
              <a:pPr/>
              <a:t>18 July 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18IT810 – Project First Review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3D1A-C5C1-46DD-9AB3-02A8F009D7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0071-C7F5-4A04-9E4B-5E1955176285}" type="datetime3">
              <a:rPr lang="en-US" smtClean="0"/>
              <a:pPr/>
              <a:t>18 July 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18IT810 – Project First Review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3D1A-C5C1-46DD-9AB3-02A8F009D7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7F64-665A-4467-8A21-477AF8C7C434}" type="datetime3">
              <a:rPr lang="en-US" smtClean="0"/>
              <a:pPr/>
              <a:t>18 July 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18IT810 – Project First Review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3D1A-C5C1-46DD-9AB3-02A8F009D7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BD470-BB6A-4657-8EE8-1F0922F4E847}" type="datetime3">
              <a:rPr lang="en-US" smtClean="0"/>
              <a:pPr/>
              <a:t>18 July 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18IT810 – Project First 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3D1A-C5C1-46DD-9AB3-02A8F009D7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15804-32CD-4519-8C17-7B2E1329CF38}" type="datetime3">
              <a:rPr lang="en-US" smtClean="0"/>
              <a:pPr/>
              <a:t>18 July 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18IT810 – Project First Review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3D1A-C5C1-46DD-9AB3-02A8F009D7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23E5-288C-429F-A462-3ABC51BCE754}" type="datetime3">
              <a:rPr lang="en-US" smtClean="0"/>
              <a:pPr/>
              <a:t>18 July 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18IT810 – Project First Review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3D1A-C5C1-46DD-9AB3-02A8F009D7E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205979"/>
            <a:ext cx="7467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40024-2371-4A5B-BE06-1581246CAD4F}" type="datetime3">
              <a:rPr lang="en-US" smtClean="0"/>
              <a:pPr/>
              <a:t>18 July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18IT810 – Project First Review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13D1A-C5C1-46DD-9AB3-02A8F009D7E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oogle Shape;102;p13" descr="E:\Pedagogy\IUCEE\ICTIEE2018\Flyer\tce_logo.png"/>
          <p:cNvPicPr preferRelativeResize="0">
            <a:picLocks noChangeAspect="1"/>
          </p:cNvPicPr>
          <p:nvPr userDrawn="1"/>
        </p:nvPicPr>
        <p:blipFill rotWithShape="1">
          <a:blip r:embed="rId13" cstate="print">
            <a:alphaModFix/>
          </a:blip>
          <a:srcRect/>
          <a:stretch/>
        </p:blipFill>
        <p:spPr>
          <a:xfrm>
            <a:off x="304800" y="209550"/>
            <a:ext cx="879616" cy="82296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rends.google.com/trends/" TargetMode="External"/><Relationship Id="rId2" Type="http://schemas.openxmlformats.org/officeDocument/2006/relationships/hyperlink" Target="https://www.amazon.in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aimultiple.com/dynamic-pricing-algorithm/" TargetMode="External"/><Relationship Id="rId2" Type="http://schemas.openxmlformats.org/officeDocument/2006/relationships/hyperlink" Target="https://trends.googl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scraping-amazon-product-information-using-beautiful-soup/" TargetMode="External"/><Relationship Id="rId4" Type="http://schemas.openxmlformats.org/officeDocument/2006/relationships/hyperlink" Target="https://medium.com/@baabak/dynamic-pricing-using-machine-learning-5e882282eff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90600" y="209550"/>
            <a:ext cx="7772400" cy="1102519"/>
          </a:xfrm>
        </p:spPr>
        <p:txBody>
          <a:bodyPr>
            <a:normAutofit fontScale="90000"/>
          </a:bodyPr>
          <a:lstStyle/>
          <a:p>
            <a:br>
              <a:rPr lang="en-US" sz="3600" i="1" dirty="0">
                <a:solidFill>
                  <a:srgbClr val="002060"/>
                </a:solidFill>
                <a:latin typeface="Gill Sans MT" pitchFamily="34" charset="0"/>
              </a:rPr>
            </a:br>
            <a:r>
              <a:rPr lang="en-US" sz="3600" i="1" dirty="0">
                <a:solidFill>
                  <a:srgbClr val="002060"/>
                </a:solidFill>
                <a:latin typeface="Gill Sans MT" pitchFamily="34" charset="0"/>
              </a:rPr>
              <a:t>AI CONSORTIUM INTERNSHIP</a:t>
            </a:r>
            <a:br>
              <a:rPr lang="en-US" sz="3600" i="1" dirty="0">
                <a:solidFill>
                  <a:srgbClr val="002060"/>
                </a:solidFill>
                <a:latin typeface="Gill Sans MT" pitchFamily="34" charset="0"/>
              </a:rPr>
            </a:br>
            <a:r>
              <a:rPr lang="en-US" sz="3600" i="1" dirty="0">
                <a:solidFill>
                  <a:srgbClr val="002060"/>
                </a:solidFill>
                <a:latin typeface="Gill Sans MT" pitchFamily="34" charset="0"/>
              </a:rPr>
              <a:t>2</a:t>
            </a:r>
            <a:r>
              <a:rPr lang="en-US" sz="3600" i="1" baseline="30000" dirty="0">
                <a:solidFill>
                  <a:srgbClr val="002060"/>
                </a:solidFill>
                <a:latin typeface="Gill Sans MT" pitchFamily="34" charset="0"/>
              </a:rPr>
              <a:t>nd</a:t>
            </a:r>
            <a:r>
              <a:rPr lang="en-US" sz="3600" i="1" dirty="0">
                <a:solidFill>
                  <a:srgbClr val="002060"/>
                </a:solidFill>
                <a:latin typeface="Gill Sans MT" pitchFamily="34" charset="0"/>
              </a:rPr>
              <a:t> June 2025 to 13</a:t>
            </a:r>
            <a:r>
              <a:rPr lang="en-US" sz="3600" i="1" baseline="30000" dirty="0">
                <a:solidFill>
                  <a:srgbClr val="002060"/>
                </a:solidFill>
                <a:latin typeface="Gill Sans MT" pitchFamily="34" charset="0"/>
              </a:rPr>
              <a:t>th</a:t>
            </a:r>
            <a:r>
              <a:rPr lang="en-US" sz="3600" i="1" dirty="0">
                <a:solidFill>
                  <a:srgbClr val="002060"/>
                </a:solidFill>
                <a:latin typeface="Gill Sans MT" pitchFamily="34" charset="0"/>
              </a:rPr>
              <a:t> June 2025</a:t>
            </a:r>
            <a:br>
              <a:rPr lang="en-US" sz="3600" i="1" dirty="0">
                <a:solidFill>
                  <a:srgbClr val="002060"/>
                </a:solidFill>
                <a:latin typeface="Gill Sans MT" pitchFamily="34" charset="0"/>
              </a:rPr>
            </a:br>
            <a:br>
              <a:rPr lang="en-US" sz="3600" i="1" dirty="0">
                <a:solidFill>
                  <a:srgbClr val="002060"/>
                </a:solidFill>
                <a:latin typeface="Gill Sans MT" pitchFamily="34" charset="0"/>
              </a:rPr>
            </a:br>
            <a:r>
              <a:rPr lang="en-US" sz="3600" i="1">
                <a:solidFill>
                  <a:srgbClr val="002060"/>
                </a:solidFill>
                <a:latin typeface="Gill Sans MT" pitchFamily="34" charset="0"/>
              </a:rPr>
              <a:t>Dynamic Price </a:t>
            </a:r>
            <a:r>
              <a:rPr lang="en-US" sz="3600" i="1" dirty="0">
                <a:solidFill>
                  <a:srgbClr val="002060"/>
                </a:solidFill>
                <a:latin typeface="Gill Sans MT" pitchFamily="34" charset="0"/>
              </a:rPr>
              <a:t>Prediction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14400" y="2266950"/>
            <a:ext cx="7086600" cy="1866900"/>
          </a:xfrm>
        </p:spPr>
        <p:txBody>
          <a:bodyPr>
            <a:no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Gill Sans MT" pitchFamily="34" charset="0"/>
              </a:rPr>
              <a:t>Team No </a:t>
            </a:r>
            <a:r>
              <a:rPr lang="en-US" sz="1600" i="1">
                <a:solidFill>
                  <a:schemeClr val="tx1"/>
                </a:solidFill>
                <a:latin typeface="Gill Sans MT" pitchFamily="34" charset="0"/>
              </a:rPr>
              <a:t>: 26</a:t>
            </a:r>
            <a:endParaRPr lang="en-US" sz="1600" i="1" dirty="0">
              <a:solidFill>
                <a:schemeClr val="tx1"/>
              </a:solidFill>
              <a:latin typeface="Gill Sans MT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Gill Sans MT" pitchFamily="34" charset="0"/>
              </a:rPr>
              <a:t>Arul Kaarthikeyan M – 2303917720521020</a:t>
            </a:r>
          </a:p>
          <a:p>
            <a:r>
              <a:rPr lang="en-US" sz="1600" dirty="0">
                <a:solidFill>
                  <a:schemeClr val="tx1"/>
                </a:solidFill>
                <a:latin typeface="Gill Sans MT" pitchFamily="34" charset="0"/>
              </a:rPr>
              <a:t>Harish Kumar P S – 2303917720521045</a:t>
            </a:r>
          </a:p>
          <a:p>
            <a:r>
              <a:rPr lang="en-US" sz="1600" dirty="0">
                <a:solidFill>
                  <a:schemeClr val="tx1"/>
                </a:solidFill>
                <a:latin typeface="Gill Sans MT" pitchFamily="34" charset="0"/>
              </a:rPr>
              <a:t>Mohamed Asfaq S – 2303917720521082</a:t>
            </a:r>
          </a:p>
          <a:p>
            <a:r>
              <a:rPr lang="en-US" sz="1600" dirty="0">
                <a:solidFill>
                  <a:schemeClr val="tx1"/>
                </a:solidFill>
                <a:latin typeface="Gill Sans MT" pitchFamily="34" charset="0"/>
              </a:rPr>
              <a:t>Prasanna T – 2303917720521107</a:t>
            </a:r>
          </a:p>
          <a:p>
            <a:endParaRPr lang="en-US" sz="1600" dirty="0">
              <a:solidFill>
                <a:schemeClr val="tx1"/>
              </a:solidFill>
              <a:latin typeface="Gill Sans MT" pitchFamily="34" charset="0"/>
            </a:endParaRPr>
          </a:p>
          <a:p>
            <a:endParaRPr lang="en-US" sz="1600" dirty="0">
              <a:solidFill>
                <a:schemeClr val="tx1"/>
              </a:solidFill>
              <a:latin typeface="Gill Sans MT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Gill Sans MT" pitchFamily="34" charset="0"/>
              </a:rPr>
              <a:t>Guide Name : Mrs. A. </a:t>
            </a:r>
            <a:r>
              <a:rPr lang="en-US" sz="1600" dirty="0" err="1">
                <a:solidFill>
                  <a:schemeClr val="tx1"/>
                </a:solidFill>
                <a:latin typeface="Gill Sans MT" pitchFamily="34" charset="0"/>
              </a:rPr>
              <a:t>Indirani</a:t>
            </a:r>
            <a:endParaRPr lang="en-US" sz="1600" dirty="0">
              <a:solidFill>
                <a:schemeClr val="tx1"/>
              </a:solidFill>
              <a:latin typeface="Gill Sans MT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Gill Sans MT" pitchFamily="34" charset="0"/>
                <a:cs typeface="Arial" panose="020B0604020202020204"/>
                <a:sym typeface="Arial" panose="020B0604020202020204"/>
              </a:rPr>
              <a:t>Objectives</a:t>
            </a:r>
            <a:endParaRPr lang="en-US" dirty="0">
              <a:solidFill>
                <a:srgbClr val="002060"/>
              </a:solidFill>
              <a:latin typeface="Gill Sans MT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00151"/>
            <a:ext cx="8153400" cy="35051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Gill Sans MT" pitchFamily="34" charset="0"/>
                <a:cs typeface="Arial" pitchFamily="34" charset="0"/>
              </a:rPr>
              <a:t>Scrape competitor data (price, rating, reviews) from Amazon.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Gill Sans MT" pitchFamily="34" charset="0"/>
                <a:cs typeface="Arial" pitchFamily="34" charset="0"/>
              </a:rPr>
              <a:t>Use Google Trends to forecast product demand.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Gill Sans MT" pitchFamily="34" charset="0"/>
                <a:cs typeface="Arial" pitchFamily="34" charset="0"/>
              </a:rPr>
              <a:t>Predict a base price using </a:t>
            </a:r>
            <a:r>
              <a:rPr lang="en-US" sz="1800" dirty="0" err="1">
                <a:latin typeface="Gill Sans MT" pitchFamily="34" charset="0"/>
                <a:cs typeface="Arial" pitchFamily="34" charset="0"/>
              </a:rPr>
              <a:t>XGBoost</a:t>
            </a:r>
            <a:r>
              <a:rPr lang="en-US" sz="1800" dirty="0">
                <a:latin typeface="Gill Sans MT" pitchFamily="34" charset="0"/>
                <a:cs typeface="Arial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Gill Sans MT" pitchFamily="34" charset="0"/>
                <a:cs typeface="Arial" pitchFamily="34" charset="0"/>
              </a:rPr>
              <a:t>Adjust price based on trend score ,stock age and availability.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Gill Sans MT" pitchFamily="34" charset="0"/>
                <a:cs typeface="Arial" pitchFamily="34" charset="0"/>
              </a:rPr>
              <a:t>Recommend a final price that stays above cost and maximizes profit.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8757-4ABB-42CF-83EA-17B49E8A5053}" type="datetime3">
              <a:rPr lang="en-US" smtClean="0"/>
              <a:pPr/>
              <a:t>18 July 2025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3D1A-C5C1-46DD-9AB3-02A8F009D7E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18IT810 – Project First Review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Gill Sans MT" pitchFamily="34" charset="0"/>
                <a:cs typeface="Arial" panose="020B0604020202020204"/>
                <a:sym typeface="Arial" panose="020B0604020202020204"/>
              </a:rPr>
              <a:t>Methodology Diagram </a:t>
            </a:r>
            <a:endParaRPr lang="en-US" dirty="0">
              <a:solidFill>
                <a:srgbClr val="002060"/>
              </a:solidFill>
              <a:latin typeface="Gill Sans MT" pitchFamily="34" charset="0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119EB10-33D8-C4E8-F61B-0577D52464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0"/>
          <a:stretch>
            <a:fillRect/>
          </a:stretch>
        </p:blipFill>
        <p:spPr>
          <a:xfrm>
            <a:off x="2219282" y="971550"/>
            <a:ext cx="5172118" cy="3848616"/>
          </a:xfr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EDE82-C8ED-46A8-BBBB-ADA40020019A}" type="datetime3">
              <a:rPr lang="en-US" smtClean="0"/>
              <a:pPr/>
              <a:t>18 July 2025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3D1A-C5C1-46DD-9AB3-02A8F009D7E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18IT810 – Project First Review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E5A03-ACBC-F3B1-1F97-4B2694AD9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079B2B-1052-6BED-B7FC-4B9D0C252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Gill Sans MT" pitchFamily="34" charset="0"/>
                <a:cs typeface="Arial" panose="020B0604020202020204"/>
                <a:sym typeface="Arial" panose="020B0604020202020204"/>
              </a:rPr>
              <a:t>Methodology Steps </a:t>
            </a:r>
            <a:endParaRPr lang="en-US" dirty="0">
              <a:solidFill>
                <a:srgbClr val="002060"/>
              </a:solidFill>
              <a:latin typeface="Gill Sans MT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801C9B-DC87-F9C2-7DEE-B7B90BAFC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153400" cy="350519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200" dirty="0">
                <a:solidFill>
                  <a:srgbClr val="800000"/>
                </a:solidFill>
                <a:latin typeface="Gill Sans MT" panose="020B0502020104020203" pitchFamily="34" charset="0"/>
              </a:rPr>
              <a:t>Data Collection </a:t>
            </a:r>
          </a:p>
          <a:p>
            <a:r>
              <a:rPr lang="en-US" sz="7200" dirty="0">
                <a:latin typeface="Gill Sans MT" panose="020B0502020104020203" pitchFamily="34" charset="0"/>
              </a:rPr>
              <a:t>Product Info: Collect key attributes like stock quantity, MRP, and age of product.</a:t>
            </a:r>
          </a:p>
          <a:p>
            <a:r>
              <a:rPr lang="en-US" sz="7200" dirty="0">
                <a:latin typeface="Gill Sans MT" panose="020B0502020104020203" pitchFamily="34" charset="0"/>
              </a:rPr>
              <a:t>Competitor Pricing: Use web scraping to fetch prices, ratings, and reviews from Amazon.</a:t>
            </a:r>
          </a:p>
          <a:p>
            <a:r>
              <a:rPr lang="en-US" sz="7200" dirty="0">
                <a:latin typeface="Gill Sans MT" panose="020B0502020104020203" pitchFamily="34" charset="0"/>
              </a:rPr>
              <a:t>Trend Signals: Query Google Trends to get demand scores and historical search volume.</a:t>
            </a:r>
          </a:p>
          <a:p>
            <a:pPr marL="0" indent="0">
              <a:buNone/>
            </a:pPr>
            <a:endParaRPr lang="en-US" sz="72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800000"/>
                </a:solidFill>
                <a:latin typeface="Gill Sans MT" panose="020B0502020104020203" pitchFamily="34" charset="0"/>
              </a:rPr>
              <a:t>Data Preprocessing</a:t>
            </a:r>
          </a:p>
          <a:p>
            <a:r>
              <a:rPr lang="en-US" sz="7200" dirty="0">
                <a:latin typeface="Gill Sans MT" panose="020B0502020104020203" pitchFamily="34" charset="0"/>
              </a:rPr>
              <a:t>Normalize Data: Standardize stock, price, and trend scores for machine learning input.</a:t>
            </a:r>
          </a:p>
          <a:p>
            <a:r>
              <a:rPr lang="en-US" sz="7200" dirty="0">
                <a:latin typeface="Gill Sans MT" panose="020B0502020104020203" pitchFamily="34" charset="0"/>
              </a:rPr>
              <a:t>Handle Issues: Clean missing or inconsistent data entries for smooth model training.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722CF86-D878-1C21-7438-C5B07FACF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EDE82-C8ED-46A8-BBBB-ADA40020019A}" type="datetime3">
              <a:rPr lang="en-US" smtClean="0"/>
              <a:pPr/>
              <a:t>18 July 2025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5E68C-A9F6-4F96-D7A7-66E471269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3D1A-C5C1-46DD-9AB3-02A8F009D7E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43E3E4-C36B-7F0C-793F-C187E5512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18IT810 – Project First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542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B8417-9D87-53DB-9DFD-EA829D847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62175A-DBCC-C68C-0E41-B8BD10AE2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Gill Sans MT" pitchFamily="34" charset="0"/>
                <a:cs typeface="Arial" panose="020B0604020202020204"/>
                <a:sym typeface="Arial" panose="020B0604020202020204"/>
              </a:rPr>
              <a:t>Methodology Steps </a:t>
            </a:r>
            <a:endParaRPr lang="en-US" dirty="0">
              <a:solidFill>
                <a:srgbClr val="002060"/>
              </a:solidFill>
              <a:latin typeface="Gill Sans MT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0E5CCA-01E7-2383-395B-03B282266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153400" cy="350519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200" dirty="0">
                <a:solidFill>
                  <a:srgbClr val="800000"/>
                </a:solidFill>
                <a:latin typeface="Gill Sans MT" panose="020B0502020104020203" pitchFamily="34" charset="0"/>
              </a:rPr>
              <a:t>ML Model Prediction </a:t>
            </a:r>
          </a:p>
          <a:p>
            <a:r>
              <a:rPr lang="en-US" sz="7200" dirty="0">
                <a:latin typeface="Gill Sans MT" panose="020B0502020104020203" pitchFamily="34" charset="0"/>
              </a:rPr>
              <a:t>Model: Train an </a:t>
            </a:r>
            <a:r>
              <a:rPr lang="en-US" sz="7200" dirty="0" err="1">
                <a:latin typeface="Gill Sans MT" panose="020B0502020104020203" pitchFamily="34" charset="0"/>
              </a:rPr>
              <a:t>XGBoost</a:t>
            </a:r>
            <a:r>
              <a:rPr lang="en-US" sz="7200" dirty="0">
                <a:latin typeface="Gill Sans MT" panose="020B0502020104020203" pitchFamily="34" charset="0"/>
              </a:rPr>
              <a:t> regression model on cleaned dataset.</a:t>
            </a:r>
          </a:p>
          <a:p>
            <a:r>
              <a:rPr lang="en-US" sz="7200" dirty="0">
                <a:latin typeface="Gill Sans MT" panose="020B0502020104020203" pitchFamily="34" charset="0"/>
              </a:rPr>
              <a:t>Output: Predict a base price using input features like stock, trend, and competitor data.</a:t>
            </a:r>
          </a:p>
          <a:p>
            <a:r>
              <a:rPr lang="en-US" sz="7200" dirty="0">
                <a:latin typeface="Gill Sans MT" panose="020B0502020104020203" pitchFamily="34" charset="0"/>
              </a:rPr>
              <a:t>Store Results: This base price is saved and passed to the next logic layers.</a:t>
            </a:r>
          </a:p>
          <a:p>
            <a:pPr marL="0" indent="0">
              <a:buNone/>
            </a:pPr>
            <a:endParaRPr lang="en-US" sz="72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800000"/>
                </a:solidFill>
                <a:latin typeface="Gill Sans MT" panose="020B0502020104020203" pitchFamily="34" charset="0"/>
              </a:rPr>
              <a:t>Trend Forecasting </a:t>
            </a:r>
          </a:p>
          <a:p>
            <a:r>
              <a:rPr lang="en-US" sz="7200" dirty="0">
                <a:latin typeface="Gill Sans MT" panose="020B0502020104020203" pitchFamily="34" charset="0"/>
              </a:rPr>
              <a:t>Model: Use ARIMA to forecast demand trends based on Google Trends data.</a:t>
            </a:r>
          </a:p>
          <a:p>
            <a:r>
              <a:rPr lang="en-US" sz="7200" dirty="0">
                <a:latin typeface="Gill Sans MT" panose="020B0502020104020203" pitchFamily="34" charset="0"/>
              </a:rPr>
              <a:t>Demand Score: Predict future interest (0–100 scale) for the product.</a:t>
            </a:r>
          </a:p>
          <a:p>
            <a:r>
              <a:rPr lang="en-US" sz="7200" dirty="0">
                <a:latin typeface="Gill Sans MT" panose="020B0502020104020203" pitchFamily="34" charset="0"/>
              </a:rPr>
              <a:t>Influence: Use this score to estimate upward/downward pricing potential.</a:t>
            </a:r>
          </a:p>
          <a:p>
            <a:pPr>
              <a:lnSpc>
                <a:spcPct val="150000"/>
              </a:lnSpc>
            </a:pPr>
            <a:endParaRPr lang="en-US" sz="1800" dirty="0">
              <a:solidFill>
                <a:srgbClr val="800000"/>
              </a:solidFill>
              <a:latin typeface="Gill Sans MT" pitchFamily="34" charset="0"/>
              <a:cs typeface="Arial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7FA0627-6AFF-2164-9029-7F7C00163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EDE82-C8ED-46A8-BBBB-ADA40020019A}" type="datetime3">
              <a:rPr lang="en-US" smtClean="0"/>
              <a:pPr/>
              <a:t>18 July 2025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8BB3E-A5C5-6D45-60D3-1DADD640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3D1A-C5C1-46DD-9AB3-02A8F009D7E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C9DF65-24B1-E772-19F3-4CC12C763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18IT810 – Project First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330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0745D8-E484-D6BA-384F-D321B4715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994F41-8A74-A874-9467-EAB1D3442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Gill Sans MT" pitchFamily="34" charset="0"/>
                <a:cs typeface="Arial" panose="020B0604020202020204"/>
                <a:sym typeface="Arial" panose="020B0604020202020204"/>
              </a:rPr>
              <a:t>Methodology Steps </a:t>
            </a:r>
            <a:endParaRPr lang="en-US" dirty="0">
              <a:solidFill>
                <a:srgbClr val="002060"/>
              </a:solidFill>
              <a:latin typeface="Gill Sans MT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BC280C-28CD-5DAE-2E62-545C931B6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153400" cy="350519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200" dirty="0">
                <a:solidFill>
                  <a:srgbClr val="800000"/>
                </a:solidFill>
                <a:latin typeface="Gill Sans MT" panose="020B0502020104020203" pitchFamily="34" charset="0"/>
              </a:rPr>
              <a:t>Heuristic Adjustment </a:t>
            </a:r>
          </a:p>
          <a:p>
            <a:r>
              <a:rPr lang="en-US" sz="7200" dirty="0">
                <a:latin typeface="Gill Sans MT" panose="020B0502020104020203" pitchFamily="34" charset="0"/>
              </a:rPr>
              <a:t>Stock Level Logic: Lower stock may increase price; excess stock may reduce it.</a:t>
            </a:r>
          </a:p>
          <a:p>
            <a:r>
              <a:rPr lang="en-US" sz="7200" dirty="0">
                <a:latin typeface="Gill Sans MT" panose="020B0502020104020203" pitchFamily="34" charset="0"/>
              </a:rPr>
              <a:t>Age Logic: Older products may get discounted; newer items may retain value.</a:t>
            </a:r>
          </a:p>
          <a:p>
            <a:r>
              <a:rPr lang="en-US" sz="7200" dirty="0">
                <a:latin typeface="Gill Sans MT" panose="020B0502020104020203" pitchFamily="34" charset="0"/>
              </a:rPr>
              <a:t>Margin Logic: Ensures final price never goes below cost + minimum profit.</a:t>
            </a:r>
          </a:p>
          <a:p>
            <a:pPr marL="0" indent="0">
              <a:buNone/>
            </a:pPr>
            <a:endParaRPr lang="en-US" sz="72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800000"/>
                </a:solidFill>
                <a:latin typeface="Gill Sans MT" panose="020B0502020104020203" pitchFamily="34" charset="0"/>
              </a:rPr>
              <a:t>Final Price Calculation </a:t>
            </a:r>
          </a:p>
          <a:p>
            <a:r>
              <a:rPr lang="en-US" sz="7200" dirty="0">
                <a:latin typeface="Gill Sans MT" panose="020B0502020104020203" pitchFamily="34" charset="0"/>
              </a:rPr>
              <a:t>Combine Factors: Merge ML base price + demand forecast + manual heuristics.</a:t>
            </a:r>
          </a:p>
          <a:p>
            <a:r>
              <a:rPr lang="en-US" sz="7200" dirty="0">
                <a:latin typeface="Gill Sans MT" panose="020B0502020104020203" pitchFamily="34" charset="0"/>
              </a:rPr>
              <a:t>Output: Optimized price suggestion that balances demand, profit, and market competitiveness.</a:t>
            </a:r>
            <a:endParaRPr lang="en-US" sz="7200" dirty="0">
              <a:solidFill>
                <a:srgbClr val="800000"/>
              </a:solidFill>
              <a:latin typeface="Gill Sans MT" panose="020B0502020104020203" pitchFamily="34" charset="0"/>
            </a:endParaRPr>
          </a:p>
          <a:p>
            <a:r>
              <a:rPr lang="en-US" sz="7200" dirty="0">
                <a:latin typeface="Gill Sans MT" panose="020B0502020104020203" pitchFamily="34" charset="0"/>
              </a:rPr>
              <a:t>Reflects real-time demand and </a:t>
            </a:r>
            <a:r>
              <a:rPr lang="en-US" sz="7200">
                <a:latin typeface="Gill Sans MT" panose="020B0502020104020203" pitchFamily="34" charset="0"/>
              </a:rPr>
              <a:t>competitor context.</a:t>
            </a:r>
            <a:endParaRPr lang="en-US" sz="7200" dirty="0">
              <a:latin typeface="Gill Sans MT" panose="020B0502020104020203" pitchFamily="34" charset="0"/>
            </a:endParaRPr>
          </a:p>
          <a:p>
            <a:r>
              <a:rPr lang="en-US" sz="7200" dirty="0">
                <a:latin typeface="Gill Sans MT" panose="020B0502020104020203" pitchFamily="34" charset="0"/>
              </a:rPr>
              <a:t>Ensures profit above cost.</a:t>
            </a:r>
          </a:p>
          <a:p>
            <a:pPr>
              <a:lnSpc>
                <a:spcPct val="150000"/>
              </a:lnSpc>
            </a:pPr>
            <a:endParaRPr lang="en-US" sz="1800" dirty="0">
              <a:solidFill>
                <a:srgbClr val="800000"/>
              </a:solidFill>
              <a:latin typeface="Gill Sans MT" pitchFamily="34" charset="0"/>
              <a:cs typeface="Arial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B83DD7B-12BD-B9F5-7101-F9C9A88C0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EDE82-C8ED-46A8-BBBB-ADA40020019A}" type="datetime3">
              <a:rPr lang="en-US" smtClean="0"/>
              <a:pPr/>
              <a:t>18 July 2025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94ADF-E562-00C3-5234-D89A05F0A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3D1A-C5C1-46DD-9AB3-02A8F009D7E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58D310-6D56-FF09-F95B-7CCB74745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18IT810 – Project First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997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B19D03-BB17-8651-5EFE-04AA8DE5D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66B49B-50E3-C0F2-083F-FCD5171F9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  <a:latin typeface="Gill Sans MT" pitchFamily="34" charset="0"/>
                <a:cs typeface="Arial" panose="020B0604020202020204"/>
                <a:sym typeface="Arial" panose="020B0604020202020204"/>
              </a:rPr>
              <a:t>Hardware and Software Requirements  </a:t>
            </a:r>
            <a:endParaRPr lang="en-US" dirty="0">
              <a:solidFill>
                <a:srgbClr val="002060"/>
              </a:solidFill>
              <a:latin typeface="Gill Sans MT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9B7A70-BF70-B232-DDE0-D2869F6C7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153400" cy="3505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0000"/>
                </a:solidFill>
                <a:latin typeface="Gill Sans MT" pitchFamily="34" charset="0"/>
                <a:cs typeface="Arial" pitchFamily="34" charset="0"/>
              </a:rPr>
              <a:t>Hardware Requirements :</a:t>
            </a:r>
          </a:p>
          <a:p>
            <a:r>
              <a:rPr lang="en-US" sz="1700" dirty="0">
                <a:latin typeface="Gill Sans MT" pitchFamily="34" charset="0"/>
                <a:cs typeface="Arial" pitchFamily="34" charset="0"/>
              </a:rPr>
              <a:t>Processor: Intel Core i5 or above</a:t>
            </a:r>
          </a:p>
          <a:p>
            <a:r>
              <a:rPr lang="en-US" sz="1700" dirty="0">
                <a:latin typeface="Gill Sans MT" pitchFamily="34" charset="0"/>
                <a:cs typeface="Arial" pitchFamily="34" charset="0"/>
              </a:rPr>
              <a:t>RAM: Minimum 8 GB</a:t>
            </a:r>
          </a:p>
          <a:p>
            <a:r>
              <a:rPr lang="en-US" sz="1700" dirty="0">
                <a:latin typeface="Gill Sans MT" pitchFamily="34" charset="0"/>
                <a:cs typeface="Arial" pitchFamily="34" charset="0"/>
              </a:rPr>
              <a:t>Storage: 500 MB for datasets and reports</a:t>
            </a:r>
          </a:p>
          <a:p>
            <a:r>
              <a:rPr lang="en-US" sz="1700" dirty="0">
                <a:latin typeface="Gill Sans MT" pitchFamily="34" charset="0"/>
                <a:cs typeface="Arial" pitchFamily="34" charset="0"/>
              </a:rPr>
              <a:t>Network: Stable internet connection (for scraping &amp; trend data)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0000"/>
                </a:solidFill>
                <a:latin typeface="Gill Sans MT" pitchFamily="34" charset="0"/>
                <a:cs typeface="Arial" pitchFamily="34" charset="0"/>
              </a:rPr>
              <a:t>Software Requirements :</a:t>
            </a:r>
          </a:p>
          <a:p>
            <a:r>
              <a:rPr lang="en-US" sz="1700" dirty="0">
                <a:latin typeface="Gill Sans MT" pitchFamily="34" charset="0"/>
                <a:cs typeface="Arial" pitchFamily="34" charset="0"/>
              </a:rPr>
              <a:t>Operating System: Windows 10 / Ubuntu 20.04 </a:t>
            </a:r>
          </a:p>
          <a:p>
            <a:r>
              <a:rPr lang="en-US" sz="1700" dirty="0">
                <a:latin typeface="Gill Sans MT" pitchFamily="34" charset="0"/>
                <a:cs typeface="Arial" pitchFamily="34" charset="0"/>
              </a:rPr>
              <a:t>Programming Language: Python 3.8+</a:t>
            </a:r>
          </a:p>
          <a:p>
            <a:r>
              <a:rPr lang="en-US" sz="1700" dirty="0">
                <a:latin typeface="Gill Sans MT" pitchFamily="34" charset="0"/>
                <a:cs typeface="Arial" pitchFamily="34" charset="0"/>
              </a:rPr>
              <a:t>Libraries/Frameworks: Flask (Web framework), </a:t>
            </a:r>
            <a:r>
              <a:rPr lang="en-US" sz="1700" dirty="0" err="1">
                <a:latin typeface="Gill Sans MT" pitchFamily="34" charset="0"/>
                <a:cs typeface="Arial" pitchFamily="34" charset="0"/>
              </a:rPr>
              <a:t>BeautifulSoup</a:t>
            </a:r>
            <a:r>
              <a:rPr lang="en-US" sz="1700" dirty="0">
                <a:latin typeface="Gill Sans MT" pitchFamily="34" charset="0"/>
                <a:cs typeface="Arial" pitchFamily="34" charset="0"/>
              </a:rPr>
              <a:t> (Web scraping), </a:t>
            </a:r>
            <a:r>
              <a:rPr lang="en-US" sz="1700" dirty="0" err="1">
                <a:latin typeface="Gill Sans MT" pitchFamily="34" charset="0"/>
                <a:cs typeface="Arial" pitchFamily="34" charset="0"/>
              </a:rPr>
              <a:t>XGBoost</a:t>
            </a:r>
            <a:r>
              <a:rPr lang="en-US" sz="1700" dirty="0">
                <a:latin typeface="Gill Sans MT" pitchFamily="34" charset="0"/>
                <a:cs typeface="Arial" pitchFamily="34" charset="0"/>
              </a:rPr>
              <a:t> (ML model), </a:t>
            </a:r>
            <a:r>
              <a:rPr lang="en-US" sz="1700" dirty="0" err="1">
                <a:latin typeface="Gill Sans MT" pitchFamily="34" charset="0"/>
                <a:cs typeface="Arial" pitchFamily="34" charset="0"/>
              </a:rPr>
              <a:t>statsmodels</a:t>
            </a:r>
            <a:r>
              <a:rPr lang="en-US" sz="1700" dirty="0">
                <a:latin typeface="Gill Sans MT" pitchFamily="34" charset="0"/>
                <a:cs typeface="Arial" pitchFamily="34" charset="0"/>
              </a:rPr>
              <a:t> (ARIMA for time-series forecasting) , </a:t>
            </a:r>
            <a:r>
              <a:rPr lang="en-US" sz="1700" dirty="0" err="1">
                <a:latin typeface="Gill Sans MT" pitchFamily="34" charset="0"/>
                <a:cs typeface="Arial" pitchFamily="34" charset="0"/>
              </a:rPr>
              <a:t>pytrends</a:t>
            </a:r>
            <a:r>
              <a:rPr lang="en-US" sz="1700" dirty="0">
                <a:latin typeface="Gill Sans MT" pitchFamily="34" charset="0"/>
                <a:cs typeface="Arial" pitchFamily="34" charset="0"/>
              </a:rPr>
              <a:t> (Google Trends API), pandas, </a:t>
            </a:r>
            <a:r>
              <a:rPr lang="en-US" sz="1700" dirty="0" err="1">
                <a:latin typeface="Gill Sans MT" pitchFamily="34" charset="0"/>
                <a:cs typeface="Arial" pitchFamily="34" charset="0"/>
              </a:rPr>
              <a:t>numpy</a:t>
            </a:r>
            <a:r>
              <a:rPr lang="en-US" sz="1700" dirty="0">
                <a:latin typeface="Gill Sans MT" pitchFamily="34" charset="0"/>
                <a:cs typeface="Arial" pitchFamily="34" charset="0"/>
              </a:rPr>
              <a:t>, scikit-learn, requests</a:t>
            </a:r>
          </a:p>
          <a:p>
            <a:pPr marL="0" indent="0">
              <a:buNone/>
            </a:pPr>
            <a:endParaRPr lang="en-US" sz="1700" dirty="0">
              <a:latin typeface="Gill Sans MT" pitchFamily="34" charset="0"/>
              <a:cs typeface="Arial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159B645-46D4-9786-6229-2BAA9FF46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EDE82-C8ED-46A8-BBBB-ADA40020019A}" type="datetime3">
              <a:rPr lang="en-US" smtClean="0"/>
              <a:pPr/>
              <a:t>18 July 2025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9672F-5368-088A-658F-C86930D53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3D1A-C5C1-46DD-9AB3-02A8F009D7E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D5AE60-48D1-5656-6415-95D7AF3B7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18IT810 – Project First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648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BFE03-EB52-F182-DED8-D846522D0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Dataset to be used</a:t>
            </a:r>
            <a:endParaRPr lang="en-IN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6F7DA-630E-77F3-E495-525CA5B3E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IN" sz="2000" dirty="0">
                <a:solidFill>
                  <a:srgbClr val="800000"/>
                </a:solidFill>
                <a:latin typeface="Gill Sans MT" panose="020B0502020104020203" pitchFamily="34" charset="0"/>
              </a:rPr>
              <a:t>Identified Dataset </a:t>
            </a:r>
          </a:p>
          <a:p>
            <a:pPr marL="0" lvl="0" indent="0">
              <a:buNone/>
            </a:pPr>
            <a:endParaRPr lang="en-IN" sz="1900" dirty="0">
              <a:latin typeface="Gill Sans MT" panose="020B0502020104020203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IN" sz="1900" dirty="0">
                <a:latin typeface="Gill Sans MT" panose="020B0502020104020203" pitchFamily="34" charset="0"/>
              </a:rPr>
              <a:t>Amazon Product details (Web Scraping)  - </a:t>
            </a:r>
            <a:r>
              <a:rPr lang="en-IN" sz="1900" u="sng" dirty="0">
                <a:latin typeface="Gill Sans MT" panose="020B0502020104020203" pitchFamily="34" charset="0"/>
                <a:hlinkClick r:id="rId2"/>
              </a:rPr>
              <a:t>https://www.amazon.in/</a:t>
            </a:r>
            <a:endParaRPr lang="en-IN" sz="1900" u="sng" dirty="0">
              <a:latin typeface="Gill Sans MT" panose="020B0502020104020203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endParaRPr lang="en-IN" sz="1900" dirty="0">
              <a:latin typeface="Gill Sans MT" panose="020B0502020104020203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IN" sz="1900" dirty="0">
                <a:latin typeface="Gill Sans MT" panose="020B0502020104020203" pitchFamily="34" charset="0"/>
              </a:rPr>
              <a:t>Google Trends (</a:t>
            </a:r>
            <a:r>
              <a:rPr lang="en-IN" sz="1900" dirty="0" err="1">
                <a:latin typeface="Gill Sans MT" panose="020B0502020104020203" pitchFamily="34" charset="0"/>
              </a:rPr>
              <a:t>Pytrends</a:t>
            </a:r>
            <a:r>
              <a:rPr lang="en-IN" sz="1900" dirty="0">
                <a:latin typeface="Gill Sans MT" panose="020B0502020104020203" pitchFamily="34" charset="0"/>
              </a:rPr>
              <a:t> ) </a:t>
            </a:r>
            <a:r>
              <a:rPr lang="en-IN" sz="1900" u="sng" dirty="0">
                <a:latin typeface="Gill Sans MT" panose="020B0502020104020203" pitchFamily="34" charset="0"/>
                <a:hlinkClick r:id="rId3"/>
              </a:rPr>
              <a:t>https://trends.google.com/trends/</a:t>
            </a:r>
            <a:endParaRPr lang="en-IN" sz="1900" dirty="0">
              <a:latin typeface="Gill Sans MT" panose="020B0502020104020203" pitchFamily="34" charset="0"/>
            </a:endParaRP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C679E-E817-AF96-9DD4-C0950C7B5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6C13-1485-4627-ABCF-432239B171E2}" type="datetime3">
              <a:rPr lang="en-US" smtClean="0"/>
              <a:pPr/>
              <a:t>18 July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A571F-8C44-2CDB-815D-3C6EE0E3A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18IT810 – Project First Review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D234B-713F-10A3-6A42-E13B1D5F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3D1A-C5C1-46DD-9AB3-02A8F009D7E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185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BD145-6BDC-CC34-3A13-D67E49FCD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DBE02-3DC4-9E46-5FBA-D8A4F50A1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  <a:latin typeface="Gill Sans MT" panose="020B0502020104020203" pitchFamily="34" charset="0"/>
              </a:rPr>
              <a:t>About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EA472-65BE-356F-6F84-8AD182537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1700" dirty="0">
                <a:solidFill>
                  <a:srgbClr val="800000"/>
                </a:solidFill>
                <a:latin typeface="Gill Sans MT" panose="020B0502020104020203" pitchFamily="34" charset="0"/>
              </a:rPr>
              <a:t>Amazon Dataset </a:t>
            </a:r>
            <a:r>
              <a:rPr lang="en-IN" sz="1700" dirty="0">
                <a:latin typeface="Gill Sans MT" panose="020B0502020104020203" pitchFamily="34" charset="0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IN" sz="1700" dirty="0">
                <a:latin typeface="Gill Sans MT" panose="020B0502020104020203" pitchFamily="34" charset="0"/>
              </a:rPr>
              <a:t>Collected using custom scraper (</a:t>
            </a:r>
            <a:r>
              <a:rPr lang="en-IN" sz="1700" dirty="0" err="1">
                <a:latin typeface="Gill Sans MT" panose="020B0502020104020203" pitchFamily="34" charset="0"/>
              </a:rPr>
              <a:t>BeautifulSoup</a:t>
            </a:r>
            <a:r>
              <a:rPr lang="en-IN" sz="1700" dirty="0">
                <a:latin typeface="Gill Sans MT" panose="020B0502020104020203" pitchFamily="34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en-IN" sz="1700" dirty="0">
                <a:latin typeface="Gill Sans MT" panose="020B0502020104020203" pitchFamily="34" charset="0"/>
              </a:rPr>
              <a:t>Attributes: Product title, price, rating, review count, monthly sales.</a:t>
            </a:r>
          </a:p>
          <a:p>
            <a:pPr>
              <a:lnSpc>
                <a:spcPct val="150000"/>
              </a:lnSpc>
            </a:pPr>
            <a:r>
              <a:rPr lang="en-IN" sz="1700" dirty="0">
                <a:latin typeface="Gill Sans MT" panose="020B0502020104020203" pitchFamily="34" charset="0"/>
              </a:rPr>
              <a:t>Samples: Avg. ~80 products per category scraped (up to 3 pages).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700" dirty="0">
                <a:solidFill>
                  <a:srgbClr val="800000"/>
                </a:solidFill>
                <a:latin typeface="Gill Sans MT" panose="020B0502020104020203" pitchFamily="34" charset="0"/>
              </a:rPr>
              <a:t>Google Trends </a:t>
            </a:r>
            <a:r>
              <a:rPr lang="en-IN" sz="1700" dirty="0">
                <a:latin typeface="Gill Sans MT" panose="020B0502020104020203" pitchFamily="34" charset="0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IN" sz="1700" dirty="0">
                <a:latin typeface="Gill Sans MT" panose="020B0502020104020203" pitchFamily="34" charset="0"/>
              </a:rPr>
              <a:t>Daily interest score over 90 days.</a:t>
            </a:r>
          </a:p>
          <a:p>
            <a:pPr>
              <a:lnSpc>
                <a:spcPct val="150000"/>
              </a:lnSpc>
            </a:pPr>
            <a:r>
              <a:rPr lang="en-IN" sz="1700" dirty="0">
                <a:latin typeface="Gill Sans MT" panose="020B0502020104020203" pitchFamily="34" charset="0"/>
              </a:rPr>
              <a:t>Attributes: Date, interest score (0–100).</a:t>
            </a:r>
          </a:p>
          <a:p>
            <a:pPr>
              <a:lnSpc>
                <a:spcPct val="150000"/>
              </a:lnSpc>
            </a:pPr>
            <a:r>
              <a:rPr lang="en-IN" sz="1700" dirty="0">
                <a:latin typeface="Gill Sans MT" panose="020B0502020104020203" pitchFamily="34" charset="0"/>
              </a:rPr>
              <a:t>Format: Time-series data for ARIMA forecasting.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624A2-FC19-C94E-50D0-A46A744B8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6C13-1485-4627-ABCF-432239B171E2}" type="datetime3">
              <a:rPr lang="en-US" smtClean="0"/>
              <a:pPr/>
              <a:t>18 July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156EF-F838-B380-A0B3-C7F32C719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18IT810 – Project First Review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08491-8AC3-B162-0EE9-CD75046BA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3D1A-C5C1-46DD-9AB3-02A8F009D7E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663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116F5-C0EB-4A80-3CFC-AB8D7CD40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D045F-4EB3-7D8E-CBB0-A8C80E43F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Implementation : Preprocessing Output</a:t>
            </a:r>
            <a:endParaRPr lang="en-IN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5C182-9071-DACA-E869-75129B1BB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6C13-1485-4627-ABCF-432239B171E2}" type="datetime3">
              <a:rPr lang="en-US" smtClean="0"/>
              <a:pPr/>
              <a:t>18 July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9B010-6D8F-E664-5E11-AE4427C20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18IT810 – Project First Review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6687B-CFE6-307A-B430-4866851D0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3D1A-C5C1-46DD-9AB3-02A8F009D7E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EA94621-847C-AEA3-2C19-B81E90D28F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8351" y="1276350"/>
            <a:ext cx="7848600" cy="2200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1700" b="1" dirty="0">
                <a:solidFill>
                  <a:srgbClr val="800000"/>
                </a:solidFill>
                <a:latin typeface="Gill Sans MT" panose="020B0502020104020203" pitchFamily="34" charset="0"/>
              </a:rPr>
              <a:t>Steps Performed :</a:t>
            </a:r>
            <a:endParaRPr lang="en-US" sz="1700" dirty="0">
              <a:solidFill>
                <a:srgbClr val="800000"/>
              </a:solidFill>
              <a:latin typeface="Gill Sans MT" panose="020B0502020104020203" pitchFamily="34" charset="0"/>
            </a:endParaRPr>
          </a:p>
          <a:p>
            <a:r>
              <a:rPr lang="en-US" sz="1700" dirty="0">
                <a:latin typeface="Gill Sans MT" panose="020B0502020104020203" pitchFamily="34" charset="0"/>
              </a:rPr>
              <a:t>Removed products with missing/zero reviews or sales</a:t>
            </a:r>
          </a:p>
          <a:p>
            <a:r>
              <a:rPr lang="en-US" sz="1700" dirty="0">
                <a:latin typeface="Gill Sans MT" panose="020B0502020104020203" pitchFamily="34" charset="0"/>
              </a:rPr>
              <a:t>Filtered out price outliers.</a:t>
            </a:r>
          </a:p>
          <a:p>
            <a:r>
              <a:rPr lang="en-US" sz="1700" dirty="0">
                <a:latin typeface="Gill Sans MT" panose="020B0502020104020203" pitchFamily="34" charset="0"/>
              </a:rPr>
              <a:t>Applied log transformation on price, reviews, sales</a:t>
            </a:r>
          </a:p>
          <a:p>
            <a:r>
              <a:rPr lang="en-US" sz="1700" dirty="0">
                <a:latin typeface="Gill Sans MT" panose="020B0502020104020203" pitchFamily="34" charset="0"/>
              </a:rPr>
              <a:t>Normalized trend scores</a:t>
            </a:r>
          </a:p>
          <a:p>
            <a:r>
              <a:rPr lang="en-US" sz="1700" dirty="0">
                <a:latin typeface="Gill Sans MT" panose="020B0502020104020203" pitchFamily="34" charset="0"/>
              </a:rPr>
              <a:t>Fused ARIMA-predicted trend into feature 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781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9B7E0-AD98-7024-E2DD-3EDB37C96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A7C7D-4CAD-0DC3-72DD-47C4EE368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Screenshot</a:t>
            </a:r>
            <a:endParaRPr lang="en-IN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E142517-C08E-8372-E25F-04A26ACD12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9"/>
          <a:stretch>
            <a:fillRect/>
          </a:stretch>
        </p:blipFill>
        <p:spPr>
          <a:xfrm>
            <a:off x="830456" y="1014035"/>
            <a:ext cx="4223329" cy="333846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7D075-5D01-8A02-1A46-B21BCC0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6C13-1485-4627-ABCF-432239B171E2}" type="datetime3">
              <a:rPr lang="en-US" smtClean="0"/>
              <a:pPr/>
              <a:t>18 July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98B11-131A-6B73-17E4-C0FE2B630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18IT810 – Project First 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3C028-6CC7-5831-263D-210998CD5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3D1A-C5C1-46DD-9AB3-02A8F009D7E1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F5C8C5-3B5F-E71B-FCCA-F013B4F881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"/>
          <a:stretch>
            <a:fillRect/>
          </a:stretch>
        </p:blipFill>
        <p:spPr>
          <a:xfrm>
            <a:off x="5486400" y="1014035"/>
            <a:ext cx="2786370" cy="35582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4CCAAA-52E3-7324-BC61-30EDBC2D2B80}"/>
              </a:ext>
            </a:extLst>
          </p:cNvPr>
          <p:cNvSpPr txBox="1"/>
          <p:nvPr/>
        </p:nvSpPr>
        <p:spPr>
          <a:xfrm>
            <a:off x="2286000" y="4331242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i="1" dirty="0">
                <a:latin typeface="Gill Sans MT" panose="020B0502020104020203" pitchFamily="34" charset="0"/>
              </a:rPr>
              <a:t>Input Page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E89917-2318-4C14-0C5A-C3E2D275729E}"/>
              </a:ext>
            </a:extLst>
          </p:cNvPr>
          <p:cNvSpPr txBox="1"/>
          <p:nvPr/>
        </p:nvSpPr>
        <p:spPr>
          <a:xfrm>
            <a:off x="6400800" y="445948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i="1" dirty="0">
                <a:latin typeface="Gill Sans MT" panose="020B0502020104020203" pitchFamily="34" charset="0"/>
              </a:rPr>
              <a:t>Result Page </a:t>
            </a:r>
          </a:p>
        </p:txBody>
      </p:sp>
    </p:spTree>
    <p:extLst>
      <p:ext uri="{BB962C8B-B14F-4D97-AF65-F5344CB8AC3E}">
        <p14:creationId xmlns:p14="http://schemas.microsoft.com/office/powerpoint/2010/main" val="2893430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Gill Sans MT" pitchFamily="34" charset="0"/>
                <a:ea typeface="Arial" panose="020B0604020202020204"/>
                <a:cs typeface="Arial" panose="020B0604020202020204"/>
                <a:sym typeface="Arial" panose="020B0604020202020204"/>
              </a:rPr>
              <a:t>Overview</a:t>
            </a:r>
            <a:endParaRPr lang="en-US" dirty="0">
              <a:solidFill>
                <a:srgbClr val="002060"/>
              </a:solidFill>
              <a:latin typeface="Gill Sans MT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00151"/>
            <a:ext cx="8153400" cy="3505199"/>
          </a:xfrm>
        </p:spPr>
        <p:txBody>
          <a:bodyPr>
            <a:normAutofit fontScale="32500" lnSpcReduction="20000"/>
          </a:bodyPr>
          <a:lstStyle/>
          <a:p>
            <a:pPr lvl="0"/>
            <a:r>
              <a:rPr lang="en-US" sz="4000" dirty="0">
                <a:solidFill>
                  <a:srgbClr val="800000"/>
                </a:solidFill>
                <a:latin typeface="Gill Sans MT" pitchFamily="34" charset="0"/>
                <a:cs typeface="Arial" pitchFamily="34" charset="0"/>
              </a:rPr>
              <a:t>Introduction</a:t>
            </a:r>
          </a:p>
          <a:p>
            <a:pPr lvl="0"/>
            <a:r>
              <a:rPr lang="en-US" sz="4000" dirty="0">
                <a:solidFill>
                  <a:srgbClr val="800000"/>
                </a:solidFill>
                <a:latin typeface="Gill Sans MT" pitchFamily="34" charset="0"/>
                <a:cs typeface="Arial" pitchFamily="34" charset="0"/>
              </a:rPr>
              <a:t>Problem Statement &amp; Descriptions</a:t>
            </a:r>
          </a:p>
          <a:p>
            <a:pPr lvl="0"/>
            <a:r>
              <a:rPr lang="en-US" sz="4000" dirty="0">
                <a:solidFill>
                  <a:srgbClr val="800000"/>
                </a:solidFill>
                <a:latin typeface="Gill Sans MT" pitchFamily="34" charset="0"/>
                <a:cs typeface="Arial" pitchFamily="34" charset="0"/>
              </a:rPr>
              <a:t>Literature Review/Existing Solutions</a:t>
            </a:r>
          </a:p>
          <a:p>
            <a:pPr lvl="0"/>
            <a:r>
              <a:rPr lang="en-US" sz="4000" dirty="0">
                <a:solidFill>
                  <a:srgbClr val="800000"/>
                </a:solidFill>
                <a:latin typeface="Gill Sans MT" pitchFamily="34" charset="0"/>
                <a:cs typeface="Arial" pitchFamily="34" charset="0"/>
              </a:rPr>
              <a:t>Gap Identified</a:t>
            </a:r>
          </a:p>
          <a:p>
            <a:pPr lvl="0"/>
            <a:r>
              <a:rPr lang="en-US" sz="4000" dirty="0">
                <a:solidFill>
                  <a:srgbClr val="800000"/>
                </a:solidFill>
                <a:latin typeface="Gill Sans MT" pitchFamily="34" charset="0"/>
                <a:cs typeface="Arial" pitchFamily="34" charset="0"/>
              </a:rPr>
              <a:t>Objectives</a:t>
            </a:r>
          </a:p>
          <a:p>
            <a:pPr lvl="0"/>
            <a:r>
              <a:rPr lang="en-US" sz="4000" dirty="0">
                <a:solidFill>
                  <a:srgbClr val="800000"/>
                </a:solidFill>
                <a:latin typeface="Gill Sans MT" pitchFamily="34" charset="0"/>
                <a:cs typeface="Arial" pitchFamily="34" charset="0"/>
              </a:rPr>
              <a:t>Methodologies to solve the problem ( Design diagram and Steps)</a:t>
            </a:r>
          </a:p>
          <a:p>
            <a:pPr lvl="0"/>
            <a:r>
              <a:rPr lang="en-US" sz="4000" dirty="0">
                <a:solidFill>
                  <a:srgbClr val="800000"/>
                </a:solidFill>
                <a:latin typeface="Gill Sans MT" pitchFamily="34" charset="0"/>
                <a:cs typeface="Arial" pitchFamily="34" charset="0"/>
              </a:rPr>
              <a:t>Hardware and Software requirements</a:t>
            </a:r>
          </a:p>
          <a:p>
            <a:r>
              <a:rPr lang="en-US" sz="4000" dirty="0">
                <a:solidFill>
                  <a:srgbClr val="800000"/>
                </a:solidFill>
                <a:latin typeface="Gill Sans MT" pitchFamily="34" charset="0"/>
                <a:cs typeface="Arial" pitchFamily="34" charset="0"/>
              </a:rPr>
              <a:t>Dataset to be used </a:t>
            </a:r>
          </a:p>
          <a:p>
            <a:pPr lvl="0"/>
            <a:r>
              <a:rPr lang="en-US" sz="4000" dirty="0">
                <a:solidFill>
                  <a:srgbClr val="800000"/>
                </a:solidFill>
                <a:latin typeface="Gill Sans MT" pitchFamily="34" charset="0"/>
                <a:cs typeface="Arial" pitchFamily="34" charset="0"/>
              </a:rPr>
              <a:t>About Dataset </a:t>
            </a:r>
          </a:p>
          <a:p>
            <a:pPr lvl="0"/>
            <a:r>
              <a:rPr lang="en-US" sz="4000" dirty="0">
                <a:solidFill>
                  <a:srgbClr val="800000"/>
                </a:solidFill>
                <a:latin typeface="Gill Sans MT" pitchFamily="34" charset="0"/>
                <a:cs typeface="Arial" pitchFamily="34" charset="0"/>
              </a:rPr>
              <a:t>Implementation : Preprocessing output</a:t>
            </a:r>
          </a:p>
          <a:p>
            <a:pPr lvl="0"/>
            <a:r>
              <a:rPr lang="en-US" sz="4000" dirty="0">
                <a:solidFill>
                  <a:srgbClr val="800000"/>
                </a:solidFill>
                <a:latin typeface="Gill Sans MT" pitchFamily="34" charset="0"/>
                <a:cs typeface="Arial" pitchFamily="34" charset="0"/>
              </a:rPr>
              <a:t>Screenshot</a:t>
            </a:r>
          </a:p>
          <a:p>
            <a:pPr lvl="0"/>
            <a:r>
              <a:rPr lang="en-US" sz="4000" dirty="0">
                <a:solidFill>
                  <a:srgbClr val="800000"/>
                </a:solidFill>
                <a:latin typeface="Gill Sans MT" pitchFamily="34" charset="0"/>
                <a:cs typeface="Arial" pitchFamily="34" charset="0"/>
              </a:rPr>
              <a:t>Performance Comparison</a:t>
            </a:r>
          </a:p>
          <a:p>
            <a:pPr lvl="0"/>
            <a:r>
              <a:rPr lang="en-US" sz="4000" dirty="0">
                <a:solidFill>
                  <a:srgbClr val="800000"/>
                </a:solidFill>
                <a:latin typeface="Gill Sans MT" pitchFamily="34" charset="0"/>
                <a:cs typeface="Arial" pitchFamily="34" charset="0"/>
              </a:rPr>
              <a:t>Conclusion</a:t>
            </a:r>
          </a:p>
          <a:p>
            <a:pPr lvl="0"/>
            <a:r>
              <a:rPr lang="en-US" sz="4000" dirty="0">
                <a:solidFill>
                  <a:srgbClr val="800000"/>
                </a:solidFill>
                <a:latin typeface="Gill Sans MT" pitchFamily="34" charset="0"/>
                <a:cs typeface="Arial" pitchFamily="34" charset="0"/>
              </a:rPr>
              <a:t>Future work</a:t>
            </a:r>
          </a:p>
          <a:p>
            <a:pPr lvl="0"/>
            <a:r>
              <a:rPr lang="en-US" sz="4000" dirty="0">
                <a:solidFill>
                  <a:srgbClr val="800000"/>
                </a:solidFill>
                <a:latin typeface="Gill Sans MT" pitchFamily="34" charset="0"/>
                <a:cs typeface="Arial" pitchFamily="34" charset="0"/>
              </a:rPr>
              <a:t>Individual Contributions</a:t>
            </a:r>
          </a:p>
          <a:p>
            <a:pPr lvl="0"/>
            <a:r>
              <a:rPr lang="en-US" sz="4000" dirty="0">
                <a:solidFill>
                  <a:srgbClr val="800000"/>
                </a:solidFill>
                <a:latin typeface="Gill Sans MT" pitchFamily="34" charset="0"/>
                <a:cs typeface="Arial" pitchFamily="34" charset="0"/>
              </a:rPr>
              <a:t>References</a:t>
            </a:r>
          </a:p>
          <a:p>
            <a:pPr lvl="0"/>
            <a:endParaRPr lang="en-US" sz="4000" dirty="0">
              <a:solidFill>
                <a:srgbClr val="800000"/>
              </a:solidFill>
              <a:latin typeface="Gill Sans MT" pitchFamily="34" charset="0"/>
              <a:cs typeface="Arial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5F8AC-2EAF-4398-A188-81907D916B6C}" type="datetime3">
              <a:rPr lang="en-US" smtClean="0"/>
              <a:pPr/>
              <a:t>18 July 2025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3D1A-C5C1-46DD-9AB3-02A8F009D7E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18IT810 – Project First Review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8949CE-6EB4-6887-B26F-BE1D0530A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78244-A1EB-7291-CBCF-8063DF2C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Performance Comparison</a:t>
            </a:r>
            <a:endParaRPr lang="en-IN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0EBB137-E0E9-2516-B551-5B3E115953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5469365"/>
              </p:ext>
            </p:extLst>
          </p:nvPr>
        </p:nvGraphicFramePr>
        <p:xfrm>
          <a:off x="699769" y="1073754"/>
          <a:ext cx="7744461" cy="19842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1608">
                  <a:extLst>
                    <a:ext uri="{9D8B030D-6E8A-4147-A177-3AD203B41FA5}">
                      <a16:colId xmlns:a16="http://schemas.microsoft.com/office/drawing/2014/main" val="2464766980"/>
                    </a:ext>
                  </a:extLst>
                </a:gridCol>
                <a:gridCol w="1923094">
                  <a:extLst>
                    <a:ext uri="{9D8B030D-6E8A-4147-A177-3AD203B41FA5}">
                      <a16:colId xmlns:a16="http://schemas.microsoft.com/office/drawing/2014/main" val="2443525174"/>
                    </a:ext>
                  </a:extLst>
                </a:gridCol>
                <a:gridCol w="1201934">
                  <a:extLst>
                    <a:ext uri="{9D8B030D-6E8A-4147-A177-3AD203B41FA5}">
                      <a16:colId xmlns:a16="http://schemas.microsoft.com/office/drawing/2014/main" val="2368718249"/>
                    </a:ext>
                  </a:extLst>
                </a:gridCol>
                <a:gridCol w="1442320">
                  <a:extLst>
                    <a:ext uri="{9D8B030D-6E8A-4147-A177-3AD203B41FA5}">
                      <a16:colId xmlns:a16="http://schemas.microsoft.com/office/drawing/2014/main" val="3235357432"/>
                    </a:ext>
                  </a:extLst>
                </a:gridCol>
                <a:gridCol w="1245505">
                  <a:extLst>
                    <a:ext uri="{9D8B030D-6E8A-4147-A177-3AD203B41FA5}">
                      <a16:colId xmlns:a16="http://schemas.microsoft.com/office/drawing/2014/main" val="2962913803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  <a:latin typeface="Gill Sans MT" panose="020B0502020104020203" pitchFamily="34" charset="0"/>
                        </a:rPr>
                        <a:t> Feature Source</a:t>
                      </a:r>
                      <a:endParaRPr lang="en-IN" sz="1800" kern="100" dirty="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  <a:latin typeface="Gill Sans MT" panose="020B0502020104020203" pitchFamily="34" charset="0"/>
                        </a:rPr>
                        <a:t> Model</a:t>
                      </a:r>
                      <a:endParaRPr lang="en-IN" sz="1800" kern="100" dirty="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  <a:latin typeface="Gill Sans MT" panose="020B0502020104020203" pitchFamily="34" charset="0"/>
                        </a:rPr>
                        <a:t>RMSE (</a:t>
                      </a:r>
                      <a:r>
                        <a:rPr lang="en-IN" sz="1800" dirty="0">
                          <a:latin typeface="Gill Sans MT" panose="020B0502020104020203" pitchFamily="34" charset="0"/>
                        </a:rPr>
                        <a:t>₹</a:t>
                      </a:r>
                      <a:r>
                        <a:rPr lang="en-US" sz="1800" kern="100" dirty="0">
                          <a:effectLst/>
                          <a:latin typeface="Gill Sans MT" panose="020B0502020104020203" pitchFamily="34" charset="0"/>
                        </a:rPr>
                        <a:t>)</a:t>
                      </a:r>
                      <a:endParaRPr lang="en-IN" sz="1800" kern="100" dirty="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  <a:latin typeface="Gill Sans MT" panose="020B0502020104020203" pitchFamily="34" charset="0"/>
                        </a:rPr>
                        <a:t>MAE(</a:t>
                      </a:r>
                      <a:r>
                        <a:rPr lang="en-IN" sz="1800" dirty="0">
                          <a:latin typeface="Gill Sans MT" panose="020B0502020104020203" pitchFamily="34" charset="0"/>
                        </a:rPr>
                        <a:t>₹</a:t>
                      </a:r>
                      <a:r>
                        <a:rPr lang="en-US" sz="1800" kern="100" dirty="0">
                          <a:effectLst/>
                          <a:latin typeface="Gill Sans MT" panose="020B0502020104020203" pitchFamily="34" charset="0"/>
                        </a:rPr>
                        <a:t>)</a:t>
                      </a:r>
                      <a:endParaRPr lang="en-IN" sz="1800" kern="100" dirty="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  <a:latin typeface="Gill Sans MT" panose="020B0502020104020203" pitchFamily="34" charset="0"/>
                        </a:rPr>
                        <a:t>MAPE(%)</a:t>
                      </a:r>
                      <a:endParaRPr lang="en-IN" sz="1800" kern="100" dirty="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2080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effectLst/>
                          <a:latin typeface="Gill Sans MT" panose="020B0502020104020203" pitchFamily="34" charset="0"/>
                        </a:rPr>
                        <a:t>ARIMA</a:t>
                      </a:r>
                      <a:endParaRPr lang="en-IN" sz="1600" b="1" kern="100" dirty="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effectLst/>
                          <a:latin typeface="Gill Sans MT" panose="020B0502020104020203" pitchFamily="34" charset="0"/>
                        </a:rPr>
                        <a:t>XGBOOST</a:t>
                      </a:r>
                      <a:endParaRPr lang="en-IN" sz="1600" b="1" kern="100" dirty="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effectLst/>
                          <a:latin typeface="Gill Sans MT" panose="020B0502020104020203" pitchFamily="34" charset="0"/>
                        </a:rPr>
                        <a:t>348.20</a:t>
                      </a:r>
                      <a:endParaRPr lang="en-IN" sz="1600" b="1" kern="100" dirty="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effectLst/>
                          <a:latin typeface="Gill Sans MT" panose="020B0502020104020203" pitchFamily="34" charset="0"/>
                        </a:rPr>
                        <a:t>325.07</a:t>
                      </a:r>
                      <a:endParaRPr lang="en-IN" sz="1600" b="1" kern="100" dirty="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effectLst/>
                          <a:latin typeface="Gill Sans MT" panose="020B0502020104020203" pitchFamily="34" charset="0"/>
                        </a:rPr>
                        <a:t>22.14</a:t>
                      </a:r>
                      <a:endParaRPr lang="en-IN" sz="1600" b="1" kern="100" dirty="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5138748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Gill Sans MT" panose="020B0502020104020203" pitchFamily="34" charset="0"/>
                        </a:rPr>
                        <a:t>LSTM</a:t>
                      </a:r>
                      <a:endParaRPr lang="en-IN" sz="1600" kern="100" dirty="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 err="1">
                          <a:effectLst/>
                          <a:latin typeface="Gill Sans MT" panose="020B0502020104020203" pitchFamily="34" charset="0"/>
                        </a:rPr>
                        <a:t>LightBGM</a:t>
                      </a:r>
                      <a:endParaRPr lang="en-IN" sz="1600" kern="100" dirty="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  <a:latin typeface="Gill Sans MT" panose="020B0502020104020203" pitchFamily="34" charset="0"/>
                        </a:rPr>
                        <a:t>607.39</a:t>
                      </a:r>
                      <a:endParaRPr lang="en-IN" sz="1600" kern="1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  <a:latin typeface="Gill Sans MT" panose="020B0502020104020203" pitchFamily="34" charset="0"/>
                        </a:rPr>
                        <a:t>411.80</a:t>
                      </a:r>
                      <a:endParaRPr lang="en-IN" sz="1600" kern="1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Gill Sans MT" panose="020B0502020104020203" pitchFamily="34" charset="0"/>
                        </a:rPr>
                        <a:t>46.95</a:t>
                      </a:r>
                      <a:endParaRPr lang="en-IN" sz="1600" kern="100" dirty="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895834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Gill Sans MT" panose="020B0502020104020203" pitchFamily="34" charset="0"/>
                        </a:rPr>
                        <a:t>Bayesian Ridge</a:t>
                      </a:r>
                      <a:endParaRPr lang="en-IN" sz="1600" kern="100" dirty="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Gill Sans MT" panose="020B0502020104020203" pitchFamily="34" charset="0"/>
                        </a:rPr>
                        <a:t>487.12</a:t>
                      </a:r>
                      <a:endParaRPr lang="en-IN" sz="1600" kern="100" dirty="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  <a:latin typeface="Gill Sans MT" panose="020B0502020104020203" pitchFamily="34" charset="0"/>
                        </a:rPr>
                        <a:t>344.80</a:t>
                      </a:r>
                      <a:endParaRPr lang="en-IN" sz="1600" kern="1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  <a:latin typeface="Gill Sans MT" panose="020B0502020104020203" pitchFamily="34" charset="0"/>
                        </a:rPr>
                        <a:t>38.73</a:t>
                      </a:r>
                      <a:endParaRPr lang="en-IN" sz="1600" kern="1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589509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Gill Sans MT" panose="020B0502020104020203" pitchFamily="34" charset="0"/>
                        </a:rPr>
                        <a:t>XGBOOST</a:t>
                      </a:r>
                      <a:endParaRPr lang="en-IN" sz="1600" kern="100" dirty="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  <a:latin typeface="Gill Sans MT" panose="020B0502020104020203" pitchFamily="34" charset="0"/>
                        </a:rPr>
                        <a:t>399.65</a:t>
                      </a:r>
                      <a:endParaRPr lang="en-IN" sz="1600" kern="1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  <a:latin typeface="Gill Sans MT" panose="020B0502020104020203" pitchFamily="34" charset="0"/>
                        </a:rPr>
                        <a:t>298.0</a:t>
                      </a:r>
                      <a:endParaRPr lang="en-IN" sz="1600" kern="1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  <a:latin typeface="Gill Sans MT" panose="020B0502020104020203" pitchFamily="34" charset="0"/>
                        </a:rPr>
                        <a:t>32.76</a:t>
                      </a:r>
                      <a:endParaRPr lang="en-IN" sz="1600" kern="1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1737230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Gill Sans MT" panose="020B0502020104020203" pitchFamily="34" charset="0"/>
                        </a:rPr>
                        <a:t>Prophet</a:t>
                      </a:r>
                      <a:endParaRPr lang="en-IN" sz="1600" kern="100" dirty="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 err="1">
                          <a:effectLst/>
                          <a:latin typeface="Gill Sans MT" panose="020B0502020104020203" pitchFamily="34" charset="0"/>
                        </a:rPr>
                        <a:t>LightBGM</a:t>
                      </a:r>
                      <a:endParaRPr lang="en-IN" sz="1600" kern="100" dirty="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  <a:latin typeface="Gill Sans MT" panose="020B0502020104020203" pitchFamily="34" charset="0"/>
                        </a:rPr>
                        <a:t>590.74</a:t>
                      </a:r>
                      <a:endParaRPr lang="en-IN" sz="1600" kern="1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  <a:latin typeface="Gill Sans MT" panose="020B0502020104020203" pitchFamily="34" charset="0"/>
                        </a:rPr>
                        <a:t>584.67</a:t>
                      </a:r>
                      <a:endParaRPr lang="en-IN" sz="1600" kern="1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  <a:latin typeface="Gill Sans MT" panose="020B0502020104020203" pitchFamily="34" charset="0"/>
                        </a:rPr>
                        <a:t>57.32</a:t>
                      </a:r>
                      <a:endParaRPr lang="en-IN" sz="1600" kern="1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373876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Gill Sans MT" panose="020B0502020104020203" pitchFamily="34" charset="0"/>
                        </a:rPr>
                        <a:t>Bayesian Ridge</a:t>
                      </a:r>
                      <a:endParaRPr lang="en-IN" sz="1600" kern="100" dirty="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Gill Sans MT" panose="020B0502020104020203" pitchFamily="34" charset="0"/>
                        </a:rPr>
                        <a:t>590.74</a:t>
                      </a:r>
                      <a:endParaRPr lang="en-IN" sz="1600" kern="100" dirty="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  <a:latin typeface="Gill Sans MT" panose="020B0502020104020203" pitchFamily="34" charset="0"/>
                        </a:rPr>
                        <a:t>584.67</a:t>
                      </a:r>
                      <a:endParaRPr lang="en-IN" sz="1600" kern="1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Gill Sans MT" panose="020B0502020104020203" pitchFamily="34" charset="0"/>
                        </a:rPr>
                        <a:t>57.32</a:t>
                      </a:r>
                      <a:endParaRPr lang="en-IN" sz="1600" kern="100" dirty="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36903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  <a:latin typeface="Gill Sans MT" panose="020B0502020104020203" pitchFamily="34" charset="0"/>
                        </a:rPr>
                        <a:t>XGBOOST</a:t>
                      </a:r>
                      <a:endParaRPr lang="en-IN" sz="1600" kern="1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Gill Sans MT" panose="020B0502020104020203" pitchFamily="34" charset="0"/>
                        </a:rPr>
                        <a:t>414.98</a:t>
                      </a:r>
                      <a:endParaRPr lang="en-IN" sz="1600" kern="100" dirty="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  <a:latin typeface="Gill Sans MT" panose="020B0502020104020203" pitchFamily="34" charset="0"/>
                        </a:rPr>
                        <a:t>302.67</a:t>
                      </a:r>
                      <a:endParaRPr lang="en-IN" sz="1600" kern="10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Gill Sans MT" panose="020B0502020104020203" pitchFamily="34" charset="0"/>
                        </a:rPr>
                        <a:t>20.82</a:t>
                      </a:r>
                      <a:endParaRPr lang="en-IN" sz="1600" kern="100" dirty="0">
                        <a:effectLst/>
                        <a:latin typeface="Gill Sans MT" panose="020B0502020104020203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0430230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BDD9A-CD59-D52C-8692-91D22F8B9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6C13-1485-4627-ABCF-432239B171E2}" type="datetime3">
              <a:rPr lang="en-US" smtClean="0"/>
              <a:pPr/>
              <a:t>18 July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F33AF-9B9C-B900-E4C3-F03B7BB35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18IT810 – Project First Review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C9164-6533-0BCD-D9B7-1939EAF7F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3D1A-C5C1-46DD-9AB3-02A8F009D7E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8EBE1A-D302-482E-289B-6033E200A586}"/>
              </a:ext>
            </a:extLst>
          </p:cNvPr>
          <p:cNvSpPr txBox="1"/>
          <p:nvPr/>
        </p:nvSpPr>
        <p:spPr>
          <a:xfrm>
            <a:off x="623570" y="3497134"/>
            <a:ext cx="80632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err="1">
                <a:latin typeface="Gill Sans MT" panose="020B0502020104020203" pitchFamily="34" charset="0"/>
              </a:rPr>
              <a:t>XGBoost</a:t>
            </a:r>
            <a:r>
              <a:rPr lang="en-IN" sz="1600" dirty="0">
                <a:latin typeface="Gill Sans MT" panose="020B0502020104020203" pitchFamily="34" charset="0"/>
              </a:rPr>
              <a:t> for learning from product features (ratings, reviews, sales),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Gill Sans MT" panose="020B0502020104020203" pitchFamily="34" charset="0"/>
              </a:rPr>
              <a:t>ARIMA for demand trend forecasting from Google Trends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Gill Sans MT" panose="020B0502020104020203" pitchFamily="34" charset="0"/>
              </a:rPr>
              <a:t>This hybrid model achieved :  RMSE: ₹348.20 , MAE: ₹325.07, MAPE: 22.14%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EF9179-E41A-D89C-69CD-65D464E37B4E}"/>
              </a:ext>
            </a:extLst>
          </p:cNvPr>
          <p:cNvSpPr txBox="1"/>
          <p:nvPr/>
        </p:nvSpPr>
        <p:spPr>
          <a:xfrm>
            <a:off x="2514600" y="309229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latin typeface="Gill Sans MT" panose="020B0502020104020203" pitchFamily="34" charset="0"/>
              </a:rPr>
              <a:t>Sample Comparison for Product “ Wireless Mouse”</a:t>
            </a:r>
            <a:endParaRPr lang="en-IN" sz="1400" i="1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064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C20175-F307-54A7-A182-BD04427C5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08F82-94D7-8B15-D755-96DD44413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Conclusion</a:t>
            </a:r>
            <a:endParaRPr lang="en-IN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F61C4-7567-A1EE-CE70-40AC51FDC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6C13-1485-4627-ABCF-432239B171E2}" type="datetime3">
              <a:rPr lang="en-US" smtClean="0"/>
              <a:pPr/>
              <a:t>18 July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96382-934D-2FCF-17D0-C3335928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18IT810 – Project First Review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80B8A-36E9-A1A1-09D2-531E476A1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3D1A-C5C1-46DD-9AB3-02A8F009D7E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E71D673-7425-7935-1002-E47612BE8E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200150"/>
            <a:ext cx="8477770" cy="212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Scrapes live competitor data from Amazon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Uses ARIMA to forecast trend signals from Google Trends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Predicts base price using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XGBoost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Applies heuristic adjustments for real-world business logic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Provides optimized prices that ensure profitability while responding to market trends</a:t>
            </a:r>
          </a:p>
        </p:txBody>
      </p:sp>
    </p:spTree>
    <p:extLst>
      <p:ext uri="{BB962C8B-B14F-4D97-AF65-F5344CB8AC3E}">
        <p14:creationId xmlns:p14="http://schemas.microsoft.com/office/powerpoint/2010/main" val="40753141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3B789A-D9E2-5866-C19A-E1DCACEA2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4F41-3575-27F8-768D-BD1D146F1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Future Work</a:t>
            </a:r>
            <a:endParaRPr lang="en-IN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2B114-6701-BBB0-4158-42B601EC0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6C13-1485-4627-ABCF-432239B171E2}" type="datetime3">
              <a:rPr lang="en-US" smtClean="0"/>
              <a:pPr/>
              <a:t>18 July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5B876-E6C9-AB06-D250-80CC7E7C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18IT810 – Project First Review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9E808-CBEC-64E2-5A67-D3CA9904C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3D1A-C5C1-46DD-9AB3-02A8F009D7E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9DC2232-6A86-5E8C-8CB6-C30BE74B90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4800" y="1190934"/>
            <a:ext cx="8458200" cy="3185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Integrate additional market data sources like Flipkart or Snapdeal for a broader competitor landscape.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Replace ARIMA with Prophet or LSTM models for better demand trend forecasting accuracy on non-linear time-series data.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Incorporate seasonality detection (festivals, sale periods) to adjust price multipliers dynamically.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Add user authentication, history tracking, and price recommendation logs for improved dashboard features and analytics.</a:t>
            </a:r>
          </a:p>
        </p:txBody>
      </p:sp>
    </p:spTree>
    <p:extLst>
      <p:ext uri="{BB962C8B-B14F-4D97-AF65-F5344CB8AC3E}">
        <p14:creationId xmlns:p14="http://schemas.microsoft.com/office/powerpoint/2010/main" val="14430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2A902-C114-9D72-5BF0-6DC818396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Individual contribution</a:t>
            </a:r>
            <a:endParaRPr lang="en-IN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1C75B-2485-85BF-D263-5421B6913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6C13-1485-4627-ABCF-432239B171E2}" type="datetime3">
              <a:rPr lang="en-US" smtClean="0"/>
              <a:pPr/>
              <a:t>18 July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754D5-2CBF-8DA3-88BC-0C2FA4867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18IT810 – Project First Review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0227E-3FAB-D095-2577-1E085DC8E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3D1A-C5C1-46DD-9AB3-02A8F009D7E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72BB92F-F1AE-F9AD-B098-5498D1F779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2614187"/>
            <a:ext cx="8077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C62896D-2613-0C1F-B6E0-0BCCFB307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760" y="1426383"/>
            <a:ext cx="8046177" cy="1705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Arul Kaarthikeyan M – Feature engineering, heuristic adjustment logic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Mohamed Asfaq S – Amazon web scraper for competitor data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Harish Kumar P S –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XGBoost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 training, ARIMA integration, performance tuning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Prasanna T – Backend system, final price logic, UI integration, documentation</a:t>
            </a:r>
          </a:p>
        </p:txBody>
      </p:sp>
    </p:spTree>
    <p:extLst>
      <p:ext uri="{BB962C8B-B14F-4D97-AF65-F5344CB8AC3E}">
        <p14:creationId xmlns:p14="http://schemas.microsoft.com/office/powerpoint/2010/main" val="3567925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Gill Sans MT" pitchFamily="34" charset="0"/>
                <a:cs typeface="Arial" panose="020B0604020202020204"/>
                <a:sym typeface="Arial" panose="020B0604020202020204"/>
              </a:rPr>
              <a:t>References</a:t>
            </a:r>
            <a:endParaRPr lang="en-US" dirty="0">
              <a:solidFill>
                <a:srgbClr val="002060"/>
              </a:solidFill>
              <a:latin typeface="Gill Sans MT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CD01A-1677-4A8A-8FF3-CC476AEB62FF}" type="datetime3">
              <a:rPr lang="en-US" smtClean="0"/>
              <a:pPr/>
              <a:t>18 July 2025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3D1A-C5C1-46DD-9AB3-02A8F009D7E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22IT810 – Project First Review</a:t>
            </a: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27AB62A2-4F05-CAB1-F0C9-397C275CBF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289820"/>
            <a:ext cx="8305800" cy="33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Google Trends Documentation</a:t>
            </a:r>
            <a:r>
              <a:rPr lang="en-US" altLang="en-US" sz="1800" dirty="0">
                <a:latin typeface="Gill Sans MT" panose="020B0502020104020203" pitchFamily="34" charset="0"/>
              </a:rPr>
              <a:t> :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  <a:hlinkClick r:id="rId2"/>
              </a:rPr>
              <a:t>https://trends.google.com/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Dynamic Pricing Algorithm Overview</a:t>
            </a:r>
            <a:r>
              <a:rPr lang="en-US" altLang="en-US" sz="1800" dirty="0">
                <a:latin typeface="Gill Sans MT" panose="020B0502020104020203" pitchFamily="34" charset="0"/>
              </a:rPr>
              <a:t> :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  <a:hlinkClick r:id="rId3"/>
              </a:rPr>
              <a:t>https://research.aimultiple.com/dynamic-pricing-algorithm/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Dynamic Pricing Using M</a:t>
            </a:r>
            <a:r>
              <a:rPr lang="en-US" altLang="en-US" sz="1800" dirty="0">
                <a:latin typeface="Gill Sans MT" panose="020B0502020104020203" pitchFamily="34" charset="0"/>
              </a:rPr>
              <a:t>L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: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  <a:hlinkClick r:id="rId4"/>
              </a:rPr>
              <a:t>https://medium.com/@baabak/dynamic-pricing-using-machine-learning-5e882282effe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Scraping Amazon Product Information Using Beautiful Soup: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  <a:hlinkClick r:id="rId5"/>
              </a:rPr>
              <a:t>https://www.geeksforgeeks.org/scraping-amazon-product-information-using-beautiful-soup/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C41B8-7911-D34E-55A6-4E1845357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Introduction</a:t>
            </a:r>
            <a:endParaRPr lang="en-IN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28C7F-1056-EC90-45A0-1DE237667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2791"/>
            <a:ext cx="8229600" cy="3394472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Gill Sans MT" panose="020B0502020104020203" pitchFamily="34" charset="0"/>
              </a:rPr>
              <a:t>Online markets like Amazon are highly dynamic, and pricing a product correctly can make a big difference in sales. </a:t>
            </a:r>
          </a:p>
          <a:p>
            <a:pPr marL="0" indent="0">
              <a:buNone/>
            </a:pPr>
            <a:endParaRPr lang="en-US" sz="1800" dirty="0">
              <a:latin typeface="Gill Sans MT" panose="020B0502020104020203" pitchFamily="34" charset="0"/>
            </a:endParaRPr>
          </a:p>
          <a:p>
            <a:r>
              <a:rPr lang="en-US" sz="1800" dirty="0">
                <a:latin typeface="Gill Sans MT" panose="020B0502020104020203" pitchFamily="34" charset="0"/>
              </a:rPr>
              <a:t>Our project builds a system that uses competitor product data, Google search trends, and stock levels to recommend the best price for a product using machine learning.</a:t>
            </a:r>
            <a:endParaRPr lang="en-IN" sz="1800" dirty="0">
              <a:latin typeface="Gill Sans MT" panose="020B0502020104020203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69C41-4A25-20EE-DEFE-8533DCF3B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6C13-1485-4627-ABCF-432239B171E2}" type="datetime3">
              <a:rPr lang="en-US" smtClean="0"/>
              <a:pPr/>
              <a:t>18 July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769B4-4D60-A15C-BDC2-EEDE535E4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18IT810 – Project First Review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ED842-EC96-3DE3-A120-BB3DA2995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3D1A-C5C1-46DD-9AB3-02A8F009D7E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120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Gill Sans MT" pitchFamily="34" charset="0"/>
                <a:cs typeface="Arial" panose="020B0604020202020204"/>
                <a:sym typeface="Arial" panose="020B0604020202020204"/>
              </a:rPr>
              <a:t>Problem Statement &amp; Description</a:t>
            </a:r>
            <a:endParaRPr lang="en-US" dirty="0">
              <a:solidFill>
                <a:srgbClr val="002060"/>
              </a:solidFill>
              <a:latin typeface="Gill Sans MT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00151"/>
            <a:ext cx="8534400" cy="350519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800000"/>
                </a:solidFill>
                <a:latin typeface="Gill Sans MT" pitchFamily="34" charset="0"/>
                <a:cs typeface="Arial" pitchFamily="34" charset="0"/>
              </a:rPr>
              <a:t>Statement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Gill Sans MT" pitchFamily="34" charset="0"/>
                <a:cs typeface="Arial" pitchFamily="34" charset="0"/>
              </a:rPr>
              <a:t>Amazon sellers often struggle to price their products competitively due to changing market demand, competitor pricing, and stock conditions.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Gill Sans MT" pitchFamily="34" charset="0"/>
                <a:cs typeface="Arial" pitchFamily="34" charset="0"/>
              </a:rPr>
              <a:t>Manually adjusting prices is time-consuming and ineffective.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Gill Sans MT" pitchFamily="34" charset="0"/>
                <a:cs typeface="Arial" pitchFamily="34" charset="0"/>
              </a:rPr>
              <a:t>This project aims to build an ML-based pricing engine that suggests the best selling price to maximize profit without going below the cost.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solidFill>
                <a:srgbClr val="800000"/>
              </a:solidFill>
              <a:latin typeface="Gill Sans MT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1800" dirty="0">
              <a:solidFill>
                <a:srgbClr val="800000"/>
              </a:solidFill>
              <a:latin typeface="Gill Sans MT" pitchFamily="34" charset="0"/>
              <a:cs typeface="Arial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210DB-7A0F-4F54-A771-A397819032B6}" type="datetime3">
              <a:rPr lang="en-US" smtClean="0"/>
              <a:pPr/>
              <a:t>18 July 2025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3D1A-C5C1-46DD-9AB3-02A8F009D7E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18IT810 – Project First Review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40B30-13E4-7ECB-B181-4E5767038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1D8947-CCE7-B4CB-AF8A-B0E176AC7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  <a:latin typeface="Gill Sans MT" pitchFamily="34" charset="0"/>
                <a:cs typeface="Arial" panose="020B0604020202020204"/>
                <a:sym typeface="Arial" panose="020B0604020202020204"/>
              </a:rPr>
              <a:t>Problem Statement &amp; Description</a:t>
            </a:r>
            <a:endParaRPr lang="en-US" dirty="0">
              <a:solidFill>
                <a:srgbClr val="002060"/>
              </a:solidFill>
              <a:latin typeface="Gill Sans MT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E7D69D-793D-F11A-CED6-B2D0E4EB5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534400" cy="350519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solidFill>
                  <a:srgbClr val="800000"/>
                </a:solidFill>
                <a:latin typeface="Gill Sans MT" pitchFamily="34" charset="0"/>
                <a:cs typeface="Arial" pitchFamily="34" charset="0"/>
              </a:rPr>
              <a:t>Description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Gill Sans MT" pitchFamily="34" charset="0"/>
                <a:cs typeface="Arial" pitchFamily="34" charset="0"/>
              </a:rPr>
              <a:t>We collect data from Amazon and Google Trends, then use machine learning to relate competitor product features to their prices.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Gill Sans MT" pitchFamily="34" charset="0"/>
                <a:cs typeface="Arial" pitchFamily="34" charset="0"/>
              </a:rPr>
              <a:t>A time-series model (ARIMA) forecasts demand trends.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Gill Sans MT" pitchFamily="34" charset="0"/>
                <a:cs typeface="Arial" pitchFamily="34" charset="0"/>
              </a:rPr>
              <a:t>Based on the predicted base price, we apply simple rules considering trend score, stock level and product age to finalize a selling price.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Gill Sans MT" pitchFamily="34" charset="0"/>
                <a:cs typeface="Arial" pitchFamily="34" charset="0"/>
              </a:rPr>
              <a:t>This output helps Amazon sellers price smartly and profitably</a:t>
            </a:r>
          </a:p>
          <a:p>
            <a:pPr>
              <a:lnSpc>
                <a:spcPct val="150000"/>
              </a:lnSpc>
            </a:pPr>
            <a:endParaRPr lang="en-US" sz="1800" dirty="0">
              <a:solidFill>
                <a:srgbClr val="800000"/>
              </a:solidFill>
              <a:latin typeface="Gill Sans MT" pitchFamily="34" charset="0"/>
              <a:cs typeface="Arial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3676DC7-60C3-C961-5DF6-77A8F0D37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210DB-7A0F-4F54-A771-A397819032B6}" type="datetime3">
              <a:rPr lang="en-US" smtClean="0"/>
              <a:pPr/>
              <a:t>18 July 2025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D40A2-851F-FF0C-B3B5-249F10FF7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3D1A-C5C1-46DD-9AB3-02A8F009D7E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983FC1-E624-7301-AA46-A42C6C8AD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18IT810 – Project First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85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  <a:latin typeface="Gill Sans MT" pitchFamily="34" charset="0"/>
                <a:cs typeface="Arial" panose="020B0604020202020204"/>
                <a:sym typeface="Arial" panose="020B0604020202020204"/>
              </a:rPr>
              <a:t>Literature/Existing Solutions Review</a:t>
            </a:r>
            <a:endParaRPr lang="en-US" dirty="0">
              <a:solidFill>
                <a:srgbClr val="002060"/>
              </a:solidFill>
              <a:latin typeface="Gill Sans MT" pitchFamily="34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8509423"/>
              </p:ext>
            </p:extLst>
          </p:nvPr>
        </p:nvGraphicFramePr>
        <p:xfrm>
          <a:off x="457200" y="1200150"/>
          <a:ext cx="84582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6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54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Gill Sans MT" panose="020B0502020104020203" pitchFamily="34" charset="0"/>
                        </a:rPr>
                        <a:t>Sl.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Gill Sans MT" panose="020B0502020104020203" pitchFamily="34" charset="0"/>
                        </a:rPr>
                        <a:t>Authors/ Affiliations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Gill Sans MT" panose="020B0502020104020203" pitchFamily="34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Gill Sans MT" panose="020B0502020104020203" pitchFamily="34" charset="0"/>
                        </a:rPr>
                        <a:t>Journal Name,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Gill Sans MT" panose="020B0502020104020203" pitchFamily="34" charset="0"/>
                        </a:rPr>
                        <a:t>Observations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612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Gill Sans MT" panose="020B0502020104020203" pitchFamily="34" charset="0"/>
                        </a:rPr>
                        <a:t>Elsevier , </a:t>
                      </a:r>
                      <a:r>
                        <a:rPr lang="en-IN" sz="1200" b="0" i="0" u="none" strike="noStrike" kern="1200" baseline="0" dirty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Fabian Lange1, Rainer Schlosser 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Gill Sans MT" panose="020B0502020104020203" pitchFamily="34" charset="0"/>
                        </a:rPr>
                        <a:t>Dynamic Pricing with Waiting and Price-Anticipating 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Gill Sans MT" panose="020B0502020104020203" pitchFamily="34" charset="0"/>
                        </a:rPr>
                        <a:t>Operations Research Perspectives, 2025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Gill Sans MT" panose="020B0502020104020203" pitchFamily="34" charset="0"/>
                        </a:rPr>
                        <a:t>Used PPO, SAC, DDPG in strategic settings. Considered buyer wait time and competitive behavior. Complex to implement in real-world environments.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48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Gill Sans MT" panose="020B0502020104020203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Gill Sans MT" panose="020B0502020104020203" pitchFamily="34" charset="0"/>
                        </a:rPr>
                        <a:t>Management Science Journal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Gill Sans MT" panose="020B0502020104020203" pitchFamily="34" charset="0"/>
                        </a:rPr>
                        <a:t>Dynamic Pricing and Inventory Management with Demand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Gill Sans MT" panose="020B0502020104020203" pitchFamily="34" charset="0"/>
                        </a:rPr>
                        <a:t>Management Science, 2020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Gill Sans MT" panose="020B0502020104020203" pitchFamily="34" charset="0"/>
                        </a:rPr>
                        <a:t>Bayesian demand learning with dynamic programming. Integrated inventory and pricing decisions but computationally expensive.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47D0-7F79-4E36-AE96-7CDF00F2536E}" type="datetime3">
              <a:rPr lang="en-US" smtClean="0"/>
              <a:pPr/>
              <a:t>18 July 2025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3D1A-C5C1-46DD-9AB3-02A8F009D7E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18IT810 – Project First Review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43B1E-6AEF-2C5B-2900-F195247D8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57B0A8-43F1-C789-40E5-F5CAF4F25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  <a:latin typeface="Gill Sans MT" pitchFamily="34" charset="0"/>
                <a:cs typeface="Arial" panose="020B0604020202020204"/>
                <a:sym typeface="Arial" panose="020B0604020202020204"/>
              </a:rPr>
              <a:t>Literature/Existing Solutions Review</a:t>
            </a:r>
            <a:endParaRPr lang="en-US" dirty="0">
              <a:solidFill>
                <a:srgbClr val="002060"/>
              </a:solidFill>
              <a:latin typeface="Gill Sans MT" pitchFamily="34" charset="0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1396A8B8-67B2-620C-A56D-C9F300928B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0151359"/>
              </p:ext>
            </p:extLst>
          </p:nvPr>
        </p:nvGraphicFramePr>
        <p:xfrm>
          <a:off x="457200" y="1200150"/>
          <a:ext cx="84582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6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54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Gill Sans MT" panose="020B0502020104020203" pitchFamily="34" charset="0"/>
                        </a:rPr>
                        <a:t>Sl.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Gill Sans MT" panose="020B0502020104020203" pitchFamily="34" charset="0"/>
                        </a:rPr>
                        <a:t>Authors/ Affiliations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Gill Sans MT" panose="020B0502020104020203" pitchFamily="34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Gill Sans MT" panose="020B0502020104020203" pitchFamily="34" charset="0"/>
                        </a:rPr>
                        <a:t>Journal Name,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Gill Sans MT" panose="020B0502020104020203" pitchFamily="34" charset="0"/>
                        </a:rPr>
                        <a:t>Observations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Gill Sans MT" panose="020B0502020104020203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i="0" u="none" strike="noStrike" kern="1200" baseline="0" dirty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Andrii </a:t>
                      </a:r>
                      <a:r>
                        <a:rPr lang="en-IN" sz="1200" b="0" i="0" u="none" strike="noStrike" kern="1200" baseline="0" dirty="0" err="1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Prysizhnyk</a:t>
                      </a:r>
                      <a:r>
                        <a:rPr lang="en-IN" sz="1200" b="0" i="0" u="none" strike="noStrike" kern="1200" baseline="0" dirty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 / </a:t>
                      </a:r>
                      <a:endParaRPr lang="en-US" sz="1200" b="0" i="0" u="none" strike="noStrike" kern="1200" baseline="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IN" sz="1200" b="0" i="0" u="none" strike="noStrike" kern="1200" baseline="0" dirty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Ukrainian Catholic University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Gill Sans MT" panose="020B0502020104020203" pitchFamily="34" charset="0"/>
                        </a:rPr>
                        <a:t>Dynamic Pricing using Reinforcement Learning for the Amazon Marketplace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Gill Sans MT" panose="020B0502020104020203" pitchFamily="34" charset="0"/>
                        </a:rPr>
                        <a:t>2021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Gill Sans MT" panose="020B0502020104020203" pitchFamily="34" charset="0"/>
                        </a:rPr>
                        <a:t>Used Random Forest, Q-learning, DQN; demonstrated improved pricing accuracy. Faced memory issues with tabular Q-learning.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Gill Sans MT" panose="020B0502020104020203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Gill Sans MT" panose="020B0502020104020203" pitchFamily="34" charset="0"/>
                        </a:rPr>
                        <a:t>Literature Survey / </a:t>
                      </a:r>
                    </a:p>
                    <a:p>
                      <a:r>
                        <a:rPr lang="en-IN" sz="1200" b="0" i="0" u="none" strike="noStrike" kern="1200" baseline="0" dirty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Ming Chen / Zhi-Long Chen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Gill Sans MT" panose="020B0502020104020203" pitchFamily="34" charset="0"/>
                        </a:rPr>
                        <a:t>Recent Developments in Dynamic Pricing 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Gill Sans MT" panose="020B0502020104020203" pitchFamily="34" charset="0"/>
                        </a:rPr>
                        <a:t>Working Paper / Literature Survey, 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Gill Sans MT" panose="020B0502020104020203" pitchFamily="34" charset="0"/>
                        </a:rPr>
                        <a:t>Comprehensive survey covering multi-product and competition-driven pricing. Good theoretical depth but lacks empirical experiments or real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D39C09E-CD4B-2466-1CD2-E85F1E132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47D0-7F79-4E36-AE96-7CDF00F2536E}" type="datetime3">
              <a:rPr lang="en-US" smtClean="0"/>
              <a:pPr/>
              <a:t>18 July 2025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E4A09-B4A3-F005-D3E2-F884F6F93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3D1A-C5C1-46DD-9AB3-02A8F009D7E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7DB49F-0C74-D50E-2164-093668E83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18IT810 – Project First Review</a:t>
            </a:r>
          </a:p>
        </p:txBody>
      </p:sp>
    </p:spTree>
    <p:extLst>
      <p:ext uri="{BB962C8B-B14F-4D97-AF65-F5344CB8AC3E}">
        <p14:creationId xmlns:p14="http://schemas.microsoft.com/office/powerpoint/2010/main" val="2919883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770C3-06A8-84B1-91EB-722739772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688C70-E069-4C4D-08B1-014EEAD7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  <a:latin typeface="Gill Sans MT" pitchFamily="34" charset="0"/>
                <a:cs typeface="Arial" panose="020B0604020202020204"/>
                <a:sym typeface="Arial" panose="020B0604020202020204"/>
              </a:rPr>
              <a:t>Literature/Existing Solutions Review</a:t>
            </a:r>
            <a:endParaRPr lang="en-US" dirty="0">
              <a:solidFill>
                <a:srgbClr val="002060"/>
              </a:solidFill>
              <a:latin typeface="Gill Sans MT" pitchFamily="34" charset="0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4A1D899D-5DB1-C83E-6615-433F4B7A5D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9260902"/>
              </p:ext>
            </p:extLst>
          </p:nvPr>
        </p:nvGraphicFramePr>
        <p:xfrm>
          <a:off x="457200" y="1200150"/>
          <a:ext cx="84582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6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54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Gill Sans MT" panose="020B0502020104020203" pitchFamily="34" charset="0"/>
                        </a:rPr>
                        <a:t>Sl.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Gill Sans MT" panose="020B0502020104020203" pitchFamily="34" charset="0"/>
                        </a:rPr>
                        <a:t>Authors/ Affiliations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Gill Sans MT" panose="020B0502020104020203" pitchFamily="34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Gill Sans MT" panose="020B0502020104020203" pitchFamily="34" charset="0"/>
                        </a:rPr>
                        <a:t>Journal Name,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Gill Sans MT" panose="020B0502020104020203" pitchFamily="34" charset="0"/>
                        </a:rPr>
                        <a:t>Observations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Gill Sans MT" panose="020B0502020104020203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 err="1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Chunli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 Yin,  </a:t>
                      </a:r>
                      <a:r>
                        <a:rPr lang="en-US" sz="1200" b="0" i="0" u="none" strike="noStrike" kern="1200" baseline="0" dirty="0" err="1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Jinglong</a:t>
                      </a: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 Han</a:t>
                      </a:r>
                      <a:endParaRPr lang="en-IN" sz="1200" b="0" i="0" u="none" strike="noStrike" kern="1200" baseline="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Gill Sans MT" panose="020B0502020104020203" pitchFamily="34" charset="0"/>
                        </a:rPr>
                        <a:t>Dynamic Pricing Model Based on Consumer Behavior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Gill Sans MT" panose="020B0502020104020203" pitchFamily="34" charset="0"/>
                        </a:rPr>
                        <a:t>CMES: Computer Modeling in Engineering &amp; Sciences,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Gill Sans MT" panose="020B0502020104020203" pitchFamily="34" charset="0"/>
                        </a:rPr>
                        <a:t>Focused on consumer behavior, sensitivity, and value perception. The model lacks integration with competitor pricing or live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DCEA10B-673D-E0CE-1B87-5E0CE4765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47D0-7F79-4E36-AE96-7CDF00F2536E}" type="datetime3">
              <a:rPr lang="en-US" smtClean="0"/>
              <a:pPr/>
              <a:t>18 July 2025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802A0-BACD-8594-F6AC-CBFCC2A3A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3D1A-C5C1-46DD-9AB3-02A8F009D7E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016253-984F-DFF9-7C52-8CCC4481B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18IT810 – Project First Review</a:t>
            </a:r>
          </a:p>
        </p:txBody>
      </p:sp>
    </p:spTree>
    <p:extLst>
      <p:ext uri="{BB962C8B-B14F-4D97-AF65-F5344CB8AC3E}">
        <p14:creationId xmlns:p14="http://schemas.microsoft.com/office/powerpoint/2010/main" val="1585648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C9230-F489-3EC3-A984-36015F51B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Gap Identified</a:t>
            </a:r>
            <a:endParaRPr lang="en-IN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6CC27-083A-E419-6A2A-F8A2AC673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E6C13-1485-4627-ABCF-432239B171E2}" type="datetime3">
              <a:rPr lang="en-US" smtClean="0"/>
              <a:pPr/>
              <a:t>18 July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CF18F-ED93-2FEE-8266-5C9C466F3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18IT810 – Project First Review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6D538-8F65-1EB5-A7FF-DFA0EB94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3D1A-C5C1-46DD-9AB3-02A8F009D7E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4429FCA-1C92-3E10-084C-D46ACD69B7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1428750"/>
            <a:ext cx="82296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Most models only consider one or two factors like demand or competitor pricing.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Real-world pricing depends on many changing things at once—stock, age, trends, competitors.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There’s no existing solution that combines all of these live data sources in real time-this project does.</a:t>
            </a:r>
          </a:p>
        </p:txBody>
      </p:sp>
    </p:spTree>
    <p:extLst>
      <p:ext uri="{BB962C8B-B14F-4D97-AF65-F5344CB8AC3E}">
        <p14:creationId xmlns:p14="http://schemas.microsoft.com/office/powerpoint/2010/main" val="1372057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</TotalTime>
  <Words>1635</Words>
  <Application>Microsoft Office PowerPoint</Application>
  <PresentationFormat>On-screen Show (16:9)</PresentationFormat>
  <Paragraphs>296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Gill Sans MT</vt:lpstr>
      <vt:lpstr>Office Theme</vt:lpstr>
      <vt:lpstr> AI CONSORTIUM INTERNSHIP 2nd June 2025 to 13th June 2025  Dynamic Price Prediction</vt:lpstr>
      <vt:lpstr>Overview</vt:lpstr>
      <vt:lpstr>Introduction</vt:lpstr>
      <vt:lpstr>Problem Statement &amp; Description</vt:lpstr>
      <vt:lpstr>Problem Statement &amp; Description</vt:lpstr>
      <vt:lpstr>Literature/Existing Solutions Review</vt:lpstr>
      <vt:lpstr>Literature/Existing Solutions Review</vt:lpstr>
      <vt:lpstr>Literature/Existing Solutions Review</vt:lpstr>
      <vt:lpstr>Gap Identified</vt:lpstr>
      <vt:lpstr>Objectives</vt:lpstr>
      <vt:lpstr>Methodology Diagram </vt:lpstr>
      <vt:lpstr>Methodology Steps </vt:lpstr>
      <vt:lpstr>Methodology Steps </vt:lpstr>
      <vt:lpstr>Methodology Steps </vt:lpstr>
      <vt:lpstr>Hardware and Software Requirements  </vt:lpstr>
      <vt:lpstr>Dataset to be used</vt:lpstr>
      <vt:lpstr>About Dataset</vt:lpstr>
      <vt:lpstr>Implementation : Preprocessing Output</vt:lpstr>
      <vt:lpstr>Screenshot</vt:lpstr>
      <vt:lpstr>Performance Comparison</vt:lpstr>
      <vt:lpstr>Conclusion</vt:lpstr>
      <vt:lpstr>Future Work</vt:lpstr>
      <vt:lpstr>Individual contribution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T Prasanna</cp:lastModifiedBy>
  <cp:revision>124</cp:revision>
  <dcterms:created xsi:type="dcterms:W3CDTF">2020-09-18T09:16:28Z</dcterms:created>
  <dcterms:modified xsi:type="dcterms:W3CDTF">2025-07-18T14:44:24Z</dcterms:modified>
</cp:coreProperties>
</file>