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3" r:id="rId7"/>
    <p:sldId id="265" r:id="rId8"/>
    <p:sldId id="262"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6/29/2020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8794" y="2404534"/>
            <a:ext cx="9401578" cy="1646302"/>
          </a:xfrm>
        </p:spPr>
        <p:txBody>
          <a:bodyPr/>
          <a:lstStyle/>
          <a:p>
            <a:r>
              <a:rPr lang="en-US" dirty="0" smtClean="0"/>
              <a:t>Notejam – Cloud Architecture</a:t>
            </a:r>
            <a:endParaRPr lang="en-US" dirty="0"/>
          </a:p>
        </p:txBody>
      </p:sp>
      <p:sp>
        <p:nvSpPr>
          <p:cNvPr id="3" name="Subtitle 2"/>
          <p:cNvSpPr>
            <a:spLocks noGrp="1"/>
          </p:cNvSpPr>
          <p:nvPr>
            <p:ph type="subTitle" idx="1"/>
          </p:nvPr>
        </p:nvSpPr>
        <p:spPr>
          <a:xfrm>
            <a:off x="1558582" y="4617504"/>
            <a:ext cx="7766936" cy="1096899"/>
          </a:xfrm>
        </p:spPr>
        <p:txBody>
          <a:bodyPr/>
          <a:lstStyle/>
          <a:p>
            <a:r>
              <a:rPr lang="en-US" dirty="0" smtClean="0"/>
              <a:t>Prepared by </a:t>
            </a:r>
          </a:p>
          <a:p>
            <a:r>
              <a:rPr lang="en-US" dirty="0" smtClean="0"/>
              <a:t>Lakshmi Prasanna </a:t>
            </a:r>
            <a:r>
              <a:rPr lang="en-US" dirty="0" err="1" smtClean="0"/>
              <a:t>Tumu</a:t>
            </a:r>
            <a:endParaRPr lang="en-US" dirty="0"/>
          </a:p>
        </p:txBody>
      </p:sp>
    </p:spTree>
    <p:extLst>
      <p:ext uri="{BB962C8B-B14F-4D97-AF65-F5344CB8AC3E}">
        <p14:creationId xmlns:p14="http://schemas.microsoft.com/office/powerpoint/2010/main" val="377408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a:xfrm>
            <a:off x="677334" y="1632555"/>
            <a:ext cx="8596668" cy="3880773"/>
          </a:xfrm>
        </p:spPr>
        <p:txBody>
          <a:bodyPr>
            <a:normAutofit/>
          </a:bodyPr>
          <a:lstStyle/>
          <a:p>
            <a:pPr>
              <a:buFont typeface="Wingdings" panose="05000000000000000000" pitchFamily="2" charset="2"/>
              <a:buChar char="Ø"/>
            </a:pPr>
            <a:r>
              <a:rPr lang="en-US" sz="2000" dirty="0" smtClean="0">
                <a:solidFill>
                  <a:schemeClr val="tx1"/>
                </a:solidFill>
              </a:rPr>
              <a:t>Problem Statement</a:t>
            </a:r>
          </a:p>
          <a:p>
            <a:pPr>
              <a:buFont typeface="Wingdings" panose="05000000000000000000" pitchFamily="2" charset="2"/>
              <a:buChar char="Ø"/>
            </a:pPr>
            <a:r>
              <a:rPr lang="en-US" sz="2000" dirty="0" smtClean="0">
                <a:solidFill>
                  <a:schemeClr val="tx1"/>
                </a:solidFill>
              </a:rPr>
              <a:t>Proposed Architecture - AWS</a:t>
            </a:r>
          </a:p>
          <a:p>
            <a:pPr>
              <a:buFont typeface="Wingdings" panose="05000000000000000000" pitchFamily="2" charset="2"/>
              <a:buChar char="Ø"/>
            </a:pPr>
            <a:r>
              <a:rPr lang="en-US" sz="2000" dirty="0" smtClean="0">
                <a:solidFill>
                  <a:schemeClr val="tx1"/>
                </a:solidFill>
              </a:rPr>
              <a:t>Architecture – Key Components</a:t>
            </a:r>
          </a:p>
          <a:p>
            <a:pPr>
              <a:buFont typeface="Wingdings" panose="05000000000000000000" pitchFamily="2" charset="2"/>
              <a:buChar char="Ø"/>
            </a:pPr>
            <a:r>
              <a:rPr lang="en-US" sz="2000" dirty="0" smtClean="0">
                <a:solidFill>
                  <a:schemeClr val="tx1"/>
                </a:solidFill>
              </a:rPr>
              <a:t>Further Improvements</a:t>
            </a:r>
          </a:p>
          <a:p>
            <a:pPr>
              <a:buFont typeface="Wingdings" panose="05000000000000000000" pitchFamily="2" charset="2"/>
              <a:buChar char="Ø"/>
            </a:pPr>
            <a:r>
              <a:rPr lang="en-US" sz="2000" dirty="0" smtClean="0">
                <a:solidFill>
                  <a:schemeClr val="tx1"/>
                </a:solidFill>
              </a:rPr>
              <a:t>Costs</a:t>
            </a:r>
          </a:p>
          <a:p>
            <a:pPr>
              <a:buFont typeface="Wingdings" panose="05000000000000000000" pitchFamily="2" charset="2"/>
              <a:buChar char="Ø"/>
            </a:pPr>
            <a:r>
              <a:rPr lang="en-US" sz="2000" dirty="0" smtClean="0">
                <a:solidFill>
                  <a:schemeClr val="tx1"/>
                </a:solidFill>
              </a:rPr>
              <a:t>Benefits</a:t>
            </a:r>
            <a:endParaRPr lang="en-US" sz="2000" dirty="0">
              <a:solidFill>
                <a:schemeClr val="tx1"/>
              </a:solidFill>
            </a:endParaRPr>
          </a:p>
        </p:txBody>
      </p:sp>
    </p:spTree>
    <p:extLst>
      <p:ext uri="{BB962C8B-B14F-4D97-AF65-F5344CB8AC3E}">
        <p14:creationId xmlns:p14="http://schemas.microsoft.com/office/powerpoint/2010/main" val="1923146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176608"/>
            <a:ext cx="8596668" cy="815065"/>
          </a:xfrm>
        </p:spPr>
        <p:txBody>
          <a:bodyPr/>
          <a:lstStyle/>
          <a:p>
            <a:r>
              <a:rPr lang="en-US" dirty="0" smtClean="0"/>
              <a:t>Problem Statement</a:t>
            </a:r>
            <a:endParaRPr lang="en-US" dirty="0"/>
          </a:p>
        </p:txBody>
      </p:sp>
      <p:sp>
        <p:nvSpPr>
          <p:cNvPr id="3" name="Text Placeholder 2"/>
          <p:cNvSpPr>
            <a:spLocks noGrp="1"/>
          </p:cNvSpPr>
          <p:nvPr>
            <p:ph type="body" idx="1"/>
          </p:nvPr>
        </p:nvSpPr>
        <p:spPr>
          <a:xfrm>
            <a:off x="368936" y="1197736"/>
            <a:ext cx="9135672" cy="2923504"/>
          </a:xfrm>
        </p:spPr>
        <p:txBody>
          <a:bodyPr>
            <a:normAutofit/>
          </a:bodyPr>
          <a:lstStyle/>
          <a:p>
            <a:pPr marL="342900" indent="-342900">
              <a:buFont typeface="Wingdings" panose="05000000000000000000" pitchFamily="2" charset="2"/>
              <a:buChar char="Ø"/>
            </a:pPr>
            <a:r>
              <a:rPr lang="en-US" dirty="0" smtClean="0">
                <a:solidFill>
                  <a:schemeClr val="tx1"/>
                </a:solidFill>
              </a:rPr>
              <a:t>Notejam </a:t>
            </a:r>
            <a:r>
              <a:rPr lang="en-US" dirty="0">
                <a:solidFill>
                  <a:schemeClr val="tx1"/>
                </a:solidFill>
              </a:rPr>
              <a:t>is a web application which allows user to sign up/in/out and create/view/edit/delete notes. </a:t>
            </a:r>
            <a:r>
              <a:rPr lang="en-US" dirty="0" smtClean="0">
                <a:solidFill>
                  <a:schemeClr val="tx1"/>
                </a:solidFill>
              </a:rPr>
              <a:t>It is </a:t>
            </a:r>
            <a:r>
              <a:rPr lang="en-US" dirty="0">
                <a:solidFill>
                  <a:schemeClr val="tx1"/>
                </a:solidFill>
              </a:rPr>
              <a:t>currently build as monolith containing built-in webserver and SQLite </a:t>
            </a:r>
            <a:r>
              <a:rPr lang="en-US" dirty="0" smtClean="0">
                <a:solidFill>
                  <a:schemeClr val="tx1"/>
                </a:solidFill>
              </a:rPr>
              <a:t>database.</a:t>
            </a:r>
          </a:p>
          <a:p>
            <a:endParaRPr lang="en-US" dirty="0" smtClean="0">
              <a:solidFill>
                <a:schemeClr val="tx1"/>
              </a:solidFill>
            </a:endParaRPr>
          </a:p>
          <a:p>
            <a:pPr marL="342900" indent="-342900">
              <a:buFont typeface="Wingdings" panose="05000000000000000000" pitchFamily="2" charset="2"/>
              <a:buChar char="Ø"/>
            </a:pPr>
            <a:r>
              <a:rPr lang="en-US" dirty="0" smtClean="0">
                <a:solidFill>
                  <a:schemeClr val="tx1"/>
                </a:solidFill>
              </a:rPr>
              <a:t>The task at hand is </a:t>
            </a:r>
            <a:r>
              <a:rPr lang="en-US" dirty="0">
                <a:solidFill>
                  <a:schemeClr val="tx1"/>
                </a:solidFill>
              </a:rPr>
              <a:t>to redesign </a:t>
            </a:r>
            <a:r>
              <a:rPr lang="en-US" dirty="0" smtClean="0">
                <a:solidFill>
                  <a:schemeClr val="tx1"/>
                </a:solidFill>
              </a:rPr>
              <a:t>the architecture </a:t>
            </a:r>
            <a:r>
              <a:rPr lang="en-US" dirty="0">
                <a:solidFill>
                  <a:schemeClr val="tx1"/>
                </a:solidFill>
              </a:rPr>
              <a:t>so it can meet business requirements on chosen public cloud platform.</a:t>
            </a:r>
          </a:p>
        </p:txBody>
      </p:sp>
      <p:pic>
        <p:nvPicPr>
          <p:cNvPr id="6" name="Picture 5"/>
          <p:cNvPicPr>
            <a:picLocks noChangeAspect="1"/>
          </p:cNvPicPr>
          <p:nvPr/>
        </p:nvPicPr>
        <p:blipFill>
          <a:blip r:embed="rId2"/>
          <a:stretch>
            <a:fillRect/>
          </a:stretch>
        </p:blipFill>
        <p:spPr>
          <a:xfrm>
            <a:off x="805169" y="3631843"/>
            <a:ext cx="7748052" cy="2641443"/>
          </a:xfrm>
          <a:prstGeom prst="rect">
            <a:avLst/>
          </a:prstGeom>
        </p:spPr>
      </p:pic>
    </p:spTree>
    <p:extLst>
      <p:ext uri="{BB962C8B-B14F-4D97-AF65-F5344CB8AC3E}">
        <p14:creationId xmlns:p14="http://schemas.microsoft.com/office/powerpoint/2010/main" val="362222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176608"/>
            <a:ext cx="8596668" cy="815065"/>
          </a:xfrm>
        </p:spPr>
        <p:txBody>
          <a:bodyPr/>
          <a:lstStyle/>
          <a:p>
            <a:r>
              <a:rPr lang="en-US" dirty="0" smtClean="0"/>
              <a:t>Proposed Architecture - AWS</a:t>
            </a:r>
            <a:endParaRPr lang="en-US" dirty="0"/>
          </a:p>
        </p:txBody>
      </p:sp>
      <p:pic>
        <p:nvPicPr>
          <p:cNvPr id="6" name="Picture 5"/>
          <p:cNvPicPr>
            <a:picLocks noChangeAspect="1"/>
          </p:cNvPicPr>
          <p:nvPr/>
        </p:nvPicPr>
        <p:blipFill>
          <a:blip r:embed="rId2"/>
          <a:stretch>
            <a:fillRect/>
          </a:stretch>
        </p:blipFill>
        <p:spPr>
          <a:xfrm>
            <a:off x="553793" y="991674"/>
            <a:ext cx="8603086" cy="5640946"/>
          </a:xfrm>
          <a:prstGeom prst="rect">
            <a:avLst/>
          </a:prstGeom>
        </p:spPr>
      </p:pic>
    </p:spTree>
    <p:extLst>
      <p:ext uri="{BB962C8B-B14F-4D97-AF65-F5344CB8AC3E}">
        <p14:creationId xmlns:p14="http://schemas.microsoft.com/office/powerpoint/2010/main" val="487866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176608"/>
            <a:ext cx="8596668" cy="815065"/>
          </a:xfrm>
        </p:spPr>
        <p:txBody>
          <a:bodyPr/>
          <a:lstStyle/>
          <a:p>
            <a:r>
              <a:rPr lang="en-US" dirty="0"/>
              <a:t>Architecture </a:t>
            </a:r>
            <a:r>
              <a:rPr lang="en-US" dirty="0" smtClean="0"/>
              <a:t>– Key Components</a:t>
            </a:r>
            <a:endParaRPr lang="en-US" dirty="0"/>
          </a:p>
        </p:txBody>
      </p:sp>
      <p:sp>
        <p:nvSpPr>
          <p:cNvPr id="3" name="Text Placeholder 2"/>
          <p:cNvSpPr>
            <a:spLocks noGrp="1"/>
          </p:cNvSpPr>
          <p:nvPr>
            <p:ph type="body" idx="1"/>
          </p:nvPr>
        </p:nvSpPr>
        <p:spPr>
          <a:xfrm>
            <a:off x="677335" y="1114545"/>
            <a:ext cx="8596668" cy="5234739"/>
          </a:xfrm>
        </p:spPr>
        <p:txBody>
          <a:bodyPr>
            <a:normAutofit/>
          </a:bodyPr>
          <a:lstStyle/>
          <a:p>
            <a:pPr marL="342900" indent="-342900">
              <a:buFont typeface="Wingdings" panose="05000000000000000000" pitchFamily="2" charset="2"/>
              <a:buChar char="Ø"/>
            </a:pPr>
            <a:r>
              <a:rPr lang="en-US" dirty="0" smtClean="0">
                <a:solidFill>
                  <a:schemeClr val="tx1"/>
                </a:solidFill>
              </a:rPr>
              <a:t>Route53</a:t>
            </a:r>
          </a:p>
          <a:p>
            <a:pPr lvl="1"/>
            <a:r>
              <a:rPr lang="en-US"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Route53 in AWS is a managed domain name service. It is extremely reliable and cost effective way to route end users to Internet applications by translating names like www.example.com into the numeric IP addresses like 192.0.2.1</a:t>
            </a:r>
          </a:p>
          <a:p>
            <a:pPr lvl="1"/>
            <a:endParaRPr lang="en-US" dirty="0">
              <a:solidFill>
                <a:schemeClr val="tx1"/>
              </a:solidFill>
              <a:latin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Ø"/>
            </a:pPr>
            <a:r>
              <a:rPr lang="en-US" dirty="0" smtClean="0">
                <a:solidFill>
                  <a:schemeClr val="tx1"/>
                </a:solidFill>
              </a:rPr>
              <a:t>Elastic Load Balancer</a:t>
            </a:r>
            <a:endParaRPr lang="en-US" dirty="0">
              <a:solidFill>
                <a:schemeClr val="tx1"/>
              </a:solidFill>
            </a:endParaRPr>
          </a:p>
          <a:p>
            <a:pPr lvl="1"/>
            <a:r>
              <a:rPr lang="en-US"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The </a:t>
            </a:r>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essence of the load balancer is to distribute load across the </a:t>
            </a:r>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web servers </a:t>
            </a:r>
            <a:r>
              <a:rPr lang="en-US"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hosting Notejam. It ensures performance, security &amp; scalability.</a:t>
            </a:r>
          </a:p>
          <a:p>
            <a:pPr lvl="1"/>
            <a:endPar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Ø"/>
            </a:pPr>
            <a:r>
              <a:rPr lang="en-US" dirty="0" smtClean="0">
                <a:solidFill>
                  <a:schemeClr val="tx1"/>
                </a:solidFill>
              </a:rPr>
              <a:t>Auto Scaling Group </a:t>
            </a:r>
          </a:p>
          <a:p>
            <a:pPr lvl="1"/>
            <a:r>
              <a:rPr lang="en-US"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An </a:t>
            </a:r>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Auto scaling </a:t>
            </a:r>
            <a:r>
              <a:rPr lang="en-US"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group (ASG) </a:t>
            </a:r>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is a collection of servers that </a:t>
            </a:r>
            <a:r>
              <a:rPr lang="en-US"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an </a:t>
            </a:r>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application can use to </a:t>
            </a:r>
            <a:r>
              <a:rPr lang="en-US"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   handle its </a:t>
            </a:r>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workload. With </a:t>
            </a:r>
            <a:r>
              <a:rPr lang="en-US"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ASG scaling </a:t>
            </a:r>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policy, no of servers handling traffic can </a:t>
            </a:r>
            <a:r>
              <a:rPr lang="en-US"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be increased automatically </a:t>
            </a:r>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when traffic is high and can be decreased when traffic is low.</a:t>
            </a:r>
            <a:endPar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lvl="1"/>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endPar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914400" lvl="1" indent="-457200">
              <a:buFont typeface="Wingdings" panose="05000000000000000000" pitchFamily="2" charset="2"/>
              <a:buChar char="§"/>
            </a:pPr>
            <a:endParaRPr lang="en-US" dirty="0" smtClean="0">
              <a:solidFill>
                <a:schemeClr val="tx1"/>
              </a:solidFill>
            </a:endParaRPr>
          </a:p>
        </p:txBody>
      </p:sp>
    </p:spTree>
    <p:extLst>
      <p:ext uri="{BB962C8B-B14F-4D97-AF65-F5344CB8AC3E}">
        <p14:creationId xmlns:p14="http://schemas.microsoft.com/office/powerpoint/2010/main" val="932158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176608"/>
            <a:ext cx="8596668" cy="815065"/>
          </a:xfrm>
        </p:spPr>
        <p:txBody>
          <a:bodyPr/>
          <a:lstStyle/>
          <a:p>
            <a:r>
              <a:rPr lang="en-US" dirty="0"/>
              <a:t>Architecture </a:t>
            </a:r>
            <a:r>
              <a:rPr lang="en-US" dirty="0" smtClean="0"/>
              <a:t>– Key Components</a:t>
            </a:r>
            <a:endParaRPr lang="en-US" dirty="0"/>
          </a:p>
        </p:txBody>
      </p:sp>
      <p:sp>
        <p:nvSpPr>
          <p:cNvPr id="3" name="Text Placeholder 2"/>
          <p:cNvSpPr>
            <a:spLocks noGrp="1"/>
          </p:cNvSpPr>
          <p:nvPr>
            <p:ph type="body" idx="1"/>
          </p:nvPr>
        </p:nvSpPr>
        <p:spPr>
          <a:xfrm>
            <a:off x="677335" y="1114545"/>
            <a:ext cx="8596668" cy="5234739"/>
          </a:xfrm>
        </p:spPr>
        <p:txBody>
          <a:bodyPr>
            <a:normAutofit/>
          </a:bodyPr>
          <a:lstStyle/>
          <a:p>
            <a:pPr marL="342900" indent="-342900">
              <a:buFont typeface="Wingdings" panose="05000000000000000000" pitchFamily="2" charset="2"/>
              <a:buChar char="Ø"/>
            </a:pPr>
            <a:r>
              <a:rPr lang="en-US" dirty="0" smtClean="0">
                <a:solidFill>
                  <a:schemeClr val="tx1"/>
                </a:solidFill>
              </a:rPr>
              <a:t>Relational Database Service (RDS)</a:t>
            </a:r>
          </a:p>
          <a:p>
            <a:pPr lvl="1"/>
            <a:r>
              <a:rPr lang="en-US"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Amazon RDS is used to operate and scale a relational database in Cloud. </a:t>
            </a:r>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When </a:t>
            </a:r>
            <a:r>
              <a:rPr lang="en-US"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we  </a:t>
            </a:r>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provision a </a:t>
            </a:r>
            <a:r>
              <a:rPr lang="en-US"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Multi-AZ</a:t>
            </a:r>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 DB Instance, Amazon RDS synchronously replicates the data to a standby instance in a different Availability Zone (AZ</a:t>
            </a:r>
            <a:r>
              <a:rPr lang="en-US"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 for fault tolerance. We can also create a read replica to offload read traffic from primary database instance.</a:t>
            </a:r>
            <a:endPar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lvl="1"/>
            <a:endParaRPr lang="en-US" dirty="0">
              <a:solidFill>
                <a:schemeClr val="tx1"/>
              </a:solidFill>
              <a:latin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Ø"/>
            </a:pPr>
            <a:r>
              <a:rPr lang="en-US" dirty="0" smtClean="0">
                <a:solidFill>
                  <a:schemeClr val="tx1"/>
                </a:solidFill>
              </a:rPr>
              <a:t>CloudWatch</a:t>
            </a:r>
          </a:p>
          <a:p>
            <a:pPr lvl="1"/>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CloudWatch is used to monitor application, respond to system-wide performance changes. </a:t>
            </a:r>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It also provides logs, monitors and events to give a unified view of </a:t>
            </a:r>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AWS resources, applications, and services that run on </a:t>
            </a:r>
            <a:r>
              <a:rPr lang="en-US"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AWS</a:t>
            </a:r>
          </a:p>
          <a:p>
            <a:pPr lvl="1"/>
            <a:endPar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Ø"/>
            </a:pPr>
            <a:r>
              <a:rPr lang="en-US" dirty="0" smtClean="0">
                <a:solidFill>
                  <a:schemeClr val="tx1"/>
                </a:solidFill>
              </a:rPr>
              <a:t>ElastiCache</a:t>
            </a:r>
          </a:p>
          <a:p>
            <a:pPr lvl="1"/>
            <a:r>
              <a:rPr lang="en-US"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Amazon </a:t>
            </a:r>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ElastiCache works as an in-memory data store and cache to support the most demanding applications requiring sub-millisecond response times.</a:t>
            </a:r>
          </a:p>
          <a:p>
            <a:pPr lvl="2"/>
            <a:endPar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17942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176608"/>
            <a:ext cx="8596668" cy="815065"/>
          </a:xfrm>
        </p:spPr>
        <p:txBody>
          <a:bodyPr/>
          <a:lstStyle/>
          <a:p>
            <a:r>
              <a:rPr lang="en-US" dirty="0" smtClean="0"/>
              <a:t>Further Improvements</a:t>
            </a:r>
            <a:endParaRPr lang="en-US" dirty="0"/>
          </a:p>
        </p:txBody>
      </p:sp>
      <p:sp>
        <p:nvSpPr>
          <p:cNvPr id="3" name="Text Placeholder 2"/>
          <p:cNvSpPr>
            <a:spLocks noGrp="1"/>
          </p:cNvSpPr>
          <p:nvPr>
            <p:ph type="body" idx="1"/>
          </p:nvPr>
        </p:nvSpPr>
        <p:spPr>
          <a:xfrm>
            <a:off x="677335" y="1114545"/>
            <a:ext cx="8596668" cy="5234739"/>
          </a:xfrm>
        </p:spPr>
        <p:txBody>
          <a:bodyPr>
            <a:normAutofit/>
          </a:bodyPr>
          <a:lstStyle/>
          <a:p>
            <a:pPr lvl="1"/>
            <a:endParaRPr lang="en-US" dirty="0" smtClean="0">
              <a:solidFill>
                <a:schemeClr val="tx1"/>
              </a:solidFill>
              <a:latin typeface="Calibri" panose="020F0502020204030204" pitchFamily="34" charset="0"/>
              <a:cs typeface="Times New Roman" panose="02020603050405020304" pitchFamily="18" charset="0"/>
            </a:endParaRPr>
          </a:p>
          <a:p>
            <a:pPr lvl="1"/>
            <a:r>
              <a:rPr lang="en-US" sz="2000" dirty="0">
                <a:solidFill>
                  <a:schemeClr val="tx1"/>
                </a:solidFill>
              </a:rPr>
              <a:t>Further Improvements can be done by including below </a:t>
            </a:r>
            <a:r>
              <a:rPr lang="en-US" sz="2000" dirty="0" smtClean="0">
                <a:solidFill>
                  <a:schemeClr val="tx1"/>
                </a:solidFill>
              </a:rPr>
              <a:t>resources</a:t>
            </a:r>
          </a:p>
          <a:p>
            <a:pPr lvl="1"/>
            <a:endParaRPr lang="en-US" sz="2000" dirty="0">
              <a:solidFill>
                <a:schemeClr val="tx1"/>
              </a:solidFill>
            </a:endParaRPr>
          </a:p>
          <a:p>
            <a:pPr marL="342900" indent="-342900">
              <a:buFont typeface="Wingdings" panose="05000000000000000000" pitchFamily="2" charset="2"/>
              <a:buChar char="Ø"/>
            </a:pPr>
            <a:r>
              <a:rPr lang="en-US" dirty="0" smtClean="0">
                <a:solidFill>
                  <a:schemeClr val="tx1"/>
                </a:solidFill>
              </a:rPr>
              <a:t>CloudFormation </a:t>
            </a:r>
          </a:p>
          <a:p>
            <a:pPr marL="342900" indent="-342900">
              <a:buFont typeface="Wingdings" panose="05000000000000000000" pitchFamily="2" charset="2"/>
              <a:buChar char="Ø"/>
            </a:pPr>
            <a:r>
              <a:rPr lang="en-US" dirty="0" smtClean="0">
                <a:solidFill>
                  <a:schemeClr val="tx1"/>
                </a:solidFill>
              </a:rPr>
              <a:t>NAT Gateway</a:t>
            </a:r>
            <a:endPar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Ø"/>
            </a:pPr>
            <a:r>
              <a:rPr lang="en-US" dirty="0" smtClean="0">
                <a:solidFill>
                  <a:schemeClr val="tx1"/>
                </a:solidFill>
              </a:rPr>
              <a:t>Bastion Host</a:t>
            </a:r>
          </a:p>
          <a:p>
            <a:pPr marL="342900" indent="-342900">
              <a:buFont typeface="Wingdings" panose="05000000000000000000" pitchFamily="2" charset="2"/>
              <a:buChar char="Ø"/>
            </a:pPr>
            <a:r>
              <a:rPr lang="en-US" dirty="0" smtClean="0">
                <a:solidFill>
                  <a:schemeClr val="tx1"/>
                </a:solidFill>
              </a:rPr>
              <a:t>Web application Firewall</a:t>
            </a:r>
          </a:p>
          <a:p>
            <a:pPr marL="342900" indent="-342900">
              <a:buFont typeface="Wingdings" panose="05000000000000000000" pitchFamily="2" charset="2"/>
              <a:buChar char="Ø"/>
            </a:pPr>
            <a:r>
              <a:rPr lang="en-US" dirty="0" smtClean="0">
                <a:solidFill>
                  <a:schemeClr val="tx1"/>
                </a:solidFill>
              </a:rPr>
              <a:t>CloudFront</a:t>
            </a:r>
          </a:p>
          <a:p>
            <a:pPr marL="342900" indent="-342900">
              <a:buFont typeface="Wingdings" panose="05000000000000000000" pitchFamily="2" charset="2"/>
              <a:buChar char="Ø"/>
            </a:pPr>
            <a:r>
              <a:rPr lang="en-US" dirty="0" smtClean="0">
                <a:solidFill>
                  <a:schemeClr val="tx1"/>
                </a:solidFill>
              </a:rPr>
              <a:t>S3</a:t>
            </a:r>
          </a:p>
          <a:p>
            <a:pPr marL="342900" indent="-342900">
              <a:buFont typeface="Wingdings" panose="05000000000000000000" pitchFamily="2" charset="2"/>
              <a:buChar char="Ø"/>
            </a:pPr>
            <a:r>
              <a:rPr lang="en-US" dirty="0" smtClean="0">
                <a:solidFill>
                  <a:schemeClr val="tx1"/>
                </a:solidFill>
              </a:rPr>
              <a:t>SNS Notifications</a:t>
            </a:r>
          </a:p>
          <a:p>
            <a:pPr marL="342900" indent="-342900">
              <a:buFont typeface="Wingdings" panose="05000000000000000000" pitchFamily="2" charset="2"/>
              <a:buChar char="Ø"/>
            </a:pPr>
            <a:r>
              <a:rPr lang="en-US" dirty="0" smtClean="0">
                <a:solidFill>
                  <a:schemeClr val="tx1"/>
                </a:solidFill>
              </a:rPr>
              <a:t>SES Notifications</a:t>
            </a:r>
          </a:p>
          <a:p>
            <a:pPr marL="342900" indent="-342900">
              <a:buFont typeface="Wingdings" panose="05000000000000000000" pitchFamily="2" charset="2"/>
              <a:buChar char="Ø"/>
            </a:pPr>
            <a:endParaRPr lang="en-US" dirty="0" smtClean="0">
              <a:solidFill>
                <a:schemeClr val="tx1"/>
              </a:solidFill>
            </a:endParaRPr>
          </a:p>
          <a:p>
            <a:pPr marL="342900" indent="-342900">
              <a:buFont typeface="Wingdings" panose="05000000000000000000" pitchFamily="2" charset="2"/>
              <a:buChar char="Ø"/>
            </a:pPr>
            <a:endParaRPr lang="en-US" dirty="0" smtClean="0">
              <a:solidFill>
                <a:schemeClr val="tx1"/>
              </a:solidFill>
            </a:endParaRPr>
          </a:p>
          <a:p>
            <a:pPr lvl="2"/>
            <a:endPar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75345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176608"/>
            <a:ext cx="8596668" cy="815065"/>
          </a:xfrm>
        </p:spPr>
        <p:txBody>
          <a:bodyPr/>
          <a:lstStyle/>
          <a:p>
            <a:r>
              <a:rPr lang="en-US" dirty="0" smtClean="0"/>
              <a:t>Costs</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4250730000"/>
              </p:ext>
            </p:extLst>
          </p:nvPr>
        </p:nvGraphicFramePr>
        <p:xfrm>
          <a:off x="834263" y="1556793"/>
          <a:ext cx="7408215" cy="2966720"/>
        </p:xfrm>
        <a:graphic>
          <a:graphicData uri="http://schemas.openxmlformats.org/drawingml/2006/table">
            <a:tbl>
              <a:tblPr firstRow="1" bandRow="1">
                <a:tableStyleId>{5C22544A-7EE6-4342-B048-85BDC9FD1C3A}</a:tableStyleId>
              </a:tblPr>
              <a:tblGrid>
                <a:gridCol w="918202"/>
                <a:gridCol w="3798372"/>
                <a:gridCol w="2691641"/>
              </a:tblGrid>
              <a:tr h="370840">
                <a:tc>
                  <a:txBody>
                    <a:bodyPr/>
                    <a:lstStyle/>
                    <a:p>
                      <a:r>
                        <a:rPr lang="en-US" dirty="0" smtClean="0"/>
                        <a:t>S.No</a:t>
                      </a:r>
                      <a:endParaRPr lang="en-US" dirty="0"/>
                    </a:p>
                  </a:txBody>
                  <a:tcPr/>
                </a:tc>
                <a:tc>
                  <a:txBody>
                    <a:bodyPr/>
                    <a:lstStyle/>
                    <a:p>
                      <a:r>
                        <a:rPr lang="en-US" dirty="0" smtClean="0"/>
                        <a:t>Resource</a:t>
                      </a:r>
                      <a:endParaRPr lang="en-US" dirty="0"/>
                    </a:p>
                  </a:txBody>
                  <a:tcPr/>
                </a:tc>
                <a:tc>
                  <a:txBody>
                    <a:bodyPr/>
                    <a:lstStyle/>
                    <a:p>
                      <a:r>
                        <a:rPr lang="en-US" smtClean="0"/>
                        <a:t>Cost Per Month in USD</a:t>
                      </a:r>
                      <a:endParaRPr lang="en-US" dirty="0"/>
                    </a:p>
                  </a:txBody>
                  <a:tcPr/>
                </a:tc>
              </a:tr>
              <a:tr h="370840">
                <a:tc>
                  <a:txBody>
                    <a:bodyPr/>
                    <a:lstStyle/>
                    <a:p>
                      <a:r>
                        <a:rPr lang="en-US" sz="1800" kern="12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1</a:t>
                      </a:r>
                      <a:endParaRPr lang="en-US" sz="1800" kern="12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0"/>
                        </a:spcAft>
                      </a:pPr>
                      <a:r>
                        <a:rPr lang="en-US" sz="1800" kern="12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Route53</a:t>
                      </a:r>
                      <a:endParaRPr lang="en-US" sz="1800" kern="12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kern="120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$2</a:t>
                      </a:r>
                      <a:endParaRPr lang="en-US" sz="1800" kern="12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70840">
                <a:tc>
                  <a:txBody>
                    <a:bodyPr/>
                    <a:lstStyle/>
                    <a:p>
                      <a:r>
                        <a:rPr lang="en-US" sz="1800" kern="12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2</a:t>
                      </a:r>
                      <a:endParaRPr lang="en-US" sz="1800" kern="12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0"/>
                        </a:spcAft>
                      </a:pPr>
                      <a:r>
                        <a:rPr lang="en-US" sz="1800" kern="12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Load Balancer</a:t>
                      </a:r>
                      <a:endParaRPr lang="en-US" sz="1800" kern="12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kern="120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$25</a:t>
                      </a:r>
                      <a:endParaRPr lang="en-US" sz="1800" kern="1200">
                        <a:solidFill>
                          <a:schemeClr val="tx1"/>
                        </a:solidFill>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70840">
                <a:tc>
                  <a:txBody>
                    <a:bodyPr/>
                    <a:lstStyle/>
                    <a:p>
                      <a:r>
                        <a:rPr lang="en-US" sz="1800" kern="12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3</a:t>
                      </a:r>
                      <a:endParaRPr lang="en-US" sz="1800" kern="12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0"/>
                        </a:spcAft>
                      </a:pPr>
                      <a:r>
                        <a:rPr lang="en-US" sz="1800" kern="12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Auto Scaling group </a:t>
                      </a:r>
                      <a:endParaRPr lang="en-US" sz="1800" kern="12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kern="12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$200</a:t>
                      </a:r>
                      <a:endParaRPr lang="en-US" sz="1800" kern="12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70840">
                <a:tc>
                  <a:txBody>
                    <a:bodyPr/>
                    <a:lstStyle/>
                    <a:p>
                      <a:r>
                        <a:rPr lang="en-US" sz="1800" kern="12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4</a:t>
                      </a:r>
                      <a:endParaRPr lang="en-US" sz="1800" kern="12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0"/>
                        </a:spcAft>
                      </a:pPr>
                      <a:r>
                        <a:rPr lang="en-US" sz="1800" kern="12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Amazon RDS</a:t>
                      </a:r>
                      <a:endParaRPr lang="en-US" sz="1800" kern="12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kern="12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$350</a:t>
                      </a:r>
                      <a:endParaRPr lang="en-US" sz="1800" kern="12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70840">
                <a:tc>
                  <a:txBody>
                    <a:bodyPr/>
                    <a:lstStyle/>
                    <a:p>
                      <a:r>
                        <a:rPr lang="en-US" sz="1800" kern="12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5</a:t>
                      </a:r>
                      <a:endParaRPr lang="en-US" sz="1800" kern="12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0"/>
                        </a:spcAft>
                      </a:pPr>
                      <a:r>
                        <a:rPr lang="en-US" sz="1800" kern="12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ElastiCache</a:t>
                      </a:r>
                      <a:endParaRPr lang="en-US" sz="1800" kern="12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kern="12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$45</a:t>
                      </a:r>
                      <a:endParaRPr lang="en-US" sz="1800" kern="12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70840">
                <a:tc>
                  <a:txBody>
                    <a:bodyPr/>
                    <a:lstStyle/>
                    <a:p>
                      <a:r>
                        <a:rPr lang="en-US" sz="1800" kern="12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6</a:t>
                      </a:r>
                      <a:endParaRPr lang="en-US" sz="1800" kern="12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0"/>
                        </a:spcAft>
                      </a:pPr>
                      <a:r>
                        <a:rPr lang="en-US" sz="1800" kern="12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WAF Firewall</a:t>
                      </a:r>
                      <a:endParaRPr lang="en-US" sz="1800" kern="12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kern="12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$200</a:t>
                      </a:r>
                      <a:endParaRPr lang="en-US" sz="1800" kern="12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70840">
                <a:tc>
                  <a:txBody>
                    <a:bodyPr/>
                    <a:lstStyle/>
                    <a:p>
                      <a:r>
                        <a:rPr lang="en-US" sz="1800" kern="12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7</a:t>
                      </a:r>
                      <a:endParaRPr lang="en-US" sz="1800" kern="12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0"/>
                        </a:spcAft>
                      </a:pPr>
                      <a:r>
                        <a:rPr lang="en-US" sz="1800" kern="1200" dirty="0">
                          <a:solidFill>
                            <a:schemeClr val="tx1"/>
                          </a:solidFill>
                          <a:latin typeface="Calibri" panose="020F0502020204030204" pitchFamily="34" charset="0"/>
                          <a:ea typeface="Calibri" panose="020F0502020204030204" pitchFamily="34" charset="0"/>
                          <a:cs typeface="Times New Roman" panose="02020603050405020304" pitchFamily="18" charset="0"/>
                        </a:rPr>
                        <a:t>CloudWatch (Metrics and Alarms)</a:t>
                      </a:r>
                    </a:p>
                  </a:txBody>
                  <a:tcPr marL="68580" marR="68580" marT="0" marB="0"/>
                </a:tc>
                <a:tc>
                  <a:txBody>
                    <a:bodyPr/>
                    <a:lstStyle/>
                    <a:p>
                      <a:pPr marL="0" marR="0">
                        <a:lnSpc>
                          <a:spcPct val="107000"/>
                        </a:lnSpc>
                        <a:spcBef>
                          <a:spcPts val="0"/>
                        </a:spcBef>
                        <a:spcAft>
                          <a:spcPts val="0"/>
                        </a:spcAft>
                      </a:pPr>
                      <a:r>
                        <a:rPr lang="en-US" sz="1800" kern="1200" dirty="0">
                          <a:solidFill>
                            <a:schemeClr val="tx1"/>
                          </a:solidFill>
                          <a:latin typeface="Calibri" panose="020F0502020204030204" pitchFamily="34" charset="0"/>
                          <a:ea typeface="Calibri" panose="020F0502020204030204" pitchFamily="34" charset="0"/>
                          <a:cs typeface="Times New Roman" panose="02020603050405020304" pitchFamily="18" charset="0"/>
                        </a:rPr>
                        <a:t>$30</a:t>
                      </a:r>
                    </a:p>
                  </a:txBody>
                  <a:tcPr marL="68580" marR="68580" marT="0" marB="0"/>
                </a:tc>
              </a:tr>
            </a:tbl>
          </a:graphicData>
        </a:graphic>
      </p:graphicFrame>
      <p:sp>
        <p:nvSpPr>
          <p:cNvPr id="10" name="Text Placeholder 2"/>
          <p:cNvSpPr>
            <a:spLocks noGrp="1"/>
          </p:cNvSpPr>
          <p:nvPr>
            <p:ph type="body" idx="1"/>
          </p:nvPr>
        </p:nvSpPr>
        <p:spPr>
          <a:xfrm>
            <a:off x="844760" y="4868215"/>
            <a:ext cx="8596668" cy="1403797"/>
          </a:xfrm>
        </p:spPr>
        <p:txBody>
          <a:bodyPr>
            <a:normAutofit/>
          </a:bodyPr>
          <a:lstStyle/>
          <a:p>
            <a:pPr lvl="1"/>
            <a:r>
              <a:rPr lang="en-US"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Total estimated cost for one region cluster per month ~ $850</a:t>
            </a:r>
            <a:endPar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914400" lvl="1" indent="-457200">
              <a:buFont typeface="Wingdings" panose="05000000000000000000" pitchFamily="2" charset="2"/>
              <a:buChar char="§"/>
            </a:pPr>
            <a:endParaRPr lang="en-US" dirty="0" smtClean="0">
              <a:solidFill>
                <a:schemeClr val="tx1"/>
              </a:solidFill>
            </a:endParaRPr>
          </a:p>
        </p:txBody>
      </p:sp>
    </p:spTree>
    <p:extLst>
      <p:ext uri="{BB962C8B-B14F-4D97-AF65-F5344CB8AC3E}">
        <p14:creationId xmlns:p14="http://schemas.microsoft.com/office/powerpoint/2010/main" val="2210132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176608"/>
            <a:ext cx="8596668" cy="815065"/>
          </a:xfrm>
        </p:spPr>
        <p:txBody>
          <a:bodyPr/>
          <a:lstStyle/>
          <a:p>
            <a:r>
              <a:rPr lang="en-US" dirty="0" smtClean="0"/>
              <a:t>Benefits</a:t>
            </a:r>
            <a:endParaRPr lang="en-US" dirty="0"/>
          </a:p>
        </p:txBody>
      </p:sp>
      <p:sp>
        <p:nvSpPr>
          <p:cNvPr id="3" name="Text Placeholder 2"/>
          <p:cNvSpPr>
            <a:spLocks noGrp="1"/>
          </p:cNvSpPr>
          <p:nvPr>
            <p:ph type="body" idx="1"/>
          </p:nvPr>
        </p:nvSpPr>
        <p:spPr>
          <a:xfrm>
            <a:off x="677335" y="1114545"/>
            <a:ext cx="8596668" cy="5234739"/>
          </a:xfrm>
        </p:spPr>
        <p:txBody>
          <a:bodyPr>
            <a:normAutofit/>
          </a:bodyPr>
          <a:lstStyle/>
          <a:p>
            <a:endParaRPr lang="en-US" dirty="0">
              <a:solidFill>
                <a:schemeClr val="tx1"/>
              </a:solidFill>
            </a:endParaRPr>
          </a:p>
          <a:p>
            <a:pPr marL="342900" indent="-342900">
              <a:buFont typeface="Wingdings" panose="05000000000000000000" pitchFamily="2" charset="2"/>
              <a:buChar char="Ø"/>
            </a:pPr>
            <a:r>
              <a:rPr lang="en-US" dirty="0" smtClean="0">
                <a:solidFill>
                  <a:schemeClr val="tx1"/>
                </a:solidFill>
              </a:rPr>
              <a:t>Scalability</a:t>
            </a:r>
          </a:p>
          <a:p>
            <a:pPr marL="342900" indent="-342900">
              <a:buFont typeface="Wingdings" panose="05000000000000000000" pitchFamily="2" charset="2"/>
              <a:buChar char="Ø"/>
            </a:pPr>
            <a:r>
              <a:rPr lang="en-US" dirty="0">
                <a:solidFill>
                  <a:schemeClr val="tx1"/>
                </a:solidFill>
              </a:rPr>
              <a:t>High Availability</a:t>
            </a:r>
          </a:p>
          <a:p>
            <a:pPr marL="342900" indent="-342900">
              <a:buFont typeface="Wingdings" panose="05000000000000000000" pitchFamily="2" charset="2"/>
              <a:buChar char="Ø"/>
            </a:pPr>
            <a:r>
              <a:rPr lang="en-US" dirty="0">
                <a:solidFill>
                  <a:schemeClr val="tx1"/>
                </a:solidFill>
              </a:rPr>
              <a:t>Fault Tolerance</a:t>
            </a:r>
          </a:p>
          <a:p>
            <a:pPr marL="342900" indent="-342900">
              <a:buFont typeface="Wingdings" panose="05000000000000000000" pitchFamily="2" charset="2"/>
              <a:buChar char="Ø"/>
            </a:pPr>
            <a:r>
              <a:rPr lang="en-US" dirty="0">
                <a:solidFill>
                  <a:schemeClr val="tx1"/>
                </a:solidFill>
              </a:rPr>
              <a:t>Security</a:t>
            </a:r>
          </a:p>
          <a:p>
            <a:pPr marL="342900" indent="-342900">
              <a:buFont typeface="Wingdings" panose="05000000000000000000" pitchFamily="2" charset="2"/>
              <a:buChar char="Ø"/>
            </a:pPr>
            <a:r>
              <a:rPr lang="en-US" dirty="0">
                <a:solidFill>
                  <a:schemeClr val="tx1"/>
                </a:solidFill>
              </a:rPr>
              <a:t>Disaster recovery</a:t>
            </a:r>
          </a:p>
          <a:p>
            <a:pPr marL="342900" indent="-342900">
              <a:buFont typeface="Wingdings" panose="05000000000000000000" pitchFamily="2" charset="2"/>
              <a:buChar char="Ø"/>
            </a:pPr>
            <a:r>
              <a:rPr lang="en-US" dirty="0">
                <a:solidFill>
                  <a:schemeClr val="tx1"/>
                </a:solidFill>
              </a:rPr>
              <a:t>Modularity</a:t>
            </a:r>
            <a:endParaRPr lang="en-US" dirty="0">
              <a:solidFill>
                <a:schemeClr val="tx1"/>
              </a:solidFill>
            </a:endParaRPr>
          </a:p>
        </p:txBody>
      </p:sp>
    </p:spTree>
    <p:extLst>
      <p:ext uri="{BB962C8B-B14F-4D97-AF65-F5344CB8AC3E}">
        <p14:creationId xmlns:p14="http://schemas.microsoft.com/office/powerpoint/2010/main" val="203873118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Retrospect</Template>
  <TotalTime>199</TotalTime>
  <Words>325</Words>
  <Application>Microsoft Office PowerPoint</Application>
  <PresentationFormat>Widescreen</PresentationFormat>
  <Paragraphs>81</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Times New Roman</vt:lpstr>
      <vt:lpstr>Trebuchet MS</vt:lpstr>
      <vt:lpstr>Wingdings</vt:lpstr>
      <vt:lpstr>Wingdings 3</vt:lpstr>
      <vt:lpstr>Facet</vt:lpstr>
      <vt:lpstr>Notejam – Cloud Architecture</vt:lpstr>
      <vt:lpstr>Table of Contents</vt:lpstr>
      <vt:lpstr>Problem Statement</vt:lpstr>
      <vt:lpstr>Proposed Architecture - AWS</vt:lpstr>
      <vt:lpstr>Architecture – Key Components</vt:lpstr>
      <vt:lpstr>Architecture – Key Components</vt:lpstr>
      <vt:lpstr>Further Improvements</vt:lpstr>
      <vt:lpstr>Costs</vt:lpstr>
      <vt:lpstr>Benefits</vt:lpstr>
    </vt:vector>
  </TitlesOfParts>
  <Company>by adguard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Notejam – Cloud Architecture</dc:title>
  <dc:creator>Microsoft account</dc:creator>
  <cp:lastModifiedBy>Microsoft account</cp:lastModifiedBy>
  <cp:revision>13</cp:revision>
  <dcterms:created xsi:type="dcterms:W3CDTF">2020-06-29T18:29:58Z</dcterms:created>
  <dcterms:modified xsi:type="dcterms:W3CDTF">2020-06-29T21:49:42Z</dcterms:modified>
</cp:coreProperties>
</file>