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83E2C48-8606-467B-8617-3A5042F47B77}"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1879E1F-FE66-47FF-AA4B-4F8555D3A0DB}"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7173E0C-B4E5-46DE-8AB7-C52BCBAF49B7}"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D75B821-0ED3-4D0A-B4B9-E6A336B7F23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7473E5C-47FD-4798-9CD3-DAB19FF4642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5380D8F-824F-495D-8B42-D2413F73980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56CE341-F7D3-420E-AB11-46B59460A01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E6653C7-F5CC-4CA2-B5A6-777717DE864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463E04E-D29F-4516-912B-EFEFE36383D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98C83F7-ACD2-4C90-BF84-926BF90D13F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11CB25C-46D5-48D1-8267-D194E44C0DC7}"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84ADA0E-977F-4E74-9447-460B7071263C}"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fld id="{DC8D5140-80C5-4713-B491-C57C5C936EA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hyperlink" Target="http://www.google.com/" TargetMode="External"/><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txBox="1"/>
          <p:nvPr/>
        </p:nvSpPr>
        <p:spPr>
          <a:xfrm>
            <a:off x="720000" y="720000"/>
            <a:ext cx="8640000" cy="459360"/>
          </a:xfrm>
          <a:prstGeom prst="rect">
            <a:avLst/>
          </a:prstGeom>
          <a:noFill/>
          <a:ln w="0">
            <a:noFill/>
          </a:ln>
        </p:spPr>
        <p:txBody>
          <a:bodyPr lIns="90000" rIns="90000" tIns="45000" bIns="45000" anchor="t">
            <a:noAutofit/>
          </a:bodyPr>
          <a:p>
            <a:pPr algn="ctr">
              <a:buNone/>
            </a:pPr>
            <a:r>
              <a:rPr b="0" lang="en-IN" sz="2600" spc="-1" strike="noStrike">
                <a:latin typeface="Arial"/>
              </a:rPr>
              <a:t>Good Afternoon Everyone </a:t>
            </a:r>
            <a:r>
              <a:rPr b="0" lang="en-IN" sz="1800" spc="-1" strike="noStrike">
                <a:latin typeface="Arial"/>
              </a:rPr>
              <a:t> </a:t>
            </a:r>
            <a:endParaRPr b="0" lang="en-IN" sz="1800" spc="-1" strike="noStrike">
              <a:latin typeface="Arial"/>
            </a:endParaRPr>
          </a:p>
        </p:txBody>
      </p:sp>
      <p:sp>
        <p:nvSpPr>
          <p:cNvPr id="42" name=""/>
          <p:cNvSpPr txBox="1"/>
          <p:nvPr/>
        </p:nvSpPr>
        <p:spPr>
          <a:xfrm>
            <a:off x="900000" y="1800000"/>
            <a:ext cx="8460000" cy="360000"/>
          </a:xfrm>
          <a:prstGeom prst="rect">
            <a:avLst/>
          </a:prstGeom>
          <a:noFill/>
          <a:ln w="0">
            <a:noFill/>
          </a:ln>
        </p:spPr>
        <p:txBody>
          <a:bodyPr lIns="90000" rIns="90000" tIns="45000" bIns="45000" anchor="t">
            <a:noAutofit/>
          </a:bodyPr>
          <a:p>
            <a:r>
              <a:rPr b="0" lang="en-IN" sz="1800" spc="-1" strike="noStrike">
                <a:latin typeface="Arial"/>
              </a:rPr>
              <a:t>Today My Topic Is : </a:t>
            </a:r>
            <a:endParaRPr b="0" lang="en-IN" sz="1800" spc="-1" strike="noStrike">
              <a:latin typeface="Arial"/>
            </a:endParaRPr>
          </a:p>
        </p:txBody>
      </p:sp>
      <p:sp>
        <p:nvSpPr>
          <p:cNvPr id="43" name=""/>
          <p:cNvSpPr txBox="1"/>
          <p:nvPr/>
        </p:nvSpPr>
        <p:spPr>
          <a:xfrm>
            <a:off x="720000" y="2340000"/>
            <a:ext cx="9180000" cy="883080"/>
          </a:xfrm>
          <a:prstGeom prst="rect">
            <a:avLst/>
          </a:prstGeom>
          <a:noFill/>
          <a:ln w="0">
            <a:noFill/>
          </a:ln>
        </p:spPr>
        <p:txBody>
          <a:bodyPr lIns="90000" rIns="90000" tIns="45000" bIns="45000" anchor="t">
            <a:noAutofit/>
          </a:bodyPr>
          <a:p>
            <a:pPr>
              <a:lnSpc>
                <a:spcPct val="100000"/>
              </a:lnSpc>
              <a:buNone/>
            </a:pPr>
            <a:r>
              <a:rPr b="0" lang="en-IN" sz="2800" spc="-1" strike="noStrike">
                <a:latin typeface="Arial"/>
              </a:rPr>
              <a:t>Abbrevation And Acronyms Related To Computer &amp; Networking</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
          <p:cNvSpPr txBox="1"/>
          <p:nvPr/>
        </p:nvSpPr>
        <p:spPr>
          <a:xfrm>
            <a:off x="360000" y="297720"/>
            <a:ext cx="8280000" cy="602280"/>
          </a:xfrm>
          <a:prstGeom prst="rect">
            <a:avLst/>
          </a:prstGeom>
          <a:noFill/>
          <a:ln w="0">
            <a:noFill/>
          </a:ln>
        </p:spPr>
        <p:txBody>
          <a:bodyPr lIns="90000" rIns="90000" tIns="45000" bIns="45000" anchor="t">
            <a:noAutofit/>
          </a:bodyPr>
          <a:p>
            <a:r>
              <a:rPr b="0" lang="en-IN" sz="1800" spc="-1" strike="noStrike">
                <a:latin typeface="Arial"/>
              </a:rPr>
              <a:t>There Are More Than 65,535 port number’s are Alvailable to use </a:t>
            </a:r>
            <a:endParaRPr b="0" lang="en-IN" sz="1800" spc="-1" strike="noStrike">
              <a:latin typeface="Arial"/>
            </a:endParaRPr>
          </a:p>
        </p:txBody>
      </p:sp>
      <p:sp>
        <p:nvSpPr>
          <p:cNvPr id="91" name=""/>
          <p:cNvSpPr txBox="1"/>
          <p:nvPr/>
        </p:nvSpPr>
        <p:spPr>
          <a:xfrm>
            <a:off x="900000" y="900000"/>
            <a:ext cx="7200000" cy="828360"/>
          </a:xfrm>
          <a:prstGeom prst="rect">
            <a:avLst/>
          </a:prstGeom>
          <a:noFill/>
          <a:ln w="0">
            <a:noFill/>
          </a:ln>
        </p:spPr>
        <p:txBody>
          <a:bodyPr lIns="90000" rIns="90000" tIns="45000" bIns="45000" anchor="t">
            <a:noAutofit/>
          </a:bodyPr>
          <a:p>
            <a:r>
              <a:rPr b="0" lang="en-IN" sz="2600" spc="-1" strike="noStrike">
                <a:latin typeface="Arial"/>
              </a:rPr>
              <a:t>Port Number : 0 – 1023 --&gt; These are resticted port number’s  </a:t>
            </a:r>
            <a:endParaRPr b="0" lang="en-IN" sz="2600" spc="-1" strike="noStrike">
              <a:latin typeface="Arial"/>
            </a:endParaRPr>
          </a:p>
        </p:txBody>
      </p:sp>
      <p:sp>
        <p:nvSpPr>
          <p:cNvPr id="92" name=""/>
          <p:cNvSpPr txBox="1"/>
          <p:nvPr/>
        </p:nvSpPr>
        <p:spPr>
          <a:xfrm>
            <a:off x="882720" y="1908000"/>
            <a:ext cx="8153280" cy="1080000"/>
          </a:xfrm>
          <a:prstGeom prst="rect">
            <a:avLst/>
          </a:prstGeom>
          <a:noFill/>
          <a:ln w="0">
            <a:noFill/>
          </a:ln>
        </p:spPr>
        <p:txBody>
          <a:bodyPr lIns="90000" rIns="90000" tIns="45000" bIns="45000" anchor="t">
            <a:noAutofit/>
          </a:bodyPr>
          <a:p>
            <a:r>
              <a:rPr b="0" lang="en-IN" sz="2600" spc="-1" strike="noStrike">
                <a:latin typeface="Arial"/>
              </a:rPr>
              <a:t>Port Number : 1024 – 49,151 --&gt; These Port Number’s are freely available to use</a:t>
            </a:r>
            <a:r>
              <a:rPr b="0" lang="en-IN" sz="1800" spc="-1" strike="noStrike">
                <a:latin typeface="Arial"/>
              </a:rPr>
              <a:t> </a:t>
            </a:r>
            <a:endParaRPr b="0" lang="en-IN" sz="1800" spc="-1" strike="noStrike">
              <a:latin typeface="Arial"/>
            </a:endParaRPr>
          </a:p>
        </p:txBody>
      </p:sp>
      <p:sp>
        <p:nvSpPr>
          <p:cNvPr id="93" name=""/>
          <p:cNvSpPr txBox="1"/>
          <p:nvPr/>
        </p:nvSpPr>
        <p:spPr>
          <a:xfrm>
            <a:off x="900000" y="3240000"/>
            <a:ext cx="7020000" cy="1109880"/>
          </a:xfrm>
          <a:prstGeom prst="rect">
            <a:avLst/>
          </a:prstGeom>
          <a:noFill/>
          <a:ln w="0">
            <a:noFill/>
          </a:ln>
        </p:spPr>
        <p:txBody>
          <a:bodyPr lIns="90000" rIns="90000" tIns="45000" bIns="45000" anchor="t">
            <a:noAutofit/>
          </a:bodyPr>
          <a:p>
            <a:r>
              <a:rPr b="0" lang="en-IN" sz="2400" spc="-1" strike="noStrike">
                <a:latin typeface="Arial"/>
              </a:rPr>
              <a:t>Port Number : 49,152 – 65,535 These Port Number’s Are Owned By the Top MNC’s For Their Company Use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txBox="1"/>
          <p:nvPr/>
        </p:nvSpPr>
        <p:spPr>
          <a:xfrm>
            <a:off x="540000" y="360000"/>
            <a:ext cx="8640000" cy="5220000"/>
          </a:xfrm>
          <a:prstGeom prst="rect">
            <a:avLst/>
          </a:prstGeom>
          <a:noFill/>
          <a:ln w="0">
            <a:noFill/>
          </a:ln>
        </p:spPr>
        <p:txBody>
          <a:bodyPr lIns="90000" rIns="90000" tIns="45000" bIns="45000" anchor="t">
            <a:noAutofit/>
          </a:bodyPr>
          <a:p>
            <a:r>
              <a:rPr b="1" lang="en-IN" sz="1800" spc="-1" strike="noStrike">
                <a:latin typeface="Arial"/>
              </a:rPr>
              <a:t>Ports 20 and 21</a:t>
            </a:r>
            <a:r>
              <a:rPr b="0" lang="en-IN" sz="1800" spc="-1" strike="noStrike">
                <a:latin typeface="Arial"/>
              </a:rPr>
              <a:t>. FTP is used to transfer files between a client and a server.</a:t>
            </a:r>
            <a:endParaRPr b="0" lang="en-IN" sz="1800" spc="-1" strike="noStrike">
              <a:latin typeface="Arial"/>
            </a:endParaRPr>
          </a:p>
          <a:p>
            <a:r>
              <a:rPr b="0" lang="en-IN" sz="1800" spc="-1" strike="noStrike">
                <a:latin typeface="Arial"/>
              </a:rPr>
              <a:t>    </a:t>
            </a:r>
            <a:endParaRPr b="0" lang="en-IN" sz="1800" spc="-1" strike="noStrike">
              <a:latin typeface="Arial"/>
            </a:endParaRPr>
          </a:p>
          <a:p>
            <a:r>
              <a:rPr b="1" lang="en-IN" sz="1800" spc="-1" strike="noStrike">
                <a:latin typeface="Arial"/>
              </a:rPr>
              <a:t>Port 22</a:t>
            </a:r>
            <a:r>
              <a:rPr b="0" lang="en-IN" sz="1800" spc="-1" strike="noStrike">
                <a:latin typeface="Arial"/>
              </a:rPr>
              <a:t>. Secure Shell is one of several tunneling protocols used to build secure network connections.</a:t>
            </a:r>
            <a:endParaRPr b="0" lang="en-IN" sz="1800" spc="-1" strike="noStrike">
              <a:latin typeface="Arial"/>
            </a:endParaRPr>
          </a:p>
          <a:p>
            <a:endParaRPr b="0" lang="en-IN" sz="1800" spc="-1" strike="noStrike">
              <a:latin typeface="Arial"/>
            </a:endParaRPr>
          </a:p>
          <a:p>
            <a:r>
              <a:rPr b="1" lang="en-IN" sz="1800" spc="-1" strike="noStrike">
                <a:latin typeface="Arial"/>
              </a:rPr>
              <a:t>Port 25</a:t>
            </a:r>
            <a:r>
              <a:rPr b="0" lang="en-IN" sz="1800" spc="-1" strike="noStrike">
                <a:latin typeface="Arial"/>
              </a:rPr>
              <a:t>. Simple Mail Transfer Protocol (SMTP) is commonly used for email.</a:t>
            </a:r>
            <a:endParaRPr b="0" lang="en-IN" sz="1800" spc="-1" strike="noStrike">
              <a:latin typeface="Arial"/>
            </a:endParaRPr>
          </a:p>
          <a:p>
            <a:endParaRPr b="0" lang="en-IN" sz="1800" spc="-1" strike="noStrike">
              <a:latin typeface="Arial"/>
            </a:endParaRPr>
          </a:p>
          <a:p>
            <a:r>
              <a:rPr b="1" lang="en-IN" sz="1800" spc="-1" strike="noStrike">
                <a:latin typeface="Arial"/>
              </a:rPr>
              <a:t>Port 53</a:t>
            </a:r>
            <a:r>
              <a:rPr b="0" lang="en-IN" sz="1800" spc="-1" strike="noStrike">
                <a:latin typeface="Arial"/>
              </a:rPr>
              <a:t>. Domain name system (DNS) is a critical process that matches human-readable domain names to machine-readable IP addresses on the modern internet. It helps users load websites and applications without typing in a long list of IP addresses.</a:t>
            </a:r>
            <a:endParaRPr b="0" lang="en-IN" sz="1800" spc="-1" strike="noStrike">
              <a:latin typeface="Arial"/>
            </a:endParaRPr>
          </a:p>
          <a:p>
            <a:endParaRPr b="0" lang="en-IN" sz="1800" spc="-1" strike="noStrike">
              <a:latin typeface="Arial"/>
            </a:endParaRPr>
          </a:p>
          <a:p>
            <a:r>
              <a:rPr b="1" lang="en-IN" sz="1800" spc="-1" strike="noStrike">
                <a:latin typeface="Arial"/>
              </a:rPr>
              <a:t>Instead of typing : </a:t>
            </a:r>
            <a:r>
              <a:rPr b="1" lang="en-IN" sz="1800" spc="-1" strike="noStrike">
                <a:latin typeface="Arial"/>
                <a:hlinkClick r:id="rId1"/>
              </a:rPr>
              <a:t>www.google.com</a:t>
            </a:r>
            <a:r>
              <a:rPr b="1" lang="en-IN" sz="1800" spc="-1" strike="noStrike">
                <a:latin typeface="Arial"/>
              </a:rPr>
              <a:t> --&gt; You can type 172.217.13.78</a:t>
            </a:r>
            <a:endParaRPr b="0" lang="en-IN" sz="1800" spc="-1" strike="noStrike">
              <a:latin typeface="Arial"/>
            </a:endParaRPr>
          </a:p>
          <a:p>
            <a:endParaRPr b="0" lang="en-IN" sz="1800" spc="-1" strike="noStrike">
              <a:latin typeface="Arial"/>
            </a:endParaRPr>
          </a:p>
          <a:p>
            <a:r>
              <a:rPr b="1" lang="en-IN" sz="1800" spc="-1" strike="noStrike">
                <a:latin typeface="Arial"/>
              </a:rPr>
              <a:t>Port 80</a:t>
            </a:r>
            <a:r>
              <a:rPr b="0" lang="en-IN" sz="1800" spc="-1" strike="noStrike">
                <a:latin typeface="Arial"/>
              </a:rPr>
              <a:t>. HTTP is the protocol that enables the World Wide Web.</a:t>
            </a:r>
            <a:endParaRPr b="0" lang="en-IN" sz="1800" spc="-1" strike="noStrike">
              <a:latin typeface="Arial"/>
            </a:endParaRPr>
          </a:p>
          <a:p>
            <a:endParaRPr b="0" lang="en-IN" sz="1800" spc="-1" strike="noStrike">
              <a:latin typeface="Arial"/>
            </a:endParaRPr>
          </a:p>
          <a:p>
            <a:r>
              <a:rPr b="1" lang="en-IN" sz="1800" spc="-1" strike="noStrike">
                <a:latin typeface="Arial"/>
              </a:rPr>
              <a:t>Port 123</a:t>
            </a:r>
            <a:r>
              <a:rPr b="0" lang="en-IN" sz="1800" spc="-1" strike="noStrike">
                <a:latin typeface="Arial"/>
              </a:rPr>
              <a:t>. Network Time Protocol helps computer clocks sync with each other. It's a vital process in encryption</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
          <p:cNvSpPr txBox="1"/>
          <p:nvPr/>
        </p:nvSpPr>
        <p:spPr>
          <a:xfrm>
            <a:off x="792000" y="540000"/>
            <a:ext cx="1008000" cy="346320"/>
          </a:xfrm>
          <a:prstGeom prst="rect">
            <a:avLst/>
          </a:prstGeom>
          <a:noFill/>
          <a:ln w="0">
            <a:noFill/>
          </a:ln>
        </p:spPr>
        <p:txBody>
          <a:bodyPr lIns="90000" rIns="90000" tIns="45000" bIns="45000" anchor="t">
            <a:noAutofit/>
          </a:bodyPr>
          <a:p>
            <a:r>
              <a:rPr b="0" lang="en-IN" sz="1800" spc="-1" strike="noStrike">
                <a:latin typeface="Arial"/>
              </a:rPr>
              <a:t>SMTP - </a:t>
            </a:r>
            <a:endParaRPr b="0" lang="en-IN" sz="1800" spc="-1" strike="noStrike">
              <a:latin typeface="Arial"/>
            </a:endParaRPr>
          </a:p>
        </p:txBody>
      </p:sp>
      <p:sp>
        <p:nvSpPr>
          <p:cNvPr id="45" name=""/>
          <p:cNvSpPr txBox="1"/>
          <p:nvPr/>
        </p:nvSpPr>
        <p:spPr>
          <a:xfrm>
            <a:off x="1800000" y="540000"/>
            <a:ext cx="4680000" cy="346320"/>
          </a:xfrm>
          <a:prstGeom prst="rect">
            <a:avLst/>
          </a:prstGeom>
          <a:noFill/>
          <a:ln w="0">
            <a:noFill/>
          </a:ln>
        </p:spPr>
        <p:txBody>
          <a:bodyPr lIns="90000" rIns="90000" tIns="45000" bIns="45000" anchor="t">
            <a:noAutofit/>
          </a:bodyPr>
          <a:p>
            <a:r>
              <a:rPr b="0" lang="en-IN" sz="1800" spc="-1" strike="noStrike">
                <a:latin typeface="Arial"/>
              </a:rPr>
              <a:t>Simple Mail Transfer Protocol</a:t>
            </a:r>
            <a:endParaRPr b="0" lang="en-IN" sz="1800" spc="-1" strike="noStrike">
              <a:latin typeface="Arial"/>
            </a:endParaRPr>
          </a:p>
        </p:txBody>
      </p:sp>
      <p:sp>
        <p:nvSpPr>
          <p:cNvPr id="46" name=""/>
          <p:cNvSpPr txBox="1"/>
          <p:nvPr/>
        </p:nvSpPr>
        <p:spPr>
          <a:xfrm>
            <a:off x="792000" y="1260000"/>
            <a:ext cx="1008000" cy="346320"/>
          </a:xfrm>
          <a:prstGeom prst="rect">
            <a:avLst/>
          </a:prstGeom>
          <a:noFill/>
          <a:ln w="0">
            <a:noFill/>
          </a:ln>
        </p:spPr>
        <p:txBody>
          <a:bodyPr lIns="90000" rIns="90000" tIns="45000" bIns="45000" anchor="t">
            <a:noAutofit/>
          </a:bodyPr>
          <a:p>
            <a:r>
              <a:rPr b="0" lang="en-IN" sz="1800" spc="-1" strike="noStrike">
                <a:latin typeface="Arial"/>
              </a:rPr>
              <a:t>FTP    -  </a:t>
            </a:r>
            <a:endParaRPr b="0" lang="en-IN" sz="1800" spc="-1" strike="noStrike">
              <a:latin typeface="Arial"/>
            </a:endParaRPr>
          </a:p>
        </p:txBody>
      </p:sp>
      <p:sp>
        <p:nvSpPr>
          <p:cNvPr id="47" name=""/>
          <p:cNvSpPr txBox="1"/>
          <p:nvPr/>
        </p:nvSpPr>
        <p:spPr>
          <a:xfrm>
            <a:off x="1800000" y="1260000"/>
            <a:ext cx="2880000" cy="346320"/>
          </a:xfrm>
          <a:prstGeom prst="rect">
            <a:avLst/>
          </a:prstGeom>
          <a:noFill/>
          <a:ln w="0">
            <a:noFill/>
          </a:ln>
        </p:spPr>
        <p:txBody>
          <a:bodyPr lIns="90000" rIns="90000" tIns="45000" bIns="45000" anchor="t">
            <a:noAutofit/>
          </a:bodyPr>
          <a:p>
            <a:r>
              <a:rPr b="0" lang="en-IN" sz="1800" spc="-1" strike="noStrike">
                <a:latin typeface="Arial"/>
              </a:rPr>
              <a:t>File Transfer Protocol</a:t>
            </a:r>
            <a:endParaRPr b="0" lang="en-IN" sz="1800" spc="-1" strike="noStrike">
              <a:latin typeface="Arial"/>
            </a:endParaRPr>
          </a:p>
        </p:txBody>
      </p:sp>
      <p:sp>
        <p:nvSpPr>
          <p:cNvPr id="48" name=""/>
          <p:cNvSpPr txBox="1"/>
          <p:nvPr/>
        </p:nvSpPr>
        <p:spPr>
          <a:xfrm>
            <a:off x="792000" y="1980000"/>
            <a:ext cx="936720" cy="346320"/>
          </a:xfrm>
          <a:prstGeom prst="rect">
            <a:avLst/>
          </a:prstGeom>
          <a:noFill/>
          <a:ln w="0">
            <a:noFill/>
          </a:ln>
        </p:spPr>
        <p:txBody>
          <a:bodyPr lIns="90000" rIns="90000" tIns="45000" bIns="45000" anchor="t">
            <a:noAutofit/>
          </a:bodyPr>
          <a:p>
            <a:r>
              <a:rPr b="0" lang="en-IN" sz="1800" spc="-1" strike="noStrike">
                <a:latin typeface="Arial"/>
              </a:rPr>
              <a:t>SSL    -</a:t>
            </a:r>
            <a:endParaRPr b="0" lang="en-IN" sz="1800" spc="-1" strike="noStrike">
              <a:latin typeface="Arial"/>
            </a:endParaRPr>
          </a:p>
        </p:txBody>
      </p:sp>
      <p:sp>
        <p:nvSpPr>
          <p:cNvPr id="49" name=""/>
          <p:cNvSpPr txBox="1"/>
          <p:nvPr/>
        </p:nvSpPr>
        <p:spPr>
          <a:xfrm>
            <a:off x="1800000" y="1980000"/>
            <a:ext cx="2363040" cy="346320"/>
          </a:xfrm>
          <a:prstGeom prst="rect">
            <a:avLst/>
          </a:prstGeom>
          <a:noFill/>
          <a:ln w="0">
            <a:noFill/>
          </a:ln>
        </p:spPr>
        <p:txBody>
          <a:bodyPr lIns="90000" rIns="90000" tIns="45000" bIns="45000" anchor="t">
            <a:noAutofit/>
          </a:bodyPr>
          <a:p>
            <a:r>
              <a:rPr b="0" lang="en-IN" sz="1800" spc="-1" strike="noStrike">
                <a:latin typeface="Arial"/>
              </a:rPr>
              <a:t>Secure Socket Layer </a:t>
            </a:r>
            <a:endParaRPr b="0" lang="en-IN" sz="1800" spc="-1" strike="noStrike">
              <a:latin typeface="Arial"/>
            </a:endParaRPr>
          </a:p>
        </p:txBody>
      </p:sp>
      <p:sp>
        <p:nvSpPr>
          <p:cNvPr id="50" name=""/>
          <p:cNvSpPr txBox="1"/>
          <p:nvPr/>
        </p:nvSpPr>
        <p:spPr>
          <a:xfrm>
            <a:off x="756000" y="2700000"/>
            <a:ext cx="1044000" cy="602280"/>
          </a:xfrm>
          <a:prstGeom prst="rect">
            <a:avLst/>
          </a:prstGeom>
          <a:noFill/>
          <a:ln w="0">
            <a:noFill/>
          </a:ln>
        </p:spPr>
        <p:txBody>
          <a:bodyPr lIns="90000" rIns="90000" tIns="45000" bIns="45000" anchor="t">
            <a:noAutofit/>
          </a:bodyPr>
          <a:p>
            <a:r>
              <a:rPr b="0" lang="en-IN" sz="1800" spc="-1" strike="noStrike">
                <a:latin typeface="Arial"/>
              </a:rPr>
              <a:t> </a:t>
            </a:r>
            <a:r>
              <a:rPr b="0" lang="en-IN" sz="1800" spc="-1" strike="noStrike">
                <a:latin typeface="Arial"/>
              </a:rPr>
              <a:t>TCP    -</a:t>
            </a:r>
            <a:endParaRPr b="0" lang="en-IN" sz="1800" spc="-1" strike="noStrike">
              <a:latin typeface="Arial"/>
            </a:endParaRPr>
          </a:p>
        </p:txBody>
      </p:sp>
      <p:sp>
        <p:nvSpPr>
          <p:cNvPr id="51" name=""/>
          <p:cNvSpPr txBox="1"/>
          <p:nvPr/>
        </p:nvSpPr>
        <p:spPr>
          <a:xfrm>
            <a:off x="1800000" y="2700000"/>
            <a:ext cx="3240000" cy="602280"/>
          </a:xfrm>
          <a:prstGeom prst="rect">
            <a:avLst/>
          </a:prstGeom>
          <a:noFill/>
          <a:ln w="0">
            <a:noFill/>
          </a:ln>
        </p:spPr>
        <p:txBody>
          <a:bodyPr lIns="90000" rIns="90000" tIns="45000" bIns="45000" anchor="t">
            <a:noAutofit/>
          </a:bodyPr>
          <a:p>
            <a:r>
              <a:rPr b="0" lang="en-IN" sz="1800" spc="-1" strike="noStrike">
                <a:latin typeface="Arial"/>
              </a:rPr>
              <a:t>Transmission Control Protocol</a:t>
            </a:r>
            <a:endParaRPr b="0" lang="en-IN" sz="1800" spc="-1" strike="noStrike">
              <a:latin typeface="Arial"/>
            </a:endParaRPr>
          </a:p>
        </p:txBody>
      </p:sp>
      <p:sp>
        <p:nvSpPr>
          <p:cNvPr id="52" name=""/>
          <p:cNvSpPr txBox="1"/>
          <p:nvPr/>
        </p:nvSpPr>
        <p:spPr>
          <a:xfrm>
            <a:off x="756000" y="3420000"/>
            <a:ext cx="1056960" cy="602280"/>
          </a:xfrm>
          <a:prstGeom prst="rect">
            <a:avLst/>
          </a:prstGeom>
          <a:noFill/>
          <a:ln w="0">
            <a:noFill/>
          </a:ln>
        </p:spPr>
        <p:txBody>
          <a:bodyPr lIns="90000" rIns="90000" tIns="45000" bIns="45000" anchor="t">
            <a:noAutofit/>
          </a:bodyPr>
          <a:p>
            <a:r>
              <a:rPr b="0" lang="en-IN" sz="1800" spc="-1" strike="noStrike">
                <a:latin typeface="Arial"/>
              </a:rPr>
              <a:t> </a:t>
            </a:r>
            <a:r>
              <a:rPr b="0" lang="en-IN" sz="1800" spc="-1" strike="noStrike">
                <a:latin typeface="Arial"/>
              </a:rPr>
              <a:t>UDP    -</a:t>
            </a:r>
            <a:endParaRPr b="0" lang="en-IN" sz="1800" spc="-1" strike="noStrike">
              <a:latin typeface="Arial"/>
            </a:endParaRPr>
          </a:p>
        </p:txBody>
      </p:sp>
      <p:sp>
        <p:nvSpPr>
          <p:cNvPr id="53" name=""/>
          <p:cNvSpPr txBox="1"/>
          <p:nvPr/>
        </p:nvSpPr>
        <p:spPr>
          <a:xfrm>
            <a:off x="1812960" y="3433680"/>
            <a:ext cx="2628360" cy="346320"/>
          </a:xfrm>
          <a:prstGeom prst="rect">
            <a:avLst/>
          </a:prstGeom>
          <a:noFill/>
          <a:ln w="0">
            <a:noFill/>
          </a:ln>
        </p:spPr>
        <p:txBody>
          <a:bodyPr lIns="90000" rIns="90000" tIns="45000" bIns="45000" anchor="t">
            <a:noAutofit/>
          </a:bodyPr>
          <a:p>
            <a:r>
              <a:rPr b="0" lang="en-IN" sz="1800" spc="-1" strike="noStrike">
                <a:latin typeface="Arial"/>
              </a:rPr>
              <a:t>User Datagram Protocol</a:t>
            </a:r>
            <a:endParaRPr b="0" lang="en-IN" sz="1800" spc="-1" strike="noStrike">
              <a:latin typeface="Arial"/>
            </a:endParaRPr>
          </a:p>
        </p:txBody>
      </p:sp>
      <p:sp>
        <p:nvSpPr>
          <p:cNvPr id="54" name=""/>
          <p:cNvSpPr txBox="1"/>
          <p:nvPr/>
        </p:nvSpPr>
        <p:spPr>
          <a:xfrm>
            <a:off x="720000" y="4140000"/>
            <a:ext cx="1260000" cy="602280"/>
          </a:xfrm>
          <a:prstGeom prst="rect">
            <a:avLst/>
          </a:prstGeom>
          <a:noFill/>
          <a:ln w="0">
            <a:noFill/>
          </a:ln>
        </p:spPr>
        <p:txBody>
          <a:bodyPr lIns="90000" rIns="90000" tIns="45000" bIns="45000" anchor="t">
            <a:noAutofit/>
          </a:bodyPr>
          <a:p>
            <a:r>
              <a:rPr b="0" lang="en-IN" sz="1800" spc="-1" strike="noStrike">
                <a:latin typeface="Arial"/>
              </a:rPr>
              <a:t> </a:t>
            </a:r>
            <a:r>
              <a:rPr b="0" lang="en-IN" sz="1800" spc="-1" strike="noStrike">
                <a:latin typeface="Arial"/>
              </a:rPr>
              <a:t>SSH     -   </a:t>
            </a:r>
            <a:endParaRPr b="0" lang="en-IN" sz="1800" spc="-1" strike="noStrike">
              <a:latin typeface="Arial"/>
            </a:endParaRPr>
          </a:p>
        </p:txBody>
      </p:sp>
      <p:sp>
        <p:nvSpPr>
          <p:cNvPr id="55" name=""/>
          <p:cNvSpPr txBox="1"/>
          <p:nvPr/>
        </p:nvSpPr>
        <p:spPr>
          <a:xfrm>
            <a:off x="1800000" y="4153680"/>
            <a:ext cx="2340000" cy="346320"/>
          </a:xfrm>
          <a:prstGeom prst="rect">
            <a:avLst/>
          </a:prstGeom>
          <a:noFill/>
          <a:ln w="0">
            <a:noFill/>
          </a:ln>
        </p:spPr>
        <p:txBody>
          <a:bodyPr lIns="90000" rIns="90000" tIns="45000" bIns="45000" anchor="t">
            <a:noAutofit/>
          </a:bodyPr>
          <a:p>
            <a:r>
              <a:rPr b="0" lang="en-IN" sz="1800" spc="-1" strike="noStrike">
                <a:latin typeface="Arial"/>
              </a:rPr>
              <a:t>Secure Shell</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
          <p:cNvSpPr txBox="1"/>
          <p:nvPr/>
        </p:nvSpPr>
        <p:spPr>
          <a:xfrm>
            <a:off x="720000" y="720000"/>
            <a:ext cx="1008360" cy="346320"/>
          </a:xfrm>
          <a:prstGeom prst="rect">
            <a:avLst/>
          </a:prstGeom>
          <a:noFill/>
          <a:ln w="0">
            <a:noFill/>
          </a:ln>
        </p:spPr>
        <p:txBody>
          <a:bodyPr lIns="90000" rIns="90000" tIns="45000" bIns="45000" anchor="t">
            <a:noAutofit/>
          </a:bodyPr>
          <a:p>
            <a:r>
              <a:rPr b="0" lang="en-IN" sz="1800" spc="-1" strike="noStrike">
                <a:latin typeface="Arial"/>
              </a:rPr>
              <a:t>TLD    - </a:t>
            </a:r>
            <a:endParaRPr b="0" lang="en-IN" sz="1800" spc="-1" strike="noStrike">
              <a:latin typeface="Arial"/>
            </a:endParaRPr>
          </a:p>
        </p:txBody>
      </p:sp>
      <p:sp>
        <p:nvSpPr>
          <p:cNvPr id="57" name=""/>
          <p:cNvSpPr txBox="1"/>
          <p:nvPr/>
        </p:nvSpPr>
        <p:spPr>
          <a:xfrm>
            <a:off x="1620000" y="733680"/>
            <a:ext cx="2068920" cy="346320"/>
          </a:xfrm>
          <a:prstGeom prst="rect">
            <a:avLst/>
          </a:prstGeom>
          <a:noFill/>
          <a:ln w="0">
            <a:noFill/>
          </a:ln>
        </p:spPr>
        <p:txBody>
          <a:bodyPr lIns="90000" rIns="90000" tIns="45000" bIns="45000" anchor="t">
            <a:noAutofit/>
          </a:bodyPr>
          <a:p>
            <a:r>
              <a:rPr b="0" lang="en-IN" sz="1800" spc="-1" strike="noStrike">
                <a:latin typeface="Arial"/>
              </a:rPr>
              <a:t>Top Level Domain </a:t>
            </a:r>
            <a:endParaRPr b="0" lang="en-IN" sz="1800" spc="-1" strike="noStrike">
              <a:latin typeface="Arial"/>
            </a:endParaRPr>
          </a:p>
        </p:txBody>
      </p:sp>
      <p:sp>
        <p:nvSpPr>
          <p:cNvPr id="58" name=""/>
          <p:cNvSpPr txBox="1"/>
          <p:nvPr/>
        </p:nvSpPr>
        <p:spPr>
          <a:xfrm>
            <a:off x="732960" y="1413720"/>
            <a:ext cx="932040" cy="346320"/>
          </a:xfrm>
          <a:prstGeom prst="rect">
            <a:avLst/>
          </a:prstGeom>
          <a:noFill/>
          <a:ln w="0">
            <a:noFill/>
          </a:ln>
        </p:spPr>
        <p:txBody>
          <a:bodyPr lIns="90000" rIns="90000" tIns="45000" bIns="45000" anchor="t">
            <a:noAutofit/>
          </a:bodyPr>
          <a:p>
            <a:r>
              <a:rPr b="0" lang="en-IN" sz="1800" spc="-1" strike="noStrike">
                <a:latin typeface="Arial"/>
              </a:rPr>
              <a:t>TLS    -</a:t>
            </a:r>
            <a:endParaRPr b="0" lang="en-IN" sz="1800" spc="-1" strike="noStrike">
              <a:latin typeface="Arial"/>
            </a:endParaRPr>
          </a:p>
        </p:txBody>
      </p:sp>
      <p:sp>
        <p:nvSpPr>
          <p:cNvPr id="59" name=""/>
          <p:cNvSpPr txBox="1"/>
          <p:nvPr/>
        </p:nvSpPr>
        <p:spPr>
          <a:xfrm>
            <a:off x="1629000" y="1440000"/>
            <a:ext cx="2670840" cy="346320"/>
          </a:xfrm>
          <a:prstGeom prst="rect">
            <a:avLst/>
          </a:prstGeom>
          <a:noFill/>
          <a:ln w="0">
            <a:noFill/>
          </a:ln>
        </p:spPr>
        <p:txBody>
          <a:bodyPr lIns="90000" rIns="90000" tIns="45000" bIns="45000" anchor="t">
            <a:noAutofit/>
          </a:bodyPr>
          <a:p>
            <a:r>
              <a:rPr b="0" lang="en-IN" sz="1800" spc="-1" strike="noStrike">
                <a:latin typeface="Arial"/>
              </a:rPr>
              <a:t>Transport Layer Security</a:t>
            </a:r>
            <a:endParaRPr b="0" lang="en-IN" sz="1800" spc="-1" strike="noStrike">
              <a:latin typeface="Arial"/>
            </a:endParaRPr>
          </a:p>
        </p:txBody>
      </p:sp>
      <p:sp>
        <p:nvSpPr>
          <p:cNvPr id="60" name=""/>
          <p:cNvSpPr txBox="1"/>
          <p:nvPr/>
        </p:nvSpPr>
        <p:spPr>
          <a:xfrm>
            <a:off x="748800" y="2160000"/>
            <a:ext cx="906120" cy="346320"/>
          </a:xfrm>
          <a:prstGeom prst="rect">
            <a:avLst/>
          </a:prstGeom>
          <a:noFill/>
          <a:ln w="0">
            <a:noFill/>
          </a:ln>
        </p:spPr>
        <p:txBody>
          <a:bodyPr lIns="90000" rIns="90000" tIns="45000" bIns="45000" anchor="t">
            <a:noAutofit/>
          </a:bodyPr>
          <a:p>
            <a:r>
              <a:rPr b="0" lang="en-IN" sz="1800" spc="-1" strike="noStrike">
                <a:latin typeface="Arial"/>
              </a:rPr>
              <a:t>SHA   -</a:t>
            </a:r>
            <a:endParaRPr b="0" lang="en-IN" sz="1800" spc="-1" strike="noStrike">
              <a:latin typeface="Arial"/>
            </a:endParaRPr>
          </a:p>
        </p:txBody>
      </p:sp>
      <p:sp>
        <p:nvSpPr>
          <p:cNvPr id="61" name=""/>
          <p:cNvSpPr txBox="1"/>
          <p:nvPr/>
        </p:nvSpPr>
        <p:spPr>
          <a:xfrm>
            <a:off x="1656000" y="2160000"/>
            <a:ext cx="2512440" cy="346320"/>
          </a:xfrm>
          <a:prstGeom prst="rect">
            <a:avLst/>
          </a:prstGeom>
          <a:noFill/>
          <a:ln w="0">
            <a:noFill/>
          </a:ln>
        </p:spPr>
        <p:txBody>
          <a:bodyPr lIns="90000" rIns="90000" tIns="45000" bIns="45000" anchor="t">
            <a:noAutofit/>
          </a:bodyPr>
          <a:p>
            <a:r>
              <a:rPr b="0" lang="en-IN" sz="1800" spc="-1" strike="noStrike">
                <a:latin typeface="Arial"/>
              </a:rPr>
              <a:t>Secure Hash Algorithm</a:t>
            </a:r>
            <a:endParaRPr b="0" lang="en-IN" sz="1800" spc="-1" strike="noStrike">
              <a:latin typeface="Arial"/>
            </a:endParaRPr>
          </a:p>
        </p:txBody>
      </p:sp>
      <p:sp>
        <p:nvSpPr>
          <p:cNvPr id="62" name=""/>
          <p:cNvSpPr txBox="1"/>
          <p:nvPr/>
        </p:nvSpPr>
        <p:spPr>
          <a:xfrm>
            <a:off x="719280" y="2872080"/>
            <a:ext cx="927360" cy="346320"/>
          </a:xfrm>
          <a:prstGeom prst="rect">
            <a:avLst/>
          </a:prstGeom>
          <a:noFill/>
          <a:ln w="0">
            <a:noFill/>
          </a:ln>
        </p:spPr>
        <p:txBody>
          <a:bodyPr lIns="90000" rIns="90000" tIns="45000" bIns="45000" anchor="t">
            <a:noAutofit/>
          </a:bodyPr>
          <a:p>
            <a:r>
              <a:rPr b="0" lang="en-IN" sz="1800" spc="-1" strike="noStrike">
                <a:latin typeface="Arial"/>
              </a:rPr>
              <a:t>VoIP   -</a:t>
            </a:r>
            <a:endParaRPr b="0" lang="en-IN" sz="1800" spc="-1" strike="noStrike">
              <a:latin typeface="Arial"/>
            </a:endParaRPr>
          </a:p>
        </p:txBody>
      </p:sp>
      <p:sp>
        <p:nvSpPr>
          <p:cNvPr id="63" name=""/>
          <p:cNvSpPr txBox="1"/>
          <p:nvPr/>
        </p:nvSpPr>
        <p:spPr>
          <a:xfrm>
            <a:off x="1692000" y="2844000"/>
            <a:ext cx="2984760" cy="346320"/>
          </a:xfrm>
          <a:prstGeom prst="rect">
            <a:avLst/>
          </a:prstGeom>
          <a:noFill/>
          <a:ln w="0">
            <a:noFill/>
          </a:ln>
        </p:spPr>
        <p:txBody>
          <a:bodyPr lIns="90000" rIns="90000" tIns="45000" bIns="45000" anchor="t">
            <a:noAutofit/>
          </a:bodyPr>
          <a:p>
            <a:r>
              <a:rPr b="0" lang="en-IN" sz="1800" spc="-1" strike="noStrike">
                <a:latin typeface="Arial"/>
              </a:rPr>
              <a:t>Voice over Internet Protocol</a:t>
            </a:r>
            <a:endParaRPr b="0" lang="en-IN" sz="1800" spc="-1" strike="noStrike">
              <a:latin typeface="Arial"/>
            </a:endParaRPr>
          </a:p>
        </p:txBody>
      </p:sp>
      <p:sp>
        <p:nvSpPr>
          <p:cNvPr id="64" name=""/>
          <p:cNvSpPr txBox="1"/>
          <p:nvPr/>
        </p:nvSpPr>
        <p:spPr>
          <a:xfrm>
            <a:off x="720000" y="3600000"/>
            <a:ext cx="180000" cy="858240"/>
          </a:xfrm>
          <a:prstGeom prst="rect">
            <a:avLst/>
          </a:prstGeom>
          <a:noFill/>
          <a:ln w="0">
            <a:noFill/>
          </a:ln>
        </p:spPr>
        <p:txBody>
          <a:bodyPr lIns="90000" rIns="90000" tIns="45000" bIns="45000" anchor="t">
            <a:noAutofit/>
          </a:bodyPr>
          <a:p>
            <a:r>
              <a:rPr b="0" lang="en-IN" sz="1800" spc="-1" strike="noStrike">
                <a:latin typeface="Arial"/>
              </a:rPr>
              <a:t>WPA</a:t>
            </a:r>
            <a:endParaRPr b="0" lang="en-IN" sz="1800" spc="-1" strike="noStrike">
              <a:latin typeface="Arial"/>
            </a:endParaRPr>
          </a:p>
        </p:txBody>
      </p:sp>
      <p:sp>
        <p:nvSpPr>
          <p:cNvPr id="65" name=""/>
          <p:cNvSpPr txBox="1"/>
          <p:nvPr/>
        </p:nvSpPr>
        <p:spPr>
          <a:xfrm>
            <a:off x="720000" y="3657240"/>
            <a:ext cx="1005120" cy="346320"/>
          </a:xfrm>
          <a:prstGeom prst="rect">
            <a:avLst/>
          </a:prstGeom>
          <a:noFill/>
          <a:ln w="0">
            <a:noFill/>
          </a:ln>
        </p:spPr>
        <p:txBody>
          <a:bodyPr lIns="90000" rIns="90000" tIns="45000" bIns="45000" anchor="t">
            <a:noAutofit/>
          </a:bodyPr>
          <a:p>
            <a:r>
              <a:rPr b="0" lang="en-IN" sz="1800" spc="-1" strike="noStrike">
                <a:latin typeface="Arial"/>
              </a:rPr>
              <a:t>WPA   - </a:t>
            </a:r>
            <a:endParaRPr b="0" lang="en-IN" sz="1800" spc="-1" strike="noStrike">
              <a:latin typeface="Arial"/>
            </a:endParaRPr>
          </a:p>
        </p:txBody>
      </p:sp>
      <p:sp>
        <p:nvSpPr>
          <p:cNvPr id="66" name=""/>
          <p:cNvSpPr txBox="1"/>
          <p:nvPr/>
        </p:nvSpPr>
        <p:spPr>
          <a:xfrm>
            <a:off x="1656000" y="3672000"/>
            <a:ext cx="2882880" cy="346320"/>
          </a:xfrm>
          <a:prstGeom prst="rect">
            <a:avLst/>
          </a:prstGeom>
          <a:noFill/>
          <a:ln w="0">
            <a:noFill/>
          </a:ln>
        </p:spPr>
        <p:txBody>
          <a:bodyPr lIns="90000" rIns="90000" tIns="45000" bIns="45000" anchor="t">
            <a:noAutofit/>
          </a:bodyPr>
          <a:p>
            <a:r>
              <a:rPr b="0" lang="en-IN" sz="1800" spc="-1" strike="noStrike">
                <a:latin typeface="Arial"/>
              </a:rPr>
              <a:t>Wireless Protected Access</a:t>
            </a:r>
            <a:endParaRPr b="0" lang="en-IN" sz="1800" spc="-1" strike="noStrike">
              <a:latin typeface="Arial"/>
            </a:endParaRPr>
          </a:p>
        </p:txBody>
      </p:sp>
      <p:sp>
        <p:nvSpPr>
          <p:cNvPr id="67" name=""/>
          <p:cNvSpPr txBox="1"/>
          <p:nvPr/>
        </p:nvSpPr>
        <p:spPr>
          <a:xfrm>
            <a:off x="756000" y="4428000"/>
            <a:ext cx="970200" cy="346320"/>
          </a:xfrm>
          <a:prstGeom prst="rect">
            <a:avLst/>
          </a:prstGeom>
          <a:noFill/>
          <a:ln w="0">
            <a:noFill/>
          </a:ln>
        </p:spPr>
        <p:txBody>
          <a:bodyPr lIns="90000" rIns="90000" tIns="45000" bIns="45000" anchor="t">
            <a:noAutofit/>
          </a:bodyPr>
          <a:p>
            <a:r>
              <a:rPr b="0" lang="en-IN" sz="1800" spc="-1" strike="noStrike">
                <a:latin typeface="Arial"/>
              </a:rPr>
              <a:t>GSM  - </a:t>
            </a:r>
            <a:endParaRPr b="0" lang="en-IN" sz="1800" spc="-1" strike="noStrike">
              <a:latin typeface="Arial"/>
            </a:endParaRPr>
          </a:p>
        </p:txBody>
      </p:sp>
      <p:sp>
        <p:nvSpPr>
          <p:cNvPr id="68" name=""/>
          <p:cNvSpPr txBox="1"/>
          <p:nvPr/>
        </p:nvSpPr>
        <p:spPr>
          <a:xfrm>
            <a:off x="1654200" y="4428000"/>
            <a:ext cx="2730240" cy="346320"/>
          </a:xfrm>
          <a:prstGeom prst="rect">
            <a:avLst/>
          </a:prstGeom>
          <a:noFill/>
          <a:ln w="0">
            <a:noFill/>
          </a:ln>
        </p:spPr>
        <p:txBody>
          <a:bodyPr lIns="90000" rIns="90000" tIns="45000" bIns="45000" anchor="t">
            <a:noAutofit/>
          </a:bodyPr>
          <a:p>
            <a:r>
              <a:rPr b="0" lang="en-IN" sz="1800" spc="-1" strike="noStrike">
                <a:latin typeface="Arial"/>
              </a:rPr>
              <a:t>Global System for Mobile</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
          <p:cNvSpPr txBox="1"/>
          <p:nvPr/>
        </p:nvSpPr>
        <p:spPr>
          <a:xfrm>
            <a:off x="540000" y="720000"/>
            <a:ext cx="1070640" cy="346320"/>
          </a:xfrm>
          <a:prstGeom prst="rect">
            <a:avLst/>
          </a:prstGeom>
          <a:noFill/>
          <a:ln w="0">
            <a:noFill/>
          </a:ln>
        </p:spPr>
        <p:txBody>
          <a:bodyPr lIns="90000" rIns="90000" tIns="45000" bIns="45000" anchor="t">
            <a:noAutofit/>
          </a:bodyPr>
          <a:p>
            <a:r>
              <a:rPr b="0" lang="en-IN" sz="1800" spc="-1" strike="noStrike">
                <a:latin typeface="Arial"/>
              </a:rPr>
              <a:t>CDN    - </a:t>
            </a:r>
            <a:endParaRPr b="0" lang="en-IN" sz="1800" spc="-1" strike="noStrike">
              <a:latin typeface="Arial"/>
            </a:endParaRPr>
          </a:p>
        </p:txBody>
      </p:sp>
      <p:sp>
        <p:nvSpPr>
          <p:cNvPr id="70" name=""/>
          <p:cNvSpPr txBox="1"/>
          <p:nvPr/>
        </p:nvSpPr>
        <p:spPr>
          <a:xfrm>
            <a:off x="1610640" y="720000"/>
            <a:ext cx="2766960" cy="346320"/>
          </a:xfrm>
          <a:prstGeom prst="rect">
            <a:avLst/>
          </a:prstGeom>
          <a:noFill/>
          <a:ln w="0">
            <a:noFill/>
          </a:ln>
        </p:spPr>
        <p:txBody>
          <a:bodyPr lIns="90000" rIns="90000" tIns="45000" bIns="45000" anchor="t">
            <a:noAutofit/>
          </a:bodyPr>
          <a:p>
            <a:r>
              <a:rPr b="0" lang="en-IN" sz="1800" spc="-1" strike="noStrike">
                <a:latin typeface="Arial"/>
              </a:rPr>
              <a:t>Content Delivery Network</a:t>
            </a:r>
            <a:endParaRPr b="0" lang="en-IN" sz="1800" spc="-1" strike="noStrike">
              <a:latin typeface="Arial"/>
            </a:endParaRPr>
          </a:p>
        </p:txBody>
      </p:sp>
      <p:sp>
        <p:nvSpPr>
          <p:cNvPr id="71" name=""/>
          <p:cNvSpPr txBox="1"/>
          <p:nvPr/>
        </p:nvSpPr>
        <p:spPr>
          <a:xfrm>
            <a:off x="451800" y="1440000"/>
            <a:ext cx="1080000" cy="346320"/>
          </a:xfrm>
          <a:prstGeom prst="rect">
            <a:avLst/>
          </a:prstGeom>
          <a:noFill/>
          <a:ln w="0">
            <a:noFill/>
          </a:ln>
        </p:spPr>
        <p:txBody>
          <a:bodyPr lIns="90000" rIns="90000" tIns="45000" bIns="45000" anchor="t">
            <a:noAutofit/>
          </a:bodyPr>
          <a:p>
            <a:r>
              <a:rPr b="0" lang="en-IN" sz="1800" spc="-1" strike="noStrike">
                <a:latin typeface="Arial"/>
              </a:rPr>
              <a:t>OSINT  -</a:t>
            </a:r>
            <a:endParaRPr b="0" lang="en-IN" sz="1800" spc="-1" strike="noStrike">
              <a:latin typeface="Arial"/>
            </a:endParaRPr>
          </a:p>
        </p:txBody>
      </p:sp>
      <p:sp>
        <p:nvSpPr>
          <p:cNvPr id="72" name=""/>
          <p:cNvSpPr txBox="1"/>
          <p:nvPr/>
        </p:nvSpPr>
        <p:spPr>
          <a:xfrm>
            <a:off x="1605960" y="1440000"/>
            <a:ext cx="2513880" cy="346320"/>
          </a:xfrm>
          <a:prstGeom prst="rect">
            <a:avLst/>
          </a:prstGeom>
          <a:noFill/>
          <a:ln w="0">
            <a:noFill/>
          </a:ln>
        </p:spPr>
        <p:txBody>
          <a:bodyPr lIns="90000" rIns="90000" tIns="45000" bIns="45000" anchor="t">
            <a:noAutofit/>
          </a:bodyPr>
          <a:p>
            <a:r>
              <a:rPr b="0" lang="en-IN" sz="1800" spc="-1" strike="noStrike">
                <a:latin typeface="Arial"/>
              </a:rPr>
              <a:t>Open Source Inteligent</a:t>
            </a:r>
            <a:endParaRPr b="0" lang="en-IN" sz="1800" spc="-1" strike="noStrike">
              <a:latin typeface="Arial"/>
            </a:endParaRPr>
          </a:p>
        </p:txBody>
      </p:sp>
      <p:sp>
        <p:nvSpPr>
          <p:cNvPr id="73" name=""/>
          <p:cNvSpPr txBox="1"/>
          <p:nvPr/>
        </p:nvSpPr>
        <p:spPr>
          <a:xfrm>
            <a:off x="554040" y="2106720"/>
            <a:ext cx="1012680" cy="346320"/>
          </a:xfrm>
          <a:prstGeom prst="rect">
            <a:avLst/>
          </a:prstGeom>
          <a:noFill/>
          <a:ln w="0">
            <a:noFill/>
          </a:ln>
        </p:spPr>
        <p:txBody>
          <a:bodyPr lIns="90000" rIns="90000" tIns="45000" bIns="45000" anchor="t">
            <a:noAutofit/>
          </a:bodyPr>
          <a:p>
            <a:r>
              <a:rPr b="0" lang="en-IN" sz="1800" spc="-1" strike="noStrike">
                <a:latin typeface="Arial"/>
              </a:rPr>
              <a:t>RAT    - </a:t>
            </a:r>
            <a:endParaRPr b="0" lang="en-IN" sz="1800" spc="-1" strike="noStrike">
              <a:latin typeface="Arial"/>
            </a:endParaRPr>
          </a:p>
        </p:txBody>
      </p:sp>
      <p:sp>
        <p:nvSpPr>
          <p:cNvPr id="74" name=""/>
          <p:cNvSpPr txBox="1"/>
          <p:nvPr/>
        </p:nvSpPr>
        <p:spPr>
          <a:xfrm>
            <a:off x="1633320" y="2157840"/>
            <a:ext cx="3015360" cy="346320"/>
          </a:xfrm>
          <a:prstGeom prst="rect">
            <a:avLst/>
          </a:prstGeom>
          <a:noFill/>
          <a:ln w="0">
            <a:noFill/>
          </a:ln>
        </p:spPr>
        <p:txBody>
          <a:bodyPr lIns="90000" rIns="90000" tIns="45000" bIns="45000" anchor="t">
            <a:noAutofit/>
          </a:bodyPr>
          <a:p>
            <a:r>
              <a:rPr b="0" lang="en-IN" sz="1800" spc="-1" strike="noStrike">
                <a:latin typeface="Arial"/>
              </a:rPr>
              <a:t>Remote Administration Tool </a:t>
            </a:r>
            <a:endParaRPr b="0" lang="en-IN" sz="1800" spc="-1" strike="noStrike">
              <a:latin typeface="Arial"/>
            </a:endParaRPr>
          </a:p>
        </p:txBody>
      </p:sp>
      <p:sp>
        <p:nvSpPr>
          <p:cNvPr id="75" name=""/>
          <p:cNvSpPr txBox="1"/>
          <p:nvPr/>
        </p:nvSpPr>
        <p:spPr>
          <a:xfrm>
            <a:off x="569160" y="2880000"/>
            <a:ext cx="918360" cy="346320"/>
          </a:xfrm>
          <a:prstGeom prst="rect">
            <a:avLst/>
          </a:prstGeom>
          <a:noFill/>
          <a:ln w="0">
            <a:noFill/>
          </a:ln>
        </p:spPr>
        <p:txBody>
          <a:bodyPr lIns="90000" rIns="90000" tIns="45000" bIns="45000" anchor="t">
            <a:noAutofit/>
          </a:bodyPr>
          <a:p>
            <a:r>
              <a:rPr b="0" lang="en-IN" sz="1800" spc="-1" strike="noStrike">
                <a:latin typeface="Arial"/>
              </a:rPr>
              <a:t>Dos    -</a:t>
            </a:r>
            <a:endParaRPr b="0" lang="en-IN" sz="1800" spc="-1" strike="noStrike">
              <a:latin typeface="Arial"/>
            </a:endParaRPr>
          </a:p>
        </p:txBody>
      </p:sp>
      <p:sp>
        <p:nvSpPr>
          <p:cNvPr id="76" name=""/>
          <p:cNvSpPr txBox="1"/>
          <p:nvPr/>
        </p:nvSpPr>
        <p:spPr>
          <a:xfrm>
            <a:off x="1640520" y="2869560"/>
            <a:ext cx="2020320" cy="346320"/>
          </a:xfrm>
          <a:prstGeom prst="rect">
            <a:avLst/>
          </a:prstGeom>
          <a:noFill/>
          <a:ln w="0">
            <a:noFill/>
          </a:ln>
        </p:spPr>
        <p:txBody>
          <a:bodyPr lIns="90000" rIns="90000" tIns="45000" bIns="45000" anchor="t">
            <a:noAutofit/>
          </a:bodyPr>
          <a:p>
            <a:r>
              <a:rPr b="0" lang="en-IN" sz="1800" spc="-1" strike="noStrike">
                <a:latin typeface="Arial"/>
              </a:rPr>
              <a:t>Deniel Of Service </a:t>
            </a:r>
            <a:endParaRPr b="0" lang="en-IN" sz="1800" spc="-1" strike="noStrike">
              <a:latin typeface="Arial"/>
            </a:endParaRPr>
          </a:p>
        </p:txBody>
      </p:sp>
      <p:sp>
        <p:nvSpPr>
          <p:cNvPr id="77" name=""/>
          <p:cNvSpPr txBox="1"/>
          <p:nvPr/>
        </p:nvSpPr>
        <p:spPr>
          <a:xfrm>
            <a:off x="540000" y="3600000"/>
            <a:ext cx="1006560" cy="346320"/>
          </a:xfrm>
          <a:prstGeom prst="rect">
            <a:avLst/>
          </a:prstGeom>
          <a:noFill/>
          <a:ln w="0">
            <a:noFill/>
          </a:ln>
        </p:spPr>
        <p:txBody>
          <a:bodyPr lIns="90000" rIns="90000" tIns="45000" bIns="45000" anchor="t">
            <a:noAutofit/>
          </a:bodyPr>
          <a:p>
            <a:r>
              <a:rPr b="0" lang="en-IN" sz="1800" spc="-1" strike="noStrike">
                <a:latin typeface="Arial"/>
              </a:rPr>
              <a:t>CSRF - </a:t>
            </a:r>
            <a:endParaRPr b="0" lang="en-IN" sz="1800" spc="-1" strike="noStrike">
              <a:latin typeface="Arial"/>
            </a:endParaRPr>
          </a:p>
        </p:txBody>
      </p:sp>
      <p:sp>
        <p:nvSpPr>
          <p:cNvPr id="78" name=""/>
          <p:cNvSpPr txBox="1"/>
          <p:nvPr/>
        </p:nvSpPr>
        <p:spPr>
          <a:xfrm>
            <a:off x="1620000" y="3600000"/>
            <a:ext cx="3123720" cy="346320"/>
          </a:xfrm>
          <a:prstGeom prst="rect">
            <a:avLst/>
          </a:prstGeom>
          <a:noFill/>
          <a:ln w="0">
            <a:noFill/>
          </a:ln>
        </p:spPr>
        <p:txBody>
          <a:bodyPr lIns="90000" rIns="90000" tIns="45000" bIns="45000" anchor="t">
            <a:noAutofit/>
          </a:bodyPr>
          <a:p>
            <a:r>
              <a:rPr b="0" lang="en-IN" sz="1800" spc="-1" strike="noStrike">
                <a:latin typeface="Arial"/>
              </a:rPr>
              <a:t>Cross Site Request Foregery</a:t>
            </a:r>
            <a:endParaRPr b="0" lang="en-IN" sz="1800" spc="-1" strike="noStrike">
              <a:latin typeface="Arial"/>
            </a:endParaRPr>
          </a:p>
        </p:txBody>
      </p:sp>
      <p:sp>
        <p:nvSpPr>
          <p:cNvPr id="79" name=""/>
          <p:cNvSpPr txBox="1"/>
          <p:nvPr/>
        </p:nvSpPr>
        <p:spPr>
          <a:xfrm>
            <a:off x="540000" y="4341960"/>
            <a:ext cx="909360" cy="346320"/>
          </a:xfrm>
          <a:prstGeom prst="rect">
            <a:avLst/>
          </a:prstGeom>
          <a:noFill/>
          <a:ln w="0">
            <a:noFill/>
          </a:ln>
        </p:spPr>
        <p:txBody>
          <a:bodyPr lIns="90000" rIns="90000" tIns="45000" bIns="45000" anchor="t">
            <a:noAutofit/>
          </a:bodyPr>
          <a:p>
            <a:r>
              <a:rPr b="0" lang="en-IN" sz="1800" spc="-1" strike="noStrike">
                <a:latin typeface="Arial"/>
              </a:rPr>
              <a:t>TI       -</a:t>
            </a:r>
            <a:endParaRPr b="0" lang="en-IN" sz="1800" spc="-1" strike="noStrike">
              <a:latin typeface="Arial"/>
            </a:endParaRPr>
          </a:p>
        </p:txBody>
      </p:sp>
      <p:sp>
        <p:nvSpPr>
          <p:cNvPr id="80" name=""/>
          <p:cNvSpPr txBox="1"/>
          <p:nvPr/>
        </p:nvSpPr>
        <p:spPr>
          <a:xfrm>
            <a:off x="1648080" y="4305960"/>
            <a:ext cx="2120760" cy="346320"/>
          </a:xfrm>
          <a:prstGeom prst="rect">
            <a:avLst/>
          </a:prstGeom>
          <a:noFill/>
          <a:ln w="0">
            <a:noFill/>
          </a:ln>
        </p:spPr>
        <p:txBody>
          <a:bodyPr lIns="90000" rIns="90000" tIns="45000" bIns="45000" anchor="t">
            <a:noAutofit/>
          </a:bodyPr>
          <a:p>
            <a:r>
              <a:rPr b="0" lang="en-IN" sz="1800" spc="-1" strike="noStrike">
                <a:latin typeface="Arial"/>
              </a:rPr>
              <a:t>Threat Intelligence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
          <p:cNvSpPr txBox="1"/>
          <p:nvPr/>
        </p:nvSpPr>
        <p:spPr>
          <a:xfrm>
            <a:off x="540000" y="540000"/>
            <a:ext cx="2880000" cy="346320"/>
          </a:xfrm>
          <a:prstGeom prst="rect">
            <a:avLst/>
          </a:prstGeom>
          <a:noFill/>
          <a:ln w="0">
            <a:noFill/>
          </a:ln>
        </p:spPr>
        <p:txBody>
          <a:bodyPr lIns="90000" rIns="90000" tIns="45000" bIns="45000" anchor="t">
            <a:noAutofit/>
          </a:bodyPr>
          <a:p>
            <a:r>
              <a:rPr b="0" lang="en-IN" sz="1800" spc="-1" strike="noStrike">
                <a:latin typeface="Arial"/>
              </a:rPr>
              <a:t>What is HTTP?</a:t>
            </a:r>
            <a:endParaRPr b="0" lang="en-IN" sz="1800" spc="-1" strike="noStrike">
              <a:latin typeface="Arial"/>
            </a:endParaRPr>
          </a:p>
        </p:txBody>
      </p:sp>
      <p:sp>
        <p:nvSpPr>
          <p:cNvPr id="82" name=""/>
          <p:cNvSpPr txBox="1"/>
          <p:nvPr/>
        </p:nvSpPr>
        <p:spPr>
          <a:xfrm>
            <a:off x="1260000" y="1260000"/>
            <a:ext cx="8640000" cy="2304360"/>
          </a:xfrm>
          <a:prstGeom prst="rect">
            <a:avLst/>
          </a:prstGeom>
          <a:noFill/>
          <a:ln w="0">
            <a:noFill/>
          </a:ln>
        </p:spPr>
        <p:txBody>
          <a:bodyPr lIns="90000" rIns="90000" tIns="45000" bIns="45000" anchor="t">
            <a:noAutofit/>
          </a:bodyPr>
          <a:p>
            <a:r>
              <a:rPr b="0" lang="en-IN" sz="2600" spc="-1" strike="noStrike">
                <a:latin typeface="Arial"/>
              </a:rPr>
              <a:t>HTTP stands for Hypertext Transfer Protocol, and it is a protocol—or a prescribed order and syntax for presenting information—used for transferring data over a network. Most information that is sent over the Internet, including website content and API calls, uses the HTTP protocol.</a:t>
            </a:r>
            <a:endParaRPr b="0" lang="en-IN" sz="2600" spc="-1" strike="noStrike">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txBox="1"/>
          <p:nvPr/>
        </p:nvSpPr>
        <p:spPr>
          <a:xfrm>
            <a:off x="540000" y="540000"/>
            <a:ext cx="3960000" cy="402840"/>
          </a:xfrm>
          <a:prstGeom prst="rect">
            <a:avLst/>
          </a:prstGeom>
          <a:noFill/>
          <a:ln w="0">
            <a:noFill/>
          </a:ln>
        </p:spPr>
        <p:txBody>
          <a:bodyPr lIns="90000" rIns="90000" tIns="45000" bIns="45000" anchor="t">
            <a:noAutofit/>
          </a:bodyPr>
          <a:p>
            <a:r>
              <a:rPr b="0" lang="en-IN" sz="2200" spc="-1" strike="noStrike">
                <a:latin typeface="Arial"/>
              </a:rPr>
              <a:t>What Is HTTPS ?</a:t>
            </a:r>
            <a:endParaRPr b="0" lang="en-IN" sz="2200" spc="-1" strike="noStrike">
              <a:latin typeface="Arial"/>
            </a:endParaRPr>
          </a:p>
        </p:txBody>
      </p:sp>
      <p:sp>
        <p:nvSpPr>
          <p:cNvPr id="84" name=""/>
          <p:cNvSpPr txBox="1"/>
          <p:nvPr/>
        </p:nvSpPr>
        <p:spPr>
          <a:xfrm>
            <a:off x="1260000" y="1260000"/>
            <a:ext cx="8460000" cy="2304360"/>
          </a:xfrm>
          <a:prstGeom prst="rect">
            <a:avLst/>
          </a:prstGeom>
          <a:noFill/>
          <a:ln w="0">
            <a:noFill/>
          </a:ln>
        </p:spPr>
        <p:txBody>
          <a:bodyPr lIns="90000" rIns="90000" tIns="45000" bIns="45000" anchor="t">
            <a:noAutofit/>
          </a:bodyPr>
          <a:p>
            <a:r>
              <a:rPr b="0" lang="en-IN" sz="2600" spc="-1" strike="noStrike">
                <a:latin typeface="Arial"/>
              </a:rPr>
              <a:t>HTTPS stands for Hypertext Transfer Protocol Secure (also referred to as HTTP over TLS or HTTP over SSL). HTTPS uses TLS (or SSL) to encrypt HTTP requests and responses, so instead of the plaintext, an attacker would see a series of seemingly random characters.</a:t>
            </a:r>
            <a:endParaRPr b="0" lang="en-IN" sz="2600" spc="-1" strike="noStrike">
              <a:latin typeface="Arial"/>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 descr=""/>
          <p:cNvPicPr/>
          <p:nvPr/>
        </p:nvPicPr>
        <p:blipFill>
          <a:blip r:embed="rId1"/>
          <a:stretch/>
        </p:blipFill>
        <p:spPr>
          <a:xfrm>
            <a:off x="0" y="0"/>
            <a:ext cx="10080000" cy="56700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 descr=""/>
          <p:cNvPicPr/>
          <p:nvPr/>
        </p:nvPicPr>
        <p:blipFill>
          <a:blip r:embed="rId1"/>
          <a:stretch/>
        </p:blipFill>
        <p:spPr>
          <a:xfrm>
            <a:off x="360000" y="1440000"/>
            <a:ext cx="8943120" cy="2880000"/>
          </a:xfrm>
          <a:prstGeom prst="rect">
            <a:avLst/>
          </a:prstGeom>
          <a:ln w="0">
            <a:noFill/>
          </a:ln>
        </p:spPr>
      </p:pic>
      <p:sp>
        <p:nvSpPr>
          <p:cNvPr id="87" name=""/>
          <p:cNvSpPr txBox="1"/>
          <p:nvPr/>
        </p:nvSpPr>
        <p:spPr>
          <a:xfrm>
            <a:off x="540000" y="720000"/>
            <a:ext cx="4320000" cy="346320"/>
          </a:xfrm>
          <a:prstGeom prst="rect">
            <a:avLst/>
          </a:prstGeom>
          <a:noFill/>
          <a:ln w="0">
            <a:noFill/>
          </a:ln>
        </p:spPr>
        <p:txBody>
          <a:bodyPr lIns="90000" rIns="90000" tIns="45000" bIns="45000" anchor="t">
            <a:noAutofit/>
          </a:bodyPr>
          <a:p>
            <a:r>
              <a:rPr b="0" lang="en-IN" sz="1800" spc="-1" strike="noStrike">
                <a:latin typeface="Arial"/>
              </a:rPr>
              <a:t>Difference Between HTTP &amp; HTTPS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
          <p:cNvSpPr txBox="1"/>
          <p:nvPr/>
        </p:nvSpPr>
        <p:spPr>
          <a:xfrm>
            <a:off x="720000" y="720000"/>
            <a:ext cx="4500000" cy="346320"/>
          </a:xfrm>
          <a:prstGeom prst="rect">
            <a:avLst/>
          </a:prstGeom>
          <a:noFill/>
          <a:ln w="0">
            <a:noFill/>
          </a:ln>
        </p:spPr>
        <p:txBody>
          <a:bodyPr lIns="90000" rIns="90000" tIns="45000" bIns="45000" anchor="t">
            <a:noAutofit/>
          </a:bodyPr>
          <a:p>
            <a:r>
              <a:rPr b="0" lang="en-IN" sz="1800" spc="-1" strike="noStrike">
                <a:latin typeface="Arial"/>
              </a:rPr>
              <a:t>What Is Port Number ? </a:t>
            </a:r>
            <a:endParaRPr b="0" lang="en-IN" sz="1800" spc="-1" strike="noStrike">
              <a:latin typeface="Arial"/>
            </a:endParaRPr>
          </a:p>
        </p:txBody>
      </p:sp>
      <p:sp>
        <p:nvSpPr>
          <p:cNvPr id="89" name=""/>
          <p:cNvSpPr txBox="1"/>
          <p:nvPr/>
        </p:nvSpPr>
        <p:spPr>
          <a:xfrm>
            <a:off x="1260000" y="1620000"/>
            <a:ext cx="8640000" cy="2520000"/>
          </a:xfrm>
          <a:prstGeom prst="rect">
            <a:avLst/>
          </a:prstGeom>
          <a:noFill/>
          <a:ln w="0">
            <a:noFill/>
          </a:ln>
        </p:spPr>
        <p:txBody>
          <a:bodyPr lIns="90000" rIns="90000" tIns="45000" bIns="45000" anchor="t">
            <a:noAutofit/>
          </a:bodyPr>
          <a:p>
            <a:r>
              <a:rPr b="0" lang="en-IN" sz="2200" spc="-1" strike="noStrike">
                <a:latin typeface="Arial"/>
              </a:rPr>
              <a:t>A port number is a way to identify a specific process to which an internet or other network message is to be forwarded when it arrives at a server. All network-connected devices come equipped with standardized ports that have an assigned number. These numbers are reserved for certain protocols and their associated function. Hypertext Transfer Protocol (HTTP) messages, for example, always go to port 80 </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162</TotalTime>
  <Application>LibreOffice/7.3.0.2$Linux_X86_64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2022-02-06T15:12:41Z</dcterms:created>
  <dc:creator/>
  <dc:description/>
  <dc:language>en-IN</dc:language>
  <cp:lastModifiedBy/>
  <dcterms:modified xsi:type="dcterms:W3CDTF">2022-02-06T21:28:34Z</dcterms:modified>
  <cp:revision>1</cp:revision>
  <dc:subject/>
  <dc:title/>
</cp:coreProperties>
</file>