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24C2F5-F524-4224-8DD1-8310FCE97740}">
  <a:tblStyle styleId="{6724C2F5-F524-4224-8DD1-8310FCE9774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3"/>
          <p:cNvSpPr>
            <a:spLocks noGrp="1"/>
          </p:cNvSpPr>
          <p:nvPr>
            <p:ph type="pic" idx="2"/>
          </p:nvPr>
        </p:nvSpPr>
        <p:spPr>
          <a:xfrm>
            <a:off x="5183188" y="987425"/>
            <a:ext cx="6172200" cy="4873625"/>
          </a:xfrm>
          <a:prstGeom prst="rect">
            <a:avLst/>
          </a:prstGeom>
          <a:noFill/>
          <a:ln>
            <a:noFill/>
          </a:ln>
        </p:spPr>
      </p:sp>
      <p:sp>
        <p:nvSpPr>
          <p:cNvPr id="93" name="Google Shape;93;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18"/>
        <p:cNvGrpSpPr/>
        <p:nvPr/>
      </p:nvGrpSpPr>
      <p:grpSpPr>
        <a:xfrm>
          <a:off x="0" y="0"/>
          <a:ext cx="0" cy="0"/>
          <a:chOff x="0" y="0"/>
          <a:chExt cx="0" cy="0"/>
        </a:xfrm>
      </p:grpSpPr>
      <p:sp>
        <p:nvSpPr>
          <p:cNvPr id="19" name="Google Shape;19;p3"/>
          <p:cNvSpPr>
            <a:spLocks noGrp="1"/>
          </p:cNvSpPr>
          <p:nvPr>
            <p:ph type="pic" idx="2"/>
          </p:nvPr>
        </p:nvSpPr>
        <p:spPr>
          <a:xfrm>
            <a:off x="6096000" y="-22543"/>
            <a:ext cx="6096000" cy="6903086"/>
          </a:xfrm>
          <a:prstGeom prst="rect">
            <a:avLst/>
          </a:prstGeom>
          <a:noFill/>
          <a:ln>
            <a:noFill/>
          </a:ln>
        </p:spPr>
      </p:sp>
      <p:sp>
        <p:nvSpPr>
          <p:cNvPr id="20" name="Google Shape;20;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 name="Google Shape;28;p4"/>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4"/>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0" name="Google Shape;30;p4"/>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4"/>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4"/>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4"/>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 name="Google Shape;34;p4"/>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4"/>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4"/>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3" name="Google Shape;4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5" name="Google Shape;5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ctrTitle"/>
          </p:nvPr>
        </p:nvSpPr>
        <p:spPr>
          <a:xfrm>
            <a:off x="388322" y="423933"/>
            <a:ext cx="11041678"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114" name="Google Shape;114;p16"/>
          <p:cNvSpPr txBox="1">
            <a:spLocks noGrp="1"/>
          </p:cNvSpPr>
          <p:nvPr>
            <p:ph type="body" idx="1"/>
          </p:nvPr>
        </p:nvSpPr>
        <p:spPr>
          <a:xfrm>
            <a:off x="388322" y="1436570"/>
            <a:ext cx="11481000" cy="48618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a:solidFill>
                  <a:schemeClr val="dk1"/>
                </a:solidFill>
                <a:latin typeface="Franklin Gothic"/>
                <a:ea typeface="Franklin Gothic"/>
                <a:cs typeface="Franklin Gothic"/>
                <a:sym typeface="Franklin Gothic"/>
              </a:rPr>
              <a:t>PSID: </a:t>
            </a:r>
            <a:r>
              <a:rPr lang="en-US">
                <a:solidFill>
                  <a:schemeClr val="dk1"/>
                </a:solidFill>
                <a:latin typeface="Franklin Gothic"/>
                <a:ea typeface="Franklin Gothic"/>
                <a:cs typeface="Franklin Gothic"/>
                <a:sym typeface="Franklin Gothic"/>
              </a:rPr>
              <a:t>KVH-009</a:t>
            </a:r>
            <a:endParaRPr>
              <a:solidFill>
                <a:schemeClr val="dk1"/>
              </a:solidFill>
            </a:endParaRPr>
          </a:p>
          <a:p>
            <a:pPr marL="0" lvl="0" indent="0" algn="l" rtl="0">
              <a:lnSpc>
                <a:spcPct val="90000"/>
              </a:lnSpc>
              <a:spcBef>
                <a:spcPts val="1000"/>
              </a:spcBef>
              <a:spcAft>
                <a:spcPts val="0"/>
              </a:spcAft>
              <a:buClr>
                <a:schemeClr val="lt2"/>
              </a:buClr>
              <a:buSzPts val="1800"/>
              <a:buNone/>
            </a:pPr>
            <a:r>
              <a:rPr lang="en-US" b="1">
                <a:solidFill>
                  <a:schemeClr val="dk1"/>
                </a:solidFill>
                <a:latin typeface="Franklin Gothic"/>
                <a:ea typeface="Franklin Gothic"/>
                <a:cs typeface="Franklin Gothic"/>
                <a:sym typeface="Franklin Gothic"/>
              </a:rPr>
              <a:t>   </a:t>
            </a: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Problem Statement Title:  </a:t>
            </a:r>
            <a:r>
              <a:rPr lang="en-US">
                <a:solidFill>
                  <a:schemeClr val="dk1"/>
                </a:solidFill>
                <a:latin typeface="Franklin Gothic"/>
                <a:ea typeface="Franklin Gothic"/>
                <a:cs typeface="Franklin Gothic"/>
                <a:sym typeface="Franklin Gothic"/>
              </a:rPr>
              <a:t>Advanced CCTV analytics solution</a:t>
            </a:r>
            <a:endParaRPr>
              <a:solidFill>
                <a:schemeClr val="dk1"/>
              </a:solidFill>
            </a:endParaRPr>
          </a:p>
          <a:p>
            <a:pPr marL="0" lvl="0" indent="0" algn="l" rtl="0">
              <a:lnSpc>
                <a:spcPct val="90000"/>
              </a:lnSpc>
              <a:spcBef>
                <a:spcPts val="1000"/>
              </a:spcBef>
              <a:spcAft>
                <a:spcPts val="0"/>
              </a:spcAft>
              <a:buClr>
                <a:schemeClr val="lt2"/>
              </a:buClr>
              <a:buSzPts val="1800"/>
              <a:buNone/>
            </a:pPr>
            <a:br>
              <a:rPr lang="en-US">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Team Name: </a:t>
            </a:r>
            <a:r>
              <a:rPr lang="en-US">
                <a:solidFill>
                  <a:schemeClr val="dk1"/>
                </a:solidFill>
                <a:latin typeface="Franklin Gothic"/>
                <a:ea typeface="Franklin Gothic"/>
                <a:cs typeface="Franklin Gothic"/>
                <a:sym typeface="Franklin Gothic"/>
              </a:rPr>
              <a:t>PLMSquared</a:t>
            </a:r>
            <a:endParaRPr>
              <a:solidFill>
                <a:schemeClr val="dk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Team Leader Name: </a:t>
            </a:r>
            <a:r>
              <a:rPr lang="en-US">
                <a:solidFill>
                  <a:schemeClr val="dk1"/>
                </a:solidFill>
                <a:latin typeface="Franklin Gothic"/>
                <a:ea typeface="Franklin Gothic"/>
                <a:cs typeface="Franklin Gothic"/>
                <a:sym typeface="Franklin Gothic"/>
              </a:rPr>
              <a:t>Prasanna VB</a:t>
            </a:r>
            <a:endParaRPr>
              <a:solidFill>
                <a:schemeClr val="dk1"/>
              </a:solidFill>
            </a:endParaRPr>
          </a:p>
          <a:p>
            <a:pPr marL="0" lvl="0" indent="0" algn="l" rtl="0">
              <a:lnSpc>
                <a:spcPct val="90000"/>
              </a:lnSpc>
              <a:spcBef>
                <a:spcPts val="1000"/>
              </a:spcBef>
              <a:spcAft>
                <a:spcPts val="0"/>
              </a:spcAft>
              <a:buClr>
                <a:schemeClr val="lt2"/>
              </a:buClr>
              <a:buSzPts val="1800"/>
              <a:buNone/>
            </a:pP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Institute Code (AISHE): </a:t>
            </a:r>
            <a:r>
              <a:rPr lang="en-US">
                <a:solidFill>
                  <a:schemeClr val="dk1"/>
                </a:solidFill>
                <a:latin typeface="Franklin Gothic"/>
                <a:ea typeface="Franklin Gothic"/>
                <a:cs typeface="Franklin Gothic"/>
                <a:sym typeface="Franklin Gothic"/>
              </a:rPr>
              <a:t>1-36531100771</a:t>
            </a:r>
            <a:endParaRPr>
              <a:solidFill>
                <a:schemeClr val="dk1"/>
              </a:solidFill>
            </a:endParaRPr>
          </a:p>
          <a:p>
            <a:pPr marL="0" lvl="0" indent="0" algn="l" rtl="0">
              <a:lnSpc>
                <a:spcPct val="90000"/>
              </a:lnSpc>
              <a:spcBef>
                <a:spcPts val="1000"/>
              </a:spcBef>
              <a:spcAft>
                <a:spcPts val="0"/>
              </a:spcAft>
              <a:buClr>
                <a:schemeClr val="lt2"/>
              </a:buClr>
              <a:buSzPts val="1800"/>
              <a:buNone/>
            </a:pP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Institute Name: </a:t>
            </a:r>
            <a:r>
              <a:rPr lang="en-US">
                <a:solidFill>
                  <a:schemeClr val="dk1"/>
                </a:solidFill>
                <a:latin typeface="Franklin Gothic"/>
                <a:ea typeface="Franklin Gothic"/>
                <a:cs typeface="Franklin Gothic"/>
                <a:sym typeface="Franklin Gothic"/>
              </a:rPr>
              <a:t>Sri Venkateswara College Of Engineering</a:t>
            </a:r>
            <a:endParaRPr>
              <a:solidFill>
                <a:schemeClr val="dk1"/>
              </a:solidFill>
            </a:endParaRPr>
          </a:p>
          <a:p>
            <a:pPr marL="0" lvl="0" indent="0" algn="l" rtl="0">
              <a:lnSpc>
                <a:spcPct val="90000"/>
              </a:lnSpc>
              <a:spcBef>
                <a:spcPts val="1000"/>
              </a:spcBef>
              <a:spcAft>
                <a:spcPts val="0"/>
              </a:spcAft>
              <a:buClr>
                <a:schemeClr val="lt2"/>
              </a:buClr>
              <a:buSzPts val="1800"/>
              <a:buNone/>
            </a:pPr>
            <a:endParaRPr b="1">
              <a:solidFill>
                <a:schemeClr val="dk1"/>
              </a:solidFill>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0" y="512041"/>
            <a:ext cx="7173900" cy="641710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1000"/>
              </a:spcBef>
              <a:spcAft>
                <a:spcPts val="0"/>
              </a:spcAft>
              <a:buClr>
                <a:schemeClr val="dk1"/>
              </a:buClr>
              <a:buSzPts val="1600"/>
              <a:buFont typeface="Noto Sans Symbols"/>
              <a:buChar char="●"/>
            </a:pPr>
            <a:r>
              <a:rPr lang="en-US" dirty="0">
                <a:latin typeface="Times New Roman"/>
                <a:ea typeface="Times New Roman"/>
                <a:cs typeface="Times New Roman"/>
                <a:sym typeface="Times New Roman"/>
              </a:rPr>
              <a:t>The live feed from CCTV is taken as input in the form of frames which are then preprocessed and fed into the input layer of 3D – CNN. Advantage of using 3D - CNN is its enhanced ability to analyze the difference between each frame in a </a:t>
            </a:r>
            <a:r>
              <a:rPr lang="en-US" dirty="0" err="1">
                <a:latin typeface="Times New Roman"/>
                <a:ea typeface="Times New Roman"/>
                <a:cs typeface="Times New Roman"/>
                <a:sym typeface="Times New Roman"/>
              </a:rPr>
              <a:t>continuos</a:t>
            </a:r>
            <a:r>
              <a:rPr lang="en-US" dirty="0">
                <a:latin typeface="Times New Roman"/>
                <a:ea typeface="Times New Roman"/>
                <a:cs typeface="Times New Roman"/>
                <a:sym typeface="Times New Roman"/>
              </a:rPr>
              <a:t> stream.</a:t>
            </a:r>
            <a:endParaRPr dirty="0">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dk1"/>
              </a:buClr>
              <a:buSzPts val="1600"/>
              <a:buFont typeface="Noto Sans Symbols"/>
              <a:buChar char="●"/>
            </a:pPr>
            <a:r>
              <a:rPr lang="en-US" dirty="0">
                <a:latin typeface="Times New Roman"/>
                <a:ea typeface="Times New Roman"/>
                <a:cs typeface="Times New Roman"/>
                <a:sym typeface="Times New Roman"/>
              </a:rPr>
              <a:t>The frames then undergo pooling and flattening whose output is then fed to the input layer of the LSTM which analyzes the data sequentially and performs threat detection &amp; categorizes the type of threat and its risk level.</a:t>
            </a:r>
            <a:endParaRPr dirty="0">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dk1"/>
              </a:buClr>
              <a:buSzPts val="1600"/>
              <a:buFont typeface="Noto Sans Symbols"/>
              <a:buChar char="●"/>
            </a:pPr>
            <a:r>
              <a:rPr lang="en-US" dirty="0">
                <a:latin typeface="Times New Roman"/>
                <a:ea typeface="Times New Roman"/>
                <a:cs typeface="Times New Roman"/>
                <a:sym typeface="Times New Roman"/>
              </a:rPr>
              <a:t>3D-CNN is able to predict the threat and the addition of LSTM layer increases the accuracy of the prediction, categorizing the threat etc.</a:t>
            </a:r>
            <a:endParaRPr dirty="0">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dk1"/>
              </a:buClr>
              <a:buSzPts val="1600"/>
              <a:buFont typeface="Noto Sans Symbols"/>
              <a:buChar char="●"/>
            </a:pPr>
            <a:r>
              <a:rPr lang="en-US" dirty="0">
                <a:latin typeface="Times New Roman"/>
                <a:ea typeface="Times New Roman"/>
                <a:cs typeface="Times New Roman"/>
                <a:sym typeface="Times New Roman"/>
              </a:rPr>
              <a:t>If threat is detected, the details such as region, category, time, risk level </a:t>
            </a:r>
            <a:r>
              <a:rPr lang="en-US" dirty="0" err="1">
                <a:latin typeface="Times New Roman"/>
                <a:ea typeface="Times New Roman"/>
                <a:cs typeface="Times New Roman"/>
                <a:sym typeface="Times New Roman"/>
              </a:rPr>
              <a:t>etc</a:t>
            </a:r>
            <a:r>
              <a:rPr lang="en-US" dirty="0">
                <a:latin typeface="Times New Roman"/>
                <a:ea typeface="Times New Roman"/>
                <a:cs typeface="Times New Roman"/>
                <a:sym typeface="Times New Roman"/>
              </a:rPr>
              <a:t> are sent to the backend which are reflected in the dashboard. Police officials are able to view these details, and also the clip which has been analyzed and shortened in the dashboard. </a:t>
            </a:r>
            <a:endParaRPr dirty="0">
              <a:latin typeface="Times New Roman"/>
              <a:ea typeface="Times New Roman"/>
              <a:cs typeface="Times New Roman"/>
              <a:sym typeface="Times New Roman"/>
            </a:endParaRPr>
          </a:p>
          <a:p>
            <a:pPr marL="285750" marR="0" lvl="0" indent="-273050" algn="just" rtl="0">
              <a:lnSpc>
                <a:spcPct val="100000"/>
              </a:lnSpc>
              <a:spcBef>
                <a:spcPts val="1000"/>
              </a:spcBef>
              <a:spcAft>
                <a:spcPts val="0"/>
              </a:spcAft>
              <a:buSzPts val="1400"/>
              <a:buFont typeface="Times New Roman"/>
              <a:buChar char="●"/>
            </a:pPr>
            <a:r>
              <a:rPr lang="en-US" dirty="0">
                <a:latin typeface="Times New Roman"/>
                <a:ea typeface="Times New Roman"/>
                <a:cs typeface="Times New Roman"/>
                <a:sym typeface="Times New Roman"/>
              </a:rPr>
              <a:t>The alert is then viewed by the police official, who can approve or disapprove the alert after review. If the threat is accurate, both the victim and perpetrator are identified using facial recognition and an alert is sent to the victims families through the government authorities.</a:t>
            </a:r>
            <a:endParaRPr dirty="0">
              <a:latin typeface="Times New Roman"/>
              <a:ea typeface="Times New Roman"/>
              <a:cs typeface="Times New Roman"/>
              <a:sym typeface="Times New Roman"/>
            </a:endParaRPr>
          </a:p>
          <a:p>
            <a:pPr marL="285750" marR="0" lvl="0" indent="-273050" algn="just" rtl="0">
              <a:lnSpc>
                <a:spcPct val="100000"/>
              </a:lnSpc>
              <a:spcBef>
                <a:spcPts val="1000"/>
              </a:spcBef>
              <a:spcAft>
                <a:spcPts val="0"/>
              </a:spcAft>
              <a:buSzPts val="1400"/>
              <a:buFont typeface="Times New Roman"/>
              <a:buChar char="●"/>
            </a:pPr>
            <a:r>
              <a:rPr lang="en-US" dirty="0">
                <a:latin typeface="Times New Roman"/>
                <a:ea typeface="Times New Roman"/>
                <a:cs typeface="Times New Roman"/>
                <a:sym typeface="Times New Roman"/>
              </a:rPr>
              <a:t>The admin (higher officials)also has access to request to send other resources such as firefighters or medical to the victims location. </a:t>
            </a:r>
            <a:endParaRPr dirty="0">
              <a:latin typeface="Times New Roman"/>
              <a:ea typeface="Times New Roman"/>
              <a:cs typeface="Times New Roman"/>
              <a:sym typeface="Times New Roman"/>
            </a:endParaRPr>
          </a:p>
          <a:p>
            <a:pPr marL="285750" marR="0" lvl="0" indent="-273050" algn="just" rtl="0">
              <a:lnSpc>
                <a:spcPct val="100000"/>
              </a:lnSpc>
              <a:spcBef>
                <a:spcPts val="1000"/>
              </a:spcBef>
              <a:spcAft>
                <a:spcPts val="0"/>
              </a:spcAft>
              <a:buSzPts val="1400"/>
              <a:buFont typeface="Times New Roman"/>
              <a:buChar char="●"/>
            </a:pPr>
            <a:r>
              <a:rPr lang="en-US" dirty="0">
                <a:latin typeface="Times New Roman"/>
                <a:ea typeface="Times New Roman"/>
                <a:cs typeface="Times New Roman"/>
                <a:sym typeface="Times New Roman"/>
              </a:rPr>
              <a:t>The dashboard contains access to the overall data pertaining to the region of control, such as types of threats, intensity </a:t>
            </a:r>
            <a:r>
              <a:rPr lang="en-US" dirty="0" err="1">
                <a:latin typeface="Times New Roman"/>
                <a:ea typeface="Times New Roman"/>
                <a:cs typeface="Times New Roman"/>
                <a:sym typeface="Times New Roman"/>
              </a:rPr>
              <a:t>etc</a:t>
            </a:r>
            <a:r>
              <a:rPr lang="en-US" dirty="0">
                <a:latin typeface="Times New Roman"/>
                <a:ea typeface="Times New Roman"/>
                <a:cs typeface="Times New Roman"/>
                <a:sym typeface="Times New Roman"/>
              </a:rPr>
              <a:t> and these data are visualized at the dashboard.</a:t>
            </a:r>
            <a:endParaRPr dirty="0">
              <a:latin typeface="Times New Roman"/>
              <a:ea typeface="Times New Roman"/>
              <a:cs typeface="Times New Roman"/>
              <a:sym typeface="Times New Roman"/>
            </a:endParaRPr>
          </a:p>
          <a:p>
            <a:pPr marL="285750" marR="0" lvl="0" indent="-273050" algn="just" rtl="0">
              <a:lnSpc>
                <a:spcPct val="100000"/>
              </a:lnSpc>
              <a:spcBef>
                <a:spcPts val="1000"/>
              </a:spcBef>
              <a:spcAft>
                <a:spcPts val="0"/>
              </a:spcAft>
              <a:buSzPts val="1400"/>
              <a:buFont typeface="Times New Roman"/>
              <a:buChar char="●"/>
            </a:pPr>
            <a:r>
              <a:rPr lang="en-US" dirty="0">
                <a:latin typeface="Times New Roman"/>
                <a:ea typeface="Times New Roman"/>
                <a:cs typeface="Times New Roman"/>
                <a:sym typeface="Times New Roman"/>
              </a:rPr>
              <a:t>The government authorities can view data pertaining to their control level along  with  visualization based one  analysis of different data such as crime rate, types of crime and other such filters.</a:t>
            </a:r>
            <a:endParaRPr dirty="0">
              <a:latin typeface="Times New Roman"/>
              <a:ea typeface="Times New Roman"/>
              <a:cs typeface="Times New Roman"/>
              <a:sym typeface="Times New Roman"/>
            </a:endParaRPr>
          </a:p>
          <a:p>
            <a:pPr marL="285750" marR="0" lvl="0" indent="-273050" algn="just" rtl="0">
              <a:lnSpc>
                <a:spcPct val="100000"/>
              </a:lnSpc>
              <a:spcBef>
                <a:spcPts val="1000"/>
              </a:spcBef>
              <a:spcAft>
                <a:spcPts val="0"/>
              </a:spcAft>
              <a:buSzPts val="1400"/>
              <a:buFont typeface="Times New Roman"/>
              <a:buChar char="●"/>
            </a:pPr>
            <a:r>
              <a:rPr lang="en-US" dirty="0">
                <a:latin typeface="Times New Roman"/>
                <a:ea typeface="Times New Roman"/>
                <a:cs typeface="Times New Roman"/>
                <a:sym typeface="Times New Roman"/>
              </a:rPr>
              <a:t>Different zones (red - high crime, green - low crime </a:t>
            </a:r>
            <a:r>
              <a:rPr lang="en-US" dirty="0" err="1">
                <a:latin typeface="Times New Roman"/>
                <a:ea typeface="Times New Roman"/>
                <a:cs typeface="Times New Roman"/>
                <a:sym typeface="Times New Roman"/>
              </a:rPr>
              <a:t>etc</a:t>
            </a:r>
            <a:r>
              <a:rPr lang="en-US" dirty="0">
                <a:latin typeface="Times New Roman"/>
                <a:ea typeface="Times New Roman"/>
                <a:cs typeface="Times New Roman"/>
                <a:sym typeface="Times New Roman"/>
              </a:rPr>
              <a:t>) are assigned to areas with varying crime rates which upon changes alerts the concerned authorities.</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20" name="Google Shape;120;p17"/>
          <p:cNvSpPr txBox="1">
            <a:spLocks noGrp="1"/>
          </p:cNvSpPr>
          <p:nvPr>
            <p:ph type="title"/>
          </p:nvPr>
        </p:nvSpPr>
        <p:spPr>
          <a:xfrm>
            <a:off x="94228" y="144261"/>
            <a:ext cx="5534431" cy="232811"/>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sz="2800"/>
              <a:t>Idea/Approach Details</a:t>
            </a:r>
            <a:endParaRPr sz="2800"/>
          </a:p>
        </p:txBody>
      </p:sp>
      <p:pic>
        <p:nvPicPr>
          <p:cNvPr id="121" name="Google Shape;121;p17"/>
          <p:cNvPicPr preferRelativeResize="0"/>
          <p:nvPr/>
        </p:nvPicPr>
        <p:blipFill rotWithShape="1">
          <a:blip r:embed="rId3">
            <a:alphaModFix/>
          </a:blip>
          <a:srcRect t="33279"/>
          <a:stretch/>
        </p:blipFill>
        <p:spPr>
          <a:xfrm>
            <a:off x="7420650" y="4085925"/>
            <a:ext cx="4697451" cy="1219225"/>
          </a:xfrm>
          <a:prstGeom prst="rect">
            <a:avLst/>
          </a:prstGeom>
          <a:noFill/>
          <a:ln>
            <a:noFill/>
          </a:ln>
        </p:spPr>
      </p:pic>
      <p:pic>
        <p:nvPicPr>
          <p:cNvPr id="122" name="Google Shape;122;p17"/>
          <p:cNvPicPr preferRelativeResize="0"/>
          <p:nvPr/>
        </p:nvPicPr>
        <p:blipFill rotWithShape="1">
          <a:blip r:embed="rId4">
            <a:alphaModFix/>
          </a:blip>
          <a:srcRect l="75794"/>
          <a:stretch/>
        </p:blipFill>
        <p:spPr>
          <a:xfrm>
            <a:off x="7472700" y="5352450"/>
            <a:ext cx="861226" cy="1420375"/>
          </a:xfrm>
          <a:prstGeom prst="rect">
            <a:avLst/>
          </a:prstGeom>
          <a:noFill/>
          <a:ln>
            <a:noFill/>
          </a:ln>
        </p:spPr>
      </p:pic>
      <p:pic>
        <p:nvPicPr>
          <p:cNvPr id="123" name="Google Shape;123;p17"/>
          <p:cNvPicPr preferRelativeResize="0"/>
          <p:nvPr/>
        </p:nvPicPr>
        <p:blipFill>
          <a:blip r:embed="rId5">
            <a:alphaModFix/>
          </a:blip>
          <a:stretch>
            <a:fillRect/>
          </a:stretch>
        </p:blipFill>
        <p:spPr>
          <a:xfrm>
            <a:off x="8334675" y="5317875"/>
            <a:ext cx="1020350" cy="1420375"/>
          </a:xfrm>
          <a:prstGeom prst="rect">
            <a:avLst/>
          </a:prstGeom>
          <a:noFill/>
          <a:ln>
            <a:noFill/>
          </a:ln>
        </p:spPr>
      </p:pic>
      <p:pic>
        <p:nvPicPr>
          <p:cNvPr id="124" name="Google Shape;124;p17"/>
          <p:cNvPicPr preferRelativeResize="0"/>
          <p:nvPr/>
        </p:nvPicPr>
        <p:blipFill>
          <a:blip r:embed="rId6">
            <a:alphaModFix/>
          </a:blip>
          <a:stretch>
            <a:fillRect/>
          </a:stretch>
        </p:blipFill>
        <p:spPr>
          <a:xfrm>
            <a:off x="7343725" y="0"/>
            <a:ext cx="4848275" cy="2227125"/>
          </a:xfrm>
          <a:prstGeom prst="rect">
            <a:avLst/>
          </a:prstGeom>
          <a:noFill/>
          <a:ln>
            <a:noFill/>
          </a:ln>
        </p:spPr>
      </p:pic>
      <p:pic>
        <p:nvPicPr>
          <p:cNvPr id="125" name="Google Shape;125;p17"/>
          <p:cNvPicPr preferRelativeResize="0"/>
          <p:nvPr/>
        </p:nvPicPr>
        <p:blipFill>
          <a:blip r:embed="rId7">
            <a:alphaModFix/>
          </a:blip>
          <a:stretch>
            <a:fillRect/>
          </a:stretch>
        </p:blipFill>
        <p:spPr>
          <a:xfrm>
            <a:off x="9355025" y="5317875"/>
            <a:ext cx="2848400" cy="1420375"/>
          </a:xfrm>
          <a:prstGeom prst="rect">
            <a:avLst/>
          </a:prstGeom>
          <a:noFill/>
          <a:ln>
            <a:noFill/>
          </a:ln>
        </p:spPr>
      </p:pic>
      <p:pic>
        <p:nvPicPr>
          <p:cNvPr id="126" name="Google Shape;126;p17"/>
          <p:cNvPicPr preferRelativeResize="0"/>
          <p:nvPr/>
        </p:nvPicPr>
        <p:blipFill>
          <a:blip r:embed="rId8">
            <a:alphaModFix/>
          </a:blip>
          <a:stretch>
            <a:fillRect/>
          </a:stretch>
        </p:blipFill>
        <p:spPr>
          <a:xfrm>
            <a:off x="7420650" y="2300400"/>
            <a:ext cx="2848400" cy="1599575"/>
          </a:xfrm>
          <a:prstGeom prst="rect">
            <a:avLst/>
          </a:prstGeom>
          <a:noFill/>
          <a:ln>
            <a:noFill/>
          </a:ln>
        </p:spPr>
      </p:pic>
      <p:pic>
        <p:nvPicPr>
          <p:cNvPr id="127" name="Google Shape;127;p17"/>
          <p:cNvPicPr preferRelativeResize="0"/>
          <p:nvPr/>
        </p:nvPicPr>
        <p:blipFill>
          <a:blip r:embed="rId9">
            <a:alphaModFix/>
          </a:blip>
          <a:stretch>
            <a:fillRect/>
          </a:stretch>
        </p:blipFill>
        <p:spPr>
          <a:xfrm>
            <a:off x="10351850" y="2300400"/>
            <a:ext cx="1840150" cy="159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body" idx="1"/>
          </p:nvPr>
        </p:nvSpPr>
        <p:spPr>
          <a:xfrm>
            <a:off x="0" y="0"/>
            <a:ext cx="6023700" cy="4890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1600"/>
              <a:buNone/>
            </a:pPr>
            <a:r>
              <a:rPr lang="en-US" sz="1400" dirty="0">
                <a:solidFill>
                  <a:schemeClr val="dk1"/>
                </a:solidFill>
              </a:rPr>
              <a:t> </a:t>
            </a:r>
            <a:r>
              <a:rPr lang="en-US" sz="1400" b="1" dirty="0">
                <a:solidFill>
                  <a:schemeClr val="dk1"/>
                </a:solidFill>
              </a:rPr>
              <a:t>Use Cases :-</a:t>
            </a:r>
            <a:endParaRPr dirty="0"/>
          </a:p>
          <a:p>
            <a:pPr marL="0" lvl="0" indent="0" algn="just" rtl="0">
              <a:lnSpc>
                <a:spcPct val="90000"/>
              </a:lnSpc>
              <a:spcBef>
                <a:spcPts val="0"/>
              </a:spcBef>
              <a:spcAft>
                <a:spcPts val="0"/>
              </a:spcAft>
              <a:buClr>
                <a:schemeClr val="dk1"/>
              </a:buClr>
              <a:buSzPts val="1600"/>
              <a:buNone/>
            </a:pPr>
            <a:endParaRPr sz="1400" b="1" dirty="0">
              <a:latin typeface="Times New Roman"/>
              <a:ea typeface="Times New Roman"/>
              <a:cs typeface="Times New Roman"/>
              <a:sym typeface="Times New Roman"/>
            </a:endParaRPr>
          </a:p>
          <a:p>
            <a:pPr marL="285750" lvl="0" indent="-285750" algn="just" rtl="0">
              <a:lnSpc>
                <a:spcPct val="90000"/>
              </a:lnSpc>
              <a:spcBef>
                <a:spcPts val="0"/>
              </a:spcBef>
              <a:spcAft>
                <a:spcPts val="0"/>
              </a:spcAft>
              <a:buClr>
                <a:schemeClr val="dk1"/>
              </a:buClr>
              <a:buSzPts val="1600"/>
              <a:buFont typeface="Noto Sans Symbols"/>
              <a:buChar char="●"/>
            </a:pPr>
            <a:r>
              <a:rPr lang="en-US" sz="1400" b="1" dirty="0">
                <a:latin typeface="Times New Roman"/>
                <a:ea typeface="Times New Roman"/>
                <a:cs typeface="Times New Roman"/>
                <a:sym typeface="Times New Roman"/>
              </a:rPr>
              <a:t>Trespassing Detection</a:t>
            </a:r>
            <a:r>
              <a:rPr lang="en-US" sz="1400" dirty="0">
                <a:latin typeface="Times New Roman"/>
                <a:ea typeface="Times New Roman"/>
                <a:cs typeface="Times New Roman"/>
                <a:sym typeface="Times New Roman"/>
              </a:rPr>
              <a:t>: The system is used to identify intrusion attempts into private  or secluded areas.</a:t>
            </a:r>
            <a:endParaRPr dirty="0"/>
          </a:p>
          <a:p>
            <a:pPr marL="285750" lvl="0" indent="-184150" algn="just" rtl="0">
              <a:lnSpc>
                <a:spcPct val="90000"/>
              </a:lnSpc>
              <a:spcBef>
                <a:spcPts val="0"/>
              </a:spcBef>
              <a:spcAft>
                <a:spcPts val="0"/>
              </a:spcAft>
              <a:buClr>
                <a:schemeClr val="dk1"/>
              </a:buClr>
              <a:buSzPts val="1600"/>
              <a:buFont typeface="Noto Sans Symbols"/>
              <a:buNone/>
            </a:pPr>
            <a:endParaRPr sz="1400" b="1" dirty="0">
              <a:latin typeface="Times New Roman"/>
              <a:ea typeface="Times New Roman"/>
              <a:cs typeface="Times New Roman"/>
              <a:sym typeface="Times New Roman"/>
            </a:endParaRPr>
          </a:p>
          <a:p>
            <a:pPr marL="285750" lvl="0" indent="-285750" algn="just" rtl="0">
              <a:lnSpc>
                <a:spcPct val="90000"/>
              </a:lnSpc>
              <a:spcBef>
                <a:spcPts val="0"/>
              </a:spcBef>
              <a:spcAft>
                <a:spcPts val="0"/>
              </a:spcAft>
              <a:buClr>
                <a:schemeClr val="dk1"/>
              </a:buClr>
              <a:buSzPts val="1600"/>
              <a:buFont typeface="Noto Sans Symbols"/>
              <a:buChar char="●"/>
            </a:pPr>
            <a:r>
              <a:rPr lang="en-US" sz="1400" b="1" dirty="0">
                <a:latin typeface="Times New Roman"/>
                <a:ea typeface="Times New Roman"/>
                <a:cs typeface="Times New Roman"/>
                <a:sym typeface="Times New Roman"/>
              </a:rPr>
              <a:t>Crowd Monitoring</a:t>
            </a:r>
            <a:r>
              <a:rPr lang="en-US" sz="1400" dirty="0">
                <a:latin typeface="Times New Roman"/>
                <a:ea typeface="Times New Roman"/>
                <a:cs typeface="Times New Roman"/>
                <a:sym typeface="Times New Roman"/>
              </a:rPr>
              <a:t>: Big groups or gatherings are watched over for any potential dangers or disturbance.</a:t>
            </a:r>
            <a:endParaRPr dirty="0"/>
          </a:p>
          <a:p>
            <a:pPr marL="285750" lvl="0" indent="-184150" algn="just" rtl="0">
              <a:lnSpc>
                <a:spcPct val="90000"/>
              </a:lnSpc>
              <a:spcBef>
                <a:spcPts val="0"/>
              </a:spcBef>
              <a:spcAft>
                <a:spcPts val="0"/>
              </a:spcAft>
              <a:buClr>
                <a:schemeClr val="dk1"/>
              </a:buClr>
              <a:buSzPts val="1600"/>
              <a:buFont typeface="Noto Sans Symbols"/>
              <a:buNone/>
            </a:pPr>
            <a:endParaRPr sz="1400" b="1" dirty="0">
              <a:latin typeface="Times New Roman"/>
              <a:ea typeface="Times New Roman"/>
              <a:cs typeface="Times New Roman"/>
              <a:sym typeface="Times New Roman"/>
            </a:endParaRPr>
          </a:p>
          <a:p>
            <a:pPr marL="285750" lvl="0" indent="-285750" algn="just" rtl="0">
              <a:lnSpc>
                <a:spcPct val="90000"/>
              </a:lnSpc>
              <a:spcBef>
                <a:spcPts val="0"/>
              </a:spcBef>
              <a:spcAft>
                <a:spcPts val="0"/>
              </a:spcAft>
              <a:buClr>
                <a:schemeClr val="dk1"/>
              </a:buClr>
              <a:buSzPts val="1600"/>
              <a:buFont typeface="Noto Sans Symbols"/>
              <a:buChar char="●"/>
            </a:pPr>
            <a:r>
              <a:rPr lang="en-US" sz="1400" b="1" dirty="0">
                <a:latin typeface="Times New Roman"/>
                <a:ea typeface="Times New Roman"/>
                <a:cs typeface="Times New Roman"/>
                <a:sym typeface="Times New Roman"/>
              </a:rPr>
              <a:t>Object Tracking</a:t>
            </a:r>
            <a:r>
              <a:rPr lang="en-US" sz="1400" dirty="0">
                <a:latin typeface="Times New Roman"/>
                <a:ea typeface="Times New Roman"/>
                <a:cs typeface="Times New Roman"/>
                <a:sym typeface="Times New Roman"/>
              </a:rPr>
              <a:t>: Involves tracking specific objects, such as vehicles, weapons or packages, to identify any potential security risks.</a:t>
            </a:r>
            <a:endParaRPr dirty="0"/>
          </a:p>
          <a:p>
            <a:pPr marL="285750" lvl="0" indent="-184150" algn="just" rtl="0">
              <a:lnSpc>
                <a:spcPct val="90000"/>
              </a:lnSpc>
              <a:spcBef>
                <a:spcPts val="0"/>
              </a:spcBef>
              <a:spcAft>
                <a:spcPts val="0"/>
              </a:spcAft>
              <a:buClr>
                <a:schemeClr val="dk1"/>
              </a:buClr>
              <a:buSzPts val="1600"/>
              <a:buFont typeface="Noto Sans Symbols"/>
              <a:buNone/>
            </a:pPr>
            <a:endParaRPr sz="1400" dirty="0">
              <a:latin typeface="Times New Roman"/>
              <a:ea typeface="Times New Roman"/>
              <a:cs typeface="Times New Roman"/>
              <a:sym typeface="Times New Roman"/>
            </a:endParaRPr>
          </a:p>
          <a:p>
            <a:pPr marL="285750" lvl="0" indent="-285750" algn="just" rtl="0">
              <a:lnSpc>
                <a:spcPct val="90000"/>
              </a:lnSpc>
              <a:spcBef>
                <a:spcPts val="0"/>
              </a:spcBef>
              <a:spcAft>
                <a:spcPts val="0"/>
              </a:spcAft>
              <a:buClr>
                <a:schemeClr val="dk1"/>
              </a:buClr>
              <a:buSzPts val="1600"/>
              <a:buFont typeface="Noto Sans Symbols"/>
              <a:buChar char="●"/>
            </a:pPr>
            <a:r>
              <a:rPr lang="en-US" sz="1400" b="1" dirty="0">
                <a:latin typeface="Times New Roman"/>
                <a:ea typeface="Times New Roman"/>
                <a:cs typeface="Times New Roman"/>
                <a:sym typeface="Times New Roman"/>
              </a:rPr>
              <a:t>Aggression Detection:</a:t>
            </a:r>
            <a:r>
              <a:rPr lang="en-US" sz="1400" dirty="0">
                <a:latin typeface="Times New Roman"/>
                <a:ea typeface="Times New Roman"/>
                <a:cs typeface="Times New Roman"/>
                <a:sym typeface="Times New Roman"/>
              </a:rPr>
              <a:t>  This system can be used to track violence ,physical attack, harassment etc.</a:t>
            </a:r>
            <a:endParaRPr dirty="0"/>
          </a:p>
          <a:p>
            <a:pPr marL="285750" lvl="0" indent="-184150" algn="just" rtl="0">
              <a:lnSpc>
                <a:spcPct val="90000"/>
              </a:lnSpc>
              <a:spcBef>
                <a:spcPts val="0"/>
              </a:spcBef>
              <a:spcAft>
                <a:spcPts val="0"/>
              </a:spcAft>
              <a:buClr>
                <a:schemeClr val="dk1"/>
              </a:buClr>
              <a:buSzPts val="1600"/>
              <a:buFont typeface="Noto Sans Symbols"/>
              <a:buNone/>
            </a:pPr>
            <a:endParaRPr sz="1400" b="1" dirty="0">
              <a:latin typeface="Times New Roman"/>
              <a:ea typeface="Times New Roman"/>
              <a:cs typeface="Times New Roman"/>
              <a:sym typeface="Times New Roman"/>
            </a:endParaRPr>
          </a:p>
          <a:p>
            <a:pPr marL="285750" lvl="0" indent="-285750" algn="just" rtl="0">
              <a:lnSpc>
                <a:spcPct val="90000"/>
              </a:lnSpc>
              <a:spcBef>
                <a:spcPts val="0"/>
              </a:spcBef>
              <a:spcAft>
                <a:spcPts val="0"/>
              </a:spcAft>
              <a:buClr>
                <a:schemeClr val="dk1"/>
              </a:buClr>
              <a:buSzPts val="1600"/>
              <a:buFont typeface="Noto Sans Symbols"/>
              <a:buChar char="●"/>
            </a:pPr>
            <a:r>
              <a:rPr lang="en-US" sz="1400" b="1" dirty="0">
                <a:latin typeface="Times New Roman"/>
                <a:ea typeface="Times New Roman"/>
                <a:cs typeface="Times New Roman"/>
                <a:sym typeface="Times New Roman"/>
              </a:rPr>
              <a:t>Theft Detection : </a:t>
            </a:r>
            <a:r>
              <a:rPr lang="en-US" sz="1400" dirty="0">
                <a:latin typeface="Times New Roman"/>
                <a:ea typeface="Times New Roman"/>
                <a:cs typeface="Times New Roman"/>
                <a:sym typeface="Times New Roman"/>
              </a:rPr>
              <a:t>The system will detect  theft /robbery from the live feed</a:t>
            </a:r>
            <a:endParaRPr dirty="0"/>
          </a:p>
          <a:p>
            <a:pPr marL="285750" lvl="0" indent="-184150" algn="just" rtl="0">
              <a:lnSpc>
                <a:spcPct val="90000"/>
              </a:lnSpc>
              <a:spcBef>
                <a:spcPts val="0"/>
              </a:spcBef>
              <a:spcAft>
                <a:spcPts val="0"/>
              </a:spcAft>
              <a:buClr>
                <a:schemeClr val="dk1"/>
              </a:buClr>
              <a:buSzPts val="1600"/>
              <a:buFont typeface="Noto Sans Symbols"/>
              <a:buNone/>
            </a:pPr>
            <a:endParaRPr sz="1400" b="1" dirty="0">
              <a:latin typeface="Times New Roman"/>
              <a:ea typeface="Times New Roman"/>
              <a:cs typeface="Times New Roman"/>
              <a:sym typeface="Times New Roman"/>
            </a:endParaRPr>
          </a:p>
          <a:p>
            <a:pPr marL="285750" lvl="0" indent="-285750" algn="just" rtl="0">
              <a:lnSpc>
                <a:spcPct val="90000"/>
              </a:lnSpc>
              <a:spcBef>
                <a:spcPts val="0"/>
              </a:spcBef>
              <a:spcAft>
                <a:spcPts val="0"/>
              </a:spcAft>
              <a:buClr>
                <a:schemeClr val="dk1"/>
              </a:buClr>
              <a:buSzPts val="1600"/>
              <a:buFont typeface="Noto Sans Symbols"/>
              <a:buChar char="●"/>
            </a:pPr>
            <a:r>
              <a:rPr lang="en-US" sz="1400" b="1" dirty="0">
                <a:latin typeface="Times New Roman"/>
                <a:ea typeface="Times New Roman"/>
                <a:cs typeface="Times New Roman"/>
                <a:sym typeface="Times New Roman"/>
              </a:rPr>
              <a:t>Alert System :  </a:t>
            </a:r>
            <a:r>
              <a:rPr lang="en-US" sz="1400" dirty="0">
                <a:latin typeface="Times New Roman"/>
                <a:ea typeface="Times New Roman"/>
                <a:cs typeface="Times New Roman"/>
                <a:sym typeface="Times New Roman"/>
              </a:rPr>
              <a:t>The model will generate alert on detection of threat and necessary actions can be taken immediately.</a:t>
            </a:r>
            <a:endParaRPr sz="1400" dirty="0">
              <a:latin typeface="Times New Roman"/>
              <a:ea typeface="Times New Roman"/>
              <a:cs typeface="Times New Roman"/>
              <a:sym typeface="Times New Roman"/>
            </a:endParaRPr>
          </a:p>
          <a:p>
            <a:pPr marL="457200" lvl="0" indent="0" algn="just" rtl="0">
              <a:lnSpc>
                <a:spcPct val="90000"/>
              </a:lnSpc>
              <a:spcBef>
                <a:spcPts val="0"/>
              </a:spcBef>
              <a:spcAft>
                <a:spcPts val="0"/>
              </a:spcAft>
              <a:buNone/>
            </a:pPr>
            <a:endParaRPr sz="1400" dirty="0">
              <a:latin typeface="Times New Roman"/>
              <a:ea typeface="Times New Roman"/>
              <a:cs typeface="Times New Roman"/>
              <a:sym typeface="Times New Roman"/>
            </a:endParaRPr>
          </a:p>
          <a:p>
            <a:pPr marL="285750" lvl="0" indent="-273050" algn="just" rtl="0">
              <a:lnSpc>
                <a:spcPct val="90000"/>
              </a:lnSpc>
              <a:spcBef>
                <a:spcPts val="0"/>
              </a:spcBef>
              <a:spcAft>
                <a:spcPts val="0"/>
              </a:spcAft>
              <a:buSzPts val="1400"/>
              <a:buFont typeface="Times New Roman"/>
              <a:buChar char="●"/>
            </a:pPr>
            <a:r>
              <a:rPr lang="en-US" sz="1400" b="1" dirty="0">
                <a:latin typeface="Times New Roman"/>
                <a:ea typeface="Times New Roman"/>
                <a:cs typeface="Times New Roman"/>
                <a:sym typeface="Times New Roman"/>
              </a:rPr>
              <a:t>Unattended object detection: </a:t>
            </a:r>
            <a:r>
              <a:rPr lang="en-US" sz="1400" dirty="0">
                <a:latin typeface="Times New Roman"/>
                <a:ea typeface="Times New Roman"/>
                <a:cs typeface="Times New Roman"/>
                <a:sym typeface="Times New Roman"/>
              </a:rPr>
              <a:t>The model will detect unattended object over long period and raise alert message</a:t>
            </a:r>
          </a:p>
          <a:p>
            <a:pPr marL="12700" lvl="0" indent="0" algn="just" rtl="0">
              <a:lnSpc>
                <a:spcPct val="90000"/>
              </a:lnSpc>
              <a:spcBef>
                <a:spcPts val="0"/>
              </a:spcBef>
              <a:spcAft>
                <a:spcPts val="0"/>
              </a:spcAft>
              <a:buSzPts val="1400"/>
            </a:pPr>
            <a:endParaRPr sz="1400" dirty="0">
              <a:latin typeface="Times New Roman"/>
              <a:ea typeface="Times New Roman"/>
              <a:cs typeface="Times New Roman"/>
              <a:sym typeface="Times New Roman"/>
            </a:endParaRPr>
          </a:p>
          <a:p>
            <a:pPr marL="285750" lvl="0" indent="-273050" algn="just" rtl="0">
              <a:lnSpc>
                <a:spcPct val="90000"/>
              </a:lnSpc>
              <a:spcBef>
                <a:spcPts val="0"/>
              </a:spcBef>
              <a:spcAft>
                <a:spcPts val="0"/>
              </a:spcAft>
              <a:buSzPts val="1400"/>
              <a:buFont typeface="Times New Roman"/>
              <a:buChar char="●"/>
            </a:pPr>
            <a:r>
              <a:rPr lang="en-US" sz="1400" b="1" dirty="0">
                <a:latin typeface="Times New Roman"/>
                <a:ea typeface="Times New Roman"/>
                <a:cs typeface="Times New Roman"/>
                <a:sym typeface="Times New Roman"/>
              </a:rPr>
              <a:t>Crime prone area detection: </a:t>
            </a:r>
            <a:r>
              <a:rPr lang="en-US" sz="1400" dirty="0">
                <a:latin typeface="Times New Roman"/>
                <a:ea typeface="Times New Roman"/>
                <a:cs typeface="Times New Roman"/>
                <a:sym typeface="Times New Roman"/>
              </a:rPr>
              <a:t>The system identify the area with high crime rate using the threat data stored in database and security can be tightened.</a:t>
            </a:r>
            <a:endParaRPr sz="1400" dirty="0">
              <a:latin typeface="Times New Roman"/>
              <a:ea typeface="Times New Roman"/>
              <a:cs typeface="Times New Roman"/>
              <a:sym typeface="Times New Roman"/>
            </a:endParaRPr>
          </a:p>
          <a:p>
            <a:pPr marL="457200" lvl="0" indent="0" algn="just" rtl="0">
              <a:lnSpc>
                <a:spcPct val="90000"/>
              </a:lnSpc>
              <a:spcBef>
                <a:spcPts val="0"/>
              </a:spcBef>
              <a:spcAft>
                <a:spcPts val="0"/>
              </a:spcAft>
              <a:buNone/>
            </a:pPr>
            <a:endParaRPr sz="1400" dirty="0">
              <a:latin typeface="Times New Roman"/>
              <a:ea typeface="Times New Roman"/>
              <a:cs typeface="Times New Roman"/>
              <a:sym typeface="Times New Roman"/>
            </a:endParaRPr>
          </a:p>
          <a:p>
            <a:pPr marL="457200" lvl="0" indent="0" algn="just" rtl="0">
              <a:lnSpc>
                <a:spcPct val="90000"/>
              </a:lnSpc>
              <a:spcBef>
                <a:spcPts val="0"/>
              </a:spcBef>
              <a:spcAft>
                <a:spcPts val="0"/>
              </a:spcAft>
              <a:buNone/>
            </a:pPr>
            <a:endParaRPr sz="1400" b="1" dirty="0">
              <a:latin typeface="Times New Roman"/>
              <a:ea typeface="Times New Roman"/>
              <a:cs typeface="Times New Roman"/>
              <a:sym typeface="Times New Roman"/>
            </a:endParaRPr>
          </a:p>
        </p:txBody>
      </p:sp>
      <p:sp>
        <p:nvSpPr>
          <p:cNvPr id="133" name="Google Shape;133;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fld id="{00000000-1234-1234-1234-123412341234}" type="slidenum">
              <a:rPr lang="en-US"/>
              <a:t>3</a:t>
            </a:fld>
            <a:endParaRPr/>
          </a:p>
        </p:txBody>
      </p:sp>
      <p:sp>
        <p:nvSpPr>
          <p:cNvPr id="134" name="Google Shape;134;p18"/>
          <p:cNvSpPr txBox="1"/>
          <p:nvPr/>
        </p:nvSpPr>
        <p:spPr>
          <a:xfrm>
            <a:off x="6023725" y="0"/>
            <a:ext cx="6168300" cy="4890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Dependencies:-</a:t>
            </a:r>
            <a:endParaRPr/>
          </a:p>
          <a:p>
            <a:pPr marL="0" marR="0" lvl="0" indent="0" algn="just" rtl="0">
              <a:lnSpc>
                <a:spcPct val="90000"/>
              </a:lnSpc>
              <a:spcBef>
                <a:spcPts val="0"/>
              </a:spcBef>
              <a:spcAft>
                <a:spcPts val="0"/>
              </a:spcAft>
              <a:buNone/>
            </a:pPr>
            <a:endParaRPr sz="1600" b="1" i="0" u="none" strike="noStrike" cap="none">
              <a:solidFill>
                <a:schemeClr val="dk1"/>
              </a:solidFill>
              <a:latin typeface="Times New Roman"/>
              <a:ea typeface="Times New Roman"/>
              <a:cs typeface="Times New Roman"/>
              <a:sym typeface="Times New Roman"/>
            </a:endParaRPr>
          </a:p>
          <a:p>
            <a:pPr marL="285750" marR="0" lvl="0" indent="-285750" algn="just" rtl="0">
              <a:lnSpc>
                <a:spcPct val="90000"/>
              </a:lnSpc>
              <a:spcBef>
                <a:spcPts val="0"/>
              </a:spcBef>
              <a:spcAft>
                <a:spcPts val="0"/>
              </a:spcAft>
              <a:buClr>
                <a:schemeClr val="dk1"/>
              </a:buClr>
              <a:buSzPts val="1600"/>
              <a:buFont typeface="Noto Sans Symbols"/>
              <a:buChar char="●"/>
            </a:pPr>
            <a:r>
              <a:rPr lang="en-US">
                <a:solidFill>
                  <a:schemeClr val="dk1"/>
                </a:solidFill>
                <a:latin typeface="Times New Roman"/>
                <a:ea typeface="Times New Roman"/>
                <a:cs typeface="Times New Roman"/>
                <a:sym typeface="Times New Roman"/>
              </a:rPr>
              <a:t>High resolution camera which can capture maximum details even in low light or high noise conditions.</a:t>
            </a:r>
            <a:endParaRPr>
              <a:solidFill>
                <a:schemeClr val="dk1"/>
              </a:solidFill>
              <a:latin typeface="Times New Roman"/>
              <a:ea typeface="Times New Roman"/>
              <a:cs typeface="Times New Roman"/>
              <a:sym typeface="Times New Roman"/>
            </a:endParaRPr>
          </a:p>
          <a:p>
            <a:pPr marL="285750" marR="0" lvl="0" indent="-273050" algn="just" rtl="0">
              <a:lnSpc>
                <a:spcPct val="9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High speed internet connection to communicate to cloud.</a:t>
            </a:r>
            <a:endParaRPr>
              <a:solidFill>
                <a:schemeClr val="dk1"/>
              </a:solidFill>
              <a:latin typeface="Times New Roman"/>
              <a:ea typeface="Times New Roman"/>
              <a:cs typeface="Times New Roman"/>
              <a:sym typeface="Times New Roman"/>
            </a:endParaRPr>
          </a:p>
          <a:p>
            <a:pPr marL="285750" marR="0" lvl="0" indent="-273050" algn="just" rtl="0">
              <a:lnSpc>
                <a:spcPct val="9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Powerful cloud server which can host and run the threat analysis model on multiple clips concurrently,</a:t>
            </a:r>
            <a:endParaRPr>
              <a:solidFill>
                <a:schemeClr val="dk1"/>
              </a:solidFill>
              <a:latin typeface="Times New Roman"/>
              <a:ea typeface="Times New Roman"/>
              <a:cs typeface="Times New Roman"/>
              <a:sym typeface="Times New Roman"/>
            </a:endParaRPr>
          </a:p>
          <a:p>
            <a:pPr marL="285750" marR="0" lvl="0" indent="-273050" algn="just" rtl="0">
              <a:lnSpc>
                <a:spcPct val="9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A low ping web server which can alert details of threats immediately to the concerning government agencies.</a:t>
            </a:r>
            <a:endParaRPr>
              <a:solidFill>
                <a:schemeClr val="dk1"/>
              </a:solidFill>
              <a:latin typeface="Times New Roman"/>
              <a:ea typeface="Times New Roman"/>
              <a:cs typeface="Times New Roman"/>
              <a:sym typeface="Times New Roman"/>
            </a:endParaRPr>
          </a:p>
          <a:p>
            <a:pPr marL="285750" marR="0" lvl="0" indent="-273050" algn="just" rtl="0">
              <a:lnSpc>
                <a:spcPct val="9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Large cloud storage to hold backup for at least one week at maximum resolution.</a:t>
            </a:r>
            <a:endParaRPr>
              <a:solidFill>
                <a:schemeClr val="dk1"/>
              </a:solidFill>
              <a:latin typeface="Times New Roman"/>
              <a:ea typeface="Times New Roman"/>
              <a:cs typeface="Times New Roman"/>
              <a:sym typeface="Times New Roman"/>
            </a:endParaRPr>
          </a:p>
          <a:p>
            <a:pPr marL="0" marR="0" lvl="0" indent="0" algn="just" rtl="0">
              <a:lnSpc>
                <a:spcPct val="90000"/>
              </a:lnSpc>
              <a:spcBef>
                <a:spcPts val="0"/>
              </a:spcBef>
              <a:spcAft>
                <a:spcPts val="0"/>
              </a:spcAft>
              <a:buNone/>
            </a:pPr>
            <a:endParaRPr sz="1600" b="1" i="0" u="none" strike="noStrike" cap="none">
              <a:solidFill>
                <a:srgbClr val="000000"/>
              </a:solidFill>
              <a:latin typeface="Times New Roman"/>
              <a:ea typeface="Times New Roman"/>
              <a:cs typeface="Times New Roman"/>
              <a:sym typeface="Times New Roman"/>
            </a:endParaRPr>
          </a:p>
          <a:p>
            <a:pPr marL="0" marR="0" lvl="0" indent="0" algn="just" rtl="0">
              <a:lnSpc>
                <a:spcPct val="9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Show Stopper:-</a:t>
            </a:r>
            <a:endParaRPr/>
          </a:p>
          <a:p>
            <a:pPr marL="0" marR="0" lvl="0" indent="0" algn="just" rtl="0">
              <a:lnSpc>
                <a:spcPct val="90000"/>
              </a:lnSpc>
              <a:spcBef>
                <a:spcPts val="0"/>
              </a:spcBef>
              <a:spcAft>
                <a:spcPts val="0"/>
              </a:spcAft>
              <a:buNone/>
            </a:pPr>
            <a:endParaRPr sz="1600" b="1"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90000"/>
              </a:lnSpc>
              <a:spcBef>
                <a:spcPts val="0"/>
              </a:spcBef>
              <a:spcAft>
                <a:spcPts val="0"/>
              </a:spcAft>
              <a:buClr>
                <a:schemeClr val="dk1"/>
              </a:buClr>
              <a:buSzPts val="1600"/>
              <a:buFont typeface="Times New Roman"/>
              <a:buChar char="●"/>
            </a:pPr>
            <a:r>
              <a:rPr lang="en-US">
                <a:latin typeface="Times New Roman"/>
                <a:ea typeface="Times New Roman"/>
                <a:cs typeface="Times New Roman"/>
                <a:sym typeface="Times New Roman"/>
              </a:rPr>
              <a:t>Rural areas might have a slow setup due to internet speed limitations.</a:t>
            </a:r>
            <a:endParaRPr>
              <a:latin typeface="Times New Roman"/>
              <a:ea typeface="Times New Roman"/>
              <a:cs typeface="Times New Roman"/>
              <a:sym typeface="Times New Roman"/>
            </a:endParaRPr>
          </a:p>
          <a:p>
            <a:pPr marL="285750" marR="0" lvl="0" indent="-273050" algn="just" rtl="0">
              <a:lnSpc>
                <a:spcPct val="90000"/>
              </a:lnSpc>
              <a:spcBef>
                <a:spcPts val="0"/>
              </a:spcBef>
              <a:spcAft>
                <a:spcPts val="0"/>
              </a:spcAft>
              <a:buSzPts val="1400"/>
              <a:buFont typeface="Times New Roman"/>
              <a:buChar char="●"/>
            </a:pPr>
            <a:r>
              <a:rPr lang="en-US">
                <a:latin typeface="Times New Roman"/>
                <a:ea typeface="Times New Roman"/>
                <a:cs typeface="Times New Roman"/>
                <a:sym typeface="Times New Roman"/>
              </a:rPr>
              <a:t>Cost and resources required to host and run the model is very high for video processing of a higher calibre (which is in turn required for a higher accuracy)</a:t>
            </a:r>
            <a:endParaRPr>
              <a:latin typeface="Times New Roman"/>
              <a:ea typeface="Times New Roman"/>
              <a:cs typeface="Times New Roman"/>
              <a:sym typeface="Times New Roman"/>
            </a:endParaRPr>
          </a:p>
          <a:p>
            <a:pPr marL="285750" marR="0" lvl="0" indent="-273050" algn="just" rtl="0">
              <a:lnSpc>
                <a:spcPct val="90000"/>
              </a:lnSpc>
              <a:spcBef>
                <a:spcPts val="0"/>
              </a:spcBef>
              <a:spcAft>
                <a:spcPts val="0"/>
              </a:spcAft>
              <a:buSzPts val="1400"/>
              <a:buFont typeface="Times New Roman"/>
              <a:buChar char="●"/>
            </a:pPr>
            <a:r>
              <a:rPr lang="en-US">
                <a:latin typeface="Times New Roman"/>
                <a:ea typeface="Times New Roman"/>
                <a:cs typeface="Times New Roman"/>
                <a:sym typeface="Times New Roman"/>
              </a:rPr>
              <a:t>Storage of multitude of high resolution video data is highly expensive and hence local and inhouse solutions have to be adapted. </a:t>
            </a:r>
            <a:endParaRPr>
              <a:latin typeface="Times New Roman"/>
              <a:ea typeface="Times New Roman"/>
              <a:cs typeface="Times New Roman"/>
              <a:sym typeface="Times New Roman"/>
            </a:endParaRPr>
          </a:p>
          <a:p>
            <a:pPr marL="285750" marR="0" lvl="0" indent="-273050" algn="just" rtl="0">
              <a:lnSpc>
                <a:spcPct val="90000"/>
              </a:lnSpc>
              <a:spcBef>
                <a:spcPts val="0"/>
              </a:spcBef>
              <a:spcAft>
                <a:spcPts val="0"/>
              </a:spcAft>
              <a:buSzPts val="1400"/>
              <a:buFont typeface="Times New Roman"/>
              <a:buChar char="●"/>
            </a:pPr>
            <a:r>
              <a:rPr lang="en-US">
                <a:latin typeface="Times New Roman"/>
                <a:ea typeface="Times New Roman"/>
                <a:cs typeface="Times New Roman"/>
                <a:sym typeface="Times New Roman"/>
              </a:rPr>
              <a:t>Initial training of the model over various types of threats is challenging, however it can be improved further by using the live data.</a:t>
            </a:r>
            <a:endParaRPr>
              <a:latin typeface="Times New Roman"/>
              <a:ea typeface="Times New Roman"/>
              <a:cs typeface="Times New Roman"/>
              <a:sym typeface="Times New Roman"/>
            </a:endParaRPr>
          </a:p>
          <a:p>
            <a:pPr marL="0" marR="0" lvl="0" indent="0" algn="just" rtl="0">
              <a:lnSpc>
                <a:spcPct val="90000"/>
              </a:lnSpc>
              <a:spcBef>
                <a:spcPts val="0"/>
              </a:spcBef>
              <a:spcAft>
                <a:spcPts val="0"/>
              </a:spcAft>
              <a:buNone/>
            </a:pPr>
            <a:endParaRPr sz="1600" b="1" i="0" u="none" strike="noStrike" cap="none">
              <a:solidFill>
                <a:srgbClr val="000000"/>
              </a:solidFill>
              <a:latin typeface="Times New Roman"/>
              <a:ea typeface="Times New Roman"/>
              <a:cs typeface="Times New Roman"/>
              <a:sym typeface="Times New Roman"/>
            </a:endParaRPr>
          </a:p>
          <a:p>
            <a:pPr marL="0" marR="0" lvl="0" indent="0" algn="just" rtl="0">
              <a:lnSpc>
                <a:spcPct val="90000"/>
              </a:lnSpc>
              <a:spcBef>
                <a:spcPts val="0"/>
              </a:spcBef>
              <a:spcAft>
                <a:spcPts val="0"/>
              </a:spcAft>
              <a:buNone/>
            </a:pPr>
            <a:endParaRPr sz="1600" b="1" i="0" u="none" strike="noStrike" cap="none">
              <a:solidFill>
                <a:srgbClr val="000000"/>
              </a:solidFill>
              <a:latin typeface="Times New Roman"/>
              <a:ea typeface="Times New Roman"/>
              <a:cs typeface="Times New Roman"/>
              <a:sym typeface="Times New Roman"/>
            </a:endParaRPr>
          </a:p>
        </p:txBody>
      </p:sp>
      <p:sp>
        <p:nvSpPr>
          <p:cNvPr id="135" name="Google Shape;135;p18"/>
          <p:cNvSpPr txBox="1"/>
          <p:nvPr/>
        </p:nvSpPr>
        <p:spPr>
          <a:xfrm>
            <a:off x="6187225" y="5009975"/>
            <a:ext cx="6004800" cy="17640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800" b="0" i="0" u="none" strike="noStrike" cap="none">
                <a:solidFill>
                  <a:schemeClr val="dk1"/>
                </a:solidFill>
                <a:latin typeface="Franklin Gothic"/>
                <a:ea typeface="Franklin Gothic"/>
                <a:cs typeface="Franklin Gothic"/>
                <a:sym typeface="Franklin Gothic"/>
              </a:rPr>
              <a:t> </a:t>
            </a:r>
            <a:r>
              <a:rPr lang="en-US" b="1">
                <a:solidFill>
                  <a:schemeClr val="dk1"/>
                </a:solidFill>
                <a:latin typeface="Libre Franklin"/>
                <a:ea typeface="Libre Franklin"/>
                <a:cs typeface="Libre Franklin"/>
                <a:sym typeface="Libre Franklin"/>
              </a:rPr>
              <a:t>Technology Stack :-</a:t>
            </a:r>
            <a:endParaRPr/>
          </a:p>
          <a:p>
            <a:pPr marL="457200" marR="0" lvl="0" indent="-317500" algn="just" rtl="0">
              <a:lnSpc>
                <a:spcPct val="100000"/>
              </a:lnSpc>
              <a:spcBef>
                <a:spcPts val="0"/>
              </a:spcBef>
              <a:spcAft>
                <a:spcPts val="0"/>
              </a:spcAft>
              <a:buClr>
                <a:schemeClr val="dk1"/>
              </a:buClr>
              <a:buSzPts val="1400"/>
              <a:buFont typeface="Times New Roman"/>
              <a:buChar char="●"/>
            </a:pPr>
            <a:r>
              <a:rPr lang="en-US" sz="1400" b="1" i="0" u="none" strike="noStrike" cap="none">
                <a:solidFill>
                  <a:schemeClr val="dk1"/>
                </a:solidFill>
                <a:latin typeface="Times New Roman"/>
                <a:ea typeface="Times New Roman"/>
                <a:cs typeface="Times New Roman"/>
                <a:sym typeface="Times New Roman"/>
              </a:rPr>
              <a:t>video analysis model</a:t>
            </a:r>
            <a:r>
              <a:rPr lang="en-US" sz="1400" b="0" i="0" u="none" strike="noStrike" cap="none">
                <a:solidFill>
                  <a:schemeClr val="dk1"/>
                </a:solidFill>
                <a:latin typeface="Times New Roman"/>
                <a:ea typeface="Times New Roman"/>
                <a:cs typeface="Times New Roman"/>
                <a:sym typeface="Times New Roman"/>
              </a:rPr>
              <a:t>: </a:t>
            </a:r>
            <a:endParaRPr sz="1400" b="0" i="0" u="none" strike="noStrike" cap="none">
              <a:solidFill>
                <a:schemeClr val="dk1"/>
              </a:solidFill>
              <a:latin typeface="Times New Roman"/>
              <a:ea typeface="Times New Roman"/>
              <a:cs typeface="Times New Roman"/>
              <a:sym typeface="Times New Roman"/>
            </a:endParaRPr>
          </a:p>
          <a:p>
            <a:pPr marL="0" marR="0" lvl="0" indent="457200" algn="just" rtl="0">
              <a:lnSpc>
                <a:spcPct val="100000"/>
              </a:lnSpc>
              <a:spcBef>
                <a:spcPts val="0"/>
              </a:spcBef>
              <a:spcAft>
                <a:spcPts val="0"/>
              </a:spcAft>
              <a:buClr>
                <a:schemeClr val="lt2"/>
              </a:buClr>
              <a:buSzPts val="1800"/>
              <a:buFont typeface="Arial"/>
              <a:buNone/>
            </a:pPr>
            <a:r>
              <a:rPr lang="en-US" sz="1400" b="0" i="0" u="none" strike="noStrike" cap="none">
                <a:solidFill>
                  <a:schemeClr val="dk1"/>
                </a:solidFill>
                <a:latin typeface="Times New Roman"/>
                <a:ea typeface="Times New Roman"/>
                <a:cs typeface="Times New Roman"/>
                <a:sym typeface="Times New Roman"/>
              </a:rPr>
              <a:t>python(tensorflow , keras , scikit learn , seaborn , matplotlib ) </a:t>
            </a:r>
            <a:endParaRPr>
              <a:solidFill>
                <a:schemeClr val="dk1"/>
              </a:solidFill>
              <a:latin typeface="Times New Roman"/>
              <a:ea typeface="Times New Roman"/>
              <a:cs typeface="Times New Roman"/>
              <a:sym typeface="Times New Roman"/>
            </a:endParaRPr>
          </a:p>
          <a:p>
            <a:pPr marL="0" marR="0" lvl="0" indent="457200" algn="just" rtl="0">
              <a:lnSpc>
                <a:spcPct val="100000"/>
              </a:lnSpc>
              <a:spcBef>
                <a:spcPts val="0"/>
              </a:spcBef>
              <a:spcAft>
                <a:spcPts val="0"/>
              </a:spcAft>
              <a:buClr>
                <a:schemeClr val="lt2"/>
              </a:buClr>
              <a:buSzPts val="1800"/>
              <a:buFont typeface="Arial"/>
              <a:buNone/>
            </a:pPr>
            <a:r>
              <a:rPr lang="en-US" sz="1400" b="0" i="0" u="none" strike="noStrike" cap="none">
                <a:solidFill>
                  <a:schemeClr val="dk1"/>
                </a:solidFill>
                <a:latin typeface="Times New Roman"/>
                <a:ea typeface="Times New Roman"/>
                <a:cs typeface="Times New Roman"/>
                <a:sym typeface="Times New Roman"/>
              </a:rPr>
              <a:t>Django (web framework for backend server ) .</a:t>
            </a:r>
            <a:endParaRPr b="1">
              <a:solidFill>
                <a:schemeClr val="dk1"/>
              </a:solidFill>
              <a:latin typeface="Times New Roman"/>
              <a:ea typeface="Times New Roman"/>
              <a:cs typeface="Times New Roman"/>
              <a:sym typeface="Times New Roman"/>
            </a:endParaRPr>
          </a:p>
          <a:p>
            <a:pPr marL="457200" marR="0" lvl="0" indent="-317500" algn="just" rtl="0">
              <a:lnSpc>
                <a:spcPct val="100000"/>
              </a:lnSpc>
              <a:spcBef>
                <a:spcPts val="0"/>
              </a:spcBef>
              <a:spcAft>
                <a:spcPts val="0"/>
              </a:spcAft>
              <a:buClr>
                <a:schemeClr val="dk1"/>
              </a:buClr>
              <a:buSzPts val="1400"/>
              <a:buFont typeface="Times New Roman"/>
              <a:buChar char="●"/>
            </a:pPr>
            <a:r>
              <a:rPr lang="en-US" sz="1400" b="1" i="0" u="none" strike="noStrike" cap="none">
                <a:solidFill>
                  <a:schemeClr val="dk1"/>
                </a:solidFill>
                <a:latin typeface="Times New Roman"/>
                <a:ea typeface="Times New Roman"/>
                <a:cs typeface="Times New Roman"/>
                <a:sym typeface="Times New Roman"/>
              </a:rPr>
              <a:t>Dashboard: </a:t>
            </a:r>
            <a:endParaRPr sz="1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lt2"/>
              </a:buClr>
              <a:buSzPts val="1800"/>
              <a:buFont typeface="Arial"/>
              <a:buNone/>
            </a:pPr>
            <a:endParaRPr sz="1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lt2"/>
              </a:buClr>
              <a:buSzPts val="18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Libre Franklin"/>
              <a:ea typeface="Libre Franklin"/>
              <a:cs typeface="Libre Franklin"/>
              <a:sym typeface="Libre Franklin"/>
            </a:endParaRPr>
          </a:p>
        </p:txBody>
      </p:sp>
      <p:sp>
        <p:nvSpPr>
          <p:cNvPr id="136" name="Google Shape;136;p18"/>
          <p:cNvSpPr txBox="1"/>
          <p:nvPr/>
        </p:nvSpPr>
        <p:spPr>
          <a:xfrm>
            <a:off x="0" y="5009975"/>
            <a:ext cx="6023700" cy="1764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90000"/>
              </a:lnSpc>
              <a:spcBef>
                <a:spcPts val="0"/>
              </a:spcBef>
              <a:spcAft>
                <a:spcPts val="0"/>
              </a:spcAft>
              <a:buNone/>
            </a:pPr>
            <a:r>
              <a:rPr lang="en-US" dirty="0">
                <a:solidFill>
                  <a:schemeClr val="dk1"/>
                </a:solidFill>
                <a:latin typeface="Libre Franklin"/>
                <a:ea typeface="Libre Franklin"/>
                <a:cs typeface="Libre Franklin"/>
                <a:sym typeface="Libre Franklin"/>
              </a:rPr>
              <a:t> </a:t>
            </a:r>
            <a:r>
              <a:rPr lang="en-US" b="1" dirty="0">
                <a:solidFill>
                  <a:schemeClr val="dk1"/>
                </a:solidFill>
                <a:latin typeface="Libre Franklin"/>
                <a:ea typeface="Libre Franklin"/>
                <a:cs typeface="Libre Franklin"/>
                <a:sym typeface="Libre Franklin"/>
              </a:rPr>
              <a:t>Business Scope :-</a:t>
            </a:r>
            <a:endParaRPr b="1" dirty="0">
              <a:solidFill>
                <a:schemeClr val="dk1"/>
              </a:solidFill>
              <a:latin typeface="Libre Franklin"/>
              <a:ea typeface="Libre Franklin"/>
              <a:cs typeface="Libre Franklin"/>
              <a:sym typeface="Libre Franklin"/>
            </a:endParaRPr>
          </a:p>
          <a:p>
            <a:pPr marL="285750" lvl="0" indent="-285750" algn="just" rtl="0">
              <a:lnSpc>
                <a:spcPct val="90000"/>
              </a:lnSpc>
              <a:spcBef>
                <a:spcPts val="0"/>
              </a:spcBef>
              <a:spcAft>
                <a:spcPts val="0"/>
              </a:spcAft>
              <a:buClr>
                <a:schemeClr val="dk1"/>
              </a:buClr>
              <a:buSzPts val="1600"/>
              <a:buFont typeface="Noto Sans Symbols"/>
              <a:buChar char="●"/>
            </a:pPr>
            <a:r>
              <a:rPr lang="en-US" b="1" dirty="0">
                <a:solidFill>
                  <a:schemeClr val="dk1"/>
                </a:solidFill>
                <a:latin typeface="Times New Roman"/>
                <a:ea typeface="Times New Roman"/>
                <a:cs typeface="Times New Roman"/>
                <a:sym typeface="Times New Roman"/>
              </a:rPr>
              <a:t>Private organization: </a:t>
            </a:r>
            <a:r>
              <a:rPr lang="en-US" dirty="0">
                <a:solidFill>
                  <a:schemeClr val="dk1"/>
                </a:solidFill>
                <a:latin typeface="Times New Roman"/>
                <a:ea typeface="Times New Roman"/>
                <a:cs typeface="Times New Roman"/>
                <a:sym typeface="Times New Roman"/>
              </a:rPr>
              <a:t>The threat detection model and analytics dashboard can be customized and system can be employed to suite the different needs of private organizations. The database and storage for the clips and CCTV footage can be offered as a monthly subscription alongside maintenance and model </a:t>
            </a:r>
            <a:r>
              <a:rPr lang="en-US" dirty="0" err="1">
                <a:solidFill>
                  <a:schemeClr val="dk1"/>
                </a:solidFill>
                <a:latin typeface="Times New Roman"/>
                <a:ea typeface="Times New Roman"/>
                <a:cs typeface="Times New Roman"/>
                <a:sym typeface="Times New Roman"/>
              </a:rPr>
              <a:t>updation</a:t>
            </a:r>
            <a:r>
              <a:rPr lang="en-US" dirty="0">
                <a:solidFill>
                  <a:schemeClr val="dk1"/>
                </a:solidFill>
                <a:latin typeface="Times New Roman"/>
                <a:ea typeface="Times New Roman"/>
                <a:cs typeface="Times New Roman"/>
                <a:sym typeface="Times New Roman"/>
              </a:rPr>
              <a:t>.</a:t>
            </a:r>
            <a:r>
              <a:rPr lang="en-US" dirty="0">
                <a:solidFill>
                  <a:schemeClr val="dk1"/>
                </a:solidFill>
              </a:rPr>
              <a:t> </a:t>
            </a:r>
            <a:endParaRPr dirty="0">
              <a:solidFill>
                <a:schemeClr val="dk1"/>
              </a:solidFill>
            </a:endParaRPr>
          </a:p>
          <a:p>
            <a:pPr marL="457200" lvl="0" indent="0" algn="just" rtl="0">
              <a:lnSpc>
                <a:spcPct val="9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b="1" dirty="0">
              <a:solidFill>
                <a:schemeClr val="dk1"/>
              </a:solidFill>
              <a:latin typeface="Libre Franklin"/>
              <a:ea typeface="Libre Franklin"/>
              <a:cs typeface="Libre Franklin"/>
              <a:sym typeface="Libre Franklin"/>
            </a:endParaRPr>
          </a:p>
        </p:txBody>
      </p:sp>
      <p:pic>
        <p:nvPicPr>
          <p:cNvPr id="137" name="Google Shape;137;p18"/>
          <p:cNvPicPr preferRelativeResize="0"/>
          <p:nvPr/>
        </p:nvPicPr>
        <p:blipFill>
          <a:blip r:embed="rId3">
            <a:alphaModFix/>
          </a:blip>
          <a:stretch>
            <a:fillRect/>
          </a:stretch>
        </p:blipFill>
        <p:spPr>
          <a:xfrm>
            <a:off x="10289238" y="5076825"/>
            <a:ext cx="911800" cy="455349"/>
          </a:xfrm>
          <a:prstGeom prst="rect">
            <a:avLst/>
          </a:prstGeom>
          <a:noFill/>
          <a:ln>
            <a:noFill/>
          </a:ln>
        </p:spPr>
      </p:pic>
      <p:pic>
        <p:nvPicPr>
          <p:cNvPr id="138" name="Google Shape;138;p18"/>
          <p:cNvPicPr preferRelativeResize="0"/>
          <p:nvPr/>
        </p:nvPicPr>
        <p:blipFill>
          <a:blip r:embed="rId4">
            <a:alphaModFix/>
          </a:blip>
          <a:stretch>
            <a:fillRect/>
          </a:stretch>
        </p:blipFill>
        <p:spPr>
          <a:xfrm>
            <a:off x="6517325" y="6228775"/>
            <a:ext cx="2813425" cy="455350"/>
          </a:xfrm>
          <a:prstGeom prst="rect">
            <a:avLst/>
          </a:prstGeom>
          <a:noFill/>
          <a:ln>
            <a:noFill/>
          </a:ln>
        </p:spPr>
      </p:pic>
      <p:pic>
        <p:nvPicPr>
          <p:cNvPr id="139" name="Google Shape;139;p18"/>
          <p:cNvPicPr preferRelativeResize="0"/>
          <p:nvPr/>
        </p:nvPicPr>
        <p:blipFill>
          <a:blip r:embed="rId5">
            <a:alphaModFix/>
          </a:blip>
          <a:stretch>
            <a:fillRect/>
          </a:stretch>
        </p:blipFill>
        <p:spPr>
          <a:xfrm>
            <a:off x="9413550" y="6150713"/>
            <a:ext cx="2663174" cy="610675"/>
          </a:xfrm>
          <a:prstGeom prst="rect">
            <a:avLst/>
          </a:prstGeom>
          <a:noFill/>
          <a:ln>
            <a:noFill/>
          </a:ln>
        </p:spPr>
      </p:pic>
      <p:pic>
        <p:nvPicPr>
          <p:cNvPr id="140" name="Google Shape;140;p18"/>
          <p:cNvPicPr preferRelativeResize="0"/>
          <p:nvPr/>
        </p:nvPicPr>
        <p:blipFill>
          <a:blip r:embed="rId6">
            <a:alphaModFix/>
          </a:blip>
          <a:stretch>
            <a:fillRect/>
          </a:stretch>
        </p:blipFill>
        <p:spPr>
          <a:xfrm>
            <a:off x="11133975" y="5258125"/>
            <a:ext cx="832350" cy="708224"/>
          </a:xfrm>
          <a:prstGeom prst="rect">
            <a:avLst/>
          </a:prstGeom>
          <a:noFill/>
          <a:ln>
            <a:noFill/>
          </a:ln>
        </p:spPr>
      </p:pic>
      <p:pic>
        <p:nvPicPr>
          <p:cNvPr id="141" name="Google Shape;141;p18"/>
          <p:cNvPicPr preferRelativeResize="0"/>
          <p:nvPr/>
        </p:nvPicPr>
        <p:blipFill>
          <a:blip r:embed="rId7">
            <a:alphaModFix/>
          </a:blip>
          <a:stretch>
            <a:fillRect/>
          </a:stretch>
        </p:blipFill>
        <p:spPr>
          <a:xfrm>
            <a:off x="10232125" y="5718688"/>
            <a:ext cx="1026022" cy="24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graphicFrame>
        <p:nvGraphicFramePr>
          <p:cNvPr id="147" name="Google Shape;147;p19"/>
          <p:cNvGraphicFramePr/>
          <p:nvPr>
            <p:extLst>
              <p:ext uri="{D42A27DB-BD31-4B8C-83A1-F6EECF244321}">
                <p14:modId xmlns:p14="http://schemas.microsoft.com/office/powerpoint/2010/main" val="1942307850"/>
              </p:ext>
            </p:extLst>
          </p:nvPr>
        </p:nvGraphicFramePr>
        <p:xfrm>
          <a:off x="221908" y="1009338"/>
          <a:ext cx="11687550" cy="3505270"/>
        </p:xfrm>
        <a:graphic>
          <a:graphicData uri="http://schemas.openxmlformats.org/drawingml/2006/table">
            <a:tbl>
              <a:tblPr firstRow="1" bandRow="1">
                <a:noFill/>
                <a:tableStyleId>{6724C2F5-F524-4224-8DD1-8310FCE97740}</a:tableStyleId>
              </a:tblPr>
              <a:tblGrid>
                <a:gridCol w="919025">
                  <a:extLst>
                    <a:ext uri="{9D8B030D-6E8A-4147-A177-3AD203B41FA5}">
                      <a16:colId xmlns:a16="http://schemas.microsoft.com/office/drawing/2014/main" val="20000"/>
                    </a:ext>
                  </a:extLst>
                </a:gridCol>
                <a:gridCol w="2976825">
                  <a:extLst>
                    <a:ext uri="{9D8B030D-6E8A-4147-A177-3AD203B41FA5}">
                      <a16:colId xmlns:a16="http://schemas.microsoft.com/office/drawing/2014/main" val="20001"/>
                    </a:ext>
                  </a:extLst>
                </a:gridCol>
                <a:gridCol w="1947925">
                  <a:extLst>
                    <a:ext uri="{9D8B030D-6E8A-4147-A177-3AD203B41FA5}">
                      <a16:colId xmlns:a16="http://schemas.microsoft.com/office/drawing/2014/main" val="20002"/>
                    </a:ext>
                  </a:extLst>
                </a:gridCol>
                <a:gridCol w="1947925">
                  <a:extLst>
                    <a:ext uri="{9D8B030D-6E8A-4147-A177-3AD203B41FA5}">
                      <a16:colId xmlns:a16="http://schemas.microsoft.com/office/drawing/2014/main" val="20003"/>
                    </a:ext>
                  </a:extLst>
                </a:gridCol>
                <a:gridCol w="1947925">
                  <a:extLst>
                    <a:ext uri="{9D8B030D-6E8A-4147-A177-3AD203B41FA5}">
                      <a16:colId xmlns:a16="http://schemas.microsoft.com/office/drawing/2014/main" val="20004"/>
                    </a:ext>
                  </a:extLst>
                </a:gridCol>
                <a:gridCol w="1947925">
                  <a:extLst>
                    <a:ext uri="{9D8B030D-6E8A-4147-A177-3AD203B41FA5}">
                      <a16:colId xmlns:a16="http://schemas.microsoft.com/office/drawing/2014/main" val="20005"/>
                    </a:ext>
                  </a:extLst>
                </a:gridCol>
              </a:tblGrid>
              <a:tr h="629650">
                <a:tc>
                  <a:txBody>
                    <a:bodyPr/>
                    <a:lstStyle/>
                    <a:p>
                      <a:pPr marL="0" marR="0" lvl="0" indent="0" algn="l" rtl="0">
                        <a:spcBef>
                          <a:spcPts val="0"/>
                        </a:spcBef>
                        <a:spcAft>
                          <a:spcPts val="0"/>
                        </a:spcAft>
                        <a:buNone/>
                      </a:pPr>
                      <a:r>
                        <a:rPr lang="en-US" sz="1800" u="none" strike="noStrike" cap="none"/>
                        <a:t>Sr. No.</a:t>
                      </a:r>
                      <a:endParaRPr/>
                    </a:p>
                  </a:txBody>
                  <a:tcPr marL="91450" marR="91450" marT="45725" marB="45725"/>
                </a:tc>
                <a:tc>
                  <a:txBody>
                    <a:bodyPr/>
                    <a:lstStyle/>
                    <a:p>
                      <a:pPr marL="0" marR="0" lvl="0" indent="0" algn="l" rtl="0">
                        <a:spcBef>
                          <a:spcPts val="0"/>
                        </a:spcBef>
                        <a:spcAft>
                          <a:spcPts val="0"/>
                        </a:spcAft>
                        <a:buNone/>
                      </a:pPr>
                      <a:r>
                        <a:rPr lang="en-US" sz="1800"/>
                        <a:t>Name of Team Member </a:t>
                      </a:r>
                      <a:endParaRPr sz="1800"/>
                    </a:p>
                  </a:txBody>
                  <a:tcPr marL="91450" marR="91450" marT="45725" marB="45725"/>
                </a:tc>
                <a:tc>
                  <a:txBody>
                    <a:bodyPr/>
                    <a:lstStyle/>
                    <a:p>
                      <a:pPr marL="0" marR="0" lvl="0" indent="0" algn="l" rtl="0">
                        <a:spcBef>
                          <a:spcPts val="0"/>
                        </a:spcBef>
                        <a:spcAft>
                          <a:spcPts val="0"/>
                        </a:spcAft>
                        <a:buNone/>
                      </a:pPr>
                      <a:r>
                        <a:rPr lang="en-US" sz="1800"/>
                        <a:t>Branch (Btech/Mtech/PhD etc):</a:t>
                      </a:r>
                      <a:endParaRPr sz="1800"/>
                    </a:p>
                  </a:txBody>
                  <a:tcPr marL="91450" marR="91450" marT="45725" marB="45725"/>
                </a:tc>
                <a:tc>
                  <a:txBody>
                    <a:bodyPr/>
                    <a:lstStyle/>
                    <a:p>
                      <a:pPr marL="0" marR="0" lvl="0" indent="0" algn="l" rtl="0">
                        <a:spcBef>
                          <a:spcPts val="0"/>
                        </a:spcBef>
                        <a:spcAft>
                          <a:spcPts val="0"/>
                        </a:spcAft>
                        <a:buNone/>
                      </a:pPr>
                      <a:r>
                        <a:rPr lang="en-US" sz="1800"/>
                        <a:t>Stream (ECE, CSE etc):</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Year</a:t>
                      </a:r>
                      <a:endParaRPr/>
                    </a:p>
                    <a:p>
                      <a:pPr marL="0" marR="0" lvl="0" indent="0" algn="l" rtl="0">
                        <a:spcBef>
                          <a:spcPts val="0"/>
                        </a:spcBef>
                        <a:spcAft>
                          <a:spcPts val="0"/>
                        </a:spcAft>
                        <a:buNone/>
                      </a:pP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Position in team </a:t>
                      </a:r>
                      <a:r>
                        <a:rPr lang="en-US" sz="1200"/>
                        <a:t>(Team Leader, Front end Developer, Back end Developer, Full Stack, Data base management etc.)</a:t>
                      </a:r>
                      <a:endParaRPr sz="1200"/>
                    </a:p>
                  </a:txBody>
                  <a:tcPr marL="91450" marR="91450" marT="45725" marB="45725"/>
                </a:tc>
                <a:extLst>
                  <a:ext uri="{0D108BD9-81ED-4DB2-BD59-A6C34878D82A}">
                    <a16:rowId xmlns:a16="http://schemas.microsoft.com/office/drawing/2014/main" val="10000"/>
                  </a:ext>
                </a:extLst>
              </a:tr>
              <a:tr h="4407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Prasanna VB</a:t>
                      </a:r>
                      <a:endParaRPr/>
                    </a:p>
                  </a:txBody>
                  <a:tcPr marL="91450" marR="91450" marT="45725" marB="45725"/>
                </a:tc>
                <a:tc>
                  <a:txBody>
                    <a:bodyPr/>
                    <a:lstStyle/>
                    <a:p>
                      <a:pPr marL="0" marR="0" lvl="0" indent="0" algn="l" rtl="0">
                        <a:spcBef>
                          <a:spcPts val="0"/>
                        </a:spcBef>
                        <a:spcAft>
                          <a:spcPts val="0"/>
                        </a:spcAft>
                        <a:buNone/>
                      </a:pPr>
                      <a:r>
                        <a:rPr lang="en-US" sz="1800" dirty="0"/>
                        <a:t>B.E.</a:t>
                      </a:r>
                      <a:endParaRPr dirty="0"/>
                    </a:p>
                  </a:txBody>
                  <a:tcPr marL="91450" marR="91450" marT="45725" marB="45725"/>
                </a:tc>
                <a:tc>
                  <a:txBody>
                    <a:bodyPr/>
                    <a:lstStyle/>
                    <a:p>
                      <a:pPr marL="0" marR="0" lvl="0" indent="0" algn="l" rtl="0">
                        <a:spcBef>
                          <a:spcPts val="0"/>
                        </a:spcBef>
                        <a:spcAft>
                          <a:spcPts val="0"/>
                        </a:spcAft>
                        <a:buNone/>
                      </a:pPr>
                      <a:r>
                        <a:rPr lang="en-US" sz="1800"/>
                        <a:t>CSE</a:t>
                      </a:r>
                      <a:endParaRPr/>
                    </a:p>
                  </a:txBody>
                  <a:tcPr marL="91450" marR="91450" marT="45725" marB="45725"/>
                </a:tc>
                <a:tc>
                  <a:txBody>
                    <a:bodyPr/>
                    <a:lstStyle/>
                    <a:p>
                      <a:pPr marL="0" marR="0" lvl="0" indent="0" algn="l" rtl="0">
                        <a:spcBef>
                          <a:spcPts val="0"/>
                        </a:spcBef>
                        <a:spcAft>
                          <a:spcPts val="0"/>
                        </a:spcAft>
                        <a:buNone/>
                      </a:pPr>
                      <a:r>
                        <a:rPr lang="en-US" sz="1800"/>
                        <a:t>II</a:t>
                      </a:r>
                      <a:endParaRPr/>
                    </a:p>
                  </a:txBody>
                  <a:tcPr marL="91450" marR="91450" marT="45725" marB="45725"/>
                </a:tc>
                <a:tc>
                  <a:txBody>
                    <a:bodyPr/>
                    <a:lstStyle/>
                    <a:p>
                      <a:pPr marL="0" marR="0" lvl="0" indent="0" algn="l" rtl="0">
                        <a:spcBef>
                          <a:spcPts val="0"/>
                        </a:spcBef>
                        <a:spcAft>
                          <a:spcPts val="0"/>
                        </a:spcAft>
                        <a:buNone/>
                      </a:pPr>
                      <a:r>
                        <a:rPr lang="en-US" sz="1600"/>
                        <a:t>Team leader,</a:t>
                      </a:r>
                      <a:endParaRPr/>
                    </a:p>
                    <a:p>
                      <a:pPr marL="0" marR="0" lvl="0" indent="0" algn="l" rtl="0">
                        <a:spcBef>
                          <a:spcPts val="0"/>
                        </a:spcBef>
                        <a:spcAft>
                          <a:spcPts val="0"/>
                        </a:spcAft>
                        <a:buNone/>
                      </a:pPr>
                      <a:r>
                        <a:rPr lang="en-US" sz="1600"/>
                        <a:t>Frontend dev</a:t>
                      </a:r>
                      <a:endParaRPr/>
                    </a:p>
                  </a:txBody>
                  <a:tcPr marL="91450" marR="91450" marT="45725" marB="45725"/>
                </a:tc>
                <a:extLst>
                  <a:ext uri="{0D108BD9-81ED-4DB2-BD59-A6C34878D82A}">
                    <a16:rowId xmlns:a16="http://schemas.microsoft.com/office/drawing/2014/main" val="10001"/>
                  </a:ext>
                </a:extLst>
              </a:tr>
              <a:tr h="2553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Praveen C</a:t>
                      </a:r>
                      <a:endParaRPr/>
                    </a:p>
                  </a:txBody>
                  <a:tcPr marL="91450" marR="91450" marT="45725" marB="45725"/>
                </a:tc>
                <a:tc>
                  <a:txBody>
                    <a:bodyPr/>
                    <a:lstStyle/>
                    <a:p>
                      <a:pPr marL="0" marR="0" lvl="0" indent="0" algn="l" rtl="0">
                        <a:spcBef>
                          <a:spcPts val="0"/>
                        </a:spcBef>
                        <a:spcAft>
                          <a:spcPts val="0"/>
                        </a:spcAft>
                        <a:buNone/>
                      </a:pPr>
                      <a:r>
                        <a:rPr lang="en-US" sz="1800" dirty="0"/>
                        <a:t>B.E.</a:t>
                      </a:r>
                      <a:endParaRPr dirty="0"/>
                    </a:p>
                  </a:txBody>
                  <a:tcPr marL="91450" marR="91450" marT="45725" marB="45725"/>
                </a:tc>
                <a:tc>
                  <a:txBody>
                    <a:bodyPr/>
                    <a:lstStyle/>
                    <a:p>
                      <a:pPr marL="0" marR="0" lvl="0" indent="0" algn="l" rtl="0">
                        <a:spcBef>
                          <a:spcPts val="0"/>
                        </a:spcBef>
                        <a:spcAft>
                          <a:spcPts val="0"/>
                        </a:spcAft>
                        <a:buNone/>
                      </a:pPr>
                      <a:r>
                        <a:rPr lang="en-US" sz="1800"/>
                        <a:t>CSE</a:t>
                      </a:r>
                      <a:endParaRPr/>
                    </a:p>
                  </a:txBody>
                  <a:tcPr marL="91450" marR="91450" marT="45725" marB="45725"/>
                </a:tc>
                <a:tc>
                  <a:txBody>
                    <a:bodyPr/>
                    <a:lstStyle/>
                    <a:p>
                      <a:pPr marL="0" marR="0" lvl="0" indent="0" algn="l" rtl="0">
                        <a:spcBef>
                          <a:spcPts val="0"/>
                        </a:spcBef>
                        <a:spcAft>
                          <a:spcPts val="0"/>
                        </a:spcAft>
                        <a:buNone/>
                      </a:pPr>
                      <a:r>
                        <a:rPr lang="en-US" sz="1800"/>
                        <a:t>II</a:t>
                      </a:r>
                      <a:endParaRPr/>
                    </a:p>
                  </a:txBody>
                  <a:tcPr marL="91450" marR="91450" marT="45725" marB="45725"/>
                </a:tc>
                <a:tc>
                  <a:txBody>
                    <a:bodyPr/>
                    <a:lstStyle/>
                    <a:p>
                      <a:pPr marL="0" marR="0" lvl="0" indent="0" algn="l" rtl="0">
                        <a:spcBef>
                          <a:spcPts val="0"/>
                        </a:spcBef>
                        <a:spcAft>
                          <a:spcPts val="0"/>
                        </a:spcAft>
                        <a:buNone/>
                      </a:pPr>
                      <a:r>
                        <a:rPr lang="en-US" sz="1800"/>
                        <a:t>Full stack dev</a:t>
                      </a:r>
                      <a:endParaRPr/>
                    </a:p>
                  </a:txBody>
                  <a:tcPr marL="91450" marR="91450" marT="45725" marB="45725"/>
                </a:tc>
                <a:extLst>
                  <a:ext uri="{0D108BD9-81ED-4DB2-BD59-A6C34878D82A}">
                    <a16:rowId xmlns:a16="http://schemas.microsoft.com/office/drawing/2014/main" val="10002"/>
                  </a:ext>
                </a:extLst>
              </a:tr>
              <a:tr h="2553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Lokesh Varathan M</a:t>
                      </a:r>
                      <a:endParaRPr/>
                    </a:p>
                  </a:txBody>
                  <a:tcPr marL="91450" marR="91450" marT="45725" marB="45725"/>
                </a:tc>
                <a:tc>
                  <a:txBody>
                    <a:bodyPr/>
                    <a:lstStyle/>
                    <a:p>
                      <a:pPr marL="0" marR="0" lvl="0" indent="0" algn="l" rtl="0">
                        <a:spcBef>
                          <a:spcPts val="0"/>
                        </a:spcBef>
                        <a:spcAft>
                          <a:spcPts val="0"/>
                        </a:spcAft>
                        <a:buNone/>
                      </a:pPr>
                      <a:r>
                        <a:rPr lang="en-US" sz="1800" dirty="0"/>
                        <a:t>B.E.</a:t>
                      </a:r>
                      <a:endParaRPr dirty="0"/>
                    </a:p>
                  </a:txBody>
                  <a:tcPr marL="91450" marR="91450" marT="45725" marB="45725"/>
                </a:tc>
                <a:tc>
                  <a:txBody>
                    <a:bodyPr/>
                    <a:lstStyle/>
                    <a:p>
                      <a:pPr marL="0" marR="0" lvl="0" indent="0" algn="l" rtl="0">
                        <a:spcBef>
                          <a:spcPts val="0"/>
                        </a:spcBef>
                        <a:spcAft>
                          <a:spcPts val="0"/>
                        </a:spcAft>
                        <a:buNone/>
                      </a:pPr>
                      <a:r>
                        <a:rPr lang="en-US" sz="1800"/>
                        <a:t>CSE</a:t>
                      </a:r>
                      <a:endParaRPr/>
                    </a:p>
                  </a:txBody>
                  <a:tcPr marL="91450" marR="91450" marT="45725" marB="45725"/>
                </a:tc>
                <a:tc>
                  <a:txBody>
                    <a:bodyPr/>
                    <a:lstStyle/>
                    <a:p>
                      <a:pPr marL="0" marR="0" lvl="0" indent="0" algn="l" rtl="0">
                        <a:spcBef>
                          <a:spcPts val="0"/>
                        </a:spcBef>
                        <a:spcAft>
                          <a:spcPts val="0"/>
                        </a:spcAft>
                        <a:buNone/>
                      </a:pPr>
                      <a:r>
                        <a:rPr lang="en-US" sz="1800"/>
                        <a:t>II</a:t>
                      </a:r>
                      <a:endParaRPr/>
                    </a:p>
                  </a:txBody>
                  <a:tcPr marL="91450" marR="91450" marT="45725" marB="45725"/>
                </a:tc>
                <a:tc>
                  <a:txBody>
                    <a:bodyPr/>
                    <a:lstStyle/>
                    <a:p>
                      <a:pPr marL="0" marR="0" lvl="0" indent="0" algn="l" rtl="0">
                        <a:spcBef>
                          <a:spcPts val="0"/>
                        </a:spcBef>
                        <a:spcAft>
                          <a:spcPts val="0"/>
                        </a:spcAft>
                        <a:buNone/>
                      </a:pPr>
                      <a:r>
                        <a:rPr lang="en-US" sz="1800"/>
                        <a:t>Full stack dev</a:t>
                      </a:r>
                      <a:endParaRPr/>
                    </a:p>
                  </a:txBody>
                  <a:tcPr marL="91450" marR="91450" marT="45725" marB="45725"/>
                </a:tc>
                <a:extLst>
                  <a:ext uri="{0D108BD9-81ED-4DB2-BD59-A6C34878D82A}">
                    <a16:rowId xmlns:a16="http://schemas.microsoft.com/office/drawing/2014/main" val="10003"/>
                  </a:ext>
                </a:extLst>
              </a:tr>
              <a:tr h="2553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Mathivanan R</a:t>
                      </a:r>
                      <a:endParaRPr/>
                    </a:p>
                  </a:txBody>
                  <a:tcPr marL="91450" marR="91450" marT="45725" marB="45725"/>
                </a:tc>
                <a:tc>
                  <a:txBody>
                    <a:bodyPr/>
                    <a:lstStyle/>
                    <a:p>
                      <a:pPr marL="0" marR="0" lvl="0" indent="0" algn="l" rtl="0">
                        <a:spcBef>
                          <a:spcPts val="0"/>
                        </a:spcBef>
                        <a:spcAft>
                          <a:spcPts val="0"/>
                        </a:spcAft>
                        <a:buNone/>
                      </a:pPr>
                      <a:r>
                        <a:rPr lang="en-US" sz="1800" dirty="0"/>
                        <a:t>B.E.</a:t>
                      </a:r>
                      <a:endParaRPr dirty="0"/>
                    </a:p>
                  </a:txBody>
                  <a:tcPr marL="91450" marR="91450" marT="45725" marB="45725"/>
                </a:tc>
                <a:tc>
                  <a:txBody>
                    <a:bodyPr/>
                    <a:lstStyle/>
                    <a:p>
                      <a:pPr marL="0" marR="0" lvl="0" indent="0" algn="l" rtl="0">
                        <a:spcBef>
                          <a:spcPts val="0"/>
                        </a:spcBef>
                        <a:spcAft>
                          <a:spcPts val="0"/>
                        </a:spcAft>
                        <a:buNone/>
                      </a:pPr>
                      <a:r>
                        <a:rPr lang="en-US" sz="1800"/>
                        <a:t>CSE</a:t>
                      </a:r>
                      <a:endParaRPr/>
                    </a:p>
                  </a:txBody>
                  <a:tcPr marL="91450" marR="91450" marT="45725" marB="45725"/>
                </a:tc>
                <a:tc>
                  <a:txBody>
                    <a:bodyPr/>
                    <a:lstStyle/>
                    <a:p>
                      <a:pPr marL="0" marR="0" lvl="0" indent="0" algn="l" rtl="0">
                        <a:spcBef>
                          <a:spcPts val="0"/>
                        </a:spcBef>
                        <a:spcAft>
                          <a:spcPts val="0"/>
                        </a:spcAft>
                        <a:buNone/>
                      </a:pPr>
                      <a:r>
                        <a:rPr lang="en-US" sz="1800"/>
                        <a:t>II</a:t>
                      </a:r>
                      <a:endParaRPr/>
                    </a:p>
                  </a:txBody>
                  <a:tcPr marL="91450" marR="91450" marT="45725" marB="45725"/>
                </a:tc>
                <a:tc>
                  <a:txBody>
                    <a:bodyPr/>
                    <a:lstStyle/>
                    <a:p>
                      <a:pPr marL="0" marR="0" lvl="0" indent="0" algn="l" rtl="0">
                        <a:spcBef>
                          <a:spcPts val="0"/>
                        </a:spcBef>
                        <a:spcAft>
                          <a:spcPts val="0"/>
                        </a:spcAft>
                        <a:buNone/>
                      </a:pPr>
                      <a:r>
                        <a:rPr lang="en-US" sz="1400"/>
                        <a:t>AI/ML dev, Backend dev</a:t>
                      </a:r>
                      <a:endParaRPr/>
                    </a:p>
                  </a:txBody>
                  <a:tcPr marL="91450" marR="91450" marT="45725" marB="45725"/>
                </a:tc>
                <a:extLst>
                  <a:ext uri="{0D108BD9-81ED-4DB2-BD59-A6C34878D82A}">
                    <a16:rowId xmlns:a16="http://schemas.microsoft.com/office/drawing/2014/main" val="10004"/>
                  </a:ext>
                </a:extLst>
              </a:tr>
              <a:tr h="2553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Mythreye S</a:t>
                      </a:r>
                      <a:endParaRPr/>
                    </a:p>
                  </a:txBody>
                  <a:tcPr marL="91450" marR="91450" marT="45725" marB="45725"/>
                </a:tc>
                <a:tc>
                  <a:txBody>
                    <a:bodyPr/>
                    <a:lstStyle/>
                    <a:p>
                      <a:pPr marL="0" marR="0" lvl="0" indent="0" algn="l" rtl="0">
                        <a:spcBef>
                          <a:spcPts val="0"/>
                        </a:spcBef>
                        <a:spcAft>
                          <a:spcPts val="0"/>
                        </a:spcAft>
                        <a:buNone/>
                      </a:pPr>
                      <a:r>
                        <a:rPr lang="en-US" sz="1800" dirty="0"/>
                        <a:t>B.E.</a:t>
                      </a:r>
                      <a:endParaRPr dirty="0"/>
                    </a:p>
                  </a:txBody>
                  <a:tcPr marL="91450" marR="91450" marT="45725" marB="45725"/>
                </a:tc>
                <a:tc>
                  <a:txBody>
                    <a:bodyPr/>
                    <a:lstStyle/>
                    <a:p>
                      <a:pPr marL="0" marR="0" lvl="0" indent="0" algn="l" rtl="0">
                        <a:spcBef>
                          <a:spcPts val="0"/>
                        </a:spcBef>
                        <a:spcAft>
                          <a:spcPts val="0"/>
                        </a:spcAft>
                        <a:buNone/>
                      </a:pPr>
                      <a:r>
                        <a:rPr lang="en-US" sz="1800"/>
                        <a:t>CSE</a:t>
                      </a:r>
                      <a:endParaRPr/>
                    </a:p>
                  </a:txBody>
                  <a:tcPr marL="91450" marR="91450" marT="45725" marB="45725"/>
                </a:tc>
                <a:tc>
                  <a:txBody>
                    <a:bodyPr/>
                    <a:lstStyle/>
                    <a:p>
                      <a:pPr marL="0" marR="0" lvl="0" indent="0" algn="l" rtl="0">
                        <a:spcBef>
                          <a:spcPts val="0"/>
                        </a:spcBef>
                        <a:spcAft>
                          <a:spcPts val="0"/>
                        </a:spcAft>
                        <a:buNone/>
                      </a:pPr>
                      <a:r>
                        <a:rPr lang="en-US" sz="1800"/>
                        <a:t>II</a:t>
                      </a:r>
                      <a:endParaRPr/>
                    </a:p>
                  </a:txBody>
                  <a:tcPr marL="91450" marR="91450" marT="45725" marB="45725"/>
                </a:tc>
                <a:tc>
                  <a:txBody>
                    <a:bodyPr/>
                    <a:lstStyle/>
                    <a:p>
                      <a:pPr marL="0" marR="0" lvl="0" indent="0" algn="l" rtl="0">
                        <a:spcBef>
                          <a:spcPts val="0"/>
                        </a:spcBef>
                        <a:spcAft>
                          <a:spcPts val="0"/>
                        </a:spcAft>
                        <a:buNone/>
                      </a:pPr>
                      <a:r>
                        <a:rPr lang="en-US" sz="1400"/>
                        <a:t>AI/ML dev, Backend dev</a:t>
                      </a:r>
                      <a:endParaRPr/>
                    </a:p>
                  </a:txBody>
                  <a:tcPr marL="91450" marR="91450" marT="45725" marB="45725"/>
                </a:tc>
                <a:extLst>
                  <a:ext uri="{0D108BD9-81ED-4DB2-BD59-A6C34878D82A}">
                    <a16:rowId xmlns:a16="http://schemas.microsoft.com/office/drawing/2014/main" val="10005"/>
                  </a:ext>
                </a:extLst>
              </a:tr>
              <a:tr h="255350">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Logesh S</a:t>
                      </a:r>
                      <a:endParaRPr/>
                    </a:p>
                  </a:txBody>
                  <a:tcPr marL="91450" marR="91450" marT="45725" marB="45725"/>
                </a:tc>
                <a:tc>
                  <a:txBody>
                    <a:bodyPr/>
                    <a:lstStyle/>
                    <a:p>
                      <a:pPr marL="0" marR="0" lvl="0" indent="0" algn="l" rtl="0">
                        <a:spcBef>
                          <a:spcPts val="0"/>
                        </a:spcBef>
                        <a:spcAft>
                          <a:spcPts val="0"/>
                        </a:spcAft>
                        <a:buNone/>
                      </a:pPr>
                      <a:r>
                        <a:rPr lang="en-US" sz="1800"/>
                        <a:t>B.E.</a:t>
                      </a:r>
                      <a:endParaRPr/>
                    </a:p>
                  </a:txBody>
                  <a:tcPr marL="91450" marR="91450" marT="45725" marB="45725"/>
                </a:tc>
                <a:tc>
                  <a:txBody>
                    <a:bodyPr/>
                    <a:lstStyle/>
                    <a:p>
                      <a:pPr marL="0" marR="0" lvl="0" indent="0" algn="l" rtl="0">
                        <a:spcBef>
                          <a:spcPts val="0"/>
                        </a:spcBef>
                        <a:spcAft>
                          <a:spcPts val="0"/>
                        </a:spcAft>
                        <a:buNone/>
                      </a:pPr>
                      <a:r>
                        <a:rPr lang="en-US" sz="1800"/>
                        <a:t>CSE</a:t>
                      </a:r>
                      <a:endParaRPr/>
                    </a:p>
                  </a:txBody>
                  <a:tcPr marL="91450" marR="91450" marT="45725" marB="45725"/>
                </a:tc>
                <a:tc>
                  <a:txBody>
                    <a:bodyPr/>
                    <a:lstStyle/>
                    <a:p>
                      <a:pPr marL="0" marR="0" lvl="0" indent="0" algn="l" rtl="0">
                        <a:spcBef>
                          <a:spcPts val="0"/>
                        </a:spcBef>
                        <a:spcAft>
                          <a:spcPts val="0"/>
                        </a:spcAft>
                        <a:buNone/>
                      </a:pPr>
                      <a:r>
                        <a:rPr lang="en-US" sz="1800"/>
                        <a:t>II</a:t>
                      </a:r>
                      <a:endParaRPr/>
                    </a:p>
                  </a:txBody>
                  <a:tcPr marL="91450" marR="91450" marT="45725" marB="45725"/>
                </a:tc>
                <a:tc>
                  <a:txBody>
                    <a:bodyPr/>
                    <a:lstStyle/>
                    <a:p>
                      <a:pPr marL="0" marR="0" lvl="0" indent="0" algn="l" rtl="0">
                        <a:spcBef>
                          <a:spcPts val="0"/>
                        </a:spcBef>
                        <a:spcAft>
                          <a:spcPts val="0"/>
                        </a:spcAft>
                        <a:buNone/>
                      </a:pPr>
                      <a:r>
                        <a:rPr lang="en-US" sz="1400" dirty="0"/>
                        <a:t>AI/ML dev, Backend dev</a:t>
                      </a:r>
                      <a:endParaRPr dirty="0"/>
                    </a:p>
                  </a:txBody>
                  <a:tcPr marL="91450" marR="91450" marT="45725" marB="45725"/>
                </a:tc>
                <a:extLst>
                  <a:ext uri="{0D108BD9-81ED-4DB2-BD59-A6C34878D82A}">
                    <a16:rowId xmlns:a16="http://schemas.microsoft.com/office/drawing/2014/main" val="10006"/>
                  </a:ext>
                </a:extLst>
              </a:tr>
            </a:tbl>
          </a:graphicData>
        </a:graphic>
      </p:graphicFrame>
      <p:graphicFrame>
        <p:nvGraphicFramePr>
          <p:cNvPr id="148" name="Google Shape;148;p19"/>
          <p:cNvGraphicFramePr/>
          <p:nvPr/>
        </p:nvGraphicFramePr>
        <p:xfrm>
          <a:off x="221872" y="5592566"/>
          <a:ext cx="11687625" cy="1005860"/>
        </p:xfrm>
        <a:graphic>
          <a:graphicData uri="http://schemas.openxmlformats.org/drawingml/2006/table">
            <a:tbl>
              <a:tblPr firstRow="1" bandRow="1">
                <a:noFill/>
                <a:tableStyleId>{6724C2F5-F524-4224-8DD1-8310FCE97740}</a:tableStyleId>
              </a:tblPr>
              <a:tblGrid>
                <a:gridCol w="1102850">
                  <a:extLst>
                    <a:ext uri="{9D8B030D-6E8A-4147-A177-3AD203B41FA5}">
                      <a16:colId xmlns:a16="http://schemas.microsoft.com/office/drawing/2014/main" val="20000"/>
                    </a:ext>
                  </a:extLst>
                </a:gridCol>
                <a:gridCol w="3572200">
                  <a:extLst>
                    <a:ext uri="{9D8B030D-6E8A-4147-A177-3AD203B41FA5}">
                      <a16:colId xmlns:a16="http://schemas.microsoft.com/office/drawing/2014/main" val="20001"/>
                    </a:ext>
                  </a:extLst>
                </a:gridCol>
                <a:gridCol w="2337525">
                  <a:extLst>
                    <a:ext uri="{9D8B030D-6E8A-4147-A177-3AD203B41FA5}">
                      <a16:colId xmlns:a16="http://schemas.microsoft.com/office/drawing/2014/main" val="20002"/>
                    </a:ext>
                  </a:extLst>
                </a:gridCol>
                <a:gridCol w="2337525">
                  <a:extLst>
                    <a:ext uri="{9D8B030D-6E8A-4147-A177-3AD203B41FA5}">
                      <a16:colId xmlns:a16="http://schemas.microsoft.com/office/drawing/2014/main" val="20003"/>
                    </a:ext>
                  </a:extLst>
                </a:gridCol>
                <a:gridCol w="2337525">
                  <a:extLst>
                    <a:ext uri="{9D8B030D-6E8A-4147-A177-3AD203B41FA5}">
                      <a16:colId xmlns:a16="http://schemas.microsoft.com/office/drawing/2014/main" val="20004"/>
                    </a:ext>
                  </a:extLst>
                </a:gridCol>
              </a:tblGrid>
              <a:tr h="479000">
                <a:tc>
                  <a:txBody>
                    <a:bodyPr/>
                    <a:lstStyle/>
                    <a:p>
                      <a:pPr marL="0" marR="0" lvl="0" indent="0" algn="l" rtl="0">
                        <a:spcBef>
                          <a:spcPts val="0"/>
                        </a:spcBef>
                        <a:spcAft>
                          <a:spcPts val="0"/>
                        </a:spcAft>
                        <a:buNone/>
                      </a:pPr>
                      <a:r>
                        <a:rPr lang="en-US" sz="1800"/>
                        <a:t>Sr. No.</a:t>
                      </a:r>
                      <a:endParaRPr/>
                    </a:p>
                  </a:txBody>
                  <a:tcPr marL="91450" marR="91450" marT="45725" marB="45725"/>
                </a:tc>
                <a:tc>
                  <a:txBody>
                    <a:bodyPr/>
                    <a:lstStyle/>
                    <a:p>
                      <a:pPr marL="0" marR="0" lvl="0" indent="0" algn="l" rtl="0">
                        <a:spcBef>
                          <a:spcPts val="0"/>
                        </a:spcBef>
                        <a:spcAft>
                          <a:spcPts val="0"/>
                        </a:spcAft>
                        <a:buNone/>
                      </a:pPr>
                      <a:r>
                        <a:rPr lang="en-US" sz="1800"/>
                        <a:t>Name of Mentor </a:t>
                      </a:r>
                      <a:endParaRPr/>
                    </a:p>
                  </a:txBody>
                  <a:tcPr marL="91450" marR="91450" marT="45725" marB="45725"/>
                </a:tc>
                <a:tc>
                  <a:txBody>
                    <a:bodyPr/>
                    <a:lstStyle/>
                    <a:p>
                      <a:pPr marL="0" marR="0" lvl="0" indent="0" algn="l" rtl="0">
                        <a:spcBef>
                          <a:spcPts val="0"/>
                        </a:spcBef>
                        <a:spcAft>
                          <a:spcPts val="0"/>
                        </a:spcAft>
                        <a:buNone/>
                      </a:pPr>
                      <a:r>
                        <a:rPr lang="en-US" sz="1800"/>
                        <a:t>Category </a:t>
                      </a:r>
                      <a:r>
                        <a:rPr lang="en-US" sz="1600"/>
                        <a:t>(Academic/Industry): </a:t>
                      </a:r>
                      <a:endParaRPr/>
                    </a:p>
                  </a:txBody>
                  <a:tcPr marL="91450" marR="91450" marT="45725" marB="45725"/>
                </a:tc>
                <a:tc>
                  <a:txBody>
                    <a:bodyPr/>
                    <a:lstStyle/>
                    <a:p>
                      <a:pPr marL="0" marR="0" lvl="0" indent="0" algn="l" rtl="0">
                        <a:spcBef>
                          <a:spcPts val="0"/>
                        </a:spcBef>
                        <a:spcAft>
                          <a:spcPts val="0"/>
                        </a:spcAft>
                        <a:buNone/>
                      </a:pPr>
                      <a:r>
                        <a:rPr lang="en-US" sz="1800"/>
                        <a:t>Expertise </a:t>
                      </a:r>
                      <a:r>
                        <a:rPr lang="en-US" sz="1400"/>
                        <a:t>(AI/ML/Blockchain etc):</a:t>
                      </a:r>
                      <a:r>
                        <a:rPr lang="en-US" sz="1800"/>
                        <a:t> </a:t>
                      </a:r>
                      <a:endParaRPr sz="1800"/>
                    </a:p>
                  </a:txBody>
                  <a:tcPr marL="91450" marR="91450" marT="45725" marB="45725"/>
                </a:tc>
                <a:tc>
                  <a:txBody>
                    <a:bodyPr/>
                    <a:lstStyle/>
                    <a:p>
                      <a:pPr marL="0" marR="0" lvl="0" indent="0" algn="l" rtl="0">
                        <a:spcBef>
                          <a:spcPts val="0"/>
                        </a:spcBef>
                        <a:spcAft>
                          <a:spcPts val="0"/>
                        </a:spcAft>
                        <a:buNone/>
                      </a:pPr>
                      <a:r>
                        <a:rPr lang="en-US" sz="1800"/>
                        <a:t>Domain Experience  </a:t>
                      </a:r>
                      <a:r>
                        <a:rPr lang="en-US" sz="1600"/>
                        <a:t>(in Years )</a:t>
                      </a:r>
                      <a:endParaRPr/>
                    </a:p>
                  </a:txBody>
                  <a:tcPr marL="91450" marR="91450" marT="45725" marB="45725"/>
                </a:tc>
                <a:extLst>
                  <a:ext uri="{0D108BD9-81ED-4DB2-BD59-A6C34878D82A}">
                    <a16:rowId xmlns:a16="http://schemas.microsoft.com/office/drawing/2014/main" val="10000"/>
                  </a:ext>
                </a:extLst>
              </a:tr>
              <a:tr h="277525">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Janakasudha G</a:t>
                      </a:r>
                      <a:endParaRPr sz="1800"/>
                    </a:p>
                  </a:txBody>
                  <a:tcPr marL="91450" marR="91450" marT="45725" marB="45725"/>
                </a:tc>
                <a:tc>
                  <a:txBody>
                    <a:bodyPr/>
                    <a:lstStyle/>
                    <a:p>
                      <a:pPr marL="0" marR="0" lvl="0" indent="0" algn="l" rtl="0">
                        <a:spcBef>
                          <a:spcPts val="0"/>
                        </a:spcBef>
                        <a:spcAft>
                          <a:spcPts val="0"/>
                        </a:spcAft>
                        <a:buNone/>
                      </a:pPr>
                      <a:r>
                        <a:rPr lang="en-US" sz="1800"/>
                        <a:t>Academic</a:t>
                      </a:r>
                      <a:endParaRPr sz="1800"/>
                    </a:p>
                  </a:txBody>
                  <a:tcPr marL="91450" marR="91450" marT="45725" marB="45725"/>
                </a:tc>
                <a:tc>
                  <a:txBody>
                    <a:bodyPr/>
                    <a:lstStyle/>
                    <a:p>
                      <a:pPr marL="0" marR="0" lvl="0" indent="0" algn="l" rtl="0">
                        <a:spcBef>
                          <a:spcPts val="0"/>
                        </a:spcBef>
                        <a:spcAft>
                          <a:spcPts val="0"/>
                        </a:spcAft>
                        <a:buNone/>
                      </a:pPr>
                      <a:r>
                        <a:rPr lang="en-US" sz="1800"/>
                        <a:t>AI/ML</a:t>
                      </a:r>
                      <a:endParaRPr sz="1800"/>
                    </a:p>
                  </a:txBody>
                  <a:tcPr marL="91450" marR="91450" marT="45725" marB="45725"/>
                </a:tc>
                <a:tc>
                  <a:txBody>
                    <a:bodyPr/>
                    <a:lstStyle/>
                    <a:p>
                      <a:pPr marL="0" marR="0" lvl="0" indent="0" algn="l" rtl="0">
                        <a:spcBef>
                          <a:spcPts val="0"/>
                        </a:spcBef>
                        <a:spcAft>
                          <a:spcPts val="0"/>
                        </a:spcAft>
                        <a:buNone/>
                      </a:pPr>
                      <a:r>
                        <a:rPr lang="en-US" sz="1800"/>
                        <a:t>12</a:t>
                      </a:r>
                      <a:endParaRPr sz="1800"/>
                    </a:p>
                  </a:txBody>
                  <a:tcPr marL="91450" marR="91450" marT="45725" marB="45725"/>
                </a:tc>
                <a:extLst>
                  <a:ext uri="{0D108BD9-81ED-4DB2-BD59-A6C34878D82A}">
                    <a16:rowId xmlns:a16="http://schemas.microsoft.com/office/drawing/2014/main" val="10001"/>
                  </a:ext>
                </a:extLst>
              </a:tr>
            </a:tbl>
          </a:graphicData>
        </a:graphic>
      </p:graphicFrame>
      <p:sp>
        <p:nvSpPr>
          <p:cNvPr id="149" name="Google Shape;149;p19"/>
          <p:cNvSpPr txBox="1"/>
          <p:nvPr/>
        </p:nvSpPr>
        <p:spPr>
          <a:xfrm>
            <a:off x="221971" y="4748189"/>
            <a:ext cx="6617400" cy="610800"/>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chemeClr val="dk1"/>
              </a:buClr>
              <a:buSzPts val="4400"/>
              <a:buFont typeface="Franklin Gothic"/>
              <a:buNone/>
            </a:pPr>
            <a:r>
              <a:rPr lang="en-US" sz="4400" b="1" i="0" u="none" strike="noStrike" cap="none">
                <a:solidFill>
                  <a:schemeClr val="dk1"/>
                </a:solidFill>
                <a:latin typeface="Franklin Gothic"/>
                <a:ea typeface="Franklin Gothic"/>
                <a:cs typeface="Franklin Gothic"/>
                <a:sym typeface="Franklin Gothic"/>
              </a:rPr>
              <a:t>Team Mentor/s Details </a:t>
            </a:r>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987</Words>
  <Application>Microsoft Office PowerPoint</Application>
  <PresentationFormat>Widescreen</PresentationFormat>
  <Paragraphs>112</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Arial</vt:lpstr>
      <vt:lpstr>Noto Sans Symbols</vt:lpstr>
      <vt:lpstr>Times New Roman</vt:lpstr>
      <vt:lpstr>Franklin Gothic</vt:lpstr>
      <vt:lpstr>Libre Franklin</vt:lpstr>
      <vt:lpstr>Office Theme</vt:lpstr>
      <vt:lpstr>Basic Details of the Team and Problem Statement</vt:lpstr>
      <vt:lpstr>Idea/Approach Details</vt:lpstr>
      <vt:lpstr>PowerPoint Presentation</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cp:lastModifiedBy>logesh swaminathan</cp:lastModifiedBy>
  <cp:revision>3</cp:revision>
  <dcterms:modified xsi:type="dcterms:W3CDTF">2023-04-12T06:54:49Z</dcterms:modified>
</cp:coreProperties>
</file>