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2"/>
  </p:notesMasterIdLst>
  <p:sldIdLst>
    <p:sldId id="339" r:id="rId2"/>
    <p:sldId id="335" r:id="rId3"/>
    <p:sldId id="367" r:id="rId4"/>
    <p:sldId id="358" r:id="rId5"/>
    <p:sldId id="359" r:id="rId6"/>
    <p:sldId id="368" r:id="rId7"/>
    <p:sldId id="360" r:id="rId8"/>
    <p:sldId id="361" r:id="rId9"/>
    <p:sldId id="362" r:id="rId10"/>
    <p:sldId id="363" r:id="rId11"/>
    <p:sldId id="365" r:id="rId12"/>
    <p:sldId id="366" r:id="rId13"/>
    <p:sldId id="291" r:id="rId14"/>
    <p:sldId id="336" r:id="rId15"/>
    <p:sldId id="290" r:id="rId16"/>
    <p:sldId id="340" r:id="rId17"/>
    <p:sldId id="347" r:id="rId18"/>
    <p:sldId id="348" r:id="rId19"/>
    <p:sldId id="349" r:id="rId20"/>
    <p:sldId id="350" r:id="rId21"/>
    <p:sldId id="351" r:id="rId22"/>
    <p:sldId id="345" r:id="rId23"/>
    <p:sldId id="352" r:id="rId24"/>
    <p:sldId id="344" r:id="rId25"/>
    <p:sldId id="353" r:id="rId26"/>
    <p:sldId id="354" r:id="rId27"/>
    <p:sldId id="343" r:id="rId28"/>
    <p:sldId id="342" r:id="rId29"/>
    <p:sldId id="308" r:id="rId30"/>
    <p:sldId id="311" r:id="rId31"/>
    <p:sldId id="323" r:id="rId32"/>
    <p:sldId id="264" r:id="rId33"/>
    <p:sldId id="266" r:id="rId34"/>
    <p:sldId id="268" r:id="rId35"/>
    <p:sldId id="369" r:id="rId36"/>
    <p:sldId id="269" r:id="rId37"/>
    <p:sldId id="357" r:id="rId38"/>
    <p:sldId id="312" r:id="rId39"/>
    <p:sldId id="272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7" r:id="rId49"/>
    <p:sldId id="371" r:id="rId50"/>
    <p:sldId id="374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3" autoAdjust="0"/>
    <p:restoredTop sz="73032" autoAdjust="0"/>
  </p:normalViewPr>
  <p:slideViewPr>
    <p:cSldViewPr>
      <p:cViewPr varScale="1">
        <p:scale>
          <a:sx n="67" d="100"/>
          <a:sy n="67" d="100"/>
        </p:scale>
        <p:origin x="169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75521D-6AE8-48B5-8E6C-2B16424284FD}" type="datetimeFigureOut">
              <a:rPr lang="en-US"/>
              <a:pPr>
                <a:defRPr/>
              </a:pPr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8D9DFBF9-C800-449D-BCCC-3E2258DD7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A602F7-08B9-46B0-B806-31CBC7D0D08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https://www.skyhighnetworks.com/cloud-security-blog/microsoft-azure-closes-iaas-adoption-gap-with-amazon-aws/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2346BB-E1B1-4B69-B6AF-1307E43353B0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https://aws.amazon.com/about-aws/global-infrastructure/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DFBF9-C800-449D-BCCC-3E2258DD798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709EA1-ACC7-4C15-9505-B8BD37D06188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DFBF9-C800-449D-BCCC-3E2258DD798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Each Region is a separate geographic area that is independent and isolated from other regions and has multiple isolated locations known as Availability zones.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90BCFF-7CF8-4461-B57D-2C59CA307952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Availability Zone is a combination of one or more data centers in a single region. 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735F92-3B48-4DF7-BA0F-F0896441C453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Edge locations are mainly used for distributing streaming content (Static html, Audio and video etc.)</a:t>
            </a:r>
          </a:p>
          <a:p>
            <a:r>
              <a:rPr lang="en-US"/>
              <a:t>These locations are spread across the globe to provide the distributed content with low latency.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AEF84B-07E7-4CD0-91F2-ECC0010ADDAE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9DFBF9-C800-449D-BCCC-3E2258DD798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0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D7EECA-A877-4CD4-A19F-2467FBFEA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089F8-33EB-45F9-9241-4C909D650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52D9F-709C-4B8E-8112-51BA4FB4C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298416-5463-4A59-B7B7-9042AC0D8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D3A553-E30E-4EE0-A5C7-E3132A267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D4B62-EF07-4A3D-B9D9-24A9D2AE0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48235-0C1A-4FB9-84AD-EF342D5B6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7A0615-4322-4FD4-955B-2544F8431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8D345-032A-4AF0-A871-C24A9E775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45BA1D-3B8B-41AC-B399-7A67DF71F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Mohan Rao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F62793-6382-4FDE-BDAB-E7C64995B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Century Schoolbook" pitchFamily="18" charset="0"/>
              </a:defRPr>
            </a:lvl1pPr>
          </a:lstStyle>
          <a:p>
            <a:pPr>
              <a:defRPr/>
            </a:pPr>
            <a:fld id="{0170B74B-7DB3-4807-A0DE-B3E96E36A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56" r:id="rId4"/>
    <p:sldLayoutId id="2147484057" r:id="rId5"/>
    <p:sldLayoutId id="2147484064" r:id="rId6"/>
    <p:sldLayoutId id="2147484058" r:id="rId7"/>
    <p:sldLayoutId id="2147484065" r:id="rId8"/>
    <p:sldLayoutId id="2147484066" r:id="rId9"/>
    <p:sldLayoutId id="2147484059" r:id="rId10"/>
    <p:sldLayoutId id="2147484060" r:id="rId11"/>
  </p:sldLayoutIdLst>
  <p:transition spd="med">
    <p:wipe dir="u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2971800"/>
            <a:ext cx="6705600" cy="914400"/>
          </a:xfrm>
        </p:spPr>
        <p:txBody>
          <a:bodyPr/>
          <a:lstStyle/>
          <a:p>
            <a:pPr>
              <a:buNone/>
            </a:pPr>
            <a:r>
              <a:rPr lang="en-IN" sz="3600" dirty="0">
                <a:solidFill>
                  <a:srgbClr val="00B050"/>
                </a:solidFill>
              </a:rPr>
              <a:t>AWS (Amazon Web Services)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Experts.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Difficult to maintain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Utilize the skills, knowledge and resources of experts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Local Data Center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Consuming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Local Data Center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3886200"/>
            <a:ext cx="2933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6262" y="3871912"/>
            <a:ext cx="36290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Measurability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Difficult to measure all usage details. 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Every unit of usage (i.e. managed service) is measurable.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Local Data Center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Cloud computing?</a:t>
            </a:r>
          </a:p>
        </p:txBody>
      </p:sp>
      <p:sp>
        <p:nvSpPr>
          <p:cNvPr id="13315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293B99-86AC-4D0E-92AA-CAA10BB87855}" type="slidenum">
              <a:rPr lang="en-US"/>
              <a:pPr/>
              <a:t>13</a:t>
            </a:fld>
            <a:endParaRPr lang="en-US"/>
          </a:p>
        </p:txBody>
      </p:sp>
      <p:sp>
        <p:nvSpPr>
          <p:cNvPr id="13317" name="Footer Placeholder 7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sp>
        <p:nvSpPr>
          <p:cNvPr id="1639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/>
              <a:t>It is the use of remote servers on the internet to store, manage and process data rather than a local server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Different CSP(Cloud Service Providers)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798638"/>
            <a:ext cx="7467600" cy="4476750"/>
          </a:xfrm>
        </p:spPr>
      </p:pic>
      <p:sp>
        <p:nvSpPr>
          <p:cNvPr id="33796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4FED6B-B2D1-45C6-A551-105CC88754EE}" type="slidenum">
              <a:rPr lang="en-US"/>
              <a:pPr/>
              <a:t>14</a:t>
            </a:fld>
            <a:endParaRPr lang="en-US"/>
          </a:p>
        </p:txBody>
      </p:sp>
      <p:sp>
        <p:nvSpPr>
          <p:cNvPr id="33798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14342" name="Footer Placeholder 5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989D04-0C7D-4EBE-9082-9470B832B2DE}" type="slidenum">
              <a:rPr lang="en-US"/>
              <a:pPr/>
              <a:t>15</a:t>
            </a:fld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667000"/>
            <a:ext cx="6629400" cy="8382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solidFill>
                  <a:srgbClr val="00B050"/>
                </a:solidFill>
              </a:rPr>
              <a:t>How to select Cloud Service Provider?</a:t>
            </a:r>
          </a:p>
        </p:txBody>
      </p:sp>
    </p:spTree>
  </p:cSld>
  <p:clrMapOvr>
    <a:masterClrMapping/>
  </p:clrMapOvr>
  <p:transition spd="med"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to select Cloud provider?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/>
              <a:t>How long they are there in the business?</a:t>
            </a:r>
          </a:p>
          <a:p>
            <a:pPr eaLnBrk="1" hangingPunct="1">
              <a:buNone/>
            </a:pPr>
            <a:r>
              <a:rPr lang="en-IN" dirty="0" err="1"/>
              <a:t>Ans</a:t>
            </a:r>
            <a:r>
              <a:rPr lang="en-IN" dirty="0"/>
              <a:t>: AWS started their business in 2006 , since then they are continuing in Cloud business with exponential growth.</a:t>
            </a:r>
            <a:endParaRPr lang="en-US" dirty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989D04-0C7D-4EBE-9082-9470B832B2DE}" type="slidenum">
              <a:rPr lang="en-US"/>
              <a:pPr/>
              <a:t>16</a:t>
            </a:fld>
            <a:endParaRPr lang="en-US"/>
          </a:p>
        </p:txBody>
      </p:sp>
      <p:sp>
        <p:nvSpPr>
          <p:cNvPr id="14342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14342" name="Footer Placeholder 5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989D04-0C7D-4EBE-9082-9470B832B2DE}" type="slidenum">
              <a:rPr lang="en-US"/>
              <a:pPr/>
              <a:t>17</a:t>
            </a:fld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209799"/>
            <a:ext cx="6629400" cy="1219201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/>
              <a:t>What are the companies using the cloud services?</a:t>
            </a:r>
          </a:p>
        </p:txBody>
      </p:sp>
    </p:spTree>
  </p:cSld>
  <p:clrMapOvr>
    <a:masterClrMapping/>
  </p:clrMapOvr>
  <p:transition spd="med"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AWS partners</a:t>
            </a:r>
          </a:p>
        </p:txBody>
      </p:sp>
      <p:sp>
        <p:nvSpPr>
          <p:cNvPr id="33796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7E82C0-5DC6-49BE-9DF9-DBFB9642F9CA}" type="slidenum">
              <a:rPr lang="en-US"/>
              <a:pPr/>
              <a:t>18</a:t>
            </a:fld>
            <a:endParaRPr lang="en-US"/>
          </a:p>
        </p:txBody>
      </p:sp>
      <p:sp>
        <p:nvSpPr>
          <p:cNvPr id="33798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2555875"/>
            <a:ext cx="73533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Who is using AWS?</a:t>
            </a: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933575"/>
            <a:ext cx="7467600" cy="4206875"/>
          </a:xfrm>
        </p:spPr>
      </p:pic>
      <p:sp>
        <p:nvSpPr>
          <p:cNvPr id="37892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F68FC7-797E-49B9-B28E-6C66841C48E2}" type="slidenum">
              <a:rPr lang="en-US"/>
              <a:pPr/>
              <a:t>19</a:t>
            </a:fld>
            <a:endParaRPr lang="en-US"/>
          </a:p>
        </p:txBody>
      </p:sp>
      <p:sp>
        <p:nvSpPr>
          <p:cNvPr id="37894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IN" dirty="0"/>
              <a:t>Agenda for the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Problems in Local centers  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Features of Cloud?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What is Cloud?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Different CSP(Cloud Service Providers)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How to select Cloud Service Provider?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What is AWS?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Different types of Cloud Models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Different Types Of Cloud Services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AWS Regions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Availability Zones &amp; Data Centers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Edge locations.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Opportunities in AWS Cloud Market?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</a:rPr>
              <a:t>AWS Certifications</a:t>
            </a:r>
          </a:p>
          <a:p>
            <a:pPr>
              <a:buNone/>
            </a:pPr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Who is using AWS?</a:t>
            </a:r>
          </a:p>
        </p:txBody>
      </p:sp>
      <p:sp>
        <p:nvSpPr>
          <p:cNvPr id="38915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0B5FF6-346D-4FC8-9418-615B89DE0145}" type="slidenum">
              <a:rPr lang="en-US"/>
              <a:pPr/>
              <a:t>20</a:t>
            </a:fld>
            <a:endParaRPr lang="en-US"/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pic>
        <p:nvPicPr>
          <p:cNvPr id="215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09713" y="2032000"/>
            <a:ext cx="5362575" cy="4010025"/>
          </a:xfrm>
          <a:noFill/>
        </p:spPr>
      </p:pic>
    </p:spTree>
  </p:cSld>
  <p:clrMapOvr>
    <a:masterClrMapping/>
  </p:clrMapOvr>
  <p:transition spd="med"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Who is using AWS?</a:t>
            </a:r>
          </a:p>
        </p:txBody>
      </p:sp>
      <p:sp>
        <p:nvSpPr>
          <p:cNvPr id="39939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C24C01-EE71-4161-B3B9-4F85A5FB27A5}" type="slidenum">
              <a:rPr lang="en-US"/>
              <a:pPr/>
              <a:t>21</a:t>
            </a:fld>
            <a:endParaRPr lang="en-US"/>
          </a:p>
        </p:txBody>
      </p:sp>
      <p:sp>
        <p:nvSpPr>
          <p:cNvPr id="39941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pic>
        <p:nvPicPr>
          <p:cNvPr id="225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0275" y="2027238"/>
            <a:ext cx="3981450" cy="4019550"/>
          </a:xfrm>
          <a:noFill/>
        </p:spPr>
      </p:pic>
    </p:spTree>
  </p:cSld>
  <p:clrMapOvr>
    <a:masterClrMapping/>
  </p:clrMapOvr>
  <p:transition spd="med"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to select Cloud provider?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/>
              <a:t>Ratings/Reviews given by trusted websites?</a:t>
            </a:r>
          </a:p>
          <a:p>
            <a:pPr eaLnBrk="1" hangingPunct="1"/>
            <a:r>
              <a:rPr lang="en-IN" dirty="0" err="1"/>
              <a:t>Ans</a:t>
            </a:r>
            <a:r>
              <a:rPr lang="en-IN" dirty="0"/>
              <a:t>: indeed.com is giving 1</a:t>
            </a:r>
            <a:r>
              <a:rPr lang="en-IN" baseline="30000" dirty="0"/>
              <a:t>st</a:t>
            </a:r>
            <a:r>
              <a:rPr lang="en-IN" dirty="0"/>
              <a:t> rating for AWS since  7 years, it is Leader in Cloud market.</a:t>
            </a:r>
            <a:endParaRPr lang="en-US" dirty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989D04-0C7D-4EBE-9082-9470B832B2DE}" type="slidenum">
              <a:rPr lang="en-US"/>
              <a:pPr/>
              <a:t>22</a:t>
            </a:fld>
            <a:endParaRPr lang="en-US"/>
          </a:p>
        </p:txBody>
      </p:sp>
      <p:sp>
        <p:nvSpPr>
          <p:cNvPr id="14342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How to select Cloud provider?(Cont..)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/>
              <a:t>Capacity?</a:t>
            </a:r>
          </a:p>
          <a:p>
            <a:pPr eaLnBrk="1" hangingPunct="1"/>
            <a:r>
              <a:rPr lang="en-IN" dirty="0" err="1"/>
              <a:t>Ans</a:t>
            </a:r>
            <a:r>
              <a:rPr lang="en-IN" dirty="0"/>
              <a:t> : 6X   times of all Cloud services provides.</a:t>
            </a:r>
            <a:endParaRPr lang="en-US" dirty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989D04-0C7D-4EBE-9082-9470B832B2DE}" type="slidenum">
              <a:rPr lang="en-US"/>
              <a:pPr/>
              <a:t>23</a:t>
            </a:fld>
            <a:endParaRPr lang="en-US"/>
          </a:p>
        </p:txBody>
      </p:sp>
      <p:sp>
        <p:nvSpPr>
          <p:cNvPr id="14342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How to select Cloud provider?(cont…)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/>
              <a:t>What is their market share?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989D04-0C7D-4EBE-9082-9470B832B2DE}" type="slidenum">
              <a:rPr lang="en-US"/>
              <a:pPr/>
              <a:t>24</a:t>
            </a:fld>
            <a:endParaRPr lang="en-US"/>
          </a:p>
        </p:txBody>
      </p:sp>
      <p:sp>
        <p:nvSpPr>
          <p:cNvPr id="14342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AWS Market share is 32%</a:t>
            </a:r>
          </a:p>
        </p:txBody>
      </p:sp>
      <p:sp>
        <p:nvSpPr>
          <p:cNvPr id="34820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44F18F-7E71-42E9-AB77-3FF26AA715DD}" type="slidenum">
              <a:rPr lang="en-US"/>
              <a:pPr/>
              <a:t>25</a:t>
            </a:fld>
            <a:endParaRPr lang="en-US"/>
          </a:p>
        </p:txBody>
      </p:sp>
      <p:sp>
        <p:nvSpPr>
          <p:cNvPr id="34822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pic>
        <p:nvPicPr>
          <p:cNvPr id="245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23950" y="2274888"/>
            <a:ext cx="6134100" cy="3524250"/>
          </a:xfrm>
          <a:noFill/>
        </p:spPr>
      </p:pic>
    </p:spTree>
  </p:cSld>
  <p:clrMapOvr>
    <a:masterClrMapping/>
  </p:clrMapOvr>
  <p:transition spd="med">
    <p:wipe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AWS public Cloud Market share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C796A9-B63F-4A15-A981-8E8E6242DB47}" type="slidenum">
              <a:rPr lang="en-US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pic>
        <p:nvPicPr>
          <p:cNvPr id="256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1963" y="1884363"/>
            <a:ext cx="7458075" cy="4305300"/>
          </a:xfrm>
          <a:noFill/>
        </p:spPr>
      </p:pic>
    </p:spTree>
  </p:cSld>
  <p:clrMapOvr>
    <a:masterClrMapping/>
  </p:clrMapOvr>
  <p:transition spd="med">
    <p:wipe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How to select Cloud provider?(Cont..)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</a:rPr>
              <a:t>Flexibility in pricing?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</a:rPr>
              <a:t>There 4 types of pricing Models.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</a:rPr>
              <a:t>Dedicated instances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</a:rPr>
              <a:t>Reserved instances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</a:rPr>
              <a:t>On-Demand instances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</a:rPr>
              <a:t>Spot instances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989D04-0C7D-4EBE-9082-9470B832B2DE}" type="slidenum">
              <a:rPr lang="en-US"/>
              <a:pPr/>
              <a:t>27</a:t>
            </a:fld>
            <a:endParaRPr lang="en-US"/>
          </a:p>
        </p:txBody>
      </p:sp>
      <p:sp>
        <p:nvSpPr>
          <p:cNvPr id="14342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How to select Cloud provider?(Cont..)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/>
              <a:t>How many regions they are covering?</a:t>
            </a:r>
          </a:p>
          <a:p>
            <a:pPr eaLnBrk="1" hangingPunct="1"/>
            <a:r>
              <a:rPr lang="en-IN" dirty="0"/>
              <a:t>Ans : 25 Regions (21 for public , 2 for US govt. and 1 for China govt. and 1 for local region)</a:t>
            </a:r>
            <a:endParaRPr lang="en-US" dirty="0"/>
          </a:p>
          <a:p>
            <a:pPr eaLnBrk="1" hangingPunct="1"/>
            <a:r>
              <a:rPr lang="en-US" dirty="0"/>
              <a:t>In how many countries they have business?</a:t>
            </a:r>
          </a:p>
          <a:p>
            <a:pPr eaLnBrk="1" hangingPunct="1"/>
            <a:r>
              <a:rPr lang="en-IN" dirty="0" err="1"/>
              <a:t>Ans</a:t>
            </a:r>
            <a:r>
              <a:rPr lang="en-IN" dirty="0"/>
              <a:t>: ~200 Countries.</a:t>
            </a:r>
            <a:endParaRPr lang="en-US" dirty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989D04-0C7D-4EBE-9082-9470B832B2DE}" type="slidenum">
              <a:rPr lang="en-US"/>
              <a:pPr/>
              <a:t>28</a:t>
            </a:fld>
            <a:endParaRPr lang="en-US"/>
          </a:p>
        </p:txBody>
      </p:sp>
      <p:sp>
        <p:nvSpPr>
          <p:cNvPr id="14342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AWS?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CA62E4-FEE4-4DEB-875D-1C0F7834A647}" type="slidenum">
              <a:rPr lang="en-US"/>
              <a:pPr/>
              <a:t>29</a:t>
            </a:fld>
            <a:endParaRPr lang="en-US"/>
          </a:p>
        </p:txBody>
      </p:sp>
      <p:sp>
        <p:nvSpPr>
          <p:cNvPr id="36869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pic>
        <p:nvPicPr>
          <p:cNvPr id="2867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838450"/>
            <a:ext cx="7467600" cy="2397125"/>
          </a:xfrm>
          <a:noFill/>
        </p:spPr>
      </p:pic>
    </p:spTree>
  </p:cSld>
  <p:clrMapOvr>
    <a:masterClrMapping/>
  </p:clrMapOvr>
  <p:transition spd="med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2667000"/>
            <a:ext cx="6477000" cy="838200"/>
          </a:xfrm>
        </p:spPr>
        <p:txBody>
          <a:bodyPr/>
          <a:lstStyle/>
          <a:p>
            <a:pPr algn="ctr">
              <a:buNone/>
            </a:pPr>
            <a:r>
              <a:rPr lang="en-US" sz="3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Local Data Center Vs Cloud</a:t>
            </a:r>
          </a:p>
        </p:txBody>
      </p:sp>
    </p:spTree>
  </p:cSld>
  <p:clrMapOvr>
    <a:masterClrMapping/>
  </p:clrMapOvr>
  <p:transition spd="med">
    <p:wipe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10DD34-3F2E-4650-8455-0CAC0B73B935}" type="slidenum">
              <a:rPr lang="en-US"/>
              <a:pPr/>
              <a:t>30</a:t>
            </a:fld>
            <a:endParaRPr lang="en-US"/>
          </a:p>
        </p:txBody>
      </p:sp>
      <p:sp>
        <p:nvSpPr>
          <p:cNvPr id="2970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600200"/>
            <a:ext cx="7467600" cy="48736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000" dirty="0"/>
              <a:t>   </a:t>
            </a:r>
          </a:p>
          <a:p>
            <a:pPr algn="ctr">
              <a:buFont typeface="Wingdings" pitchFamily="2" charset="2"/>
              <a:buNone/>
            </a:pPr>
            <a:r>
              <a:rPr lang="en-US" sz="6000" dirty="0">
                <a:solidFill>
                  <a:srgbClr val="0070C0"/>
                </a:solidFill>
              </a:rPr>
              <a:t>Different types of Cloud Models</a:t>
            </a:r>
          </a:p>
        </p:txBody>
      </p:sp>
    </p:spTree>
  </p:cSld>
  <p:clrMapOvr>
    <a:masterClrMapping/>
  </p:clrMapOvr>
  <p:transition spd="med">
    <p:wipe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Different types of Cloud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cap="sm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Public Cloud</a:t>
            </a:r>
          </a:p>
          <a:p>
            <a:pPr>
              <a:buFont typeface="Wingdings" pitchFamily="2" charset="2"/>
              <a:buChar char="Ø"/>
            </a:pPr>
            <a:r>
              <a:rPr lang="en-US" sz="3200" cap="sm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Private Cloud</a:t>
            </a:r>
          </a:p>
          <a:p>
            <a:pPr>
              <a:buFont typeface="Wingdings" pitchFamily="2" charset="2"/>
              <a:buChar char="Ø"/>
            </a:pPr>
            <a:r>
              <a:rPr lang="en-US" sz="3200" cap="sm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Hybrid cloud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Public Cloud</a:t>
            </a:r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292350"/>
            <a:ext cx="7467600" cy="3489325"/>
          </a:xfrm>
        </p:spPr>
      </p:pic>
      <p:sp>
        <p:nvSpPr>
          <p:cNvPr id="19460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1AE93E-E1CE-41DF-A87C-502B036B3092}" type="slidenum">
              <a:rPr lang="en-US"/>
              <a:pPr/>
              <a:t>32</a:t>
            </a:fld>
            <a:endParaRPr lang="en-US"/>
          </a:p>
        </p:txBody>
      </p:sp>
      <p:sp>
        <p:nvSpPr>
          <p:cNvPr id="19462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Private Cloud</a:t>
            </a:r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3246438"/>
            <a:ext cx="7467600" cy="1581150"/>
          </a:xfrm>
        </p:spPr>
      </p:pic>
      <p:sp>
        <p:nvSpPr>
          <p:cNvPr id="21508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417A21-EF0A-4E17-9998-262D425D81B6}" type="slidenum">
              <a:rPr lang="en-US"/>
              <a:pPr/>
              <a:t>33</a:t>
            </a:fld>
            <a:endParaRPr lang="en-US"/>
          </a:p>
        </p:txBody>
      </p:sp>
      <p:sp>
        <p:nvSpPr>
          <p:cNvPr id="21510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Hybrid Cloud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209800"/>
            <a:ext cx="7467600" cy="3654425"/>
          </a:xfrm>
        </p:spPr>
      </p:pic>
      <p:sp>
        <p:nvSpPr>
          <p:cNvPr id="23556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CF3FB2-A4B6-4BDE-8BF0-054E076C292C}" type="slidenum">
              <a:rPr lang="en-US"/>
              <a:pPr/>
              <a:t>34</a:t>
            </a:fld>
            <a:endParaRPr lang="en-US"/>
          </a:p>
        </p:txBody>
      </p:sp>
      <p:sp>
        <p:nvSpPr>
          <p:cNvPr id="23558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Choose Public Cloud under below situations.</a:t>
            </a:r>
          </a:p>
        </p:txBody>
      </p:sp>
      <p:sp>
        <p:nvSpPr>
          <p:cNvPr id="20484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CE72CA-9F3E-497C-9BA4-A713F14C073A}" type="slidenum">
              <a:rPr lang="en-US"/>
              <a:pPr/>
              <a:t>35</a:t>
            </a:fld>
            <a:endParaRPr lang="en-US"/>
          </a:p>
        </p:txBody>
      </p:sp>
      <p:sp>
        <p:nvSpPr>
          <p:cNvPr id="20486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sz="2000" dirty="0">
                <a:latin typeface="Verdana" pitchFamily="34" charset="0"/>
                <a:ea typeface="Verdana" pitchFamily="34" charset="0"/>
                <a:cs typeface="Arial" pitchFamily="34" charset="0"/>
              </a:rPr>
              <a:t>Dev, test and DR environments.</a:t>
            </a:r>
          </a:p>
          <a:p>
            <a:pPr marL="228600" indent="-228600">
              <a:buAutoNum type="arabicPeriod"/>
            </a:pPr>
            <a:r>
              <a:rPr lang="en-IN" sz="2000" dirty="0">
                <a:latin typeface="Verdana" pitchFamily="34" charset="0"/>
                <a:ea typeface="Verdana" pitchFamily="34" charset="0"/>
                <a:cs typeface="Arial" pitchFamily="34" charset="0"/>
              </a:rPr>
              <a:t>For collaboration projects.</a:t>
            </a:r>
          </a:p>
          <a:p>
            <a:pPr marL="228600" indent="-228600">
              <a:buAutoNum type="arabicPeriod"/>
            </a:pPr>
            <a:r>
              <a:rPr lang="en-IN" sz="20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SaaS</a:t>
            </a:r>
            <a:r>
              <a:rPr lang="en-IN" sz="2000" dirty="0">
                <a:latin typeface="Verdana" pitchFamily="34" charset="0"/>
                <a:ea typeface="Verdana" pitchFamily="34" charset="0"/>
                <a:cs typeface="Arial" pitchFamily="34" charset="0"/>
              </a:rPr>
              <a:t> (Software as a service) applications from a vendor who has a well-implemented security strategy.</a:t>
            </a:r>
          </a:p>
          <a:p>
            <a:pPr marL="228600" indent="-228600">
              <a:buAutoNum type="arabicPeriod"/>
            </a:pPr>
            <a:r>
              <a:rPr lang="en-IN" sz="2000" dirty="0">
                <a:latin typeface="Verdana" pitchFamily="34" charset="0"/>
                <a:ea typeface="Verdana" pitchFamily="34" charset="0"/>
                <a:cs typeface="Arial" pitchFamily="34" charset="0"/>
              </a:rPr>
              <a:t>When we need incremental capacity (the ability to add computer capacity for peak times)</a:t>
            </a:r>
            <a:endParaRPr lang="en-US" sz="2000" dirty="0"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When do we choose </a:t>
            </a:r>
            <a:r>
              <a:rPr lang="en-US" dirty="0" err="1"/>
              <a:t>privat</a:t>
            </a:r>
            <a:r>
              <a:rPr lang="en-US" dirty="0"/>
              <a:t> &amp; Hybrid Cloud?</a:t>
            </a:r>
          </a:p>
        </p:txBody>
      </p:sp>
      <p:sp>
        <p:nvSpPr>
          <p:cNvPr id="24580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6F20F2-0327-4224-85E8-CB36223D1898}" type="slidenum">
              <a:rPr lang="en-US"/>
              <a:pPr/>
              <a:t>36</a:t>
            </a:fld>
            <a:endParaRPr lang="en-US"/>
          </a:p>
        </p:txBody>
      </p:sp>
      <p:sp>
        <p:nvSpPr>
          <p:cNvPr id="24582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When business needs security and data privacy issues.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When business needs to access on premise data and your applications.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When company is large enough to run a next generation cloud data center efficiently and effectively on its own.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Public Vs Private Vs Hybrid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AB69DB-71D7-472A-B204-A7099A1B4B2A}" type="slidenum">
              <a:rPr lang="en-US"/>
              <a:pPr/>
              <a:t>37</a:t>
            </a:fld>
            <a:endParaRPr lang="en-US"/>
          </a:p>
        </p:txBody>
      </p:sp>
      <p:sp>
        <p:nvSpPr>
          <p:cNvPr id="27654" name="Footer Placeholder 4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Elasticity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Faithful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On-demand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BDC63C-359E-4CAC-BAF9-20DA960CDF63}" type="slidenum">
              <a:rPr lang="en-US"/>
              <a:pPr/>
              <a:t>38</a:t>
            </a:fld>
            <a:endParaRPr lang="en-US"/>
          </a:p>
        </p:txBody>
      </p:sp>
      <p:sp>
        <p:nvSpPr>
          <p:cNvPr id="4198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146175"/>
            <a:ext cx="7467600" cy="48736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Font typeface="Wingdings" pitchFamily="2" charset="2"/>
              <a:buNone/>
            </a:pP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sz="4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Different Types Of Cloud Services</a:t>
            </a:r>
          </a:p>
        </p:txBody>
      </p:sp>
    </p:spTree>
  </p:cSld>
  <p:clrMapOvr>
    <a:masterClrMapping/>
  </p:clrMapOvr>
  <p:transition spd="med">
    <p:wipe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Different Types of Cloud Services</a:t>
            </a:r>
          </a:p>
        </p:txBody>
      </p:sp>
      <p:sp>
        <p:nvSpPr>
          <p:cNvPr id="29700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C0DF9D-B2E0-4564-8F6C-2025C330A4CA}" type="slidenum">
              <a:rPr lang="en-US"/>
              <a:pPr/>
              <a:t>39</a:t>
            </a:fld>
            <a:endParaRPr lang="en-US"/>
          </a:p>
        </p:txBody>
      </p:sp>
      <p:sp>
        <p:nvSpPr>
          <p:cNvPr id="29702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sz="3600" dirty="0" err="1">
                <a:solidFill>
                  <a:srgbClr val="0070C0"/>
                </a:solidFill>
              </a:rPr>
              <a:t>IaaS</a:t>
            </a:r>
            <a:r>
              <a:rPr lang="en-IN" sz="3600" dirty="0">
                <a:solidFill>
                  <a:srgbClr val="0070C0"/>
                </a:solidFill>
              </a:rPr>
              <a:t> (infrastructure as a service)</a:t>
            </a:r>
          </a:p>
          <a:p>
            <a:pPr>
              <a:buNone/>
            </a:pPr>
            <a:r>
              <a:rPr lang="en-IN" sz="3600" dirty="0" err="1">
                <a:solidFill>
                  <a:srgbClr val="0070C0"/>
                </a:solidFill>
              </a:rPr>
              <a:t>PaaS</a:t>
            </a:r>
            <a:r>
              <a:rPr lang="en-IN" sz="3600" dirty="0">
                <a:solidFill>
                  <a:srgbClr val="0070C0"/>
                </a:solidFill>
              </a:rPr>
              <a:t> (Platform as a Service)</a:t>
            </a:r>
          </a:p>
          <a:p>
            <a:pPr>
              <a:buNone/>
            </a:pPr>
            <a:r>
              <a:rPr lang="en-IN" sz="3600" dirty="0" err="1">
                <a:solidFill>
                  <a:srgbClr val="0070C0"/>
                </a:solidFill>
              </a:rPr>
              <a:t>SaaS</a:t>
            </a:r>
            <a:r>
              <a:rPr lang="en-IN" sz="3600" dirty="0">
                <a:solidFill>
                  <a:srgbClr val="0070C0"/>
                </a:solidFill>
              </a:rPr>
              <a:t> (Software as a Service)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 Center Vs Cloud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Buy a stack of Servers </a:t>
            </a:r>
          </a:p>
          <a:p>
            <a:pPr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(This setup is too expensive)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Pay rent and use servers, </a:t>
            </a:r>
          </a:p>
          <a:p>
            <a:pPr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no more buying expensive</a:t>
            </a:r>
          </a:p>
          <a:p>
            <a:pPr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servers. No long-term </a:t>
            </a:r>
          </a:p>
          <a:p>
            <a:pPr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commitments &amp; up front </a:t>
            </a:r>
          </a:p>
          <a:p>
            <a:pPr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capital needed. Pay-by-use.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Local Data Center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28600" y="0"/>
            <a:ext cx="8153400" cy="6858000"/>
          </a:xfrm>
        </p:spPr>
        <p:txBody>
          <a:bodyPr/>
          <a:lstStyle/>
          <a:p>
            <a:r>
              <a:rPr lang="en-US" dirty="0"/>
              <a:t>Local data center </a:t>
            </a:r>
            <a:r>
              <a:rPr lang="en-US" dirty="0" err="1"/>
              <a:t>vs</a:t>
            </a:r>
            <a:r>
              <a:rPr lang="en-US" dirty="0"/>
              <a:t> IAAS </a:t>
            </a:r>
            <a:r>
              <a:rPr lang="en-US" dirty="0" err="1"/>
              <a:t>vs</a:t>
            </a:r>
            <a:r>
              <a:rPr lang="en-US" dirty="0"/>
              <a:t> PAAS </a:t>
            </a:r>
            <a:r>
              <a:rPr lang="en-US" dirty="0" err="1"/>
              <a:t>vs</a:t>
            </a:r>
            <a:r>
              <a:rPr lang="en-US" dirty="0"/>
              <a:t> SAAS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Blue : CSP responsibility &amp;&amp; </a:t>
            </a:r>
            <a:r>
              <a:rPr lang="en-US" sz="1200" dirty="0">
                <a:solidFill>
                  <a:schemeClr val="accent1"/>
                </a:solidFill>
              </a:rPr>
              <a:t>Orange :your own responsibility.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828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Application</a:t>
            </a:r>
            <a:endParaRPr lang="en-US" sz="11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990600"/>
            <a:ext cx="1600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Local data center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" y="2438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30480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1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MIddleware</a:t>
            </a:r>
            <a:endParaRPr lang="en-US" sz="11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" y="3657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800" y="42672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Virtualization</a:t>
            </a:r>
            <a:endParaRPr lang="en-US" sz="9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876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Server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5486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Storage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60960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Network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14600" y="60960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Network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91000" y="60960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Network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7400" y="60960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Network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14600" y="54864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Storage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14600" y="48768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Server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14600" y="42672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sz="9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Virtualization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4600" y="36576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OS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14600" y="30480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Middleware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91000" y="42672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Virtualization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14600" y="24384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14600" y="1828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Application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91000" y="54864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Storage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91000" y="48768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Server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91000" y="36576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91000" y="30480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Middleware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1000" y="24384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Data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91000" y="1828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Application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400" y="54864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Storage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67400" y="48768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Server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67400" y="42672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Virtualization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67400" y="36576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867400" y="30480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Middleware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67400" y="24384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Data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67400" y="1828800"/>
            <a:ext cx="1447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Application</a:t>
            </a:r>
            <a:endParaRPr lang="en-US" sz="1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14600" y="990600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IaaS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91000" y="990600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PaaS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67400" y="990600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SaaS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AWS Region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446338"/>
            <a:ext cx="7467600" cy="3181350"/>
          </a:xfrm>
        </p:spPr>
      </p:pic>
      <p:sp>
        <p:nvSpPr>
          <p:cNvPr id="12292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5/5/2017</a:t>
            </a:r>
          </a:p>
        </p:txBody>
      </p:sp>
      <p:sp>
        <p:nvSpPr>
          <p:cNvPr id="12293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315C0A-FC3A-4D0E-9E16-15742ADC2A85}" type="slidenum">
              <a:rPr lang="en-US"/>
              <a:pPr/>
              <a:t>41</a:t>
            </a:fld>
            <a:endParaRPr lang="en-US"/>
          </a:p>
        </p:txBody>
      </p:sp>
      <p:pic>
        <p:nvPicPr>
          <p:cNvPr id="11271" name="Audio 2">
            <a:hlinkClick r:id="" action="ppaction://media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AWS Regions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Code</a:t>
                      </a:r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us-east-1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East (N. Virginia)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us-east-2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East (Ohio)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us-west-1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West (N. California)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us-west-2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West (Oregon)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ca-central-1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Canada (Central)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eu-central-1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 (Frankfurt)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eu-west-1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 (Ireland)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eu-west-2</a:t>
                      </a:r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 (London)</a:t>
                      </a:r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347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5/5/2017</a:t>
            </a:r>
          </a:p>
        </p:txBody>
      </p:sp>
      <p:sp>
        <p:nvSpPr>
          <p:cNvPr id="13348" name="Footer Placeholder 4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sp>
        <p:nvSpPr>
          <p:cNvPr id="12325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D36B49-A737-43E9-9163-86F8B8403EE5}" type="slidenum">
              <a:rPr lang="en-US"/>
              <a:pPr/>
              <a:t>42</a:t>
            </a:fld>
            <a:endParaRPr lang="en-US"/>
          </a:p>
        </p:txBody>
      </p:sp>
      <p:pic>
        <p:nvPicPr>
          <p:cNvPr id="12326" name="Audio 2">
            <a:hlinkClick r:id="" action="ppaction://media"/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AWS Regions (Cont..)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70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Code</a:t>
                      </a:r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eu-west-3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 (Paris)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ap-northeast-1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Asia Pacific (Tokyo)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ap-northeast-2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Asia Pacific (Seoul)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ap-northeast-3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Asia Pacific (Osaka-Local)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ap-southeast-1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Asia Pacific (Singapore)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ap-southeast-2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Asia Pacific (Sydney)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ap-south-1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Asia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Pacific (Mumbai)</a:t>
                      </a:r>
                      <a:endParaRPr lang="en-US" sz="1800" dirty="0"/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sa-east-1</a:t>
                      </a:r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South America (São Paulo)</a:t>
                      </a:r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eu-north-1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73" marR="82973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 (Stockholm)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73" marR="82973" marT="45711" marB="4571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371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5/5/2017</a:t>
            </a:r>
          </a:p>
        </p:txBody>
      </p:sp>
      <p:sp>
        <p:nvSpPr>
          <p:cNvPr id="14372" name="Footer Placeholder 4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sp>
        <p:nvSpPr>
          <p:cNvPr id="13349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8F4E1E-0775-48B4-BA1D-020C22165B23}" type="slidenum">
              <a:rPr lang="en-US"/>
              <a:pPr/>
              <a:t>43</a:t>
            </a:fld>
            <a:endParaRPr lang="en-US"/>
          </a:p>
        </p:txBody>
      </p:sp>
      <p:pic>
        <p:nvPicPr>
          <p:cNvPr id="13350" name="Audio 2">
            <a:hlinkClick r:id="" action="ppaction://media"/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Availability Zone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3455988"/>
            <a:ext cx="7467600" cy="1162050"/>
          </a:xfrm>
        </p:spPr>
      </p:pic>
      <p:sp>
        <p:nvSpPr>
          <p:cNvPr id="15364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5/5/2017</a:t>
            </a:r>
          </a:p>
        </p:txBody>
      </p:sp>
      <p:sp>
        <p:nvSpPr>
          <p:cNvPr id="15365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sp>
        <p:nvSpPr>
          <p:cNvPr id="14342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03956F-421A-43F8-838A-BFFEA8B76EDF}" type="slidenum">
              <a:rPr lang="en-US"/>
              <a:pPr/>
              <a:t>44</a:t>
            </a:fld>
            <a:endParaRPr lang="en-US"/>
          </a:p>
        </p:txBody>
      </p:sp>
      <p:pic>
        <p:nvPicPr>
          <p:cNvPr id="14343" name="Audio 2">
            <a:hlinkClick r:id="" action="ppaction://media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AWS Availability zone</a:t>
            </a: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71688"/>
            <a:ext cx="7467600" cy="3930650"/>
          </a:xfrm>
        </p:spPr>
      </p:pic>
      <p:sp>
        <p:nvSpPr>
          <p:cNvPr id="16388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5/5/2017</a:t>
            </a:r>
          </a:p>
        </p:txBody>
      </p:sp>
      <p:sp>
        <p:nvSpPr>
          <p:cNvPr id="16389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sp>
        <p:nvSpPr>
          <p:cNvPr id="15366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F2F382-D14D-473E-9DB0-5C30FFD47B8D}" type="slidenum">
              <a:rPr lang="en-US"/>
              <a:pPr/>
              <a:t>45</a:t>
            </a:fld>
            <a:endParaRPr lang="en-US"/>
          </a:p>
        </p:txBody>
      </p:sp>
      <p:pic>
        <p:nvPicPr>
          <p:cNvPr id="15367" name="Audio 2">
            <a:hlinkClick r:id="" action="ppaction://media"/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AWS Availability zone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366963"/>
            <a:ext cx="7467600" cy="3340100"/>
          </a:xfrm>
        </p:spPr>
      </p:pic>
      <p:sp>
        <p:nvSpPr>
          <p:cNvPr id="17412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5/5/2017</a:t>
            </a:r>
          </a:p>
        </p:txBody>
      </p:sp>
      <p:sp>
        <p:nvSpPr>
          <p:cNvPr id="17413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sp>
        <p:nvSpPr>
          <p:cNvPr id="16390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AAB83B-17C3-4A3E-B516-BC28B9B9B483}" type="slidenum">
              <a:rPr lang="en-US"/>
              <a:pPr/>
              <a:t>46</a:t>
            </a:fld>
            <a:endParaRPr lang="en-US"/>
          </a:p>
        </p:txBody>
      </p:sp>
      <p:pic>
        <p:nvPicPr>
          <p:cNvPr id="16391" name="Audio 2">
            <a:hlinkClick r:id="" action="ppaction://media"/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AWS Edge location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068513"/>
            <a:ext cx="7467600" cy="3937000"/>
          </a:xfrm>
        </p:spPr>
      </p:pic>
      <p:sp>
        <p:nvSpPr>
          <p:cNvPr id="1843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5/5/2017</a:t>
            </a:r>
          </a:p>
        </p:txBody>
      </p:sp>
      <p:sp>
        <p:nvSpPr>
          <p:cNvPr id="18437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  <p:sp>
        <p:nvSpPr>
          <p:cNvPr id="17414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9AF4E3-3D44-48DB-A5A5-45A951B9E92F}" type="slidenum">
              <a:rPr lang="en-US"/>
              <a:pPr/>
              <a:t>47</a:t>
            </a:fld>
            <a:endParaRPr lang="en-US"/>
          </a:p>
        </p:txBody>
      </p:sp>
      <p:pic>
        <p:nvPicPr>
          <p:cNvPr id="17415" name="Audio 2">
            <a:hlinkClick r:id="" action="ppaction://media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sz="2800" dirty="0"/>
              <a:t>Opportunities in AWS Cloud /  Market?</a:t>
            </a:r>
          </a:p>
        </p:txBody>
      </p:sp>
      <p:pic>
        <p:nvPicPr>
          <p:cNvPr id="512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973263"/>
            <a:ext cx="7467600" cy="4127500"/>
          </a:xfrm>
        </p:spPr>
      </p:pic>
      <p:sp>
        <p:nvSpPr>
          <p:cNvPr id="41988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4BFE00-4CA0-4772-B6A5-56F764189C49}" type="slidenum">
              <a:rPr lang="en-US"/>
              <a:pPr/>
              <a:t>48</a:t>
            </a:fld>
            <a:endParaRPr lang="en-US"/>
          </a:p>
        </p:txBody>
      </p:sp>
      <p:sp>
        <p:nvSpPr>
          <p:cNvPr id="41990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0931-665B-48C0-886D-60C32221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3FFA-889F-4AC6-8386-F6E8B37C2E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/>
              <a:t>AWS Certifications</a:t>
            </a:r>
            <a:endParaRPr lang="en-IN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DFED-EB11-4FED-84D3-F890943F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A50E2-AFC4-4AFF-BD0E-F88FE0E53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762D0-E688-4B60-B7C7-986A0B5B98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</p:spTree>
    <p:extLst>
      <p:ext uri="{BB962C8B-B14F-4D97-AF65-F5344CB8AC3E}">
        <p14:creationId xmlns:p14="http://schemas.microsoft.com/office/powerpoint/2010/main" val="3424267909"/>
      </p:ext>
    </p:extLst>
  </p:cSld>
  <p:clrMapOvr>
    <a:masterClrMapping/>
  </p:clrMapOvr>
  <p:transition spd="med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Verdana" pitchFamily="34" charset="0"/>
                <a:ea typeface="Verdana" pitchFamily="34" charset="0"/>
              </a:rPr>
              <a:t>Elasticity / scaling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Since the traffic  is varying most of the time either servers will be in ideal state or overloaded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CSP will provide the required number of servers  it may Scale up or down depending on usage.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Local Data Center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836B-B3E5-41E9-9EB5-28BAB5F2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F200E-B771-42F5-9663-7C146C4D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8838-94C0-40CB-9427-80CCDDF6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4AE413-9495-429F-852E-0E2A057C1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5014"/>
            <a:ext cx="9144000" cy="52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02026"/>
      </p:ext>
    </p:extLst>
  </p:cSld>
  <p:clrMapOvr>
    <a:masterClrMapping/>
  </p:clrMapOvr>
  <p:transition spd="med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On-demand and scalability</a:t>
            </a:r>
          </a:p>
        </p:txBody>
      </p:sp>
      <p:pic>
        <p:nvPicPr>
          <p:cNvPr id="2765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273300"/>
            <a:ext cx="7467600" cy="3527425"/>
          </a:xfrm>
        </p:spPr>
      </p:pic>
      <p:sp>
        <p:nvSpPr>
          <p:cNvPr id="16388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4/28/2017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8DCAD1-0D6A-4AA0-A4BF-B4099C145980}" type="slidenum">
              <a:rPr lang="en-US"/>
              <a:pPr/>
              <a:t>6</a:t>
            </a:fld>
            <a:endParaRPr lang="en-US"/>
          </a:p>
        </p:txBody>
      </p:sp>
      <p:sp>
        <p:nvSpPr>
          <p:cNvPr id="16390" name="Footer Placeholder 6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Prepared by Mohan Rao</a:t>
            </a:r>
          </a:p>
        </p:txBody>
      </p:sp>
    </p:spTree>
  </p:cSld>
  <p:clrMapOvr>
    <a:masterClrMapping/>
  </p:clrMapOvr>
  <p:transition spd="med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Monitoring and Maintenance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Need resources to monitor and we need to bear the maintenance cost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Cloud service provider will manage the servers, hence no worries about the underlying infrastructure.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Local Data Center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On-Demand Resources provisioning.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Difficult to provide the required capacity whenever we need.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Ask for what you need, when you need it &amp; when to stop.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Local Data Center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Availability(24 X 7)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Difficult to maintain as we have limited no. of instances.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Verdana" pitchFamily="34" charset="0"/>
                <a:ea typeface="Verdana" pitchFamily="34" charset="0"/>
              </a:rPr>
              <a:t>CSP will replace the unhealthy servers in minutes.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Local Data Center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98416-5463-4A59-B7B7-9042AC0D838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1828</TotalTime>
  <Words>1385</Words>
  <Application>Microsoft Office PowerPoint</Application>
  <PresentationFormat>On-screen Show (4:3)</PresentationFormat>
  <Paragraphs>400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Century Schoolbook</vt:lpstr>
      <vt:lpstr>Verdana</vt:lpstr>
      <vt:lpstr>Wingdings</vt:lpstr>
      <vt:lpstr>Wingdings 2</vt:lpstr>
      <vt:lpstr>Oriel</vt:lpstr>
      <vt:lpstr>PowerPoint Presentation</vt:lpstr>
      <vt:lpstr>Agenda for the session</vt:lpstr>
      <vt:lpstr>PowerPoint Presentation</vt:lpstr>
      <vt:lpstr>Local Data Center Vs Cloud</vt:lpstr>
      <vt:lpstr>Elasticity / scaling </vt:lpstr>
      <vt:lpstr>On-demand and scalability</vt:lpstr>
      <vt:lpstr>Monitoring and Maintenance</vt:lpstr>
      <vt:lpstr>On-Demand Resources provisioning.</vt:lpstr>
      <vt:lpstr>Availability(24 X 7)</vt:lpstr>
      <vt:lpstr>Efficiency of Experts.</vt:lpstr>
      <vt:lpstr>Time Consuming</vt:lpstr>
      <vt:lpstr>Measurability</vt:lpstr>
      <vt:lpstr>What is Cloud computing?</vt:lpstr>
      <vt:lpstr> Different CSP(Cloud Service Providers)</vt:lpstr>
      <vt:lpstr>PowerPoint Presentation</vt:lpstr>
      <vt:lpstr>How to select Cloud provider?</vt:lpstr>
      <vt:lpstr>PowerPoint Presentation</vt:lpstr>
      <vt:lpstr> AWS partners</vt:lpstr>
      <vt:lpstr> Who is using AWS?</vt:lpstr>
      <vt:lpstr> Who is using AWS?</vt:lpstr>
      <vt:lpstr> Who is using AWS?</vt:lpstr>
      <vt:lpstr>How to select Cloud provider?</vt:lpstr>
      <vt:lpstr>How to select Cloud provider?(Cont..)</vt:lpstr>
      <vt:lpstr>How to select Cloud provider?(cont…)</vt:lpstr>
      <vt:lpstr>AWS Market share is 32%</vt:lpstr>
      <vt:lpstr>AWS public Cloud Market share</vt:lpstr>
      <vt:lpstr>How to select Cloud provider?(Cont..)</vt:lpstr>
      <vt:lpstr>How to select Cloud provider?(Cont..)</vt:lpstr>
      <vt:lpstr>What is AWS?</vt:lpstr>
      <vt:lpstr>PowerPoint Presentation</vt:lpstr>
      <vt:lpstr>Different types of Cloud Models</vt:lpstr>
      <vt:lpstr>Public Cloud</vt:lpstr>
      <vt:lpstr>Private Cloud</vt:lpstr>
      <vt:lpstr>Hybrid Cloud</vt:lpstr>
      <vt:lpstr>Choose Public Cloud under below situations.</vt:lpstr>
      <vt:lpstr>When do we choose privat &amp; Hybrid Cloud?</vt:lpstr>
      <vt:lpstr>Public Vs Private Vs Hybrid</vt:lpstr>
      <vt:lpstr>PowerPoint Presentation</vt:lpstr>
      <vt:lpstr>Different Types of Cloud Services</vt:lpstr>
      <vt:lpstr>PowerPoint Presentation</vt:lpstr>
      <vt:lpstr>AWS Region</vt:lpstr>
      <vt:lpstr>AWS Regions</vt:lpstr>
      <vt:lpstr>AWS Regions (Cont..)</vt:lpstr>
      <vt:lpstr>Availability Zone</vt:lpstr>
      <vt:lpstr>AWS Availability zone</vt:lpstr>
      <vt:lpstr>AWS Availability zone</vt:lpstr>
      <vt:lpstr>AWS Edge location</vt:lpstr>
      <vt:lpstr> Opportunities in AWS Cloud /  Market?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Mohan Rao P</dc:creator>
  <cp:lastModifiedBy>Mohan Rao P</cp:lastModifiedBy>
  <cp:revision>363</cp:revision>
  <dcterms:created xsi:type="dcterms:W3CDTF">2006-08-16T00:00:00Z</dcterms:created>
  <dcterms:modified xsi:type="dcterms:W3CDTF">2021-03-10T02:45:46Z</dcterms:modified>
</cp:coreProperties>
</file>