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7" r:id="rId2"/>
    <p:sldId id="258" r:id="rId3"/>
    <p:sldId id="260" r:id="rId4"/>
    <p:sldId id="353" r:id="rId5"/>
    <p:sldId id="423" r:id="rId6"/>
    <p:sldId id="410" r:id="rId7"/>
    <p:sldId id="411" r:id="rId8"/>
    <p:sldId id="412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396" r:id="rId19"/>
    <p:sldId id="457" r:id="rId20"/>
    <p:sldId id="459" r:id="rId21"/>
    <p:sldId id="436" r:id="rId22"/>
    <p:sldId id="397" r:id="rId23"/>
    <p:sldId id="398" r:id="rId24"/>
    <p:sldId id="399" r:id="rId25"/>
    <p:sldId id="400" r:id="rId26"/>
    <p:sldId id="401" r:id="rId27"/>
    <p:sldId id="439" r:id="rId28"/>
    <p:sldId id="440" r:id="rId29"/>
    <p:sldId id="441" r:id="rId30"/>
    <p:sldId id="442" r:id="rId31"/>
    <p:sldId id="500" r:id="rId32"/>
    <p:sldId id="501" r:id="rId33"/>
    <p:sldId id="502" r:id="rId34"/>
    <p:sldId id="460" r:id="rId35"/>
    <p:sldId id="455" r:id="rId36"/>
    <p:sldId id="456" r:id="rId37"/>
    <p:sldId id="434" r:id="rId38"/>
    <p:sldId id="435" r:id="rId39"/>
    <p:sldId id="402" r:id="rId40"/>
    <p:sldId id="403" r:id="rId41"/>
    <p:sldId id="437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69" r:id="rId51"/>
    <p:sldId id="470" r:id="rId52"/>
    <p:sldId id="471" r:id="rId53"/>
    <p:sldId id="472" r:id="rId54"/>
    <p:sldId id="473" r:id="rId55"/>
    <p:sldId id="474" r:id="rId56"/>
    <p:sldId id="475" r:id="rId57"/>
    <p:sldId id="476" r:id="rId58"/>
    <p:sldId id="477" r:id="rId59"/>
    <p:sldId id="478" r:id="rId60"/>
    <p:sldId id="479" r:id="rId61"/>
    <p:sldId id="480" r:id="rId62"/>
    <p:sldId id="481" r:id="rId63"/>
    <p:sldId id="482" r:id="rId64"/>
    <p:sldId id="483" r:id="rId65"/>
    <p:sldId id="484" r:id="rId66"/>
    <p:sldId id="485" r:id="rId67"/>
    <p:sldId id="486" r:id="rId68"/>
    <p:sldId id="487" r:id="rId69"/>
    <p:sldId id="488" r:id="rId70"/>
    <p:sldId id="489" r:id="rId71"/>
    <p:sldId id="490" r:id="rId72"/>
    <p:sldId id="491" r:id="rId73"/>
    <p:sldId id="492" r:id="rId74"/>
    <p:sldId id="493" r:id="rId75"/>
    <p:sldId id="494" r:id="rId76"/>
    <p:sldId id="495" r:id="rId77"/>
    <p:sldId id="496" r:id="rId78"/>
    <p:sldId id="497" r:id="rId79"/>
    <p:sldId id="498" r:id="rId80"/>
    <p:sldId id="499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774" autoAdjust="0"/>
    <p:restoredTop sz="98168" autoAdjust="0"/>
  </p:normalViewPr>
  <p:slideViewPr>
    <p:cSldViewPr>
      <p:cViewPr varScale="1">
        <p:scale>
          <a:sx n="73" d="100"/>
          <a:sy n="73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56FAD5-FF04-43AD-9A30-CD1F9B850455}" type="doc">
      <dgm:prSet loTypeId="urn:microsoft.com/office/officeart/2005/8/layout/radial5" loCatId="cycle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35D17A2-EEA5-45FA-9B07-4396B3470A98}">
      <dgm:prSet custT="1"/>
      <dgm:spPr/>
      <dgm:t>
        <a:bodyPr/>
        <a:lstStyle/>
        <a:p>
          <a:pPr rtl="0"/>
          <a:r>
            <a:rPr lang="en-US" sz="1800" b="1" dirty="0" smtClean="0">
              <a:latin typeface="Goudy Old Style" pitchFamily="18" charset="0"/>
            </a:rPr>
            <a:t>Common Issues</a:t>
          </a:r>
          <a:endParaRPr lang="en-US" sz="1800" b="1" dirty="0">
            <a:latin typeface="Goudy Old Style" pitchFamily="18" charset="0"/>
          </a:endParaRPr>
        </a:p>
      </dgm:t>
    </dgm:pt>
    <dgm:pt modelId="{23E9971C-2B9B-45C3-8423-5E5637FC8468}" type="parTrans" cxnId="{EC53F4A1-D6B8-4F9E-AF21-80882AFA918D}">
      <dgm:prSet/>
      <dgm:spPr/>
      <dgm:t>
        <a:bodyPr/>
        <a:lstStyle/>
        <a:p>
          <a:endParaRPr lang="en-US"/>
        </a:p>
      </dgm:t>
    </dgm:pt>
    <dgm:pt modelId="{823DA458-643D-4B7A-BEE1-ECCF0FEBD167}" type="sibTrans" cxnId="{EC53F4A1-D6B8-4F9E-AF21-80882AFA918D}">
      <dgm:prSet/>
      <dgm:spPr/>
      <dgm:t>
        <a:bodyPr/>
        <a:lstStyle/>
        <a:p>
          <a:endParaRPr lang="en-US"/>
        </a:p>
      </dgm:t>
    </dgm:pt>
    <dgm:pt modelId="{4D292A72-D4C3-4982-B0A6-BF832FED4F0E}">
      <dgm:prSet custT="1"/>
      <dgm:spPr/>
      <dgm:t>
        <a:bodyPr/>
        <a:lstStyle/>
        <a:p>
          <a:pPr rtl="0"/>
          <a:r>
            <a:rPr lang="en-US" sz="1800" b="1" dirty="0" smtClean="0">
              <a:latin typeface="Goudy Old Style" pitchFamily="18" charset="0"/>
            </a:rPr>
            <a:t>Configuring multiple jars</a:t>
          </a:r>
          <a:endParaRPr lang="en-US" sz="1800" b="1" dirty="0">
            <a:latin typeface="Goudy Old Style" pitchFamily="18" charset="0"/>
          </a:endParaRPr>
        </a:p>
      </dgm:t>
    </dgm:pt>
    <dgm:pt modelId="{FC501AA1-3181-4A04-883A-D55F661A7D4F}" type="parTrans" cxnId="{E0547597-035A-42A0-A433-6A3369B9D676}">
      <dgm:prSet/>
      <dgm:spPr/>
      <dgm:t>
        <a:bodyPr/>
        <a:lstStyle/>
        <a:p>
          <a:endParaRPr lang="en-US"/>
        </a:p>
      </dgm:t>
    </dgm:pt>
    <dgm:pt modelId="{94D90BA9-B5B1-4D30-AEA5-2A24D6C723E9}" type="sibTrans" cxnId="{E0547597-035A-42A0-A433-6A3369B9D676}">
      <dgm:prSet/>
      <dgm:spPr/>
      <dgm:t>
        <a:bodyPr/>
        <a:lstStyle/>
        <a:p>
          <a:endParaRPr lang="en-US"/>
        </a:p>
      </dgm:t>
    </dgm:pt>
    <dgm:pt modelId="{0220227A-E20E-45DC-B839-292B1AE13AC0}">
      <dgm:prSet custT="1"/>
      <dgm:spPr/>
      <dgm:t>
        <a:bodyPr/>
        <a:lstStyle/>
        <a:p>
          <a:pPr rtl="0"/>
          <a:r>
            <a:rPr lang="en-US" sz="1800" b="1" dirty="0" smtClean="0">
              <a:latin typeface="Goudy Old Style" pitchFamily="18" charset="0"/>
            </a:rPr>
            <a:t>Managing Dependencies</a:t>
          </a:r>
          <a:endParaRPr lang="en-US" sz="1800" b="1" dirty="0">
            <a:latin typeface="Goudy Old Style" pitchFamily="18" charset="0"/>
          </a:endParaRPr>
        </a:p>
      </dgm:t>
    </dgm:pt>
    <dgm:pt modelId="{CEE8FD65-EA6C-40B4-AD07-52E81DA7E714}" type="parTrans" cxnId="{6388089D-BF4A-4E79-A889-EABF3C059880}">
      <dgm:prSet/>
      <dgm:spPr/>
      <dgm:t>
        <a:bodyPr/>
        <a:lstStyle/>
        <a:p>
          <a:endParaRPr lang="en-US"/>
        </a:p>
      </dgm:t>
    </dgm:pt>
    <dgm:pt modelId="{EE6E9D94-F875-4CAC-B042-8F1521EF7771}" type="sibTrans" cxnId="{6388089D-BF4A-4E79-A889-EABF3C059880}">
      <dgm:prSet/>
      <dgm:spPr/>
      <dgm:t>
        <a:bodyPr/>
        <a:lstStyle/>
        <a:p>
          <a:endParaRPr lang="en-US"/>
        </a:p>
      </dgm:t>
    </dgm:pt>
    <dgm:pt modelId="{6C9173FC-958B-4103-9D3B-65467E18C42D}">
      <dgm:prSet custT="1"/>
      <dgm:spPr/>
      <dgm:t>
        <a:bodyPr/>
        <a:lstStyle/>
        <a:p>
          <a:pPr rtl="0"/>
          <a:r>
            <a:rPr lang="en-US" sz="1800" b="1" dirty="0" smtClean="0">
              <a:latin typeface="Goudy Old Style" pitchFamily="18" charset="0"/>
            </a:rPr>
            <a:t>Managing Project structure</a:t>
          </a:r>
          <a:endParaRPr lang="en-US" sz="1800" b="1" dirty="0">
            <a:latin typeface="Goudy Old Style" pitchFamily="18" charset="0"/>
          </a:endParaRPr>
        </a:p>
      </dgm:t>
    </dgm:pt>
    <dgm:pt modelId="{70EE2B9B-EB47-4DBA-A17F-135E5948D6AD}" type="parTrans" cxnId="{D85540DC-1323-4021-804C-9E14788DCCEC}">
      <dgm:prSet/>
      <dgm:spPr/>
      <dgm:t>
        <a:bodyPr/>
        <a:lstStyle/>
        <a:p>
          <a:endParaRPr lang="en-US"/>
        </a:p>
      </dgm:t>
    </dgm:pt>
    <dgm:pt modelId="{6E5194AB-BF0F-44CF-AB39-7170C7974E89}" type="sibTrans" cxnId="{D85540DC-1323-4021-804C-9E14788DCCEC}">
      <dgm:prSet/>
      <dgm:spPr/>
      <dgm:t>
        <a:bodyPr/>
        <a:lstStyle/>
        <a:p>
          <a:endParaRPr lang="en-US"/>
        </a:p>
      </dgm:t>
    </dgm:pt>
    <dgm:pt modelId="{B5B49548-7E38-4924-8333-C01C6B9A4123}">
      <dgm:prSet custT="1"/>
      <dgm:spPr/>
      <dgm:t>
        <a:bodyPr/>
        <a:lstStyle/>
        <a:p>
          <a:pPr rtl="0"/>
          <a:r>
            <a:rPr lang="en-US" sz="1800" b="1" dirty="0" smtClean="0">
              <a:latin typeface="Goudy Old Style" pitchFamily="18" charset="0"/>
            </a:rPr>
            <a:t>Deploying</a:t>
          </a:r>
          <a:endParaRPr lang="en-US" sz="1800" b="1" dirty="0">
            <a:latin typeface="Goudy Old Style" pitchFamily="18" charset="0"/>
          </a:endParaRPr>
        </a:p>
      </dgm:t>
    </dgm:pt>
    <dgm:pt modelId="{91131EE3-720D-4472-BBDA-064FD2CE0C98}" type="parTrans" cxnId="{963ACB08-F9DB-460F-95E7-E2F42B8B5146}">
      <dgm:prSet/>
      <dgm:spPr/>
      <dgm:t>
        <a:bodyPr/>
        <a:lstStyle/>
        <a:p>
          <a:endParaRPr lang="en-US"/>
        </a:p>
      </dgm:t>
    </dgm:pt>
    <dgm:pt modelId="{F2CFDC4F-55D4-4241-9159-5C26336FE4F4}" type="sibTrans" cxnId="{963ACB08-F9DB-460F-95E7-E2F42B8B5146}">
      <dgm:prSet/>
      <dgm:spPr/>
      <dgm:t>
        <a:bodyPr/>
        <a:lstStyle/>
        <a:p>
          <a:endParaRPr lang="en-US"/>
        </a:p>
      </dgm:t>
    </dgm:pt>
    <dgm:pt modelId="{8ACC9945-9F9D-4EC8-87AB-ED7F597BB6FC}">
      <dgm:prSet custT="1"/>
      <dgm:spPr/>
      <dgm:t>
        <a:bodyPr/>
        <a:lstStyle/>
        <a:p>
          <a:pPr rtl="0"/>
          <a:r>
            <a:rPr lang="en-US" sz="1800" b="1" dirty="0" smtClean="0">
              <a:latin typeface="Goudy Old Style" pitchFamily="18" charset="0"/>
            </a:rPr>
            <a:t>Building and testing modules</a:t>
          </a:r>
          <a:endParaRPr lang="en-US" sz="1800" b="1" dirty="0">
            <a:latin typeface="Goudy Old Style" pitchFamily="18" charset="0"/>
          </a:endParaRPr>
        </a:p>
      </dgm:t>
    </dgm:pt>
    <dgm:pt modelId="{28F15F1C-9F23-4A81-892A-337A70060F61}" type="parTrans" cxnId="{80A98DC4-3484-42A0-874C-230F20E9DE2E}">
      <dgm:prSet/>
      <dgm:spPr/>
      <dgm:t>
        <a:bodyPr/>
        <a:lstStyle/>
        <a:p>
          <a:endParaRPr lang="en-US"/>
        </a:p>
      </dgm:t>
    </dgm:pt>
    <dgm:pt modelId="{DB2BD436-CDBC-4059-8939-E08A1BD8015C}" type="sibTrans" cxnId="{80A98DC4-3484-42A0-874C-230F20E9DE2E}">
      <dgm:prSet/>
      <dgm:spPr/>
      <dgm:t>
        <a:bodyPr/>
        <a:lstStyle/>
        <a:p>
          <a:endParaRPr lang="en-US"/>
        </a:p>
      </dgm:t>
    </dgm:pt>
    <dgm:pt modelId="{59E18318-FCB4-42F3-BBE9-AAA5A86845D4}" type="pres">
      <dgm:prSet presAssocID="{2A56FAD5-FF04-43AD-9A30-CD1F9B85045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CDEE3-DFC9-48B5-A86B-BB50F152E16C}" type="pres">
      <dgm:prSet presAssocID="{035D17A2-EEA5-45FA-9B07-4396B3470A98}" presName="centerShape" presStyleLbl="node0" presStyleIdx="0" presStyleCnt="1" custScaleX="148381"/>
      <dgm:spPr/>
      <dgm:t>
        <a:bodyPr/>
        <a:lstStyle/>
        <a:p>
          <a:endParaRPr lang="en-US"/>
        </a:p>
      </dgm:t>
    </dgm:pt>
    <dgm:pt modelId="{19BD07A1-D0F8-4C6C-B753-4F42224F4771}" type="pres">
      <dgm:prSet presAssocID="{28F15F1C-9F23-4A81-892A-337A70060F61}" presName="parTrans" presStyleLbl="sibTrans2D1" presStyleIdx="0" presStyleCnt="5"/>
      <dgm:spPr/>
      <dgm:t>
        <a:bodyPr/>
        <a:lstStyle/>
        <a:p>
          <a:endParaRPr lang="en-US"/>
        </a:p>
      </dgm:t>
    </dgm:pt>
    <dgm:pt modelId="{6B6ADA63-0EBF-4FF1-8E5D-038A62DA9C29}" type="pres">
      <dgm:prSet presAssocID="{28F15F1C-9F23-4A81-892A-337A70060F6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DDA11F70-2915-4359-B517-2F262497201F}" type="pres">
      <dgm:prSet presAssocID="{8ACC9945-9F9D-4EC8-87AB-ED7F597BB6FC}" presName="node" presStyleLbl="node1" presStyleIdx="0" presStyleCnt="5" custScaleX="148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12A2D-8E53-4BEC-B369-2530FB320764}" type="pres">
      <dgm:prSet presAssocID="{FC501AA1-3181-4A04-883A-D55F661A7D4F}" presName="parTrans" presStyleLbl="sibTrans2D1" presStyleIdx="1" presStyleCnt="5"/>
      <dgm:spPr/>
      <dgm:t>
        <a:bodyPr/>
        <a:lstStyle/>
        <a:p>
          <a:endParaRPr lang="en-US"/>
        </a:p>
      </dgm:t>
    </dgm:pt>
    <dgm:pt modelId="{80D225EB-192B-4337-ADC7-8B9133F18301}" type="pres">
      <dgm:prSet presAssocID="{FC501AA1-3181-4A04-883A-D55F661A7D4F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67415CE-78AB-4348-A6C9-AFBE108EA37E}" type="pres">
      <dgm:prSet presAssocID="{4D292A72-D4C3-4982-B0A6-BF832FED4F0E}" presName="node" presStyleLbl="node1" presStyleIdx="1" presStyleCnt="5" custScaleX="148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39583-786D-46E5-A8DC-4BCD8E366AEC}" type="pres">
      <dgm:prSet presAssocID="{CEE8FD65-EA6C-40B4-AD07-52E81DA7E714}" presName="parTrans" presStyleLbl="sibTrans2D1" presStyleIdx="2" presStyleCnt="5"/>
      <dgm:spPr/>
      <dgm:t>
        <a:bodyPr/>
        <a:lstStyle/>
        <a:p>
          <a:endParaRPr lang="en-US"/>
        </a:p>
      </dgm:t>
    </dgm:pt>
    <dgm:pt modelId="{E431330A-F394-4A3A-949F-1E4C27B3AE1B}" type="pres">
      <dgm:prSet presAssocID="{CEE8FD65-EA6C-40B4-AD07-52E81DA7E71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103D459-1392-4CD1-8FE3-6E303C9578CD}" type="pres">
      <dgm:prSet presAssocID="{0220227A-E20E-45DC-B839-292B1AE13AC0}" presName="node" presStyleLbl="node1" presStyleIdx="2" presStyleCnt="5" custScaleX="148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36475-59FE-4397-A6B7-87C119332D74}" type="pres">
      <dgm:prSet presAssocID="{70EE2B9B-EB47-4DBA-A17F-135E5948D6AD}" presName="parTrans" presStyleLbl="sibTrans2D1" presStyleIdx="3" presStyleCnt="5"/>
      <dgm:spPr/>
      <dgm:t>
        <a:bodyPr/>
        <a:lstStyle/>
        <a:p>
          <a:endParaRPr lang="en-US"/>
        </a:p>
      </dgm:t>
    </dgm:pt>
    <dgm:pt modelId="{724DEE18-262E-41A1-BA7D-427B436C4EAF}" type="pres">
      <dgm:prSet presAssocID="{70EE2B9B-EB47-4DBA-A17F-135E5948D6A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74A8185-01C0-4C1D-AF69-033DB3E3638A}" type="pres">
      <dgm:prSet presAssocID="{6C9173FC-958B-4103-9D3B-65467E18C42D}" presName="node" presStyleLbl="node1" presStyleIdx="3" presStyleCnt="5" custScaleX="148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933F8-9E2B-417D-9D0D-5AF3B204628C}" type="pres">
      <dgm:prSet presAssocID="{91131EE3-720D-4472-BBDA-064FD2CE0C98}" presName="parTrans" presStyleLbl="sibTrans2D1" presStyleIdx="4" presStyleCnt="5"/>
      <dgm:spPr/>
      <dgm:t>
        <a:bodyPr/>
        <a:lstStyle/>
        <a:p>
          <a:endParaRPr lang="en-US"/>
        </a:p>
      </dgm:t>
    </dgm:pt>
    <dgm:pt modelId="{3F63A53C-7B6F-4182-867A-5A087520A298}" type="pres">
      <dgm:prSet presAssocID="{91131EE3-720D-4472-BBDA-064FD2CE0C9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5A40CA82-EEA8-4583-A4D6-B12AD33D854E}" type="pres">
      <dgm:prSet presAssocID="{B5B49548-7E38-4924-8333-C01C6B9A4123}" presName="node" presStyleLbl="node1" presStyleIdx="4" presStyleCnt="5" custScaleX="148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CC5E68-5018-49D0-8F9C-F0B03A6149B5}" type="presOf" srcId="{6C9173FC-958B-4103-9D3B-65467E18C42D}" destId="{174A8185-01C0-4C1D-AF69-033DB3E3638A}" srcOrd="0" destOrd="0" presId="urn:microsoft.com/office/officeart/2005/8/layout/radial5"/>
    <dgm:cxn modelId="{CECFE985-5A67-4BD6-878F-A57064FA6CD1}" type="presOf" srcId="{035D17A2-EEA5-45FA-9B07-4396B3470A98}" destId="{73BCDEE3-DFC9-48B5-A86B-BB50F152E16C}" srcOrd="0" destOrd="0" presId="urn:microsoft.com/office/officeart/2005/8/layout/radial5"/>
    <dgm:cxn modelId="{BE3D5F12-0113-4636-84E7-7396ECC710F8}" type="presOf" srcId="{70EE2B9B-EB47-4DBA-A17F-135E5948D6AD}" destId="{724DEE18-262E-41A1-BA7D-427B436C4EAF}" srcOrd="1" destOrd="0" presId="urn:microsoft.com/office/officeart/2005/8/layout/radial5"/>
    <dgm:cxn modelId="{EC53F4A1-D6B8-4F9E-AF21-80882AFA918D}" srcId="{2A56FAD5-FF04-43AD-9A30-CD1F9B850455}" destId="{035D17A2-EEA5-45FA-9B07-4396B3470A98}" srcOrd="0" destOrd="0" parTransId="{23E9971C-2B9B-45C3-8423-5E5637FC8468}" sibTransId="{823DA458-643D-4B7A-BEE1-ECCF0FEBD167}"/>
    <dgm:cxn modelId="{E0547597-035A-42A0-A433-6A3369B9D676}" srcId="{035D17A2-EEA5-45FA-9B07-4396B3470A98}" destId="{4D292A72-D4C3-4982-B0A6-BF832FED4F0E}" srcOrd="1" destOrd="0" parTransId="{FC501AA1-3181-4A04-883A-D55F661A7D4F}" sibTransId="{94D90BA9-B5B1-4D30-AEA5-2A24D6C723E9}"/>
    <dgm:cxn modelId="{7708D8E5-1C91-42C5-A5B3-EDC161ABCF4B}" type="presOf" srcId="{CEE8FD65-EA6C-40B4-AD07-52E81DA7E714}" destId="{46D39583-786D-46E5-A8DC-4BCD8E366AEC}" srcOrd="0" destOrd="0" presId="urn:microsoft.com/office/officeart/2005/8/layout/radial5"/>
    <dgm:cxn modelId="{D85540DC-1323-4021-804C-9E14788DCCEC}" srcId="{035D17A2-EEA5-45FA-9B07-4396B3470A98}" destId="{6C9173FC-958B-4103-9D3B-65467E18C42D}" srcOrd="3" destOrd="0" parTransId="{70EE2B9B-EB47-4DBA-A17F-135E5948D6AD}" sibTransId="{6E5194AB-BF0F-44CF-AB39-7170C7974E89}"/>
    <dgm:cxn modelId="{963ACB08-F9DB-460F-95E7-E2F42B8B5146}" srcId="{035D17A2-EEA5-45FA-9B07-4396B3470A98}" destId="{B5B49548-7E38-4924-8333-C01C6B9A4123}" srcOrd="4" destOrd="0" parTransId="{91131EE3-720D-4472-BBDA-064FD2CE0C98}" sibTransId="{F2CFDC4F-55D4-4241-9159-5C26336FE4F4}"/>
    <dgm:cxn modelId="{BC5A782F-0FD2-46FC-B878-2EE93D1E6267}" type="presOf" srcId="{28F15F1C-9F23-4A81-892A-337A70060F61}" destId="{6B6ADA63-0EBF-4FF1-8E5D-038A62DA9C29}" srcOrd="1" destOrd="0" presId="urn:microsoft.com/office/officeart/2005/8/layout/radial5"/>
    <dgm:cxn modelId="{26826140-8989-4F35-A823-541E4775376C}" type="presOf" srcId="{FC501AA1-3181-4A04-883A-D55F661A7D4F}" destId="{D9812A2D-8E53-4BEC-B369-2530FB320764}" srcOrd="0" destOrd="0" presId="urn:microsoft.com/office/officeart/2005/8/layout/radial5"/>
    <dgm:cxn modelId="{0CAB7F89-873D-4302-8713-8D0B6D8DD635}" type="presOf" srcId="{91131EE3-720D-4472-BBDA-064FD2CE0C98}" destId="{253933F8-9E2B-417D-9D0D-5AF3B204628C}" srcOrd="0" destOrd="0" presId="urn:microsoft.com/office/officeart/2005/8/layout/radial5"/>
    <dgm:cxn modelId="{CCD7FBE4-3BB9-4FB5-89E1-5235648EC5DC}" type="presOf" srcId="{0220227A-E20E-45DC-B839-292B1AE13AC0}" destId="{9103D459-1392-4CD1-8FE3-6E303C9578CD}" srcOrd="0" destOrd="0" presId="urn:microsoft.com/office/officeart/2005/8/layout/radial5"/>
    <dgm:cxn modelId="{47A60398-0464-4F8E-A92B-3F4497669E8F}" type="presOf" srcId="{4D292A72-D4C3-4982-B0A6-BF832FED4F0E}" destId="{867415CE-78AB-4348-A6C9-AFBE108EA37E}" srcOrd="0" destOrd="0" presId="urn:microsoft.com/office/officeart/2005/8/layout/radial5"/>
    <dgm:cxn modelId="{8C399337-9E8C-470F-B5AB-8828C7053EB8}" type="presOf" srcId="{B5B49548-7E38-4924-8333-C01C6B9A4123}" destId="{5A40CA82-EEA8-4583-A4D6-B12AD33D854E}" srcOrd="0" destOrd="0" presId="urn:microsoft.com/office/officeart/2005/8/layout/radial5"/>
    <dgm:cxn modelId="{FEA9BD07-23DD-4367-8BF9-468ACCA6C473}" type="presOf" srcId="{FC501AA1-3181-4A04-883A-D55F661A7D4F}" destId="{80D225EB-192B-4337-ADC7-8B9133F18301}" srcOrd="1" destOrd="0" presId="urn:microsoft.com/office/officeart/2005/8/layout/radial5"/>
    <dgm:cxn modelId="{673177C7-61B9-4627-8B09-0909B8C21D42}" type="presOf" srcId="{2A56FAD5-FF04-43AD-9A30-CD1F9B850455}" destId="{59E18318-FCB4-42F3-BBE9-AAA5A86845D4}" srcOrd="0" destOrd="0" presId="urn:microsoft.com/office/officeart/2005/8/layout/radial5"/>
    <dgm:cxn modelId="{6388089D-BF4A-4E79-A889-EABF3C059880}" srcId="{035D17A2-EEA5-45FA-9B07-4396B3470A98}" destId="{0220227A-E20E-45DC-B839-292B1AE13AC0}" srcOrd="2" destOrd="0" parTransId="{CEE8FD65-EA6C-40B4-AD07-52E81DA7E714}" sibTransId="{EE6E9D94-F875-4CAC-B042-8F1521EF7771}"/>
    <dgm:cxn modelId="{4AA50853-873C-4BD4-9880-62980171821B}" type="presOf" srcId="{70EE2B9B-EB47-4DBA-A17F-135E5948D6AD}" destId="{3B436475-59FE-4397-A6B7-87C119332D74}" srcOrd="0" destOrd="0" presId="urn:microsoft.com/office/officeart/2005/8/layout/radial5"/>
    <dgm:cxn modelId="{D6C5EFF4-634A-45E4-8E92-8ADD29649AA5}" type="presOf" srcId="{91131EE3-720D-4472-BBDA-064FD2CE0C98}" destId="{3F63A53C-7B6F-4182-867A-5A087520A298}" srcOrd="1" destOrd="0" presId="urn:microsoft.com/office/officeart/2005/8/layout/radial5"/>
    <dgm:cxn modelId="{B5E6A7DB-5443-4F75-9574-A1C67E1FE020}" type="presOf" srcId="{8ACC9945-9F9D-4EC8-87AB-ED7F597BB6FC}" destId="{DDA11F70-2915-4359-B517-2F262497201F}" srcOrd="0" destOrd="0" presId="urn:microsoft.com/office/officeart/2005/8/layout/radial5"/>
    <dgm:cxn modelId="{8A2C531B-AA44-4C83-BAE1-94E66AE52CAB}" type="presOf" srcId="{28F15F1C-9F23-4A81-892A-337A70060F61}" destId="{19BD07A1-D0F8-4C6C-B753-4F42224F4771}" srcOrd="0" destOrd="0" presId="urn:microsoft.com/office/officeart/2005/8/layout/radial5"/>
    <dgm:cxn modelId="{30517BD5-5EDF-4FF5-AB2E-8317D3345628}" type="presOf" srcId="{CEE8FD65-EA6C-40B4-AD07-52E81DA7E714}" destId="{E431330A-F394-4A3A-949F-1E4C27B3AE1B}" srcOrd="1" destOrd="0" presId="urn:microsoft.com/office/officeart/2005/8/layout/radial5"/>
    <dgm:cxn modelId="{80A98DC4-3484-42A0-874C-230F20E9DE2E}" srcId="{035D17A2-EEA5-45FA-9B07-4396B3470A98}" destId="{8ACC9945-9F9D-4EC8-87AB-ED7F597BB6FC}" srcOrd="0" destOrd="0" parTransId="{28F15F1C-9F23-4A81-892A-337A70060F61}" sibTransId="{DB2BD436-CDBC-4059-8939-E08A1BD8015C}"/>
    <dgm:cxn modelId="{F101E378-13B0-4290-B136-C3DCE5E0D9F6}" type="presParOf" srcId="{59E18318-FCB4-42F3-BBE9-AAA5A86845D4}" destId="{73BCDEE3-DFC9-48B5-A86B-BB50F152E16C}" srcOrd="0" destOrd="0" presId="urn:microsoft.com/office/officeart/2005/8/layout/radial5"/>
    <dgm:cxn modelId="{EE892693-B3FE-46FC-A338-BA3EFEBDDE33}" type="presParOf" srcId="{59E18318-FCB4-42F3-BBE9-AAA5A86845D4}" destId="{19BD07A1-D0F8-4C6C-B753-4F42224F4771}" srcOrd="1" destOrd="0" presId="urn:microsoft.com/office/officeart/2005/8/layout/radial5"/>
    <dgm:cxn modelId="{68268647-0B40-404F-8B9D-75E19050FCBA}" type="presParOf" srcId="{19BD07A1-D0F8-4C6C-B753-4F42224F4771}" destId="{6B6ADA63-0EBF-4FF1-8E5D-038A62DA9C29}" srcOrd="0" destOrd="0" presId="urn:microsoft.com/office/officeart/2005/8/layout/radial5"/>
    <dgm:cxn modelId="{37D9FBA1-637B-491F-9F9B-0662D7BBD101}" type="presParOf" srcId="{59E18318-FCB4-42F3-BBE9-AAA5A86845D4}" destId="{DDA11F70-2915-4359-B517-2F262497201F}" srcOrd="2" destOrd="0" presId="urn:microsoft.com/office/officeart/2005/8/layout/radial5"/>
    <dgm:cxn modelId="{06EF911D-D6A2-4AD2-ACCB-903723599EDA}" type="presParOf" srcId="{59E18318-FCB4-42F3-BBE9-AAA5A86845D4}" destId="{D9812A2D-8E53-4BEC-B369-2530FB320764}" srcOrd="3" destOrd="0" presId="urn:microsoft.com/office/officeart/2005/8/layout/radial5"/>
    <dgm:cxn modelId="{55F8C214-DB69-43DD-910D-0B3347C546BA}" type="presParOf" srcId="{D9812A2D-8E53-4BEC-B369-2530FB320764}" destId="{80D225EB-192B-4337-ADC7-8B9133F18301}" srcOrd="0" destOrd="0" presId="urn:microsoft.com/office/officeart/2005/8/layout/radial5"/>
    <dgm:cxn modelId="{87693915-C140-424E-8022-30564221C5EF}" type="presParOf" srcId="{59E18318-FCB4-42F3-BBE9-AAA5A86845D4}" destId="{867415CE-78AB-4348-A6C9-AFBE108EA37E}" srcOrd="4" destOrd="0" presId="urn:microsoft.com/office/officeart/2005/8/layout/radial5"/>
    <dgm:cxn modelId="{D2052014-A87A-431D-96B0-BB7574F53FC8}" type="presParOf" srcId="{59E18318-FCB4-42F3-BBE9-AAA5A86845D4}" destId="{46D39583-786D-46E5-A8DC-4BCD8E366AEC}" srcOrd="5" destOrd="0" presId="urn:microsoft.com/office/officeart/2005/8/layout/radial5"/>
    <dgm:cxn modelId="{DCC822B6-D308-40C3-A61D-910C641C399C}" type="presParOf" srcId="{46D39583-786D-46E5-A8DC-4BCD8E366AEC}" destId="{E431330A-F394-4A3A-949F-1E4C27B3AE1B}" srcOrd="0" destOrd="0" presId="urn:microsoft.com/office/officeart/2005/8/layout/radial5"/>
    <dgm:cxn modelId="{9E4A40AA-A4D3-4C6C-AE9B-C5163457C0C1}" type="presParOf" srcId="{59E18318-FCB4-42F3-BBE9-AAA5A86845D4}" destId="{9103D459-1392-4CD1-8FE3-6E303C9578CD}" srcOrd="6" destOrd="0" presId="urn:microsoft.com/office/officeart/2005/8/layout/radial5"/>
    <dgm:cxn modelId="{5C966033-4C9C-45AD-837D-AA4250E50320}" type="presParOf" srcId="{59E18318-FCB4-42F3-BBE9-AAA5A86845D4}" destId="{3B436475-59FE-4397-A6B7-87C119332D74}" srcOrd="7" destOrd="0" presId="urn:microsoft.com/office/officeart/2005/8/layout/radial5"/>
    <dgm:cxn modelId="{07634ADA-0300-487F-AA91-E89CE256883A}" type="presParOf" srcId="{3B436475-59FE-4397-A6B7-87C119332D74}" destId="{724DEE18-262E-41A1-BA7D-427B436C4EAF}" srcOrd="0" destOrd="0" presId="urn:microsoft.com/office/officeart/2005/8/layout/radial5"/>
    <dgm:cxn modelId="{B1EE8997-4EDF-4D5E-A72C-AD134759FA35}" type="presParOf" srcId="{59E18318-FCB4-42F3-BBE9-AAA5A86845D4}" destId="{174A8185-01C0-4C1D-AF69-033DB3E3638A}" srcOrd="8" destOrd="0" presId="urn:microsoft.com/office/officeart/2005/8/layout/radial5"/>
    <dgm:cxn modelId="{2A7EB55A-CB8F-4D28-B4A5-8444138F3CD7}" type="presParOf" srcId="{59E18318-FCB4-42F3-BBE9-AAA5A86845D4}" destId="{253933F8-9E2B-417D-9D0D-5AF3B204628C}" srcOrd="9" destOrd="0" presId="urn:microsoft.com/office/officeart/2005/8/layout/radial5"/>
    <dgm:cxn modelId="{BBB1D037-CB61-42C6-B450-F148C4952FFA}" type="presParOf" srcId="{253933F8-9E2B-417D-9D0D-5AF3B204628C}" destId="{3F63A53C-7B6F-4182-867A-5A087520A298}" srcOrd="0" destOrd="0" presId="urn:microsoft.com/office/officeart/2005/8/layout/radial5"/>
    <dgm:cxn modelId="{C9321450-F184-453E-84B8-B388A788E088}" type="presParOf" srcId="{59E18318-FCB4-42F3-BBE9-AAA5A86845D4}" destId="{5A40CA82-EEA8-4583-A4D6-B12AD33D854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CDEE3-DFC9-48B5-A86B-BB50F152E16C}">
      <dsp:nvSpPr>
        <dsp:cNvPr id="0" name=""/>
        <dsp:cNvSpPr/>
      </dsp:nvSpPr>
      <dsp:spPr>
        <a:xfrm>
          <a:off x="3267738" y="2024227"/>
          <a:ext cx="1692535" cy="114066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oudy Old Style" pitchFamily="18" charset="0"/>
            </a:rPr>
            <a:t>Common Issues</a:t>
          </a:r>
          <a:endParaRPr lang="en-US" sz="1800" b="1" kern="1200" dirty="0">
            <a:latin typeface="Goudy Old Style" pitchFamily="18" charset="0"/>
          </a:endParaRPr>
        </a:p>
      </dsp:txBody>
      <dsp:txXfrm>
        <a:off x="3515604" y="2191274"/>
        <a:ext cx="1196803" cy="806574"/>
      </dsp:txXfrm>
    </dsp:sp>
    <dsp:sp modelId="{19BD07A1-D0F8-4C6C-B753-4F42224F4771}">
      <dsp:nvSpPr>
        <dsp:cNvPr id="0" name=""/>
        <dsp:cNvSpPr/>
      </dsp:nvSpPr>
      <dsp:spPr>
        <a:xfrm rot="16200000">
          <a:off x="3939815" y="1473550"/>
          <a:ext cx="348381" cy="463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3992072" y="1618557"/>
        <a:ext cx="243867" cy="278249"/>
      </dsp:txXfrm>
    </dsp:sp>
    <dsp:sp modelId="{DDA11F70-2915-4359-B517-2F262497201F}">
      <dsp:nvSpPr>
        <dsp:cNvPr id="0" name=""/>
        <dsp:cNvSpPr/>
      </dsp:nvSpPr>
      <dsp:spPr>
        <a:xfrm>
          <a:off x="3102070" y="2934"/>
          <a:ext cx="2023871" cy="13639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oudy Old Style" pitchFamily="18" charset="0"/>
            </a:rPr>
            <a:t>Building and testing modules</a:t>
          </a:r>
          <a:endParaRPr lang="en-US" sz="1800" b="1" kern="1200" dirty="0">
            <a:latin typeface="Goudy Old Style" pitchFamily="18" charset="0"/>
          </a:endParaRPr>
        </a:p>
      </dsp:txBody>
      <dsp:txXfrm>
        <a:off x="3398459" y="202683"/>
        <a:ext cx="1431093" cy="964471"/>
      </dsp:txXfrm>
    </dsp:sp>
    <dsp:sp modelId="{D9812A2D-8E53-4BEC-B369-2530FB320764}">
      <dsp:nvSpPr>
        <dsp:cNvPr id="0" name=""/>
        <dsp:cNvSpPr/>
      </dsp:nvSpPr>
      <dsp:spPr>
        <a:xfrm rot="20520000">
          <a:off x="4905680" y="2092568"/>
          <a:ext cx="79328" cy="463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906262" y="2188995"/>
        <a:ext cx="55530" cy="278249"/>
      </dsp:txXfrm>
    </dsp:sp>
    <dsp:sp modelId="{867415CE-78AB-4348-A6C9-AFBE108EA37E}">
      <dsp:nvSpPr>
        <dsp:cNvPr id="0" name=""/>
        <dsp:cNvSpPr/>
      </dsp:nvSpPr>
      <dsp:spPr>
        <a:xfrm>
          <a:off x="4918248" y="1322464"/>
          <a:ext cx="2023871" cy="13639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oudy Old Style" pitchFamily="18" charset="0"/>
            </a:rPr>
            <a:t>Configuring multiple jars</a:t>
          </a:r>
          <a:endParaRPr lang="en-US" sz="1800" b="1" kern="1200" dirty="0">
            <a:latin typeface="Goudy Old Style" pitchFamily="18" charset="0"/>
          </a:endParaRPr>
        </a:p>
      </dsp:txBody>
      <dsp:txXfrm>
        <a:off x="5214637" y="1522213"/>
        <a:ext cx="1431093" cy="964471"/>
      </dsp:txXfrm>
    </dsp:sp>
    <dsp:sp modelId="{46D39583-786D-46E5-A8DC-4BCD8E366AEC}">
      <dsp:nvSpPr>
        <dsp:cNvPr id="0" name=""/>
        <dsp:cNvSpPr/>
      </dsp:nvSpPr>
      <dsp:spPr>
        <a:xfrm rot="3240000">
          <a:off x="4496587" y="3078712"/>
          <a:ext cx="275283" cy="463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513608" y="3138056"/>
        <a:ext cx="192698" cy="278249"/>
      </dsp:txXfrm>
    </dsp:sp>
    <dsp:sp modelId="{9103D459-1392-4CD1-8FE3-6E303C9578CD}">
      <dsp:nvSpPr>
        <dsp:cNvPr id="0" name=""/>
        <dsp:cNvSpPr/>
      </dsp:nvSpPr>
      <dsp:spPr>
        <a:xfrm>
          <a:off x="4224529" y="3457510"/>
          <a:ext cx="2023871" cy="13639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oudy Old Style" pitchFamily="18" charset="0"/>
            </a:rPr>
            <a:t>Managing Dependencies</a:t>
          </a:r>
          <a:endParaRPr lang="en-US" sz="1800" b="1" kern="1200" dirty="0">
            <a:latin typeface="Goudy Old Style" pitchFamily="18" charset="0"/>
          </a:endParaRPr>
        </a:p>
      </dsp:txBody>
      <dsp:txXfrm>
        <a:off x="4520918" y="3657259"/>
        <a:ext cx="1431093" cy="964471"/>
      </dsp:txXfrm>
    </dsp:sp>
    <dsp:sp modelId="{3B436475-59FE-4397-A6B7-87C119332D74}">
      <dsp:nvSpPr>
        <dsp:cNvPr id="0" name=""/>
        <dsp:cNvSpPr/>
      </dsp:nvSpPr>
      <dsp:spPr>
        <a:xfrm rot="7560000">
          <a:off x="3456140" y="3078712"/>
          <a:ext cx="275283" cy="463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521704" y="3138056"/>
        <a:ext cx="192698" cy="278249"/>
      </dsp:txXfrm>
    </dsp:sp>
    <dsp:sp modelId="{174A8185-01C0-4C1D-AF69-033DB3E3638A}">
      <dsp:nvSpPr>
        <dsp:cNvPr id="0" name=""/>
        <dsp:cNvSpPr/>
      </dsp:nvSpPr>
      <dsp:spPr>
        <a:xfrm>
          <a:off x="1979610" y="3457510"/>
          <a:ext cx="2023871" cy="13639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oudy Old Style" pitchFamily="18" charset="0"/>
            </a:rPr>
            <a:t>Managing Project structure</a:t>
          </a:r>
          <a:endParaRPr lang="en-US" sz="1800" b="1" kern="1200" dirty="0">
            <a:latin typeface="Goudy Old Style" pitchFamily="18" charset="0"/>
          </a:endParaRPr>
        </a:p>
      </dsp:txBody>
      <dsp:txXfrm>
        <a:off x="2275999" y="3657259"/>
        <a:ext cx="1431093" cy="964471"/>
      </dsp:txXfrm>
    </dsp:sp>
    <dsp:sp modelId="{253933F8-9E2B-417D-9D0D-5AF3B204628C}">
      <dsp:nvSpPr>
        <dsp:cNvPr id="0" name=""/>
        <dsp:cNvSpPr/>
      </dsp:nvSpPr>
      <dsp:spPr>
        <a:xfrm rot="11880000">
          <a:off x="3243003" y="2092568"/>
          <a:ext cx="79328" cy="463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266219" y="2188995"/>
        <a:ext cx="55530" cy="278249"/>
      </dsp:txXfrm>
    </dsp:sp>
    <dsp:sp modelId="{5A40CA82-EEA8-4583-A4D6-B12AD33D854E}">
      <dsp:nvSpPr>
        <dsp:cNvPr id="0" name=""/>
        <dsp:cNvSpPr/>
      </dsp:nvSpPr>
      <dsp:spPr>
        <a:xfrm>
          <a:off x="1285891" y="1322464"/>
          <a:ext cx="2023871" cy="13639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oudy Old Style" pitchFamily="18" charset="0"/>
            </a:rPr>
            <a:t>Deploying</a:t>
          </a:r>
          <a:endParaRPr lang="en-US" sz="1800" b="1" kern="1200" dirty="0">
            <a:latin typeface="Goudy Old Style" pitchFamily="18" charset="0"/>
          </a:endParaRPr>
        </a:p>
      </dsp:txBody>
      <dsp:txXfrm>
        <a:off x="1582280" y="1522213"/>
        <a:ext cx="1431093" cy="964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C545-8D76-47C8-898B-6309E5EA3C64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C11F9-CFEC-4877-AFB7-36238AD5C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F6216B-ED04-4D57-9AB9-4B832E100B6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590067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06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9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67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2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endParaRPr lang="en-GB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15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02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77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8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8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6260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Confidential © 2011 Wipro Ltd</a:t>
            </a:r>
          </a:p>
        </p:txBody>
      </p:sp>
      <p:sp>
        <p:nvSpPr>
          <p:cNvPr id="9626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DFAFE9-D11A-4768-B2BF-91F91A55447D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384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2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9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b="1" dirty="0" smtClean="0"/>
              <a:t>In the middle you have the open Editor for a Java source file. </a:t>
            </a:r>
          </a:p>
          <a:p>
            <a:pPr algn="just" eaLnBrk="1" hangingPunct="1">
              <a:spcBef>
                <a:spcPct val="0"/>
              </a:spcBef>
            </a:pPr>
            <a:endParaRPr lang="en-US" b="1" dirty="0" smtClean="0"/>
          </a:p>
          <a:p>
            <a:pPr algn="just" eaLnBrk="1" hangingPunct="1">
              <a:spcBef>
                <a:spcPct val="0"/>
              </a:spcBef>
            </a:pPr>
            <a:r>
              <a:rPr lang="en-US" b="1" dirty="0" smtClean="0"/>
              <a:t>To the right and below the editor area you find more Views which were considered useful by the developer of the perspective. </a:t>
            </a:r>
          </a:p>
          <a:p>
            <a:pPr algn="just" eaLnBrk="1" hangingPunct="1">
              <a:spcBef>
                <a:spcPct val="0"/>
              </a:spcBef>
            </a:pPr>
            <a:endParaRPr lang="en-US" b="1" dirty="0" smtClean="0"/>
          </a:p>
          <a:p>
            <a:pPr algn="just" eaLnBrk="1" hangingPunct="1">
              <a:spcBef>
                <a:spcPct val="0"/>
              </a:spcBef>
            </a:pPr>
            <a:endParaRPr lang="en-US" b="1" dirty="0" smtClean="0"/>
          </a:p>
          <a:p>
            <a:pPr algn="just" eaLnBrk="1" hangingPunct="1">
              <a:spcBef>
                <a:spcPct val="0"/>
              </a:spcBef>
            </a:pPr>
            <a:r>
              <a:rPr lang="en-US" b="1" dirty="0" smtClean="0"/>
              <a:t>For example the "Console" view shows the output of </a:t>
            </a:r>
            <a:r>
              <a:rPr lang="en-US" b="1" dirty="0" err="1" smtClean="0"/>
              <a:t>System.out</a:t>
            </a:r>
            <a:r>
              <a:rPr lang="en-US" b="1" dirty="0" smtClean="0"/>
              <a:t> statements in your code. </a:t>
            </a:r>
            <a:endParaRPr lang="en-GB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4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1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64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5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714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6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42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8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8308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Confidential © 2009 Wipro Ltd</a:t>
            </a:r>
          </a:p>
        </p:txBody>
      </p:sp>
      <p:sp>
        <p:nvSpPr>
          <p:cNvPr id="98309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7B56D9-B791-46C9-8416-3D7A747F5490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06961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9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22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4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514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998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582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9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72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80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8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C11F9-CFEC-4877-AFB7-36238AD5CC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632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8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222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533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Faculty Notes: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 a Java web application is very hard and can be a very tedious task. Typical build steps are as follows: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Compiling all source files. Copying all class files to a temporary directory.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Compiling unit test source codes and then run unit tests. Stopping the build process if a unit test fails.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Transferring other required files (xml, properties, etc) to the temporary directory.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Copying all the web content files.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Building the war file.</a:t>
            </a:r>
          </a:p>
          <a:p>
            <a:endParaRPr lang="en-US" dirty="0" smtClean="0"/>
          </a:p>
          <a:p>
            <a:r>
              <a:rPr lang="en-US" dirty="0" smtClean="0"/>
              <a:t>Participant Notes:</a:t>
            </a:r>
          </a:p>
          <a:p>
            <a:r>
              <a:rPr lang="en-US" dirty="0" smtClean="0"/>
              <a:t>We have created several Java applications till now in the course. We</a:t>
            </a:r>
            <a:r>
              <a:rPr lang="en-US" baseline="0" dirty="0" smtClean="0"/>
              <a:t> managed the build steps manually till now. However, when we deal large enterprise applications building the application and taking care of the dependencies could become very tedious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Transition:</a:t>
            </a:r>
          </a:p>
          <a:p>
            <a:r>
              <a:rPr lang="en-US" baseline="0" dirty="0" smtClean="0"/>
              <a:t>Let’s have a look at some of the common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753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Faculty Notes:</a:t>
            </a:r>
          </a:p>
          <a:p>
            <a:r>
              <a:rPr lang="en-US" dirty="0" smtClean="0"/>
              <a:t>Imagine a large application with different modules </a:t>
            </a:r>
            <a:r>
              <a:rPr lang="en-US" dirty="0" err="1" smtClean="0"/>
              <a:t>eg</a:t>
            </a:r>
            <a:r>
              <a:rPr lang="en-US" dirty="0" smtClean="0"/>
              <a:t>: order, inventory etc and for some reason we want to create a separate war file for each of the modules. And then there is a common module which all of these depend on which has to be created as a jar and included in all war files.</a:t>
            </a:r>
          </a:p>
          <a:p>
            <a:endParaRPr lang="en-US" dirty="0" smtClean="0"/>
          </a:p>
          <a:p>
            <a:r>
              <a:rPr lang="en-US" dirty="0" smtClean="0"/>
              <a:t>While building a real time application we should take care of multiple modules, sequence in which modules need to be built and deploy it to various servers/environments like testing, production etc. Performing this manually would be difficult.</a:t>
            </a:r>
            <a:r>
              <a:rPr lang="en-US" baseline="0" dirty="0" smtClean="0"/>
              <a:t> Thus, in scenarios like this we use a build tool which helps us automate the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4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C11F9-CFEC-4877-AFB7-36238AD5CCD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54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71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68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61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BE00D-63B0-427F-B774-D80C241033D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76200" y="152400"/>
            <a:ext cx="2931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33800" y="6477000"/>
            <a:ext cx="1905000" cy="246063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14EE32-56AB-44A5-8C9B-0C2C450113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3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A96-3B7B-4607-9813-398C71A20408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38-7A03-4EA2-8DAE-2B62797D9D36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Abstract\corp ppt_Intr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914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rot="5400000">
            <a:off x="1676401" y="2971800"/>
            <a:ext cx="3352800" cy="31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906044"/>
            <a:ext cx="5791200" cy="1981200"/>
          </a:xfrm>
        </p:spPr>
        <p:txBody>
          <a:bodyPr>
            <a:normAutofit/>
          </a:bodyPr>
          <a:lstStyle>
            <a:lvl1pPr algn="r">
              <a:defRPr sz="3200" b="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81132" y="51606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8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108592C-E751-4D82-97F5-EC58C80231A1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85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9F863CE-6503-49B3-9FAE-3AF74D55DF05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93832" y="152400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C:\Users\BRENDA\Desktop\Work\NIIT\image001.png"/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514975"/>
            <a:ext cx="143827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23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108592C-E751-4D82-97F5-EC58C80231A1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958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9F863CE-6503-49B3-9FAE-3AF74D55DF05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93832" y="152400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C:\Users\BRENDA\Desktop\Work\NIIT\image001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562600"/>
            <a:ext cx="143827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07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108592C-E751-4D82-97F5-EC58C80231A1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636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9F863CE-6503-49B3-9FAE-3AF74D55DF05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93832" y="152400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C:\Users\BRENDA\Desktop\Work\NIIT\image001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562600"/>
            <a:ext cx="143827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929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108592C-E751-4D82-97F5-EC58C80231A1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0982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813E-00C8-43A3-A968-6D8FC67E9D64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9F863CE-6503-49B3-9FAE-3AF74D55DF05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93832" y="152400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C:\Users\BRENDA\Desktop\Work\NIIT\image001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562600"/>
            <a:ext cx="143827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75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108592C-E751-4D82-97F5-EC58C80231A1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43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9F863CE-6503-49B3-9FAE-3AF74D55DF05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93832" y="152400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C:\Users\BRENDA\Desktop\Work\NIIT\image001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553075"/>
            <a:ext cx="143827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49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196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27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47B7-7471-4FE5-A393-083BDBCDB8BF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D05A-534B-4CB2-BA64-A525282182D1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55DC-E49A-4F38-8832-1C3C58104004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A704-4672-494C-933B-8CD71203FC44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2B4-D04C-44CA-B7CE-E910C0D868CF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649D-F0C7-40A7-B990-C21AF733DB9E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7D27-6B2A-4129-BD94-6A9628E38E39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4F12-010E-4844-9CF6-99CEB7A2CD76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1" r:id="rId13"/>
    <p:sldLayoutId id="2147483672" r:id="rId14"/>
    <p:sldLayoutId id="2147483662" r:id="rId15"/>
    <p:sldLayoutId id="2147483663" r:id="rId16"/>
    <p:sldLayoutId id="2147483664" r:id="rId17"/>
    <p:sldLayoutId id="2147483665" r:id="rId18"/>
    <p:sldLayoutId id="2147483668" r:id="rId19"/>
    <p:sldLayoutId id="2147483667" r:id="rId20"/>
    <p:sldLayoutId id="2147483669" r:id="rId21"/>
    <p:sldLayoutId id="2147483670" r:id="rId22"/>
    <p:sldLayoutId id="2147483673" r:id="rId23"/>
    <p:sldLayoutId id="2147483674" r:id="rId2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://www.acm.uiuc.edu/sigmil/RevEng/images/java-compilation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76200" y="5351383"/>
            <a:ext cx="68199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FOUNDATION TRAINING</a:t>
            </a:r>
            <a:endParaRPr lang="en-IN" dirty="0">
              <a:latin typeface="Trebuchet MS" pitchFamily="34" charset="0"/>
            </a:endParaRPr>
          </a:p>
          <a:p>
            <a:pPr>
              <a:defRPr/>
            </a:pP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Java Basics, Overview of Eclipse IDE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96100" y="203200"/>
            <a:ext cx="2098675" cy="1292662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600" dirty="0" smtClean="0">
                <a:solidFill>
                  <a:schemeClr val="bg1"/>
                </a:solidFill>
                <a:latin typeface="Trebuchet MS" pitchFamily="34" charset="0"/>
              </a:rPr>
              <a:t>Deloitte </a:t>
            </a:r>
          </a:p>
          <a:p>
            <a:pPr algn="ctr">
              <a:defRPr/>
            </a:pPr>
            <a:r>
              <a:rPr lang="en-US" sz="2600" dirty="0" smtClean="0">
                <a:solidFill>
                  <a:schemeClr val="bg1"/>
                </a:solidFill>
                <a:latin typeface="Trebuchet MS" pitchFamily="34" charset="0"/>
              </a:rPr>
              <a:t>Training</a:t>
            </a:r>
          </a:p>
          <a:p>
            <a:pPr algn="ctr">
              <a:defRPr/>
            </a:pPr>
            <a:r>
              <a:rPr lang="en-US" sz="2600" dirty="0" smtClean="0">
                <a:solidFill>
                  <a:schemeClr val="bg1"/>
                </a:solidFill>
                <a:latin typeface="Trebuchet MS" pitchFamily="34" charset="0"/>
              </a:rPr>
              <a:t>2015</a:t>
            </a:r>
            <a:endParaRPr lang="en-IN" sz="26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5867400"/>
          </a:xfrm>
        </p:spPr>
        <p:txBody>
          <a:bodyPr>
            <a:normAutofit lnSpcReduction="10000"/>
          </a:bodyPr>
          <a:lstStyle/>
          <a:p>
            <a:pPr marL="344488" indent="-344488">
              <a:buSzPct val="70000"/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Goudy Old Style" pitchFamily="18" charset="0"/>
              </a:rPr>
              <a:t>Java Environment setup involves setting up of environment variables viz.. </a:t>
            </a:r>
            <a:r>
              <a:rPr lang="en-US" sz="2600" dirty="0" err="1" smtClean="0">
                <a:latin typeface="Goudy Old Style" pitchFamily="18" charset="0"/>
              </a:rPr>
              <a:t>classpath</a:t>
            </a:r>
            <a:r>
              <a:rPr lang="en-US" sz="2600" dirty="0" smtClean="0">
                <a:latin typeface="Goudy Old Style" pitchFamily="18" charset="0"/>
              </a:rPr>
              <a:t>.</a:t>
            </a:r>
          </a:p>
          <a:p>
            <a:pPr marL="344488" indent="-344488" eaLnBrk="1" hangingPunct="1">
              <a:buSzPct val="70000"/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Goudy Old Style" pitchFamily="18" charset="0"/>
                <a:cs typeface="Times New Roman" pitchFamily="18" charset="0"/>
              </a:rPr>
              <a:t>CLASSPATH is an environment variable instructs the, </a:t>
            </a:r>
          </a:p>
          <a:p>
            <a:pPr marL="744538" lvl="1" indent="-344488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600" dirty="0" smtClean="0">
                <a:latin typeface="Goudy Old Style" pitchFamily="18" charset="0"/>
                <a:cs typeface="Times New Roman" pitchFamily="18" charset="0"/>
              </a:rPr>
              <a:t>Java compiler javac.exe to locate class files to be imported.</a:t>
            </a:r>
          </a:p>
          <a:p>
            <a:pPr marL="744538" lvl="1" indent="-344488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600" dirty="0" smtClean="0">
                <a:latin typeface="Goudy Old Style" pitchFamily="18" charset="0"/>
                <a:cs typeface="Times New Roman" pitchFamily="18" charset="0"/>
              </a:rPr>
              <a:t>JVM class loader to find the classes that are directly or indirectly invoked, including the system classes.</a:t>
            </a:r>
          </a:p>
          <a:p>
            <a:pPr marL="344488" indent="-344488" eaLnBrk="1" hangingPunct="1">
              <a:buSzPct val="70000"/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Goudy Old Style" pitchFamily="18" charset="0"/>
                <a:cs typeface="Times New Roman" pitchFamily="18" charset="0"/>
              </a:rPr>
              <a:t>Setting the CLASSPATH variable </a:t>
            </a:r>
          </a:p>
          <a:p>
            <a:pPr marL="744538" lvl="1" indent="-344488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600" b="1" dirty="0" smtClean="0">
                <a:latin typeface="Goudy Old Style" pitchFamily="18" charset="0"/>
                <a:cs typeface="Times New Roman" pitchFamily="18" charset="0"/>
              </a:rPr>
              <a:t>Windows :</a:t>
            </a:r>
            <a:r>
              <a:rPr lang="en-US" sz="2600" dirty="0" smtClean="0">
                <a:latin typeface="Goudy Old Style" pitchFamily="18" charset="0"/>
                <a:cs typeface="Times New Roman" pitchFamily="18" charset="0"/>
              </a:rPr>
              <a:t> SET CLASSPATH= to set the CLASSPATH       variable. E.g. SET CLASSPATH= C:\jdk1.5.0_06\bin</a:t>
            </a:r>
          </a:p>
          <a:p>
            <a:pPr marL="457200" lvl="1" indent="288925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600" b="1" dirty="0" smtClean="0">
                <a:latin typeface="Goudy Old Style" pitchFamily="18" charset="0"/>
                <a:cs typeface="Times New Roman" pitchFamily="18" charset="0"/>
              </a:rPr>
              <a:t>Linux : </a:t>
            </a:r>
            <a:r>
              <a:rPr lang="en-US" sz="2600" b="1" dirty="0" smtClean="0">
                <a:solidFill>
                  <a:srgbClr val="006666"/>
                </a:solidFill>
                <a:latin typeface="Goudy Old Style" pitchFamily="18" charset="0"/>
                <a:cs typeface="Times New Roman" pitchFamily="18" charset="0"/>
              </a:rPr>
              <a:t>  </a:t>
            </a:r>
            <a:r>
              <a:rPr lang="en-US" sz="2600" dirty="0" smtClean="0">
                <a:latin typeface="Goudy Old Style" pitchFamily="18" charset="0"/>
                <a:cs typeface="Times New Roman" pitchFamily="18" charset="0"/>
              </a:rPr>
              <a:t>Modify the</a:t>
            </a:r>
            <a:r>
              <a:rPr lang="en-US" sz="2600" b="1" dirty="0" smtClean="0">
                <a:latin typeface="Goudy Old Style" pitchFamily="18" charset="0"/>
                <a:cs typeface="Times New Roman" pitchFamily="18" charset="0"/>
              </a:rPr>
              <a:t> .</a:t>
            </a:r>
            <a:r>
              <a:rPr lang="en-US" sz="2600" b="1" dirty="0" err="1" smtClean="0">
                <a:latin typeface="Goudy Old Style" pitchFamily="18" charset="0"/>
                <a:cs typeface="Times New Roman" pitchFamily="18" charset="0"/>
              </a:rPr>
              <a:t>bash_profile</a:t>
            </a:r>
            <a:r>
              <a:rPr lang="en-US" sz="2600" b="1" dirty="0" smtClean="0">
                <a:latin typeface="Goudy Old Style" pitchFamily="18" charset="0"/>
                <a:cs typeface="Times New Roman" pitchFamily="18" charset="0"/>
              </a:rPr>
              <a:t> (hidden) </a:t>
            </a:r>
            <a:r>
              <a:rPr lang="en-US" sz="2600" dirty="0" smtClean="0">
                <a:latin typeface="Goudy Old Style" pitchFamily="18" charset="0"/>
                <a:cs typeface="Times New Roman" pitchFamily="18" charset="0"/>
              </a:rPr>
              <a:t>file as follows:</a:t>
            </a:r>
          </a:p>
          <a:p>
            <a:pPr marL="685800" lvl="1" indent="0" eaLnBrk="1" hangingPunct="1">
              <a:buSzPct val="70000"/>
              <a:buFont typeface="Arial" charset="0"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CLASSPATH=&lt;classpath1&gt;:&lt;</a:t>
            </a:r>
            <a:r>
              <a:rPr lang="en-US" sz="2600" dirty="0" err="1" smtClean="0">
                <a:latin typeface="Goudy Old Style" pitchFamily="18" charset="0"/>
              </a:rPr>
              <a:t>installation_path</a:t>
            </a:r>
            <a:r>
              <a:rPr lang="en-US" sz="2600" dirty="0" smtClean="0">
                <a:latin typeface="Goudy Old Style" pitchFamily="18" charset="0"/>
              </a:rPr>
              <a:t>&gt;/bin</a:t>
            </a:r>
          </a:p>
          <a:p>
            <a:pPr marL="685800" lvl="1" indent="0" eaLnBrk="1" hangingPunct="1">
              <a:buSzPct val="70000"/>
              <a:buFont typeface="Arial" charset="0"/>
              <a:buNone/>
              <a:defRPr/>
            </a:pPr>
            <a:r>
              <a:rPr lang="en-US" sz="2600" dirty="0" smtClean="0">
                <a:latin typeface="Goudy Old Style" pitchFamily="18" charset="0"/>
                <a:cs typeface="Times New Roman" pitchFamily="18" charset="0"/>
              </a:rPr>
              <a:t>export CLASSPATH      </a:t>
            </a:r>
          </a:p>
          <a:p>
            <a:pPr marL="685800" lvl="4" indent="0" eaLnBrk="1" hangingPunct="1">
              <a:buSzPct val="70000"/>
              <a:buFont typeface="Arial" charset="0"/>
              <a:buNone/>
              <a:defRPr/>
            </a:pPr>
            <a:r>
              <a:rPr lang="en-US" sz="2600" b="1" dirty="0" smtClean="0">
                <a:latin typeface="Goudy Old Style" pitchFamily="18" charset="0"/>
                <a:cs typeface="Times New Roman" pitchFamily="18" charset="0"/>
              </a:rPr>
              <a:t>OR </a:t>
            </a:r>
            <a:r>
              <a:rPr lang="en-US" sz="2600" dirty="0" smtClean="0">
                <a:latin typeface="Goudy Old Style" pitchFamily="18" charset="0"/>
                <a:cs typeface="Times New Roman" pitchFamily="18" charset="0"/>
              </a:rPr>
              <a:t>export</a:t>
            </a:r>
            <a:r>
              <a:rPr lang="en-US" sz="2600" b="1" dirty="0" smtClean="0">
                <a:latin typeface="Goudy Old Style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Goudy Old Style" pitchFamily="18" charset="0"/>
              </a:rPr>
              <a:t>CLASSPATH=&lt;classpath1&gt;:&lt;</a:t>
            </a:r>
            <a:r>
              <a:rPr lang="en-US" sz="2600" dirty="0" err="1" smtClean="0">
                <a:latin typeface="Goudy Old Style" pitchFamily="18" charset="0"/>
              </a:rPr>
              <a:t>installation_path</a:t>
            </a:r>
            <a:r>
              <a:rPr lang="en-US" sz="2600" dirty="0" smtClean="0">
                <a:latin typeface="Goudy Old Style" pitchFamily="18" charset="0"/>
              </a:rPr>
              <a:t>&gt;/bin</a:t>
            </a:r>
            <a:r>
              <a:rPr lang="en-US" sz="2600" dirty="0" smtClean="0">
                <a:latin typeface="Goudy Old Style" pitchFamily="18" charset="0"/>
                <a:cs typeface="Times New Roman" pitchFamily="18" charset="0"/>
              </a:rPr>
              <a:t>\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9144000" cy="4873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Java Environment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533400"/>
          <a:ext cx="8763000" cy="606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146"/>
                <a:gridCol w="7629854"/>
              </a:tblGrid>
              <a:tr h="4614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Version</a:t>
                      </a:r>
                      <a:endParaRPr lang="en-US" sz="24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 marL="85134" marR="85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Features</a:t>
                      </a:r>
                      <a:endParaRPr lang="en-US" sz="24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 marL="85134" marR="85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27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oudy Old Style" pitchFamily="18" charset="0"/>
                        </a:rPr>
                        <a:t>1.0</a:t>
                      </a:r>
                      <a:endParaRPr lang="en-US" sz="2100" dirty="0">
                        <a:latin typeface="Goudy Old Style" pitchFamily="18" charset="0"/>
                      </a:endParaRPr>
                    </a:p>
                  </a:txBody>
                  <a:tcPr marL="85134" marR="85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Goudy Old Style" pitchFamily="18" charset="0"/>
                        </a:rPr>
                        <a:t>Initial  release</a:t>
                      </a:r>
                      <a:endParaRPr lang="en-US" sz="2100" dirty="0">
                        <a:latin typeface="Goudy Old Style" pitchFamily="18" charset="0"/>
                      </a:endParaRPr>
                    </a:p>
                  </a:txBody>
                  <a:tcPr marL="85134" marR="85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8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oudy Old Style" pitchFamily="18" charset="0"/>
                        </a:rPr>
                        <a:t>1.1</a:t>
                      </a:r>
                      <a:endParaRPr lang="en-US" sz="2100" dirty="0">
                        <a:latin typeface="Goudy Old Style" pitchFamily="18" charset="0"/>
                      </a:endParaRPr>
                    </a:p>
                  </a:txBody>
                  <a:tcPr marL="85134" marR="85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Goudy Old Style" pitchFamily="18" charset="0"/>
                        </a:rPr>
                        <a:t>Inner classes; RMI, JDBC;</a:t>
                      </a:r>
                      <a:endParaRPr lang="en-US" sz="2100" dirty="0">
                        <a:latin typeface="Goudy Old Style" pitchFamily="18" charset="0"/>
                      </a:endParaRPr>
                    </a:p>
                  </a:txBody>
                  <a:tcPr marL="85134" marR="85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786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oudy Old Style" pitchFamily="18" charset="0"/>
                        </a:rPr>
                        <a:t>1.2</a:t>
                      </a:r>
                      <a:endParaRPr lang="en-US" sz="2100" dirty="0">
                        <a:latin typeface="Goudy Old Style" pitchFamily="18" charset="0"/>
                      </a:endParaRPr>
                    </a:p>
                  </a:txBody>
                  <a:tcPr marL="85134" marR="85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Goudy Old Style" pitchFamily="18" charset="0"/>
                        </a:rPr>
                        <a:t>New keyword –</a:t>
                      </a:r>
                      <a:r>
                        <a:rPr lang="en-US" sz="2100" baseline="0" dirty="0" smtClean="0">
                          <a:latin typeface="Goudy Old Style" pitchFamily="18" charset="0"/>
                        </a:rPr>
                        <a:t> </a:t>
                      </a:r>
                      <a:r>
                        <a:rPr lang="en-US" sz="2100" dirty="0" err="1" smtClean="0">
                          <a:latin typeface="Goudy Old Style" pitchFamily="18" charset="0"/>
                        </a:rPr>
                        <a:t>strictfp</a:t>
                      </a:r>
                      <a:r>
                        <a:rPr lang="en-US" sz="2100" dirty="0" smtClean="0">
                          <a:latin typeface="Goudy Old Style" pitchFamily="18" charset="0"/>
                        </a:rPr>
                        <a:t>; </a:t>
                      </a:r>
                    </a:p>
                    <a:p>
                      <a:r>
                        <a:rPr lang="en-US" sz="2100" dirty="0" smtClean="0">
                          <a:latin typeface="Goudy Old Style" pitchFamily="18" charset="0"/>
                        </a:rPr>
                        <a:t>Swing graphical API integrated into the core classes;</a:t>
                      </a:r>
                    </a:p>
                    <a:p>
                      <a:r>
                        <a:rPr lang="en-US" sz="2100" dirty="0" smtClean="0">
                          <a:latin typeface="Goudy Old Style" pitchFamily="18" charset="0"/>
                        </a:rPr>
                        <a:t>Sun's JVM was equipped with  JIT Compiler.</a:t>
                      </a:r>
                      <a:endParaRPr lang="en-US" sz="2100" dirty="0">
                        <a:latin typeface="Goudy Old Style" pitchFamily="18" charset="0"/>
                      </a:endParaRPr>
                    </a:p>
                  </a:txBody>
                  <a:tcPr marL="85134" marR="85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808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oudy Old Style" pitchFamily="18" charset="0"/>
                        </a:rPr>
                        <a:t>1.3</a:t>
                      </a:r>
                      <a:endParaRPr lang="en-US" sz="2100" dirty="0">
                        <a:latin typeface="Goudy Old Style" pitchFamily="18" charset="0"/>
                      </a:endParaRPr>
                    </a:p>
                  </a:txBody>
                  <a:tcPr marL="85134" marR="85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Goudy Old Style" pitchFamily="18" charset="0"/>
                        </a:rPr>
                        <a:t>RMI was modified to support optional compatibility with CORBA; </a:t>
                      </a:r>
                    </a:p>
                    <a:p>
                      <a:r>
                        <a:rPr lang="en-US" sz="2100" dirty="0" smtClean="0">
                          <a:latin typeface="Goudy Old Style" pitchFamily="18" charset="0"/>
                        </a:rPr>
                        <a:t>JNDI included in core libraries.</a:t>
                      </a:r>
                      <a:endParaRPr lang="en-US" sz="2100" dirty="0">
                        <a:latin typeface="Goudy Old Style" pitchFamily="18" charset="0"/>
                      </a:endParaRPr>
                    </a:p>
                  </a:txBody>
                  <a:tcPr marL="85134" marR="85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2498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oudy Old Style" pitchFamily="18" charset="0"/>
                        </a:rPr>
                        <a:t>1.4</a:t>
                      </a:r>
                      <a:endParaRPr lang="en-US" sz="2100" dirty="0">
                        <a:latin typeface="Goudy Old Style" pitchFamily="18" charset="0"/>
                      </a:endParaRPr>
                    </a:p>
                  </a:txBody>
                  <a:tcPr marL="85134" marR="85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Goudy Old Style" pitchFamily="18" charset="0"/>
                        </a:rPr>
                        <a:t>New  keyword – assert; </a:t>
                      </a:r>
                    </a:p>
                    <a:p>
                      <a:r>
                        <a:rPr lang="en-US" sz="2100" dirty="0" smtClean="0">
                          <a:latin typeface="Goudy Old Style" pitchFamily="18" charset="0"/>
                        </a:rPr>
                        <a:t>64 bit support;</a:t>
                      </a:r>
                    </a:p>
                    <a:p>
                      <a:r>
                        <a:rPr lang="en-US" sz="2100" dirty="0" smtClean="0">
                          <a:latin typeface="Goudy Old Style" pitchFamily="18" charset="0"/>
                        </a:rPr>
                        <a:t>Due to exception chaining,</a:t>
                      </a:r>
                      <a:r>
                        <a:rPr lang="en-US" sz="2100" baseline="0" dirty="0" smtClean="0">
                          <a:latin typeface="Goudy Old Style" pitchFamily="18" charset="0"/>
                        </a:rPr>
                        <a:t> </a:t>
                      </a:r>
                      <a:r>
                        <a:rPr lang="en-US" sz="2100" dirty="0" smtClean="0">
                          <a:latin typeface="Goudy Old Style" pitchFamily="18" charset="0"/>
                        </a:rPr>
                        <a:t>exceptions can encapsulate original lower–level exception;</a:t>
                      </a:r>
                    </a:p>
                    <a:p>
                      <a:r>
                        <a:rPr lang="en-US" sz="2100" dirty="0" smtClean="0">
                          <a:latin typeface="Goudy Old Style" pitchFamily="18" charset="0"/>
                        </a:rPr>
                        <a:t>Internet Protocol </a:t>
                      </a:r>
                      <a:r>
                        <a:rPr lang="en-US" sz="2100" dirty="0" err="1" smtClean="0">
                          <a:latin typeface="Goudy Old Style" pitchFamily="18" charset="0"/>
                        </a:rPr>
                        <a:t>ver</a:t>
                      </a:r>
                      <a:r>
                        <a:rPr lang="en-US" sz="2100" dirty="0" smtClean="0">
                          <a:latin typeface="Goudy Old Style" pitchFamily="18" charset="0"/>
                        </a:rPr>
                        <a:t> – 6  support non-blocking; </a:t>
                      </a:r>
                    </a:p>
                    <a:p>
                      <a:r>
                        <a:rPr lang="en-US" sz="2100" dirty="0" smtClean="0">
                          <a:latin typeface="Goudy Old Style" pitchFamily="18" charset="0"/>
                        </a:rPr>
                        <a:t>Image I/O API for reading and writing images;</a:t>
                      </a:r>
                    </a:p>
                    <a:p>
                      <a:r>
                        <a:rPr lang="en-US" sz="2100" dirty="0" smtClean="0">
                          <a:latin typeface="Goudy Old Style" pitchFamily="18" charset="0"/>
                        </a:rPr>
                        <a:t>Integrated XML parser and XSLT processor; </a:t>
                      </a:r>
                    </a:p>
                    <a:p>
                      <a:r>
                        <a:rPr lang="en-US" sz="2100" dirty="0" smtClean="0">
                          <a:latin typeface="Goudy Old Style" pitchFamily="18" charset="0"/>
                        </a:rPr>
                        <a:t>Integrated security and cryptography extensions ; </a:t>
                      </a:r>
                    </a:p>
                    <a:p>
                      <a:r>
                        <a:rPr lang="en-US" sz="2100" dirty="0" smtClean="0">
                          <a:latin typeface="Goudy Old Style" pitchFamily="18" charset="0"/>
                        </a:rPr>
                        <a:t>Java Web Start included</a:t>
                      </a:r>
                      <a:endParaRPr lang="en-US" sz="2100" dirty="0">
                        <a:latin typeface="Goudy Old Style" pitchFamily="18" charset="0"/>
                      </a:endParaRPr>
                    </a:p>
                  </a:txBody>
                  <a:tcPr marL="85134" marR="85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ndalus" pitchFamily="18" charset="-78"/>
                <a:cs typeface="Andalus" pitchFamily="18" charset="-78"/>
              </a:rPr>
              <a:t>Java versions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90079"/>
              </p:ext>
            </p:extLst>
          </p:nvPr>
        </p:nvGraphicFramePr>
        <p:xfrm>
          <a:off x="457200" y="609600"/>
          <a:ext cx="8229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31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1.5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Generics; </a:t>
                      </a:r>
                      <a:r>
                        <a:rPr lang="en-US" sz="2100" b="0" dirty="0" err="1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Autoboxing</a:t>
                      </a:r>
                      <a:r>
                        <a:rPr lang="en-US" sz="2100" b="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; Annotations; Collections; Enumerations; auto stub generation for RMI;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oudy Old Style" pitchFamily="18" charset="0"/>
                        </a:rPr>
                        <a:t>1.6</a:t>
                      </a:r>
                      <a:endParaRPr lang="en-US" sz="2100" dirty="0">
                        <a:latin typeface="Goudy Old Style" pitchFamily="18" charset="0"/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Goudy Old Style" pitchFamily="18" charset="0"/>
                        </a:rPr>
                        <a:t>Enhanced support for Web services.</a:t>
                      </a:r>
                      <a:endParaRPr lang="en-US" sz="2100" dirty="0">
                        <a:latin typeface="Goudy Old Style" pitchFamily="18" charset="0"/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contd..</a:t>
            </a:r>
            <a:endParaRPr lang="en-US" sz="40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Data Types and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898525"/>
          <a:ext cx="5867400" cy="527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199"/>
                <a:gridCol w="1371600"/>
                <a:gridCol w="1447800"/>
                <a:gridCol w="1447801"/>
              </a:tblGrid>
              <a:tr h="638175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Category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Data type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Memory </a:t>
                      </a:r>
                    </a:p>
                    <a:p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Size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Default Value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Numeric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byte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1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0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short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2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0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int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4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0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long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8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0L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float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4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0.0f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double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8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0.0d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Character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char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2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‘\u000’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String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null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Boolean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boolean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Goudy Old Style" pitchFamily="18" charset="0"/>
                        </a:rPr>
                        <a:t>false</a:t>
                      </a:r>
                      <a:endParaRPr lang="en-US" sz="2600" dirty="0">
                        <a:solidFill>
                          <a:srgbClr val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915400" cy="6019800"/>
          </a:xfrm>
        </p:spPr>
        <p:txBody>
          <a:bodyPr/>
          <a:lstStyle/>
          <a:p>
            <a:pPr eaLnBrk="1" hangingPunct="1">
              <a:buSzPct val="70000"/>
              <a:buFont typeface="Wingdings" pitchFamily="2" charset="2"/>
              <a:buChar char="Ø"/>
              <a:tabLst>
                <a:tab pos="746125" algn="l"/>
              </a:tabLst>
            </a:pPr>
            <a:r>
              <a:rPr lang="en-US" sz="2800" dirty="0" smtClean="0">
                <a:latin typeface="Goudy Old Style" pitchFamily="18" charset="0"/>
              </a:rPr>
              <a:t>Java supports a few special escape sequences for char and String literals: </a:t>
            </a:r>
          </a:p>
          <a:p>
            <a:pPr marL="914400" lvl="1" indent="-457200" eaLnBrk="1" hangingPunct="1">
              <a:buSzPct val="70000"/>
              <a:buFont typeface="Wingdings" pitchFamily="2" charset="2"/>
              <a:buChar char="v"/>
              <a:tabLst>
                <a:tab pos="746125" algn="l"/>
              </a:tabLst>
            </a:pPr>
            <a:r>
              <a:rPr lang="en-US" dirty="0" smtClean="0">
                <a:latin typeface="Goudy Old Style" pitchFamily="18" charset="0"/>
              </a:rPr>
              <a:t>\b backspace, </a:t>
            </a:r>
          </a:p>
          <a:p>
            <a:pPr marL="914400" lvl="1" indent="-457200" eaLnBrk="1" hangingPunct="1">
              <a:buSzPct val="70000"/>
              <a:buFont typeface="Wingdings" pitchFamily="2" charset="2"/>
              <a:buChar char="v"/>
              <a:tabLst>
                <a:tab pos="746125" algn="l"/>
              </a:tabLst>
            </a:pPr>
            <a:r>
              <a:rPr lang="en-US" dirty="0" smtClean="0">
                <a:latin typeface="Goudy Old Style" pitchFamily="18" charset="0"/>
              </a:rPr>
              <a:t>\t tab, </a:t>
            </a:r>
          </a:p>
          <a:p>
            <a:pPr marL="914400" lvl="1" indent="-457200" eaLnBrk="1" hangingPunct="1">
              <a:buSzPct val="70000"/>
              <a:buFont typeface="Wingdings" pitchFamily="2" charset="2"/>
              <a:buChar char="v"/>
              <a:tabLst>
                <a:tab pos="746125" algn="l"/>
              </a:tabLst>
            </a:pPr>
            <a:r>
              <a:rPr lang="en-US" dirty="0" smtClean="0">
                <a:latin typeface="Goudy Old Style" pitchFamily="18" charset="0"/>
              </a:rPr>
              <a:t>\n line feed, </a:t>
            </a:r>
          </a:p>
          <a:p>
            <a:pPr marL="914400" lvl="1" indent="-457200" eaLnBrk="1" hangingPunct="1">
              <a:buSzPct val="70000"/>
              <a:buFont typeface="Wingdings" pitchFamily="2" charset="2"/>
              <a:buChar char="v"/>
              <a:tabLst>
                <a:tab pos="746125" algn="l"/>
              </a:tabLst>
            </a:pPr>
            <a:r>
              <a:rPr lang="en-US" dirty="0" smtClean="0">
                <a:latin typeface="Goudy Old Style" pitchFamily="18" charset="0"/>
              </a:rPr>
              <a:t>\f  form feed, </a:t>
            </a:r>
          </a:p>
          <a:p>
            <a:pPr marL="914400" lvl="1" indent="-457200" eaLnBrk="1" hangingPunct="1">
              <a:buSzPct val="70000"/>
              <a:buFont typeface="Wingdings" pitchFamily="2" charset="2"/>
              <a:buChar char="v"/>
              <a:tabLst>
                <a:tab pos="746125" algn="l"/>
              </a:tabLst>
            </a:pPr>
            <a:r>
              <a:rPr lang="en-US" dirty="0" smtClean="0">
                <a:latin typeface="Goudy Old Style" pitchFamily="18" charset="0"/>
              </a:rPr>
              <a:t>\r  carriage return, </a:t>
            </a:r>
          </a:p>
          <a:p>
            <a:pPr marL="914400" lvl="1" indent="-457200" eaLnBrk="1" hangingPunct="1">
              <a:buSzPct val="70000"/>
              <a:buFont typeface="Wingdings" pitchFamily="2" charset="2"/>
              <a:buChar char="v"/>
              <a:tabLst>
                <a:tab pos="746125" algn="l"/>
              </a:tabLst>
            </a:pPr>
            <a:r>
              <a:rPr lang="en-US" dirty="0" smtClean="0">
                <a:latin typeface="Goudy Old Style" pitchFamily="18" charset="0"/>
              </a:rPr>
              <a:t>\”  double quote, </a:t>
            </a:r>
          </a:p>
          <a:p>
            <a:pPr marL="914400" lvl="1" indent="-457200" eaLnBrk="1" hangingPunct="1">
              <a:buSzPct val="70000"/>
              <a:buFont typeface="Wingdings" pitchFamily="2" charset="2"/>
              <a:buChar char="v"/>
              <a:tabLst>
                <a:tab pos="746125" algn="l"/>
              </a:tabLst>
            </a:pPr>
            <a:r>
              <a:rPr lang="en-US" dirty="0" smtClean="0">
                <a:latin typeface="Goudy Old Style" pitchFamily="18" charset="0"/>
              </a:rPr>
              <a:t>\‘  single quote, and </a:t>
            </a:r>
          </a:p>
          <a:p>
            <a:pPr marL="914400" lvl="1" indent="-457200" eaLnBrk="1" hangingPunct="1">
              <a:buSzPct val="70000"/>
              <a:buFont typeface="Wingdings" pitchFamily="2" charset="2"/>
              <a:buChar char="v"/>
              <a:tabLst>
                <a:tab pos="746125" algn="l"/>
              </a:tabLst>
            </a:pPr>
            <a:r>
              <a:rPr lang="en-US" dirty="0" smtClean="0">
                <a:latin typeface="Goudy Old Style" pitchFamily="18" charset="0"/>
              </a:rPr>
              <a:t>\\  backslash.</a:t>
            </a:r>
            <a:endParaRPr lang="en-US" sz="2400" dirty="0" smtClean="0">
              <a:latin typeface="Goudy Old Style" pitchFamily="18" charset="0"/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427344"/>
              </p:ext>
            </p:extLst>
          </p:nvPr>
        </p:nvGraphicFramePr>
        <p:xfrm>
          <a:off x="228601" y="705569"/>
          <a:ext cx="8610599" cy="510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444"/>
                <a:gridCol w="1537607"/>
                <a:gridCol w="2429188"/>
                <a:gridCol w="3644360"/>
              </a:tblGrid>
              <a:tr h="493306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Sl.No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Category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Operation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Operators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</a:tr>
              <a:tr h="47389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1.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Unary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Increment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++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</a:tr>
              <a:tr h="473895"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Decrement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sz="26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endParaRPr lang="en-US" sz="2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</a:tr>
              <a:tr h="47389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2.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Binary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Relational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&gt;, &lt;,  &gt;=,</a:t>
                      </a:r>
                      <a:r>
                        <a:rPr lang="en-US" sz="2600" baseline="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 &lt;=, ==, !=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</a:tr>
              <a:tr h="473895"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Logical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&amp;&amp;, ||, !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</a:tr>
              <a:tr h="493306"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Note : Java  supports Short Circuit logical operations.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473895"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Arithmetic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%, /,*, +,-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</a:tr>
              <a:tr h="473895"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Assignment</a:t>
                      </a: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=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</a:tr>
              <a:tr h="47389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3.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Bitwise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Bitwise Logical</a:t>
                      </a: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&amp;,|,~,^, &amp;=, |=,^=,</a:t>
                      </a: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</a:tr>
              <a:tr h="705553"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Bitwise Shift</a:t>
                      </a: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A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&gt;&gt;, &lt;&lt;, &gt;&gt;&gt;, &gt;&gt;=,&lt;&lt;=,&gt;&gt;&gt;=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A7">
                        <a:alpha val="49804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Andalus" pitchFamily="18" charset="-78"/>
                <a:cs typeface="Andalus" pitchFamily="18" charset="-78"/>
              </a:rPr>
              <a:t>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222257"/>
              </p:ext>
            </p:extLst>
          </p:nvPr>
        </p:nvGraphicFramePr>
        <p:xfrm>
          <a:off x="457200" y="670560"/>
          <a:ext cx="8229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690007"/>
                <a:gridCol w="2130879"/>
                <a:gridCol w="3380014"/>
              </a:tblGrid>
              <a:tr h="42856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Sl.No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Category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Operation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Operators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48000"/>
                      </a:srgbClr>
                    </a:solidFill>
                  </a:tcPr>
                </a:tc>
              </a:tr>
              <a:tr h="42856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4. 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String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Concatenation</a:t>
                      </a: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+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48000"/>
                      </a:srgbClr>
                    </a:solidFill>
                  </a:tcPr>
                </a:tc>
              </a:tr>
              <a:tr h="42856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5.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Memory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Allocation</a:t>
                      </a: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new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48000"/>
                      </a:srgbClr>
                    </a:solidFill>
                  </a:tcPr>
                </a:tc>
              </a:tr>
              <a:tr h="58337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6.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Compound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Arithmetic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%=, /=, *=,</a:t>
                      </a:r>
                      <a:r>
                        <a:rPr lang="en-US" sz="2600" baseline="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 </a:t>
                      </a:r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+=, -=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48000"/>
                      </a:srgbClr>
                    </a:solidFill>
                  </a:tcPr>
                </a:tc>
              </a:tr>
              <a:tr h="42856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7.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Ternary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Conditional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?:</a:t>
                      </a:r>
                      <a:endParaRPr lang="en-US" sz="26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 marL="88174" marR="88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48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458200" cy="5867400"/>
          </a:xfrm>
        </p:spPr>
        <p:txBody>
          <a:bodyPr>
            <a:normAutofit/>
          </a:bodyPr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b="1" u="sng" dirty="0" smtClean="0">
                <a:latin typeface="Goudy Old Style" pitchFamily="18" charset="0"/>
              </a:rPr>
              <a:t>Conditional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 if 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 if…else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 else..if ladder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 switch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b="1" u="sng" dirty="0" smtClean="0">
                <a:latin typeface="Goudy Old Style" pitchFamily="18" charset="0"/>
              </a:rPr>
              <a:t>Repetitive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while loop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do..while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for loop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b="1" u="sng" dirty="0" smtClean="0">
                <a:latin typeface="Goudy Old Style" pitchFamily="18" charset="0"/>
              </a:rPr>
              <a:t>Enhanced for loop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for(type </a:t>
            </a:r>
            <a:r>
              <a:rPr lang="en-US" sz="2600" dirty="0" err="1" smtClean="0">
                <a:latin typeface="Goudy Old Style" pitchFamily="18" charset="0"/>
              </a:rPr>
              <a:t>itr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var</a:t>
            </a:r>
            <a:r>
              <a:rPr lang="en-US" sz="2600" dirty="0" smtClean="0">
                <a:latin typeface="Goudy Old Style" pitchFamily="18" charset="0"/>
              </a:rPr>
              <a:t> : collection)</a:t>
            </a:r>
          </a:p>
          <a:p>
            <a:pPr lvl="1" eaLnBrk="1" hangingPunct="1">
              <a:buSzPct val="70000"/>
              <a:buFont typeface="Arial" charset="0"/>
              <a:buNone/>
            </a:pPr>
            <a:r>
              <a:rPr lang="en-US" sz="2600" dirty="0" smtClean="0">
                <a:latin typeface="Goudy Old Style" pitchFamily="18" charset="0"/>
              </a:rPr>
              <a:t>    { statements ; }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endParaRPr lang="en-US" sz="2600" dirty="0" smtClean="0">
              <a:latin typeface="Goudy Old Style" pitchFamily="18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Control statements</a:t>
            </a:r>
          </a:p>
        </p:txBody>
      </p:sp>
      <p:sp>
        <p:nvSpPr>
          <p:cNvPr id="1843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102225" y="533400"/>
            <a:ext cx="4041775" cy="5867400"/>
          </a:xfrm>
        </p:spPr>
        <p:txBody>
          <a:bodyPr/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b="1" u="sng" dirty="0" smtClean="0">
                <a:latin typeface="Goudy Old Style" pitchFamily="18" charset="0"/>
              </a:rPr>
              <a:t>Key words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continue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break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default</a:t>
            </a:r>
            <a:endParaRPr lang="en-US" sz="2600" b="1" u="sng" dirty="0" smtClean="0">
              <a:latin typeface="Goudy Old Style" pitchFamily="18" charset="0"/>
            </a:endParaRP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b="1" u="sng" dirty="0" smtClean="0">
                <a:latin typeface="Goudy Old Style" pitchFamily="18" charset="0"/>
              </a:rPr>
              <a:t>Nesting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Nesting is permitted in all the statements.</a:t>
            </a:r>
          </a:p>
          <a:p>
            <a:pPr eaLnBrk="1" hangingPunct="1">
              <a:buSzPct val="70000"/>
              <a:buFont typeface="Arial" charset="0"/>
              <a:buNone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152400" y="609600"/>
            <a:ext cx="8686800" cy="57912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Syntax</a:t>
            </a:r>
          </a:p>
          <a:p>
            <a:pPr marL="457200" lvl="1" indent="0">
              <a:buSzPct val="70000"/>
              <a:buNone/>
            </a:pPr>
            <a:r>
              <a:rPr lang="en-US" sz="2600" dirty="0">
                <a:latin typeface="Goudy Old Style" pitchFamily="18" charset="0"/>
              </a:rPr>
              <a:t>class &lt;</a:t>
            </a:r>
            <a:r>
              <a:rPr lang="en-US" sz="2600" dirty="0" err="1">
                <a:latin typeface="Goudy Old Style" pitchFamily="18" charset="0"/>
              </a:rPr>
              <a:t>classname</a:t>
            </a:r>
            <a:r>
              <a:rPr lang="en-US" sz="2600" dirty="0">
                <a:latin typeface="Goudy Old Style" pitchFamily="18" charset="0"/>
              </a:rPr>
              <a:t>&gt; {</a:t>
            </a:r>
          </a:p>
          <a:p>
            <a:pPr marL="457200" lvl="1" indent="0">
              <a:buSzPct val="70000"/>
              <a:buNone/>
            </a:pPr>
            <a:r>
              <a:rPr lang="en-US" sz="2600" dirty="0">
                <a:latin typeface="Goudy Old Style" pitchFamily="18" charset="0"/>
              </a:rPr>
              <a:t>	&lt;body of the class&gt;	</a:t>
            </a:r>
          </a:p>
          <a:p>
            <a:pPr marL="457200" lvl="1" indent="0">
              <a:buSzPct val="70000"/>
              <a:buNone/>
            </a:pPr>
            <a:r>
              <a:rPr lang="en-US" sz="2600" dirty="0">
                <a:latin typeface="Goudy Old Style" pitchFamily="18" charset="0"/>
              </a:rPr>
              <a:t>}</a:t>
            </a:r>
          </a:p>
          <a:p>
            <a:pPr marL="0" indent="0">
              <a:buSzPct val="70000"/>
              <a:buNone/>
            </a:pPr>
            <a:r>
              <a:rPr lang="en-US" sz="2600" dirty="0" smtClean="0">
                <a:latin typeface="Goudy Old Style" pitchFamily="18" charset="0"/>
              </a:rPr>
              <a:t>     where</a:t>
            </a:r>
            <a:r>
              <a:rPr lang="en-US" sz="2600" dirty="0">
                <a:latin typeface="Goudy Old Style" pitchFamily="18" charset="0"/>
              </a:rPr>
              <a:t>,</a:t>
            </a:r>
          </a:p>
          <a:p>
            <a:pPr marL="457200" lvl="1" indent="0">
              <a:buSzPct val="70000"/>
              <a:buNone/>
            </a:pPr>
            <a:r>
              <a:rPr lang="en-US" sz="2600" dirty="0">
                <a:latin typeface="Goudy Old Style" pitchFamily="18" charset="0"/>
              </a:rPr>
              <a:t>class is the keyword used for creating a class, </a:t>
            </a:r>
          </a:p>
          <a:p>
            <a:pPr marL="457200" lvl="1" indent="0">
              <a:buSzPct val="70000"/>
              <a:buNone/>
            </a:pPr>
            <a:r>
              <a:rPr lang="en-US" sz="2600" dirty="0">
                <a:latin typeface="Goudy Old Style" pitchFamily="18" charset="0"/>
              </a:rPr>
              <a:t>&lt;</a:t>
            </a:r>
            <a:r>
              <a:rPr lang="en-US" sz="2600" dirty="0" err="1">
                <a:latin typeface="Goudy Old Style" pitchFamily="18" charset="0"/>
              </a:rPr>
              <a:t>classname</a:t>
            </a:r>
            <a:r>
              <a:rPr lang="en-US" sz="2600" dirty="0">
                <a:latin typeface="Goudy Old Style" pitchFamily="18" charset="0"/>
              </a:rPr>
              <a:t>&gt; is the name of the class, and</a:t>
            </a:r>
          </a:p>
          <a:p>
            <a:pPr marL="457200" lvl="1" indent="0">
              <a:buSzPct val="70000"/>
              <a:buNone/>
            </a:pPr>
            <a:r>
              <a:rPr lang="en-US" sz="2600" dirty="0">
                <a:latin typeface="Goudy Old Style" pitchFamily="18" charset="0"/>
              </a:rPr>
              <a:t>&lt;body of the class&gt; consists of declaration of attributes and methods.</a:t>
            </a:r>
            <a:endParaRPr lang="en-GB" sz="2600" dirty="0">
              <a:latin typeface="Goudy Old Style" pitchFamily="18" charset="0"/>
            </a:endParaRPr>
          </a:p>
          <a:p>
            <a:pPr marL="0" indent="0">
              <a:buSzPct val="70000"/>
              <a:buNone/>
            </a:pPr>
            <a:endParaRPr lang="en-US" sz="2600" dirty="0"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0"/>
            <a:ext cx="7007226" cy="6858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Implementing Classes in Java </a:t>
            </a:r>
          </a:p>
        </p:txBody>
      </p:sp>
    </p:spTree>
    <p:extLst>
      <p:ext uri="{BB962C8B-B14F-4D97-AF65-F5344CB8AC3E}">
        <p14:creationId xmlns:p14="http://schemas.microsoft.com/office/powerpoint/2010/main" val="23528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638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class Sample</a:t>
            </a:r>
          </a:p>
          <a:p>
            <a:pPr eaLnBrk="1" hangingPunct="1">
              <a:buFontTx/>
              <a:buNone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int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float b;</a:t>
            </a:r>
          </a:p>
          <a:p>
            <a:pPr eaLnBrk="1" hangingPunct="1">
              <a:buFontTx/>
              <a:buNone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void input() </a:t>
            </a:r>
          </a:p>
          <a:p>
            <a:pPr eaLnBrk="1" hangingPunct="1">
              <a:buFontTx/>
              <a:buNone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{ a=10; b=25.75; }</a:t>
            </a:r>
          </a:p>
          <a:p>
            <a:pPr eaLnBrk="1" hangingPunct="1">
              <a:buFontTx/>
              <a:buNone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void output() </a:t>
            </a:r>
          </a:p>
          <a:p>
            <a:pPr eaLnBrk="1" hangingPunct="1">
              <a:buFontTx/>
              <a:buNone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{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System.out.println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(a);</a:t>
            </a:r>
          </a:p>
          <a:p>
            <a:pPr eaLnBrk="1" hangingPunct="1">
              <a:buFontTx/>
              <a:buNone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System.out.println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(b); }</a:t>
            </a:r>
          </a:p>
          <a:p>
            <a:pPr eaLnBrk="1" hangingPunct="1">
              <a:buFontTx/>
              <a:buNone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{  Sample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obj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;  </a:t>
            </a:r>
          </a:p>
          <a:p>
            <a:pPr eaLnBrk="1" hangingPunct="1">
              <a:buFontTx/>
              <a:buNone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 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obj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= new Sample();</a:t>
            </a:r>
          </a:p>
          <a:p>
            <a:pPr eaLnBrk="1" hangingPunct="1">
              <a:buFontTx/>
              <a:buNone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 }</a:t>
            </a:r>
          </a:p>
        </p:txBody>
      </p:sp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15000" y="1143000"/>
            <a:ext cx="3048000" cy="457200"/>
          </a:xfrm>
          <a:prstGeom prst="roundRect">
            <a:avLst/>
          </a:prstGeom>
          <a:noFill/>
          <a:ln w="635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600"/>
          </a:p>
        </p:txBody>
      </p:sp>
      <p:sp>
        <p:nvSpPr>
          <p:cNvPr id="6" name="Rounded Rectangle 5"/>
          <p:cNvSpPr/>
          <p:nvPr/>
        </p:nvSpPr>
        <p:spPr>
          <a:xfrm>
            <a:off x="5715000" y="2209800"/>
            <a:ext cx="3124200" cy="1295400"/>
          </a:xfrm>
          <a:prstGeom prst="roundRect">
            <a:avLst/>
          </a:prstGeom>
          <a:noFill/>
          <a:ln w="635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600"/>
          </a:p>
        </p:txBody>
      </p:sp>
      <p:sp>
        <p:nvSpPr>
          <p:cNvPr id="26630" name="Title 1"/>
          <p:cNvSpPr txBox="1">
            <a:spLocks/>
          </p:cNvSpPr>
          <p:nvPr/>
        </p:nvSpPr>
        <p:spPr bwMode="auto">
          <a:xfrm>
            <a:off x="0" y="3810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600" dirty="0">
                <a:latin typeface="Goudy Old Style" pitchFamily="18" charset="0"/>
                <a:cs typeface="Andalus" pitchFamily="18" charset="-78"/>
              </a:rPr>
              <a:t>Diagrammatic representation of object definition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639594" y="1904206"/>
            <a:ext cx="609600" cy="1588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2" name="TextBox 10"/>
          <p:cNvSpPr txBox="1">
            <a:spLocks noChangeArrowheads="1"/>
          </p:cNvSpPr>
          <p:nvPr/>
        </p:nvSpPr>
        <p:spPr bwMode="auto">
          <a:xfrm>
            <a:off x="3657600" y="990600"/>
            <a:ext cx="12954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Bodoni MT Condensed" pitchFamily="18" charset="0"/>
                <a:cs typeface="Andalus" pitchFamily="18" charset="-78"/>
              </a:rPr>
              <a:t>Object reference</a:t>
            </a:r>
          </a:p>
        </p:txBody>
      </p:sp>
      <p:sp>
        <p:nvSpPr>
          <p:cNvPr id="26633" name="TextBox 11"/>
          <p:cNvSpPr txBox="1">
            <a:spLocks noChangeArrowheads="1"/>
          </p:cNvSpPr>
          <p:nvPr/>
        </p:nvSpPr>
        <p:spPr bwMode="auto">
          <a:xfrm>
            <a:off x="4572000" y="2133600"/>
            <a:ext cx="1219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Bodoni MT Condensed" pitchFamily="18" charset="0"/>
                <a:cs typeface="Andalus" pitchFamily="18" charset="-78"/>
              </a:rPr>
              <a:t>Object instance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43600" y="2433638"/>
            <a:ext cx="2667000" cy="309562"/>
          </a:xfrm>
          <a:prstGeom prst="rect">
            <a:avLst/>
          </a:prstGeom>
          <a:noFill/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600"/>
          </a:p>
        </p:txBody>
      </p:sp>
      <p:sp>
        <p:nvSpPr>
          <p:cNvPr id="14" name="Rectangle 13"/>
          <p:cNvSpPr/>
          <p:nvPr/>
        </p:nvSpPr>
        <p:spPr>
          <a:xfrm>
            <a:off x="5943600" y="2936875"/>
            <a:ext cx="2667000" cy="381000"/>
          </a:xfrm>
          <a:prstGeom prst="rect">
            <a:avLst/>
          </a:prstGeom>
          <a:noFill/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600"/>
          </a:p>
        </p:txBody>
      </p:sp>
      <p:sp>
        <p:nvSpPr>
          <p:cNvPr id="26636" name="TextBox 14"/>
          <p:cNvSpPr txBox="1">
            <a:spLocks noChangeArrowheads="1"/>
          </p:cNvSpPr>
          <p:nvPr/>
        </p:nvSpPr>
        <p:spPr bwMode="auto">
          <a:xfrm>
            <a:off x="6019800" y="2362200"/>
            <a:ext cx="60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b="1" dirty="0">
                <a:latin typeface="Andalus" pitchFamily="18" charset="-78"/>
                <a:cs typeface="Andalus" pitchFamily="18" charset="-78"/>
              </a:rPr>
              <a:t>a</a:t>
            </a:r>
          </a:p>
        </p:txBody>
      </p:sp>
      <p:sp>
        <p:nvSpPr>
          <p:cNvPr id="26637" name="TextBox 15"/>
          <p:cNvSpPr txBox="1">
            <a:spLocks noChangeArrowheads="1"/>
          </p:cNvSpPr>
          <p:nvPr/>
        </p:nvSpPr>
        <p:spPr bwMode="auto">
          <a:xfrm>
            <a:off x="6019800" y="2936875"/>
            <a:ext cx="60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b="1" dirty="0">
                <a:latin typeface="Andalus" pitchFamily="18" charset="-78"/>
                <a:cs typeface="Andalus" pitchFamily="18" charset="-78"/>
              </a:rPr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46112" y="3694113"/>
            <a:ext cx="58674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4953000" y="1143000"/>
            <a:ext cx="60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b="1" dirty="0" err="1" smtClean="0">
                <a:latin typeface="Andalus" pitchFamily="18" charset="-78"/>
                <a:cs typeface="Andalus" pitchFamily="18" charset="-78"/>
              </a:rPr>
              <a:t>obj</a:t>
            </a:r>
            <a:endParaRPr lang="en-US" sz="2600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3000" y="11430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066800" y="2590800"/>
            <a:ext cx="7467600" cy="19812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8050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029200"/>
          </a:xfrm>
        </p:spPr>
        <p:txBody>
          <a:bodyPr>
            <a:normAutofit lnSpcReduction="10000"/>
          </a:bodyPr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b="1" dirty="0" smtClean="0">
                <a:latin typeface="Goudy Old Style" pitchFamily="18" charset="0"/>
                <a:cs typeface="Andalus" pitchFamily="18" charset="-78"/>
              </a:rPr>
              <a:t>Object execution sequence – </a:t>
            </a:r>
          </a:p>
          <a:p>
            <a:pPr marL="793750" lvl="1" indent="-336550" eaLnBrk="1" hangingPunct="1">
              <a:buFont typeface="Calibri" pitchFamily="34" charset="0"/>
              <a:buAutoNum type="arabicPeriod"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Declaration</a:t>
            </a:r>
          </a:p>
          <a:p>
            <a:pPr marL="793750" lvl="1" indent="-336550" eaLnBrk="1" hangingPunct="1">
              <a:buFont typeface="Calibri" pitchFamily="34" charset="0"/>
              <a:buAutoNum type="arabicPeriod"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Execution</a:t>
            </a:r>
          </a:p>
          <a:p>
            <a:pPr marL="793750" lvl="1" indent="-336550" eaLnBrk="1" hangingPunct="1">
              <a:buFont typeface="Calibri" pitchFamily="34" charset="0"/>
              <a:buAutoNum type="arabicPeriod"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Garbage collected.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b="1" dirty="0" smtClean="0">
                <a:latin typeface="Goudy Old Style" pitchFamily="18" charset="0"/>
                <a:cs typeface="Andalus" pitchFamily="18" charset="-78"/>
              </a:rPr>
              <a:t>Object life cycle – </a:t>
            </a:r>
          </a:p>
          <a:p>
            <a:pPr marL="793750" lvl="1" indent="-336550" eaLnBrk="1" hangingPunct="1">
              <a:buFont typeface="Calibri" pitchFamily="34" charset="0"/>
              <a:buAutoNum type="arabicPeriod"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Declaration</a:t>
            </a:r>
          </a:p>
          <a:p>
            <a:pPr marL="793750" lvl="1" indent="-336550" eaLnBrk="1" hangingPunct="1">
              <a:buFont typeface="Calibri" pitchFamily="34" charset="0"/>
              <a:buAutoNum type="arabicPeriod"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Initialization</a:t>
            </a:r>
          </a:p>
          <a:p>
            <a:pPr marL="793750" lvl="1" indent="-336550" eaLnBrk="1" hangingPunct="1">
              <a:buFont typeface="Calibri" pitchFamily="34" charset="0"/>
              <a:buAutoNum type="arabicPeriod"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Input</a:t>
            </a:r>
          </a:p>
          <a:p>
            <a:pPr marL="793750" lvl="1" indent="-336550" eaLnBrk="1" hangingPunct="1">
              <a:buFont typeface="Calibri" pitchFamily="34" charset="0"/>
              <a:buAutoNum type="arabicPeriod"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Process</a:t>
            </a:r>
          </a:p>
          <a:p>
            <a:pPr marL="793750" lvl="1" indent="-336550" eaLnBrk="1" hangingPunct="1">
              <a:buFont typeface="Calibri" pitchFamily="34" charset="0"/>
              <a:buAutoNum type="arabicPeriod"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Output</a:t>
            </a:r>
          </a:p>
          <a:p>
            <a:pPr marL="793750" lvl="1" indent="-336550" eaLnBrk="1" hangingPunct="1">
              <a:buFont typeface="Calibri" pitchFamily="34" charset="0"/>
              <a:buAutoNum type="arabicPeriod"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Garbage collected</a:t>
            </a:r>
          </a:p>
          <a:p>
            <a:pPr marL="793750" lvl="1" indent="-336550" eaLnBrk="1" hangingPunct="1">
              <a:buFont typeface="Calibri" pitchFamily="34" charset="0"/>
              <a:buAutoNum type="arabicPeriod"/>
            </a:pPr>
            <a:endParaRPr lang="en-US" sz="2600" dirty="0" smtClean="0">
              <a:latin typeface="Goudy Old Style" pitchFamily="18" charset="0"/>
              <a:cs typeface="Andalus" pitchFamily="18" charset="-78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contd..</a:t>
            </a:r>
            <a:endParaRPr lang="en-US" sz="40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00800"/>
          </a:xfrm>
        </p:spPr>
        <p:txBody>
          <a:bodyPr>
            <a:no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800" b="1" dirty="0" smtClean="0">
                <a:latin typeface="Goudy Old Style" pitchFamily="18" charset="0"/>
              </a:rPr>
              <a:t>Qualifiers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400" b="1" dirty="0" smtClean="0">
                <a:latin typeface="Goudy Old Style" pitchFamily="18" charset="0"/>
              </a:rPr>
              <a:t>static </a:t>
            </a:r>
            <a:r>
              <a:rPr lang="en-US" sz="2400" dirty="0" smtClean="0">
                <a:latin typeface="Goudy Old Style" pitchFamily="18" charset="0"/>
              </a:rPr>
              <a:t>– instance variables, methods, blocks, objects, class 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400" b="1" dirty="0" smtClean="0">
                <a:latin typeface="Goudy Old Style" pitchFamily="18" charset="0"/>
              </a:rPr>
              <a:t>final</a:t>
            </a:r>
            <a:r>
              <a:rPr lang="en-US" sz="2400" dirty="0" smtClean="0">
                <a:latin typeface="Goudy Old Style" pitchFamily="18" charset="0"/>
              </a:rPr>
              <a:t> – instance variables, methods, objects, class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400" b="1" dirty="0" smtClean="0">
                <a:latin typeface="Goudy Old Style" pitchFamily="18" charset="0"/>
              </a:rPr>
              <a:t>transient</a:t>
            </a:r>
            <a:r>
              <a:rPr lang="en-US" sz="2400" dirty="0" smtClean="0">
                <a:latin typeface="Goudy Old Style" pitchFamily="18" charset="0"/>
              </a:rPr>
              <a:t> – instance variables, objects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400" b="1" dirty="0" smtClean="0">
                <a:latin typeface="Goudy Old Style" pitchFamily="18" charset="0"/>
              </a:rPr>
              <a:t>volatile</a:t>
            </a:r>
            <a:r>
              <a:rPr lang="en-US" sz="2400" dirty="0" smtClean="0">
                <a:latin typeface="Goudy Old Style" pitchFamily="18" charset="0"/>
              </a:rPr>
              <a:t> – instance variables, objects.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400" b="1" dirty="0" smtClean="0">
                <a:latin typeface="Goudy Old Style" pitchFamily="18" charset="0"/>
              </a:rPr>
              <a:t>synchronized</a:t>
            </a:r>
            <a:r>
              <a:rPr lang="en-US" sz="2400" dirty="0" smtClean="0">
                <a:latin typeface="Goudy Old Style" pitchFamily="18" charset="0"/>
              </a:rPr>
              <a:t> – methods, blocks, objects.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400" b="1" dirty="0" smtClean="0">
                <a:latin typeface="Goudy Old Style" pitchFamily="18" charset="0"/>
              </a:rPr>
              <a:t>abstract – </a:t>
            </a:r>
            <a:r>
              <a:rPr lang="en-US" sz="2400" dirty="0" smtClean="0">
                <a:latin typeface="Goudy Old Style" pitchFamily="18" charset="0"/>
              </a:rPr>
              <a:t>methods, class.</a:t>
            </a:r>
          </a:p>
          <a:p>
            <a:pPr marL="342900" lvl="1" indent="-342900">
              <a:buSzPct val="70000"/>
              <a:buNone/>
            </a:pPr>
            <a:r>
              <a:rPr lang="en-US" sz="2800" b="1" dirty="0" smtClean="0">
                <a:latin typeface="Goudy Old Style" pitchFamily="18" charset="0"/>
              </a:rPr>
              <a:t>Note –</a:t>
            </a:r>
            <a:r>
              <a:rPr lang="en-US" sz="2800" dirty="0" smtClean="0">
                <a:latin typeface="Goudy Old Style" pitchFamily="18" charset="0"/>
              </a:rPr>
              <a:t> a data member can be static and final;  but final assumes greater priority.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b="1" dirty="0" smtClean="0">
                <a:latin typeface="Goudy Old Style" pitchFamily="18" charset="0"/>
              </a:rPr>
              <a:t>Accessibility</a:t>
            </a:r>
            <a:r>
              <a:rPr lang="en-US" sz="2800" dirty="0" smtClean="0">
                <a:latin typeface="Goudy Old Style" pitchFamily="18" charset="0"/>
              </a:rPr>
              <a:t> </a:t>
            </a:r>
            <a:r>
              <a:rPr lang="en-US" sz="2800" b="1" dirty="0" smtClean="0">
                <a:latin typeface="Goudy Old Style" pitchFamily="18" charset="0"/>
              </a:rPr>
              <a:t>–</a:t>
            </a:r>
            <a:r>
              <a:rPr lang="en-US" sz="2800" dirty="0" smtClean="0">
                <a:latin typeface="Goudy Old Style" pitchFamily="18" charset="0"/>
              </a:rPr>
              <a:t>  Java provides for four access specifiers  viz..</a:t>
            </a:r>
          </a:p>
          <a:p>
            <a:pPr lvl="3">
              <a:buSzPct val="70000"/>
              <a:buFont typeface="Wingdings" pitchFamily="2" charset="2"/>
              <a:buChar char="v"/>
            </a:pPr>
            <a:r>
              <a:rPr lang="en-US" sz="2400" dirty="0" smtClean="0">
                <a:latin typeface="Goudy Old Style" pitchFamily="18" charset="0"/>
              </a:rPr>
              <a:t>public</a:t>
            </a:r>
          </a:p>
          <a:p>
            <a:pPr lvl="3">
              <a:buSzPct val="70000"/>
              <a:buFont typeface="Wingdings" pitchFamily="2" charset="2"/>
              <a:buChar char="v"/>
            </a:pPr>
            <a:r>
              <a:rPr lang="en-US" sz="2400" dirty="0" smtClean="0">
                <a:latin typeface="Goudy Old Style" pitchFamily="18" charset="0"/>
              </a:rPr>
              <a:t>protected</a:t>
            </a:r>
          </a:p>
          <a:p>
            <a:pPr lvl="3">
              <a:buSzPct val="70000"/>
              <a:buFont typeface="Wingdings" pitchFamily="2" charset="2"/>
              <a:buChar char="v"/>
            </a:pPr>
            <a:r>
              <a:rPr lang="en-US" sz="2400" dirty="0" smtClean="0">
                <a:latin typeface="Goudy Old Style" pitchFamily="18" charset="0"/>
              </a:rPr>
              <a:t>private</a:t>
            </a:r>
          </a:p>
          <a:p>
            <a:pPr lvl="3">
              <a:buSzPct val="70000"/>
              <a:buFont typeface="Wingdings" pitchFamily="2" charset="2"/>
              <a:buChar char="v"/>
            </a:pPr>
            <a:r>
              <a:rPr lang="en-US" sz="2400" dirty="0" smtClean="0">
                <a:latin typeface="Goudy Old Style" pitchFamily="18" charset="0"/>
              </a:rPr>
              <a:t>default</a:t>
            </a:r>
          </a:p>
          <a:p>
            <a:pPr marL="342900" lvl="1" indent="-342900">
              <a:buSzPct val="70000"/>
              <a:buNone/>
            </a:pPr>
            <a:endParaRPr lang="en-US" sz="2800" dirty="0" smtClean="0">
              <a:latin typeface="Goudy Old Style" pitchFamily="18" charset="0"/>
            </a:endParaRPr>
          </a:p>
          <a:p>
            <a:pPr>
              <a:buSzPct val="70000"/>
              <a:buNone/>
            </a:pPr>
            <a:r>
              <a:rPr lang="en-US" sz="2800" dirty="0" smtClean="0">
                <a:latin typeface="Goudy Old Style" pitchFamily="18" charset="0"/>
              </a:rPr>
              <a:t> 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1173"/>
            <a:ext cx="8458200" cy="41116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Features of class members</a:t>
            </a:r>
            <a:endParaRPr lang="en-US" sz="40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55562" y="76200"/>
            <a:ext cx="7564438" cy="4572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Methods in </a:t>
            </a:r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Classes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4" name="AutoShape 62"/>
          <p:cNvSpPr>
            <a:spLocks noChangeArrowheads="1"/>
          </p:cNvSpPr>
          <p:nvPr/>
        </p:nvSpPr>
        <p:spPr bwMode="auto">
          <a:xfrm>
            <a:off x="2909887" y="1919287"/>
            <a:ext cx="3600450" cy="3095625"/>
          </a:xfrm>
          <a:custGeom>
            <a:avLst/>
            <a:gdLst>
              <a:gd name="T0" fmla="*/ 3600450 w 21600"/>
              <a:gd name="T1" fmla="*/ 1547813 h 21600"/>
              <a:gd name="T2" fmla="*/ 1800225 w 21600"/>
              <a:gd name="T3" fmla="*/ 3095625 h 21600"/>
              <a:gd name="T4" fmla="*/ 0 w 21600"/>
              <a:gd name="T5" fmla="*/ 1547813 h 21600"/>
              <a:gd name="T6" fmla="*/ 1800225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400 w 21600"/>
              <a:gd name="T13" fmla="*/ 5400 h 21600"/>
              <a:gd name="T14" fmla="*/ 162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5400"/>
                </a:moveTo>
                <a:lnTo>
                  <a:pt x="9450" y="5400"/>
                </a:lnTo>
                <a:lnTo>
                  <a:pt x="9450" y="2700"/>
                </a:lnTo>
                <a:lnTo>
                  <a:pt x="8335" y="2700"/>
                </a:lnTo>
                <a:lnTo>
                  <a:pt x="10800" y="0"/>
                </a:lnTo>
                <a:lnTo>
                  <a:pt x="13265" y="2700"/>
                </a:lnTo>
                <a:lnTo>
                  <a:pt x="12150" y="2700"/>
                </a:lnTo>
                <a:lnTo>
                  <a:pt x="12150" y="5400"/>
                </a:lnTo>
                <a:lnTo>
                  <a:pt x="16200" y="5400"/>
                </a:lnTo>
                <a:lnTo>
                  <a:pt x="16200" y="9450"/>
                </a:lnTo>
                <a:lnTo>
                  <a:pt x="18900" y="9450"/>
                </a:lnTo>
                <a:lnTo>
                  <a:pt x="18900" y="8335"/>
                </a:lnTo>
                <a:lnTo>
                  <a:pt x="21600" y="10800"/>
                </a:lnTo>
                <a:lnTo>
                  <a:pt x="18900" y="13265"/>
                </a:lnTo>
                <a:lnTo>
                  <a:pt x="18900" y="12150"/>
                </a:lnTo>
                <a:lnTo>
                  <a:pt x="16200" y="12150"/>
                </a:lnTo>
                <a:lnTo>
                  <a:pt x="16200" y="16200"/>
                </a:lnTo>
                <a:lnTo>
                  <a:pt x="12150" y="16200"/>
                </a:lnTo>
                <a:lnTo>
                  <a:pt x="12150" y="18900"/>
                </a:lnTo>
                <a:lnTo>
                  <a:pt x="13265" y="18900"/>
                </a:lnTo>
                <a:lnTo>
                  <a:pt x="10800" y="21600"/>
                </a:lnTo>
                <a:lnTo>
                  <a:pt x="8335" y="18900"/>
                </a:lnTo>
                <a:lnTo>
                  <a:pt x="9450" y="18900"/>
                </a:lnTo>
                <a:lnTo>
                  <a:pt x="9450" y="16200"/>
                </a:lnTo>
                <a:lnTo>
                  <a:pt x="5400" y="16200"/>
                </a:lnTo>
                <a:lnTo>
                  <a:pt x="5400" y="12150"/>
                </a:lnTo>
                <a:lnTo>
                  <a:pt x="2700" y="12150"/>
                </a:lnTo>
                <a:lnTo>
                  <a:pt x="2700" y="13265"/>
                </a:lnTo>
                <a:lnTo>
                  <a:pt x="0" y="10800"/>
                </a:lnTo>
                <a:lnTo>
                  <a:pt x="2700" y="8335"/>
                </a:lnTo>
                <a:lnTo>
                  <a:pt x="2700" y="9450"/>
                </a:lnTo>
                <a:lnTo>
                  <a:pt x="5400" y="9450"/>
                </a:lnTo>
                <a:close/>
              </a:path>
            </a:pathLst>
          </a:cu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9pPr>
          </a:lstStyle>
          <a:p>
            <a:pPr algn="ctr" eaLnBrk="1" hangingPunct="1"/>
            <a:r>
              <a:rPr lang="en-US" b="1">
                <a:latin typeface="Goudy Old Style" pitchFamily="18" charset="0"/>
              </a:rPr>
              <a:t>Method</a:t>
            </a:r>
          </a:p>
          <a:p>
            <a:pPr algn="ctr" eaLnBrk="1" hangingPunct="1"/>
            <a:r>
              <a:rPr lang="en-US" b="1">
                <a:latin typeface="Goudy Old Style" pitchFamily="18" charset="0"/>
              </a:rPr>
              <a:t>Definition</a:t>
            </a:r>
          </a:p>
        </p:txBody>
      </p:sp>
      <p:sp>
        <p:nvSpPr>
          <p:cNvPr id="5" name="AutoShape 64"/>
          <p:cNvSpPr>
            <a:spLocks noChangeArrowheads="1"/>
          </p:cNvSpPr>
          <p:nvPr/>
        </p:nvSpPr>
        <p:spPr bwMode="auto">
          <a:xfrm>
            <a:off x="3557587" y="1099225"/>
            <a:ext cx="2376488" cy="919401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9pPr>
          </a:lstStyle>
          <a:p>
            <a:pPr algn="ctr" eaLnBrk="1" hangingPunct="1"/>
            <a:r>
              <a:rPr lang="en-US" dirty="0">
                <a:latin typeface="Goudy Old Style" pitchFamily="18" charset="0"/>
              </a:rPr>
              <a:t>Name of the method</a:t>
            </a:r>
          </a:p>
        </p:txBody>
      </p:sp>
      <p:sp>
        <p:nvSpPr>
          <p:cNvPr id="6" name="AutoShape 65"/>
          <p:cNvSpPr>
            <a:spLocks noChangeArrowheads="1"/>
          </p:cNvSpPr>
          <p:nvPr/>
        </p:nvSpPr>
        <p:spPr bwMode="auto">
          <a:xfrm>
            <a:off x="3557587" y="5175448"/>
            <a:ext cx="2520950" cy="51077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9pPr>
          </a:lstStyle>
          <a:p>
            <a:pPr algn="ctr" eaLnBrk="1" hangingPunct="1"/>
            <a:r>
              <a:rPr lang="en-US">
                <a:latin typeface="Goudy Old Style" pitchFamily="18" charset="0"/>
              </a:rPr>
              <a:t>List of parameters</a:t>
            </a:r>
          </a:p>
        </p:txBody>
      </p:sp>
      <p:sp>
        <p:nvSpPr>
          <p:cNvPr id="7" name="AutoShape 66"/>
          <p:cNvSpPr>
            <a:spLocks noChangeArrowheads="1"/>
          </p:cNvSpPr>
          <p:nvPr/>
        </p:nvSpPr>
        <p:spPr bwMode="auto">
          <a:xfrm>
            <a:off x="6510337" y="3007400"/>
            <a:ext cx="1984375" cy="919401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9pPr>
          </a:lstStyle>
          <a:p>
            <a:pPr algn="ctr" eaLnBrk="1" hangingPunct="1"/>
            <a:r>
              <a:rPr lang="en-US">
                <a:latin typeface="Goudy Old Style" pitchFamily="18" charset="0"/>
              </a:rPr>
              <a:t>Body of the method</a:t>
            </a:r>
          </a:p>
        </p:txBody>
      </p:sp>
      <p:sp>
        <p:nvSpPr>
          <p:cNvPr id="8" name="AutoShape 67"/>
          <p:cNvSpPr>
            <a:spLocks noChangeArrowheads="1"/>
          </p:cNvSpPr>
          <p:nvPr/>
        </p:nvSpPr>
        <p:spPr bwMode="auto">
          <a:xfrm>
            <a:off x="533400" y="2317472"/>
            <a:ext cx="2344737" cy="214526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9pPr>
          </a:lstStyle>
          <a:p>
            <a:pPr algn="ctr" eaLnBrk="1" hangingPunct="1"/>
            <a:r>
              <a:rPr lang="en-US">
                <a:latin typeface="Goudy Old Style" pitchFamily="18" charset="0"/>
              </a:rPr>
              <a:t>Type of object or primitive type that the method returns</a:t>
            </a:r>
          </a:p>
        </p:txBody>
      </p:sp>
    </p:spTree>
    <p:extLst>
      <p:ext uri="{BB962C8B-B14F-4D97-AF65-F5344CB8AC3E}">
        <p14:creationId xmlns:p14="http://schemas.microsoft.com/office/powerpoint/2010/main" val="231068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6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6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8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6019800"/>
          </a:xfrm>
        </p:spPr>
        <p:txBody>
          <a:bodyPr>
            <a:no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Syntax</a:t>
            </a:r>
          </a:p>
          <a:p>
            <a:pPr marL="457200" lvl="1" indent="0">
              <a:buSzPct val="70000"/>
              <a:buNone/>
            </a:pPr>
            <a:r>
              <a:rPr lang="en-US" sz="2400" dirty="0">
                <a:latin typeface="Goudy Old Style" pitchFamily="18" charset="0"/>
              </a:rPr>
              <a:t>&lt;</a:t>
            </a:r>
            <a:r>
              <a:rPr lang="en-US" sz="2400" dirty="0" err="1">
                <a:latin typeface="Goudy Old Style" pitchFamily="18" charset="0"/>
              </a:rPr>
              <a:t>returntype</a:t>
            </a:r>
            <a:r>
              <a:rPr lang="en-US" sz="2400" dirty="0">
                <a:latin typeface="Goudy Old Style" pitchFamily="18" charset="0"/>
              </a:rPr>
              <a:t>&gt; &lt;</a:t>
            </a:r>
            <a:r>
              <a:rPr lang="en-US" sz="2400" dirty="0" err="1">
                <a:latin typeface="Goudy Old Style" pitchFamily="18" charset="0"/>
              </a:rPr>
              <a:t>methodname</a:t>
            </a:r>
            <a:r>
              <a:rPr lang="en-US" sz="2400" dirty="0">
                <a:latin typeface="Goudy Old Style" pitchFamily="18" charset="0"/>
              </a:rPr>
              <a:t>&gt; (&lt;type1&gt; &lt;arg1&gt;, &lt;type2&gt; &lt;arg3,…) </a:t>
            </a:r>
            <a:endParaRPr lang="en-US" sz="2400" dirty="0" smtClean="0">
              <a:latin typeface="Goudy Old Style" pitchFamily="18" charset="0"/>
            </a:endParaRPr>
          </a:p>
          <a:p>
            <a:pPr marL="457200" lvl="1" indent="0">
              <a:buSzPct val="70000"/>
              <a:buNone/>
            </a:pPr>
            <a:r>
              <a:rPr lang="en-US" sz="2400" dirty="0" smtClean="0">
                <a:latin typeface="Goudy Old Style" pitchFamily="18" charset="0"/>
              </a:rPr>
              <a:t>{</a:t>
            </a:r>
            <a:endParaRPr lang="en-US" sz="2400" dirty="0">
              <a:latin typeface="Goudy Old Style" pitchFamily="18" charset="0"/>
            </a:endParaRPr>
          </a:p>
          <a:p>
            <a:pPr marL="457200" lvl="1" indent="0">
              <a:buSzPct val="70000"/>
              <a:buNone/>
            </a:pPr>
            <a:r>
              <a:rPr lang="en-US" sz="2400" dirty="0">
                <a:latin typeface="Goudy Old Style" pitchFamily="18" charset="0"/>
              </a:rPr>
              <a:t>	&lt;set of statements&gt;</a:t>
            </a:r>
          </a:p>
          <a:p>
            <a:pPr marL="457200" lvl="1" indent="0">
              <a:buSzPct val="70000"/>
              <a:buNone/>
            </a:pPr>
            <a:r>
              <a:rPr lang="en-US" sz="2400" dirty="0">
                <a:latin typeface="Goudy Old Style" pitchFamily="18" charset="0"/>
              </a:rPr>
              <a:t>}</a:t>
            </a:r>
          </a:p>
          <a:p>
            <a:pPr marL="0" indent="0">
              <a:buSzPct val="70000"/>
              <a:buNone/>
            </a:pPr>
            <a:r>
              <a:rPr lang="en-US" sz="2400" dirty="0">
                <a:latin typeface="Goudy Old Style" pitchFamily="18" charset="0"/>
              </a:rPr>
              <a:t>where, </a:t>
            </a:r>
          </a:p>
          <a:p>
            <a:pPr marL="457200" lvl="1" indent="0">
              <a:buSzPct val="70000"/>
              <a:buNone/>
            </a:pPr>
            <a:r>
              <a:rPr lang="en-US" sz="2400" dirty="0" err="1">
                <a:latin typeface="Goudy Old Style" pitchFamily="18" charset="0"/>
              </a:rPr>
              <a:t>returntype</a:t>
            </a:r>
            <a:r>
              <a:rPr lang="en-US" sz="2400" dirty="0">
                <a:latin typeface="Goudy Old Style" pitchFamily="18" charset="0"/>
              </a:rPr>
              <a:t> is the data type of the value returned by the method,</a:t>
            </a:r>
          </a:p>
          <a:p>
            <a:pPr marL="457200" lvl="1" indent="0">
              <a:buSzPct val="70000"/>
              <a:buNone/>
            </a:pPr>
            <a:r>
              <a:rPr lang="en-US" sz="2400" dirty="0">
                <a:latin typeface="Goudy Old Style" pitchFamily="18" charset="0"/>
              </a:rPr>
              <a:t>&lt;</a:t>
            </a:r>
            <a:r>
              <a:rPr lang="en-US" sz="2400" dirty="0" err="1">
                <a:latin typeface="Goudy Old Style" pitchFamily="18" charset="0"/>
              </a:rPr>
              <a:t>methodname</a:t>
            </a:r>
            <a:r>
              <a:rPr lang="en-US" sz="2400" dirty="0">
                <a:latin typeface="Goudy Old Style" pitchFamily="18" charset="0"/>
              </a:rPr>
              <a:t>&gt; is the user-defined name of the method, and method’s parameter list is a set of variable declarations. </a:t>
            </a:r>
          </a:p>
          <a:p>
            <a:pPr marL="0" indent="0">
              <a:buSzPct val="70000"/>
              <a:buNone/>
            </a:pPr>
            <a:endParaRPr lang="en-US" sz="2400" dirty="0"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381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contd..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2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0"/>
            <a:ext cx="7564438" cy="5334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contd..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685800"/>
            <a:ext cx="8458199" cy="50593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600" dirty="0" smtClean="0">
                <a:latin typeface="Goudy Old Style" pitchFamily="18" charset="0"/>
              </a:rPr>
              <a:t>class Book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 smtClean="0">
                <a:latin typeface="Goudy Old Style" pitchFamily="18" charset="0"/>
              </a:rPr>
              <a:t>	String </a:t>
            </a:r>
            <a:r>
              <a:rPr lang="en-US" sz="2600" dirty="0" err="1" smtClean="0">
                <a:latin typeface="Goudy Old Style" pitchFamily="18" charset="0"/>
              </a:rPr>
              <a:t>bookName</a:t>
            </a:r>
            <a:r>
              <a:rPr lang="en-US" sz="2600" dirty="0" smtClean="0">
                <a:latin typeface="Goudy Old Style" pitchFamily="18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 smtClean="0">
                <a:latin typeface="Goudy Old Style" pitchFamily="18" charset="0"/>
              </a:rPr>
              <a:t>	String </a:t>
            </a:r>
            <a:r>
              <a:rPr lang="en-US" sz="2600" dirty="0" err="1" smtClean="0">
                <a:latin typeface="Goudy Old Style" pitchFamily="18" charset="0"/>
              </a:rPr>
              <a:t>authorName</a:t>
            </a:r>
            <a:r>
              <a:rPr lang="en-US" sz="2600" dirty="0" smtClean="0">
                <a:latin typeface="Goudy Old Style" pitchFamily="18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 smtClean="0">
                <a:latin typeface="Goudy Old Style" pitchFamily="18" charset="0"/>
              </a:rPr>
              <a:t>   </a:t>
            </a:r>
            <a:r>
              <a:rPr lang="en-US" sz="2600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dirty="0" err="1" smtClean="0">
                <a:latin typeface="Goudy Old Style" pitchFamily="18" charset="0"/>
              </a:rPr>
              <a:t>nopages</a:t>
            </a:r>
            <a:r>
              <a:rPr lang="en-US" sz="2600" dirty="0" smtClean="0">
                <a:latin typeface="Goudy Old Style" pitchFamily="18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 smtClean="0">
                <a:latin typeface="Goudy Old Style" pitchFamily="18" charset="0"/>
              </a:rPr>
              <a:t>   </a:t>
            </a:r>
            <a:r>
              <a:rPr lang="en-US" sz="2600" dirty="0" err="1" smtClean="0">
                <a:latin typeface="Goudy Old Style" pitchFamily="18" charset="0"/>
              </a:rPr>
              <a:t>boolean</a:t>
            </a:r>
            <a:r>
              <a:rPr lang="en-US" sz="2600" dirty="0" smtClean="0">
                <a:latin typeface="Goudy Old Style" pitchFamily="18" charset="0"/>
              </a:rPr>
              <a:t> available;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 smtClean="0">
                <a:latin typeface="Goudy Old Style" pitchFamily="18" charset="0"/>
              </a:rPr>
              <a:t>	void </a:t>
            </a:r>
            <a:r>
              <a:rPr lang="en-US" sz="2600" dirty="0" err="1" smtClean="0">
                <a:latin typeface="Goudy Old Style" pitchFamily="18" charset="0"/>
              </a:rPr>
              <a:t>isAvailable</a:t>
            </a:r>
            <a:r>
              <a:rPr lang="en-US" sz="2600" dirty="0" smtClean="0">
                <a:latin typeface="Goudy Old Style" pitchFamily="18" charset="0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 smtClean="0">
                <a:latin typeface="Goudy Old Style" pitchFamily="18" charset="0"/>
              </a:rPr>
              <a:t>		if(available == true)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 smtClean="0">
                <a:latin typeface="Goudy Old Style" pitchFamily="18" charset="0"/>
              </a:rPr>
              <a:t>			</a:t>
            </a:r>
            <a:r>
              <a:rPr lang="en-US" sz="2600" dirty="0" err="1" smtClean="0">
                <a:latin typeface="Goudy Old Style" pitchFamily="18" charset="0"/>
              </a:rPr>
              <a:t>System.out.println</a:t>
            </a:r>
            <a:r>
              <a:rPr lang="en-US" sz="2600" dirty="0" smtClean="0">
                <a:latin typeface="Goudy Old Style" pitchFamily="18" charset="0"/>
              </a:rPr>
              <a:t>("The Book is available");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 smtClean="0">
                <a:latin typeface="Goudy Old Style" pitchFamily="18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 smtClean="0">
                <a:latin typeface="Goudy Old Style" pitchFamily="18" charset="0"/>
              </a:rPr>
              <a:t>…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81000" y="2895600"/>
            <a:ext cx="4608513" cy="4318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9pPr>
          </a:lstStyle>
          <a:p>
            <a:pPr algn="ctr" eaLnBrk="1" hangingPunct="1"/>
            <a:endParaRPr lang="en-US" b="1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V="1">
            <a:off x="4187825" y="2225675"/>
            <a:ext cx="1223962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5340350" y="1866900"/>
            <a:ext cx="2447925" cy="574675"/>
          </a:xfrm>
          <a:prstGeom prst="star16">
            <a:avLst>
              <a:gd name="adj" fmla="val 37500"/>
            </a:avLst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9pPr>
          </a:lstStyle>
          <a:p>
            <a:pPr algn="ctr" eaLnBrk="1" hangingPunct="1"/>
            <a:r>
              <a:rPr lang="en-US">
                <a:latin typeface="Arial" panose="020B0604020202020204" pitchFamily="34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1734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76200" y="533400"/>
            <a:ext cx="8610600" cy="58674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Methods are accessed using dot notation.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Object whose method is called is on the left of the dot, while the name of the method is on the right. </a:t>
            </a:r>
          </a:p>
          <a:p>
            <a:pPr marL="400050" lvl="1" indent="0">
              <a:buSzPct val="70000"/>
              <a:buNone/>
            </a:pPr>
            <a:r>
              <a:rPr lang="en-US" sz="2400" dirty="0">
                <a:latin typeface="Goudy Old Style" pitchFamily="18" charset="0"/>
              </a:rPr>
              <a:t>For Example, </a:t>
            </a:r>
          </a:p>
          <a:p>
            <a:pPr marL="857250" lvl="2" indent="0">
              <a:buSzPct val="70000"/>
              <a:buNone/>
            </a:pPr>
            <a:r>
              <a:rPr lang="en-US" sz="2400" dirty="0" err="1">
                <a:latin typeface="Goudy Old Style" pitchFamily="18" charset="0"/>
              </a:rPr>
              <a:t>Obj.isAvailable</a:t>
            </a:r>
            <a:r>
              <a:rPr lang="en-US" sz="2400" dirty="0">
                <a:latin typeface="Goudy Old Style" pitchFamily="18" charset="0"/>
              </a:rPr>
              <a:t>();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Java provides class methods, which are similar to instance methods.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Class method declaration is preceded with a static keyword</a:t>
            </a:r>
            <a:endParaRPr lang="en-US" sz="2600" dirty="0">
              <a:solidFill>
                <a:srgbClr val="000099"/>
              </a:solidFill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381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contd..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918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381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contd..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377825" y="685800"/>
            <a:ext cx="8229600" cy="25209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latin typeface="Goudy Old Style" pitchFamily="18" charset="0"/>
              </a:rPr>
              <a:t>class Book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latin typeface="Goudy Old Style" pitchFamily="18" charset="0"/>
              </a:rPr>
              <a:t>	String bookName;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latin typeface="Goudy Old Style" pitchFamily="18" charset="0"/>
              </a:rPr>
              <a:t>	String authorName;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latin typeface="Goudy Old Style" pitchFamily="18" charset="0"/>
              </a:rPr>
              <a:t>   int nopages;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latin typeface="Goudy Old Style" pitchFamily="18" charset="0"/>
              </a:rPr>
              <a:t>   boolean available;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latin typeface="Goudy Old Style" pitchFamily="18" charset="0"/>
              </a:rPr>
              <a:t>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4800" y="4445000"/>
            <a:ext cx="5113338" cy="1223962"/>
          </a:xfrm>
          <a:prstGeom prst="rect">
            <a:avLst/>
          </a:prstGeom>
          <a:solidFill>
            <a:srgbClr val="FFCC99">
              <a:alpha val="83136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9pPr>
          </a:lstStyle>
          <a:p>
            <a:pPr eaLnBrk="1" hangingPunct="1"/>
            <a:endParaRPr lang="en-US">
              <a:latin typeface="Goudy Old Style" pitchFamily="18" charset="0"/>
            </a:endParaRPr>
          </a:p>
          <a:p>
            <a:pPr eaLnBrk="1" hangingPunct="1"/>
            <a:r>
              <a:rPr lang="en-US">
                <a:latin typeface="Goudy Old Style" pitchFamily="18" charset="0"/>
              </a:rPr>
              <a:t>Book objBook = new Book();</a:t>
            </a:r>
          </a:p>
          <a:p>
            <a:pPr eaLnBrk="1" hangingPunct="1"/>
            <a:r>
              <a:rPr lang="en-US">
                <a:latin typeface="Goudy Old Style" pitchFamily="18" charset="0"/>
              </a:rPr>
              <a:t>objBook.isAvailable();</a:t>
            </a:r>
          </a:p>
          <a:p>
            <a:pPr eaLnBrk="1" hangingPunct="1"/>
            <a:r>
              <a:rPr lang="en-US">
                <a:latin typeface="Goudy Old Style" pitchFamily="18" charset="0"/>
              </a:rPr>
              <a:t>…..</a:t>
            </a:r>
          </a:p>
          <a:p>
            <a:pPr eaLnBrk="1" hangingPunct="1"/>
            <a:endParaRPr lang="en-US">
              <a:latin typeface="Goudy Old Style" pitchFamily="18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986338" y="5165725"/>
            <a:ext cx="3313112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latin typeface="Goudy Old Style" pitchFamily="18" charset="0"/>
                <a:ea typeface="SimSun" panose="02010600030101010101" pitchFamily="2" charset="-122"/>
              </a:rPr>
              <a:t>Dot notation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17688" y="5165725"/>
            <a:ext cx="316865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36600" y="3008312"/>
            <a:ext cx="7343775" cy="12588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>
                <a:solidFill>
                  <a:srgbClr val="3333CC"/>
                </a:solidFill>
                <a:latin typeface="Goudy Old Style" pitchFamily="18" charset="0"/>
              </a:rPr>
              <a:t>	static void isAvailable() {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>
                <a:solidFill>
                  <a:srgbClr val="3333CC"/>
                </a:solidFill>
                <a:latin typeface="Goudy Old Style" pitchFamily="18" charset="0"/>
              </a:rPr>
              <a:t>		if(available == true)	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>
                <a:solidFill>
                  <a:srgbClr val="3333CC"/>
                </a:solidFill>
                <a:latin typeface="Goudy Old Style" pitchFamily="18" charset="0"/>
              </a:rPr>
              <a:t>			System.out.println("The Book is available");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>
                <a:solidFill>
                  <a:srgbClr val="3333CC"/>
                </a:solidFill>
                <a:latin typeface="Goudy Old Style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7339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76200" y="457200"/>
            <a:ext cx="8839200" cy="60960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</a:rPr>
              <a:t>Method invoked whenever an instance of a given class is created.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</a:rPr>
              <a:t>Same name as the class and no return type.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</a:rPr>
              <a:t>Java allocates memory for the object, initializes the instance variables and calls the constructor methods.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</a:rPr>
              <a:t>Two types of constructors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400" dirty="0">
                <a:latin typeface="Goudy Old Style" pitchFamily="18" charset="0"/>
              </a:rPr>
              <a:t>Parameterized constructors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400" dirty="0">
                <a:latin typeface="Goudy Old Style" pitchFamily="18" charset="0"/>
              </a:rPr>
              <a:t>Implicit constructors</a:t>
            </a:r>
          </a:p>
          <a:p>
            <a:pPr>
              <a:buSzPct val="70000"/>
              <a:buFont typeface="Wingdings" pitchFamily="2" charset="2"/>
              <a:buChar char="Ø"/>
            </a:pPr>
            <a:endParaRPr lang="en-US" sz="2800" dirty="0">
              <a:solidFill>
                <a:srgbClr val="000099"/>
              </a:solidFill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381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Constructors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143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0"/>
            <a:ext cx="7564438" cy="5334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c</a:t>
            </a:r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ontd..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14400" y="951807"/>
            <a:ext cx="7313612" cy="457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smtClean="0">
                <a:solidFill>
                  <a:srgbClr val="3333CC"/>
                </a:solidFill>
                <a:latin typeface="Arial" panose="020B0604020202020204" pitchFamily="34" charset="0"/>
              </a:rPr>
              <a:t>Example of Parameterized Constructors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49287" y="609601"/>
            <a:ext cx="7632700" cy="512534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 err="1" smtClean="0">
                <a:latin typeface="Courier New" panose="02070309020205020404" pitchFamily="49" charset="0"/>
              </a:rPr>
              <a:t>Sdate</a:t>
            </a:r>
            <a:r>
              <a:rPr lang="en-US" sz="1600" dirty="0" smtClean="0"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</a:rPr>
              <a:t>m,int</a:t>
            </a:r>
            <a:r>
              <a:rPr lang="en-US" sz="1600" dirty="0" smtClean="0"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</a:rPr>
              <a:t>d,int</a:t>
            </a:r>
            <a:r>
              <a:rPr lang="en-US" sz="1600" dirty="0" smtClean="0">
                <a:latin typeface="Courier New" panose="02070309020205020404" pitchFamily="49" charset="0"/>
              </a:rPr>
              <a:t> y) {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 month=m;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 day=d;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 year=y;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 </a:t>
            </a:r>
            <a:r>
              <a:rPr lang="en-US" sz="16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1600" dirty="0" smtClean="0">
                <a:latin typeface="Courier New" panose="02070309020205020404" pitchFamily="49" charset="0"/>
              </a:rPr>
              <a:t>("The Date is " + m + "/" + d + "/" + y + ".");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           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public static void main(String </a:t>
            </a:r>
            <a:r>
              <a:rPr lang="en-US" sz="1600" dirty="0" err="1" smtClean="0">
                <a:latin typeface="Courier New" panose="02070309020205020404" pitchFamily="49" charset="0"/>
              </a:rPr>
              <a:t>args</a:t>
            </a:r>
            <a:r>
              <a:rPr lang="en-US" sz="1600" dirty="0" smtClean="0">
                <a:latin typeface="Courier New" panose="02070309020205020404" pitchFamily="49" charset="0"/>
              </a:rPr>
              <a:t>[])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</a:rPr>
              <a:t>Sdate</a:t>
            </a:r>
            <a:r>
              <a:rPr lang="en-US" sz="1600" dirty="0" smtClean="0">
                <a:latin typeface="Courier New" panose="02070309020205020404" pitchFamily="49" charset="0"/>
              </a:rPr>
              <a:t> S1,S2;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     S1=new </a:t>
            </a:r>
            <a:r>
              <a:rPr lang="en-US" sz="1600" dirty="0" err="1" smtClean="0">
                <a:latin typeface="Courier New" panose="02070309020205020404" pitchFamily="49" charset="0"/>
              </a:rPr>
              <a:t>Sdate</a:t>
            </a:r>
            <a:r>
              <a:rPr lang="en-US" sz="1600" dirty="0" smtClean="0">
                <a:latin typeface="Courier New" panose="02070309020205020404" pitchFamily="49" charset="0"/>
              </a:rPr>
              <a:t>(11,27,1969);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     S2=new </a:t>
            </a:r>
            <a:r>
              <a:rPr lang="en-US" sz="1600" dirty="0" err="1" smtClean="0">
                <a:latin typeface="Courier New" panose="02070309020205020404" pitchFamily="49" charset="0"/>
              </a:rPr>
              <a:t>Sdate</a:t>
            </a:r>
            <a:r>
              <a:rPr lang="en-US" sz="1600" dirty="0" smtClean="0">
                <a:latin typeface="Courier New" panose="02070309020205020404" pitchFamily="49" charset="0"/>
              </a:rPr>
              <a:t>(3,3,1973);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097212" y="784225"/>
            <a:ext cx="165735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4681537" y="838200"/>
            <a:ext cx="3384550" cy="863600"/>
          </a:xfrm>
          <a:prstGeom prst="flowChartTerminator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9pPr>
          </a:lstStyle>
          <a:p>
            <a:pPr algn="ctr" eaLnBrk="1" hangingPunct="1"/>
            <a:r>
              <a:rPr lang="en-US"/>
              <a:t>Parameterized Constructor</a:t>
            </a:r>
          </a:p>
        </p:txBody>
      </p:sp>
    </p:spTree>
    <p:extLst>
      <p:ext uri="{BB962C8B-B14F-4D97-AF65-F5344CB8AC3E}">
        <p14:creationId xmlns:p14="http://schemas.microsoft.com/office/powerpoint/2010/main" val="359069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3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5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37653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contd..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57200" y="936625"/>
            <a:ext cx="7489825" cy="43211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9pPr>
          </a:lstStyle>
          <a:p>
            <a:pPr eaLnBrk="1" hangingPunct="1"/>
            <a:endParaRPr lang="en-US" dirty="0">
              <a:latin typeface="Goudy Old Style" pitchFamily="18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928688"/>
            <a:ext cx="7343775" cy="41767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GB" sz="1600" dirty="0" err="1" smtClean="0">
                <a:latin typeface="Courier New" panose="02070309020205020404" pitchFamily="49" charset="0"/>
              </a:rPr>
              <a:t>Sdate</a:t>
            </a:r>
            <a:r>
              <a:rPr lang="en-GB" sz="1600" dirty="0" smtClean="0">
                <a:latin typeface="Courier New" panose="02070309020205020404" pitchFamily="49" charset="0"/>
              </a:rPr>
              <a:t>()    </a:t>
            </a:r>
          </a:p>
          <a:p>
            <a:pPr>
              <a:buFontTx/>
              <a:buNone/>
            </a:pPr>
            <a:r>
              <a:rPr lang="en-GB" sz="1600" dirty="0" smtClean="0">
                <a:latin typeface="Courier New" panose="02070309020205020404" pitchFamily="49" charset="0"/>
              </a:rPr>
              <a:t>	{</a:t>
            </a:r>
          </a:p>
          <a:p>
            <a:pPr>
              <a:buFontTx/>
              <a:buNone/>
            </a:pPr>
            <a:r>
              <a:rPr lang="en-GB" sz="1600" dirty="0" smtClean="0">
                <a:latin typeface="Courier New" panose="02070309020205020404" pitchFamily="49" charset="0"/>
              </a:rPr>
              <a:t>	  month=11;</a:t>
            </a:r>
          </a:p>
          <a:p>
            <a:pPr>
              <a:buFontTx/>
              <a:buNone/>
            </a:pPr>
            <a:r>
              <a:rPr lang="en-GB" sz="1600" dirty="0" smtClean="0">
                <a:latin typeface="Courier New" panose="02070309020205020404" pitchFamily="49" charset="0"/>
              </a:rPr>
              <a:t>	  day=27;</a:t>
            </a:r>
          </a:p>
          <a:p>
            <a:pPr>
              <a:buFontTx/>
              <a:buNone/>
            </a:pPr>
            <a:r>
              <a:rPr lang="en-GB" sz="1600" dirty="0" smtClean="0">
                <a:latin typeface="Courier New" panose="02070309020205020404" pitchFamily="49" charset="0"/>
              </a:rPr>
              <a:t>	  year=1969;</a:t>
            </a:r>
          </a:p>
          <a:p>
            <a:pPr>
              <a:buFontTx/>
              <a:buNone/>
            </a:pPr>
            <a:r>
              <a:rPr lang="en-GB" sz="1600" dirty="0" smtClean="0">
                <a:latin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r>
              <a:rPr lang="en-GB" sz="1600" dirty="0" smtClean="0">
                <a:latin typeface="Courier New" panose="02070309020205020404" pitchFamily="49" charset="0"/>
              </a:rPr>
              <a:t>                </a:t>
            </a:r>
          </a:p>
          <a:p>
            <a:pPr>
              <a:buFontTx/>
              <a:buNone/>
            </a:pPr>
            <a:r>
              <a:rPr lang="en-GB" sz="1600" dirty="0" smtClean="0">
                <a:latin typeface="Courier New" panose="02070309020205020404" pitchFamily="49" charset="0"/>
              </a:rPr>
              <a:t>     public static void main(String </a:t>
            </a:r>
            <a:r>
              <a:rPr lang="en-GB" sz="1600" dirty="0" err="1" smtClean="0">
                <a:latin typeface="Courier New" panose="02070309020205020404" pitchFamily="49" charset="0"/>
              </a:rPr>
              <a:t>args</a:t>
            </a:r>
            <a:r>
              <a:rPr lang="en-GB" sz="1600" dirty="0" smtClean="0">
                <a:latin typeface="Courier New" panose="02070309020205020404" pitchFamily="49" charset="0"/>
              </a:rPr>
              <a:t>[])</a:t>
            </a:r>
          </a:p>
          <a:p>
            <a:pPr>
              <a:buFontTx/>
              <a:buNone/>
            </a:pPr>
            <a:r>
              <a:rPr lang="en-GB" sz="1600" dirty="0" smtClean="0">
                <a:latin typeface="Courier New" panose="02070309020205020404" pitchFamily="49" charset="0"/>
              </a:rPr>
              <a:t>     {</a:t>
            </a:r>
          </a:p>
          <a:p>
            <a:pPr>
              <a:buFontTx/>
              <a:buNone/>
            </a:pPr>
            <a:r>
              <a:rPr lang="en-GB" sz="1600" dirty="0" smtClean="0">
                <a:latin typeface="Courier New" panose="02070309020205020404" pitchFamily="49" charset="0"/>
              </a:rPr>
              <a:t>       </a:t>
            </a:r>
            <a:r>
              <a:rPr lang="en-GB" sz="1600" dirty="0" err="1" smtClean="0">
                <a:latin typeface="Courier New" panose="02070309020205020404" pitchFamily="49" charset="0"/>
              </a:rPr>
              <a:t>Sdate</a:t>
            </a:r>
            <a:r>
              <a:rPr lang="en-GB" sz="1600" dirty="0" smtClean="0">
                <a:latin typeface="Courier New" panose="02070309020205020404" pitchFamily="49" charset="0"/>
              </a:rPr>
              <a:t> S1,S2;</a:t>
            </a:r>
          </a:p>
          <a:p>
            <a:pPr>
              <a:buFontTx/>
              <a:buNone/>
            </a:pPr>
            <a:r>
              <a:rPr lang="en-GB" sz="1600" dirty="0" smtClean="0">
                <a:latin typeface="Courier New" panose="02070309020205020404" pitchFamily="49" charset="0"/>
              </a:rPr>
              <a:t>       S1=new </a:t>
            </a:r>
            <a:r>
              <a:rPr lang="en-GB" sz="1600" dirty="0" err="1" smtClean="0">
                <a:latin typeface="Courier New" panose="02070309020205020404" pitchFamily="49" charset="0"/>
              </a:rPr>
              <a:t>Sdate</a:t>
            </a:r>
            <a:r>
              <a:rPr lang="en-GB" sz="1600" dirty="0" smtClean="0">
                <a:latin typeface="Courier New" panose="020703090202050204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GB" sz="1600" dirty="0" smtClean="0">
                <a:latin typeface="Courier New" panose="02070309020205020404" pitchFamily="49" charset="0"/>
              </a:rPr>
              <a:t>       S2=new </a:t>
            </a:r>
            <a:r>
              <a:rPr lang="en-GB" sz="1600" dirty="0" err="1" smtClean="0">
                <a:latin typeface="Courier New" panose="02070309020205020404" pitchFamily="49" charset="0"/>
              </a:rPr>
              <a:t>Sdate</a:t>
            </a:r>
            <a:r>
              <a:rPr lang="en-GB" sz="1600" dirty="0" smtClean="0">
                <a:latin typeface="Courier New" panose="020703090202050204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GB" sz="1600" dirty="0" smtClean="0">
                <a:latin typeface="Courier New" panose="02070309020205020404" pitchFamily="49" charset="0"/>
              </a:rPr>
              <a:t>     }</a:t>
            </a:r>
            <a:r>
              <a:rPr lang="en-US" sz="1600" dirty="0" smtClean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1909763" y="1752542"/>
            <a:ext cx="2592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4573588" y="1968443"/>
            <a:ext cx="3168650" cy="54615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9pPr>
          </a:lstStyle>
          <a:p>
            <a:pPr algn="ctr" eaLnBrk="1" hangingPunct="1"/>
            <a:r>
              <a:rPr lang="en-US">
                <a:latin typeface="Goudy Old Style" pitchFamily="18" charset="0"/>
              </a:rPr>
              <a:t>No arg Constructor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452735"/>
            <a:ext cx="4256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Goudy Old Style" pitchFamily="18" charset="0"/>
              </a:rPr>
              <a:t>Example of Implicit Constructors</a:t>
            </a:r>
            <a:endParaRPr lang="en-IN" sz="2400" dirty="0"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1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7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770" decel="100000"/>
                                        <p:tgtEl>
                                          <p:spTgt spid="1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3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5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9"/>
          <p:cNvSpPr>
            <a:spLocks noGrp="1"/>
          </p:cNvSpPr>
          <p:nvPr>
            <p:ph type="title"/>
          </p:nvPr>
        </p:nvSpPr>
        <p:spPr>
          <a:xfrm>
            <a:off x="762000" y="3505200"/>
            <a:ext cx="7772400" cy="1362075"/>
          </a:xfrm>
        </p:spPr>
        <p:txBody>
          <a:bodyPr rtlCol="0">
            <a:normAutofit/>
          </a:bodyPr>
          <a:lstStyle/>
          <a:p>
            <a:pPr algn="ctr"/>
            <a:r>
              <a:rPr lang="en-US" dirty="0" smtClean="0"/>
              <a:t>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381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contd</a:t>
            </a:r>
            <a:r>
              <a:rPr lang="en-US" sz="4000" dirty="0" smtClean="0">
                <a:ea typeface="+mn-ea"/>
                <a:cs typeface="+mn-cs"/>
              </a:rPr>
              <a:t>..</a:t>
            </a:r>
            <a:endParaRPr lang="en-US" sz="4000" dirty="0"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77825" y="5865755"/>
            <a:ext cx="8229600" cy="5762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Demonstrate</a:t>
            </a:r>
            <a:r>
              <a:rPr lang="en-US" smtClean="0"/>
              <a:t>: Example 1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936567"/>
            <a:ext cx="8088312" cy="23653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1pPr>
            <a:lvl2pPr marL="742950" indent="-285750" eaLnBrk="0" hangingPunct="0"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2pPr>
            <a:lvl3pPr marL="1143000" indent="-228600" eaLnBrk="0" hangingPunct="0"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3pPr>
            <a:lvl4pPr marL="1600200" indent="-228600" eaLnBrk="0" hangingPunct="0"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4pPr>
            <a:lvl5pPr marL="2057400" indent="-228600" eaLnBrk="0" hangingPunct="0"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public static void main(String[] args) {</a:t>
            </a:r>
          </a:p>
          <a:p>
            <a:pPr eaLnBrk="1" hangingPunct="1"/>
            <a:r>
              <a:rPr lang="en-US" altLang="zh-CN"/>
              <a:t> Book objBook = new Book("CoreJava", "Albert", 45, true)</a:t>
            </a:r>
          </a:p>
          <a:p>
            <a:pPr eaLnBrk="1" hangingPunct="1"/>
            <a:r>
              <a:rPr lang="en-US" altLang="zh-CN"/>
              <a:t> User objUser = new User();</a:t>
            </a:r>
          </a:p>
          <a:p>
            <a:pPr eaLnBrk="1" hangingPunct="1"/>
            <a:r>
              <a:rPr lang="en-US" altLang="zh-CN"/>
              <a:t> objUser.getBookStatus(objBook);</a:t>
            </a:r>
          </a:p>
          <a:p>
            <a:pPr eaLnBrk="1" hangingPunct="1"/>
            <a:r>
              <a:rPr lang="en-US" altLang="zh-CN"/>
              <a:t>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2450" y="1369955"/>
            <a:ext cx="6983412" cy="719137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9pPr>
          </a:lstStyle>
          <a:p>
            <a:pPr algn="ctr" eaLnBrk="1" hangingPunct="1"/>
            <a:endParaRPr lang="en-US" b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5775" y="3355917"/>
            <a:ext cx="7200900" cy="24765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1pPr>
            <a:lvl2pPr marL="742950" indent="-285750" eaLnBrk="0" hangingPunct="0"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2pPr>
            <a:lvl3pPr marL="1143000" indent="-228600" eaLnBrk="0" hangingPunct="0"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3pPr>
            <a:lvl4pPr marL="1600200" indent="-228600" eaLnBrk="0" hangingPunct="0"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4pPr>
            <a:lvl5pPr marL="2057400" indent="-228600" eaLnBrk="0" hangingPunct="0"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 Book(String book, String author, int pages, boolean status) {</a:t>
            </a:r>
          </a:p>
          <a:p>
            <a:pPr eaLnBrk="1" hangingPunct="1"/>
            <a:r>
              <a:rPr lang="en-US" altLang="zh-CN"/>
              <a:t>     bookName = book;</a:t>
            </a:r>
          </a:p>
          <a:p>
            <a:pPr eaLnBrk="1" hangingPunct="1"/>
            <a:r>
              <a:rPr lang="en-US" altLang="zh-CN"/>
              <a:t>     authorName = author;</a:t>
            </a:r>
          </a:p>
          <a:p>
            <a:pPr eaLnBrk="1" hangingPunct="1"/>
            <a:r>
              <a:rPr lang="en-US" altLang="zh-CN"/>
              <a:t>     nopages = pages;</a:t>
            </a:r>
          </a:p>
          <a:p>
            <a:pPr eaLnBrk="1" hangingPunct="1"/>
            <a:r>
              <a:rPr lang="en-US" altLang="zh-CN"/>
              <a:t>     available = status;}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36712" y="3384492"/>
            <a:ext cx="6400800" cy="203676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1pPr>
            <a:lvl2pPr marL="742950" indent="-285750" eaLnBrk="0" hangingPunct="0"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2pPr>
            <a:lvl3pPr marL="1143000" indent="-228600" eaLnBrk="0" hangingPunct="0"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3pPr>
            <a:lvl4pPr marL="1600200" indent="-228600" eaLnBrk="0" hangingPunct="0"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4pPr>
            <a:lvl5pPr marL="2057400" indent="-228600" eaLnBrk="0" hangingPunct="0"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tabLst>
                <a:tab pos="895350" algn="l"/>
              </a:tabLs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class User {</a:t>
            </a:r>
          </a:p>
          <a:p>
            <a:pPr eaLnBrk="1" hangingPunct="1"/>
            <a:r>
              <a:rPr lang="en-US" altLang="zh-CN"/>
              <a:t>void getBookStatus(Book objBook) {</a:t>
            </a:r>
          </a:p>
          <a:p>
            <a:pPr eaLnBrk="1" hangingPunct="1"/>
            <a:r>
              <a:rPr lang="en-US" altLang="zh-CN"/>
              <a:t>        objBook.isAvailable();</a:t>
            </a:r>
          </a:p>
          <a:p>
            <a:pPr eaLnBrk="1" hangingPunct="1"/>
            <a:r>
              <a:rPr lang="en-US" altLang="zh-CN"/>
              <a:t>    }</a:t>
            </a:r>
          </a:p>
          <a:p>
            <a:pPr eaLnBrk="1" hangingPunct="1"/>
            <a:r>
              <a:rPr lang="en-US" altLang="zh-CN"/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3887" y="2520892"/>
            <a:ext cx="6983413" cy="360363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9pPr>
          </a:lstStyle>
          <a:p>
            <a:pPr algn="ctr"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6291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  <p:bldP spid="7" grpId="1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0"/>
            <a:ext cx="7564438" cy="5334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Access </a:t>
            </a:r>
            <a:r>
              <a:rPr lang="en-US" sz="4000" dirty="0" err="1" smtClean="0">
                <a:latin typeface="Andalus" pitchFamily="18" charset="-78"/>
                <a:ea typeface="+mn-ea"/>
                <a:cs typeface="Andalus" pitchFamily="18" charset="-78"/>
              </a:rPr>
              <a:t>Specifier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76200" y="457200"/>
            <a:ext cx="888841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33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rgbClr val="3333CC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rgbClr val="3333CC"/>
                </a:solidFill>
                <a:latin typeface="+mn-lt"/>
                <a:cs typeface="+mn-cs"/>
              </a:defRPr>
            </a:lvl3pPr>
            <a:lvl4pPr marL="15414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Information hiding is one of the most important features of OOPs.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Reasons for information hiding are: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Changes made to any implementation details will not affect code that uses this class.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Prevents accidental erasure of data by users.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solidFill>
                  <a:schemeClr val="tx1"/>
                </a:solidFill>
                <a:latin typeface="Goudy Old Style" pitchFamily="18" charset="0"/>
              </a:rPr>
              <a:t>The class is easy to use.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266950" y="3703638"/>
            <a:ext cx="3744913" cy="792162"/>
          </a:xfrm>
          <a:prstGeom prst="cube">
            <a:avLst>
              <a:gd name="adj" fmla="val 25000"/>
            </a:avLst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27432" bIns="27432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71775" y="4014787"/>
            <a:ext cx="2768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7432" bIns="27432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Access </a:t>
            </a:r>
            <a:r>
              <a:rPr lang="en-US" b="1" dirty="0" err="1">
                <a:solidFill>
                  <a:schemeClr val="bg1"/>
                </a:solidFill>
              </a:rPr>
              <a:t>Specifiers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971550" y="4726781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7432" bIns="27432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971550" y="472678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7432" bIns="27432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203575" y="472678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7432" bIns="27432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219700" y="472678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7432" bIns="27432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 flipV="1">
            <a:off x="4139406" y="4495799"/>
            <a:ext cx="794" cy="2309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7432" bIns="27432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79388" y="5087144"/>
            <a:ext cx="1655762" cy="649287"/>
            <a:chOff x="295" y="3294"/>
            <a:chExt cx="1043" cy="409"/>
          </a:xfrm>
        </p:grpSpPr>
        <p:sp>
          <p:nvSpPr>
            <p:cNvPr id="23" name="AutoShape 12"/>
            <p:cNvSpPr>
              <a:spLocks noChangeArrowheads="1"/>
            </p:cNvSpPr>
            <p:nvPr/>
          </p:nvSpPr>
          <p:spPr bwMode="auto">
            <a:xfrm>
              <a:off x="295" y="3294"/>
              <a:ext cx="1043" cy="409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27432" bIns="27432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476" y="3362"/>
              <a:ext cx="81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432" bIns="27432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private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339975" y="5087144"/>
            <a:ext cx="1655763" cy="649287"/>
            <a:chOff x="2381" y="3249"/>
            <a:chExt cx="1043" cy="409"/>
          </a:xfrm>
        </p:grpSpPr>
        <p:sp>
          <p:nvSpPr>
            <p:cNvPr id="21" name="AutoShape 14"/>
            <p:cNvSpPr>
              <a:spLocks noChangeArrowheads="1"/>
            </p:cNvSpPr>
            <p:nvPr/>
          </p:nvSpPr>
          <p:spPr bwMode="auto">
            <a:xfrm>
              <a:off x="2381" y="3249"/>
              <a:ext cx="1043" cy="409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27432" bIns="27432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2472" y="3339"/>
              <a:ext cx="90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432" bIns="27432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protected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356100" y="5087144"/>
            <a:ext cx="1655763" cy="649287"/>
            <a:chOff x="4422" y="3249"/>
            <a:chExt cx="1043" cy="409"/>
          </a:xfrm>
        </p:grpSpPr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4422" y="3249"/>
              <a:ext cx="1043" cy="409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27432" bIns="27432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649" y="3339"/>
              <a:ext cx="77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432" bIns="27432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public</a:t>
              </a:r>
            </a:p>
          </p:txBody>
        </p:sp>
      </p:grp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7524750" y="472678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27432" bIns="27432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227765" y="5087144"/>
            <a:ext cx="2736851" cy="674687"/>
            <a:chOff x="4195" y="3249"/>
            <a:chExt cx="1724" cy="425"/>
          </a:xfrm>
        </p:grpSpPr>
        <p:sp>
          <p:nvSpPr>
            <p:cNvPr id="17" name="AutoShape 23"/>
            <p:cNvSpPr>
              <a:spLocks noChangeArrowheads="1"/>
            </p:cNvSpPr>
            <p:nvPr/>
          </p:nvSpPr>
          <p:spPr bwMode="auto">
            <a:xfrm>
              <a:off x="4195" y="3249"/>
              <a:ext cx="1565" cy="409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27432" bIns="27432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4286" y="3294"/>
              <a:ext cx="1633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432" bIns="27432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Default / package specific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4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381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contd..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608512" y="3518694"/>
            <a:ext cx="3097213" cy="2503487"/>
            <a:chOff x="3016" y="2533"/>
            <a:chExt cx="1951" cy="1577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3016" y="2533"/>
              <a:ext cx="1951" cy="1577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200">
                <a:latin typeface="Goudy Old Style" pitchFamily="18" charset="0"/>
              </a:endParaRP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3201" y="3008"/>
              <a:ext cx="1588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200" b="1">
                  <a:latin typeface="Goudy Old Style" pitchFamily="18" charset="0"/>
                </a:rPr>
                <a:t>Accessible to members of the class in the same package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88012" y="835819"/>
            <a:ext cx="3097213" cy="2503487"/>
            <a:chOff x="3606" y="799"/>
            <a:chExt cx="1951" cy="1577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606" y="799"/>
              <a:ext cx="1951" cy="1577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200">
                <a:latin typeface="Goudy Old Style" pitchFamily="18" charset="0"/>
              </a:endParaRP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3834" y="1379"/>
              <a:ext cx="158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200" b="1">
                  <a:latin typeface="Goudy Old Style" pitchFamily="18" charset="0"/>
                </a:rPr>
                <a:t>Accessible only to members of the class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368425" y="3518694"/>
            <a:ext cx="3097212" cy="2503487"/>
            <a:chOff x="793" y="2533"/>
            <a:chExt cx="1951" cy="1577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793" y="2533"/>
              <a:ext cx="1951" cy="157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200">
                <a:latin typeface="Goudy Old Style" pitchFamily="18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989" y="3022"/>
              <a:ext cx="1588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200" b="1">
                  <a:latin typeface="Goudy Old Style" pitchFamily="18" charset="0"/>
                </a:rPr>
                <a:t>Accessible to members of the class and members of its subclass 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58775" y="853281"/>
            <a:ext cx="3097212" cy="2503488"/>
            <a:chOff x="385" y="810"/>
            <a:chExt cx="1951" cy="1577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85" y="810"/>
              <a:ext cx="1951" cy="1577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200">
                <a:latin typeface="Goudy Old Style" pitchFamily="18" charset="0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612" y="1354"/>
              <a:ext cx="1588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200" b="1">
                  <a:latin typeface="Goudy Old Style" pitchFamily="18" charset="0"/>
                </a:rPr>
                <a:t>Accessible to members and non members of the class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50900" y="835819"/>
            <a:ext cx="2106612" cy="733425"/>
            <a:chOff x="695" y="799"/>
            <a:chExt cx="1327" cy="462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695" y="799"/>
              <a:ext cx="1327" cy="46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200">
                <a:latin typeface="Goudy Old Style" pitchFamily="18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989" y="859"/>
              <a:ext cx="7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200" b="1">
                  <a:latin typeface="Goudy Old Style" pitchFamily="18" charset="0"/>
                </a:rPr>
                <a:t>public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178550" y="835819"/>
            <a:ext cx="2106612" cy="733425"/>
            <a:chOff x="3915" y="799"/>
            <a:chExt cx="1327" cy="462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915" y="799"/>
              <a:ext cx="1327" cy="46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200">
                <a:latin typeface="Goudy Old Style" pitchFamily="18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181" y="862"/>
              <a:ext cx="81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200" b="1">
                  <a:latin typeface="Goudy Old Style" pitchFamily="18" charset="0"/>
                </a:rPr>
                <a:t>private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860550" y="3501231"/>
            <a:ext cx="2106612" cy="733425"/>
            <a:chOff x="1103" y="2522"/>
            <a:chExt cx="1327" cy="462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103" y="2522"/>
              <a:ext cx="1327" cy="462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200">
                <a:latin typeface="Goudy Old Style" pitchFamily="18" charset="0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275" y="2586"/>
              <a:ext cx="99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200" b="1">
                  <a:latin typeface="Goudy Old Style" pitchFamily="18" charset="0"/>
                </a:rPr>
                <a:t>protected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00637" y="3501231"/>
            <a:ext cx="2106613" cy="733425"/>
            <a:chOff x="3235" y="2522"/>
            <a:chExt cx="1327" cy="462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235" y="2522"/>
              <a:ext cx="1327" cy="462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200">
                <a:latin typeface="Goudy Old Style" pitchFamily="18" charset="0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3424" y="2596"/>
              <a:ext cx="99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200" b="1">
                  <a:latin typeface="Goudy Old Style" pitchFamily="18" charset="0"/>
                </a:rPr>
                <a:t>default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967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4572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Method 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447925" y="1736725"/>
            <a:ext cx="4248150" cy="3455988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 sz="2600">
              <a:latin typeface="Goudy Old Style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095625" y="1665288"/>
            <a:ext cx="2952750" cy="1008062"/>
            <a:chOff x="1655" y="1752"/>
            <a:chExt cx="1860" cy="63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655" y="1752"/>
              <a:ext cx="1860" cy="635"/>
            </a:xfrm>
            <a:prstGeom prst="ellipse">
              <a:avLst/>
            </a:prstGeom>
            <a:gradFill rotWithShape="1">
              <a:gsLst>
                <a:gs pos="0">
                  <a:srgbClr val="FFCC99"/>
                </a:gs>
                <a:gs pos="100000">
                  <a:srgbClr val="765E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600">
                <a:latin typeface="Goudy Old Style" pitchFamily="18" charset="0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927" y="1797"/>
              <a:ext cx="1361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600" b="1">
                  <a:solidFill>
                    <a:schemeClr val="bg1"/>
                  </a:solidFill>
                  <a:latin typeface="Goudy Old Style" pitchFamily="18" charset="0"/>
                </a:rPr>
                <a:t>Method Modifiers</a:t>
              </a: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960813" y="2817813"/>
            <a:ext cx="1152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latin typeface="Goudy Old Style" pitchFamily="18" charset="0"/>
              </a:rPr>
              <a:t>static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384550" y="3897313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latin typeface="Goudy Old Style" pitchFamily="18" charset="0"/>
              </a:rPr>
              <a:t>synchronized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744913" y="4473575"/>
            <a:ext cx="165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latin typeface="Goudy Old Style" pitchFamily="18" charset="0"/>
              </a:rPr>
              <a:t>abstract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960813" y="3392488"/>
            <a:ext cx="1152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latin typeface="Goudy Old Style" pitchFamily="18" charset="0"/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29393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87363"/>
            <a:ext cx="8839200" cy="5913437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b="1" dirty="0" smtClean="0">
                <a:latin typeface="Goudy Old Style" pitchFamily="18" charset="0"/>
              </a:rPr>
              <a:t>static</a:t>
            </a:r>
            <a:r>
              <a:rPr lang="en-US" sz="2600" dirty="0" smtClean="0">
                <a:latin typeface="Goudy Old Style" pitchFamily="18" charset="0"/>
              </a:rPr>
              <a:t>  instance variables belong to the class and not to the object.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b="1" dirty="0" smtClean="0">
                <a:latin typeface="Goudy Old Style" pitchFamily="18" charset="0"/>
              </a:rPr>
              <a:t>static</a:t>
            </a:r>
            <a:r>
              <a:rPr lang="en-US" sz="2600" dirty="0" smtClean="0">
                <a:latin typeface="Goudy Old Style" pitchFamily="18" charset="0"/>
              </a:rPr>
              <a:t> variables can be accessed using class-name , objects and through static methods.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b="1" dirty="0" smtClean="0">
                <a:latin typeface="Goudy Old Style" pitchFamily="18" charset="0"/>
              </a:rPr>
              <a:t>static</a:t>
            </a:r>
            <a:r>
              <a:rPr lang="en-US" sz="2600" dirty="0" smtClean="0">
                <a:latin typeface="Goudy Old Style" pitchFamily="18" charset="0"/>
              </a:rPr>
              <a:t> methods are used to access the static variables.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b="1" dirty="0" smtClean="0">
                <a:latin typeface="Goudy Old Style" pitchFamily="18" charset="0"/>
              </a:rPr>
              <a:t>static</a:t>
            </a:r>
            <a:r>
              <a:rPr lang="en-US" sz="2600" dirty="0" smtClean="0">
                <a:latin typeface="Goudy Old Style" pitchFamily="18" charset="0"/>
              </a:rPr>
              <a:t> methods can also be accessed using class-name, objects and through other static methods.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Commonly used to have the count of objects.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76200"/>
            <a:ext cx="6858000" cy="411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static  members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1067"/>
            <a:ext cx="7564438" cy="68473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Method </a:t>
            </a:r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Overloading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28938" y="1181100"/>
            <a:ext cx="3300412" cy="1944688"/>
            <a:chOff x="1913" y="754"/>
            <a:chExt cx="2079" cy="1225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913" y="754"/>
              <a:ext cx="2079" cy="1225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>
                <a:latin typeface="Goudy Old Style" pitchFamily="18" charset="0"/>
              </a:endParaRP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2245" y="981"/>
              <a:ext cx="145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800" b="1">
                  <a:solidFill>
                    <a:schemeClr val="bg1"/>
                  </a:solidFill>
                  <a:latin typeface="Goudy Old Style" pitchFamily="18" charset="0"/>
                </a:rPr>
                <a:t>Method Overloading</a:t>
              </a: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15900" y="3844925"/>
            <a:ext cx="2879725" cy="1800225"/>
            <a:chOff x="204" y="2432"/>
            <a:chExt cx="1814" cy="1134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04" y="2432"/>
              <a:ext cx="1814" cy="1134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400">
                <a:latin typeface="Goudy Old Style" pitchFamily="18" charset="0"/>
              </a:endParaRP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08" y="2568"/>
              <a:ext cx="1680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  <a:latin typeface="Goudy Old Style" pitchFamily="18" charset="0"/>
                </a:rPr>
                <a:t>More than one methods having same name in the class</a:t>
              </a:r>
            </a:p>
          </p:txBody>
        </p:sp>
      </p:grp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3128963" y="3844925"/>
            <a:ext cx="2879725" cy="1843089"/>
            <a:chOff x="2064" y="2432"/>
            <a:chExt cx="1814" cy="1134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064" y="2432"/>
              <a:ext cx="1814" cy="1134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400">
                <a:latin typeface="Goudy Old Style" pitchFamily="18" charset="0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335" y="2554"/>
              <a:ext cx="127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  <a:latin typeface="Goudy Old Style" pitchFamily="18" charset="0"/>
                </a:rPr>
                <a:t>Methods have different argument list</a:t>
              </a:r>
            </a:p>
          </p:txBody>
        </p:sp>
      </p:grp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6048375" y="3844926"/>
            <a:ext cx="2879725" cy="1843088"/>
            <a:chOff x="3878" y="2432"/>
            <a:chExt cx="1814" cy="1161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878" y="2432"/>
              <a:ext cx="1814" cy="1134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400">
                <a:latin typeface="Goudy Old Style" pitchFamily="18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150" y="2604"/>
              <a:ext cx="1270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solidFill>
                    <a:schemeClr val="bg1"/>
                  </a:solidFill>
                  <a:latin typeface="Goudy Old Style" pitchFamily="18" charset="0"/>
                </a:rPr>
                <a:t>Argument List varies in type and / or numbers</a:t>
              </a:r>
            </a:p>
          </p:txBody>
        </p:sp>
      </p:grpSp>
      <p:cxnSp>
        <p:nvCxnSpPr>
          <p:cNvPr id="8" name="AutoShape 16"/>
          <p:cNvCxnSpPr>
            <a:cxnSpLocks noChangeShapeType="1"/>
            <a:stCxn id="17" idx="3"/>
            <a:endCxn id="15" idx="0"/>
          </p:cNvCxnSpPr>
          <p:nvPr/>
        </p:nvCxnSpPr>
        <p:spPr bwMode="auto">
          <a:xfrm flipH="1">
            <a:off x="1655763" y="2841625"/>
            <a:ext cx="1755775" cy="10033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7"/>
          <p:cNvCxnSpPr>
            <a:cxnSpLocks noChangeShapeType="1"/>
            <a:stCxn id="17" idx="4"/>
            <a:endCxn id="13" idx="0"/>
          </p:cNvCxnSpPr>
          <p:nvPr/>
        </p:nvCxnSpPr>
        <p:spPr bwMode="auto">
          <a:xfrm flipH="1">
            <a:off x="4568826" y="3125788"/>
            <a:ext cx="10318" cy="71913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8"/>
          <p:cNvCxnSpPr>
            <a:cxnSpLocks noChangeShapeType="1"/>
            <a:stCxn id="17" idx="5"/>
            <a:endCxn id="11" idx="0"/>
          </p:cNvCxnSpPr>
          <p:nvPr/>
        </p:nvCxnSpPr>
        <p:spPr bwMode="auto">
          <a:xfrm>
            <a:off x="5746750" y="2841625"/>
            <a:ext cx="1741488" cy="10033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7266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1"/>
            <a:ext cx="7564438" cy="45719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contd..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52400" y="5824538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33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rgbClr val="3333CC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rgbClr val="3333CC"/>
                </a:solidFill>
                <a:latin typeface="+mn-lt"/>
                <a:cs typeface="+mn-cs"/>
              </a:defRPr>
            </a:lvl3pPr>
            <a:lvl4pPr marL="15414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dirty="0" smtClean="0">
                <a:solidFill>
                  <a:schemeClr val="tx1"/>
                </a:solidFill>
                <a:latin typeface="Goudy Old Style" pitchFamily="18" charset="0"/>
              </a:rPr>
              <a:t>Demonstration: Example 4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457200"/>
            <a:ext cx="79248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en-US" sz="2400" dirty="0">
                <a:latin typeface="Goudy Old Style" pitchFamily="18" charset="0"/>
              </a:rPr>
              <a:t>Usage of methods with same name.</a:t>
            </a: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en-US" sz="2400" dirty="0">
                <a:latin typeface="Goudy Old Style" pitchFamily="18" charset="0"/>
              </a:rPr>
              <a:t>Argument lists varying in type and / or number.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3838" y="2213372"/>
            <a:ext cx="6052491" cy="369331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public static void main(String [] </a:t>
            </a:r>
            <a:r>
              <a:rPr lang="en-US" altLang="zh-CN" b="1" dirty="0" err="1">
                <a:latin typeface="Goudy Old Style" pitchFamily="18" charset="0"/>
                <a:cs typeface="Andalus" pitchFamily="18" charset="-78"/>
              </a:rPr>
              <a:t>arg</a:t>
            </a:r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) {</a:t>
            </a:r>
          </a:p>
          <a:p>
            <a:pPr eaLnBrk="1" hangingPunct="1"/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        </a:t>
            </a:r>
            <a:r>
              <a:rPr lang="en-US" altLang="zh-CN" b="1" dirty="0" err="1">
                <a:latin typeface="Goudy Old Style" pitchFamily="18" charset="0"/>
                <a:cs typeface="Andalus" pitchFamily="18" charset="-78"/>
              </a:rPr>
              <a:t>int</a:t>
            </a:r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 count = 25;</a:t>
            </a:r>
          </a:p>
          <a:p>
            <a:pPr eaLnBrk="1" hangingPunct="1"/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        </a:t>
            </a:r>
            <a:r>
              <a:rPr lang="en-US" altLang="zh-CN" b="1" dirty="0" err="1">
                <a:latin typeface="Goudy Old Style" pitchFamily="18" charset="0"/>
                <a:cs typeface="Andalus" pitchFamily="18" charset="-78"/>
              </a:rPr>
              <a:t>DisplayNumber</a:t>
            </a:r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 </a:t>
            </a:r>
            <a:r>
              <a:rPr lang="en-US" altLang="zh-CN" b="1" dirty="0" err="1">
                <a:latin typeface="Goudy Old Style" pitchFamily="18" charset="0"/>
                <a:cs typeface="Andalus" pitchFamily="18" charset="-78"/>
              </a:rPr>
              <a:t>dispObj</a:t>
            </a:r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 = new </a:t>
            </a:r>
            <a:r>
              <a:rPr lang="en-US" altLang="zh-CN" b="1" dirty="0" err="1">
                <a:latin typeface="Goudy Old Style" pitchFamily="18" charset="0"/>
                <a:cs typeface="Andalus" pitchFamily="18" charset="-78"/>
              </a:rPr>
              <a:t>DisplayNumber</a:t>
            </a:r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();</a:t>
            </a:r>
          </a:p>
          <a:p>
            <a:pPr eaLnBrk="1" hangingPunct="1"/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        </a:t>
            </a:r>
            <a:r>
              <a:rPr lang="en-US" altLang="zh-CN" b="1" dirty="0" err="1">
                <a:latin typeface="Goudy Old Style" pitchFamily="18" charset="0"/>
                <a:cs typeface="Andalus" pitchFamily="18" charset="-78"/>
              </a:rPr>
              <a:t>dispObj.display</a:t>
            </a:r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();</a:t>
            </a:r>
          </a:p>
          <a:p>
            <a:pPr eaLnBrk="1" hangingPunct="1"/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        </a:t>
            </a:r>
            <a:r>
              <a:rPr lang="en-US" altLang="zh-CN" b="1" dirty="0" err="1">
                <a:latin typeface="Goudy Old Style" pitchFamily="18" charset="0"/>
                <a:cs typeface="Andalus" pitchFamily="18" charset="-78"/>
              </a:rPr>
              <a:t>dispObj.display</a:t>
            </a:r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(10 , 20);</a:t>
            </a:r>
          </a:p>
          <a:p>
            <a:pPr eaLnBrk="1" hangingPunct="1"/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        /* No method with a single argument of type </a:t>
            </a:r>
            <a:r>
              <a:rPr lang="en-US" altLang="zh-CN" b="1" dirty="0" err="1">
                <a:latin typeface="Goudy Old Style" pitchFamily="18" charset="0"/>
                <a:cs typeface="Andalus" pitchFamily="18" charset="-78"/>
              </a:rPr>
              <a:t>int</a:t>
            </a:r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 exists,</a:t>
            </a:r>
          </a:p>
          <a:p>
            <a:pPr eaLnBrk="1" hangingPunct="1"/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           </a:t>
            </a:r>
            <a:r>
              <a:rPr lang="en-US" altLang="zh-CN" b="1" dirty="0" err="1">
                <a:latin typeface="Goudy Old Style" pitchFamily="18" charset="0"/>
                <a:cs typeface="Andalus" pitchFamily="18" charset="-78"/>
              </a:rPr>
              <a:t>int</a:t>
            </a:r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 value is automatically promoted to double</a:t>
            </a:r>
          </a:p>
          <a:p>
            <a:pPr eaLnBrk="1" hangingPunct="1"/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        */</a:t>
            </a:r>
          </a:p>
          <a:p>
            <a:pPr eaLnBrk="1" hangingPunct="1"/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        </a:t>
            </a:r>
            <a:r>
              <a:rPr lang="en-US" altLang="zh-CN" b="1" dirty="0" err="1">
                <a:latin typeface="Goudy Old Style" pitchFamily="18" charset="0"/>
                <a:cs typeface="Andalus" pitchFamily="18" charset="-78"/>
              </a:rPr>
              <a:t>System.out.println</a:t>
            </a:r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("Invoking the display(double) method"</a:t>
            </a:r>
          </a:p>
          <a:p>
            <a:pPr eaLnBrk="1" hangingPunct="1"/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         + "with an </a:t>
            </a:r>
            <a:r>
              <a:rPr lang="en-US" altLang="zh-CN" b="1" dirty="0" err="1">
                <a:latin typeface="Goudy Old Style" pitchFamily="18" charset="0"/>
                <a:cs typeface="Andalus" pitchFamily="18" charset="-78"/>
              </a:rPr>
              <a:t>int</a:t>
            </a:r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 variable: " + count);</a:t>
            </a:r>
          </a:p>
          <a:p>
            <a:pPr eaLnBrk="1" hangingPunct="1"/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        </a:t>
            </a:r>
            <a:r>
              <a:rPr lang="en-US" altLang="zh-CN" b="1" dirty="0" err="1">
                <a:latin typeface="Goudy Old Style" pitchFamily="18" charset="0"/>
                <a:cs typeface="Andalus" pitchFamily="18" charset="-78"/>
              </a:rPr>
              <a:t>dispObj.display</a:t>
            </a:r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(count);</a:t>
            </a:r>
          </a:p>
          <a:p>
            <a:pPr eaLnBrk="1" hangingPunct="1"/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        </a:t>
            </a:r>
            <a:r>
              <a:rPr lang="en-US" altLang="zh-CN" b="1" dirty="0" err="1">
                <a:latin typeface="Goudy Old Style" pitchFamily="18" charset="0"/>
                <a:cs typeface="Andalus" pitchFamily="18" charset="-78"/>
              </a:rPr>
              <a:t>dispObj.display</a:t>
            </a:r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(25.5);</a:t>
            </a:r>
          </a:p>
          <a:p>
            <a:pPr eaLnBrk="1" hangingPunct="1"/>
            <a:r>
              <a:rPr lang="en-US" altLang="zh-CN" b="1" dirty="0">
                <a:latin typeface="Goudy Old Style" pitchFamily="18" charset="0"/>
                <a:cs typeface="Andalus" pitchFamily="18" charset="-78"/>
              </a:rPr>
              <a:t>   }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4256088" y="2944813"/>
            <a:ext cx="2444750" cy="609600"/>
          </a:xfrm>
          <a:prstGeom prst="borderCallout2">
            <a:avLst>
              <a:gd name="adj1" fmla="val 18750"/>
              <a:gd name="adj2" fmla="val -3116"/>
              <a:gd name="adj3" fmla="val 18750"/>
              <a:gd name="adj4" fmla="val -25713"/>
              <a:gd name="adj5" fmla="val 60676"/>
              <a:gd name="adj6" fmla="val -49028"/>
            </a:avLst>
          </a:prstGeom>
          <a:solidFill>
            <a:srgbClr val="CCFFCC"/>
          </a:solidFill>
          <a:ln w="317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>
                <a:latin typeface="Goudy Old Style" pitchFamily="18" charset="0"/>
                <a:cs typeface="Andalus" pitchFamily="18" charset="-78"/>
              </a:rPr>
              <a:t>Method accepting no argument is invoked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4471988" y="3663950"/>
            <a:ext cx="2520950" cy="863600"/>
          </a:xfrm>
          <a:prstGeom prst="borderCallout2">
            <a:avLst>
              <a:gd name="adj1" fmla="val 13236"/>
              <a:gd name="adj2" fmla="val -3023"/>
              <a:gd name="adj3" fmla="val 13236"/>
              <a:gd name="adj4" fmla="val -13602"/>
              <a:gd name="adj5" fmla="val -20588"/>
              <a:gd name="adj6" fmla="val -24560"/>
            </a:avLst>
          </a:prstGeom>
          <a:solidFill>
            <a:srgbClr val="CCFFCC"/>
          </a:solidFill>
          <a:ln w="317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>
                <a:latin typeface="Goudy Old Style" pitchFamily="18" charset="0"/>
                <a:cs typeface="Andalus" pitchFamily="18" charset="-78"/>
              </a:rPr>
              <a:t>Method accepting two int arguments is invoked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5121275" y="4960938"/>
            <a:ext cx="2519363" cy="863600"/>
          </a:xfrm>
          <a:prstGeom prst="borderCallout2">
            <a:avLst>
              <a:gd name="adj1" fmla="val 13236"/>
              <a:gd name="adj2" fmla="val -3023"/>
              <a:gd name="adj3" fmla="val 13236"/>
              <a:gd name="adj4" fmla="val -28356"/>
              <a:gd name="adj5" fmla="val 34190"/>
              <a:gd name="adj6" fmla="val -54569"/>
            </a:avLst>
          </a:prstGeom>
          <a:solidFill>
            <a:srgbClr val="CCFFCC"/>
          </a:solidFill>
          <a:ln w="317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/>
              <a:t>Method accepting a </a:t>
            </a:r>
            <a:r>
              <a:rPr lang="en-US">
                <a:latin typeface="Courier New" panose="02070309020205020404" pitchFamily="49" charset="0"/>
              </a:rPr>
              <a:t>double</a:t>
            </a:r>
            <a:r>
              <a:rPr lang="en-US"/>
              <a:t> argument is invoked</a:t>
            </a: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4978400" y="4960938"/>
            <a:ext cx="2519363" cy="863600"/>
          </a:xfrm>
          <a:prstGeom prst="borderCallout2">
            <a:avLst>
              <a:gd name="adj1" fmla="val 13236"/>
              <a:gd name="adj2" fmla="val -3023"/>
              <a:gd name="adj3" fmla="val 13236"/>
              <a:gd name="adj4" fmla="val -25144"/>
              <a:gd name="adj5" fmla="val 69301"/>
              <a:gd name="adj6" fmla="val -47889"/>
            </a:avLst>
          </a:prstGeom>
          <a:solidFill>
            <a:srgbClr val="CCFFCC"/>
          </a:solidFill>
          <a:ln w="317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>
                <a:latin typeface="Goudy Old Style" pitchFamily="18" charset="0"/>
                <a:cs typeface="Andalus" pitchFamily="18" charset="-78"/>
              </a:rPr>
              <a:t>Method accepting a double argument is invoked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4200" y="1193968"/>
            <a:ext cx="6924075" cy="1015663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000">
                <a:latin typeface="Goudy Old Style" pitchFamily="18" charset="0"/>
              </a:rPr>
              <a:t>   void display() {</a:t>
            </a:r>
          </a:p>
          <a:p>
            <a:pPr eaLnBrk="1" hangingPunct="1"/>
            <a:r>
              <a:rPr lang="en-US" altLang="zh-CN" sz="2000">
                <a:latin typeface="Goudy Old Style" pitchFamily="18" charset="0"/>
              </a:rPr>
              <a:t>        System.out.println("No arguments are there for displaying !!");</a:t>
            </a:r>
          </a:p>
          <a:p>
            <a:pPr eaLnBrk="1" hangingPunct="1"/>
            <a:r>
              <a:rPr lang="en-US" altLang="zh-CN" sz="2000">
                <a:latin typeface="Goudy Old Style" pitchFamily="18" charset="0"/>
              </a:rPr>
              <a:t>    }</a:t>
            </a:r>
          </a:p>
        </p:txBody>
      </p:sp>
      <p:cxnSp>
        <p:nvCxnSpPr>
          <p:cNvPr id="12" name="AutoShape 11"/>
          <p:cNvCxnSpPr>
            <a:cxnSpLocks noChangeShapeType="1"/>
            <a:stCxn id="7" idx="0"/>
            <a:endCxn id="11" idx="3"/>
          </p:cNvCxnSpPr>
          <p:nvPr/>
        </p:nvCxnSpPr>
        <p:spPr bwMode="auto">
          <a:xfrm flipV="1">
            <a:off x="6700838" y="1701800"/>
            <a:ext cx="807437" cy="1547813"/>
          </a:xfrm>
          <a:prstGeom prst="bentConnector3">
            <a:avLst>
              <a:gd name="adj1" fmla="val 128312"/>
            </a:avLst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0375" y="1305351"/>
            <a:ext cx="6480236" cy="830997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600">
                <a:latin typeface="Goudy Old Style" pitchFamily="18" charset="0"/>
              </a:rPr>
              <a:t>    void display(int num, int num1) {</a:t>
            </a:r>
          </a:p>
          <a:p>
            <a:pPr eaLnBrk="1" hangingPunct="1"/>
            <a:r>
              <a:rPr lang="en-US" altLang="zh-CN" sz="1600">
                <a:latin typeface="Goudy Old Style" pitchFamily="18" charset="0"/>
              </a:rPr>
              <a:t>        System.out.println("The two integer numbers are :" + num + " " + num1);</a:t>
            </a:r>
          </a:p>
          <a:p>
            <a:pPr eaLnBrk="1" hangingPunct="1"/>
            <a:r>
              <a:rPr lang="en-US" altLang="zh-CN" sz="1600">
                <a:latin typeface="Goudy Old Style" pitchFamily="18" charset="0"/>
              </a:rPr>
              <a:t>    }</a:t>
            </a:r>
          </a:p>
        </p:txBody>
      </p:sp>
      <p:cxnSp>
        <p:nvCxnSpPr>
          <p:cNvPr id="14" name="AutoShape 13"/>
          <p:cNvCxnSpPr>
            <a:cxnSpLocks noChangeShapeType="1"/>
            <a:stCxn id="8" idx="0"/>
            <a:endCxn id="13" idx="3"/>
          </p:cNvCxnSpPr>
          <p:nvPr/>
        </p:nvCxnSpPr>
        <p:spPr bwMode="auto">
          <a:xfrm flipH="1" flipV="1">
            <a:off x="6940611" y="1720850"/>
            <a:ext cx="52327" cy="2374900"/>
          </a:xfrm>
          <a:prstGeom prst="bentConnector3">
            <a:avLst>
              <a:gd name="adj1" fmla="val -436868"/>
            </a:avLst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12763" y="1289050"/>
            <a:ext cx="6535737" cy="863600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600"/>
              <a:t>    void display(double count) {</a:t>
            </a:r>
          </a:p>
          <a:p>
            <a:pPr eaLnBrk="1" hangingPunct="1"/>
            <a:r>
              <a:rPr lang="en-US" altLang="zh-CN" sz="1600"/>
              <a:t>        System.out.println("Inside the display(double) method :" + count);</a:t>
            </a:r>
          </a:p>
          <a:p>
            <a:pPr eaLnBrk="1" hangingPunct="1"/>
            <a:r>
              <a:rPr lang="en-US" altLang="zh-CN" sz="1600"/>
              <a:t>    }</a:t>
            </a:r>
          </a:p>
        </p:txBody>
      </p:sp>
      <p:cxnSp>
        <p:nvCxnSpPr>
          <p:cNvPr id="16" name="AutoShape 15"/>
          <p:cNvCxnSpPr>
            <a:cxnSpLocks noChangeShapeType="1"/>
            <a:stCxn id="9" idx="0"/>
            <a:endCxn id="15" idx="3"/>
          </p:cNvCxnSpPr>
          <p:nvPr/>
        </p:nvCxnSpPr>
        <p:spPr bwMode="auto">
          <a:xfrm flipH="1" flipV="1">
            <a:off x="7067550" y="1720850"/>
            <a:ext cx="588963" cy="3671888"/>
          </a:xfrm>
          <a:prstGeom prst="bentConnector3">
            <a:avLst>
              <a:gd name="adj1" fmla="val -35847"/>
            </a:avLst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39738" y="1305351"/>
            <a:ext cx="6017994" cy="830997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600" dirty="0">
                <a:latin typeface="Goudy Old Style" pitchFamily="18" charset="0"/>
                <a:cs typeface="Andalus" pitchFamily="18" charset="-78"/>
              </a:rPr>
              <a:t>    void display(double count) {</a:t>
            </a:r>
          </a:p>
          <a:p>
            <a:pPr eaLnBrk="1" hangingPunct="1"/>
            <a:r>
              <a:rPr lang="en-US" altLang="zh-CN" sz="1600" dirty="0">
                <a:latin typeface="Goudy Old Style" pitchFamily="18" charset="0"/>
                <a:cs typeface="Andalus" pitchFamily="18" charset="-78"/>
              </a:rPr>
              <a:t>        </a:t>
            </a:r>
            <a:r>
              <a:rPr lang="en-US" altLang="zh-CN" sz="1600" dirty="0" err="1">
                <a:latin typeface="Goudy Old Style" pitchFamily="18" charset="0"/>
                <a:cs typeface="Andalus" pitchFamily="18" charset="-78"/>
              </a:rPr>
              <a:t>System.out.println</a:t>
            </a:r>
            <a:r>
              <a:rPr lang="en-US" altLang="zh-CN" sz="1600" dirty="0">
                <a:latin typeface="Goudy Old Style" pitchFamily="18" charset="0"/>
                <a:cs typeface="Andalus" pitchFamily="18" charset="-78"/>
              </a:rPr>
              <a:t>("Inside the display(double) method :" + count);</a:t>
            </a:r>
          </a:p>
          <a:p>
            <a:pPr eaLnBrk="1" hangingPunct="1"/>
            <a:r>
              <a:rPr lang="en-US" altLang="zh-CN" sz="1600" dirty="0">
                <a:latin typeface="Goudy Old Style" pitchFamily="18" charset="0"/>
                <a:cs typeface="Andalus" pitchFamily="18" charset="-78"/>
              </a:rPr>
              <a:t>    }</a:t>
            </a:r>
          </a:p>
        </p:txBody>
      </p:sp>
      <p:cxnSp>
        <p:nvCxnSpPr>
          <p:cNvPr id="18" name="AutoShape 17"/>
          <p:cNvCxnSpPr>
            <a:cxnSpLocks noChangeShapeType="1"/>
            <a:stCxn id="10" idx="0"/>
            <a:endCxn id="17" idx="3"/>
          </p:cNvCxnSpPr>
          <p:nvPr/>
        </p:nvCxnSpPr>
        <p:spPr bwMode="auto">
          <a:xfrm flipH="1" flipV="1">
            <a:off x="6457732" y="1720850"/>
            <a:ext cx="1040031" cy="3671888"/>
          </a:xfrm>
          <a:prstGeom prst="bentConnector3">
            <a:avLst>
              <a:gd name="adj1" fmla="val -21980"/>
            </a:avLst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655638" y="3121025"/>
            <a:ext cx="2305050" cy="288925"/>
          </a:xfrm>
          <a:prstGeom prst="flowChartAlternateProcess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706438" y="3398838"/>
            <a:ext cx="3095625" cy="287337"/>
          </a:xfrm>
          <a:prstGeom prst="flowChartAlternateProcess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655638" y="5054600"/>
            <a:ext cx="2952750" cy="287338"/>
          </a:xfrm>
          <a:prstGeom prst="flowChartAlternateProcess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655638" y="5319713"/>
            <a:ext cx="2952750" cy="360362"/>
          </a:xfrm>
          <a:prstGeom prst="flowChartAlternateProcess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5"/>
          <p:cNvSpPr>
            <a:spLocks noGrp="1"/>
          </p:cNvSpPr>
          <p:nvPr>
            <p:ph idx="1"/>
          </p:nvPr>
        </p:nvSpPr>
        <p:spPr>
          <a:xfrm>
            <a:off x="76200" y="609600"/>
            <a:ext cx="8686800" cy="48768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Need for methods with variable arguments</a:t>
            </a:r>
          </a:p>
          <a:p>
            <a:pPr>
              <a:buSzPct val="70000"/>
              <a:buNone/>
            </a:pPr>
            <a:r>
              <a:rPr lang="en-US" sz="2600" dirty="0" smtClean="0">
                <a:latin typeface="Goudy Old Style" pitchFamily="18" charset="0"/>
              </a:rPr>
              <a:t>   class Sample  </a:t>
            </a:r>
          </a:p>
          <a:p>
            <a:pPr>
              <a:buSzPct val="70000"/>
              <a:buNone/>
            </a:pPr>
            <a:r>
              <a:rPr lang="en-US" sz="2600" dirty="0" smtClean="0">
                <a:latin typeface="Goudy Old Style" pitchFamily="18" charset="0"/>
              </a:rPr>
              <a:t>    {</a:t>
            </a:r>
          </a:p>
          <a:p>
            <a:pPr>
              <a:buSzPct val="70000"/>
              <a:buNone/>
            </a:pPr>
            <a:r>
              <a:rPr lang="en-US" sz="2600" b="1" dirty="0" smtClean="0">
                <a:latin typeface="Goudy Old Style" pitchFamily="18" charset="0"/>
              </a:rPr>
              <a:t>        public</a:t>
            </a:r>
            <a:r>
              <a:rPr lang="en-US" sz="2600" dirty="0" smtClean="0">
                <a:latin typeface="Goudy Old Style" pitchFamily="18" charset="0"/>
              </a:rPr>
              <a:t> </a:t>
            </a:r>
            <a:r>
              <a:rPr lang="en-US" sz="2600" b="1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 multiply(</a:t>
            </a:r>
            <a:r>
              <a:rPr lang="en-US" sz="2600" b="1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 a, </a:t>
            </a:r>
            <a:r>
              <a:rPr lang="en-US" sz="2600" b="1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 b)</a:t>
            </a:r>
          </a:p>
          <a:p>
            <a:pPr>
              <a:buSzPct val="70000"/>
              <a:buNone/>
            </a:pPr>
            <a:r>
              <a:rPr lang="en-US" sz="2600" dirty="0" smtClean="0">
                <a:latin typeface="Goudy Old Style" pitchFamily="18" charset="0"/>
              </a:rPr>
              <a:t>            { </a:t>
            </a:r>
            <a:r>
              <a:rPr lang="en-US" sz="2600" b="1" dirty="0" smtClean="0">
                <a:latin typeface="Goudy Old Style" pitchFamily="18" charset="0"/>
              </a:rPr>
              <a:t>return</a:t>
            </a:r>
            <a:r>
              <a:rPr lang="en-US" sz="2600" dirty="0" smtClean="0">
                <a:latin typeface="Goudy Old Style" pitchFamily="18" charset="0"/>
              </a:rPr>
              <a:t> a*b; }</a:t>
            </a:r>
          </a:p>
          <a:p>
            <a:pPr marL="117475" indent="-117475">
              <a:buSzPct val="70000"/>
              <a:buNone/>
            </a:pPr>
            <a:r>
              <a:rPr lang="en-US" sz="2600" b="1" dirty="0" smtClean="0">
                <a:latin typeface="Goudy Old Style" pitchFamily="18" charset="0"/>
              </a:rPr>
              <a:t>        public</a:t>
            </a:r>
            <a:r>
              <a:rPr lang="en-US" sz="2600" dirty="0" smtClean="0">
                <a:latin typeface="Goudy Old Style" pitchFamily="18" charset="0"/>
              </a:rPr>
              <a:t> </a:t>
            </a:r>
            <a:r>
              <a:rPr lang="en-US" sz="2600" b="1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 multiply(</a:t>
            </a:r>
            <a:r>
              <a:rPr lang="en-US" sz="2600" b="1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 a, </a:t>
            </a:r>
            <a:r>
              <a:rPr lang="en-US" sz="2600" b="1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 b, </a:t>
            </a:r>
            <a:r>
              <a:rPr lang="en-US" sz="2600" b="1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 c)</a:t>
            </a:r>
          </a:p>
          <a:p>
            <a:pPr marL="117475" indent="-117475">
              <a:buSzPct val="70000"/>
              <a:buNone/>
            </a:pPr>
            <a:r>
              <a:rPr lang="en-US" sz="2600" dirty="0" smtClean="0">
                <a:latin typeface="Goudy Old Style" pitchFamily="18" charset="0"/>
              </a:rPr>
              <a:t>            { </a:t>
            </a:r>
            <a:r>
              <a:rPr lang="en-US" sz="2600" b="1" dirty="0" smtClean="0">
                <a:latin typeface="Goudy Old Style" pitchFamily="18" charset="0"/>
              </a:rPr>
              <a:t>return</a:t>
            </a:r>
            <a:r>
              <a:rPr lang="en-US" sz="2600" dirty="0" smtClean="0">
                <a:latin typeface="Goudy Old Style" pitchFamily="18" charset="0"/>
              </a:rPr>
              <a:t> (a*b)*c; } </a:t>
            </a:r>
            <a:br>
              <a:rPr lang="en-US" sz="2600" dirty="0" smtClean="0">
                <a:latin typeface="Goudy Old Style" pitchFamily="18" charset="0"/>
              </a:rPr>
            </a:br>
            <a:r>
              <a:rPr lang="en-US" sz="2600" dirty="0" smtClean="0">
                <a:latin typeface="Goudy Old Style" pitchFamily="18" charset="0"/>
              </a:rPr>
              <a:t>       </a:t>
            </a:r>
            <a:r>
              <a:rPr lang="en-US" sz="2600" b="1" dirty="0" smtClean="0">
                <a:latin typeface="Goudy Old Style" pitchFamily="18" charset="0"/>
              </a:rPr>
              <a:t>public</a:t>
            </a:r>
            <a:r>
              <a:rPr lang="en-US" sz="2600" dirty="0" smtClean="0">
                <a:latin typeface="Goudy Old Style" pitchFamily="18" charset="0"/>
              </a:rPr>
              <a:t> </a:t>
            </a:r>
            <a:r>
              <a:rPr lang="en-US" sz="2600" b="1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 multiply(</a:t>
            </a:r>
            <a:r>
              <a:rPr lang="en-US" sz="2600" b="1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 a, </a:t>
            </a:r>
            <a:r>
              <a:rPr lang="en-US" sz="2600" b="1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 b, </a:t>
            </a:r>
            <a:r>
              <a:rPr lang="en-US" sz="2600" b="1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 c, </a:t>
            </a:r>
            <a:r>
              <a:rPr lang="en-US" sz="2600" b="1" dirty="0" err="1" smtClean="0">
                <a:latin typeface="Goudy Old Style" pitchFamily="18" charset="0"/>
              </a:rPr>
              <a:t>int</a:t>
            </a:r>
            <a:r>
              <a:rPr lang="en-US" sz="2600" dirty="0" smtClean="0">
                <a:latin typeface="Goudy Old Style" pitchFamily="18" charset="0"/>
              </a:rPr>
              <a:t> d)       </a:t>
            </a:r>
          </a:p>
          <a:p>
            <a:pPr marL="117475" indent="-117475">
              <a:buSzPct val="70000"/>
              <a:buNone/>
            </a:pPr>
            <a:r>
              <a:rPr lang="en-US" sz="2600" dirty="0" smtClean="0">
                <a:latin typeface="Goudy Old Style" pitchFamily="18" charset="0"/>
              </a:rPr>
              <a:t>            { </a:t>
            </a:r>
            <a:r>
              <a:rPr lang="en-US" sz="2600" b="1" dirty="0" smtClean="0">
                <a:latin typeface="Goudy Old Style" pitchFamily="18" charset="0"/>
              </a:rPr>
              <a:t>return</a:t>
            </a:r>
            <a:r>
              <a:rPr lang="en-US" sz="2600" dirty="0" smtClean="0">
                <a:latin typeface="Goudy Old Style" pitchFamily="18" charset="0"/>
              </a:rPr>
              <a:t> (a*b)*(c*d); }</a:t>
            </a:r>
            <a:br>
              <a:rPr lang="en-US" sz="2600" dirty="0" smtClean="0">
                <a:latin typeface="Goudy Old Style" pitchFamily="18" charset="0"/>
              </a:rPr>
            </a:br>
            <a:r>
              <a:rPr lang="en-US" sz="2600" dirty="0" smtClean="0">
                <a:latin typeface="Goudy Old Style" pitchFamily="18" charset="0"/>
              </a:rPr>
              <a:t>      }</a:t>
            </a:r>
          </a:p>
        </p:txBody>
      </p:sp>
      <p:sp>
        <p:nvSpPr>
          <p:cNvPr id="28674" name="Title 4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6934200" cy="4572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Goudy Old Style" pitchFamily="18" charset="0"/>
              </a:rPr>
              <a:t>Methods with variable arguments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5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5105400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800" b="1" dirty="0" smtClean="0">
                <a:latin typeface="Goudy Old Style" pitchFamily="18" charset="0"/>
              </a:rPr>
              <a:t>Variable number of arguments</a:t>
            </a:r>
          </a:p>
          <a:p>
            <a:pPr marL="350838" lvl="1" indent="-290513">
              <a:buSzPct val="70000"/>
              <a:buFont typeface="Wingdings" pitchFamily="2" charset="2"/>
              <a:buChar char="v"/>
            </a:pPr>
            <a:r>
              <a:rPr lang="en-US" sz="2400" i="1" dirty="0" smtClean="0">
                <a:latin typeface="Goudy Old Style" pitchFamily="18" charset="0"/>
              </a:rPr>
              <a:t>The ... syntax tells </a:t>
            </a:r>
            <a:r>
              <a:rPr lang="en-US" sz="2400" dirty="0" smtClean="0">
                <a:latin typeface="Goudy Old Style" pitchFamily="18" charset="0"/>
              </a:rPr>
              <a:t>the compiler that a variable number of arguments will be used, and that these arguments will be stored in the array referred to by v.</a:t>
            </a:r>
          </a:p>
          <a:p>
            <a:pPr marL="350838" lvl="1" indent="-290513">
              <a:buSzPct val="70000"/>
              <a:buFont typeface="Wingdings" pitchFamily="2" charset="2"/>
              <a:buChar char="v"/>
            </a:pPr>
            <a:r>
              <a:rPr lang="en-US" sz="2400" dirty="0" smtClean="0">
                <a:latin typeface="Goudy Old Style" pitchFamily="18" charset="0"/>
              </a:rPr>
              <a:t>in calling method, </a:t>
            </a:r>
            <a:r>
              <a:rPr lang="en-US" sz="2400" dirty="0" err="1" smtClean="0">
                <a:latin typeface="Goudy Old Style" pitchFamily="18" charset="0"/>
              </a:rPr>
              <a:t>vaTest</a:t>
            </a:r>
            <a:r>
              <a:rPr lang="en-US" sz="2400" dirty="0" smtClean="0">
                <a:latin typeface="Goudy Old Style" pitchFamily="18" charset="0"/>
              </a:rPr>
              <a:t>( ) is called with different  number of arguments, including no arguments at all; ( in such a case the length of the array is zero).</a:t>
            </a:r>
          </a:p>
          <a:p>
            <a:pPr marL="350838" lvl="1" indent="-290513">
              <a:buSzPct val="70000"/>
              <a:buFont typeface="Wingdings" pitchFamily="2" charset="2"/>
              <a:buChar char="v"/>
            </a:pPr>
            <a:r>
              <a:rPr lang="en-US" sz="2400" dirty="0" smtClean="0">
                <a:latin typeface="Goudy Old Style" pitchFamily="18" charset="0"/>
              </a:rPr>
              <a:t>the variable-length parameter must be the last parameter declared by the method and only one variable-argument parameter is allowed.</a:t>
            </a:r>
          </a:p>
          <a:p>
            <a:pPr marL="350838" lvl="1" indent="-290513">
              <a:buSzPct val="70000"/>
              <a:buFont typeface="Wingdings" pitchFamily="2" charset="2"/>
              <a:buChar char="v"/>
            </a:pPr>
            <a:r>
              <a:rPr lang="en-US" sz="2400" dirty="0" smtClean="0">
                <a:latin typeface="Goudy Old Style" pitchFamily="18" charset="0"/>
              </a:rPr>
              <a:t>a method can have “normal” parameters along with a variable-length parameter. </a:t>
            </a:r>
          </a:p>
        </p:txBody>
      </p:sp>
      <p:sp>
        <p:nvSpPr>
          <p:cNvPr id="28674" name="Title 4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152400" y="533400"/>
            <a:ext cx="8534400" cy="58674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Used inside any instance method to refer to the current object.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The value of this refers to the object on which the current method has been called.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The this keyword can be used where a reference to an object of the current class type is required.</a:t>
            </a:r>
          </a:p>
          <a:p>
            <a:pPr>
              <a:buSzPct val="70000"/>
              <a:buFont typeface="Wingdings" pitchFamily="2" charset="2"/>
              <a:buChar char="Ø"/>
            </a:pPr>
            <a:endParaRPr lang="en-US" sz="2600" dirty="0"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6854825" cy="3810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this Keyword</a:t>
            </a:r>
          </a:p>
        </p:txBody>
      </p:sp>
    </p:spTree>
    <p:extLst>
      <p:ext uri="{BB962C8B-B14F-4D97-AF65-F5344CB8AC3E}">
        <p14:creationId xmlns:p14="http://schemas.microsoft.com/office/powerpoint/2010/main" val="41843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685800"/>
            <a:ext cx="87630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Goudy Old Style" pitchFamily="18" charset="0"/>
              </a:rPr>
              <a:t>At the end of this </a:t>
            </a:r>
            <a:r>
              <a:rPr lang="en-US" sz="2800" b="1" dirty="0" smtClean="0">
                <a:latin typeface="Goudy Old Style" pitchFamily="18" charset="0"/>
              </a:rPr>
              <a:t>module, you </a:t>
            </a:r>
            <a:r>
              <a:rPr lang="en-US" sz="2800" b="1" dirty="0">
                <a:latin typeface="Goudy Old Style" pitchFamily="18" charset="0"/>
              </a:rPr>
              <a:t>will be able to: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altLang="zh-CN" sz="2800" dirty="0" smtClean="0">
                <a:latin typeface="Goudy Old Style" pitchFamily="18" charset="0"/>
                <a:ea typeface="SimSun" panose="02010600030101010101" pitchFamily="2" charset="-122"/>
              </a:rPr>
              <a:t>Explain Java architecture</a:t>
            </a:r>
            <a:endParaRPr lang="en-US" altLang="zh-CN" sz="2800" dirty="0">
              <a:latin typeface="Goudy Old Style" pitchFamily="18" charset="0"/>
              <a:ea typeface="SimSun" panose="02010600030101010101" pitchFamily="2" charset="-122"/>
            </a:endParaRPr>
          </a:p>
          <a:p>
            <a:pPr>
              <a:buSzPct val="70000"/>
              <a:buFont typeface="Wingdings" pitchFamily="2" charset="2"/>
              <a:buChar char="Ø"/>
            </a:pPr>
            <a:r>
              <a:rPr lang="en-US" altLang="zh-CN" sz="2800" dirty="0">
                <a:latin typeface="Goudy Old Style" pitchFamily="18" charset="0"/>
                <a:ea typeface="SimSun" panose="02010600030101010101" pitchFamily="2" charset="-122"/>
              </a:rPr>
              <a:t>Explain </a:t>
            </a:r>
            <a:r>
              <a:rPr lang="en-US" altLang="zh-CN" sz="2800" dirty="0" smtClean="0">
                <a:latin typeface="Goudy Old Style" pitchFamily="18" charset="0"/>
                <a:ea typeface="SimSun" panose="02010600030101010101" pitchFamily="2" charset="-122"/>
              </a:rPr>
              <a:t>Java features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altLang="zh-CN" sz="2800" dirty="0" smtClean="0">
                <a:latin typeface="Goudy Old Style" pitchFamily="18" charset="0"/>
                <a:ea typeface="SimSun" panose="02010600030101010101" pitchFamily="2" charset="-122"/>
              </a:rPr>
              <a:t>Writing simple Java code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altLang="zh-CN" sz="2800" dirty="0" smtClean="0">
                <a:latin typeface="Goudy Old Style" pitchFamily="18" charset="0"/>
                <a:ea typeface="SimSun" panose="02010600030101010101" pitchFamily="2" charset="-122"/>
              </a:rPr>
              <a:t>Explain various operators and type casting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altLang="zh-CN" sz="2800" dirty="0" smtClean="0">
                <a:latin typeface="Goudy Old Style" pitchFamily="18" charset="0"/>
                <a:ea typeface="SimSun" panose="02010600030101010101" pitchFamily="2" charset="-122"/>
              </a:rPr>
              <a:t>An overview of Eclipse IDE.</a:t>
            </a:r>
            <a:endParaRPr lang="en-US" altLang="zh-CN" sz="2800" dirty="0">
              <a:latin typeface="Goudy Old Style" pitchFamily="18" charset="0"/>
              <a:ea typeface="SimSun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75" y="76200"/>
            <a:ext cx="6931025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Objectives of Day 1 </a:t>
            </a:r>
          </a:p>
        </p:txBody>
      </p:sp>
    </p:spTree>
    <p:extLst>
      <p:ext uri="{BB962C8B-B14F-4D97-AF65-F5344CB8AC3E}">
        <p14:creationId xmlns:p14="http://schemas.microsoft.com/office/powerpoint/2010/main" val="19929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4572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Example of </a:t>
            </a:r>
            <a:r>
              <a:rPr lang="en-US" sz="4000" b="1" dirty="0">
                <a:latin typeface="Andalus" pitchFamily="18" charset="-78"/>
                <a:ea typeface="+mn-ea"/>
                <a:cs typeface="Andalus" pitchFamily="18" charset="-78"/>
              </a:rPr>
              <a:t>this</a:t>
            </a:r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 Keyword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685800"/>
            <a:ext cx="8505825" cy="48275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Goudy Old Style" pitchFamily="18" charset="0"/>
              </a:rPr>
              <a:t>class pixel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Goudy Old Style" pitchFamily="18" charset="0"/>
              </a:rPr>
              <a:t>    int x,y;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Goudy Old Style" pitchFamily="18" charset="0"/>
              </a:rPr>
              <a:t>    void init (int x, int 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Goudy Old Style" pitchFamily="18" charset="0"/>
              </a:rPr>
              <a:t>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Goudy Old Style" pitchFamily="18" charset="0"/>
              </a:rPr>
              <a:t>       this.x =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Goudy Old Style" pitchFamily="18" charset="0"/>
              </a:rPr>
              <a:t>       this.y = 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Goudy Old Style" pitchFamily="18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Goudy Old Style" pitchFamily="18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smtClean="0">
              <a:latin typeface="Goudy Old Style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Goudy Old Style" pitchFamily="18" charset="0"/>
              </a:rPr>
              <a:t>public static void main (String args[])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Goudy Old Style" pitchFamily="18" charset="0"/>
              </a:rPr>
              <a:t>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Goudy Old Style" pitchFamily="18" charset="0"/>
              </a:rPr>
              <a:t>     pixel p = new pixel();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Goudy Old Style" pitchFamily="18" charset="0"/>
              </a:rPr>
              <a:t>     p.init (4,3);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Goudy Old Style" pitchFamily="18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smtClean="0">
              <a:latin typeface="Goudy Old Style" pitchFamily="18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42333" y="5791200"/>
            <a:ext cx="5548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9pPr>
          </a:lstStyle>
          <a:p>
            <a:pPr eaLnBrk="1" hangingPunct="1"/>
            <a:r>
              <a:rPr lang="en-US" dirty="0">
                <a:latin typeface="Goudy Old Style" pitchFamily="18" charset="0"/>
              </a:rPr>
              <a:t>The program initializes x = 4 and y = 3.</a:t>
            </a: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2181225" y="2419350"/>
            <a:ext cx="2230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4328688" y="1883166"/>
            <a:ext cx="2603924" cy="96480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9pPr>
          </a:lstStyle>
          <a:p>
            <a:pPr algn="ctr" eaLnBrk="1" hangingPunct="1"/>
            <a:r>
              <a:rPr lang="en-US">
                <a:latin typeface="Goudy Old Style" pitchFamily="18" charset="0"/>
              </a:rPr>
              <a:t>Reference to an object</a:t>
            </a:r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1173162" y="2276475"/>
            <a:ext cx="1800225" cy="79057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SimHei" panose="02010609060101010101" pitchFamily="49" charset="-122"/>
              </a:defRPr>
            </a:lvl9pPr>
          </a:lstStyle>
          <a:p>
            <a:pPr algn="ctr"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458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0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2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7" grpId="0" animBg="1"/>
      <p:bldP spid="8" grpId="0" animBg="1"/>
      <p:bldP spid="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5"/>
          <p:cNvSpPr>
            <a:spLocks noGrp="1"/>
          </p:cNvSpPr>
          <p:nvPr>
            <p:ph idx="1"/>
          </p:nvPr>
        </p:nvSpPr>
        <p:spPr>
          <a:xfrm>
            <a:off x="76200" y="457200"/>
            <a:ext cx="8686800" cy="5105400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800" b="1" dirty="0" smtClean="0">
                <a:latin typeface="Goudy Old Style" pitchFamily="18" charset="0"/>
              </a:rPr>
              <a:t>Nested class – </a:t>
            </a:r>
            <a:r>
              <a:rPr lang="en-US" sz="2800" dirty="0" smtClean="0">
                <a:latin typeface="Goudy Old Style" pitchFamily="18" charset="0"/>
              </a:rPr>
              <a:t>Class can be a member of another class. Such a class is called as Nested class. 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400" dirty="0" smtClean="0">
                <a:latin typeface="Goudy Old Style" pitchFamily="18" charset="0"/>
              </a:rPr>
              <a:t>Nested classes are of two types – </a:t>
            </a:r>
            <a:r>
              <a:rPr lang="en-US" sz="2400" b="1" dirty="0" smtClean="0">
                <a:latin typeface="Goudy Old Style" pitchFamily="18" charset="0"/>
              </a:rPr>
              <a:t>static</a:t>
            </a:r>
            <a:r>
              <a:rPr lang="en-US" sz="2400" dirty="0" smtClean="0">
                <a:latin typeface="Goudy Old Style" pitchFamily="18" charset="0"/>
              </a:rPr>
              <a:t> and </a:t>
            </a:r>
            <a:r>
              <a:rPr lang="en-US" sz="2400" b="1" dirty="0" smtClean="0">
                <a:latin typeface="Goudy Old Style" pitchFamily="18" charset="0"/>
              </a:rPr>
              <a:t>non static</a:t>
            </a:r>
            <a:r>
              <a:rPr lang="en-US" sz="2400" dirty="0" smtClean="0">
                <a:latin typeface="Goudy Old Style" pitchFamily="18" charset="0"/>
              </a:rPr>
              <a:t>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400" dirty="0" smtClean="0">
                <a:latin typeface="Goudy Old Style" pitchFamily="18" charset="0"/>
              </a:rPr>
              <a:t>The non static nested class is called as </a:t>
            </a:r>
            <a:r>
              <a:rPr lang="en-US" sz="2400" b="1" dirty="0" smtClean="0">
                <a:latin typeface="Goudy Old Style" pitchFamily="18" charset="0"/>
              </a:rPr>
              <a:t>Inner class</a:t>
            </a:r>
            <a:r>
              <a:rPr lang="en-US" sz="2400" dirty="0" smtClean="0">
                <a:latin typeface="Goudy Old Style" pitchFamily="18" charset="0"/>
              </a:rPr>
              <a:t>.</a:t>
            </a:r>
            <a:endParaRPr lang="en-US" dirty="0" smtClean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b="1" dirty="0" smtClean="0">
                <a:latin typeface="Goudy Old Style" pitchFamily="18" charset="0"/>
              </a:rPr>
              <a:t>Anonymous class</a:t>
            </a:r>
            <a:r>
              <a:rPr lang="en-US" sz="2800" dirty="0" smtClean="0">
                <a:latin typeface="Goudy Old Style" pitchFamily="18" charset="0"/>
              </a:rPr>
              <a:t> </a:t>
            </a:r>
            <a:r>
              <a:rPr lang="en-US" sz="2800" b="1" dirty="0" smtClean="0">
                <a:latin typeface="Goudy Old Style" pitchFamily="18" charset="0"/>
              </a:rPr>
              <a:t>– </a:t>
            </a:r>
            <a:r>
              <a:rPr lang="en-US" sz="2800" dirty="0" smtClean="0">
                <a:latin typeface="Goudy Old Style" pitchFamily="18" charset="0"/>
              </a:rPr>
              <a:t>An inner class can be anonymous. </a:t>
            </a:r>
            <a:endParaRPr lang="en-US" sz="2400" dirty="0" smtClean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v"/>
            </a:pPr>
            <a:r>
              <a:rPr lang="en-US" sz="2400" dirty="0" smtClean="0">
                <a:latin typeface="Goudy Old Style" pitchFamily="18" charset="0"/>
              </a:rPr>
              <a:t>Anonymous class – </a:t>
            </a:r>
          </a:p>
          <a:p>
            <a:pPr marL="400050" lvl="1" indent="0">
              <a:buSzPct val="70000"/>
              <a:buNone/>
            </a:pPr>
            <a:r>
              <a:rPr lang="en-US" sz="2400" dirty="0" smtClean="0">
                <a:latin typeface="Goudy Old Style" pitchFamily="18" charset="0"/>
              </a:rPr>
              <a:t>Defined at location where </a:t>
            </a:r>
          </a:p>
          <a:p>
            <a:pPr marL="400050" lvl="1" indent="0">
              <a:buSzPct val="70000"/>
              <a:buNone/>
            </a:pPr>
            <a:r>
              <a:rPr lang="en-US" sz="2400" dirty="0" smtClean="0">
                <a:latin typeface="Goudy Old Style" pitchFamily="18" charset="0"/>
              </a:rPr>
              <a:t>Combine the process of definition and instantiation in single step</a:t>
            </a:r>
            <a:r>
              <a:rPr lang="en-US" sz="2200" dirty="0" smtClean="0">
                <a:latin typeface="Goudy Old Style" pitchFamily="18" charset="0"/>
              </a:rPr>
              <a:t>.</a:t>
            </a:r>
          </a:p>
          <a:p>
            <a:pPr>
              <a:buSzPct val="70000"/>
              <a:buFont typeface="Wingdings" pitchFamily="2" charset="2"/>
              <a:buChar char="v"/>
            </a:pPr>
            <a:endParaRPr lang="en-US" sz="2800" dirty="0" smtClean="0">
              <a:latin typeface="Goudy Old Style" pitchFamily="18" charset="0"/>
            </a:endParaRPr>
          </a:p>
        </p:txBody>
      </p:sp>
      <p:sp>
        <p:nvSpPr>
          <p:cNvPr id="28674" name="Title 4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 idx="4294967295"/>
          </p:nvPr>
        </p:nvSpPr>
        <p:spPr>
          <a:xfrm>
            <a:off x="207962" y="76200"/>
            <a:ext cx="7564438" cy="401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What is Eclipse?</a:t>
            </a:r>
          </a:p>
        </p:txBody>
      </p:sp>
      <p:sp>
        <p:nvSpPr>
          <p:cNvPr id="41986" name="Rectangle 3"/>
          <p:cNvSpPr>
            <a:spLocks noGrp="1"/>
          </p:cNvSpPr>
          <p:nvPr>
            <p:ph idx="4294967295"/>
          </p:nvPr>
        </p:nvSpPr>
        <p:spPr>
          <a:xfrm>
            <a:off x="76200" y="533400"/>
            <a:ext cx="8915400" cy="4343400"/>
          </a:xfrm>
        </p:spPr>
        <p:txBody>
          <a:bodyPr>
            <a:noAutofit/>
          </a:bodyPr>
          <a:lstStyle/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Eclipse is as an integrated development environment (IDE) for Java. </a:t>
            </a: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Eclipse is created by an Open Source community.</a:t>
            </a: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Eclipse is used as a development environment for Java or Android applications.</a:t>
            </a: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It is the leading development environment for Java.</a:t>
            </a: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Eclipse project is governed by the Eclipse Foundation. </a:t>
            </a: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endParaRPr sz="26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 idx="4294967295"/>
          </p:nvPr>
        </p:nvSpPr>
        <p:spPr>
          <a:xfrm>
            <a:off x="131762" y="55562"/>
            <a:ext cx="7564438" cy="401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Getting started </a:t>
            </a:r>
          </a:p>
        </p:txBody>
      </p:sp>
      <p:sp>
        <p:nvSpPr>
          <p:cNvPr id="44034" name="Rectangle 3"/>
          <p:cNvSpPr>
            <a:spLocks noGrp="1"/>
          </p:cNvSpPr>
          <p:nvPr>
            <p:ph idx="4294967295"/>
          </p:nvPr>
        </p:nvSpPr>
        <p:spPr>
          <a:xfrm>
            <a:off x="152400" y="685800"/>
            <a:ext cx="8229600" cy="5029200"/>
          </a:xfrm>
        </p:spPr>
        <p:txBody>
          <a:bodyPr>
            <a:normAutofit/>
          </a:bodyPr>
          <a:lstStyle/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Eclipse requires an installed Java Runtime. </a:t>
            </a: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endParaRPr sz="26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Eclipse contains its own development tools, e.g. Java compiler. so it's requires only </a:t>
            </a:r>
            <a:r>
              <a:rPr sz="2600" dirty="0" err="1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JRE</a:t>
            </a: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. 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6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55563"/>
            <a:ext cx="7564438" cy="4016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Install Eclipse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4294967295"/>
          </p:nvPr>
        </p:nvSpPr>
        <p:spPr>
          <a:xfrm>
            <a:off x="76200" y="609600"/>
            <a:ext cx="8915400" cy="5029200"/>
          </a:xfrm>
        </p:spPr>
        <p:txBody>
          <a:bodyPr>
            <a:noAutofit/>
          </a:bodyPr>
          <a:lstStyle/>
          <a:p>
            <a:pPr algn="just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sz="24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Install Eclipse download the package "Eclipse IDE for Java Developers" from the website: </a:t>
            </a:r>
          </a:p>
          <a:p>
            <a:pPr algn="just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sz="24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http</a:t>
            </a:r>
            <a:r>
              <a:rPr sz="24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://www.eclipse.org/downloads</a:t>
            </a:r>
          </a:p>
          <a:p>
            <a:pPr algn="just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sz="24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Unpack </a:t>
            </a:r>
            <a:r>
              <a:rPr sz="24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it to a local directory. </a:t>
            </a:r>
          </a:p>
          <a:p>
            <a:pPr algn="just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sz="24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The </a:t>
            </a:r>
            <a:r>
              <a:rPr sz="24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download is a "zip" file and unzip it. </a:t>
            </a:r>
          </a:p>
          <a:p>
            <a:pPr algn="just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sz="24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Use </a:t>
            </a:r>
            <a:r>
              <a:rPr sz="24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a directory path which does not contain spaces in its name, as Eclipse sometimes has problems with that. </a:t>
            </a:r>
          </a:p>
          <a:p>
            <a:pPr algn="just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sz="24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After </a:t>
            </a:r>
            <a:r>
              <a:rPr sz="24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unpacking the download, Eclipse is ready to be used.</a:t>
            </a:r>
          </a:p>
          <a:p>
            <a:pPr algn="just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sz="24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No </a:t>
            </a:r>
            <a:r>
              <a:rPr sz="24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additional installation procedure is required. </a:t>
            </a:r>
          </a:p>
        </p:txBody>
      </p:sp>
    </p:spTree>
    <p:extLst>
      <p:ext uri="{BB962C8B-B14F-4D97-AF65-F5344CB8AC3E}">
        <p14:creationId xmlns:p14="http://schemas.microsoft.com/office/powerpoint/2010/main" val="23877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 idx="4294967295"/>
          </p:nvPr>
        </p:nvSpPr>
        <p:spPr>
          <a:xfrm>
            <a:off x="131762" y="76200"/>
            <a:ext cx="7564438" cy="3809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Eclipse Platform</a:t>
            </a:r>
          </a:p>
        </p:txBody>
      </p:sp>
      <p:sp>
        <p:nvSpPr>
          <p:cNvPr id="48130" name="Rectangle 3"/>
          <p:cNvSpPr>
            <a:spLocks noGrp="1"/>
          </p:cNvSpPr>
          <p:nvPr>
            <p:ph idx="4294967295"/>
          </p:nvPr>
        </p:nvSpPr>
        <p:spPr>
          <a:xfrm>
            <a:off x="76200" y="457200"/>
            <a:ext cx="8839200" cy="4267200"/>
          </a:xfrm>
        </p:spPr>
        <p:txBody>
          <a:bodyPr>
            <a:normAutofit/>
          </a:bodyPr>
          <a:lstStyle/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Eclipse is a multi-language software development environment comprising an integrated development environment (IDE) and an extensible plug-in system.</a:t>
            </a: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endParaRPr sz="26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It can be used to develop applications in Java and, by means of various plug-ins, other programming languages.</a:t>
            </a: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endParaRPr sz="26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The Eclipse SDK (which includes the Java development tools) is meant for Java developers.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600" dirty="0" smtClean="0">
              <a:latin typeface="Goudy Old Style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8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 idx="4294967295"/>
          </p:nvPr>
        </p:nvSpPr>
        <p:spPr>
          <a:xfrm>
            <a:off x="131762" y="55563"/>
            <a:ext cx="7564438" cy="4016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Platform Components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17016269"/>
              </p:ext>
            </p:extLst>
          </p:nvPr>
        </p:nvGraphicFramePr>
        <p:xfrm>
          <a:off x="381000" y="609600"/>
          <a:ext cx="8534400" cy="5151120"/>
        </p:xfrm>
        <a:graphic>
          <a:graphicData uri="http://schemas.openxmlformats.org/drawingml/2006/table">
            <a:tbl>
              <a:tblPr/>
              <a:tblGrid>
                <a:gridCol w="1981200"/>
                <a:gridCol w="6553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Eclipse/Ant integration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Platform runtime and resource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CVS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Platform CVS Integration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Debug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Generic execution debug framework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Releang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Release Engineering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SWT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Standard Widget Toolkit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Team/Compare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Generic Team and Compare support frameworks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Text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Text editor framework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User Assistance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Help system, initial user experience, cheat sheets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UI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 Platform user interface</a:t>
                      </a: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Update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itchFamily="18" charset="0"/>
                          <a:cs typeface="Arial" charset="0"/>
                        </a:rPr>
                        <a:t> Dynamic Update/Install/Field Service</a:t>
                      </a: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3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 idx="4294967295"/>
          </p:nvPr>
        </p:nvSpPr>
        <p:spPr>
          <a:xfrm>
            <a:off x="131762" y="55563"/>
            <a:ext cx="7564438" cy="4778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Licensing</a:t>
            </a:r>
          </a:p>
        </p:txBody>
      </p:sp>
      <p:sp>
        <p:nvSpPr>
          <p:cNvPr id="52226" name="Rectangle 3"/>
          <p:cNvSpPr>
            <a:spLocks noGrp="1"/>
          </p:cNvSpPr>
          <p:nvPr>
            <p:ph idx="4294967295"/>
          </p:nvPr>
        </p:nvSpPr>
        <p:spPr>
          <a:xfrm>
            <a:off x="76200" y="533400"/>
            <a:ext cx="8915400" cy="5029200"/>
          </a:xfrm>
        </p:spPr>
        <p:txBody>
          <a:bodyPr>
            <a:normAutofit/>
          </a:bodyPr>
          <a:lstStyle/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The Eclipse Public License (</a:t>
            </a:r>
            <a:r>
              <a:rPr sz="2600" dirty="0" err="1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EPL</a:t>
            </a: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) is the fundamental license under which Eclipse projects are released.</a:t>
            </a: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endParaRPr sz="26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Some projects require dual licensing, for which the Eclipse Distribution License (</a:t>
            </a:r>
            <a:r>
              <a:rPr sz="2600" dirty="0" err="1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EDL</a:t>
            </a: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) is available.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6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600" dirty="0" smtClean="0">
              <a:latin typeface="Goudy Old Style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 idx="4294967295"/>
          </p:nvPr>
        </p:nvSpPr>
        <p:spPr>
          <a:xfrm>
            <a:off x="131762" y="55563"/>
            <a:ext cx="7564438" cy="4778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Versions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39273"/>
              </p:ext>
            </p:extLst>
          </p:nvPr>
        </p:nvGraphicFramePr>
        <p:xfrm>
          <a:off x="1828800" y="762000"/>
          <a:ext cx="4233862" cy="4482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653"/>
                <a:gridCol w="1813209"/>
              </a:tblGrid>
              <a:tr h="498002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ysClr val="windowText" lastClr="000000"/>
                          </a:solidFill>
                          <a:latin typeface="Goudy Old Style" pitchFamily="18" charset="0"/>
                        </a:rPr>
                        <a:t>Implementation</a:t>
                      </a:r>
                      <a:endParaRPr lang="en-US" sz="2600" dirty="0">
                        <a:solidFill>
                          <a:sysClr val="windowText" lastClr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ysClr val="windowText" lastClr="000000"/>
                          </a:solidFill>
                          <a:latin typeface="Goudy Old Style" pitchFamily="18" charset="0"/>
                        </a:rPr>
                        <a:t>Version</a:t>
                      </a:r>
                      <a:endParaRPr lang="en-US" sz="2600" dirty="0">
                        <a:solidFill>
                          <a:sysClr val="windowText" lastClr="000000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8002">
                <a:tc>
                  <a:txBody>
                    <a:bodyPr/>
                    <a:lstStyle/>
                    <a:p>
                      <a:r>
                        <a:rPr lang="en-US" sz="2600" dirty="0" err="1" smtClean="0">
                          <a:latin typeface="Goudy Old Style" pitchFamily="18" charset="0"/>
                        </a:rPr>
                        <a:t>Callisto</a:t>
                      </a:r>
                      <a:endParaRPr lang="en-US" sz="26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Goudy Old Style" pitchFamily="18" charset="0"/>
                        </a:rPr>
                        <a:t>3.2</a:t>
                      </a:r>
                      <a:endParaRPr lang="en-US" sz="26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8002">
                <a:tc>
                  <a:txBody>
                    <a:bodyPr/>
                    <a:lstStyle/>
                    <a:p>
                      <a:r>
                        <a:rPr lang="en-US" sz="2600" dirty="0" err="1" smtClean="0">
                          <a:latin typeface="Goudy Old Style" pitchFamily="18" charset="0"/>
                        </a:rPr>
                        <a:t>Europa</a:t>
                      </a:r>
                      <a:endParaRPr lang="en-US" sz="26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Goudy Old Style" pitchFamily="18" charset="0"/>
                        </a:rPr>
                        <a:t>3.3</a:t>
                      </a:r>
                      <a:endParaRPr lang="en-US" sz="26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8002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Goudy Old Style" pitchFamily="18" charset="0"/>
                        </a:rPr>
                        <a:t>Ganymede</a:t>
                      </a:r>
                      <a:endParaRPr lang="en-US" sz="26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Goudy Old Style" pitchFamily="18" charset="0"/>
                        </a:rPr>
                        <a:t>3.4</a:t>
                      </a:r>
                      <a:endParaRPr lang="en-US" sz="26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8002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Goudy Old Style" pitchFamily="18" charset="0"/>
                        </a:rPr>
                        <a:t>Galileo</a:t>
                      </a:r>
                      <a:endParaRPr lang="en-US" sz="26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Goudy Old Style" pitchFamily="18" charset="0"/>
                        </a:rPr>
                        <a:t>3.5</a:t>
                      </a:r>
                      <a:endParaRPr lang="en-US" sz="26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8002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Goudy Old Style" pitchFamily="18" charset="0"/>
                        </a:rPr>
                        <a:t>Helios</a:t>
                      </a:r>
                      <a:endParaRPr lang="en-US" sz="26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Goudy Old Style" pitchFamily="18" charset="0"/>
                        </a:rPr>
                        <a:t>3.6</a:t>
                      </a:r>
                      <a:endParaRPr lang="en-US" sz="26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8002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Goudy Old Style" pitchFamily="18" charset="0"/>
                        </a:rPr>
                        <a:t>Indigo</a:t>
                      </a:r>
                      <a:endParaRPr lang="en-US" sz="26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Goudy Old Style" pitchFamily="18" charset="0"/>
                        </a:rPr>
                        <a:t>3.7</a:t>
                      </a:r>
                      <a:endParaRPr lang="en-US" sz="26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8002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Goudy Old Style" pitchFamily="18" charset="0"/>
                        </a:rPr>
                        <a:t>Juno</a:t>
                      </a:r>
                      <a:endParaRPr lang="en-US" sz="26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Goudy Old Style" pitchFamily="18" charset="0"/>
                        </a:rPr>
                        <a:t>3.8 </a:t>
                      </a:r>
                      <a:r>
                        <a:rPr lang="en-US" sz="2600" baseline="0" dirty="0" smtClean="0">
                          <a:latin typeface="Goudy Old Style" pitchFamily="18" charset="0"/>
                        </a:rPr>
                        <a:t> and 4.2</a:t>
                      </a:r>
                      <a:endParaRPr lang="en-US" sz="26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8002">
                <a:tc>
                  <a:txBody>
                    <a:bodyPr/>
                    <a:lstStyle/>
                    <a:p>
                      <a:r>
                        <a:rPr lang="en-US" sz="2600" dirty="0" err="1" smtClean="0">
                          <a:latin typeface="Goudy Old Style" pitchFamily="18" charset="0"/>
                        </a:rPr>
                        <a:t>Kepler</a:t>
                      </a:r>
                      <a:endParaRPr lang="en-US" sz="26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Goudy Old Style" pitchFamily="18" charset="0"/>
                        </a:rPr>
                        <a:t>4.xx</a:t>
                      </a:r>
                      <a:endParaRPr lang="en-US" sz="26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9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55562"/>
            <a:ext cx="7564438" cy="477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Using Eclipse  </a:t>
            </a:r>
          </a:p>
        </p:txBody>
      </p:sp>
      <p:sp>
        <p:nvSpPr>
          <p:cNvPr id="58370" name="Rectangle 3"/>
          <p:cNvSpPr>
            <a:spLocks noGrp="1"/>
          </p:cNvSpPr>
          <p:nvPr>
            <p:ph idx="4294967295"/>
          </p:nvPr>
        </p:nvSpPr>
        <p:spPr>
          <a:xfrm>
            <a:off x="228600" y="609600"/>
            <a:ext cx="8686800" cy="1219200"/>
          </a:xfrm>
        </p:spPr>
        <p:txBody>
          <a:bodyPr>
            <a:noAutofit/>
          </a:bodyPr>
          <a:lstStyle/>
          <a:p>
            <a:pPr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To start Eclipse double-click on the file eclipse.exe. 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The system will prompt you for a workspace. 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600"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600"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600"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600"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600"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600" dirty="0" smtClean="0">
              <a:latin typeface="Goudy Old Style" pitchFamily="18" charset="0"/>
              <a:cs typeface="Arial" charset="0"/>
            </a:endParaRPr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3262" y="2865437"/>
            <a:ext cx="7218362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Callout 4"/>
          <p:cNvSpPr/>
          <p:nvPr/>
        </p:nvSpPr>
        <p:spPr>
          <a:xfrm>
            <a:off x="4786924" y="1628164"/>
            <a:ext cx="2475523" cy="2004036"/>
          </a:xfrm>
          <a:prstGeom prst="wedgeEllipseCallout">
            <a:avLst>
              <a:gd name="adj1" fmla="val -46737"/>
              <a:gd name="adj2" fmla="val 729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Goudy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1912" y="2016204"/>
            <a:ext cx="1944688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Goudy Old Style" pitchFamily="18" charset="0"/>
                <a:cs typeface="Arial" charset="0"/>
              </a:rPr>
              <a:t>Select an empty directory and press Ok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4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5334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Java Features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9375" y="-76200"/>
            <a:ext cx="8229600" cy="6096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82825" y="3352800"/>
            <a:ext cx="1828800" cy="1295400"/>
          </a:xfrm>
          <a:prstGeom prst="ellipse">
            <a:avLst/>
          </a:prstGeom>
          <a:solidFill>
            <a:schemeClr val="accent6">
              <a:lumMod val="60000"/>
              <a:lumOff val="4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371725" y="3352800"/>
            <a:ext cx="1587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Centaur" pitchFamily="18" charset="0"/>
              </a:rPr>
              <a:t>Java features</a:t>
            </a:r>
            <a:endParaRPr lang="en-US" sz="2800" b="1">
              <a:latin typeface="Centaur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49225" y="2590800"/>
            <a:ext cx="1447800" cy="685800"/>
          </a:xfrm>
          <a:prstGeom prst="ellipse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49225" y="2667000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Goudy Old Style" pitchFamily="18" charset="0"/>
              </a:rPr>
              <a:t>Simple</a:t>
            </a:r>
          </a:p>
        </p:txBody>
      </p:sp>
      <p:sp>
        <p:nvSpPr>
          <p:cNvPr id="10" name="Oval 9"/>
          <p:cNvSpPr/>
          <p:nvPr/>
        </p:nvSpPr>
        <p:spPr>
          <a:xfrm>
            <a:off x="73025" y="1600200"/>
            <a:ext cx="2819400" cy="685800"/>
          </a:xfrm>
          <a:prstGeom prst="ellipse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149225" y="1685925"/>
            <a:ext cx="2819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Goudy Old Style" pitchFamily="18" charset="0"/>
              </a:rPr>
              <a:t>Object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>
                <a:latin typeface="Goudy Old Style" pitchFamily="18" charset="0"/>
              </a:rPr>
              <a:t>Oriented</a:t>
            </a:r>
          </a:p>
        </p:txBody>
      </p:sp>
      <p:sp>
        <p:nvSpPr>
          <p:cNvPr id="12" name="Oval 11"/>
          <p:cNvSpPr/>
          <p:nvPr/>
        </p:nvSpPr>
        <p:spPr>
          <a:xfrm>
            <a:off x="2740025" y="914400"/>
            <a:ext cx="1371600" cy="838200"/>
          </a:xfrm>
          <a:prstGeom prst="ellipse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2740025" y="990600"/>
            <a:ext cx="1371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latin typeface="Goudy Old Style" pitchFamily="18" charset="0"/>
              </a:rPr>
              <a:t>Secure</a:t>
            </a:r>
          </a:p>
        </p:txBody>
      </p:sp>
      <p:sp>
        <p:nvSpPr>
          <p:cNvPr id="14" name="Oval 13"/>
          <p:cNvSpPr/>
          <p:nvPr/>
        </p:nvSpPr>
        <p:spPr>
          <a:xfrm>
            <a:off x="4340225" y="838200"/>
            <a:ext cx="1371600" cy="838200"/>
          </a:xfrm>
          <a:prstGeom prst="ellipse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4187825" y="990600"/>
            <a:ext cx="167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latin typeface="Goudy Old Style" pitchFamily="18" charset="0"/>
              </a:rPr>
              <a:t>Robust</a:t>
            </a:r>
          </a:p>
        </p:txBody>
      </p:sp>
      <p:sp>
        <p:nvSpPr>
          <p:cNvPr id="16" name="Oval 15"/>
          <p:cNvSpPr/>
          <p:nvPr/>
        </p:nvSpPr>
        <p:spPr>
          <a:xfrm>
            <a:off x="5864225" y="914400"/>
            <a:ext cx="1524000" cy="1066800"/>
          </a:xfrm>
          <a:prstGeom prst="ellipse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5788025" y="1143000"/>
            <a:ext cx="152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Goudy Old Style" pitchFamily="18" charset="0"/>
              </a:rPr>
              <a:t>Portable</a:t>
            </a:r>
            <a:endParaRPr lang="en-US" sz="2800" dirty="0">
              <a:latin typeface="Goudy Old Style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797425" y="3505200"/>
            <a:ext cx="3581400" cy="838200"/>
          </a:xfrm>
          <a:prstGeom prst="ellipse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TextBox 16"/>
          <p:cNvSpPr txBox="1">
            <a:spLocks noChangeArrowheads="1"/>
          </p:cNvSpPr>
          <p:nvPr/>
        </p:nvSpPr>
        <p:spPr bwMode="auto">
          <a:xfrm>
            <a:off x="4949825" y="3667125"/>
            <a:ext cx="335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Goudy Old Style" pitchFamily="18" charset="0"/>
              </a:rPr>
              <a:t>Platform Independent</a:t>
            </a:r>
          </a:p>
        </p:txBody>
      </p:sp>
      <p:sp>
        <p:nvSpPr>
          <p:cNvPr id="20" name="Oval 19"/>
          <p:cNvSpPr/>
          <p:nvPr/>
        </p:nvSpPr>
        <p:spPr>
          <a:xfrm>
            <a:off x="5178425" y="4495800"/>
            <a:ext cx="3429000" cy="838200"/>
          </a:xfrm>
          <a:prstGeom prst="ellipse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5330825" y="4648200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Goudy Old Style" pitchFamily="18" charset="0"/>
              </a:rPr>
              <a:t>Architecture Neutral </a:t>
            </a:r>
          </a:p>
        </p:txBody>
      </p:sp>
      <p:sp>
        <p:nvSpPr>
          <p:cNvPr id="22" name="Oval 21"/>
          <p:cNvSpPr/>
          <p:nvPr/>
        </p:nvSpPr>
        <p:spPr>
          <a:xfrm>
            <a:off x="5407025" y="2286000"/>
            <a:ext cx="2438400" cy="838200"/>
          </a:xfrm>
          <a:prstGeom prst="ellipse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5407025" y="2447925"/>
            <a:ext cx="2438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Goudy Old Style" pitchFamily="18" charset="0"/>
              </a:rPr>
              <a:t>Multithreaded</a:t>
            </a:r>
          </a:p>
        </p:txBody>
      </p:sp>
      <p:sp>
        <p:nvSpPr>
          <p:cNvPr id="24" name="Oval 23"/>
          <p:cNvSpPr/>
          <p:nvPr/>
        </p:nvSpPr>
        <p:spPr>
          <a:xfrm>
            <a:off x="5635625" y="5638800"/>
            <a:ext cx="1981200" cy="914400"/>
          </a:xfrm>
          <a:prstGeom prst="ellipse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5711825" y="5791200"/>
            <a:ext cx="2057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Goudy Old Style" pitchFamily="18" charset="0"/>
              </a:rPr>
              <a:t>Distributed</a:t>
            </a:r>
          </a:p>
        </p:txBody>
      </p:sp>
      <p:sp>
        <p:nvSpPr>
          <p:cNvPr id="26" name="Oval 25"/>
          <p:cNvSpPr/>
          <p:nvPr/>
        </p:nvSpPr>
        <p:spPr>
          <a:xfrm>
            <a:off x="3578225" y="5715000"/>
            <a:ext cx="1600200" cy="838200"/>
          </a:xfrm>
          <a:prstGeom prst="ellipse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3654425" y="5867400"/>
            <a:ext cx="167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Goudy Old Style" pitchFamily="18" charset="0"/>
              </a:rPr>
              <a:t>Dynamic</a:t>
            </a:r>
          </a:p>
        </p:txBody>
      </p:sp>
      <p:sp>
        <p:nvSpPr>
          <p:cNvPr id="28" name="Oval 27"/>
          <p:cNvSpPr/>
          <p:nvPr/>
        </p:nvSpPr>
        <p:spPr>
          <a:xfrm>
            <a:off x="301625" y="5334000"/>
            <a:ext cx="3200400" cy="838200"/>
          </a:xfrm>
          <a:prstGeom prst="ellipse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TextBox 26"/>
          <p:cNvSpPr txBox="1">
            <a:spLocks noChangeArrowheads="1"/>
          </p:cNvSpPr>
          <p:nvPr/>
        </p:nvSpPr>
        <p:spPr bwMode="auto">
          <a:xfrm>
            <a:off x="377825" y="5495925"/>
            <a:ext cx="3429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  </a:t>
            </a:r>
            <a:r>
              <a:rPr lang="en-US" sz="2800">
                <a:latin typeface="Goudy Old Style" pitchFamily="18" charset="0"/>
              </a:rPr>
              <a:t>High Performance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1292225" y="3200400"/>
            <a:ext cx="1066800" cy="609600"/>
          </a:xfrm>
          <a:prstGeom prst="straightConnector1">
            <a:avLst/>
          </a:prstGeom>
          <a:ln w="50800">
            <a:solidFill>
              <a:schemeClr val="tx1"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V="1">
            <a:off x="1863725" y="2552700"/>
            <a:ext cx="1219200" cy="533400"/>
          </a:xfrm>
          <a:prstGeom prst="straightConnector1">
            <a:avLst/>
          </a:prstGeom>
          <a:ln w="50800">
            <a:solidFill>
              <a:schemeClr val="tx1"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0"/>
          </p:cNvCxnSpPr>
          <p:nvPr/>
        </p:nvCxnSpPr>
        <p:spPr>
          <a:xfrm rot="5400000" flipH="1" flipV="1">
            <a:off x="2435225" y="2514600"/>
            <a:ext cx="1600200" cy="76200"/>
          </a:xfrm>
          <a:prstGeom prst="straightConnector1">
            <a:avLst/>
          </a:prstGeom>
          <a:ln w="50800">
            <a:solidFill>
              <a:schemeClr val="tx1"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3"/>
          </p:cNvCxnSpPr>
          <p:nvPr/>
        </p:nvCxnSpPr>
        <p:spPr>
          <a:xfrm rot="5400000" flipH="1" flipV="1">
            <a:off x="3122613" y="1933575"/>
            <a:ext cx="1798637" cy="1039813"/>
          </a:xfrm>
          <a:prstGeom prst="straightConnector1">
            <a:avLst/>
          </a:prstGeom>
          <a:ln w="50800">
            <a:solidFill>
              <a:schemeClr val="tx1"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06825" y="1752600"/>
            <a:ext cx="2209800" cy="1762125"/>
          </a:xfrm>
          <a:prstGeom prst="straightConnector1">
            <a:avLst/>
          </a:prstGeom>
          <a:ln w="50800">
            <a:solidFill>
              <a:schemeClr val="tx1"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35425" y="2819400"/>
            <a:ext cx="1447800" cy="914400"/>
          </a:xfrm>
          <a:prstGeom prst="straightConnector1">
            <a:avLst/>
          </a:prstGeom>
          <a:ln w="50800">
            <a:solidFill>
              <a:schemeClr val="tx1"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8" idx="2"/>
          </p:cNvCxnSpPr>
          <p:nvPr/>
        </p:nvCxnSpPr>
        <p:spPr>
          <a:xfrm flipV="1">
            <a:off x="4111625" y="3924300"/>
            <a:ext cx="685800" cy="38100"/>
          </a:xfrm>
          <a:prstGeom prst="straightConnector1">
            <a:avLst/>
          </a:prstGeom>
          <a:ln w="50800">
            <a:solidFill>
              <a:schemeClr val="tx1"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35425" y="4267200"/>
            <a:ext cx="1219200" cy="609600"/>
          </a:xfrm>
          <a:prstGeom prst="straightConnector1">
            <a:avLst/>
          </a:prstGeom>
          <a:ln w="50800">
            <a:solidFill>
              <a:schemeClr val="tx1"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730625" y="4495800"/>
            <a:ext cx="2209800" cy="1295400"/>
          </a:xfrm>
          <a:prstGeom prst="straightConnector1">
            <a:avLst/>
          </a:prstGeom>
          <a:ln w="50800">
            <a:solidFill>
              <a:schemeClr val="tx1"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3121025" y="4953000"/>
            <a:ext cx="1219201" cy="457200"/>
          </a:xfrm>
          <a:prstGeom prst="straightConnector1">
            <a:avLst/>
          </a:prstGeom>
          <a:ln w="50800">
            <a:solidFill>
              <a:schemeClr val="tx1"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2206625" y="4724400"/>
            <a:ext cx="762000" cy="457200"/>
          </a:xfrm>
          <a:prstGeom prst="straightConnector1">
            <a:avLst/>
          </a:prstGeom>
          <a:ln w="50800">
            <a:solidFill>
              <a:schemeClr val="tx1"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6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 idx="4294967295"/>
          </p:nvPr>
        </p:nvSpPr>
        <p:spPr>
          <a:xfrm>
            <a:off x="55562" y="55563"/>
            <a:ext cx="7564438" cy="4016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What is the workspace?</a:t>
            </a:r>
          </a:p>
        </p:txBody>
      </p:sp>
      <p:sp>
        <p:nvSpPr>
          <p:cNvPr id="60418" name="Rectangle 3"/>
          <p:cNvSpPr>
            <a:spLocks noGrp="1"/>
          </p:cNvSpPr>
          <p:nvPr>
            <p:ph idx="4294967295"/>
          </p:nvPr>
        </p:nvSpPr>
        <p:spPr>
          <a:xfrm>
            <a:off x="152400" y="533400"/>
            <a:ext cx="8686800" cy="5621338"/>
          </a:xfrm>
        </p:spPr>
        <p:txBody>
          <a:bodyPr>
            <a:normAutofit/>
          </a:bodyPr>
          <a:lstStyle/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Workspace is the physical location (file path) you are working in. </a:t>
            </a: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endParaRPr sz="26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You can choose the workspace during startup of Eclipse or via the menu ( File → Switch Workspace → Others) . </a:t>
            </a: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endParaRPr sz="26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All your projects, source files, images and other artifacts will be stored and saved in your workspace. </a:t>
            </a: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endParaRPr sz="2600" dirty="0" smtClean="0">
              <a:latin typeface="Goudy Old Style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 idx="4294967295"/>
          </p:nvPr>
        </p:nvSpPr>
        <p:spPr>
          <a:xfrm>
            <a:off x="131762" y="76200"/>
            <a:ext cx="7564438" cy="477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Start Eclipse</a:t>
            </a:r>
          </a:p>
        </p:txBody>
      </p:sp>
      <p:sp>
        <p:nvSpPr>
          <p:cNvPr id="62466" name="Rectangle 3"/>
          <p:cNvSpPr>
            <a:spLocks noGrp="1"/>
          </p:cNvSpPr>
          <p:nvPr>
            <p:ph idx="4294967295"/>
          </p:nvPr>
        </p:nvSpPr>
        <p:spPr>
          <a:xfrm>
            <a:off x="152400" y="533400"/>
            <a:ext cx="8229600" cy="457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SzPct val="70000"/>
              <a:buFont typeface="Wingdings" pitchFamily="2" charset="2"/>
              <a:buChar char="v"/>
            </a:pP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Eclipse will start and show the Welcome page. 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dirty="0" smtClean="0">
              <a:latin typeface="Goudy Old Style" pitchFamily="18" charset="0"/>
              <a:cs typeface="Arial" charset="0"/>
            </a:endParaRP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4029" y="1986085"/>
            <a:ext cx="5640388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3316654" y="3606923"/>
            <a:ext cx="2550746" cy="1346077"/>
          </a:xfrm>
          <a:prstGeom prst="wedgeRoundRectCallout">
            <a:avLst>
              <a:gd name="adj1" fmla="val -101043"/>
              <a:gd name="adj2" fmla="val -12352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Close the welcome page by pressing the "X" beside "Welcome"</a:t>
            </a:r>
            <a:endParaRPr lang="en-US" sz="2000" dirty="0">
              <a:solidFill>
                <a:schemeClr val="tx1"/>
              </a:solidFill>
              <a:latin typeface="Goudy Old Style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 idx="4294967295"/>
          </p:nvPr>
        </p:nvSpPr>
        <p:spPr>
          <a:xfrm>
            <a:off x="131762" y="55562"/>
            <a:ext cx="7564438" cy="477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Using Eclipse  </a:t>
            </a:r>
          </a:p>
        </p:txBody>
      </p:sp>
      <p:sp>
        <p:nvSpPr>
          <p:cNvPr id="64514" name="Rectangle 3"/>
          <p:cNvSpPr>
            <a:spLocks noGrp="1"/>
          </p:cNvSpPr>
          <p:nvPr>
            <p:ph idx="4294967295"/>
          </p:nvPr>
        </p:nvSpPr>
        <p:spPr>
          <a:xfrm>
            <a:off x="228600" y="609600"/>
            <a:ext cx="8229600" cy="5029200"/>
          </a:xfrm>
        </p:spPr>
        <p:txBody>
          <a:bodyPr>
            <a:normAutofit/>
          </a:bodyPr>
          <a:lstStyle/>
          <a:p>
            <a:pPr eaLnBrk="1" hangingPunct="1">
              <a:buSzPct val="70000"/>
              <a:buFont typeface="Wingdings" pitchFamily="2" charset="2"/>
              <a:buChar char="v"/>
            </a:pP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Select File-&gt;New-&gt;Project....from project </a:t>
            </a:r>
            <a:r>
              <a:rPr sz="2800" dirty="0" err="1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dialouge</a:t>
            </a: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 box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You should see Java Project appear.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latin typeface="Goudy Old Style" pitchFamily="18" charset="0"/>
              <a:cs typeface="Arial" charset="0"/>
            </a:endParaRP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581275"/>
            <a:ext cx="3862387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995613" y="1654175"/>
            <a:ext cx="15176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5613" y="1692275"/>
            <a:ext cx="15954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64518" name="TextBox 11"/>
          <p:cNvSpPr txBox="1">
            <a:spLocks noChangeArrowheads="1"/>
          </p:cNvSpPr>
          <p:nvPr/>
        </p:nvSpPr>
        <p:spPr bwMode="auto">
          <a:xfrm>
            <a:off x="6518275" y="5837238"/>
            <a:ext cx="19256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Oval Callout 10"/>
          <p:cNvSpPr/>
          <p:nvPr/>
        </p:nvSpPr>
        <p:spPr>
          <a:xfrm>
            <a:off x="5243512" y="2960688"/>
            <a:ext cx="1655763" cy="1339850"/>
          </a:xfrm>
          <a:prstGeom prst="wedgeEllipseCallout">
            <a:avLst>
              <a:gd name="adj1" fmla="val -114901"/>
              <a:gd name="adj2" fmla="val 248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Click on Java Project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5054600" y="4710113"/>
            <a:ext cx="1703387" cy="788987"/>
          </a:xfrm>
          <a:prstGeom prst="wedgeRoundRectCallout">
            <a:avLst>
              <a:gd name="adj1" fmla="val -31018"/>
              <a:gd name="adj2" fmla="val 11933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Click on Next</a:t>
            </a:r>
          </a:p>
        </p:txBody>
      </p:sp>
    </p:spTree>
    <p:extLst>
      <p:ext uri="{BB962C8B-B14F-4D97-AF65-F5344CB8AC3E}">
        <p14:creationId xmlns:p14="http://schemas.microsoft.com/office/powerpoint/2010/main" val="300098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/>
          </p:cNvSpPr>
          <p:nvPr>
            <p:ph type="title" idx="4294967295"/>
          </p:nvPr>
        </p:nvSpPr>
        <p:spPr>
          <a:xfrm>
            <a:off x="131762" y="55563"/>
            <a:ext cx="7564438" cy="4016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ndalus" pitchFamily="18" charset="-78"/>
                <a:cs typeface="Andalus" pitchFamily="18" charset="-78"/>
              </a:rPr>
              <a:t>co</a:t>
            </a:r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ntd..</a:t>
            </a:r>
            <a:endParaRPr dirty="0" smtClean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6656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3656" y="563806"/>
            <a:ext cx="4162425" cy="598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Callout 8"/>
          <p:cNvSpPr/>
          <p:nvPr/>
        </p:nvSpPr>
        <p:spPr>
          <a:xfrm>
            <a:off x="6979443" y="958243"/>
            <a:ext cx="1403350" cy="1614406"/>
          </a:xfrm>
          <a:prstGeom prst="wedgeEllipseCallout">
            <a:avLst>
              <a:gd name="adj1" fmla="val -120936"/>
              <a:gd name="adj2" fmla="val -76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Give your project a name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7689056" y="4764028"/>
            <a:ext cx="1176337" cy="629179"/>
          </a:xfrm>
          <a:prstGeom prst="wedgeRoundRectCallout">
            <a:avLst>
              <a:gd name="adj1" fmla="val -221924"/>
              <a:gd name="adj2" fmla="val 184532"/>
              <a:gd name="adj3" fmla="val 16667"/>
            </a:avLst>
          </a:prstGeom>
          <a:gradFill rotWithShape="1">
            <a:gsLst>
              <a:gs pos="0">
                <a:srgbClr val="00B1FF"/>
              </a:gs>
              <a:gs pos="100000">
                <a:srgbClr val="7ADBFF"/>
              </a:gs>
            </a:gsLst>
            <a:lin ang="16200000"/>
          </a:gradFill>
          <a:ln w="9525" algn="ctr">
            <a:solidFill>
              <a:srgbClr val="00A1DF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82714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/>
          </p:cNvSpPr>
          <p:nvPr>
            <p:ph type="title" idx="4294967295"/>
          </p:nvPr>
        </p:nvSpPr>
        <p:spPr>
          <a:xfrm>
            <a:off x="131762" y="76200"/>
            <a:ext cx="7564438" cy="325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contd..</a:t>
            </a:r>
            <a:endParaRPr dirty="0" smtClean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8610" name="Rectangle 3"/>
          <p:cNvSpPr>
            <a:spLocks noGrp="1"/>
          </p:cNvSpPr>
          <p:nvPr>
            <p:ph idx="4294967295"/>
          </p:nvPr>
        </p:nvSpPr>
        <p:spPr>
          <a:xfrm>
            <a:off x="0" y="1371600"/>
            <a:ext cx="8229600" cy="5029200"/>
          </a:xfrm>
        </p:spPr>
        <p:txBody>
          <a:bodyPr/>
          <a:lstStyle/>
          <a:p>
            <a:pPr eaLnBrk="1" hangingPunct="1"/>
            <a:endParaRPr smtClean="0">
              <a:cs typeface="Arial" charset="0"/>
            </a:endParaRPr>
          </a:p>
          <a:p>
            <a:pPr eaLnBrk="1" hangingPunct="1"/>
            <a:endParaRPr smtClean="0">
              <a:cs typeface="Arial" charset="0"/>
            </a:endParaRPr>
          </a:p>
          <a:p>
            <a:pPr eaLnBrk="1" hangingPunct="1"/>
            <a:endParaRPr smtClean="0">
              <a:cs typeface="Arial" charset="0"/>
            </a:endParaRPr>
          </a:p>
          <a:p>
            <a:pPr eaLnBrk="1" hangingPunct="1"/>
            <a:endParaRPr smtClean="0">
              <a:cs typeface="Arial" charset="0"/>
            </a:endParaRPr>
          </a:p>
        </p:txBody>
      </p:sp>
      <p:pic>
        <p:nvPicPr>
          <p:cNvPr id="686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3575" y="685800"/>
            <a:ext cx="4695825" cy="604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Callout 7"/>
          <p:cNvSpPr/>
          <p:nvPr/>
        </p:nvSpPr>
        <p:spPr>
          <a:xfrm>
            <a:off x="3128963" y="4079876"/>
            <a:ext cx="2459037" cy="2066030"/>
          </a:xfrm>
          <a:prstGeom prst="wedgeEllipseCallout">
            <a:avLst>
              <a:gd name="adj1" fmla="val 20107"/>
              <a:gd name="adj2" fmla="val -602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If it asks you to switch to the Java Perspective, say yes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 idx="4294967295"/>
          </p:nvPr>
        </p:nvSpPr>
        <p:spPr>
          <a:xfrm>
            <a:off x="131762" y="55562"/>
            <a:ext cx="7564438" cy="401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Create package</a:t>
            </a:r>
          </a:p>
        </p:txBody>
      </p:sp>
      <p:pic>
        <p:nvPicPr>
          <p:cNvPr id="706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075" y="533401"/>
            <a:ext cx="786765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Callout 4"/>
          <p:cNvSpPr/>
          <p:nvPr/>
        </p:nvSpPr>
        <p:spPr>
          <a:xfrm>
            <a:off x="5759450" y="762000"/>
            <a:ext cx="1885950" cy="2198687"/>
          </a:xfrm>
          <a:prstGeom prst="wedgeEllipseCallout">
            <a:avLst>
              <a:gd name="adj1" fmla="val -291652"/>
              <a:gd name="adj2" fmla="val 93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661" name="TextBox 5"/>
          <p:cNvSpPr txBox="1">
            <a:spLocks noChangeArrowheads="1"/>
          </p:cNvSpPr>
          <p:nvPr/>
        </p:nvSpPr>
        <p:spPr bwMode="auto">
          <a:xfrm>
            <a:off x="5867400" y="1017588"/>
            <a:ext cx="1778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Goudy Old Style" pitchFamily="18" charset="0"/>
                <a:cs typeface="Arial" charset="0"/>
              </a:rPr>
              <a:t>Select the folder </a:t>
            </a:r>
            <a:r>
              <a:rPr lang="en-US" dirty="0" err="1">
                <a:latin typeface="Goudy Old Style" pitchFamily="18" charset="0"/>
                <a:cs typeface="Arial" charset="0"/>
              </a:rPr>
              <a:t>src</a:t>
            </a:r>
            <a:r>
              <a:rPr lang="en-US" dirty="0">
                <a:latin typeface="Goudy Old Style" pitchFamily="18" charset="0"/>
                <a:cs typeface="Arial" charset="0"/>
              </a:rPr>
              <a:t>, right click on it and select </a:t>
            </a:r>
            <a:endParaRPr lang="en-US" dirty="0" smtClean="0">
              <a:latin typeface="Goudy Old Style" pitchFamily="18" charset="0"/>
              <a:cs typeface="Arial" charset="0"/>
            </a:endParaRPr>
          </a:p>
          <a:p>
            <a:r>
              <a:rPr lang="en-US" dirty="0" smtClean="0">
                <a:latin typeface="Goudy Old Style" pitchFamily="18" charset="0"/>
                <a:cs typeface="Arial" charset="0"/>
              </a:rPr>
              <a:t>New </a:t>
            </a:r>
            <a:r>
              <a:rPr lang="en-US" dirty="0">
                <a:latin typeface="Goudy Old Style" pitchFamily="18" charset="0"/>
                <a:cs typeface="Arial" charset="0"/>
              </a:rPr>
              <a:t>→ Package</a:t>
            </a:r>
          </a:p>
          <a:p>
            <a:endParaRPr lang="en-US" dirty="0"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7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55563"/>
            <a:ext cx="8991600" cy="4778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Adding new classes/ files to the project</a:t>
            </a:r>
          </a:p>
        </p:txBody>
      </p:sp>
      <p:sp>
        <p:nvSpPr>
          <p:cNvPr id="72706" name="Rectangle 3"/>
          <p:cNvSpPr>
            <a:spLocks noGrp="1"/>
          </p:cNvSpPr>
          <p:nvPr>
            <p:ph idx="4294967295"/>
          </p:nvPr>
        </p:nvSpPr>
        <p:spPr>
          <a:xfrm>
            <a:off x="76200" y="685800"/>
            <a:ext cx="3581400" cy="5029200"/>
          </a:xfrm>
        </p:spPr>
        <p:txBody>
          <a:bodyPr/>
          <a:lstStyle/>
          <a:p>
            <a:pPr eaLnBrk="1" hangingPunct="1">
              <a:buSzPct val="70000"/>
              <a:buFont typeface="Wingdings" pitchFamily="2" charset="2"/>
              <a:buChar char="v"/>
            </a:pPr>
            <a:r>
              <a:rPr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To add a new class go to the project click </a:t>
            </a:r>
            <a:endParaRPr lang="en-US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marL="0" indent="0" eaLnBrk="1" hangingPunct="1">
              <a:buSzPct val="70000"/>
              <a:buNone/>
            </a:pP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File</a:t>
            </a:r>
            <a:r>
              <a:rPr lang="en-US" sz="2800" dirty="0" smtClean="0">
                <a:latin typeface="Goudy Old Style" pitchFamily="18" charset="0"/>
                <a:cs typeface="Arial" charset="0"/>
              </a:rPr>
              <a:t>–</a:t>
            </a: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&gt;Ne</a:t>
            </a:r>
            <a:r>
              <a:rPr lang="en-US"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w–</a:t>
            </a: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&gt;</a:t>
            </a:r>
            <a:r>
              <a:rPr lang="en-US"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 </a:t>
            </a: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Class.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dirty="0" smtClean="0">
              <a:latin typeface="Goudy Old Style" pitchFamily="18" charset="0"/>
              <a:cs typeface="Arial" charset="0"/>
            </a:endParaRPr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8075" y="793750"/>
            <a:ext cx="4389438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400800" y="4570413"/>
            <a:ext cx="2536825" cy="795337"/>
          </a:xfrm>
          <a:prstGeom prst="wedgeRectCallout">
            <a:avLst>
              <a:gd name="adj1" fmla="val -65596"/>
              <a:gd name="adj2" fmla="val -295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Click on the option to create a main() method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6100763" y="1170842"/>
            <a:ext cx="2176462" cy="1262063"/>
          </a:xfrm>
          <a:prstGeom prst="wedgeEllipseCallout">
            <a:avLst>
              <a:gd name="adj1" fmla="val -66423"/>
              <a:gd name="adj2" fmla="val -213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The New Class Dialog will appear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/>
          </p:cNvSpPr>
          <p:nvPr>
            <p:ph type="title" idx="4294967295"/>
          </p:nvPr>
        </p:nvSpPr>
        <p:spPr>
          <a:xfrm>
            <a:off x="207962" y="55563"/>
            <a:ext cx="7564438" cy="4016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contd..</a:t>
            </a:r>
            <a:endParaRPr dirty="0" smtClean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3113" y="1307978"/>
            <a:ext cx="7956550" cy="486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2349500" y="533400"/>
            <a:ext cx="3309938" cy="644403"/>
          </a:xfrm>
          <a:prstGeom prst="wedgeRectCallout">
            <a:avLst>
              <a:gd name="adj1" fmla="val -20833"/>
              <a:gd name="adj2" fmla="val 9583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cs typeface="Arial" charset="0"/>
              </a:rPr>
              <a:t>After </a:t>
            </a:r>
            <a:r>
              <a:rPr lang="en-US" dirty="0">
                <a:solidFill>
                  <a:schemeClr val="tx1"/>
                </a:solidFill>
                <a:cs typeface="Arial" charset="0"/>
              </a:rPr>
              <a:t>adding new class your window should look like this.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1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/>
          </p:cNvSpPr>
          <p:nvPr>
            <p:ph type="title" idx="4294967295"/>
          </p:nvPr>
        </p:nvSpPr>
        <p:spPr>
          <a:xfrm>
            <a:off x="0" y="52388"/>
            <a:ext cx="906780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Java Perspective and Package Explorer</a:t>
            </a:r>
          </a:p>
        </p:txBody>
      </p:sp>
      <p:sp>
        <p:nvSpPr>
          <p:cNvPr id="76802" name="Rectangle 3"/>
          <p:cNvSpPr>
            <a:spLocks noGrp="1"/>
          </p:cNvSpPr>
          <p:nvPr>
            <p:ph idx="4294967295"/>
          </p:nvPr>
        </p:nvSpPr>
        <p:spPr>
          <a:xfrm>
            <a:off x="76200" y="1069975"/>
            <a:ext cx="8991600" cy="5029200"/>
          </a:xfrm>
        </p:spPr>
        <p:txBody>
          <a:bodyPr>
            <a:noAutofit/>
          </a:bodyPr>
          <a:lstStyle/>
          <a:p>
            <a:pPr eaLnBrk="1" hangingPunct="1">
              <a:buSzPct val="70000"/>
              <a:buFont typeface="Wingdings" pitchFamily="2" charset="2"/>
              <a:buChar char="v"/>
            </a:pPr>
            <a:endParaRPr lang="en-US" sz="28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lang="en-US" sz="2800" dirty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lang="en-US" sz="28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lang="en-US" sz="2800" dirty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lang="en-US" sz="28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lang="en-US" sz="2800" dirty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lang="en-US" sz="28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By using this we can browse our Java projects. 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Select the components you want to work on via double-click.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latin typeface="Goudy Old Style" pitchFamily="18" charset="0"/>
              <a:cs typeface="Arial" charset="0"/>
            </a:endParaRP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0075" y="1052512"/>
            <a:ext cx="2447925" cy="336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Callout 4"/>
          <p:cNvSpPr/>
          <p:nvPr/>
        </p:nvSpPr>
        <p:spPr>
          <a:xfrm>
            <a:off x="1558925" y="524356"/>
            <a:ext cx="2911475" cy="2255838"/>
          </a:xfrm>
          <a:prstGeom prst="wedgeEllipseCallout">
            <a:avLst>
              <a:gd name="adj1" fmla="val 64144"/>
              <a:gd name="adj2" fmla="val -126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On the left hand side, this perspective shows the "Package Explorer" View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/>
          </p:cNvSpPr>
          <p:nvPr>
            <p:ph type="title" idx="4294967295"/>
          </p:nvPr>
        </p:nvSpPr>
        <p:spPr>
          <a:xfrm>
            <a:off x="55562" y="87313"/>
            <a:ext cx="7564438" cy="3698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Problems view</a:t>
            </a:r>
          </a:p>
        </p:txBody>
      </p:sp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3405188"/>
            <a:ext cx="7646988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3582988" y="1789113"/>
            <a:ext cx="4006850" cy="1595437"/>
          </a:xfrm>
          <a:prstGeom prst="wedgeRectCallout">
            <a:avLst>
              <a:gd name="adj1" fmla="val -117092"/>
              <a:gd name="adj2" fmla="val 6329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To view the problems in your project you can use the "Problems" View which is part of the standard Java Perspective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tx1"/>
              </a:solidFill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rmAutofit lnSpcReduction="10000"/>
          </a:bodyPr>
          <a:lstStyle/>
          <a:p>
            <a:pPr marL="225425" indent="-225425">
              <a:buSzPct val="70000"/>
              <a:buFont typeface="Wingdings" pitchFamily="2" charset="2"/>
              <a:buChar char="Ø"/>
            </a:pPr>
            <a:r>
              <a:rPr lang="en-US" sz="2400" b="1" dirty="0">
                <a:latin typeface="Goudy Old Style" pitchFamily="18" charset="0"/>
              </a:rPr>
              <a:t>Simple</a:t>
            </a:r>
            <a:r>
              <a:rPr lang="en-US" sz="2400" dirty="0">
                <a:latin typeface="Goudy Old Style" pitchFamily="18" charset="0"/>
              </a:rPr>
              <a:t> – very easy program structure and few key words.</a:t>
            </a:r>
          </a:p>
          <a:p>
            <a:pPr marL="225425" indent="-225425">
              <a:buSzPct val="70000"/>
              <a:buFont typeface="Wingdings" pitchFamily="2" charset="2"/>
              <a:buChar char="Ø"/>
            </a:pPr>
            <a:r>
              <a:rPr lang="en-US" sz="2400" b="1" dirty="0">
                <a:latin typeface="Goudy Old Style" pitchFamily="18" charset="0"/>
              </a:rPr>
              <a:t>Object Oriented </a:t>
            </a:r>
            <a:r>
              <a:rPr lang="en-US" sz="2400" dirty="0">
                <a:latin typeface="Goudy Old Style" pitchFamily="18" charset="0"/>
              </a:rPr>
              <a:t>– </a:t>
            </a:r>
            <a:r>
              <a:rPr lang="en-US" sz="2400" dirty="0" smtClean="0">
                <a:latin typeface="Goudy Old Style" pitchFamily="18" charset="0"/>
              </a:rPr>
              <a:t> Java practices all Object programming concepts to the core viz.. abstraction, encapsulation,  inheritance, polymorphism.</a:t>
            </a:r>
            <a:endParaRPr lang="en-US" sz="2400" dirty="0">
              <a:latin typeface="Goudy Old Style" pitchFamily="18" charset="0"/>
            </a:endParaRPr>
          </a:p>
          <a:p>
            <a:pPr marL="225425" indent="-225425">
              <a:buSzPct val="70000"/>
              <a:buFont typeface="Wingdings" pitchFamily="2" charset="2"/>
              <a:buChar char="Ø"/>
            </a:pPr>
            <a:r>
              <a:rPr lang="en-US" sz="2400" b="1" dirty="0">
                <a:latin typeface="Goudy Old Style" pitchFamily="18" charset="0"/>
              </a:rPr>
              <a:t>Platform independence </a:t>
            </a:r>
            <a:r>
              <a:rPr lang="en-US" sz="2400" dirty="0">
                <a:latin typeface="Goudy Old Style" pitchFamily="18" charset="0"/>
              </a:rPr>
              <a:t>– java program execute from JVM and not connected directly to any OS. </a:t>
            </a:r>
          </a:p>
          <a:p>
            <a:pPr marL="225425" indent="-225425">
              <a:buSzPct val="70000"/>
              <a:buFont typeface="Wingdings" pitchFamily="2" charset="2"/>
              <a:buChar char="Ø"/>
            </a:pPr>
            <a:r>
              <a:rPr lang="en-US" sz="2400" b="1" dirty="0">
                <a:latin typeface="Goudy Old Style" pitchFamily="18" charset="0"/>
              </a:rPr>
              <a:t>Architecture Neutral </a:t>
            </a:r>
            <a:r>
              <a:rPr lang="en-US" sz="2400" dirty="0">
                <a:latin typeface="Goudy Old Style" pitchFamily="18" charset="0"/>
              </a:rPr>
              <a:t>–  The system features of java e.g. memory  requirements remain same irrespective  of CPU being 16 – bit or 32 bit.</a:t>
            </a:r>
          </a:p>
          <a:p>
            <a:pPr marL="225425" indent="-225425">
              <a:buSzPct val="70000"/>
              <a:buFont typeface="Wingdings" pitchFamily="2" charset="2"/>
              <a:buChar char="Ø"/>
            </a:pPr>
            <a:r>
              <a:rPr lang="en-US" sz="2400" b="1" dirty="0" smtClean="0">
                <a:latin typeface="Goudy Old Style" pitchFamily="18" charset="0"/>
              </a:rPr>
              <a:t>Secure</a:t>
            </a:r>
            <a:r>
              <a:rPr lang="en-US" sz="2400" dirty="0" smtClean="0">
                <a:latin typeface="Goudy Old Style" pitchFamily="18" charset="0"/>
              </a:rPr>
              <a:t> </a:t>
            </a:r>
            <a:r>
              <a:rPr lang="en-US" sz="2400" dirty="0">
                <a:latin typeface="Goudy Old Style" pitchFamily="18" charset="0"/>
              </a:rPr>
              <a:t>– </a:t>
            </a:r>
            <a:r>
              <a:rPr lang="en-US" sz="2400" dirty="0" smtClean="0">
                <a:latin typeface="Goudy Old Style" pitchFamily="18" charset="0"/>
              </a:rPr>
              <a:t>Java offers security at levels of compilation, execution. Provides an API called </a:t>
            </a:r>
            <a:r>
              <a:rPr lang="en-US" sz="2400" dirty="0" err="1" smtClean="0">
                <a:latin typeface="Goudy Old Style" pitchFamily="18" charset="0"/>
              </a:rPr>
              <a:t>java.security</a:t>
            </a:r>
            <a:r>
              <a:rPr lang="en-US" sz="2400" dirty="0" smtClean="0">
                <a:latin typeface="Goudy Old Style" pitchFamily="18" charset="0"/>
              </a:rPr>
              <a:t>.</a:t>
            </a:r>
          </a:p>
          <a:p>
            <a:pPr marL="225425" indent="-225425">
              <a:buSzPct val="70000"/>
              <a:buFont typeface="Wingdings" pitchFamily="2" charset="2"/>
              <a:buChar char="Ø"/>
            </a:pPr>
            <a:r>
              <a:rPr lang="en-US" sz="2400" b="1" dirty="0" smtClean="0">
                <a:latin typeface="Goudy Old Style" pitchFamily="18" charset="0"/>
              </a:rPr>
              <a:t>Robust</a:t>
            </a:r>
            <a:r>
              <a:rPr lang="en-US" sz="2400" dirty="0" smtClean="0">
                <a:latin typeface="Goudy Old Style" pitchFamily="18" charset="0"/>
              </a:rPr>
              <a:t> – java does strict type checking, offers exception handling to prevent application crash.</a:t>
            </a:r>
            <a:endParaRPr lang="en-US" sz="2400" dirty="0">
              <a:latin typeface="Goudy Old Style" pitchFamily="18" charset="0"/>
            </a:endParaRPr>
          </a:p>
          <a:p>
            <a:pPr marL="225425" indent="-225425">
              <a:buSzPct val="70000"/>
              <a:buFont typeface="Wingdings" pitchFamily="2" charset="2"/>
              <a:buChar char="Ø"/>
            </a:pPr>
            <a:r>
              <a:rPr lang="en-US" sz="2400" b="1" dirty="0">
                <a:latin typeface="Goudy Old Style" pitchFamily="18" charset="0"/>
              </a:rPr>
              <a:t>Portability</a:t>
            </a:r>
            <a:r>
              <a:rPr lang="en-US" sz="2400" dirty="0">
                <a:latin typeface="Goudy Old Style" pitchFamily="18" charset="0"/>
              </a:rPr>
              <a:t> – the feature using which user can transport the java code to any machine and execute without re–compilation</a:t>
            </a:r>
            <a:r>
              <a:rPr lang="en-US" sz="2400" dirty="0" smtClean="0">
                <a:latin typeface="Goudy Old Style" pitchFamily="18" charset="0"/>
              </a:rPr>
              <a:t>. Also aids reusability.</a:t>
            </a:r>
            <a:endParaRPr lang="en-US" sz="2400" dirty="0">
              <a:latin typeface="Goudy Old Style" pitchFamily="18" charset="0"/>
            </a:endParaRPr>
          </a:p>
          <a:p>
            <a:pPr marL="225425" indent="-225425">
              <a:buSzPct val="70000"/>
              <a:buFont typeface="Wingdings" pitchFamily="2" charset="2"/>
              <a:buChar char="Ø"/>
            </a:pPr>
            <a:r>
              <a:rPr lang="en-US" sz="2400" b="1" dirty="0" smtClean="0">
                <a:latin typeface="Goudy Old Style" pitchFamily="18" charset="0"/>
              </a:rPr>
              <a:t>Distributed</a:t>
            </a:r>
            <a:r>
              <a:rPr lang="en-US" sz="2400" dirty="0" smtClean="0">
                <a:latin typeface="Goudy Old Style" pitchFamily="18" charset="0"/>
              </a:rPr>
              <a:t> </a:t>
            </a:r>
            <a:r>
              <a:rPr lang="en-US" sz="2400" dirty="0">
                <a:latin typeface="Goudy Old Style" pitchFamily="18" charset="0"/>
              </a:rPr>
              <a:t>– </a:t>
            </a:r>
            <a:r>
              <a:rPr lang="en-US" sz="2400" dirty="0" smtClean="0">
                <a:latin typeface="Goudy Old Style" pitchFamily="18" charset="0"/>
              </a:rPr>
              <a:t>Java provides APIs to develop distributed applications using client–server, </a:t>
            </a:r>
            <a:r>
              <a:rPr lang="en-US" sz="2400" dirty="0">
                <a:latin typeface="Goudy Old Style" pitchFamily="18" charset="0"/>
              </a:rPr>
              <a:t>multi–tiered</a:t>
            </a:r>
            <a:r>
              <a:rPr lang="en-US" sz="2400" dirty="0" smtClean="0">
                <a:latin typeface="Goudy Old Style" pitchFamily="18" charset="0"/>
              </a:rPr>
              <a:t> architecture. </a:t>
            </a:r>
            <a:endParaRPr lang="en-US" sz="2400" dirty="0">
              <a:latin typeface="Goudy Old Style" pitchFamily="18" charset="0"/>
            </a:endParaRPr>
          </a:p>
          <a:p>
            <a:pPr marL="225425" indent="-225425">
              <a:buSzPct val="70000"/>
              <a:buFont typeface="Wingdings" pitchFamily="2" charset="2"/>
              <a:buChar char="Ø"/>
            </a:pPr>
            <a:r>
              <a:rPr lang="en-US" sz="2400" b="1" dirty="0">
                <a:latin typeface="Goudy Old Style" pitchFamily="18" charset="0"/>
              </a:rPr>
              <a:t>Dynamic</a:t>
            </a:r>
            <a:r>
              <a:rPr lang="en-US" sz="2400" dirty="0">
                <a:latin typeface="Goudy Old Style" pitchFamily="18" charset="0"/>
              </a:rPr>
              <a:t> – </a:t>
            </a:r>
            <a:r>
              <a:rPr lang="en-US" sz="2400" dirty="0" smtClean="0">
                <a:latin typeface="Goudy Old Style" pitchFamily="18" charset="0"/>
              </a:rPr>
              <a:t>Java provides ready made utilities for dynamic memory allocation for objects.</a:t>
            </a:r>
            <a:endParaRPr lang="en-US" sz="2400" dirty="0">
              <a:latin typeface="Goudy Old Style" pitchFamily="18" charset="0"/>
            </a:endParaRPr>
          </a:p>
        </p:txBody>
      </p:sp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/>
          </p:cNvSpPr>
          <p:nvPr>
            <p:ph type="title" idx="4294967295"/>
          </p:nvPr>
        </p:nvSpPr>
        <p:spPr>
          <a:xfrm>
            <a:off x="131762" y="76200"/>
            <a:ext cx="7564438" cy="401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Run </a:t>
            </a:r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the</a:t>
            </a:r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P</a:t>
            </a:r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roject in Eclipse </a:t>
            </a:r>
          </a:p>
        </p:txBody>
      </p:sp>
      <p:sp>
        <p:nvSpPr>
          <p:cNvPr id="80898" name="Rectangle 3"/>
          <p:cNvSpPr>
            <a:spLocks noGrp="1"/>
          </p:cNvSpPr>
          <p:nvPr>
            <p:ph idx="4294967295"/>
          </p:nvPr>
        </p:nvSpPr>
        <p:spPr>
          <a:xfrm>
            <a:off x="0" y="766763"/>
            <a:ext cx="8229600" cy="5029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smtClean="0">
              <a:cs typeface="Arial" charset="0"/>
            </a:endParaRPr>
          </a:p>
          <a:p>
            <a:pPr eaLnBrk="1" hangingPunct="1"/>
            <a:endParaRPr smtClean="0">
              <a:cs typeface="Arial" charset="0"/>
            </a:endParaRPr>
          </a:p>
          <a:p>
            <a:pPr eaLnBrk="1" hangingPunct="1"/>
            <a:endParaRPr smtClean="0">
              <a:cs typeface="Arial" charset="0"/>
            </a:endParaRPr>
          </a:p>
        </p:txBody>
      </p:sp>
      <p:pic>
        <p:nvPicPr>
          <p:cNvPr id="8089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450" y="1420813"/>
            <a:ext cx="7874000" cy="49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Callout 4"/>
          <p:cNvSpPr/>
          <p:nvPr/>
        </p:nvSpPr>
        <p:spPr>
          <a:xfrm>
            <a:off x="882650" y="2679701"/>
            <a:ext cx="4083050" cy="1558192"/>
          </a:xfrm>
          <a:prstGeom prst="wedgeEllipseCallout">
            <a:avLst>
              <a:gd name="adj1" fmla="val -31276"/>
              <a:gd name="adj2" fmla="val -5926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Right click on your Java class and select Run-as → Java application       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tx1"/>
              </a:solidFill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/>
          </p:cNvSpPr>
          <p:nvPr>
            <p:ph type="title" idx="4294967295"/>
          </p:nvPr>
        </p:nvSpPr>
        <p:spPr>
          <a:xfrm>
            <a:off x="131762" y="123825"/>
            <a:ext cx="7564438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Creating jar files</a:t>
            </a:r>
          </a:p>
        </p:txBody>
      </p:sp>
      <p:sp>
        <p:nvSpPr>
          <p:cNvPr id="84994" name="Rectangle 3"/>
          <p:cNvSpPr>
            <a:spLocks noGrp="1"/>
          </p:cNvSpPr>
          <p:nvPr>
            <p:ph idx="4294967295"/>
          </p:nvPr>
        </p:nvSpPr>
        <p:spPr>
          <a:xfrm>
            <a:off x="228600" y="766763"/>
            <a:ext cx="8229600" cy="5029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smtClean="0">
              <a:cs typeface="Arial" charset="0"/>
            </a:endParaRPr>
          </a:p>
          <a:p>
            <a:pPr eaLnBrk="1" hangingPunct="1"/>
            <a:endParaRPr smtClean="0">
              <a:cs typeface="Arial" charset="0"/>
            </a:endParaRPr>
          </a:p>
          <a:p>
            <a:pPr eaLnBrk="1" hangingPunct="1"/>
            <a:endParaRPr smtClean="0">
              <a:cs typeface="Arial" charset="0"/>
            </a:endParaRPr>
          </a:p>
        </p:txBody>
      </p:sp>
      <p:pic>
        <p:nvPicPr>
          <p:cNvPr id="849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6912" y="762000"/>
            <a:ext cx="5729288" cy="519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323850" y="3055937"/>
            <a:ext cx="2270125" cy="1309688"/>
          </a:xfrm>
          <a:prstGeom prst="wedgeRectCallout">
            <a:avLst>
              <a:gd name="adj1" fmla="val 42266"/>
              <a:gd name="adj2" fmla="val -1318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Right </a:t>
            </a:r>
            <a:r>
              <a:rPr lang="en-US" sz="24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click on your project and select Export       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/>
          </p:cNvSpPr>
          <p:nvPr>
            <p:ph type="title" idx="4294967295"/>
          </p:nvPr>
        </p:nvSpPr>
        <p:spPr>
          <a:xfrm>
            <a:off x="131762" y="55563"/>
            <a:ext cx="7564438" cy="401637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</a:t>
            </a:r>
            <a:r>
              <a:rPr sz="4000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ontd</a:t>
            </a:r>
            <a:r>
              <a:rPr lang="en-US" sz="4000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..</a:t>
            </a:r>
            <a:endParaRPr sz="4000" dirty="0" smtClean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7042" name="Rectangle 3"/>
          <p:cNvSpPr>
            <a:spLocks noGrp="1"/>
          </p:cNvSpPr>
          <p:nvPr>
            <p:ph idx="4294967295"/>
          </p:nvPr>
        </p:nvSpPr>
        <p:spPr>
          <a:xfrm>
            <a:off x="0" y="766763"/>
            <a:ext cx="8229600" cy="5029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mtClean="0">
                <a:cs typeface="Arial" charset="0"/>
              </a:rPr>
              <a:t> </a:t>
            </a:r>
          </a:p>
          <a:p>
            <a:pPr eaLnBrk="1" hangingPunct="1"/>
            <a:endParaRPr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mtClean="0">
                <a:cs typeface="Arial" charset="0"/>
              </a:rPr>
              <a:t>          </a:t>
            </a:r>
          </a:p>
          <a:p>
            <a:pPr eaLnBrk="1" hangingPunct="1">
              <a:buFont typeface="Arial" charset="0"/>
              <a:buNone/>
            </a:pPr>
            <a:endParaRPr smtClean="0">
              <a:cs typeface="Arial" charset="0"/>
            </a:endParaRPr>
          </a:p>
          <a:p>
            <a:pPr eaLnBrk="1" hangingPunct="1"/>
            <a:endParaRPr smtClean="0">
              <a:cs typeface="Arial" charset="0"/>
            </a:endParaRPr>
          </a:p>
          <a:p>
            <a:pPr eaLnBrk="1" hangingPunct="1"/>
            <a:endParaRPr smtClean="0">
              <a:cs typeface="Arial" charset="0"/>
            </a:endParaRP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4700" y="533400"/>
            <a:ext cx="44386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3660774" y="1719263"/>
            <a:ext cx="2282826" cy="787400"/>
          </a:xfrm>
          <a:prstGeom prst="wedgeRectCallout">
            <a:avLst>
              <a:gd name="adj1" fmla="val -90832"/>
              <a:gd name="adj2" fmla="val 549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Select JAR file</a:t>
            </a:r>
            <a:endParaRPr lang="en-US" sz="2400" dirty="0">
              <a:solidFill>
                <a:schemeClr val="tx1"/>
              </a:solidFill>
              <a:latin typeface="Goudy Old Style" pitchFamily="18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771899" y="2916238"/>
            <a:ext cx="2476501" cy="788987"/>
          </a:xfrm>
          <a:prstGeom prst="wedgeRectCallout">
            <a:avLst>
              <a:gd name="adj1" fmla="val -21643"/>
              <a:gd name="adj2" fmla="val 2495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Goudy Old Style" pitchFamily="18" charset="0"/>
              </a:rPr>
              <a:t>Click on next</a:t>
            </a:r>
          </a:p>
        </p:txBody>
      </p:sp>
    </p:spTree>
    <p:extLst>
      <p:ext uri="{BB962C8B-B14F-4D97-AF65-F5344CB8AC3E}">
        <p14:creationId xmlns:p14="http://schemas.microsoft.com/office/powerpoint/2010/main" val="458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55562"/>
            <a:ext cx="8991600" cy="401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</a:t>
            </a:r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ontd.</a:t>
            </a:r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.</a:t>
            </a:r>
            <a:endParaRPr dirty="0" smtClean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9090" name="Rectangle 3"/>
          <p:cNvSpPr>
            <a:spLocks noGrp="1"/>
          </p:cNvSpPr>
          <p:nvPr>
            <p:ph idx="4294967295"/>
          </p:nvPr>
        </p:nvSpPr>
        <p:spPr>
          <a:xfrm>
            <a:off x="0" y="766763"/>
            <a:ext cx="8229600" cy="5029200"/>
          </a:xfrm>
        </p:spPr>
        <p:txBody>
          <a:bodyPr/>
          <a:lstStyle/>
          <a:p>
            <a:pPr eaLnBrk="1" hangingPunct="1"/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  <a:p>
            <a:pPr eaLnBrk="1" hangingPunct="1"/>
            <a:endParaRPr dirty="0" smtClean="0">
              <a:cs typeface="Arial" charset="0"/>
            </a:endParaRPr>
          </a:p>
          <a:p>
            <a:pPr eaLnBrk="1" hangingPunct="1"/>
            <a:endParaRPr dirty="0" smtClean="0">
              <a:cs typeface="Arial" charset="0"/>
            </a:endParaRPr>
          </a:p>
          <a:p>
            <a:pPr eaLnBrk="1" hangingPunct="1"/>
            <a:endParaRPr dirty="0" smtClean="0">
              <a:cs typeface="Arial" charset="0"/>
            </a:endParaRPr>
          </a:p>
          <a:p>
            <a:pPr eaLnBrk="1" hangingPunct="1"/>
            <a:endParaRPr dirty="0" smtClean="0">
              <a:cs typeface="Arial" charset="0"/>
            </a:endParaRPr>
          </a:p>
        </p:txBody>
      </p:sp>
      <p:pic>
        <p:nvPicPr>
          <p:cNvPr id="8909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33400"/>
            <a:ext cx="7637463" cy="58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2583312" y="2226139"/>
            <a:ext cx="2761802" cy="1306050"/>
          </a:xfrm>
          <a:prstGeom prst="wedgeRectCallout">
            <a:avLst>
              <a:gd name="adj1" fmla="val -59804"/>
              <a:gd name="adj2" fmla="val -80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Select your project</a:t>
            </a:r>
            <a:endParaRPr lang="en-US" sz="2400" dirty="0">
              <a:solidFill>
                <a:schemeClr val="tx1"/>
              </a:solidFill>
              <a:latin typeface="Goudy Old Style" pitchFamily="18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866816" y="2384016"/>
            <a:ext cx="3740610" cy="1683159"/>
          </a:xfrm>
          <a:prstGeom prst="wedgeRectCallout">
            <a:avLst>
              <a:gd name="adj1" fmla="val -110347"/>
              <a:gd name="adj2" fmla="val 783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Maintain the export destination and a name for the jar file and give the jar file name as myprogram.jar</a:t>
            </a:r>
            <a:endParaRPr lang="en-US" sz="2400" dirty="0">
              <a:solidFill>
                <a:schemeClr val="tx1"/>
              </a:solidFill>
              <a:latin typeface="Goudy Old Style" pitchFamily="18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524000" y="4724400"/>
            <a:ext cx="4197846" cy="1912939"/>
          </a:xfrm>
          <a:prstGeom prst="wedgeEllipseCallout">
            <a:avLst>
              <a:gd name="adj1" fmla="val 69041"/>
              <a:gd name="adj2" fmla="val 209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Press </a:t>
            </a:r>
            <a:r>
              <a:rPr lang="en-US" sz="24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finish. This creates a jar file in your selected output directory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/>
          </p:cNvSpPr>
          <p:nvPr>
            <p:ph type="title" idx="4294967295"/>
          </p:nvPr>
        </p:nvSpPr>
        <p:spPr>
          <a:xfrm>
            <a:off x="55562" y="76200"/>
            <a:ext cx="7564438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Run your program outside Eclipse</a:t>
            </a:r>
          </a:p>
        </p:txBody>
      </p:sp>
      <p:sp>
        <p:nvSpPr>
          <p:cNvPr id="91138" name="Rectangle 3"/>
          <p:cNvSpPr>
            <a:spLocks noGrp="1"/>
          </p:cNvSpPr>
          <p:nvPr>
            <p:ph idx="4294967295"/>
          </p:nvPr>
        </p:nvSpPr>
        <p:spPr>
          <a:xfrm>
            <a:off x="228600" y="609600"/>
            <a:ext cx="8229600" cy="1447800"/>
          </a:xfrm>
        </p:spPr>
        <p:txBody>
          <a:bodyPr>
            <a:normAutofit/>
          </a:bodyPr>
          <a:lstStyle/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Open a command prompt.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latin typeface="Goudy Old Style" pitchFamily="18" charset="0"/>
              <a:cs typeface="Arial" charset="0"/>
            </a:endParaRPr>
          </a:p>
          <a:p>
            <a:pPr marL="0" indent="0" eaLnBrk="1" hangingPunct="1">
              <a:buSzPct val="70000"/>
              <a:buNone/>
            </a:pPr>
            <a:endParaRPr sz="2800" dirty="0" smtClean="0">
              <a:latin typeface="Goudy Old Style" pitchFamily="18" charset="0"/>
              <a:cs typeface="Arial" charset="0"/>
            </a:endParaRPr>
          </a:p>
        </p:txBody>
      </p:sp>
      <p:pic>
        <p:nvPicPr>
          <p:cNvPr id="911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954" y="2057400"/>
            <a:ext cx="8083184" cy="123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914400" y="3297237"/>
            <a:ext cx="3637146" cy="2378075"/>
          </a:xfrm>
          <a:prstGeom prst="wedgeRectCallout">
            <a:avLst>
              <a:gd name="adj1" fmla="val -46885"/>
              <a:gd name="adj2" fmla="val -897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Switch to your output directory, by typing </a:t>
            </a:r>
            <a:r>
              <a:rPr lang="en-US" sz="2400" dirty="0" err="1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cd</a:t>
            </a:r>
            <a:r>
              <a:rPr lang="en-US" sz="24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 path. For example if your jar is located in c:\temp type cd c:\temp. 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124450" y="2998787"/>
            <a:ext cx="3468688" cy="1743657"/>
          </a:xfrm>
          <a:prstGeom prst="wedgeRectCallout">
            <a:avLst>
              <a:gd name="adj1" fmla="val -70916"/>
              <a:gd name="adj2" fmla="val -837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To run this program you need to include the jar file in your </a:t>
            </a:r>
            <a:r>
              <a:rPr lang="en-US" sz="2400" dirty="0" err="1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classpath</a:t>
            </a: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.</a:t>
            </a:r>
            <a:endParaRPr lang="en-US" sz="2400" dirty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/>
          </p:cNvSpPr>
          <p:nvPr>
            <p:ph type="title" idx="4294967295"/>
          </p:nvPr>
        </p:nvSpPr>
        <p:spPr>
          <a:xfrm>
            <a:off x="69850" y="82550"/>
            <a:ext cx="8540750" cy="374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Content Assist</a:t>
            </a:r>
          </a:p>
        </p:txBody>
      </p:sp>
      <p:sp>
        <p:nvSpPr>
          <p:cNvPr id="93186" name="Rectangle 3"/>
          <p:cNvSpPr>
            <a:spLocks noGrp="1"/>
          </p:cNvSpPr>
          <p:nvPr>
            <p:ph idx="4294967295"/>
          </p:nvPr>
        </p:nvSpPr>
        <p:spPr>
          <a:xfrm>
            <a:off x="152400" y="457200"/>
            <a:ext cx="8839200" cy="5786438"/>
          </a:xfrm>
        </p:spPr>
        <p:txBody>
          <a:bodyPr>
            <a:normAutofit/>
          </a:bodyPr>
          <a:lstStyle/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Content assistant allows you to get input help in an editor. It can be invoked by pressing </a:t>
            </a:r>
            <a:r>
              <a:rPr sz="2600" dirty="0" err="1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CTRL+Space</a:t>
            </a: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 </a:t>
            </a: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endParaRPr sz="26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For example type </a:t>
            </a:r>
            <a:r>
              <a:rPr sz="2600" dirty="0" err="1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syso</a:t>
            </a: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 in the editor of a Java source file and then press </a:t>
            </a:r>
            <a:r>
              <a:rPr sz="2600" dirty="0" err="1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CTRL+Space</a:t>
            </a: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. This will replace </a:t>
            </a:r>
            <a:r>
              <a:rPr sz="2600" dirty="0" err="1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syso</a:t>
            </a: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 with </a:t>
            </a:r>
            <a:r>
              <a:rPr sz="2600" dirty="0" err="1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System.out.println</a:t>
            </a: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(""). </a:t>
            </a: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endParaRPr sz="26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If you have a reference to an object, for example the object </a:t>
            </a:r>
            <a:r>
              <a:rPr sz="2600" dirty="0" err="1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obj</a:t>
            </a: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 of the type Student and need to see it's methods, type person. and press </a:t>
            </a:r>
            <a:r>
              <a:rPr sz="2600" dirty="0" err="1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CTRL+Space</a:t>
            </a: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27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/>
          </p:cNvSpPr>
          <p:nvPr>
            <p:ph type="title" idx="4294967295"/>
          </p:nvPr>
        </p:nvSpPr>
        <p:spPr>
          <a:xfrm>
            <a:off x="69850" y="55563"/>
            <a:ext cx="8540750" cy="4778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Quick Fix</a:t>
            </a:r>
          </a:p>
        </p:txBody>
      </p:sp>
      <p:sp>
        <p:nvSpPr>
          <p:cNvPr id="95234" name="Rectangle 3"/>
          <p:cNvSpPr>
            <a:spLocks noGrp="1"/>
          </p:cNvSpPr>
          <p:nvPr>
            <p:ph idx="4294967295"/>
          </p:nvPr>
        </p:nvSpPr>
        <p:spPr>
          <a:xfrm>
            <a:off x="76200" y="533400"/>
            <a:ext cx="8991600" cy="5029200"/>
          </a:xfrm>
        </p:spPr>
        <p:txBody>
          <a:bodyPr>
            <a:normAutofit/>
          </a:bodyPr>
          <a:lstStyle/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Whenever Eclipse detects a problem, it will underline the problematic text in the editor. Select the underlined text and press </a:t>
            </a:r>
            <a:r>
              <a:rPr sz="2600" dirty="0" err="1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CTRL+1</a:t>
            </a: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 to see proposals how to solve this problem. 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latin typeface="Goudy Old Style" pitchFamily="18" charset="0"/>
              <a:cs typeface="Arial" charset="0"/>
            </a:endParaRPr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99" y="2074985"/>
            <a:ext cx="6657975" cy="470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1142998" y="1828800"/>
            <a:ext cx="3328987" cy="1219200"/>
          </a:xfrm>
          <a:prstGeom prst="wedgeRectCallout">
            <a:avLst>
              <a:gd name="adj1" fmla="val -42820"/>
              <a:gd name="adj2" fmla="val 1238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For </a:t>
            </a:r>
            <a:r>
              <a:rPr lang="en-US" sz="22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example type i=10; If i is not yet defined, Eclipse will highlight it as an error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Goudy Old Style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309572" y="1905000"/>
            <a:ext cx="3072428" cy="1264444"/>
          </a:xfrm>
          <a:prstGeom prst="wedgeRoundRectCallout">
            <a:avLst>
              <a:gd name="adj1" fmla="val -55426"/>
              <a:gd name="adj2" fmla="val 9679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solidFill>
                <a:schemeClr val="tx1"/>
              </a:solidFill>
              <a:latin typeface="Goudy Old Style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Goudy Old Style" pitchFamily="18" charset="0"/>
              </a:rPr>
              <a:t>Select </a:t>
            </a:r>
            <a:r>
              <a:rPr lang="en-US" sz="2000" dirty="0">
                <a:solidFill>
                  <a:schemeClr val="tx1"/>
                </a:solidFill>
                <a:latin typeface="Goudy Old Style" pitchFamily="18" charset="0"/>
              </a:rPr>
              <a:t>the variable and press CTRL+1, Eclipse will suggest creating a field or local variable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55563"/>
            <a:ext cx="8991600" cy="4778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Opening a class </a:t>
            </a:r>
          </a:p>
        </p:txBody>
      </p:sp>
      <p:sp>
        <p:nvSpPr>
          <p:cNvPr id="97282" name="Rectangle 3"/>
          <p:cNvSpPr>
            <a:spLocks noGrp="1"/>
          </p:cNvSpPr>
          <p:nvPr>
            <p:ph idx="4294967295"/>
          </p:nvPr>
        </p:nvSpPr>
        <p:spPr>
          <a:xfrm>
            <a:off x="228599" y="609600"/>
            <a:ext cx="8678863" cy="5029200"/>
          </a:xfrm>
        </p:spPr>
        <p:txBody>
          <a:bodyPr>
            <a:normAutofit/>
          </a:bodyPr>
          <a:lstStyle/>
          <a:p>
            <a:pPr eaLnBrk="1" hangingPunct="1">
              <a:buSzPct val="70000"/>
              <a:buFont typeface="Wingdings" pitchFamily="2" charset="2"/>
              <a:buChar char="v"/>
            </a:pP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Classes can navigate in your project via the "Package Explorer" View. 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</p:txBody>
      </p:sp>
      <p:pic>
        <p:nvPicPr>
          <p:cNvPr id="972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524000"/>
            <a:ext cx="7010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3602037" y="3276600"/>
            <a:ext cx="4600309" cy="1839718"/>
          </a:xfrm>
          <a:prstGeom prst="wedgeRectCallout">
            <a:avLst>
              <a:gd name="adj1" fmla="val -81664"/>
              <a:gd name="adj2" fmla="val -1344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Alternatively, you can press </a:t>
            </a:r>
            <a:r>
              <a:rPr lang="en-US" sz="2400" dirty="0" err="1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CTRL+Shift+T</a:t>
            </a:r>
            <a:r>
              <a:rPr lang="en-US" sz="24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. This will show a dialog in which you can enter the class name to open it. </a:t>
            </a:r>
            <a:endParaRPr lang="en-US" sz="2400" dirty="0">
              <a:solidFill>
                <a:schemeClr val="tx1"/>
              </a:solidFill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3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55563"/>
            <a:ext cx="8077200" cy="4778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Generating code </a:t>
            </a:r>
          </a:p>
        </p:txBody>
      </p:sp>
      <p:sp>
        <p:nvSpPr>
          <p:cNvPr id="99330" name="Rectangle 3"/>
          <p:cNvSpPr>
            <a:spLocks noGrp="1"/>
          </p:cNvSpPr>
          <p:nvPr>
            <p:ph idx="4294967295"/>
          </p:nvPr>
        </p:nvSpPr>
        <p:spPr>
          <a:xfrm>
            <a:off x="76200" y="533400"/>
            <a:ext cx="8705850" cy="5029200"/>
          </a:xfrm>
        </p:spPr>
        <p:txBody>
          <a:bodyPr>
            <a:normAutofit/>
          </a:bodyPr>
          <a:lstStyle/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Using eclipse we can generate code automatically this will save significant time during development. </a:t>
            </a: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For example, if student class contains </a:t>
            </a:r>
            <a:r>
              <a:rPr sz="2800" dirty="0" err="1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sname</a:t>
            </a: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 as a property we can generate setters and getters method</a:t>
            </a:r>
          </a:p>
        </p:txBody>
      </p:sp>
      <p:pic>
        <p:nvPicPr>
          <p:cNvPr id="993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495550"/>
            <a:ext cx="81534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Callout 4"/>
          <p:cNvSpPr/>
          <p:nvPr/>
        </p:nvSpPr>
        <p:spPr>
          <a:xfrm>
            <a:off x="1143000" y="2747963"/>
            <a:ext cx="2816186" cy="1371600"/>
          </a:xfrm>
          <a:prstGeom prst="wedgeEllipseCallout">
            <a:avLst>
              <a:gd name="adj1" fmla="val 19782"/>
              <a:gd name="adj2" fmla="val 1030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Right click on the project via source</a:t>
            </a:r>
            <a:endParaRPr lang="en-US" sz="2400" dirty="0">
              <a:solidFill>
                <a:schemeClr val="tx1"/>
              </a:solidFill>
              <a:latin typeface="Goudy Old Style" pitchFamily="18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3948113" y="2495550"/>
            <a:ext cx="3393918" cy="1498600"/>
          </a:xfrm>
          <a:prstGeom prst="wedgeEllipseCallout">
            <a:avLst>
              <a:gd name="adj1" fmla="val -17142"/>
              <a:gd name="adj2" fmla="val 20143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Click on Generate setters and getters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/>
          </p:cNvSpPr>
          <p:nvPr>
            <p:ph type="title" idx="4294967295"/>
          </p:nvPr>
        </p:nvSpPr>
        <p:spPr>
          <a:xfrm>
            <a:off x="222250" y="52389"/>
            <a:ext cx="8540750" cy="40481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Refactoring</a:t>
            </a:r>
          </a:p>
        </p:txBody>
      </p:sp>
      <p:sp>
        <p:nvSpPr>
          <p:cNvPr id="101378" name="Rectangle 3"/>
          <p:cNvSpPr>
            <a:spLocks noGrp="1"/>
          </p:cNvSpPr>
          <p:nvPr>
            <p:ph idx="4294967295"/>
          </p:nvPr>
        </p:nvSpPr>
        <p:spPr>
          <a:xfrm>
            <a:off x="76200" y="457201"/>
            <a:ext cx="8991600" cy="5029200"/>
          </a:xfrm>
        </p:spPr>
        <p:txBody>
          <a:bodyPr>
            <a:normAutofit/>
          </a:bodyPr>
          <a:lstStyle/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Using refactoring we can restructure the code without changing his behavior. </a:t>
            </a: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endParaRPr sz="26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For example renaming a Java class or method is a refactoring activity. </a:t>
            </a: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endParaRPr sz="26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For example you can select your class, right click on it and select Refactor → Rename to rename your class or method. </a:t>
            </a: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endParaRPr sz="26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Eclipse will make sure that all calls in your Workspace to your your class or method will also be renamed. 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6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5791200"/>
          </a:xfrm>
        </p:spPr>
        <p:txBody>
          <a:bodyPr>
            <a:noAutofit/>
          </a:bodyPr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400" b="1" u="sng" dirty="0" smtClean="0">
                <a:latin typeface="Goudy Old Style" pitchFamily="18" charset="0"/>
              </a:rPr>
              <a:t>JVM</a:t>
            </a:r>
            <a:r>
              <a:rPr lang="en-US" sz="2400" b="1" dirty="0" smtClean="0">
                <a:latin typeface="Goudy Old Style" pitchFamily="18" charset="0"/>
              </a:rPr>
              <a:t> – </a:t>
            </a:r>
            <a:r>
              <a:rPr lang="en-US" sz="2400" b="1" u="sng" dirty="0" smtClean="0">
                <a:latin typeface="Goudy Old Style" pitchFamily="18" charset="0"/>
              </a:rPr>
              <a:t>Java Virtual Machine</a:t>
            </a:r>
            <a:r>
              <a:rPr lang="en-US" sz="2400" dirty="0" smtClean="0">
                <a:latin typeface="Goudy Old Style" pitchFamily="18" charset="0"/>
              </a:rPr>
              <a:t>: contains files and tools that can be used 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400" b="1" u="sng" dirty="0" smtClean="0">
                <a:latin typeface="Goudy Old Style" pitchFamily="18" charset="0"/>
              </a:rPr>
              <a:t>JDK</a:t>
            </a:r>
            <a:r>
              <a:rPr lang="en-US" sz="2400" b="1" dirty="0" smtClean="0">
                <a:latin typeface="Goudy Old Style" pitchFamily="18" charset="0"/>
              </a:rPr>
              <a:t> – </a:t>
            </a:r>
            <a:r>
              <a:rPr lang="en-US" sz="2400" b="1" u="sng" dirty="0" smtClean="0">
                <a:latin typeface="Goudy Old Style" pitchFamily="18" charset="0"/>
              </a:rPr>
              <a:t>Java Development Kit</a:t>
            </a:r>
            <a:r>
              <a:rPr lang="en-US" sz="2400" dirty="0" smtClean="0">
                <a:latin typeface="Goudy Old Style" pitchFamily="18" charset="0"/>
              </a:rPr>
              <a:t>: contains files and tools that can be used to develop programs, applications, etc;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400" b="1" u="sng" dirty="0" smtClean="0">
                <a:latin typeface="Goudy Old Style" pitchFamily="18" charset="0"/>
              </a:rPr>
              <a:t>JRE</a:t>
            </a:r>
            <a:r>
              <a:rPr lang="en-US" sz="2400" b="1" dirty="0" smtClean="0">
                <a:latin typeface="Goudy Old Style" pitchFamily="18" charset="0"/>
              </a:rPr>
              <a:t> – </a:t>
            </a:r>
            <a:r>
              <a:rPr lang="en-US" sz="2400" b="1" u="sng" dirty="0" smtClean="0">
                <a:latin typeface="Goudy Old Style" pitchFamily="18" charset="0"/>
              </a:rPr>
              <a:t>Java Runtime Environment</a:t>
            </a:r>
            <a:r>
              <a:rPr lang="en-US" sz="2400" dirty="0" smtClean="0">
                <a:latin typeface="Goudy Old Style" pitchFamily="18" charset="0"/>
              </a:rPr>
              <a:t>: contains files and tools that are used to execute programs, applications viz.. </a:t>
            </a:r>
            <a:r>
              <a:rPr lang="en-US" sz="2400" dirty="0" err="1" smtClean="0">
                <a:latin typeface="Goudy Old Style" pitchFamily="18" charset="0"/>
              </a:rPr>
              <a:t>javac</a:t>
            </a:r>
            <a:r>
              <a:rPr lang="en-US" sz="2400" dirty="0" smtClean="0">
                <a:latin typeface="Goudy Old Style" pitchFamily="18" charset="0"/>
              </a:rPr>
              <a:t>, java, </a:t>
            </a:r>
            <a:r>
              <a:rPr lang="en-US" sz="2400" dirty="0" err="1" smtClean="0">
                <a:latin typeface="Goudy Old Style" pitchFamily="18" charset="0"/>
              </a:rPr>
              <a:t>appletviewer</a:t>
            </a:r>
            <a:r>
              <a:rPr lang="en-US" sz="2400" dirty="0" smtClean="0">
                <a:latin typeface="Goudy Old Style" pitchFamily="18" charset="0"/>
              </a:rPr>
              <a:t>.</a:t>
            </a:r>
          </a:p>
          <a:p>
            <a:pPr>
              <a:buSzPct val="65000"/>
              <a:buFont typeface="Wingdings" pitchFamily="2" charset="2"/>
              <a:buChar char="Ø"/>
            </a:pPr>
            <a:r>
              <a:rPr lang="en-US" sz="2400" b="1" u="sng" dirty="0">
                <a:latin typeface="Goudy Old Style" pitchFamily="18" charset="0"/>
              </a:rPr>
              <a:t>Byte code verifier</a:t>
            </a:r>
            <a:r>
              <a:rPr lang="en-US" sz="2400" b="1" dirty="0">
                <a:latin typeface="Goudy Old Style" pitchFamily="18" charset="0"/>
              </a:rPr>
              <a:t> </a:t>
            </a:r>
            <a:r>
              <a:rPr lang="en-US" sz="2400" dirty="0">
                <a:latin typeface="Goudy Old Style" pitchFamily="18" charset="0"/>
              </a:rPr>
              <a:t>– verifies the byte code for any errors</a:t>
            </a:r>
          </a:p>
          <a:p>
            <a:pPr>
              <a:buSzPct val="65000"/>
              <a:buFont typeface="Wingdings" pitchFamily="2" charset="2"/>
              <a:buChar char="Ø"/>
            </a:pPr>
            <a:r>
              <a:rPr lang="en-US" sz="2400" b="1" u="sng" dirty="0">
                <a:latin typeface="Goudy Old Style" pitchFamily="18" charset="0"/>
              </a:rPr>
              <a:t>Class loader</a:t>
            </a:r>
            <a:r>
              <a:rPr lang="en-US" sz="2400" b="1" dirty="0">
                <a:latin typeface="Goudy Old Style" pitchFamily="18" charset="0"/>
              </a:rPr>
              <a:t> – </a:t>
            </a:r>
            <a:r>
              <a:rPr lang="en-US" sz="2400" dirty="0">
                <a:latin typeface="Goudy Old Style" pitchFamily="18" charset="0"/>
              </a:rPr>
              <a:t>a program that loads the class file into the JVM </a:t>
            </a:r>
          </a:p>
          <a:p>
            <a:pPr>
              <a:buSzPct val="65000"/>
              <a:buFont typeface="Wingdings" pitchFamily="2" charset="2"/>
              <a:buChar char="Ø"/>
            </a:pPr>
            <a:r>
              <a:rPr lang="en-US" sz="2400" b="1" u="sng" dirty="0">
                <a:latin typeface="Goudy Old Style" pitchFamily="18" charset="0"/>
              </a:rPr>
              <a:t>JIT Compiler</a:t>
            </a:r>
            <a:r>
              <a:rPr lang="en-US" sz="2400" b="1" dirty="0">
                <a:latin typeface="Goudy Old Style" pitchFamily="18" charset="0"/>
              </a:rPr>
              <a:t> –</a:t>
            </a:r>
            <a:r>
              <a:rPr lang="en-US" sz="2400" dirty="0">
                <a:latin typeface="Goudy Old Style" pitchFamily="18" charset="0"/>
              </a:rPr>
              <a:t> Just-In-Time compiler, compiles the class file.</a:t>
            </a:r>
          </a:p>
          <a:p>
            <a:pPr>
              <a:buSzPct val="65000"/>
              <a:buFont typeface="Wingdings" pitchFamily="2" charset="2"/>
              <a:buChar char="Ø"/>
            </a:pPr>
            <a:r>
              <a:rPr lang="en-US" sz="2400" b="1" u="sng" dirty="0">
                <a:latin typeface="Goudy Old Style" pitchFamily="18" charset="0"/>
              </a:rPr>
              <a:t>JVM</a:t>
            </a:r>
            <a:r>
              <a:rPr lang="en-US" sz="2400" b="1" dirty="0">
                <a:latin typeface="Goudy Old Style" pitchFamily="18" charset="0"/>
              </a:rPr>
              <a:t> – </a:t>
            </a:r>
            <a:r>
              <a:rPr lang="en-US" sz="2400" b="1" u="sng" dirty="0">
                <a:latin typeface="Goudy Old Style" pitchFamily="18" charset="0"/>
              </a:rPr>
              <a:t>Java Virtual Machine</a:t>
            </a:r>
            <a:r>
              <a:rPr lang="en-US" sz="2400" dirty="0">
                <a:latin typeface="Goudy Old Style" pitchFamily="18" charset="0"/>
              </a:rPr>
              <a:t>: contains files and tools that can be used </a:t>
            </a:r>
          </a:p>
          <a:p>
            <a:pPr>
              <a:buSzPct val="65000"/>
              <a:buFont typeface="Wingdings" pitchFamily="2" charset="2"/>
              <a:buChar char="Ø"/>
            </a:pPr>
            <a:r>
              <a:rPr lang="en-US" sz="2400" b="1" u="sng" dirty="0">
                <a:latin typeface="Goudy Old Style" pitchFamily="18" charset="0"/>
              </a:rPr>
              <a:t>JAR</a:t>
            </a:r>
            <a:r>
              <a:rPr lang="en-US" sz="2400" b="1" dirty="0">
                <a:latin typeface="Goudy Old Style" pitchFamily="18" charset="0"/>
              </a:rPr>
              <a:t> – </a:t>
            </a:r>
            <a:r>
              <a:rPr lang="en-US" sz="2400" b="1" u="sng" dirty="0">
                <a:latin typeface="Goudy Old Style" pitchFamily="18" charset="0"/>
              </a:rPr>
              <a:t>Java Archive</a:t>
            </a:r>
            <a:r>
              <a:rPr lang="en-US" sz="2400" b="1" dirty="0" smtClean="0">
                <a:latin typeface="Goudy Old Style" pitchFamily="18" charset="0"/>
              </a:rPr>
              <a:t>:</a:t>
            </a:r>
            <a:r>
              <a:rPr lang="en-US" sz="2400" dirty="0" smtClean="0">
                <a:latin typeface="Goudy Old Style" pitchFamily="18" charset="0"/>
              </a:rPr>
              <a:t> is a package file format typically used to aggregate many </a:t>
            </a:r>
            <a:r>
              <a:rPr lang="en-US" sz="2400" b="1" dirty="0" smtClean="0">
                <a:latin typeface="Goudy Old Style" pitchFamily="18" charset="0"/>
              </a:rPr>
              <a:t>Java</a:t>
            </a:r>
            <a:r>
              <a:rPr lang="en-US" sz="2400" dirty="0" smtClean="0">
                <a:latin typeface="Goudy Old Style" pitchFamily="18" charset="0"/>
              </a:rPr>
              <a:t> class files and associated metadata and resources (text, images, etc.) into one file to distribute application software or libraries on the </a:t>
            </a:r>
            <a:r>
              <a:rPr lang="en-US" sz="2400" b="1" dirty="0" smtClean="0">
                <a:latin typeface="Goudy Old Style" pitchFamily="18" charset="0"/>
              </a:rPr>
              <a:t>Java</a:t>
            </a:r>
            <a:r>
              <a:rPr lang="en-US" sz="2400" dirty="0" smtClean="0">
                <a:latin typeface="Goudy Old Style" pitchFamily="18" charset="0"/>
              </a:rPr>
              <a:t> platform.</a:t>
            </a:r>
            <a:endParaRPr lang="en-US" sz="2400" dirty="0">
              <a:latin typeface="Goudy Old Style" pitchFamily="18" charset="0"/>
            </a:endParaRPr>
          </a:p>
          <a:p>
            <a:pPr eaLnBrk="1" hangingPunct="1">
              <a:buSzPct val="70000"/>
              <a:buFont typeface="Wingdings" pitchFamily="2" charset="2"/>
              <a:buChar char="Ø"/>
            </a:pPr>
            <a:endParaRPr lang="en-US" sz="2400" dirty="0" smtClean="0">
              <a:latin typeface="Goudy Old Style" pitchFamily="18" charset="0"/>
            </a:endParaRPr>
          </a:p>
        </p:txBody>
      </p:sp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609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Terminologies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/>
          </p:cNvSpPr>
          <p:nvPr>
            <p:ph type="title" idx="4294967295"/>
          </p:nvPr>
        </p:nvSpPr>
        <p:spPr>
          <a:xfrm>
            <a:off x="69850" y="52389"/>
            <a:ext cx="8997950" cy="4048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</a:t>
            </a:r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ontd.</a:t>
            </a:r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.</a:t>
            </a:r>
            <a:endParaRPr dirty="0" smtClean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3426" name="Rectangle 3"/>
          <p:cNvSpPr>
            <a:spLocks noGrp="1"/>
          </p:cNvSpPr>
          <p:nvPr>
            <p:ph idx="4294967295"/>
          </p:nvPr>
        </p:nvSpPr>
        <p:spPr>
          <a:xfrm>
            <a:off x="76200" y="457200"/>
            <a:ext cx="8915400" cy="5029200"/>
          </a:xfrm>
        </p:spPr>
        <p:txBody>
          <a:bodyPr>
            <a:normAutofit/>
          </a:bodyPr>
          <a:lstStyle/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For the next examples change the code of "</a:t>
            </a:r>
            <a:r>
              <a:rPr sz="2800" dirty="0" err="1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HelloWorld.java</a:t>
            </a: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" to the following. 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9987" y="1520825"/>
            <a:ext cx="6069013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Callout 4"/>
          <p:cNvSpPr/>
          <p:nvPr/>
        </p:nvSpPr>
        <p:spPr>
          <a:xfrm>
            <a:off x="3438525" y="4095751"/>
            <a:ext cx="3184525" cy="1596598"/>
          </a:xfrm>
          <a:prstGeom prst="wedgeEllipseCallout">
            <a:avLst>
              <a:gd name="adj1" fmla="val -40046"/>
              <a:gd name="adj2" fmla="val -684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Mark the  code and right  click and select refactoring -&gt; Extract method </a:t>
            </a:r>
          </a:p>
        </p:txBody>
      </p:sp>
    </p:spTree>
    <p:extLst>
      <p:ext uri="{BB962C8B-B14F-4D97-AF65-F5344CB8AC3E}">
        <p14:creationId xmlns:p14="http://schemas.microsoft.com/office/powerpoint/2010/main" val="29966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/>
          </p:cNvSpPr>
          <p:nvPr>
            <p:ph type="title" idx="4294967295"/>
          </p:nvPr>
        </p:nvSpPr>
        <p:spPr>
          <a:xfrm>
            <a:off x="101600" y="55562"/>
            <a:ext cx="8966200" cy="401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</a:t>
            </a:r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ontd.</a:t>
            </a:r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.</a:t>
            </a:r>
            <a:endParaRPr dirty="0" smtClean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547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1988" y="914400"/>
            <a:ext cx="5688012" cy="405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4572000" y="3124200"/>
            <a:ext cx="2520950" cy="1149350"/>
          </a:xfrm>
          <a:prstGeom prst="wedgeRectCallout">
            <a:avLst>
              <a:gd name="adj1" fmla="val -96221"/>
              <a:gd name="adj2" fmla="val -1854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Goudy Old Style" pitchFamily="18" charset="0"/>
              </a:rPr>
              <a:t>Give method name as result</a:t>
            </a:r>
          </a:p>
        </p:txBody>
      </p:sp>
    </p:spTree>
    <p:extLst>
      <p:ext uri="{BB962C8B-B14F-4D97-AF65-F5344CB8AC3E}">
        <p14:creationId xmlns:p14="http://schemas.microsoft.com/office/powerpoint/2010/main" val="11135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/>
          </p:cNvSpPr>
          <p:nvPr>
            <p:ph type="title" idx="4294967295"/>
          </p:nvPr>
        </p:nvSpPr>
        <p:spPr>
          <a:xfrm>
            <a:off x="69850" y="53975"/>
            <a:ext cx="8997950" cy="4032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</a:t>
            </a:r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ontd.</a:t>
            </a:r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.</a:t>
            </a:r>
            <a:endParaRPr dirty="0" smtClean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752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5275" y="609600"/>
            <a:ext cx="5368925" cy="579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Callout 4"/>
          <p:cNvSpPr/>
          <p:nvPr/>
        </p:nvSpPr>
        <p:spPr>
          <a:xfrm>
            <a:off x="4466859" y="304800"/>
            <a:ext cx="2772141" cy="1568339"/>
          </a:xfrm>
          <a:prstGeom prst="wedgeEllipseCallout">
            <a:avLst>
              <a:gd name="adj1" fmla="val -41412"/>
              <a:gd name="adj2" fmla="val 934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After refactoring class should look like the 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following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/>
          </p:cNvSpPr>
          <p:nvPr>
            <p:ph type="title" idx="4294967295"/>
          </p:nvPr>
        </p:nvSpPr>
        <p:spPr>
          <a:xfrm>
            <a:off x="69850" y="76200"/>
            <a:ext cx="8540750" cy="3254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Eclipse Shortcuts</a:t>
            </a:r>
          </a:p>
        </p:txBody>
      </p:sp>
      <p:sp>
        <p:nvSpPr>
          <p:cNvPr id="109570" name="Rectangle 3"/>
          <p:cNvSpPr>
            <a:spLocks noGrp="1"/>
          </p:cNvSpPr>
          <p:nvPr>
            <p:ph idx="4294967295"/>
          </p:nvPr>
        </p:nvSpPr>
        <p:spPr>
          <a:xfrm>
            <a:off x="76200" y="533401"/>
            <a:ext cx="8991600" cy="685800"/>
          </a:xfrm>
        </p:spPr>
        <p:txBody>
          <a:bodyPr>
            <a:normAutofit/>
          </a:bodyPr>
          <a:lstStyle/>
          <a:p>
            <a:pPr eaLnBrk="1" hangingPunct="1">
              <a:buSzPct val="70000"/>
              <a:buFont typeface="Wingdings" pitchFamily="2" charset="2"/>
              <a:buChar char="v"/>
            </a:pP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ndalus" pitchFamily="18" charset="-78"/>
              </a:rPr>
              <a:t>Navigation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latin typeface="Goudy Old Style" pitchFamily="18" charset="0"/>
              <a:cs typeface="Andalus" pitchFamily="18" charset="-7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18839"/>
              </p:ext>
            </p:extLst>
          </p:nvPr>
        </p:nvGraphicFramePr>
        <p:xfrm>
          <a:off x="348884" y="1066803"/>
          <a:ext cx="8643667" cy="528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516"/>
                <a:gridCol w="5792151"/>
              </a:tblGrid>
              <a:tr h="60672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Shortcut</a:t>
                      </a:r>
                      <a:endParaRPr lang="en-US" sz="24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Goudy Old Style" pitchFamily="18" charset="0"/>
                        </a:rPr>
                        <a:t>Description</a:t>
                      </a:r>
                      <a:endParaRPr lang="en-US" sz="2400" dirty="0">
                        <a:solidFill>
                          <a:schemeClr val="tx1"/>
                        </a:solidFill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72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oudy Old Style" pitchFamily="18" charset="0"/>
                        </a:rPr>
                        <a:t>CTRL+SHIFT+R</a:t>
                      </a:r>
                      <a:endParaRPr lang="en-US" sz="24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oudy Old Style" pitchFamily="18" charset="0"/>
                        </a:rPr>
                        <a:t>Open</a:t>
                      </a:r>
                      <a:r>
                        <a:rPr lang="en-US" sz="2400" baseline="0" dirty="0" smtClean="0">
                          <a:latin typeface="Goudy Old Style" pitchFamily="18" charset="0"/>
                        </a:rPr>
                        <a:t> / Search for resources, e.g. files</a:t>
                      </a:r>
                      <a:endParaRPr lang="en-US" sz="24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Goudy Old Style" pitchFamily="18" charset="0"/>
                        </a:rPr>
                        <a:t>CTRL+SHIFT+T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oudy Old Style" pitchFamily="18" charset="0"/>
                        </a:rPr>
                        <a:t>Open</a:t>
                      </a:r>
                      <a:r>
                        <a:rPr lang="en-US" sz="2400" baseline="0" dirty="0" smtClean="0">
                          <a:latin typeface="Goudy Old Style" pitchFamily="18" charset="0"/>
                        </a:rPr>
                        <a:t> / Search for Types</a:t>
                      </a:r>
                      <a:endParaRPr lang="en-US" sz="24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5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Goudy Old Style" pitchFamily="18" charset="0"/>
                        </a:rPr>
                        <a:t>CTRL+E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oudy Old Style" pitchFamily="18" charset="0"/>
                        </a:rPr>
                        <a:t>Allows to select an editor</a:t>
                      </a:r>
                      <a:r>
                        <a:rPr lang="en-US" sz="2400" baseline="0" dirty="0" smtClean="0">
                          <a:latin typeface="Goudy Old Style" pitchFamily="18" charset="0"/>
                        </a:rPr>
                        <a:t> from the currently open editors</a:t>
                      </a:r>
                      <a:endParaRPr lang="en-US" sz="24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Goudy Old Style" pitchFamily="18" charset="0"/>
                        </a:rPr>
                        <a:t>CTRL+F8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oudy Old Style" pitchFamily="18" charset="0"/>
                        </a:rPr>
                        <a:t>Shortcut for switching</a:t>
                      </a:r>
                      <a:r>
                        <a:rPr lang="en-US" sz="2400" baseline="0" dirty="0" smtClean="0">
                          <a:latin typeface="Goudy Old Style" pitchFamily="18" charset="0"/>
                        </a:rPr>
                        <a:t> perspectives</a:t>
                      </a:r>
                      <a:endParaRPr lang="en-US" sz="24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Goudy Old Style" pitchFamily="18" charset="0"/>
                        </a:rPr>
                        <a:t>Ctrl-</a:t>
                      </a:r>
                      <a:r>
                        <a:rPr lang="en-US" sz="2400" dirty="0" err="1" smtClean="0">
                          <a:latin typeface="Goudy Old Style" pitchFamily="18" charset="0"/>
                        </a:rPr>
                        <a:t>PageUp</a:t>
                      </a:r>
                      <a:r>
                        <a:rPr lang="en-US" sz="2400" dirty="0" smtClean="0">
                          <a:latin typeface="Goudy Old Style" pitchFamily="18" charset="0"/>
                        </a:rPr>
                        <a:t>/</a:t>
                      </a:r>
                      <a:r>
                        <a:rPr lang="en-US" sz="2400" dirty="0" err="1" smtClean="0">
                          <a:latin typeface="Goudy Old Style" pitchFamily="18" charset="0"/>
                        </a:rPr>
                        <a:t>PageDown</a:t>
                      </a:r>
                      <a:endParaRPr lang="en-US" sz="2400" dirty="0" smtClean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oudy Old Style" pitchFamily="18" charset="0"/>
                        </a:rPr>
                        <a:t>Switch to previous /next editor </a:t>
                      </a:r>
                      <a:endParaRPr lang="en-US" sz="24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Goudy Old Style" pitchFamily="18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oudy Old Style" pitchFamily="18" charset="0"/>
                        </a:rPr>
                        <a:t>Go to declaration of this variable</a:t>
                      </a:r>
                      <a:endParaRPr lang="en-US" sz="24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Goudy Old Style" pitchFamily="18" charset="0"/>
                        </a:rPr>
                        <a:t>CTRL+SHIFT+P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oudy Old Style" pitchFamily="18" charset="0"/>
                        </a:rPr>
                        <a:t>Go to the matching bracket</a:t>
                      </a:r>
                      <a:endParaRPr lang="en-US" sz="2400" dirty="0">
                        <a:latin typeface="Goudy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4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/>
          </p:cNvSpPr>
          <p:nvPr>
            <p:ph type="title" idx="4294967295"/>
          </p:nvPr>
        </p:nvSpPr>
        <p:spPr>
          <a:xfrm>
            <a:off x="69850" y="87313"/>
            <a:ext cx="8540750" cy="3698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</a:t>
            </a:r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ontd.</a:t>
            </a:r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.</a:t>
            </a:r>
            <a:endParaRPr dirty="0" smtClean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1618" name="Rectangle 3"/>
          <p:cNvSpPr>
            <a:spLocks noGrp="1"/>
          </p:cNvSpPr>
          <p:nvPr>
            <p:ph idx="4294967295"/>
          </p:nvPr>
        </p:nvSpPr>
        <p:spPr>
          <a:xfrm>
            <a:off x="304800" y="381000"/>
            <a:ext cx="8229600" cy="5715000"/>
          </a:xfrm>
        </p:spPr>
        <p:txBody>
          <a:bodyPr>
            <a:normAutofit/>
          </a:bodyPr>
          <a:lstStyle/>
          <a:p>
            <a:pPr eaLnBrk="1" hangingPunct="1">
              <a:buSzPct val="70000"/>
              <a:buFont typeface="Wingdings" pitchFamily="2" charset="2"/>
              <a:buChar char="v"/>
            </a:pP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Search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lang="en-US" sz="2800"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lang="en-US" sz="28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Running programs.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latin typeface="Goudy Old Style" pitchFamily="18" charset="0"/>
              <a:cs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15581"/>
              </p:ext>
            </p:extLst>
          </p:nvPr>
        </p:nvGraphicFramePr>
        <p:xfrm>
          <a:off x="1317625" y="450215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13"/>
                <a:gridCol w="43714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Shortcut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Ctrl+F11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Run last launched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Alt+Shift+X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Run current selected class as java application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32360"/>
              </p:ext>
            </p:extLst>
          </p:nvPr>
        </p:nvGraphicFramePr>
        <p:xfrm>
          <a:off x="819150" y="990600"/>
          <a:ext cx="759124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346"/>
                <a:gridCol w="56019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Shortcut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Ctrl+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the next problem / error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Ctrl-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the previous problem / error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F4 on a variable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Show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type hierarchy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CTRL+J,CTRL+K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Incremental search,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find next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CTRL+SHIFT+G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references in the workspace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1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/>
          </p:cNvSpPr>
          <p:nvPr>
            <p:ph type="title" idx="4294967295"/>
          </p:nvPr>
        </p:nvSpPr>
        <p:spPr>
          <a:xfrm>
            <a:off x="104775" y="55562"/>
            <a:ext cx="8277225" cy="477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Using jars (libraries)</a:t>
            </a:r>
          </a:p>
        </p:txBody>
      </p:sp>
      <p:sp>
        <p:nvSpPr>
          <p:cNvPr id="113666" name="Rectangle 3"/>
          <p:cNvSpPr>
            <a:spLocks noGrp="1"/>
          </p:cNvSpPr>
          <p:nvPr>
            <p:ph idx="4294967295"/>
          </p:nvPr>
        </p:nvSpPr>
        <p:spPr>
          <a:xfrm>
            <a:off x="76200" y="573088"/>
            <a:ext cx="8229600" cy="1103312"/>
          </a:xfrm>
        </p:spPr>
        <p:txBody>
          <a:bodyPr>
            <a:noAutofit/>
          </a:bodyPr>
          <a:lstStyle/>
          <a:p>
            <a:pPr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Using jars (libraries) 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Adding a library (.jar ) to your project 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6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600"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600" dirty="0" smtClean="0">
              <a:latin typeface="Goudy Old Style" pitchFamily="18" charset="0"/>
              <a:cs typeface="Arial" charset="0"/>
            </a:endParaRPr>
          </a:p>
        </p:txBody>
      </p:sp>
      <p:pic>
        <p:nvPicPr>
          <p:cNvPr id="11366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2325" y="2271713"/>
            <a:ext cx="5414963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Callout 4"/>
          <p:cNvSpPr/>
          <p:nvPr/>
        </p:nvSpPr>
        <p:spPr>
          <a:xfrm>
            <a:off x="3302000" y="4498975"/>
            <a:ext cx="4429125" cy="1292225"/>
          </a:xfrm>
          <a:prstGeom prst="wedgeEllipseCallout">
            <a:avLst>
              <a:gd name="adj1" fmla="val 31612"/>
              <a:gd name="adj2" fmla="val -1459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Right </a:t>
            </a:r>
            <a:r>
              <a:rPr lang="en-US" sz="20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click on the project select properties-&gt;java build path-&gt;add external jar files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/>
          </p:cNvSpPr>
          <p:nvPr>
            <p:ph type="title" idx="4294967295"/>
          </p:nvPr>
        </p:nvSpPr>
        <p:spPr>
          <a:xfrm>
            <a:off x="93662" y="55562"/>
            <a:ext cx="8364538" cy="477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Add the </a:t>
            </a:r>
            <a:r>
              <a:rPr dirty="0" err="1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Javadoc</a:t>
            </a:r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for a jar</a:t>
            </a:r>
          </a:p>
        </p:txBody>
      </p:sp>
      <p:sp>
        <p:nvSpPr>
          <p:cNvPr id="115714" name="Rectangle 3"/>
          <p:cNvSpPr>
            <a:spLocks noGrp="1"/>
          </p:cNvSpPr>
          <p:nvPr>
            <p:ph idx="4294967295"/>
          </p:nvPr>
        </p:nvSpPr>
        <p:spPr>
          <a:xfrm>
            <a:off x="152400" y="533400"/>
            <a:ext cx="8915400" cy="3657600"/>
          </a:xfrm>
        </p:spPr>
        <p:txBody>
          <a:bodyPr>
            <a:noAutofit/>
          </a:bodyPr>
          <a:lstStyle/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Download the </a:t>
            </a:r>
            <a:r>
              <a:rPr sz="2600" dirty="0" err="1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Javadoc</a:t>
            </a: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 of the jar and put it somewhere in your </a:t>
            </a:r>
            <a:r>
              <a:rPr sz="2600" dirty="0" err="1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filesystem</a:t>
            </a: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. </a:t>
            </a: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Later </a:t>
            </a:r>
            <a:r>
              <a:rPr sz="2600" dirty="0" err="1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Javadoc</a:t>
            </a: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 can be added to a jar</a:t>
            </a: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Open the Java Build Path page of a project via Right click on a project → Properties → Java Build Path. On the "Libraries" tab expand the library's node, select the "</a:t>
            </a:r>
            <a:r>
              <a:rPr sz="2600" dirty="0" err="1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Javadoc</a:t>
            </a: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 location" attribute and press Edit. </a:t>
            </a:r>
          </a:p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Enter the location to the file which contains the </a:t>
            </a:r>
            <a:r>
              <a:rPr sz="2600" dirty="0" err="1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Javadoc</a:t>
            </a:r>
            <a:r>
              <a:rPr sz="26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.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6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600" dirty="0" smtClean="0">
              <a:solidFill>
                <a:schemeClr val="tx1"/>
              </a:solidFill>
              <a:latin typeface="Goudy Old Style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/>
          </p:cNvSpPr>
          <p:nvPr>
            <p:ph type="title" idx="4294967295"/>
          </p:nvPr>
        </p:nvSpPr>
        <p:spPr>
          <a:xfrm>
            <a:off x="69850" y="55562"/>
            <a:ext cx="8540750" cy="477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Efficiency Settings</a:t>
            </a:r>
          </a:p>
        </p:txBody>
      </p:sp>
      <p:sp>
        <p:nvSpPr>
          <p:cNvPr id="117762" name="Rectangle 3"/>
          <p:cNvSpPr>
            <a:spLocks noGrp="1"/>
          </p:cNvSpPr>
          <p:nvPr>
            <p:ph idx="4294967295"/>
          </p:nvPr>
        </p:nvSpPr>
        <p:spPr>
          <a:xfrm>
            <a:off x="152400" y="533400"/>
            <a:ext cx="8682770" cy="1143000"/>
          </a:xfrm>
        </p:spPr>
        <p:txBody>
          <a:bodyPr>
            <a:normAutofit/>
          </a:bodyPr>
          <a:lstStyle/>
          <a:p>
            <a:pPr eaLnBrk="1" hangingPunct="1">
              <a:buSzPct val="70000"/>
              <a:buFont typeface="Wingdings" pitchFamily="2" charset="2"/>
              <a:buChar char="v"/>
            </a:pP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Eclipse Preferences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Eclipse IDE can be controlled via the Preference Settings.</a:t>
            </a:r>
          </a:p>
        </p:txBody>
      </p:sp>
      <p:pic>
        <p:nvPicPr>
          <p:cNvPr id="11776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4175" y="2735263"/>
            <a:ext cx="4433888" cy="380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1002567" y="4055209"/>
            <a:ext cx="3421063" cy="1835638"/>
          </a:xfrm>
          <a:prstGeom prst="wedgeRectCallout">
            <a:avLst>
              <a:gd name="adj1" fmla="val 46721"/>
              <a:gd name="adj2" fmla="val -99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Select Window → Preferences to open the preference settings dialog. You can use the filter box to search for specific settings</a:t>
            </a:r>
            <a:endParaRPr lang="en-US" sz="2000" dirty="0">
              <a:solidFill>
                <a:schemeClr val="tx1"/>
              </a:solidFill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/>
          </p:cNvSpPr>
          <p:nvPr>
            <p:ph type="title" idx="4294967295"/>
          </p:nvPr>
        </p:nvSpPr>
        <p:spPr>
          <a:xfrm>
            <a:off x="146050" y="55563"/>
            <a:ext cx="8540750" cy="4778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Automatic placement of semicolon</a:t>
            </a:r>
          </a:p>
        </p:txBody>
      </p:sp>
      <p:sp>
        <p:nvSpPr>
          <p:cNvPr id="119810" name="Rectangle 3"/>
          <p:cNvSpPr>
            <a:spLocks noGrp="1"/>
          </p:cNvSpPr>
          <p:nvPr>
            <p:ph idx="4294967295"/>
          </p:nvPr>
        </p:nvSpPr>
        <p:spPr>
          <a:xfrm>
            <a:off x="73025" y="609600"/>
            <a:ext cx="8842375" cy="1066800"/>
          </a:xfrm>
        </p:spPr>
        <p:txBody>
          <a:bodyPr>
            <a:normAutofit/>
          </a:bodyPr>
          <a:lstStyle/>
          <a:p>
            <a:pPr algn="just" eaLnBrk="1" hangingPunct="1">
              <a:buSzPct val="70000"/>
              <a:buFont typeface="Wingdings" pitchFamily="2" charset="2"/>
              <a:buChar char="v"/>
            </a:pPr>
            <a:r>
              <a:rPr sz="2800" dirty="0" smtClean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Eclipse can make typing more efficient by placing semicolons at the correct position in your source code. </a:t>
            </a: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latin typeface="Goudy Old Style" pitchFamily="18" charset="0"/>
              <a:cs typeface="Arial" charset="0"/>
            </a:endParaRPr>
          </a:p>
          <a:p>
            <a:pPr eaLnBrk="1" hangingPunct="1">
              <a:buSzPct val="70000"/>
              <a:buFont typeface="Wingdings" pitchFamily="2" charset="2"/>
              <a:buChar char="v"/>
            </a:pPr>
            <a:endParaRPr sz="2800" dirty="0" smtClean="0">
              <a:latin typeface="Goudy Old Style" pitchFamily="18" charset="0"/>
              <a:cs typeface="Arial" charset="0"/>
            </a:endParaRPr>
          </a:p>
        </p:txBody>
      </p:sp>
      <p:pic>
        <p:nvPicPr>
          <p:cNvPr id="1198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8150" y="2625725"/>
            <a:ext cx="4618038" cy="399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Callout 4"/>
          <p:cNvSpPr/>
          <p:nvPr/>
        </p:nvSpPr>
        <p:spPr>
          <a:xfrm>
            <a:off x="5080000" y="1477108"/>
            <a:ext cx="3673475" cy="1489930"/>
          </a:xfrm>
          <a:prstGeom prst="wedgeEllipseCallout">
            <a:avLst>
              <a:gd name="adj1" fmla="val -24279"/>
              <a:gd name="adj2" fmla="val 1218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section "Automatically insert at correct position”, enable the "Semicolons" checkbox</a:t>
            </a:r>
            <a:endParaRPr lang="en-US" dirty="0">
              <a:solidFill>
                <a:schemeClr val="tx1"/>
              </a:solidFill>
              <a:latin typeface="Goudy Old Style" pitchFamily="18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52450" y="3963988"/>
            <a:ext cx="3989388" cy="1205889"/>
          </a:xfrm>
          <a:prstGeom prst="wedgeEllipseCallout">
            <a:avLst>
              <a:gd name="adj1" fmla="val 49607"/>
              <a:gd name="adj2" fmla="val -700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Goudy Old Style" pitchFamily="18" charset="0"/>
                <a:cs typeface="Arial" charset="0"/>
              </a:rPr>
              <a:t>In the Preference setting select Java → Editor → Typing. In the</a:t>
            </a:r>
            <a:endParaRPr lang="en-US" dirty="0">
              <a:solidFill>
                <a:schemeClr val="tx1"/>
              </a:solidFill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73043" y="1384059"/>
            <a:ext cx="4996326" cy="4818545"/>
            <a:chOff x="2073043" y="1384059"/>
            <a:chExt cx="4996326" cy="4818545"/>
          </a:xfrm>
        </p:grpSpPr>
        <p:sp>
          <p:nvSpPr>
            <p:cNvPr id="5" name="Freeform 4"/>
            <p:cNvSpPr/>
            <p:nvPr/>
          </p:nvSpPr>
          <p:spPr>
            <a:xfrm>
              <a:off x="3889222" y="3293701"/>
              <a:ext cx="1363969" cy="1363969"/>
            </a:xfrm>
            <a:custGeom>
              <a:avLst/>
              <a:gdLst>
                <a:gd name="connsiteX0" fmla="*/ 0 w 1363969"/>
                <a:gd name="connsiteY0" fmla="*/ 681985 h 1363969"/>
                <a:gd name="connsiteX1" fmla="*/ 681985 w 1363969"/>
                <a:gd name="connsiteY1" fmla="*/ 0 h 1363969"/>
                <a:gd name="connsiteX2" fmla="*/ 1363970 w 1363969"/>
                <a:gd name="connsiteY2" fmla="*/ 681985 h 1363969"/>
                <a:gd name="connsiteX3" fmla="*/ 681985 w 1363969"/>
                <a:gd name="connsiteY3" fmla="*/ 1363970 h 1363969"/>
                <a:gd name="connsiteX4" fmla="*/ 0 w 1363969"/>
                <a:gd name="connsiteY4" fmla="*/ 681985 h 13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969" h="1363969">
                  <a:moveTo>
                    <a:pt x="0" y="681985"/>
                  </a:moveTo>
                  <a:cubicBezTo>
                    <a:pt x="0" y="305335"/>
                    <a:pt x="305335" y="0"/>
                    <a:pt x="681985" y="0"/>
                  </a:cubicBezTo>
                  <a:cubicBezTo>
                    <a:pt x="1058635" y="0"/>
                    <a:pt x="1363970" y="305335"/>
                    <a:pt x="1363970" y="681985"/>
                  </a:cubicBezTo>
                  <a:cubicBezTo>
                    <a:pt x="1363970" y="1058635"/>
                    <a:pt x="1058635" y="1363970"/>
                    <a:pt x="681985" y="1363970"/>
                  </a:cubicBezTo>
                  <a:cubicBezTo>
                    <a:pt x="305335" y="1363970"/>
                    <a:pt x="0" y="1058635"/>
                    <a:pt x="0" y="68198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alpha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799" tIns="218799" rIns="218799" bIns="21879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0" kern="1200" dirty="0" smtClean="0">
                  <a:latin typeface="Goudy Old Style" pitchFamily="18" charset="0"/>
                </a:rPr>
                <a:t>Java Application Build </a:t>
              </a:r>
              <a:endParaRPr lang="en-US" sz="1500" b="0" kern="1200" dirty="0">
                <a:latin typeface="Goudy Old Style" pitchFamily="18" charset="0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 rot="16200000">
              <a:off x="4426603" y="2797175"/>
              <a:ext cx="289206" cy="463749"/>
            </a:xfrm>
            <a:custGeom>
              <a:avLst/>
              <a:gdLst>
                <a:gd name="connsiteX0" fmla="*/ 0 w 289206"/>
                <a:gd name="connsiteY0" fmla="*/ 92750 h 463749"/>
                <a:gd name="connsiteX1" fmla="*/ 144603 w 289206"/>
                <a:gd name="connsiteY1" fmla="*/ 92750 h 463749"/>
                <a:gd name="connsiteX2" fmla="*/ 144603 w 289206"/>
                <a:gd name="connsiteY2" fmla="*/ 0 h 463749"/>
                <a:gd name="connsiteX3" fmla="*/ 289206 w 289206"/>
                <a:gd name="connsiteY3" fmla="*/ 231875 h 463749"/>
                <a:gd name="connsiteX4" fmla="*/ 144603 w 289206"/>
                <a:gd name="connsiteY4" fmla="*/ 463749 h 463749"/>
                <a:gd name="connsiteX5" fmla="*/ 144603 w 289206"/>
                <a:gd name="connsiteY5" fmla="*/ 370999 h 463749"/>
                <a:gd name="connsiteX6" fmla="*/ 0 w 289206"/>
                <a:gd name="connsiteY6" fmla="*/ 370999 h 463749"/>
                <a:gd name="connsiteX7" fmla="*/ 0 w 289206"/>
                <a:gd name="connsiteY7" fmla="*/ 92750 h 46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206" h="463749">
                  <a:moveTo>
                    <a:pt x="0" y="92750"/>
                  </a:moveTo>
                  <a:lnTo>
                    <a:pt x="144603" y="92750"/>
                  </a:lnTo>
                  <a:lnTo>
                    <a:pt x="144603" y="0"/>
                  </a:lnTo>
                  <a:lnTo>
                    <a:pt x="289206" y="231875"/>
                  </a:lnTo>
                  <a:lnTo>
                    <a:pt x="144603" y="463749"/>
                  </a:lnTo>
                  <a:lnTo>
                    <a:pt x="144603" y="370999"/>
                  </a:lnTo>
                  <a:lnTo>
                    <a:pt x="0" y="370999"/>
                  </a:lnTo>
                  <a:lnTo>
                    <a:pt x="0" y="9275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4">
                <a:shade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92749" rIns="86762" bIns="927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>
                <a:latin typeface="Goudy Old Style" pitchFamily="18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3889222" y="1384059"/>
              <a:ext cx="1363969" cy="1363969"/>
            </a:xfrm>
            <a:custGeom>
              <a:avLst/>
              <a:gdLst>
                <a:gd name="connsiteX0" fmla="*/ 0 w 1363969"/>
                <a:gd name="connsiteY0" fmla="*/ 681985 h 1363969"/>
                <a:gd name="connsiteX1" fmla="*/ 681985 w 1363969"/>
                <a:gd name="connsiteY1" fmla="*/ 0 h 1363969"/>
                <a:gd name="connsiteX2" fmla="*/ 1363970 w 1363969"/>
                <a:gd name="connsiteY2" fmla="*/ 681985 h 1363969"/>
                <a:gd name="connsiteX3" fmla="*/ 681985 w 1363969"/>
                <a:gd name="connsiteY3" fmla="*/ 1363970 h 1363969"/>
                <a:gd name="connsiteX4" fmla="*/ 0 w 1363969"/>
                <a:gd name="connsiteY4" fmla="*/ 681985 h 13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969" h="1363969">
                  <a:moveTo>
                    <a:pt x="0" y="681985"/>
                  </a:moveTo>
                  <a:cubicBezTo>
                    <a:pt x="0" y="305335"/>
                    <a:pt x="305335" y="0"/>
                    <a:pt x="681985" y="0"/>
                  </a:cubicBezTo>
                  <a:cubicBezTo>
                    <a:pt x="1058635" y="0"/>
                    <a:pt x="1363970" y="305335"/>
                    <a:pt x="1363970" y="681985"/>
                  </a:cubicBezTo>
                  <a:cubicBezTo>
                    <a:pt x="1363970" y="1058635"/>
                    <a:pt x="1058635" y="1363970"/>
                    <a:pt x="681985" y="1363970"/>
                  </a:cubicBezTo>
                  <a:cubicBezTo>
                    <a:pt x="305335" y="1363970"/>
                    <a:pt x="0" y="1058635"/>
                    <a:pt x="0" y="68198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799" tIns="218799" rIns="218799" bIns="21879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0" kern="1200" dirty="0" smtClean="0">
                  <a:latin typeface="Goudy Old Style" pitchFamily="18" charset="0"/>
                </a:rPr>
                <a:t>Compiling all source files</a:t>
              </a:r>
              <a:endParaRPr lang="en-US" sz="1500" b="0" kern="1200" dirty="0">
                <a:latin typeface="Goudy Old Style" pitchFamily="18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20520000">
              <a:off x="5326908" y="3451285"/>
              <a:ext cx="289206" cy="463749"/>
            </a:xfrm>
            <a:custGeom>
              <a:avLst/>
              <a:gdLst>
                <a:gd name="connsiteX0" fmla="*/ 0 w 289206"/>
                <a:gd name="connsiteY0" fmla="*/ 92750 h 463749"/>
                <a:gd name="connsiteX1" fmla="*/ 144603 w 289206"/>
                <a:gd name="connsiteY1" fmla="*/ 92750 h 463749"/>
                <a:gd name="connsiteX2" fmla="*/ 144603 w 289206"/>
                <a:gd name="connsiteY2" fmla="*/ 0 h 463749"/>
                <a:gd name="connsiteX3" fmla="*/ 289206 w 289206"/>
                <a:gd name="connsiteY3" fmla="*/ 231875 h 463749"/>
                <a:gd name="connsiteX4" fmla="*/ 144603 w 289206"/>
                <a:gd name="connsiteY4" fmla="*/ 463749 h 463749"/>
                <a:gd name="connsiteX5" fmla="*/ 144603 w 289206"/>
                <a:gd name="connsiteY5" fmla="*/ 370999 h 463749"/>
                <a:gd name="connsiteX6" fmla="*/ 0 w 289206"/>
                <a:gd name="connsiteY6" fmla="*/ 370999 h 463749"/>
                <a:gd name="connsiteX7" fmla="*/ 0 w 289206"/>
                <a:gd name="connsiteY7" fmla="*/ 92750 h 46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206" h="463749">
                  <a:moveTo>
                    <a:pt x="0" y="92750"/>
                  </a:moveTo>
                  <a:lnTo>
                    <a:pt x="144603" y="92750"/>
                  </a:lnTo>
                  <a:lnTo>
                    <a:pt x="144603" y="0"/>
                  </a:lnTo>
                  <a:lnTo>
                    <a:pt x="289206" y="231875"/>
                  </a:lnTo>
                  <a:lnTo>
                    <a:pt x="144603" y="463749"/>
                  </a:lnTo>
                  <a:lnTo>
                    <a:pt x="144603" y="370999"/>
                  </a:lnTo>
                  <a:lnTo>
                    <a:pt x="0" y="370999"/>
                  </a:lnTo>
                  <a:lnTo>
                    <a:pt x="0" y="9275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4">
                <a:shade val="90000"/>
                <a:hueOff val="-54392"/>
                <a:satOff val="-1482"/>
                <a:lumOff val="8013"/>
                <a:alphaOff val="0"/>
              </a:schemeClr>
            </a:lnRef>
            <a:fillRef idx="3">
              <a:schemeClr val="accent4">
                <a:shade val="90000"/>
                <a:hueOff val="-54392"/>
                <a:satOff val="-1482"/>
                <a:lumOff val="8013"/>
                <a:alphaOff val="0"/>
              </a:schemeClr>
            </a:fillRef>
            <a:effectRef idx="2">
              <a:schemeClr val="accent4">
                <a:shade val="90000"/>
                <a:hueOff val="-54392"/>
                <a:satOff val="-1482"/>
                <a:lumOff val="801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92749" rIns="86762" bIns="927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>
                <a:latin typeface="Goudy Old Style" pitchFamily="18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705400" y="2703589"/>
              <a:ext cx="1363969" cy="1363969"/>
            </a:xfrm>
            <a:custGeom>
              <a:avLst/>
              <a:gdLst>
                <a:gd name="connsiteX0" fmla="*/ 0 w 1363969"/>
                <a:gd name="connsiteY0" fmla="*/ 681985 h 1363969"/>
                <a:gd name="connsiteX1" fmla="*/ 681985 w 1363969"/>
                <a:gd name="connsiteY1" fmla="*/ 0 h 1363969"/>
                <a:gd name="connsiteX2" fmla="*/ 1363970 w 1363969"/>
                <a:gd name="connsiteY2" fmla="*/ 681985 h 1363969"/>
                <a:gd name="connsiteX3" fmla="*/ 681985 w 1363969"/>
                <a:gd name="connsiteY3" fmla="*/ 1363970 h 1363969"/>
                <a:gd name="connsiteX4" fmla="*/ 0 w 1363969"/>
                <a:gd name="connsiteY4" fmla="*/ 681985 h 13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969" h="1363969">
                  <a:moveTo>
                    <a:pt x="0" y="681985"/>
                  </a:moveTo>
                  <a:cubicBezTo>
                    <a:pt x="0" y="305335"/>
                    <a:pt x="305335" y="0"/>
                    <a:pt x="681985" y="0"/>
                  </a:cubicBezTo>
                  <a:cubicBezTo>
                    <a:pt x="1058635" y="0"/>
                    <a:pt x="1363970" y="305335"/>
                    <a:pt x="1363970" y="681985"/>
                  </a:cubicBezTo>
                  <a:cubicBezTo>
                    <a:pt x="1363970" y="1058635"/>
                    <a:pt x="1058635" y="1363970"/>
                    <a:pt x="681985" y="1363970"/>
                  </a:cubicBezTo>
                  <a:cubicBezTo>
                    <a:pt x="305335" y="1363970"/>
                    <a:pt x="0" y="1058635"/>
                    <a:pt x="0" y="68198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alpha val="90000"/>
                <a:hueOff val="0"/>
                <a:satOff val="0"/>
                <a:lumOff val="0"/>
                <a:alphaOff val="-10000"/>
              </a:schemeClr>
            </a:fillRef>
            <a:effectRef idx="2">
              <a:schemeClr val="accent4">
                <a:alpha val="90000"/>
                <a:hueOff val="0"/>
                <a:satOff val="0"/>
                <a:lumOff val="0"/>
                <a:alphaOff val="-1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799" tIns="218799" rIns="218799" bIns="21879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0" kern="1200" dirty="0" smtClean="0">
                  <a:latin typeface="Goudy Old Style" pitchFamily="18" charset="0"/>
                </a:rPr>
                <a:t>Compiling unit test codes</a:t>
              </a:r>
              <a:endParaRPr lang="en-US" sz="1500" b="0" kern="1200" dirty="0">
                <a:latin typeface="Goudy Old Style" pitchFamily="18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3240000">
              <a:off x="4983022" y="4509656"/>
              <a:ext cx="289206" cy="463749"/>
            </a:xfrm>
            <a:custGeom>
              <a:avLst/>
              <a:gdLst>
                <a:gd name="connsiteX0" fmla="*/ 0 w 289206"/>
                <a:gd name="connsiteY0" fmla="*/ 92750 h 463749"/>
                <a:gd name="connsiteX1" fmla="*/ 144603 w 289206"/>
                <a:gd name="connsiteY1" fmla="*/ 92750 h 463749"/>
                <a:gd name="connsiteX2" fmla="*/ 144603 w 289206"/>
                <a:gd name="connsiteY2" fmla="*/ 0 h 463749"/>
                <a:gd name="connsiteX3" fmla="*/ 289206 w 289206"/>
                <a:gd name="connsiteY3" fmla="*/ 231875 h 463749"/>
                <a:gd name="connsiteX4" fmla="*/ 144603 w 289206"/>
                <a:gd name="connsiteY4" fmla="*/ 463749 h 463749"/>
                <a:gd name="connsiteX5" fmla="*/ 144603 w 289206"/>
                <a:gd name="connsiteY5" fmla="*/ 370999 h 463749"/>
                <a:gd name="connsiteX6" fmla="*/ 0 w 289206"/>
                <a:gd name="connsiteY6" fmla="*/ 370999 h 463749"/>
                <a:gd name="connsiteX7" fmla="*/ 0 w 289206"/>
                <a:gd name="connsiteY7" fmla="*/ 92750 h 46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206" h="463749">
                  <a:moveTo>
                    <a:pt x="0" y="92750"/>
                  </a:moveTo>
                  <a:lnTo>
                    <a:pt x="144603" y="92750"/>
                  </a:lnTo>
                  <a:lnTo>
                    <a:pt x="144603" y="0"/>
                  </a:lnTo>
                  <a:lnTo>
                    <a:pt x="289206" y="231875"/>
                  </a:lnTo>
                  <a:lnTo>
                    <a:pt x="144603" y="463749"/>
                  </a:lnTo>
                  <a:lnTo>
                    <a:pt x="144603" y="370999"/>
                  </a:lnTo>
                  <a:lnTo>
                    <a:pt x="0" y="370999"/>
                  </a:lnTo>
                  <a:lnTo>
                    <a:pt x="0" y="9275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4">
                <a:shade val="90000"/>
                <a:hueOff val="-108785"/>
                <a:satOff val="-2965"/>
                <a:lumOff val="16025"/>
                <a:alphaOff val="0"/>
              </a:schemeClr>
            </a:lnRef>
            <a:fillRef idx="3">
              <a:schemeClr val="accent4">
                <a:shade val="90000"/>
                <a:hueOff val="-108785"/>
                <a:satOff val="-2965"/>
                <a:lumOff val="16025"/>
                <a:alphaOff val="0"/>
              </a:schemeClr>
            </a:fillRef>
            <a:effectRef idx="2">
              <a:schemeClr val="accent4">
                <a:shade val="90000"/>
                <a:hueOff val="-108785"/>
                <a:satOff val="-2965"/>
                <a:lumOff val="1602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2750" rIns="86761" bIns="9274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>
                <a:latin typeface="Goudy Old Style" pitchFamily="18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011681" y="4838635"/>
              <a:ext cx="1363969" cy="1363969"/>
            </a:xfrm>
            <a:custGeom>
              <a:avLst/>
              <a:gdLst>
                <a:gd name="connsiteX0" fmla="*/ 0 w 1363969"/>
                <a:gd name="connsiteY0" fmla="*/ 681985 h 1363969"/>
                <a:gd name="connsiteX1" fmla="*/ 681985 w 1363969"/>
                <a:gd name="connsiteY1" fmla="*/ 0 h 1363969"/>
                <a:gd name="connsiteX2" fmla="*/ 1363970 w 1363969"/>
                <a:gd name="connsiteY2" fmla="*/ 681985 h 1363969"/>
                <a:gd name="connsiteX3" fmla="*/ 681985 w 1363969"/>
                <a:gd name="connsiteY3" fmla="*/ 1363970 h 1363969"/>
                <a:gd name="connsiteX4" fmla="*/ 0 w 1363969"/>
                <a:gd name="connsiteY4" fmla="*/ 681985 h 13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969" h="1363969">
                  <a:moveTo>
                    <a:pt x="0" y="681985"/>
                  </a:moveTo>
                  <a:cubicBezTo>
                    <a:pt x="0" y="305335"/>
                    <a:pt x="305335" y="0"/>
                    <a:pt x="681985" y="0"/>
                  </a:cubicBezTo>
                  <a:cubicBezTo>
                    <a:pt x="1058635" y="0"/>
                    <a:pt x="1363970" y="305335"/>
                    <a:pt x="1363970" y="681985"/>
                  </a:cubicBezTo>
                  <a:cubicBezTo>
                    <a:pt x="1363970" y="1058635"/>
                    <a:pt x="1058635" y="1363970"/>
                    <a:pt x="681985" y="1363970"/>
                  </a:cubicBezTo>
                  <a:cubicBezTo>
                    <a:pt x="305335" y="1363970"/>
                    <a:pt x="0" y="1058635"/>
                    <a:pt x="0" y="68198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alpha val="90000"/>
                <a:hueOff val="0"/>
                <a:satOff val="0"/>
                <a:lumOff val="0"/>
                <a:alphaOff val="-20000"/>
              </a:schemeClr>
            </a:fillRef>
            <a:effectRef idx="2">
              <a:schemeClr val="accent4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799" tIns="218799" rIns="218799" bIns="21879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0" kern="1200" dirty="0" smtClean="0">
                  <a:latin typeface="Goudy Old Style" pitchFamily="18" charset="0"/>
                </a:rPr>
                <a:t>Configuring all the dependent files</a:t>
              </a:r>
              <a:endParaRPr lang="en-US" sz="1500" b="0" kern="1200" dirty="0">
                <a:latin typeface="Goudy Old Style" pitchFamily="18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18360000">
              <a:off x="3870184" y="4509655"/>
              <a:ext cx="289207" cy="463750"/>
            </a:xfrm>
            <a:custGeom>
              <a:avLst/>
              <a:gdLst>
                <a:gd name="connsiteX0" fmla="*/ 0 w 289206"/>
                <a:gd name="connsiteY0" fmla="*/ 92750 h 463749"/>
                <a:gd name="connsiteX1" fmla="*/ 144603 w 289206"/>
                <a:gd name="connsiteY1" fmla="*/ 92750 h 463749"/>
                <a:gd name="connsiteX2" fmla="*/ 144603 w 289206"/>
                <a:gd name="connsiteY2" fmla="*/ 0 h 463749"/>
                <a:gd name="connsiteX3" fmla="*/ 289206 w 289206"/>
                <a:gd name="connsiteY3" fmla="*/ 231875 h 463749"/>
                <a:gd name="connsiteX4" fmla="*/ 144603 w 289206"/>
                <a:gd name="connsiteY4" fmla="*/ 463749 h 463749"/>
                <a:gd name="connsiteX5" fmla="*/ 144603 w 289206"/>
                <a:gd name="connsiteY5" fmla="*/ 370999 h 463749"/>
                <a:gd name="connsiteX6" fmla="*/ 0 w 289206"/>
                <a:gd name="connsiteY6" fmla="*/ 370999 h 463749"/>
                <a:gd name="connsiteX7" fmla="*/ 0 w 289206"/>
                <a:gd name="connsiteY7" fmla="*/ 92750 h 46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206" h="463749">
                  <a:moveTo>
                    <a:pt x="289206" y="370999"/>
                  </a:moveTo>
                  <a:lnTo>
                    <a:pt x="144603" y="370999"/>
                  </a:lnTo>
                  <a:lnTo>
                    <a:pt x="144603" y="463749"/>
                  </a:lnTo>
                  <a:lnTo>
                    <a:pt x="0" y="231874"/>
                  </a:lnTo>
                  <a:lnTo>
                    <a:pt x="144603" y="0"/>
                  </a:lnTo>
                  <a:lnTo>
                    <a:pt x="144603" y="92750"/>
                  </a:lnTo>
                  <a:lnTo>
                    <a:pt x="289206" y="92750"/>
                  </a:lnTo>
                  <a:lnTo>
                    <a:pt x="289206" y="37099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4">
                <a:shade val="90000"/>
                <a:hueOff val="-163177"/>
                <a:satOff val="-4447"/>
                <a:lumOff val="24038"/>
                <a:alphaOff val="0"/>
              </a:schemeClr>
            </a:lnRef>
            <a:fillRef idx="3">
              <a:schemeClr val="accent4">
                <a:shade val="90000"/>
                <a:hueOff val="-163177"/>
                <a:satOff val="-4447"/>
                <a:lumOff val="24038"/>
                <a:alphaOff val="0"/>
              </a:schemeClr>
            </a:fillRef>
            <a:effectRef idx="2">
              <a:schemeClr val="accent4">
                <a:shade val="90000"/>
                <a:hueOff val="-163177"/>
                <a:satOff val="-4447"/>
                <a:lumOff val="2403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761" tIns="92751" rIns="1" bIns="9274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>
                <a:latin typeface="Goudy Old Style" pitchFamily="18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66762" y="4838635"/>
              <a:ext cx="1363969" cy="1363969"/>
            </a:xfrm>
            <a:custGeom>
              <a:avLst/>
              <a:gdLst>
                <a:gd name="connsiteX0" fmla="*/ 0 w 1363969"/>
                <a:gd name="connsiteY0" fmla="*/ 681985 h 1363969"/>
                <a:gd name="connsiteX1" fmla="*/ 681985 w 1363969"/>
                <a:gd name="connsiteY1" fmla="*/ 0 h 1363969"/>
                <a:gd name="connsiteX2" fmla="*/ 1363970 w 1363969"/>
                <a:gd name="connsiteY2" fmla="*/ 681985 h 1363969"/>
                <a:gd name="connsiteX3" fmla="*/ 681985 w 1363969"/>
                <a:gd name="connsiteY3" fmla="*/ 1363970 h 1363969"/>
                <a:gd name="connsiteX4" fmla="*/ 0 w 1363969"/>
                <a:gd name="connsiteY4" fmla="*/ 681985 h 13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969" h="1363969">
                  <a:moveTo>
                    <a:pt x="0" y="681985"/>
                  </a:moveTo>
                  <a:cubicBezTo>
                    <a:pt x="0" y="305335"/>
                    <a:pt x="305335" y="0"/>
                    <a:pt x="681985" y="0"/>
                  </a:cubicBezTo>
                  <a:cubicBezTo>
                    <a:pt x="1058635" y="0"/>
                    <a:pt x="1363970" y="305335"/>
                    <a:pt x="1363970" y="681985"/>
                  </a:cubicBezTo>
                  <a:cubicBezTo>
                    <a:pt x="1363970" y="1058635"/>
                    <a:pt x="1058635" y="1363970"/>
                    <a:pt x="681985" y="1363970"/>
                  </a:cubicBezTo>
                  <a:cubicBezTo>
                    <a:pt x="305335" y="1363970"/>
                    <a:pt x="0" y="1058635"/>
                    <a:pt x="0" y="68198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alpha val="90000"/>
                <a:hueOff val="0"/>
                <a:satOff val="0"/>
                <a:lumOff val="0"/>
                <a:alphaOff val="-30000"/>
              </a:schemeClr>
            </a:fillRef>
            <a:effectRef idx="2">
              <a:schemeClr val="accent4">
                <a:alpha val="90000"/>
                <a:hueOff val="0"/>
                <a:satOff val="0"/>
                <a:lumOff val="0"/>
                <a:alphaOff val="-3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799" tIns="218799" rIns="218799" bIns="21879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0" kern="1200" dirty="0" smtClean="0">
                  <a:latin typeface="Goudy Old Style" pitchFamily="18" charset="0"/>
                </a:rPr>
                <a:t>Managing the project structure</a:t>
              </a:r>
              <a:endParaRPr lang="en-US" sz="1500" b="0" kern="1200" dirty="0">
                <a:latin typeface="Goudy Old Style" pitchFamily="18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22680000">
              <a:off x="3526299" y="3451284"/>
              <a:ext cx="289207" cy="463750"/>
            </a:xfrm>
            <a:custGeom>
              <a:avLst/>
              <a:gdLst>
                <a:gd name="connsiteX0" fmla="*/ 0 w 289206"/>
                <a:gd name="connsiteY0" fmla="*/ 92750 h 463749"/>
                <a:gd name="connsiteX1" fmla="*/ 144603 w 289206"/>
                <a:gd name="connsiteY1" fmla="*/ 92750 h 463749"/>
                <a:gd name="connsiteX2" fmla="*/ 144603 w 289206"/>
                <a:gd name="connsiteY2" fmla="*/ 0 h 463749"/>
                <a:gd name="connsiteX3" fmla="*/ 289206 w 289206"/>
                <a:gd name="connsiteY3" fmla="*/ 231875 h 463749"/>
                <a:gd name="connsiteX4" fmla="*/ 144603 w 289206"/>
                <a:gd name="connsiteY4" fmla="*/ 463749 h 463749"/>
                <a:gd name="connsiteX5" fmla="*/ 144603 w 289206"/>
                <a:gd name="connsiteY5" fmla="*/ 370999 h 463749"/>
                <a:gd name="connsiteX6" fmla="*/ 0 w 289206"/>
                <a:gd name="connsiteY6" fmla="*/ 370999 h 463749"/>
                <a:gd name="connsiteX7" fmla="*/ 0 w 289206"/>
                <a:gd name="connsiteY7" fmla="*/ 92750 h 46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206" h="463749">
                  <a:moveTo>
                    <a:pt x="289206" y="370999"/>
                  </a:moveTo>
                  <a:lnTo>
                    <a:pt x="144603" y="370999"/>
                  </a:lnTo>
                  <a:lnTo>
                    <a:pt x="144603" y="463749"/>
                  </a:lnTo>
                  <a:lnTo>
                    <a:pt x="0" y="231874"/>
                  </a:lnTo>
                  <a:lnTo>
                    <a:pt x="144603" y="0"/>
                  </a:lnTo>
                  <a:lnTo>
                    <a:pt x="144603" y="92750"/>
                  </a:lnTo>
                  <a:lnTo>
                    <a:pt x="289206" y="92750"/>
                  </a:lnTo>
                  <a:lnTo>
                    <a:pt x="289206" y="37099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4">
                <a:shade val="90000"/>
                <a:hueOff val="-217570"/>
                <a:satOff val="-5929"/>
                <a:lumOff val="32051"/>
                <a:alphaOff val="0"/>
              </a:schemeClr>
            </a:lnRef>
            <a:fillRef idx="3">
              <a:schemeClr val="accent4">
                <a:shade val="90000"/>
                <a:hueOff val="-217570"/>
                <a:satOff val="-5929"/>
                <a:lumOff val="32051"/>
                <a:alphaOff val="0"/>
              </a:schemeClr>
            </a:fillRef>
            <a:effectRef idx="2">
              <a:schemeClr val="accent4">
                <a:shade val="90000"/>
                <a:hueOff val="-217570"/>
                <a:satOff val="-5929"/>
                <a:lumOff val="3205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762" tIns="92750" rIns="0" bIns="927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>
                <a:latin typeface="Goudy Old Style" pitchFamily="18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073043" y="2703589"/>
              <a:ext cx="1363969" cy="1363969"/>
            </a:xfrm>
            <a:custGeom>
              <a:avLst/>
              <a:gdLst>
                <a:gd name="connsiteX0" fmla="*/ 0 w 1363969"/>
                <a:gd name="connsiteY0" fmla="*/ 681985 h 1363969"/>
                <a:gd name="connsiteX1" fmla="*/ 681985 w 1363969"/>
                <a:gd name="connsiteY1" fmla="*/ 0 h 1363969"/>
                <a:gd name="connsiteX2" fmla="*/ 1363970 w 1363969"/>
                <a:gd name="connsiteY2" fmla="*/ 681985 h 1363969"/>
                <a:gd name="connsiteX3" fmla="*/ 681985 w 1363969"/>
                <a:gd name="connsiteY3" fmla="*/ 1363970 h 1363969"/>
                <a:gd name="connsiteX4" fmla="*/ 0 w 1363969"/>
                <a:gd name="connsiteY4" fmla="*/ 681985 h 13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969" h="1363969">
                  <a:moveTo>
                    <a:pt x="0" y="681985"/>
                  </a:moveTo>
                  <a:cubicBezTo>
                    <a:pt x="0" y="305335"/>
                    <a:pt x="305335" y="0"/>
                    <a:pt x="681985" y="0"/>
                  </a:cubicBezTo>
                  <a:cubicBezTo>
                    <a:pt x="1058635" y="0"/>
                    <a:pt x="1363970" y="305335"/>
                    <a:pt x="1363970" y="681985"/>
                  </a:cubicBezTo>
                  <a:cubicBezTo>
                    <a:pt x="1363970" y="1058635"/>
                    <a:pt x="1058635" y="1363970"/>
                    <a:pt x="681985" y="1363970"/>
                  </a:cubicBezTo>
                  <a:cubicBezTo>
                    <a:pt x="305335" y="1363970"/>
                    <a:pt x="0" y="1058635"/>
                    <a:pt x="0" y="68198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alpha val="90000"/>
                <a:hueOff val="0"/>
                <a:satOff val="0"/>
                <a:lumOff val="0"/>
                <a:alphaOff val="-40000"/>
              </a:schemeClr>
            </a:fillRef>
            <a:effectRef idx="2">
              <a:schemeClr val="accent4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799" tIns="218799" rIns="218799" bIns="21879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0" kern="1200" dirty="0" smtClean="0">
                  <a:latin typeface="Goudy Old Style" pitchFamily="18" charset="0"/>
                </a:rPr>
                <a:t>Building war files</a:t>
              </a:r>
              <a:endParaRPr lang="en-US" sz="1500" b="0" kern="1200" dirty="0">
                <a:latin typeface="Goudy Old Style" pitchFamily="18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6038"/>
            <a:ext cx="73152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Java Application Build Steps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937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8839200" cy="5867400"/>
          </a:xfrm>
        </p:spPr>
        <p:txBody>
          <a:bodyPr/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General program structure. 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Java is compiled and interpreted. This is possible because of the concept of </a:t>
            </a:r>
            <a:r>
              <a:rPr lang="en-US" sz="2600" b="1" dirty="0" err="1" smtClean="0">
                <a:latin typeface="Goudy Old Style" pitchFamily="18" charset="0"/>
              </a:rPr>
              <a:t>ByteCode</a:t>
            </a:r>
            <a:r>
              <a:rPr lang="en-US" sz="2600" dirty="0" smtClean="0">
                <a:latin typeface="Goudy Old Style" pitchFamily="18" charset="0"/>
              </a:rPr>
              <a:t>.</a:t>
            </a:r>
            <a:r>
              <a:rPr lang="en-US" sz="2800" dirty="0" smtClean="0"/>
              <a:t> 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457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  <p:pic>
        <p:nvPicPr>
          <p:cNvPr id="7172" name="Picture 4" descr="The Java Compile/Execute Path"/>
          <p:cNvPicPr>
            <a:picLocks noChangeAspect="1" noChangeArrowheads="1"/>
          </p:cNvPicPr>
          <p:nvPr/>
        </p:nvPicPr>
        <p:blipFill>
          <a:blip r:embed="rId2" r:link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1000" y="2057400"/>
            <a:ext cx="8534400" cy="4572000"/>
          </a:xfrm>
          <a:prstGeom prst="rect">
            <a:avLst/>
          </a:prstGeom>
          <a:solidFill>
            <a:srgbClr val="FFFFCC">
              <a:alpha val="51000"/>
            </a:srgb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045978308"/>
              </p:ext>
            </p:extLst>
          </p:nvPr>
        </p:nvGraphicFramePr>
        <p:xfrm>
          <a:off x="457201" y="685800"/>
          <a:ext cx="8228012" cy="482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60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Issues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22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8915400" cy="5943600"/>
          </a:xfrm>
        </p:spPr>
        <p:txBody>
          <a:bodyPr>
            <a:normAutofit lnSpcReduction="10000"/>
          </a:bodyPr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Java is case sensitive.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Variables</a:t>
            </a:r>
          </a:p>
          <a:p>
            <a:pPr marL="1147763" lvl="1" indent="-282575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Character  set  called  as  </a:t>
            </a:r>
            <a:r>
              <a:rPr lang="en-US" sz="2600" b="1" dirty="0" smtClean="0">
                <a:latin typeface="Goudy Old Style" pitchFamily="18" charset="0"/>
              </a:rPr>
              <a:t>Unicode</a:t>
            </a:r>
            <a:r>
              <a:rPr lang="en-US" sz="2600" dirty="0" smtClean="0">
                <a:latin typeface="Goudy Old Style" pitchFamily="18" charset="0"/>
              </a:rPr>
              <a:t>. </a:t>
            </a:r>
          </a:p>
          <a:p>
            <a:pPr marL="1147763" lvl="1" indent="-282575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Naming 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b="1" u="sng" dirty="0" smtClean="0">
                <a:latin typeface="Goudy Old Style" pitchFamily="18" charset="0"/>
              </a:rPr>
              <a:t>Scope &amp; Life time</a:t>
            </a:r>
            <a:r>
              <a:rPr lang="en-US" sz="2600" b="1" dirty="0" smtClean="0">
                <a:latin typeface="Goudy Old Style" pitchFamily="18" charset="0"/>
              </a:rPr>
              <a:t> </a:t>
            </a:r>
            <a:r>
              <a:rPr lang="en-US" sz="2600" dirty="0" smtClean="0">
                <a:latin typeface="Goudy Old Style" pitchFamily="18" charset="0"/>
              </a:rPr>
              <a:t>– program elements have following scopes. </a:t>
            </a:r>
          </a:p>
          <a:p>
            <a:pPr marL="1147763" lvl="3" indent="-282575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block</a:t>
            </a:r>
          </a:p>
          <a:p>
            <a:pPr marL="1147763" lvl="3" indent="-282575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method</a:t>
            </a:r>
          </a:p>
          <a:p>
            <a:pPr marL="1147763" lvl="3" indent="-282575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class and subclass</a:t>
            </a:r>
          </a:p>
          <a:p>
            <a:pPr marL="1147763" lvl="3" indent="-282575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package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b="1" u="sng" dirty="0" smtClean="0">
                <a:latin typeface="Goudy Old Style" pitchFamily="18" charset="0"/>
              </a:rPr>
              <a:t>Note</a:t>
            </a:r>
            <a:r>
              <a:rPr lang="en-US" sz="2600" dirty="0" smtClean="0">
                <a:latin typeface="Goudy Old Style" pitchFamily="18" charset="0"/>
              </a:rPr>
              <a:t> : Though blocks can be nested, its not possible to declare a variable to have the same name as one in an outer scope.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Type conversion and casting 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Comments – single line and multi line comments.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9144000" cy="304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3193</TotalTime>
  <Words>4012</Words>
  <Application>Microsoft Office PowerPoint</Application>
  <PresentationFormat>On-screen Show (4:3)</PresentationFormat>
  <Paragraphs>838</Paragraphs>
  <Slides>80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6" baseType="lpstr">
      <vt:lpstr>SimHei</vt:lpstr>
      <vt:lpstr>宋体</vt:lpstr>
      <vt:lpstr>宋体</vt:lpstr>
      <vt:lpstr>Andalus</vt:lpstr>
      <vt:lpstr>Arial</vt:lpstr>
      <vt:lpstr>Bodoni MT Condensed</vt:lpstr>
      <vt:lpstr>Calibri</vt:lpstr>
      <vt:lpstr>Centaur</vt:lpstr>
      <vt:lpstr>Courier New</vt:lpstr>
      <vt:lpstr>Gill Sans MT</vt:lpstr>
      <vt:lpstr>Goudy Old Style</vt:lpstr>
      <vt:lpstr>ninifont</vt:lpstr>
      <vt:lpstr>Times New Roman</vt:lpstr>
      <vt:lpstr>Trebuchet MS</vt:lpstr>
      <vt:lpstr>Wingdings</vt:lpstr>
      <vt:lpstr>Office Theme</vt:lpstr>
      <vt:lpstr>PowerPoint Presentation</vt:lpstr>
      <vt:lpstr>Java</vt:lpstr>
      <vt:lpstr>Day 1</vt:lpstr>
      <vt:lpstr>Objectives of Day 1 </vt:lpstr>
      <vt:lpstr>Java Features</vt:lpstr>
      <vt:lpstr>contd..</vt:lpstr>
      <vt:lpstr>Terminologies</vt:lpstr>
      <vt:lpstr>contd..</vt:lpstr>
      <vt:lpstr>contd..</vt:lpstr>
      <vt:lpstr>Java Environment</vt:lpstr>
      <vt:lpstr>Java versions</vt:lpstr>
      <vt:lpstr>contd..</vt:lpstr>
      <vt:lpstr>Data Types and Variables</vt:lpstr>
      <vt:lpstr>contd..</vt:lpstr>
      <vt:lpstr>Operators</vt:lpstr>
      <vt:lpstr>contd..</vt:lpstr>
      <vt:lpstr>Control statements</vt:lpstr>
      <vt:lpstr>Implementing Classes in Java </vt:lpstr>
      <vt:lpstr>contd..</vt:lpstr>
      <vt:lpstr>contd..</vt:lpstr>
      <vt:lpstr>Features of class members</vt:lpstr>
      <vt:lpstr>Methods in Classes</vt:lpstr>
      <vt:lpstr>contd..</vt:lpstr>
      <vt:lpstr>contd..</vt:lpstr>
      <vt:lpstr>contd..</vt:lpstr>
      <vt:lpstr>contd..</vt:lpstr>
      <vt:lpstr>Constructors</vt:lpstr>
      <vt:lpstr>contd..</vt:lpstr>
      <vt:lpstr>contd..</vt:lpstr>
      <vt:lpstr>contd..</vt:lpstr>
      <vt:lpstr>Access Specifier</vt:lpstr>
      <vt:lpstr>contd..</vt:lpstr>
      <vt:lpstr>Method </vt:lpstr>
      <vt:lpstr>PowerPoint Presentation</vt:lpstr>
      <vt:lpstr>Method Overloading</vt:lpstr>
      <vt:lpstr>contd..</vt:lpstr>
      <vt:lpstr>Methods with variable arguments</vt:lpstr>
      <vt:lpstr>contd..</vt:lpstr>
      <vt:lpstr>this Keyword</vt:lpstr>
      <vt:lpstr>Example of this Keyword</vt:lpstr>
      <vt:lpstr>contd..</vt:lpstr>
      <vt:lpstr>What is Eclipse?</vt:lpstr>
      <vt:lpstr>Getting started </vt:lpstr>
      <vt:lpstr>Install Eclipse</vt:lpstr>
      <vt:lpstr>Eclipse Platform</vt:lpstr>
      <vt:lpstr>Platform Components</vt:lpstr>
      <vt:lpstr>Licensing</vt:lpstr>
      <vt:lpstr>Versions</vt:lpstr>
      <vt:lpstr>Using Eclipse  </vt:lpstr>
      <vt:lpstr>What is the workspace?</vt:lpstr>
      <vt:lpstr>Start Eclipse</vt:lpstr>
      <vt:lpstr>Using Eclipse  </vt:lpstr>
      <vt:lpstr>contd..</vt:lpstr>
      <vt:lpstr>contd..</vt:lpstr>
      <vt:lpstr>Create package</vt:lpstr>
      <vt:lpstr>Adding new classes/ files to the project</vt:lpstr>
      <vt:lpstr>contd..</vt:lpstr>
      <vt:lpstr>Java Perspective and Package Explorer</vt:lpstr>
      <vt:lpstr>Problems view</vt:lpstr>
      <vt:lpstr>Run the Project in Eclipse </vt:lpstr>
      <vt:lpstr>Creating jar files</vt:lpstr>
      <vt:lpstr>contd..</vt:lpstr>
      <vt:lpstr>contd..</vt:lpstr>
      <vt:lpstr>Run your program outside Eclipse</vt:lpstr>
      <vt:lpstr>Content Assist</vt:lpstr>
      <vt:lpstr>Quick Fix</vt:lpstr>
      <vt:lpstr>Opening a class </vt:lpstr>
      <vt:lpstr>Generating code </vt:lpstr>
      <vt:lpstr>Refactoring</vt:lpstr>
      <vt:lpstr>contd..</vt:lpstr>
      <vt:lpstr>contd..</vt:lpstr>
      <vt:lpstr>contd..</vt:lpstr>
      <vt:lpstr>Eclipse Shortcuts</vt:lpstr>
      <vt:lpstr>contd..</vt:lpstr>
      <vt:lpstr>Using jars (libraries)</vt:lpstr>
      <vt:lpstr>Add the Javadoc for a jar</vt:lpstr>
      <vt:lpstr>Efficiency Settings</vt:lpstr>
      <vt:lpstr>Automatic placement of semicolon</vt:lpstr>
      <vt:lpstr>Java Application Build Steps</vt:lpstr>
      <vt:lpstr>Issues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Shaji P C</dc:creator>
  <cp:lastModifiedBy>Administrator</cp:lastModifiedBy>
  <cp:revision>173</cp:revision>
  <dcterms:created xsi:type="dcterms:W3CDTF">2012-07-07T03:21:21Z</dcterms:created>
  <dcterms:modified xsi:type="dcterms:W3CDTF">2015-10-13T11:39:14Z</dcterms:modified>
</cp:coreProperties>
</file>