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60" r:id="rId4"/>
    <p:sldId id="263" r:id="rId5"/>
    <p:sldId id="353" r:id="rId6"/>
    <p:sldId id="437" r:id="rId7"/>
    <p:sldId id="409" r:id="rId8"/>
    <p:sldId id="410" r:id="rId9"/>
    <p:sldId id="411" r:id="rId10"/>
    <p:sldId id="412" r:id="rId11"/>
    <p:sldId id="438" r:id="rId12"/>
    <p:sldId id="445" r:id="rId13"/>
    <p:sldId id="446" r:id="rId14"/>
    <p:sldId id="439" r:id="rId15"/>
    <p:sldId id="447" r:id="rId16"/>
    <p:sldId id="413" r:id="rId17"/>
    <p:sldId id="440" r:id="rId18"/>
    <p:sldId id="444" r:id="rId19"/>
    <p:sldId id="441" r:id="rId20"/>
    <p:sldId id="442" r:id="rId21"/>
    <p:sldId id="443" r:id="rId22"/>
    <p:sldId id="414" r:id="rId23"/>
    <p:sldId id="415" r:id="rId24"/>
    <p:sldId id="485" r:id="rId25"/>
    <p:sldId id="484" r:id="rId26"/>
    <p:sldId id="420" r:id="rId27"/>
    <p:sldId id="421" r:id="rId28"/>
    <p:sldId id="422" r:id="rId29"/>
    <p:sldId id="464" r:id="rId30"/>
    <p:sldId id="426" r:id="rId31"/>
    <p:sldId id="427" r:id="rId32"/>
    <p:sldId id="429" r:id="rId33"/>
    <p:sldId id="454" r:id="rId34"/>
    <p:sldId id="455" r:id="rId35"/>
    <p:sldId id="448" r:id="rId36"/>
    <p:sldId id="474" r:id="rId37"/>
    <p:sldId id="486" r:id="rId38"/>
    <p:sldId id="475" r:id="rId39"/>
    <p:sldId id="488" r:id="rId40"/>
    <p:sldId id="476" r:id="rId41"/>
    <p:sldId id="466" r:id="rId42"/>
    <p:sldId id="469" r:id="rId43"/>
    <p:sldId id="487" r:id="rId44"/>
    <p:sldId id="467" r:id="rId45"/>
    <p:sldId id="473" r:id="rId46"/>
    <p:sldId id="478" r:id="rId47"/>
    <p:sldId id="480" r:id="rId48"/>
    <p:sldId id="481" r:id="rId49"/>
    <p:sldId id="482" r:id="rId50"/>
    <p:sldId id="483" r:id="rId51"/>
    <p:sldId id="435" r:id="rId52"/>
    <p:sldId id="43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774" autoAdjust="0"/>
    <p:restoredTop sz="95204" autoAdjust="0"/>
  </p:normalViewPr>
  <p:slideViewPr>
    <p:cSldViewPr>
      <p:cViewPr varScale="1">
        <p:scale>
          <a:sx n="69" d="100"/>
          <a:sy n="69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C545-8D76-47C8-898B-6309E5EA3C6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C11F9-CFEC-4877-AFB7-36238AD5CC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90067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540FBD-7F68-499A-A83E-49D91D5B9DF5}" type="slidenum">
              <a:rPr lang="en-US" altLang="zh-CN"/>
              <a:pPr eaLnBrk="1" hangingPunct="1"/>
              <a:t>45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798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E65757-FB6D-490B-9C0B-EC1629B45F18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087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CC4843-4CE7-471D-968D-59D79FED3F44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850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Confidential © 2011 Wipro Ltd</a:t>
            </a:r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DFAFE9-D11A-4768-B2BF-91F91A55447D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38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Confidential © 2009 Wipro Ltd</a:t>
            </a:r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7B56D9-B791-46C9-8416-3D7A747F5490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069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D6F735-5DBC-4D65-9BAE-26BA4D11679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62316-0363-4221-AD94-975801019B14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45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DCDA69-EA16-47FF-B8BA-E6D2597C5A3D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267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054BA-D21D-46E4-81E6-751C9AF6A9AA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16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8C108D-E035-4081-BF01-2555404E6F6E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893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B05F49-29F0-4BE6-B5FC-DCB58260F6CC}" type="slidenum">
              <a:rPr lang="en-US" altLang="zh-CN"/>
              <a:pPr eaLnBrk="1" hangingPunct="1"/>
              <a:t>44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673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6200" y="152400"/>
            <a:ext cx="293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906044"/>
            <a:ext cx="5791200" cy="1981200"/>
          </a:xfrm>
        </p:spPr>
        <p:txBody>
          <a:bodyPr>
            <a:normAutofit/>
          </a:bodyPr>
          <a:lstStyle>
            <a:lvl1pPr algn="r">
              <a:defRPr sz="3200" b="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81132" y="51606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8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85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14975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23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95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07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63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29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98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62600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108592C-E751-4D82-97F5-EC58C80231A1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43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9F863CE-6503-49B3-9FAE-3AF74D55DF05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93832" y="152400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Deloitte Training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C:\Users\BRENDA\Desktop\Work\NIIT\image001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553075"/>
            <a:ext cx="14382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9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47B7-7471-4FE5-A393-083BDBCDB8BF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1" r:id="rId13"/>
    <p:sldLayoutId id="2147483672" r:id="rId14"/>
    <p:sldLayoutId id="2147483662" r:id="rId15"/>
    <p:sldLayoutId id="2147483663" r:id="rId16"/>
    <p:sldLayoutId id="2147483664" r:id="rId17"/>
    <p:sldLayoutId id="2147483665" r:id="rId18"/>
    <p:sldLayoutId id="2147483668" r:id="rId19"/>
    <p:sldLayoutId id="2147483667" r:id="rId20"/>
    <p:sldLayoutId id="2147483669" r:id="rId21"/>
    <p:sldLayoutId id="2147483670" r:id="rId2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76200" y="5351383"/>
            <a:ext cx="66294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Java </a:t>
            </a:r>
            <a:r>
              <a:rPr lang="en-IN" sz="3200" dirty="0" err="1" smtClean="0">
                <a:solidFill>
                  <a:srgbClr val="FF3300"/>
                </a:solidFill>
                <a:latin typeface="ninifont" pitchFamily="66" charset="0"/>
              </a:rPr>
              <a:t>Abtraction</a:t>
            </a: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, Encapsulation, Inheritance, Exception handling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292662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Deloitte </a:t>
            </a:r>
          </a:p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Training</a:t>
            </a:r>
          </a:p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2015</a:t>
            </a:r>
            <a:endParaRPr lang="en-IN" sz="26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3688" y="5388769"/>
            <a:ext cx="51117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>
                <a:solidFill>
                  <a:srgbClr val="FF0000"/>
                </a:solidFill>
              </a:rPr>
              <a:t>Demonstration</a:t>
            </a:r>
            <a:r>
              <a:rPr lang="en-US" sz="2000">
                <a:solidFill>
                  <a:srgbClr val="3333CC"/>
                </a:solidFill>
              </a:rPr>
              <a:t>: Example 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2500" y="685800"/>
            <a:ext cx="7712075" cy="485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Keyword extends is used.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400" dirty="0">
                <a:latin typeface="Goudy Old Style" pitchFamily="18" charset="0"/>
              </a:rPr>
              <a:t>Accessing members of the superclass in the subclass.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52500" y="2026444"/>
            <a:ext cx="6953250" cy="3397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228528" r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/>
              <a:t>class Car </a:t>
            </a:r>
            <a:r>
              <a:rPr lang="en-US" altLang="zh-CN">
                <a:solidFill>
                  <a:srgbClr val="FF0000"/>
                </a:solidFill>
              </a:rPr>
              <a:t>extends</a:t>
            </a:r>
            <a:r>
              <a:rPr lang="en-US" altLang="zh-CN"/>
              <a:t> Vehicle {</a:t>
            </a:r>
          </a:p>
          <a:p>
            <a:pPr eaLnBrk="1" hangingPunct="1"/>
            <a:r>
              <a:rPr lang="en-US" altLang="zh-CN"/>
              <a:t>    /** Constructor. */</a:t>
            </a:r>
          </a:p>
          <a:p>
            <a:pPr eaLnBrk="1" hangingPunct="1"/>
            <a:r>
              <a:rPr lang="en-US" altLang="zh-CN"/>
              <a:t>    Car() { }</a:t>
            </a:r>
          </a:p>
          <a:p>
            <a:pPr eaLnBrk="1" hangingPunct="1"/>
            <a:r>
              <a:rPr lang="en-US" altLang="zh-CN"/>
              <a:t>    /** Display the details of the Car from the derived class. */</a:t>
            </a:r>
          </a:p>
          <a:p>
            <a:pPr eaLnBrk="1" hangingPunct="1"/>
            <a:r>
              <a:rPr lang="en-US" altLang="zh-CN"/>
              <a:t>    void show() {</a:t>
            </a:r>
          </a:p>
          <a:p>
            <a:pPr eaLnBrk="1" hangingPunct="1"/>
            <a:r>
              <a:rPr lang="en-US" altLang="zh-CN"/>
              <a:t>        System.out.println("Lines are from derived class Car");</a:t>
            </a:r>
          </a:p>
          <a:p>
            <a:pPr eaLnBrk="1" hangingPunct="1"/>
            <a:r>
              <a:rPr lang="en-US" altLang="zh-CN"/>
              <a:t>        System.out.println("Name of the vehicle - " + </a:t>
            </a:r>
            <a:r>
              <a:rPr lang="en-US" altLang="zh-CN">
                <a:solidFill>
                  <a:srgbClr val="FF0000"/>
                </a:solidFill>
              </a:rPr>
              <a:t>name</a:t>
            </a:r>
            <a:r>
              <a:rPr lang="en-US" altLang="zh-CN"/>
              <a:t>);</a:t>
            </a:r>
          </a:p>
          <a:p>
            <a:pPr eaLnBrk="1" hangingPunct="1"/>
            <a:r>
              <a:rPr lang="en-US" altLang="zh-CN"/>
              <a:t>        System.out.println("Color of the Vehicle - " + </a:t>
            </a:r>
            <a:r>
              <a:rPr lang="en-US" altLang="zh-CN">
                <a:solidFill>
                  <a:srgbClr val="FF0000"/>
                </a:solidFill>
              </a:rPr>
              <a:t>color</a:t>
            </a:r>
            <a:r>
              <a:rPr lang="en-US" altLang="zh-CN"/>
              <a:t>);</a:t>
            </a:r>
          </a:p>
          <a:p>
            <a:pPr eaLnBrk="1" hangingPunct="1"/>
            <a:r>
              <a:rPr lang="en-US" altLang="zh-CN"/>
              <a:t>        System.out.println("Number of seats - " + </a:t>
            </a:r>
            <a:r>
              <a:rPr lang="en-US" altLang="zh-CN">
                <a:solidFill>
                  <a:srgbClr val="FF0000"/>
                </a:solidFill>
              </a:rPr>
              <a:t>seats</a:t>
            </a:r>
            <a:r>
              <a:rPr lang="en-US" altLang="zh-CN"/>
              <a:t>);</a:t>
            </a:r>
          </a:p>
          <a:p>
            <a:pPr eaLnBrk="1" hangingPunct="1"/>
            <a:r>
              <a:rPr lang="en-US" altLang="zh-CN"/>
              <a:t>        System.out.println("==============================");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23950" y="2053431"/>
            <a:ext cx="3168650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00200" y="3752056"/>
            <a:ext cx="5327650" cy="8651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08488" y="2015331"/>
            <a:ext cx="4441825" cy="3425825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/>
              <a:t>class Vehicle {</a:t>
            </a:r>
          </a:p>
          <a:p>
            <a:pPr eaLnBrk="1" hangingPunct="1"/>
            <a:r>
              <a:rPr lang="en-US" altLang="zh-CN"/>
              <a:t>     /** Stores the name of the vehicle. */</a:t>
            </a:r>
          </a:p>
          <a:p>
            <a:pPr eaLnBrk="1" hangingPunct="1"/>
            <a:r>
              <a:rPr lang="en-US" altLang="zh-CN"/>
              <a:t>    protected String name = "Honda Civic";</a:t>
            </a:r>
          </a:p>
          <a:p>
            <a:pPr eaLnBrk="1" hangingPunct="1"/>
            <a:r>
              <a:rPr lang="en-US" altLang="zh-CN"/>
              <a:t>    /** Stores the color details. */</a:t>
            </a:r>
          </a:p>
          <a:p>
            <a:pPr eaLnBrk="1" hangingPunct="1"/>
            <a:r>
              <a:rPr lang="en-US" altLang="zh-CN"/>
              <a:t>    protected String color = "Red";</a:t>
            </a:r>
          </a:p>
          <a:p>
            <a:pPr eaLnBrk="1" hangingPunct="1"/>
            <a:r>
              <a:rPr lang="en-US" altLang="zh-CN"/>
              <a:t>    /** Stores the seat details. */</a:t>
            </a:r>
          </a:p>
          <a:p>
            <a:pPr eaLnBrk="1" hangingPunct="1"/>
            <a:r>
              <a:rPr lang="en-US" altLang="zh-CN"/>
              <a:t>    protected int seats = 5;</a:t>
            </a:r>
          </a:p>
          <a:p>
            <a:pPr eaLnBrk="1" hangingPunct="1"/>
            <a:r>
              <a:rPr lang="en-US" altLang="zh-CN"/>
              <a:t>    /** Constructor. */</a:t>
            </a:r>
          </a:p>
          <a:p>
            <a:pPr eaLnBrk="1" hangingPunct="1"/>
            <a:r>
              <a:rPr lang="en-US" altLang="zh-CN"/>
              <a:t>    Vehicle() {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. . . . . . . </a:t>
            </a:r>
          </a:p>
          <a:p>
            <a:pPr eaLnBrk="1" hangingPunct="1"/>
            <a:r>
              <a:rPr lang="en-US" altLang="zh-CN"/>
              <a:t>. . . . . . . </a:t>
            </a:r>
          </a:p>
        </p:txBody>
      </p:sp>
      <p:cxnSp>
        <p:nvCxnSpPr>
          <p:cNvPr id="10" name="AutoShape 28"/>
          <p:cNvCxnSpPr>
            <a:cxnSpLocks noChangeShapeType="1"/>
            <a:stCxn id="7" idx="0"/>
            <a:endCxn id="9" idx="0"/>
          </p:cNvCxnSpPr>
          <p:nvPr/>
        </p:nvCxnSpPr>
        <p:spPr bwMode="auto">
          <a:xfrm rot="16200000">
            <a:off x="4640263" y="64293"/>
            <a:ext cx="57150" cy="3921125"/>
          </a:xfrm>
          <a:prstGeom prst="bentConnector3">
            <a:avLst>
              <a:gd name="adj1" fmla="val 46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9"/>
          <p:cNvCxnSpPr>
            <a:cxnSpLocks noChangeShapeType="1"/>
            <a:stCxn id="8" idx="2"/>
            <a:endCxn id="9" idx="2"/>
          </p:cNvCxnSpPr>
          <p:nvPr/>
        </p:nvCxnSpPr>
        <p:spPr bwMode="auto">
          <a:xfrm rot="16200000" flipH="1">
            <a:off x="5025232" y="3856037"/>
            <a:ext cx="842962" cy="2365375"/>
          </a:xfrm>
          <a:prstGeom prst="bentConnector3">
            <a:avLst>
              <a:gd name="adj1" fmla="val 124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38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839200" cy="457200"/>
          </a:xfrm>
        </p:spPr>
        <p:txBody>
          <a:bodyPr>
            <a:normAutofit lnSpcReduction="10000"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Inheritance types supported by Java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1447800"/>
            <a:ext cx="2133600" cy="1143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3200400"/>
            <a:ext cx="2133600" cy="762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43600" y="1447800"/>
            <a:ext cx="2514600" cy="1143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24200" y="1447800"/>
            <a:ext cx="2133600" cy="1143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124200" y="3231475"/>
            <a:ext cx="2133600" cy="6858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124200" y="4495800"/>
            <a:ext cx="2133600" cy="50292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43600" y="3200400"/>
            <a:ext cx="1219200" cy="9144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91400" y="3200400"/>
            <a:ext cx="1219200" cy="9144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3507" y="3771106"/>
            <a:ext cx="5410200" cy="158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971007" y="3733006"/>
            <a:ext cx="5334000" cy="158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2400" y="1066800"/>
            <a:ext cx="8839200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2551905" y="3771106"/>
            <a:ext cx="5408612" cy="31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323807" y="3733006"/>
            <a:ext cx="5334000" cy="158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2400" y="6400800"/>
            <a:ext cx="8839200" cy="762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2"/>
          </p:cNvCxnSpPr>
          <p:nvPr/>
        </p:nvCxnSpPr>
        <p:spPr>
          <a:xfrm rot="5400000" flipH="1" flipV="1">
            <a:off x="1143001" y="2895600"/>
            <a:ext cx="609600" cy="31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810794" y="2894806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113213" y="3886200"/>
            <a:ext cx="1587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6249194" y="2894806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7620794" y="2894806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5"/>
          <p:cNvSpPr txBox="1">
            <a:spLocks noChangeArrowheads="1"/>
          </p:cNvSpPr>
          <p:nvPr/>
        </p:nvSpPr>
        <p:spPr bwMode="auto">
          <a:xfrm>
            <a:off x="457200" y="1676400"/>
            <a:ext cx="213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Goudy Old Style" pitchFamily="18" charset="0"/>
              </a:rPr>
              <a:t>super class</a:t>
            </a:r>
          </a:p>
        </p:txBody>
      </p:sp>
      <p:sp>
        <p:nvSpPr>
          <p:cNvPr id="25" name="TextBox 46"/>
          <p:cNvSpPr txBox="1">
            <a:spLocks noChangeArrowheads="1"/>
          </p:cNvSpPr>
          <p:nvPr/>
        </p:nvSpPr>
        <p:spPr bwMode="auto">
          <a:xfrm>
            <a:off x="3200400" y="1676400"/>
            <a:ext cx="213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>
                <a:latin typeface="Goudy Old Style" pitchFamily="18" charset="0"/>
              </a:rPr>
              <a:t>super class</a:t>
            </a:r>
          </a:p>
        </p:txBody>
      </p:sp>
      <p:sp>
        <p:nvSpPr>
          <p:cNvPr id="26" name="TextBox 47"/>
          <p:cNvSpPr txBox="1">
            <a:spLocks noChangeArrowheads="1"/>
          </p:cNvSpPr>
          <p:nvPr/>
        </p:nvSpPr>
        <p:spPr bwMode="auto">
          <a:xfrm>
            <a:off x="6172200" y="1676400"/>
            <a:ext cx="213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>
                <a:latin typeface="Goudy Old Style" pitchFamily="18" charset="0"/>
              </a:rPr>
              <a:t>super class</a:t>
            </a:r>
          </a:p>
        </p:txBody>
      </p:sp>
      <p:sp>
        <p:nvSpPr>
          <p:cNvPr id="27" name="TextBox 48"/>
          <p:cNvSpPr txBox="1">
            <a:spLocks noChangeArrowheads="1"/>
          </p:cNvSpPr>
          <p:nvPr/>
        </p:nvSpPr>
        <p:spPr bwMode="auto">
          <a:xfrm>
            <a:off x="3124200" y="3276600"/>
            <a:ext cx="2209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Goudy Old Style" pitchFamily="18" charset="0"/>
              </a:rPr>
              <a:t>super class level 1</a:t>
            </a:r>
          </a:p>
        </p:txBody>
      </p:sp>
      <p:sp>
        <p:nvSpPr>
          <p:cNvPr id="28" name="TextBox 49"/>
          <p:cNvSpPr txBox="1">
            <a:spLocks noChangeArrowheads="1"/>
          </p:cNvSpPr>
          <p:nvPr/>
        </p:nvSpPr>
        <p:spPr bwMode="auto">
          <a:xfrm>
            <a:off x="457200" y="3352800"/>
            <a:ext cx="213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>
                <a:latin typeface="Goudy Old Style" pitchFamily="18" charset="0"/>
              </a:rPr>
              <a:t>sub class</a:t>
            </a:r>
          </a:p>
        </p:txBody>
      </p:sp>
      <p:sp>
        <p:nvSpPr>
          <p:cNvPr id="29" name="TextBox 50"/>
          <p:cNvSpPr txBox="1">
            <a:spLocks noChangeArrowheads="1"/>
          </p:cNvSpPr>
          <p:nvPr/>
        </p:nvSpPr>
        <p:spPr bwMode="auto">
          <a:xfrm>
            <a:off x="3200400" y="4643438"/>
            <a:ext cx="213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>
                <a:latin typeface="Goudy Old Style" pitchFamily="18" charset="0"/>
              </a:rPr>
              <a:t>sub class</a:t>
            </a:r>
          </a:p>
        </p:txBody>
      </p:sp>
      <p:sp>
        <p:nvSpPr>
          <p:cNvPr id="30" name="TextBox 51"/>
          <p:cNvSpPr txBox="1">
            <a:spLocks noChangeArrowheads="1"/>
          </p:cNvSpPr>
          <p:nvPr/>
        </p:nvSpPr>
        <p:spPr bwMode="auto">
          <a:xfrm>
            <a:off x="5943599" y="3276600"/>
            <a:ext cx="1230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>
                <a:latin typeface="Goudy Old Style" pitchFamily="18" charset="0"/>
              </a:rPr>
              <a:t>sub</a:t>
            </a:r>
          </a:p>
          <a:p>
            <a:pPr algn="ctr"/>
            <a:r>
              <a:rPr lang="en-US" sz="2200" b="1">
                <a:latin typeface="Goudy Old Style" pitchFamily="18" charset="0"/>
              </a:rPr>
              <a:t> class 1</a:t>
            </a:r>
          </a:p>
        </p:txBody>
      </p:sp>
      <p:sp>
        <p:nvSpPr>
          <p:cNvPr id="31" name="TextBox 52"/>
          <p:cNvSpPr txBox="1">
            <a:spLocks noChangeArrowheads="1"/>
          </p:cNvSpPr>
          <p:nvPr/>
        </p:nvSpPr>
        <p:spPr bwMode="auto">
          <a:xfrm>
            <a:off x="7391399" y="3276600"/>
            <a:ext cx="1230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>
                <a:latin typeface="Goudy Old Style" pitchFamily="18" charset="0"/>
              </a:rPr>
              <a:t>sub</a:t>
            </a:r>
          </a:p>
          <a:p>
            <a:pPr algn="ctr"/>
            <a:r>
              <a:rPr lang="en-US" sz="2200" b="1">
                <a:latin typeface="Goudy Old Style" pitchFamily="18" charset="0"/>
              </a:rPr>
              <a:t> class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abstract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Modifier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533400"/>
            <a:ext cx="8610600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rgbClr val="3333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rgbClr val="3333CC"/>
                </a:solidFill>
                <a:latin typeface="+mn-lt"/>
                <a:cs typeface="+mn-cs"/>
              </a:defRPr>
            </a:lvl3pPr>
            <a:lvl4pPr marL="1541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Certain methods in the superclass do not contain any logic and need to be overridden in the subclass.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The keyword abstract is used for such methods.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The subclass provides implementation details of such abstract methods.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The syntax is:</a:t>
            </a:r>
          </a:p>
          <a:p>
            <a:pPr marL="457200" lvl="1" indent="0" eaLnBrk="1" hangingPunct="1">
              <a:buSzPct val="7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  abstract type </a:t>
            </a:r>
            <a:r>
              <a:rPr lang="en-US" sz="2400" dirty="0" err="1" smtClean="0">
                <a:solidFill>
                  <a:schemeClr val="tx1"/>
                </a:solidFill>
                <a:latin typeface="Goudy Old Style" pitchFamily="18" charset="0"/>
              </a:rPr>
              <a:t>method_name</a:t>
            </a: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Goudy Old Style" pitchFamily="18" charset="0"/>
              </a:rPr>
              <a:t>parameter_list</a:t>
            </a: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);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Any class that contains one or more abstract methods must be declared as abstract.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The class keyword should be preceded by the abstract keyword when declaring an abstract class.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82925"/>
            <a:ext cx="5832475" cy="3460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buSzPct val="70000"/>
              <a:buFont typeface="Arial" pitchFamily="34" charset="0"/>
              <a:buChar char="•"/>
            </a:pPr>
            <a:endParaRPr lang="en-US" sz="240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915194"/>
            <a:ext cx="5184775" cy="1008063"/>
            <a:chOff x="1247" y="1071"/>
            <a:chExt cx="3266" cy="635"/>
          </a:xfrm>
        </p:grpSpPr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247" y="1071"/>
              <a:ext cx="3266" cy="635"/>
            </a:xfrm>
            <a:prstGeom prst="cube">
              <a:avLst>
                <a:gd name="adj" fmla="val 2500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201" y="1344"/>
              <a:ext cx="1271" cy="33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800" b="1" dirty="0">
                  <a:solidFill>
                    <a:schemeClr val="bg1"/>
                  </a:solidFill>
                  <a:latin typeface="Goudy Old Style" pitchFamily="18" charset="0"/>
                </a:rPr>
                <a:t>abstract</a:t>
              </a:r>
            </a:p>
          </p:txBody>
        </p:sp>
      </p:grp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267200" y="1923257"/>
            <a:ext cx="0" cy="6675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828800" y="2590800"/>
            <a:ext cx="513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58800" y="3147218"/>
            <a:ext cx="2946400" cy="1500674"/>
            <a:chOff x="2063" y="2523"/>
            <a:chExt cx="1860" cy="650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063" y="2523"/>
              <a:ext cx="1860" cy="65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173" y="2594"/>
              <a:ext cx="1582" cy="52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Constructors</a:t>
              </a:r>
              <a:r>
                <a:rPr lang="en-US" sz="2400" b="1" dirty="0">
                  <a:latin typeface="Goudy Old Style" pitchFamily="18" charset="0"/>
                </a:rPr>
                <a:t> and </a:t>
              </a: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static</a:t>
              </a:r>
              <a:r>
                <a:rPr lang="en-US" sz="2400" b="1" dirty="0">
                  <a:latin typeface="Goudy Old Style" pitchFamily="18" charset="0"/>
                </a:rPr>
                <a:t> methods cannot be abstract</a:t>
              </a: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475286" y="3147219"/>
            <a:ext cx="3135313" cy="1729581"/>
            <a:chOff x="3878" y="2268"/>
            <a:chExt cx="1793" cy="1162"/>
          </a:xfrm>
        </p:grpSpPr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3878" y="2268"/>
              <a:ext cx="1793" cy="1162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3928" y="2331"/>
              <a:ext cx="1651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Goudy Old Style" pitchFamily="18" charset="0"/>
                </a:rPr>
                <a:t>Abstract method of superclass has to be implemented in subclass</a:t>
              </a:r>
            </a:p>
          </p:txBody>
        </p:sp>
      </p:grp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1828800" y="2590800"/>
            <a:ext cx="0" cy="558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6964362" y="2590800"/>
            <a:ext cx="0" cy="558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 bwMode="auto">
          <a:xfrm>
            <a:off x="304800" y="5049044"/>
            <a:ext cx="8305799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rgbClr val="3333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rgbClr val="3333CC"/>
                </a:solidFill>
                <a:latin typeface="+mn-lt"/>
                <a:cs typeface="+mn-cs"/>
              </a:defRPr>
            </a:lvl3pPr>
            <a:lvl4pPr marL="1541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An abstract class can have object references that can point to a subclass object.</a:t>
            </a:r>
          </a:p>
        </p:txBody>
      </p:sp>
    </p:spTree>
    <p:extLst>
      <p:ext uri="{BB962C8B-B14F-4D97-AF65-F5344CB8AC3E}">
        <p14:creationId xmlns:p14="http://schemas.microsoft.com/office/powerpoint/2010/main" val="31377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229600" cy="5029200"/>
          </a:xfrm>
        </p:spPr>
        <p:txBody>
          <a:bodyPr/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Concept of </a:t>
            </a:r>
            <a:r>
              <a:rPr lang="en-US" sz="2600" b="1" i="1" dirty="0" smtClean="0">
                <a:latin typeface="Goudy Old Style" pitchFamily="18" charset="0"/>
              </a:rPr>
              <a:t>abstract</a:t>
            </a:r>
            <a:r>
              <a:rPr lang="en-US" sz="2600" dirty="0" smtClean="0">
                <a:latin typeface="Goudy Old Style" pitchFamily="18" charset="0"/>
              </a:rPr>
              <a:t> class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Separation of </a:t>
            </a:r>
            <a:r>
              <a:rPr lang="en-US" sz="2600" b="1" i="1" dirty="0" smtClean="0">
                <a:latin typeface="Goudy Old Style" pitchFamily="18" charset="0"/>
              </a:rPr>
              <a:t>definition</a:t>
            </a:r>
            <a:r>
              <a:rPr lang="en-US" sz="2600" dirty="0" smtClean="0">
                <a:latin typeface="Goudy Old Style" pitchFamily="18" charset="0"/>
              </a:rPr>
              <a:t> and </a:t>
            </a:r>
            <a:r>
              <a:rPr lang="en-US" sz="2600" b="1" i="1" dirty="0" smtClean="0">
                <a:latin typeface="Goudy Old Style" pitchFamily="18" charset="0"/>
              </a:rPr>
              <a:t>implementation</a:t>
            </a:r>
            <a:r>
              <a:rPr lang="en-US" sz="2600" dirty="0" smtClean="0">
                <a:latin typeface="Goudy Old Style" pitchFamily="18" charset="0"/>
              </a:rPr>
              <a:t>. 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1981200"/>
            <a:ext cx="2133600" cy="762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3276600"/>
            <a:ext cx="2133600" cy="762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1981200"/>
            <a:ext cx="2514600" cy="8382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1981200"/>
            <a:ext cx="2286000" cy="8382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0" y="3429000"/>
            <a:ext cx="2362200" cy="6096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124200" y="4648200"/>
            <a:ext cx="2133600" cy="6858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67400" y="3429000"/>
            <a:ext cx="1219200" cy="8382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91400" y="3429000"/>
            <a:ext cx="1143000" cy="8382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76300" y="3543300"/>
            <a:ext cx="3886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695701" y="3543300"/>
            <a:ext cx="3886200" cy="31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" y="1600200"/>
            <a:ext cx="8763000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-1789112" y="3543300"/>
            <a:ext cx="3884612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2400" y="5486400"/>
            <a:ext cx="8763000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1181101" y="3009900"/>
            <a:ext cx="533400" cy="31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3810794" y="3123406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3809207" y="4342606"/>
            <a:ext cx="609600" cy="15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6096794" y="3123406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7619206" y="3123406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0" name="TextBox 45"/>
          <p:cNvSpPr txBox="1">
            <a:spLocks noChangeArrowheads="1"/>
          </p:cNvSpPr>
          <p:nvPr/>
        </p:nvSpPr>
        <p:spPr bwMode="auto">
          <a:xfrm>
            <a:off x="381000" y="2133600"/>
            <a:ext cx="2286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>
                <a:latin typeface="Calibri" pitchFamily="34" charset="0"/>
              </a:rPr>
              <a:t>abstract class</a:t>
            </a:r>
          </a:p>
        </p:txBody>
      </p:sp>
      <p:sp>
        <p:nvSpPr>
          <p:cNvPr id="37911" name="TextBox 46"/>
          <p:cNvSpPr txBox="1">
            <a:spLocks noChangeArrowheads="1"/>
          </p:cNvSpPr>
          <p:nvPr/>
        </p:nvSpPr>
        <p:spPr bwMode="auto">
          <a:xfrm>
            <a:off x="3048000" y="2160588"/>
            <a:ext cx="228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>
                <a:latin typeface="Calibri" pitchFamily="34" charset="0"/>
              </a:rPr>
              <a:t>abstract class 1</a:t>
            </a:r>
          </a:p>
        </p:txBody>
      </p:sp>
      <p:sp>
        <p:nvSpPr>
          <p:cNvPr id="37912" name="TextBox 47"/>
          <p:cNvSpPr txBox="1">
            <a:spLocks noChangeArrowheads="1"/>
          </p:cNvSpPr>
          <p:nvPr/>
        </p:nvSpPr>
        <p:spPr bwMode="auto">
          <a:xfrm>
            <a:off x="5943600" y="21336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abstract class</a:t>
            </a:r>
          </a:p>
        </p:txBody>
      </p:sp>
      <p:sp>
        <p:nvSpPr>
          <p:cNvPr id="37913" name="TextBox 48"/>
          <p:cNvSpPr txBox="1">
            <a:spLocks noChangeArrowheads="1"/>
          </p:cNvSpPr>
          <p:nvPr/>
        </p:nvSpPr>
        <p:spPr bwMode="auto">
          <a:xfrm>
            <a:off x="3048000" y="3505200"/>
            <a:ext cx="2286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>
                <a:latin typeface="Calibri" pitchFamily="34" charset="0"/>
              </a:rPr>
              <a:t>abstract class 2</a:t>
            </a:r>
          </a:p>
        </p:txBody>
      </p:sp>
      <p:sp>
        <p:nvSpPr>
          <p:cNvPr id="37914" name="TextBox 49"/>
          <p:cNvSpPr txBox="1">
            <a:spLocks noChangeArrowheads="1"/>
          </p:cNvSpPr>
          <p:nvPr/>
        </p:nvSpPr>
        <p:spPr bwMode="auto">
          <a:xfrm>
            <a:off x="457200" y="3429000"/>
            <a:ext cx="1981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sub class</a:t>
            </a:r>
          </a:p>
        </p:txBody>
      </p:sp>
      <p:sp>
        <p:nvSpPr>
          <p:cNvPr id="37915" name="TextBox 50"/>
          <p:cNvSpPr txBox="1">
            <a:spLocks noChangeArrowheads="1"/>
          </p:cNvSpPr>
          <p:nvPr/>
        </p:nvSpPr>
        <p:spPr bwMode="auto">
          <a:xfrm>
            <a:off x="3200400" y="4724400"/>
            <a:ext cx="1981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sub class</a:t>
            </a:r>
          </a:p>
        </p:txBody>
      </p:sp>
      <p:sp>
        <p:nvSpPr>
          <p:cNvPr id="37916" name="TextBox 51"/>
          <p:cNvSpPr txBox="1">
            <a:spLocks noChangeArrowheads="1"/>
          </p:cNvSpPr>
          <p:nvPr/>
        </p:nvSpPr>
        <p:spPr bwMode="auto">
          <a:xfrm>
            <a:off x="5867400" y="34290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sub</a:t>
            </a:r>
          </a:p>
          <a:p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  class </a:t>
            </a:r>
            <a:r>
              <a:rPr lang="en-US" sz="2000" b="1" dirty="0">
                <a:latin typeface="Calibri" pitchFamily="34" charset="0"/>
              </a:rPr>
              <a:t>1</a:t>
            </a:r>
          </a:p>
        </p:txBody>
      </p:sp>
      <p:sp>
        <p:nvSpPr>
          <p:cNvPr id="37917" name="TextBox 52"/>
          <p:cNvSpPr txBox="1">
            <a:spLocks noChangeArrowheads="1"/>
          </p:cNvSpPr>
          <p:nvPr/>
        </p:nvSpPr>
        <p:spPr bwMode="auto">
          <a:xfrm>
            <a:off x="7315200" y="34290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sub</a:t>
            </a:r>
          </a:p>
          <a:p>
            <a:r>
              <a:rPr lang="en-US" sz="2000" b="1" dirty="0" smtClean="0">
                <a:latin typeface="Calibri" pitchFamily="34" charset="0"/>
              </a:rPr>
              <a:t>   </a:t>
            </a:r>
            <a:r>
              <a:rPr lang="en-US" sz="2000" b="1" dirty="0">
                <a:latin typeface="Calibri" pitchFamily="34" charset="0"/>
              </a:rPr>
              <a:t>class 2</a:t>
            </a:r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6972300" y="3543300"/>
            <a:ext cx="3886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63525" y="5672137"/>
            <a:ext cx="49688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rgbClr val="3333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rgbClr val="3333CC"/>
                </a:solidFill>
                <a:latin typeface="+mn-lt"/>
                <a:cs typeface="+mn-cs"/>
              </a:defRPr>
            </a:lvl3pPr>
            <a:lvl4pPr marL="1541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Demonstration</a:t>
            </a:r>
            <a:r>
              <a:rPr lang="en-US" smtClean="0"/>
              <a:t>: Example 7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0999" y="685800"/>
            <a:ext cx="8499475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33363" indent="-233363" eaLnBrk="1" hangingPunct="1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Goudy Old Style" pitchFamily="18" charset="0"/>
              </a:rPr>
              <a:t> Abstract </a:t>
            </a:r>
            <a:r>
              <a:rPr lang="en-US" sz="2400" dirty="0">
                <a:latin typeface="Goudy Old Style" pitchFamily="18" charset="0"/>
              </a:rPr>
              <a:t>methods do not have any implementation code.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6400" y="1549400"/>
            <a:ext cx="3127375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abstract class Shape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. . . . . . . . . . . 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protected double length;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protected double width;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. . . . . . . . . . .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. . . . . . . . . . .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abstract double area();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5187" y="1395412"/>
            <a:ext cx="6745288" cy="4286250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class Square extends Shape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/** Constructor.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 *@param num passed to the constructor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 *@param num1 passed to the constructor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*/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Square(final double num1)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    super(num1, num1);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/**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 * Calculates the area of a square.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 * @return length passed to the constructor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 */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double area()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    System.out.println("Area of a square is : ");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    return length * width;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8" name="AutoShape 9"/>
          <p:cNvCxnSpPr>
            <a:cxnSpLocks noChangeShapeType="1"/>
            <a:stCxn id="6" idx="2"/>
            <a:endCxn id="7" idx="1"/>
          </p:cNvCxnSpPr>
          <p:nvPr/>
        </p:nvCxnSpPr>
        <p:spPr bwMode="auto">
          <a:xfrm rot="5400000" flipH="1" flipV="1">
            <a:off x="2008980" y="3499644"/>
            <a:ext cx="68263" cy="146050"/>
          </a:xfrm>
          <a:prstGeom prst="bentConnector4">
            <a:avLst>
              <a:gd name="adj1" fmla="val -2969769"/>
              <a:gd name="adj2" fmla="val -122717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638425" y="4375150"/>
            <a:ext cx="6156325" cy="100806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9425" y="3079750"/>
            <a:ext cx="273526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Sub </a:t>
            </a:r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Class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Constructors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66938" y="4113213"/>
            <a:ext cx="3527425" cy="1584325"/>
            <a:chOff x="1474" y="2523"/>
            <a:chExt cx="2222" cy="998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474" y="2523"/>
              <a:ext cx="2222" cy="99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27" y="2614"/>
              <a:ext cx="131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  <a:latin typeface="Goudy Old Style" pitchFamily="18" charset="0"/>
                </a:rPr>
                <a:t>Derived class constructor has same name as that of the class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66938" y="1160463"/>
            <a:ext cx="3527425" cy="1584325"/>
            <a:chOff x="1474" y="708"/>
            <a:chExt cx="2222" cy="998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474" y="708"/>
              <a:ext cx="2222" cy="99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927" y="799"/>
              <a:ext cx="131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  <a:latin typeface="Goudy Old Style" pitchFamily="18" charset="0"/>
                </a:rPr>
                <a:t>Base class constructor is invoked before the derived class</a:t>
              </a:r>
            </a:p>
          </p:txBody>
        </p:sp>
      </p:grpSp>
      <p:sp>
        <p:nvSpPr>
          <p:cNvPr id="6" name="AutoShape 11"/>
          <p:cNvSpPr>
            <a:spLocks noChangeArrowheads="1"/>
          </p:cNvSpPr>
          <p:nvPr/>
        </p:nvSpPr>
        <p:spPr bwMode="auto">
          <a:xfrm rot="5867104">
            <a:off x="4760119" y="2942432"/>
            <a:ext cx="3960813" cy="1403350"/>
          </a:xfrm>
          <a:prstGeom prst="curvedDownArrow">
            <a:avLst>
              <a:gd name="adj1" fmla="val 56448"/>
              <a:gd name="adj2" fmla="val 112896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751513" y="3249613"/>
            <a:ext cx="3098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Goudy Old Style" pitchFamily="18" charset="0"/>
              </a:rPr>
              <a:t>Constructor Inheritance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6343651" y="2816225"/>
            <a:ext cx="2087562" cy="12969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6559551" y="2816225"/>
            <a:ext cx="1871662" cy="12969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 rot="16200000">
            <a:off x="-659606" y="2583657"/>
            <a:ext cx="3960813" cy="1403350"/>
          </a:xfrm>
          <a:prstGeom prst="curvedDownArrow">
            <a:avLst>
              <a:gd name="adj1" fmla="val 56448"/>
              <a:gd name="adj2" fmla="val 112896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93688" y="3105150"/>
            <a:ext cx="2809875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Goudy Old Style" pitchFamily="18" charset="0"/>
              </a:rPr>
              <a:t>To invoke base class constructor</a:t>
            </a:r>
            <a:r>
              <a:rPr lang="en-US" sz="2000" b="1">
                <a:solidFill>
                  <a:srgbClr val="FF0000"/>
                </a:solidFill>
                <a:latin typeface="Goudy Old Style" pitchFamily="18" charset="0"/>
              </a:rPr>
              <a:t> super</a:t>
            </a:r>
            <a:r>
              <a:rPr lang="en-US" sz="2000" b="1">
                <a:latin typeface="Goudy Old Style" pitchFamily="18" charset="0"/>
              </a:rPr>
              <a:t> keyword is used</a:t>
            </a:r>
          </a:p>
        </p:txBody>
      </p:sp>
    </p:spTree>
    <p:extLst>
      <p:ext uri="{BB962C8B-B14F-4D97-AF65-F5344CB8AC3E}">
        <p14:creationId xmlns:p14="http://schemas.microsoft.com/office/powerpoint/2010/main" val="34678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839200" cy="58674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Issues in inheritance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Access specifiers – public, protected, default, private. 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Behavior of constructors</a:t>
            </a:r>
          </a:p>
          <a:p>
            <a:pPr marL="1319213" lvl="2" indent="-404813">
              <a:buSzPct val="70000"/>
              <a:buFont typeface="Wingdings" pitchFamily="2" charset="2"/>
              <a:buChar char="ü"/>
            </a:pPr>
            <a:r>
              <a:rPr lang="en-US" sz="2800" dirty="0" smtClean="0">
                <a:latin typeface="Goudy Old Style" pitchFamily="18" charset="0"/>
              </a:rPr>
              <a:t>Constructors are executed in </a:t>
            </a:r>
            <a:r>
              <a:rPr lang="en-US" sz="2800" dirty="0" err="1" smtClean="0">
                <a:latin typeface="Goudy Old Style" pitchFamily="18" charset="0"/>
              </a:rPr>
              <a:t>superclass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Goudy Old Style" pitchFamily="18" charset="0"/>
              </a:rPr>
              <a:t>– subclass sequence</a:t>
            </a:r>
          </a:p>
          <a:p>
            <a:pPr marL="1319213" lvl="2" indent="-404813">
              <a:buSzPct val="70000"/>
              <a:buFont typeface="Wingdings" pitchFamily="2" charset="2"/>
              <a:buChar char="ü"/>
            </a:pPr>
            <a:r>
              <a:rPr lang="en-US" sz="2800" dirty="0" smtClean="0">
                <a:latin typeface="Goudy Old Style" pitchFamily="18" charset="0"/>
              </a:rPr>
              <a:t>Abstract classes can have constructors</a:t>
            </a:r>
          </a:p>
          <a:p>
            <a:pPr marL="1319213" lvl="2" indent="-404813">
              <a:buSzPct val="70000"/>
              <a:buFont typeface="Wingdings" pitchFamily="2" charset="2"/>
              <a:buChar char="ü"/>
            </a:pPr>
            <a:r>
              <a:rPr lang="en-US" sz="2800" dirty="0" smtClean="0">
                <a:latin typeface="Goudy Old Style" pitchFamily="18" charset="0"/>
              </a:rPr>
              <a:t>Usage of keyword – </a:t>
            </a:r>
            <a:r>
              <a:rPr lang="en-US" sz="2800" b="1" dirty="0" smtClean="0">
                <a:latin typeface="Goudy Old Style" pitchFamily="18" charset="0"/>
              </a:rPr>
              <a:t>super</a:t>
            </a:r>
            <a:endParaRPr lang="en-US" sz="2800" dirty="0" smtClean="0">
              <a:latin typeface="Goudy Old Style" pitchFamily="18" charset="0"/>
            </a:endParaRP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Behavior of garbage collectors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Qualifiers associated with inheritance – super, final, static, </a:t>
            </a:r>
          </a:p>
          <a:p>
            <a:pPr lvl="1" eaLnBrk="1" hangingPunct="1">
              <a:buSzPct val="70000"/>
              <a:buNone/>
            </a:pPr>
            <a:r>
              <a:rPr lang="en-US" sz="2600" dirty="0" smtClean="0">
                <a:latin typeface="Goudy Old Style" pitchFamily="18" charset="0"/>
              </a:rPr>
              <a:t>                                                                   volatile, transient.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Implementing </a:t>
            </a:r>
            <a:r>
              <a:rPr lang="en-US" sz="2600" b="1" i="1" dirty="0" smtClean="0">
                <a:latin typeface="Goudy Old Style" pitchFamily="18" charset="0"/>
              </a:rPr>
              <a:t>polymorphism</a:t>
            </a:r>
            <a:r>
              <a:rPr lang="en-US" sz="2600" dirty="0" smtClean="0">
                <a:latin typeface="Goudy Old Style" pitchFamily="18" charset="0"/>
              </a:rPr>
              <a:t> with inheritance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Object type casting with inheritance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Interface is </a:t>
            </a:r>
            <a:r>
              <a:rPr lang="en-US" sz="2600" dirty="0" smtClean="0">
                <a:latin typeface="Goudy Old Style" pitchFamily="18" charset="0"/>
              </a:rPr>
              <a:t>a </a:t>
            </a:r>
            <a:r>
              <a:rPr lang="en-US" sz="2600" dirty="0">
                <a:latin typeface="Goudy Old Style" pitchFamily="18" charset="0"/>
              </a:rPr>
              <a:t>contract with class that class has to implement functionality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Interface tells only about functionality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Interface doesn’t tell about implementation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By default all methods are “public </a:t>
            </a:r>
            <a:r>
              <a:rPr lang="en-US" sz="2600" dirty="0" smtClean="0">
                <a:latin typeface="Goudy Old Style" pitchFamily="18" charset="0"/>
              </a:rPr>
              <a:t>abstract”</a:t>
            </a:r>
            <a:endParaRPr lang="en-US" sz="2600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By default all </a:t>
            </a:r>
            <a:r>
              <a:rPr lang="en-US" sz="2600" dirty="0" smtClean="0">
                <a:latin typeface="Goudy Old Style" pitchFamily="18" charset="0"/>
              </a:rPr>
              <a:t>data members </a:t>
            </a:r>
            <a:r>
              <a:rPr lang="en-US" sz="2600" dirty="0">
                <a:latin typeface="Goudy Old Style" pitchFamily="18" charset="0"/>
              </a:rPr>
              <a:t>are “public </a:t>
            </a:r>
            <a:r>
              <a:rPr lang="en-US" sz="2600" dirty="0" smtClean="0">
                <a:latin typeface="Goudy Old Style" pitchFamily="18" charset="0"/>
              </a:rPr>
              <a:t>static final</a:t>
            </a:r>
            <a:r>
              <a:rPr lang="en-US" sz="2600" dirty="0">
                <a:latin typeface="Goudy Old Style" pitchFamily="18" charset="0"/>
              </a:rPr>
              <a:t>”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To implement an interface, “implements” keyword is being used.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Interface can </a:t>
            </a:r>
            <a:r>
              <a:rPr lang="en-US" sz="2600" dirty="0" smtClean="0">
                <a:latin typeface="Goudy Old Style" pitchFamily="18" charset="0"/>
              </a:rPr>
              <a:t>extend </a:t>
            </a:r>
            <a:r>
              <a:rPr lang="en-US" sz="2600" dirty="0">
                <a:latin typeface="Goudy Old Style" pitchFamily="18" charset="0"/>
              </a:rPr>
              <a:t>one or more interfaces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Class can </a:t>
            </a:r>
            <a:r>
              <a:rPr lang="en-US" sz="2600" dirty="0" smtClean="0">
                <a:latin typeface="Goudy Old Style" pitchFamily="18" charset="0"/>
              </a:rPr>
              <a:t>implement </a:t>
            </a:r>
            <a:r>
              <a:rPr lang="en-US" sz="2600" dirty="0">
                <a:latin typeface="Goudy Old Style" pitchFamily="18" charset="0"/>
              </a:rPr>
              <a:t>one or more interfaces</a:t>
            </a:r>
          </a:p>
          <a:p>
            <a:pPr>
              <a:buSzPct val="70000"/>
              <a:buFont typeface="Wingdings" pitchFamily="2" charset="2"/>
              <a:buChar char="Ø"/>
            </a:pPr>
            <a:endParaRPr lang="en-US" sz="2600" dirty="0">
              <a:solidFill>
                <a:srgbClr val="000099"/>
              </a:solidFill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8794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4116388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Pure abstract class – </a:t>
            </a:r>
            <a:r>
              <a:rPr lang="en-US" sz="2800" b="1" i="1" dirty="0" smtClean="0">
                <a:latin typeface="Goudy Old Style" pitchFamily="18" charset="0"/>
              </a:rPr>
              <a:t>interface</a:t>
            </a:r>
          </a:p>
        </p:txBody>
      </p:sp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1447800"/>
            <a:ext cx="2133600" cy="4572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2362200"/>
            <a:ext cx="2133600" cy="9144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43600" y="1447800"/>
            <a:ext cx="2514600" cy="5334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24200" y="1447800"/>
            <a:ext cx="2133600" cy="5334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48000" y="2590800"/>
            <a:ext cx="2286000" cy="6096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124200" y="3733800"/>
            <a:ext cx="2133600" cy="808772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67400" y="2590800"/>
            <a:ext cx="1219200" cy="1143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5200" y="2590800"/>
            <a:ext cx="1219200" cy="1143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028700" y="2857500"/>
            <a:ext cx="3581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848101" y="2857500"/>
            <a:ext cx="3581400" cy="31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" y="1066800"/>
            <a:ext cx="8763000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-1636712" y="2857500"/>
            <a:ext cx="3579812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126288" y="2857500"/>
            <a:ext cx="3579812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2400" y="4648200"/>
            <a:ext cx="8763000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0"/>
            <a:endCxn id="4" idx="2"/>
          </p:cNvCxnSpPr>
          <p:nvPr/>
        </p:nvCxnSpPr>
        <p:spPr>
          <a:xfrm rot="5400000" flipH="1" flipV="1">
            <a:off x="1219201" y="2133600"/>
            <a:ext cx="457200" cy="31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3810794" y="2285206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114800" y="3200400"/>
            <a:ext cx="3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6172994" y="2285206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7544594" y="2285206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5" name="TextBox 45"/>
          <p:cNvSpPr txBox="1">
            <a:spLocks noChangeArrowheads="1"/>
          </p:cNvSpPr>
          <p:nvPr/>
        </p:nvSpPr>
        <p:spPr bwMode="auto">
          <a:xfrm>
            <a:off x="457200" y="14478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Goudy Old Style" pitchFamily="18" charset="0"/>
              </a:rPr>
              <a:t>interface</a:t>
            </a:r>
          </a:p>
        </p:txBody>
      </p:sp>
      <p:sp>
        <p:nvSpPr>
          <p:cNvPr id="38936" name="TextBox 46"/>
          <p:cNvSpPr txBox="1">
            <a:spLocks noChangeArrowheads="1"/>
          </p:cNvSpPr>
          <p:nvPr/>
        </p:nvSpPr>
        <p:spPr bwMode="auto">
          <a:xfrm>
            <a:off x="3200400" y="1474788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Goudy Old Style" pitchFamily="18" charset="0"/>
              </a:rPr>
              <a:t>interface</a:t>
            </a:r>
          </a:p>
        </p:txBody>
      </p:sp>
      <p:sp>
        <p:nvSpPr>
          <p:cNvPr id="38937" name="TextBox 47"/>
          <p:cNvSpPr txBox="1">
            <a:spLocks noChangeArrowheads="1"/>
          </p:cNvSpPr>
          <p:nvPr/>
        </p:nvSpPr>
        <p:spPr bwMode="auto">
          <a:xfrm>
            <a:off x="6172200" y="14478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Goudy Old Style" pitchFamily="18" charset="0"/>
              </a:rPr>
              <a:t>interface</a:t>
            </a:r>
          </a:p>
        </p:txBody>
      </p:sp>
      <p:sp>
        <p:nvSpPr>
          <p:cNvPr id="38938" name="TextBox 48"/>
          <p:cNvSpPr txBox="1">
            <a:spLocks noChangeArrowheads="1"/>
          </p:cNvSpPr>
          <p:nvPr/>
        </p:nvSpPr>
        <p:spPr bwMode="auto">
          <a:xfrm>
            <a:off x="3048000" y="2667000"/>
            <a:ext cx="228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Goudy Old Style" pitchFamily="18" charset="0"/>
              </a:rPr>
              <a:t>interface level 1  </a:t>
            </a:r>
          </a:p>
        </p:txBody>
      </p:sp>
      <p:sp>
        <p:nvSpPr>
          <p:cNvPr id="38939" name="TextBox 49"/>
          <p:cNvSpPr txBox="1">
            <a:spLocks noChangeArrowheads="1"/>
          </p:cNvSpPr>
          <p:nvPr/>
        </p:nvSpPr>
        <p:spPr bwMode="auto">
          <a:xfrm>
            <a:off x="304800" y="2354263"/>
            <a:ext cx="2209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Goudy Old Style" pitchFamily="18" charset="0"/>
              </a:rPr>
              <a:t>implementing sub class</a:t>
            </a:r>
          </a:p>
        </p:txBody>
      </p:sp>
      <p:sp>
        <p:nvSpPr>
          <p:cNvPr id="38940" name="TextBox 50"/>
          <p:cNvSpPr txBox="1">
            <a:spLocks noChangeArrowheads="1"/>
          </p:cNvSpPr>
          <p:nvPr/>
        </p:nvSpPr>
        <p:spPr bwMode="auto">
          <a:xfrm>
            <a:off x="3124200" y="3733800"/>
            <a:ext cx="198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Goudy Old Style" pitchFamily="18" charset="0"/>
              </a:rPr>
              <a:t>implementing sub class</a:t>
            </a:r>
          </a:p>
        </p:txBody>
      </p:sp>
      <p:sp>
        <p:nvSpPr>
          <p:cNvPr id="38941" name="TextBox 51"/>
          <p:cNvSpPr txBox="1">
            <a:spLocks noChangeArrowheads="1"/>
          </p:cNvSpPr>
          <p:nvPr/>
        </p:nvSpPr>
        <p:spPr bwMode="auto">
          <a:xfrm>
            <a:off x="5867400" y="2590800"/>
            <a:ext cx="114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Goudy Old Style" pitchFamily="18" charset="0"/>
              </a:rPr>
              <a:t>imp sub</a:t>
            </a:r>
          </a:p>
          <a:p>
            <a:r>
              <a:rPr lang="en-US" sz="2400" b="1">
                <a:latin typeface="Goudy Old Style" pitchFamily="18" charset="0"/>
              </a:rPr>
              <a:t> class 1</a:t>
            </a:r>
          </a:p>
        </p:txBody>
      </p:sp>
      <p:sp>
        <p:nvSpPr>
          <p:cNvPr id="38942" name="TextBox 52"/>
          <p:cNvSpPr txBox="1">
            <a:spLocks noChangeArrowheads="1"/>
          </p:cNvSpPr>
          <p:nvPr/>
        </p:nvSpPr>
        <p:spPr bwMode="auto">
          <a:xfrm>
            <a:off x="7315200" y="2590800"/>
            <a:ext cx="114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Goudy Old Style" pitchFamily="18" charset="0"/>
              </a:rPr>
              <a:t>imp sub</a:t>
            </a:r>
          </a:p>
          <a:p>
            <a:r>
              <a:rPr lang="en-US" sz="2400" b="1">
                <a:latin typeface="Goudy Old Style" pitchFamily="18" charset="0"/>
              </a:rPr>
              <a:t> class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066800" y="2590800"/>
            <a:ext cx="7467600" cy="19812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8050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15400" cy="381000"/>
          </a:xfrm>
        </p:spPr>
        <p:txBody>
          <a:bodyPr>
            <a:no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Application of interface – </a:t>
            </a:r>
            <a:r>
              <a:rPr lang="en-US" sz="2600" b="1" i="1" dirty="0" smtClean="0">
                <a:latin typeface="Goudy Old Style" pitchFamily="18" charset="0"/>
              </a:rPr>
              <a:t>multiple inheritance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57400" y="1522412"/>
            <a:ext cx="2133600" cy="1143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09800" y="3275012"/>
            <a:ext cx="4267200" cy="1143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00600" y="1522412"/>
            <a:ext cx="2133600" cy="1143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14400" y="1065212"/>
            <a:ext cx="7086600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-875506" y="2855118"/>
            <a:ext cx="3581400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210301" y="2855912"/>
            <a:ext cx="3581400" cy="31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14400" y="4646612"/>
            <a:ext cx="7086600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5487194" y="2969418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8" name="TextBox 45"/>
          <p:cNvSpPr txBox="1">
            <a:spLocks noChangeArrowheads="1"/>
          </p:cNvSpPr>
          <p:nvPr/>
        </p:nvSpPr>
        <p:spPr bwMode="auto">
          <a:xfrm>
            <a:off x="2133600" y="1751012"/>
            <a:ext cx="1981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latin typeface="Calibri" pitchFamily="34" charset="0"/>
              </a:rPr>
              <a:t>interface</a:t>
            </a:r>
          </a:p>
        </p:txBody>
      </p:sp>
      <p:sp>
        <p:nvSpPr>
          <p:cNvPr id="39949" name="TextBox 46"/>
          <p:cNvSpPr txBox="1">
            <a:spLocks noChangeArrowheads="1"/>
          </p:cNvSpPr>
          <p:nvPr/>
        </p:nvSpPr>
        <p:spPr bwMode="auto">
          <a:xfrm>
            <a:off x="4876800" y="1751012"/>
            <a:ext cx="1981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latin typeface="Calibri" pitchFamily="34" charset="0"/>
              </a:rPr>
              <a:t>super class</a:t>
            </a:r>
          </a:p>
        </p:txBody>
      </p:sp>
      <p:sp>
        <p:nvSpPr>
          <p:cNvPr id="39950" name="TextBox 49"/>
          <p:cNvSpPr txBox="1">
            <a:spLocks noChangeArrowheads="1"/>
          </p:cNvSpPr>
          <p:nvPr/>
        </p:nvSpPr>
        <p:spPr bwMode="auto">
          <a:xfrm>
            <a:off x="2133600" y="3427412"/>
            <a:ext cx="4038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latin typeface="Calibri" pitchFamily="34" charset="0"/>
              </a:rPr>
              <a:t>implementing sub class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5400000" flipH="1" flipV="1">
            <a:off x="2667794" y="2969418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2"/>
          <p:cNvSpPr txBox="1">
            <a:spLocks/>
          </p:cNvSpPr>
          <p:nvPr/>
        </p:nvSpPr>
        <p:spPr bwMode="auto">
          <a:xfrm>
            <a:off x="76200" y="4876800"/>
            <a:ext cx="8915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sz="2600" kern="0" dirty="0">
                <a:latin typeface="Goudy Old Style" pitchFamily="18" charset="0"/>
                <a:cs typeface="+mn-cs"/>
              </a:rPr>
              <a:t>Ambiguity taken care of in the above arrangement.</a:t>
            </a:r>
            <a:endParaRPr lang="en-US" sz="2600" b="1" i="1" kern="0" dirty="0">
              <a:latin typeface="Goudy Old Style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2438401"/>
            <a:ext cx="3200400" cy="8382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15400" cy="381000"/>
          </a:xfrm>
        </p:spPr>
        <p:txBody>
          <a:bodyPr>
            <a:no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Concept of </a:t>
            </a:r>
            <a:r>
              <a:rPr lang="en-US" sz="2600" b="1" i="1" dirty="0" smtClean="0">
                <a:latin typeface="Goudy Old Style" pitchFamily="18" charset="0"/>
              </a:rPr>
              <a:t>package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0013" y="3810001"/>
            <a:ext cx="2133600" cy="76200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92788" y="2749551"/>
            <a:ext cx="2133600" cy="831850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1813" y="1751014"/>
            <a:ext cx="3886200" cy="158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-1066800" y="3352801"/>
            <a:ext cx="3200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819400" y="3352801"/>
            <a:ext cx="3200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0"/>
          </p:cNvCxnSpPr>
          <p:nvPr/>
        </p:nvCxnSpPr>
        <p:spPr>
          <a:xfrm rot="5400000" flipH="1" flipV="1">
            <a:off x="2171701" y="3543301"/>
            <a:ext cx="531812" cy="15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1905794" y="1370807"/>
            <a:ext cx="7620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2" name="TextBox 45"/>
          <p:cNvSpPr txBox="1">
            <a:spLocks noChangeArrowheads="1"/>
          </p:cNvSpPr>
          <p:nvPr/>
        </p:nvSpPr>
        <p:spPr bwMode="auto">
          <a:xfrm>
            <a:off x="912813" y="2505076"/>
            <a:ext cx="32019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Goudy Old Style" pitchFamily="18" charset="0"/>
              </a:rPr>
              <a:t>interface / abstract class  / super class</a:t>
            </a:r>
          </a:p>
        </p:txBody>
      </p:sp>
      <p:sp>
        <p:nvSpPr>
          <p:cNvPr id="40973" name="TextBox 48"/>
          <p:cNvSpPr txBox="1">
            <a:spLocks noChangeArrowheads="1"/>
          </p:cNvSpPr>
          <p:nvPr/>
        </p:nvSpPr>
        <p:spPr bwMode="auto">
          <a:xfrm>
            <a:off x="5792788" y="2894014"/>
            <a:ext cx="213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Goudy Old Style" pitchFamily="18" charset="0"/>
              </a:rPr>
              <a:t>sub class level 1</a:t>
            </a:r>
          </a:p>
        </p:txBody>
      </p:sp>
      <p:sp>
        <p:nvSpPr>
          <p:cNvPr id="40974" name="TextBox 49"/>
          <p:cNvSpPr txBox="1">
            <a:spLocks noChangeArrowheads="1"/>
          </p:cNvSpPr>
          <p:nvPr/>
        </p:nvSpPr>
        <p:spPr bwMode="auto">
          <a:xfrm>
            <a:off x="1293813" y="3810001"/>
            <a:ext cx="2209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latin typeface="Calibri" pitchFamily="34" charset="0"/>
              </a:rPr>
              <a:t>implementing sub class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31813" y="4951414"/>
            <a:ext cx="3886200" cy="158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410200" y="2209801"/>
            <a:ext cx="2971800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342606" y="3274220"/>
            <a:ext cx="2132013" cy="31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7313613" y="3275014"/>
            <a:ext cx="2135187" cy="158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410200" y="4343401"/>
            <a:ext cx="2971800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980" name="TextBox 78"/>
          <p:cNvSpPr txBox="1">
            <a:spLocks noChangeArrowheads="1"/>
          </p:cNvSpPr>
          <p:nvPr/>
        </p:nvSpPr>
        <p:spPr bwMode="auto">
          <a:xfrm>
            <a:off x="760413" y="1827214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Goudy Old Style" pitchFamily="18" charset="0"/>
              </a:rPr>
              <a:t>package </a:t>
            </a:r>
            <a:r>
              <a:rPr lang="en-US" sz="2400" b="1" dirty="0" err="1">
                <a:latin typeface="Goudy Old Style" pitchFamily="18" charset="0"/>
              </a:rPr>
              <a:t>samplepkg</a:t>
            </a:r>
            <a:r>
              <a:rPr lang="en-US" sz="2400" b="1" dirty="0">
                <a:latin typeface="Goudy Old Style" pitchFamily="18" charset="0"/>
              </a:rPr>
              <a:t>;</a:t>
            </a:r>
          </a:p>
        </p:txBody>
      </p:sp>
      <p:cxnSp>
        <p:nvCxnSpPr>
          <p:cNvPr id="25" name="Elbow Connector 24"/>
          <p:cNvCxnSpPr/>
          <p:nvPr/>
        </p:nvCxnSpPr>
        <p:spPr>
          <a:xfrm flipH="1">
            <a:off x="2286000" y="990601"/>
            <a:ext cx="4343400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6018213" y="1600201"/>
            <a:ext cx="1220788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371600" y="3808414"/>
            <a:ext cx="2133600" cy="763587"/>
          </a:xfrm>
          <a:prstGeom prst="roundRect">
            <a:avLst/>
          </a:prstGeom>
          <a:solidFill>
            <a:srgbClr val="BBE0E3">
              <a:alpha val="25882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Goudy Old Style" pitchFamily="18" charset="0"/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rot="5400000" flipH="1" flipV="1">
            <a:off x="2173287" y="3541714"/>
            <a:ext cx="531813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1524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Sub </a:t>
            </a:r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Class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Constructors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06388" y="685800"/>
            <a:ext cx="7313612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rgbClr val="3333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rgbClr val="3333CC"/>
                </a:solidFill>
                <a:latin typeface="+mn-lt"/>
                <a:cs typeface="+mn-cs"/>
              </a:defRPr>
            </a:lvl3pPr>
            <a:lvl4pPr marL="1541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The syntax to invoke the superclass </a:t>
            </a:r>
            <a:r>
              <a:rPr lang="en-US" sz="2400" dirty="0" err="1" smtClean="0">
                <a:solidFill>
                  <a:schemeClr val="tx1"/>
                </a:solidFill>
                <a:latin typeface="Goudy Old Style" pitchFamily="18" charset="0"/>
              </a:rPr>
              <a:t>consructor</a:t>
            </a: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 is:</a:t>
            </a:r>
          </a:p>
          <a:p>
            <a:pPr marL="457200" lvl="1" indent="0" eaLnBrk="1" hangingPunct="1">
              <a:buSzPct val="7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super(</a:t>
            </a:r>
            <a:r>
              <a:rPr lang="en-US" sz="2400" dirty="0" err="1" smtClean="0">
                <a:solidFill>
                  <a:schemeClr val="tx1"/>
                </a:solidFill>
                <a:latin typeface="Goudy Old Style" pitchFamily="18" charset="0"/>
              </a:rPr>
              <a:t>parameter_list</a:t>
            </a: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) or super();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The parameters required by the constructor of the superclass are specified in the </a:t>
            </a:r>
          </a:p>
          <a:p>
            <a:pPr marL="457200" lvl="1" indent="0" eaLnBrk="1" hangingPunct="1">
              <a:buSzPct val="70000"/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Goudy Old Style" pitchFamily="18" charset="0"/>
              </a:rPr>
              <a:t>parameter_list</a:t>
            </a:r>
            <a:endParaRPr lang="en-US" sz="2400" dirty="0" smtClean="0">
              <a:solidFill>
                <a:schemeClr val="tx1"/>
              </a:solidFill>
              <a:latin typeface="Goudy Old Style" pitchFamily="18" charset="0"/>
            </a:endParaRP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The super() method always refers to the superclass immediately above the calling class.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62000" y="1165225"/>
            <a:ext cx="5111750" cy="35877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0" y="2438400"/>
            <a:ext cx="3168650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083425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Invoking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Super </a:t>
            </a:r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class Constructor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538163" y="5446712"/>
            <a:ext cx="53990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rgbClr val="3333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rgbClr val="3333CC"/>
                </a:solidFill>
                <a:latin typeface="+mn-lt"/>
                <a:cs typeface="+mn-cs"/>
              </a:defRPr>
            </a:lvl3pPr>
            <a:lvl4pPr marL="1541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Demonstration</a:t>
            </a:r>
            <a:r>
              <a:rPr lang="en-US" smtClean="0"/>
              <a:t>: Example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06513" y="908050"/>
            <a:ext cx="7313612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400">
                <a:latin typeface="Goudy Old Style" pitchFamily="18" charset="0"/>
              </a:rPr>
              <a:t>Usage of the keyword super.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113" y="1514475"/>
            <a:ext cx="8431212" cy="39465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class FictionAuthor extends Author 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/** Stores the storytype of the author. */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String storytype;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/** Derived class Constructor.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@param name passed to the constructor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@param type passed to the constructor */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FictionAuthor(String name, String type) 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   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super(name);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    storytype = type;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    System.out.println("Printing from the Fiction Author class");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    System.out.println("Type is " + storytype);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20675" y="3489325"/>
            <a:ext cx="647700" cy="360362"/>
          </a:xfrm>
          <a:custGeom>
            <a:avLst/>
            <a:gdLst>
              <a:gd name="T0" fmla="*/ 485775 w 21600"/>
              <a:gd name="T1" fmla="*/ 0 h 21600"/>
              <a:gd name="T2" fmla="*/ 0 w 21600"/>
              <a:gd name="T3" fmla="*/ 180181 h 21600"/>
              <a:gd name="T4" fmla="*/ 485775 w 21600"/>
              <a:gd name="T5" fmla="*/ 360362 h 21600"/>
              <a:gd name="T6" fmla="*/ 647700 w 21600"/>
              <a:gd name="T7" fmla="*/ 18018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4208463" y="3562350"/>
            <a:ext cx="2447925" cy="792162"/>
          </a:xfrm>
          <a:prstGeom prst="borderCallout2">
            <a:avLst>
              <a:gd name="adj1" fmla="val 7014"/>
              <a:gd name="adj2" fmla="val -3111"/>
              <a:gd name="adj3" fmla="val 7014"/>
              <a:gd name="adj4" fmla="val -32750"/>
              <a:gd name="adj5" fmla="val 3806"/>
              <a:gd name="adj6" fmla="val -63556"/>
            </a:avLst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Calls the super class constructor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12838" y="1341437"/>
            <a:ext cx="7632700" cy="1778000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Author(String str) 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    name = str;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    System.out.println("Printing from the Author class");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    System.out.println("The name is " + name);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  }</a:t>
            </a:r>
          </a:p>
        </p:txBody>
      </p:sp>
      <p:cxnSp>
        <p:nvCxnSpPr>
          <p:cNvPr id="10" name="AutoShape 11"/>
          <p:cNvCxnSpPr>
            <a:cxnSpLocks noChangeShapeType="1"/>
            <a:stCxn id="8" idx="0"/>
          </p:cNvCxnSpPr>
          <p:nvPr/>
        </p:nvCxnSpPr>
        <p:spPr bwMode="auto">
          <a:xfrm flipH="1" flipV="1">
            <a:off x="5986463" y="3057525"/>
            <a:ext cx="682625" cy="901700"/>
          </a:xfrm>
          <a:prstGeom prst="bentConnector4">
            <a:avLst>
              <a:gd name="adj1" fmla="val -31630"/>
              <a:gd name="adj2" fmla="val 7200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927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Polymorphism means “many forms”.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It is described as “one interface, many implementations”.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It helps to write code that does not depend on specific types.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It is the capability of a method to do different things based on the object that is acting upon it.</a:t>
            </a:r>
          </a:p>
          <a:p>
            <a:pPr>
              <a:buSzPct val="70000"/>
              <a:buFont typeface="Wingdings" pitchFamily="2" charset="2"/>
              <a:buChar char="Ø"/>
            </a:pPr>
            <a:endParaRPr lang="en-US" sz="2600" dirty="0">
              <a:solidFill>
                <a:srgbClr val="000099"/>
              </a:solidFill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609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Polymorphism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7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Polymorphism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92537" y="1878012"/>
            <a:ext cx="931863" cy="835025"/>
            <a:chOff x="2305" y="1767"/>
            <a:chExt cx="587" cy="526"/>
          </a:xfrm>
        </p:grpSpPr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2305" y="1767"/>
              <a:ext cx="587" cy="526"/>
            </a:xfrm>
            <a:custGeom>
              <a:avLst/>
              <a:gdLst>
                <a:gd name="T0" fmla="*/ 574 w 587"/>
                <a:gd name="T1" fmla="*/ 0 h 526"/>
                <a:gd name="T2" fmla="*/ 316 w 587"/>
                <a:gd name="T3" fmla="*/ 11 h 526"/>
                <a:gd name="T4" fmla="*/ 405 w 587"/>
                <a:gd name="T5" fmla="*/ 79 h 526"/>
                <a:gd name="T6" fmla="*/ 0 w 587"/>
                <a:gd name="T7" fmla="*/ 456 h 526"/>
                <a:gd name="T8" fmla="*/ 92 w 587"/>
                <a:gd name="T9" fmla="*/ 526 h 526"/>
                <a:gd name="T10" fmla="*/ 497 w 587"/>
                <a:gd name="T11" fmla="*/ 149 h 526"/>
                <a:gd name="T12" fmla="*/ 587 w 587"/>
                <a:gd name="T13" fmla="*/ 217 h 526"/>
                <a:gd name="T14" fmla="*/ 574 w 587"/>
                <a:gd name="T15" fmla="*/ 0 h 5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87"/>
                <a:gd name="T25" fmla="*/ 0 h 526"/>
                <a:gd name="T26" fmla="*/ 587 w 587"/>
                <a:gd name="T27" fmla="*/ 526 h 5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87" h="526">
                  <a:moveTo>
                    <a:pt x="574" y="0"/>
                  </a:moveTo>
                  <a:lnTo>
                    <a:pt x="316" y="11"/>
                  </a:lnTo>
                  <a:lnTo>
                    <a:pt x="405" y="79"/>
                  </a:lnTo>
                  <a:lnTo>
                    <a:pt x="0" y="456"/>
                  </a:lnTo>
                  <a:lnTo>
                    <a:pt x="92" y="526"/>
                  </a:lnTo>
                  <a:lnTo>
                    <a:pt x="497" y="149"/>
                  </a:lnTo>
                  <a:lnTo>
                    <a:pt x="587" y="217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2305" y="1767"/>
              <a:ext cx="587" cy="526"/>
            </a:xfrm>
            <a:custGeom>
              <a:avLst/>
              <a:gdLst>
                <a:gd name="T0" fmla="*/ 574 w 587"/>
                <a:gd name="T1" fmla="*/ 0 h 526"/>
                <a:gd name="T2" fmla="*/ 316 w 587"/>
                <a:gd name="T3" fmla="*/ 11 h 526"/>
                <a:gd name="T4" fmla="*/ 405 w 587"/>
                <a:gd name="T5" fmla="*/ 79 h 526"/>
                <a:gd name="T6" fmla="*/ 0 w 587"/>
                <a:gd name="T7" fmla="*/ 456 h 526"/>
                <a:gd name="T8" fmla="*/ 92 w 587"/>
                <a:gd name="T9" fmla="*/ 526 h 526"/>
                <a:gd name="T10" fmla="*/ 497 w 587"/>
                <a:gd name="T11" fmla="*/ 149 h 526"/>
                <a:gd name="T12" fmla="*/ 587 w 587"/>
                <a:gd name="T13" fmla="*/ 217 h 526"/>
                <a:gd name="T14" fmla="*/ 574 w 587"/>
                <a:gd name="T15" fmla="*/ 0 h 5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87"/>
                <a:gd name="T25" fmla="*/ 0 h 526"/>
                <a:gd name="T26" fmla="*/ 587 w 587"/>
                <a:gd name="T27" fmla="*/ 526 h 5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87" h="526">
                  <a:moveTo>
                    <a:pt x="574" y="0"/>
                  </a:moveTo>
                  <a:lnTo>
                    <a:pt x="316" y="11"/>
                  </a:lnTo>
                  <a:lnTo>
                    <a:pt x="405" y="79"/>
                  </a:lnTo>
                  <a:lnTo>
                    <a:pt x="0" y="456"/>
                  </a:lnTo>
                  <a:lnTo>
                    <a:pt x="92" y="526"/>
                  </a:lnTo>
                  <a:lnTo>
                    <a:pt x="497" y="149"/>
                  </a:lnTo>
                  <a:lnTo>
                    <a:pt x="587" y="217"/>
                  </a:lnTo>
                  <a:lnTo>
                    <a:pt x="574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008437" y="3117850"/>
            <a:ext cx="809625" cy="487362"/>
            <a:chOff x="2351" y="2412"/>
            <a:chExt cx="510" cy="307"/>
          </a:xfrm>
        </p:grpSpPr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2351" y="2412"/>
              <a:ext cx="510" cy="307"/>
            </a:xfrm>
            <a:custGeom>
              <a:avLst/>
              <a:gdLst>
                <a:gd name="T0" fmla="*/ 510 w 510"/>
                <a:gd name="T1" fmla="*/ 153 h 307"/>
                <a:gd name="T2" fmla="*/ 328 w 510"/>
                <a:gd name="T3" fmla="*/ 0 h 307"/>
                <a:gd name="T4" fmla="*/ 328 w 510"/>
                <a:gd name="T5" fmla="*/ 101 h 307"/>
                <a:gd name="T6" fmla="*/ 0 w 510"/>
                <a:gd name="T7" fmla="*/ 101 h 307"/>
                <a:gd name="T8" fmla="*/ 0 w 510"/>
                <a:gd name="T9" fmla="*/ 205 h 307"/>
                <a:gd name="T10" fmla="*/ 328 w 510"/>
                <a:gd name="T11" fmla="*/ 205 h 307"/>
                <a:gd name="T12" fmla="*/ 328 w 510"/>
                <a:gd name="T13" fmla="*/ 307 h 307"/>
                <a:gd name="T14" fmla="*/ 510 w 510"/>
                <a:gd name="T15" fmla="*/ 153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0"/>
                <a:gd name="T25" fmla="*/ 0 h 307"/>
                <a:gd name="T26" fmla="*/ 510 w 510"/>
                <a:gd name="T27" fmla="*/ 307 h 30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0" h="307">
                  <a:moveTo>
                    <a:pt x="510" y="153"/>
                  </a:moveTo>
                  <a:lnTo>
                    <a:pt x="328" y="0"/>
                  </a:lnTo>
                  <a:lnTo>
                    <a:pt x="328" y="101"/>
                  </a:lnTo>
                  <a:lnTo>
                    <a:pt x="0" y="101"/>
                  </a:lnTo>
                  <a:lnTo>
                    <a:pt x="0" y="205"/>
                  </a:lnTo>
                  <a:lnTo>
                    <a:pt x="328" y="205"/>
                  </a:lnTo>
                  <a:lnTo>
                    <a:pt x="328" y="307"/>
                  </a:lnTo>
                  <a:lnTo>
                    <a:pt x="510" y="15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2351" y="2412"/>
              <a:ext cx="510" cy="307"/>
            </a:xfrm>
            <a:custGeom>
              <a:avLst/>
              <a:gdLst>
                <a:gd name="T0" fmla="*/ 510 w 510"/>
                <a:gd name="T1" fmla="*/ 153 h 307"/>
                <a:gd name="T2" fmla="*/ 328 w 510"/>
                <a:gd name="T3" fmla="*/ 0 h 307"/>
                <a:gd name="T4" fmla="*/ 328 w 510"/>
                <a:gd name="T5" fmla="*/ 101 h 307"/>
                <a:gd name="T6" fmla="*/ 0 w 510"/>
                <a:gd name="T7" fmla="*/ 101 h 307"/>
                <a:gd name="T8" fmla="*/ 0 w 510"/>
                <a:gd name="T9" fmla="*/ 205 h 307"/>
                <a:gd name="T10" fmla="*/ 328 w 510"/>
                <a:gd name="T11" fmla="*/ 205 h 307"/>
                <a:gd name="T12" fmla="*/ 328 w 510"/>
                <a:gd name="T13" fmla="*/ 307 h 307"/>
                <a:gd name="T14" fmla="*/ 510 w 510"/>
                <a:gd name="T15" fmla="*/ 153 h 3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0"/>
                <a:gd name="T25" fmla="*/ 0 h 307"/>
                <a:gd name="T26" fmla="*/ 510 w 510"/>
                <a:gd name="T27" fmla="*/ 307 h 30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0" h="307">
                  <a:moveTo>
                    <a:pt x="510" y="153"/>
                  </a:moveTo>
                  <a:lnTo>
                    <a:pt x="328" y="0"/>
                  </a:lnTo>
                  <a:lnTo>
                    <a:pt x="328" y="101"/>
                  </a:lnTo>
                  <a:lnTo>
                    <a:pt x="0" y="101"/>
                  </a:lnTo>
                  <a:lnTo>
                    <a:pt x="0" y="205"/>
                  </a:lnTo>
                  <a:lnTo>
                    <a:pt x="328" y="205"/>
                  </a:lnTo>
                  <a:lnTo>
                    <a:pt x="328" y="307"/>
                  </a:lnTo>
                  <a:lnTo>
                    <a:pt x="510" y="153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783012" y="4154487"/>
            <a:ext cx="730250" cy="531813"/>
            <a:chOff x="2310" y="2832"/>
            <a:chExt cx="551" cy="425"/>
          </a:xfrm>
        </p:grpSpPr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310" y="2832"/>
              <a:ext cx="551" cy="425"/>
            </a:xfrm>
            <a:custGeom>
              <a:avLst/>
              <a:gdLst>
                <a:gd name="T0" fmla="*/ 551 w 551"/>
                <a:gd name="T1" fmla="*/ 408 h 425"/>
                <a:gd name="T2" fmla="*/ 531 w 551"/>
                <a:gd name="T3" fmla="*/ 192 h 425"/>
                <a:gd name="T4" fmla="*/ 453 w 551"/>
                <a:gd name="T5" fmla="*/ 269 h 425"/>
                <a:gd name="T6" fmla="*/ 81 w 551"/>
                <a:gd name="T7" fmla="*/ 0 h 425"/>
                <a:gd name="T8" fmla="*/ 0 w 551"/>
                <a:gd name="T9" fmla="*/ 80 h 425"/>
                <a:gd name="T10" fmla="*/ 372 w 551"/>
                <a:gd name="T11" fmla="*/ 348 h 425"/>
                <a:gd name="T12" fmla="*/ 294 w 551"/>
                <a:gd name="T13" fmla="*/ 425 h 425"/>
                <a:gd name="T14" fmla="*/ 551 w 551"/>
                <a:gd name="T15" fmla="*/ 408 h 4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1"/>
                <a:gd name="T25" fmla="*/ 0 h 425"/>
                <a:gd name="T26" fmla="*/ 551 w 551"/>
                <a:gd name="T27" fmla="*/ 425 h 4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1" h="425">
                  <a:moveTo>
                    <a:pt x="551" y="408"/>
                  </a:moveTo>
                  <a:lnTo>
                    <a:pt x="531" y="192"/>
                  </a:lnTo>
                  <a:lnTo>
                    <a:pt x="453" y="269"/>
                  </a:lnTo>
                  <a:lnTo>
                    <a:pt x="81" y="0"/>
                  </a:lnTo>
                  <a:lnTo>
                    <a:pt x="0" y="80"/>
                  </a:lnTo>
                  <a:lnTo>
                    <a:pt x="372" y="348"/>
                  </a:lnTo>
                  <a:lnTo>
                    <a:pt x="294" y="425"/>
                  </a:lnTo>
                  <a:lnTo>
                    <a:pt x="551" y="40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310" y="2832"/>
              <a:ext cx="551" cy="425"/>
            </a:xfrm>
            <a:custGeom>
              <a:avLst/>
              <a:gdLst>
                <a:gd name="T0" fmla="*/ 551 w 551"/>
                <a:gd name="T1" fmla="*/ 408 h 425"/>
                <a:gd name="T2" fmla="*/ 531 w 551"/>
                <a:gd name="T3" fmla="*/ 192 h 425"/>
                <a:gd name="T4" fmla="*/ 453 w 551"/>
                <a:gd name="T5" fmla="*/ 269 h 425"/>
                <a:gd name="T6" fmla="*/ 81 w 551"/>
                <a:gd name="T7" fmla="*/ 0 h 425"/>
                <a:gd name="T8" fmla="*/ 0 w 551"/>
                <a:gd name="T9" fmla="*/ 80 h 425"/>
                <a:gd name="T10" fmla="*/ 372 w 551"/>
                <a:gd name="T11" fmla="*/ 348 h 425"/>
                <a:gd name="T12" fmla="*/ 294 w 551"/>
                <a:gd name="T13" fmla="*/ 425 h 425"/>
                <a:gd name="T14" fmla="*/ 551 w 551"/>
                <a:gd name="T15" fmla="*/ 408 h 4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1"/>
                <a:gd name="T25" fmla="*/ 0 h 425"/>
                <a:gd name="T26" fmla="*/ 551 w 551"/>
                <a:gd name="T27" fmla="*/ 425 h 4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1" h="425">
                  <a:moveTo>
                    <a:pt x="551" y="408"/>
                  </a:moveTo>
                  <a:lnTo>
                    <a:pt x="531" y="192"/>
                  </a:lnTo>
                  <a:lnTo>
                    <a:pt x="453" y="269"/>
                  </a:lnTo>
                  <a:lnTo>
                    <a:pt x="81" y="0"/>
                  </a:lnTo>
                  <a:lnTo>
                    <a:pt x="0" y="80"/>
                  </a:lnTo>
                  <a:lnTo>
                    <a:pt x="372" y="348"/>
                  </a:lnTo>
                  <a:lnTo>
                    <a:pt x="294" y="425"/>
                  </a:lnTo>
                  <a:lnTo>
                    <a:pt x="551" y="408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250112" y="1157287"/>
            <a:ext cx="693738" cy="419100"/>
            <a:chOff x="5012" y="799"/>
            <a:chExt cx="437" cy="264"/>
          </a:xfrm>
        </p:grpSpPr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2" y="799"/>
              <a:ext cx="437" cy="246"/>
            </a:xfrm>
            <a:custGeom>
              <a:avLst/>
              <a:gdLst>
                <a:gd name="T0" fmla="*/ 0 w 437"/>
                <a:gd name="T1" fmla="*/ 246 h 246"/>
                <a:gd name="T2" fmla="*/ 437 w 437"/>
                <a:gd name="T3" fmla="*/ 246 h 246"/>
                <a:gd name="T4" fmla="*/ 0 w 437"/>
                <a:gd name="T5" fmla="*/ 0 h 246"/>
                <a:gd name="T6" fmla="*/ 0 w 437"/>
                <a:gd name="T7" fmla="*/ 246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7"/>
                <a:gd name="T13" fmla="*/ 0 h 246"/>
                <a:gd name="T14" fmla="*/ 437 w 437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7" h="246">
                  <a:moveTo>
                    <a:pt x="0" y="246"/>
                  </a:moveTo>
                  <a:lnTo>
                    <a:pt x="437" y="246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12" y="817"/>
              <a:ext cx="437" cy="246"/>
            </a:xfrm>
            <a:custGeom>
              <a:avLst/>
              <a:gdLst>
                <a:gd name="T0" fmla="*/ 0 w 437"/>
                <a:gd name="T1" fmla="*/ 246 h 246"/>
                <a:gd name="T2" fmla="*/ 437 w 437"/>
                <a:gd name="T3" fmla="*/ 246 h 246"/>
                <a:gd name="T4" fmla="*/ 0 w 437"/>
                <a:gd name="T5" fmla="*/ 0 h 246"/>
                <a:gd name="T6" fmla="*/ 0 w 437"/>
                <a:gd name="T7" fmla="*/ 246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7"/>
                <a:gd name="T13" fmla="*/ 0 h 246"/>
                <a:gd name="T14" fmla="*/ 437 w 437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7" h="246">
                  <a:moveTo>
                    <a:pt x="0" y="246"/>
                  </a:moveTo>
                  <a:lnTo>
                    <a:pt x="437" y="246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7250112" y="1725612"/>
            <a:ext cx="461963" cy="584200"/>
            <a:chOff x="4172" y="1276"/>
            <a:chExt cx="291" cy="368"/>
          </a:xfrm>
        </p:grpSpPr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172" y="1276"/>
              <a:ext cx="291" cy="368"/>
            </a:xfrm>
            <a:custGeom>
              <a:avLst/>
              <a:gdLst>
                <a:gd name="T0" fmla="*/ 0 w 291"/>
                <a:gd name="T1" fmla="*/ 0 h 368"/>
                <a:gd name="T2" fmla="*/ 0 w 291"/>
                <a:gd name="T3" fmla="*/ 368 h 368"/>
                <a:gd name="T4" fmla="*/ 291 w 291"/>
                <a:gd name="T5" fmla="*/ 0 h 368"/>
                <a:gd name="T6" fmla="*/ 0 w 291"/>
                <a:gd name="T7" fmla="*/ 0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1"/>
                <a:gd name="T13" fmla="*/ 0 h 368"/>
                <a:gd name="T14" fmla="*/ 291 w 291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1" h="368">
                  <a:moveTo>
                    <a:pt x="0" y="0"/>
                  </a:moveTo>
                  <a:lnTo>
                    <a:pt x="0" y="368"/>
                  </a:lnTo>
                  <a:lnTo>
                    <a:pt x="2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4172" y="1276"/>
              <a:ext cx="291" cy="368"/>
            </a:xfrm>
            <a:custGeom>
              <a:avLst/>
              <a:gdLst>
                <a:gd name="T0" fmla="*/ 0 w 291"/>
                <a:gd name="T1" fmla="*/ 0 h 368"/>
                <a:gd name="T2" fmla="*/ 0 w 291"/>
                <a:gd name="T3" fmla="*/ 368 h 368"/>
                <a:gd name="T4" fmla="*/ 291 w 291"/>
                <a:gd name="T5" fmla="*/ 0 h 368"/>
                <a:gd name="T6" fmla="*/ 0 w 291"/>
                <a:gd name="T7" fmla="*/ 0 h 3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1"/>
                <a:gd name="T13" fmla="*/ 0 h 368"/>
                <a:gd name="T14" fmla="*/ 291 w 291"/>
                <a:gd name="T15" fmla="*/ 368 h 3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1" h="368">
                  <a:moveTo>
                    <a:pt x="0" y="0"/>
                  </a:moveTo>
                  <a:lnTo>
                    <a:pt x="0" y="368"/>
                  </a:lnTo>
                  <a:lnTo>
                    <a:pt x="29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7250112" y="3028950"/>
            <a:ext cx="809625" cy="292100"/>
            <a:chOff x="4172" y="2289"/>
            <a:chExt cx="510" cy="184"/>
          </a:xfrm>
        </p:grpSpPr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172" y="2289"/>
              <a:ext cx="510" cy="184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172" y="2289"/>
              <a:ext cx="510" cy="184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7262812" y="3462337"/>
            <a:ext cx="346075" cy="682625"/>
            <a:chOff x="4172" y="2565"/>
            <a:chExt cx="218" cy="430"/>
          </a:xfrm>
        </p:grpSpPr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172" y="2565"/>
              <a:ext cx="218" cy="430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172" y="2565"/>
              <a:ext cx="218" cy="4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7177087" y="4687887"/>
            <a:ext cx="608013" cy="487363"/>
            <a:chOff x="4199" y="3332"/>
            <a:chExt cx="383" cy="307"/>
          </a:xfrm>
        </p:grpSpPr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199" y="3332"/>
              <a:ext cx="383" cy="307"/>
            </a:xfrm>
            <a:custGeom>
              <a:avLst/>
              <a:gdLst>
                <a:gd name="T0" fmla="*/ 191 w 383"/>
                <a:gd name="T1" fmla="*/ 0 h 307"/>
                <a:gd name="T2" fmla="*/ 0 w 383"/>
                <a:gd name="T3" fmla="*/ 118 h 307"/>
                <a:gd name="T4" fmla="*/ 73 w 383"/>
                <a:gd name="T5" fmla="*/ 307 h 307"/>
                <a:gd name="T6" fmla="*/ 310 w 383"/>
                <a:gd name="T7" fmla="*/ 307 h 307"/>
                <a:gd name="T8" fmla="*/ 383 w 383"/>
                <a:gd name="T9" fmla="*/ 118 h 307"/>
                <a:gd name="T10" fmla="*/ 191 w 383"/>
                <a:gd name="T11" fmla="*/ 0 h 3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3"/>
                <a:gd name="T19" fmla="*/ 0 h 307"/>
                <a:gd name="T20" fmla="*/ 383 w 383"/>
                <a:gd name="T21" fmla="*/ 307 h 3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3" h="307">
                  <a:moveTo>
                    <a:pt x="191" y="0"/>
                  </a:moveTo>
                  <a:lnTo>
                    <a:pt x="0" y="118"/>
                  </a:lnTo>
                  <a:lnTo>
                    <a:pt x="73" y="307"/>
                  </a:lnTo>
                  <a:lnTo>
                    <a:pt x="310" y="307"/>
                  </a:lnTo>
                  <a:lnTo>
                    <a:pt x="383" y="1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199" y="3332"/>
              <a:ext cx="383" cy="307"/>
            </a:xfrm>
            <a:custGeom>
              <a:avLst/>
              <a:gdLst>
                <a:gd name="T0" fmla="*/ 191 w 383"/>
                <a:gd name="T1" fmla="*/ 0 h 307"/>
                <a:gd name="T2" fmla="*/ 0 w 383"/>
                <a:gd name="T3" fmla="*/ 118 h 307"/>
                <a:gd name="T4" fmla="*/ 73 w 383"/>
                <a:gd name="T5" fmla="*/ 307 h 307"/>
                <a:gd name="T6" fmla="*/ 310 w 383"/>
                <a:gd name="T7" fmla="*/ 307 h 307"/>
                <a:gd name="T8" fmla="*/ 383 w 383"/>
                <a:gd name="T9" fmla="*/ 118 h 307"/>
                <a:gd name="T10" fmla="*/ 191 w 383"/>
                <a:gd name="T11" fmla="*/ 0 h 3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3"/>
                <a:gd name="T19" fmla="*/ 0 h 307"/>
                <a:gd name="T20" fmla="*/ 383 w 383"/>
                <a:gd name="T21" fmla="*/ 307 h 3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3" h="307">
                  <a:moveTo>
                    <a:pt x="191" y="0"/>
                  </a:moveTo>
                  <a:lnTo>
                    <a:pt x="0" y="118"/>
                  </a:lnTo>
                  <a:lnTo>
                    <a:pt x="73" y="307"/>
                  </a:lnTo>
                  <a:lnTo>
                    <a:pt x="310" y="307"/>
                  </a:lnTo>
                  <a:lnTo>
                    <a:pt x="383" y="118"/>
                  </a:lnTo>
                  <a:lnTo>
                    <a:pt x="191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7250112" y="5394325"/>
            <a:ext cx="604838" cy="501650"/>
            <a:chOff x="4206" y="3758"/>
            <a:chExt cx="381" cy="316"/>
          </a:xfrm>
        </p:grpSpPr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4206" y="3758"/>
              <a:ext cx="381" cy="316"/>
            </a:xfrm>
            <a:custGeom>
              <a:avLst/>
              <a:gdLst>
                <a:gd name="T0" fmla="*/ 285 w 381"/>
                <a:gd name="T1" fmla="*/ 0 h 316"/>
                <a:gd name="T2" fmla="*/ 50 w 381"/>
                <a:gd name="T3" fmla="*/ 21 h 316"/>
                <a:gd name="T4" fmla="*/ 0 w 381"/>
                <a:gd name="T5" fmla="*/ 216 h 316"/>
                <a:gd name="T6" fmla="*/ 205 w 381"/>
                <a:gd name="T7" fmla="*/ 316 h 316"/>
                <a:gd name="T8" fmla="*/ 381 w 381"/>
                <a:gd name="T9" fmla="*/ 182 h 316"/>
                <a:gd name="T10" fmla="*/ 285 w 381"/>
                <a:gd name="T11" fmla="*/ 0 h 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"/>
                <a:gd name="T19" fmla="*/ 0 h 316"/>
                <a:gd name="T20" fmla="*/ 381 w 381"/>
                <a:gd name="T21" fmla="*/ 316 h 3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" h="316">
                  <a:moveTo>
                    <a:pt x="285" y="0"/>
                  </a:moveTo>
                  <a:lnTo>
                    <a:pt x="50" y="21"/>
                  </a:lnTo>
                  <a:lnTo>
                    <a:pt x="0" y="216"/>
                  </a:lnTo>
                  <a:lnTo>
                    <a:pt x="205" y="316"/>
                  </a:lnTo>
                  <a:lnTo>
                    <a:pt x="381" y="18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4206" y="3758"/>
              <a:ext cx="381" cy="316"/>
            </a:xfrm>
            <a:custGeom>
              <a:avLst/>
              <a:gdLst>
                <a:gd name="T0" fmla="*/ 285 w 381"/>
                <a:gd name="T1" fmla="*/ 0 h 316"/>
                <a:gd name="T2" fmla="*/ 50 w 381"/>
                <a:gd name="T3" fmla="*/ 21 h 316"/>
                <a:gd name="T4" fmla="*/ 0 w 381"/>
                <a:gd name="T5" fmla="*/ 216 h 316"/>
                <a:gd name="T6" fmla="*/ 205 w 381"/>
                <a:gd name="T7" fmla="*/ 316 h 316"/>
                <a:gd name="T8" fmla="*/ 381 w 381"/>
                <a:gd name="T9" fmla="*/ 182 h 316"/>
                <a:gd name="T10" fmla="*/ 285 w 381"/>
                <a:gd name="T11" fmla="*/ 0 h 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"/>
                <a:gd name="T19" fmla="*/ 0 h 316"/>
                <a:gd name="T20" fmla="*/ 381 w 381"/>
                <a:gd name="T21" fmla="*/ 316 h 3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" h="316">
                  <a:moveTo>
                    <a:pt x="285" y="0"/>
                  </a:moveTo>
                  <a:lnTo>
                    <a:pt x="50" y="21"/>
                  </a:lnTo>
                  <a:lnTo>
                    <a:pt x="0" y="216"/>
                  </a:lnTo>
                  <a:lnTo>
                    <a:pt x="205" y="316"/>
                  </a:lnTo>
                  <a:lnTo>
                    <a:pt x="381" y="182"/>
                  </a:lnTo>
                  <a:lnTo>
                    <a:pt x="285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38400" y="2020887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sz="1500" b="1" dirty="0">
                <a:solidFill>
                  <a:srgbClr val="FF0000"/>
                </a:solidFill>
                <a:latin typeface="Goudy Old Style" pitchFamily="18" charset="0"/>
              </a:rPr>
              <a:t>Base Class</a:t>
            </a:r>
          </a:p>
          <a:p>
            <a:pPr algn="ctr" eaLnBrk="1" hangingPunct="1"/>
            <a:r>
              <a:rPr lang="en-US" sz="1500" b="1" dirty="0" smtClean="0">
                <a:solidFill>
                  <a:srgbClr val="FF0000"/>
                </a:solidFill>
                <a:latin typeface="Goudy Old Style" pitchFamily="18" charset="0"/>
              </a:rPr>
              <a:t>(</a:t>
            </a:r>
            <a:r>
              <a:rPr lang="en-US" sz="1500" b="1" dirty="0">
                <a:solidFill>
                  <a:srgbClr val="FF0000"/>
                </a:solidFill>
                <a:latin typeface="Goudy Old Style" pitchFamily="18" charset="0"/>
              </a:rPr>
              <a:t>Interface)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08437" y="533400"/>
            <a:ext cx="39798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sz="1500" b="1" dirty="0">
                <a:solidFill>
                  <a:srgbClr val="3399FF"/>
                </a:solidFill>
                <a:latin typeface="Goudy Old Style" pitchFamily="18" charset="0"/>
              </a:rPr>
              <a:t>Derived Class -  Draws and moves Triangle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46562" y="2384425"/>
            <a:ext cx="34111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sz="1500" b="1">
                <a:solidFill>
                  <a:srgbClr val="659B68"/>
                </a:solidFill>
                <a:latin typeface="Goudy Old Style" pitchFamily="18" charset="0"/>
              </a:rPr>
              <a:t>Derived Class - Draws and moves Rectangle</a:t>
            </a:r>
            <a:r>
              <a:rPr lang="en-US" sz="1500" b="1">
                <a:solidFill>
                  <a:srgbClr val="000000"/>
                </a:solidFill>
                <a:latin typeface="Goudy Old Style" pitchFamily="18" charset="0"/>
              </a:rPr>
              <a:t>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92587" y="4184650"/>
            <a:ext cx="39385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sz="1500" b="1">
                <a:solidFill>
                  <a:srgbClr val="FF00FF"/>
                </a:solidFill>
                <a:latin typeface="Goudy Old Style" pitchFamily="18" charset="0"/>
              </a:rPr>
              <a:t>Derived Class - Draws and moves Pentagon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1560512" y="2670174"/>
            <a:ext cx="820738" cy="471488"/>
            <a:chOff x="1060" y="2243"/>
            <a:chExt cx="562" cy="343"/>
          </a:xfrm>
        </p:grpSpPr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1060" y="2243"/>
              <a:ext cx="562" cy="343"/>
            </a:xfrm>
            <a:custGeom>
              <a:avLst/>
              <a:gdLst>
                <a:gd name="T0" fmla="*/ 562 w 562"/>
                <a:gd name="T1" fmla="*/ 322 h 343"/>
                <a:gd name="T2" fmla="*/ 537 w 562"/>
                <a:gd name="T3" fmla="*/ 222 h 343"/>
                <a:gd name="T4" fmla="*/ 506 w 562"/>
                <a:gd name="T5" fmla="*/ 262 h 343"/>
                <a:gd name="T6" fmla="*/ 32 w 562"/>
                <a:gd name="T7" fmla="*/ 0 h 343"/>
                <a:gd name="T8" fmla="*/ 0 w 562"/>
                <a:gd name="T9" fmla="*/ 41 h 343"/>
                <a:gd name="T10" fmla="*/ 474 w 562"/>
                <a:gd name="T11" fmla="*/ 303 h 343"/>
                <a:gd name="T12" fmla="*/ 443 w 562"/>
                <a:gd name="T13" fmla="*/ 343 h 343"/>
                <a:gd name="T14" fmla="*/ 562 w 562"/>
                <a:gd name="T15" fmla="*/ 322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2"/>
                <a:gd name="T25" fmla="*/ 0 h 343"/>
                <a:gd name="T26" fmla="*/ 562 w 562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2" h="343">
                  <a:moveTo>
                    <a:pt x="562" y="322"/>
                  </a:moveTo>
                  <a:lnTo>
                    <a:pt x="537" y="222"/>
                  </a:lnTo>
                  <a:lnTo>
                    <a:pt x="506" y="262"/>
                  </a:lnTo>
                  <a:lnTo>
                    <a:pt x="32" y="0"/>
                  </a:lnTo>
                  <a:lnTo>
                    <a:pt x="0" y="41"/>
                  </a:lnTo>
                  <a:lnTo>
                    <a:pt x="474" y="303"/>
                  </a:lnTo>
                  <a:lnTo>
                    <a:pt x="443" y="343"/>
                  </a:lnTo>
                  <a:lnTo>
                    <a:pt x="562" y="32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1060" y="2243"/>
              <a:ext cx="562" cy="343"/>
            </a:xfrm>
            <a:custGeom>
              <a:avLst/>
              <a:gdLst>
                <a:gd name="T0" fmla="*/ 562 w 562"/>
                <a:gd name="T1" fmla="*/ 322 h 343"/>
                <a:gd name="T2" fmla="*/ 537 w 562"/>
                <a:gd name="T3" fmla="*/ 222 h 343"/>
                <a:gd name="T4" fmla="*/ 506 w 562"/>
                <a:gd name="T5" fmla="*/ 262 h 343"/>
                <a:gd name="T6" fmla="*/ 32 w 562"/>
                <a:gd name="T7" fmla="*/ 0 h 343"/>
                <a:gd name="T8" fmla="*/ 0 w 562"/>
                <a:gd name="T9" fmla="*/ 41 h 343"/>
                <a:gd name="T10" fmla="*/ 474 w 562"/>
                <a:gd name="T11" fmla="*/ 303 h 343"/>
                <a:gd name="T12" fmla="*/ 443 w 562"/>
                <a:gd name="T13" fmla="*/ 343 h 343"/>
                <a:gd name="T14" fmla="*/ 562 w 562"/>
                <a:gd name="T15" fmla="*/ 322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2"/>
                <a:gd name="T25" fmla="*/ 0 h 343"/>
                <a:gd name="T26" fmla="*/ 562 w 562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2" h="343">
                  <a:moveTo>
                    <a:pt x="562" y="322"/>
                  </a:moveTo>
                  <a:lnTo>
                    <a:pt x="537" y="222"/>
                  </a:lnTo>
                  <a:lnTo>
                    <a:pt x="506" y="262"/>
                  </a:lnTo>
                  <a:lnTo>
                    <a:pt x="32" y="0"/>
                  </a:lnTo>
                  <a:lnTo>
                    <a:pt x="0" y="41"/>
                  </a:lnTo>
                  <a:lnTo>
                    <a:pt x="474" y="303"/>
                  </a:lnTo>
                  <a:lnTo>
                    <a:pt x="443" y="343"/>
                  </a:lnTo>
                  <a:lnTo>
                    <a:pt x="562" y="32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1560512" y="3173412"/>
            <a:ext cx="809625" cy="206375"/>
            <a:chOff x="1094" y="2595"/>
            <a:chExt cx="510" cy="130"/>
          </a:xfrm>
        </p:grpSpPr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094" y="2595"/>
              <a:ext cx="510" cy="130"/>
            </a:xfrm>
            <a:custGeom>
              <a:avLst/>
              <a:gdLst>
                <a:gd name="T0" fmla="*/ 510 w 510"/>
                <a:gd name="T1" fmla="*/ 65 h 130"/>
                <a:gd name="T2" fmla="*/ 433 w 510"/>
                <a:gd name="T3" fmla="*/ 0 h 130"/>
                <a:gd name="T4" fmla="*/ 433 w 510"/>
                <a:gd name="T5" fmla="*/ 43 h 130"/>
                <a:gd name="T6" fmla="*/ 0 w 510"/>
                <a:gd name="T7" fmla="*/ 43 h 130"/>
                <a:gd name="T8" fmla="*/ 0 w 510"/>
                <a:gd name="T9" fmla="*/ 87 h 130"/>
                <a:gd name="T10" fmla="*/ 433 w 510"/>
                <a:gd name="T11" fmla="*/ 87 h 130"/>
                <a:gd name="T12" fmla="*/ 433 w 510"/>
                <a:gd name="T13" fmla="*/ 130 h 130"/>
                <a:gd name="T14" fmla="*/ 510 w 510"/>
                <a:gd name="T15" fmla="*/ 65 h 1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0"/>
                <a:gd name="T25" fmla="*/ 0 h 130"/>
                <a:gd name="T26" fmla="*/ 510 w 510"/>
                <a:gd name="T27" fmla="*/ 130 h 1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0" h="130">
                  <a:moveTo>
                    <a:pt x="510" y="65"/>
                  </a:moveTo>
                  <a:lnTo>
                    <a:pt x="433" y="0"/>
                  </a:lnTo>
                  <a:lnTo>
                    <a:pt x="433" y="43"/>
                  </a:lnTo>
                  <a:lnTo>
                    <a:pt x="0" y="43"/>
                  </a:lnTo>
                  <a:lnTo>
                    <a:pt x="0" y="87"/>
                  </a:lnTo>
                  <a:lnTo>
                    <a:pt x="433" y="87"/>
                  </a:lnTo>
                  <a:lnTo>
                    <a:pt x="433" y="130"/>
                  </a:lnTo>
                  <a:lnTo>
                    <a:pt x="510" y="6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94" y="2595"/>
              <a:ext cx="510" cy="130"/>
            </a:xfrm>
            <a:custGeom>
              <a:avLst/>
              <a:gdLst>
                <a:gd name="T0" fmla="*/ 510 w 510"/>
                <a:gd name="T1" fmla="*/ 65 h 130"/>
                <a:gd name="T2" fmla="*/ 433 w 510"/>
                <a:gd name="T3" fmla="*/ 0 h 130"/>
                <a:gd name="T4" fmla="*/ 433 w 510"/>
                <a:gd name="T5" fmla="*/ 43 h 130"/>
                <a:gd name="T6" fmla="*/ 0 w 510"/>
                <a:gd name="T7" fmla="*/ 43 h 130"/>
                <a:gd name="T8" fmla="*/ 0 w 510"/>
                <a:gd name="T9" fmla="*/ 87 h 130"/>
                <a:gd name="T10" fmla="*/ 433 w 510"/>
                <a:gd name="T11" fmla="*/ 87 h 130"/>
                <a:gd name="T12" fmla="*/ 433 w 510"/>
                <a:gd name="T13" fmla="*/ 130 h 130"/>
                <a:gd name="T14" fmla="*/ 510 w 510"/>
                <a:gd name="T15" fmla="*/ 65 h 1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0"/>
                <a:gd name="T25" fmla="*/ 0 h 130"/>
                <a:gd name="T26" fmla="*/ 510 w 510"/>
                <a:gd name="T27" fmla="*/ 130 h 1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0" h="130">
                  <a:moveTo>
                    <a:pt x="510" y="65"/>
                  </a:moveTo>
                  <a:lnTo>
                    <a:pt x="433" y="0"/>
                  </a:lnTo>
                  <a:lnTo>
                    <a:pt x="433" y="43"/>
                  </a:lnTo>
                  <a:lnTo>
                    <a:pt x="0" y="43"/>
                  </a:lnTo>
                  <a:lnTo>
                    <a:pt x="0" y="87"/>
                  </a:lnTo>
                  <a:lnTo>
                    <a:pt x="433" y="87"/>
                  </a:lnTo>
                  <a:lnTo>
                    <a:pt x="433" y="130"/>
                  </a:lnTo>
                  <a:lnTo>
                    <a:pt x="510" y="6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1560512" y="3462337"/>
            <a:ext cx="801688" cy="449263"/>
            <a:chOff x="1099" y="2731"/>
            <a:chExt cx="505" cy="283"/>
          </a:xfrm>
        </p:grpSpPr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1099" y="2731"/>
              <a:ext cx="505" cy="283"/>
            </a:xfrm>
            <a:custGeom>
              <a:avLst/>
              <a:gdLst>
                <a:gd name="T0" fmla="*/ 505 w 505"/>
                <a:gd name="T1" fmla="*/ 23 h 283"/>
                <a:gd name="T2" fmla="*/ 400 w 505"/>
                <a:gd name="T3" fmla="*/ 0 h 283"/>
                <a:gd name="T4" fmla="*/ 425 w 505"/>
                <a:gd name="T5" fmla="*/ 37 h 283"/>
                <a:gd name="T6" fmla="*/ 0 w 505"/>
                <a:gd name="T7" fmla="*/ 245 h 283"/>
                <a:gd name="T8" fmla="*/ 27 w 505"/>
                <a:gd name="T9" fmla="*/ 283 h 283"/>
                <a:gd name="T10" fmla="*/ 451 w 505"/>
                <a:gd name="T11" fmla="*/ 75 h 283"/>
                <a:gd name="T12" fmla="*/ 477 w 505"/>
                <a:gd name="T13" fmla="*/ 112 h 283"/>
                <a:gd name="T14" fmla="*/ 505 w 505"/>
                <a:gd name="T15" fmla="*/ 23 h 2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05"/>
                <a:gd name="T25" fmla="*/ 0 h 283"/>
                <a:gd name="T26" fmla="*/ 505 w 505"/>
                <a:gd name="T27" fmla="*/ 283 h 2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05" h="283">
                  <a:moveTo>
                    <a:pt x="505" y="23"/>
                  </a:moveTo>
                  <a:lnTo>
                    <a:pt x="400" y="0"/>
                  </a:lnTo>
                  <a:lnTo>
                    <a:pt x="425" y="37"/>
                  </a:lnTo>
                  <a:lnTo>
                    <a:pt x="0" y="245"/>
                  </a:lnTo>
                  <a:lnTo>
                    <a:pt x="27" y="283"/>
                  </a:lnTo>
                  <a:lnTo>
                    <a:pt x="451" y="75"/>
                  </a:lnTo>
                  <a:lnTo>
                    <a:pt x="477" y="112"/>
                  </a:lnTo>
                  <a:lnTo>
                    <a:pt x="505" y="2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099" y="2731"/>
              <a:ext cx="505" cy="283"/>
            </a:xfrm>
            <a:custGeom>
              <a:avLst/>
              <a:gdLst>
                <a:gd name="T0" fmla="*/ 505 w 505"/>
                <a:gd name="T1" fmla="*/ 23 h 283"/>
                <a:gd name="T2" fmla="*/ 400 w 505"/>
                <a:gd name="T3" fmla="*/ 0 h 283"/>
                <a:gd name="T4" fmla="*/ 425 w 505"/>
                <a:gd name="T5" fmla="*/ 37 h 283"/>
                <a:gd name="T6" fmla="*/ 0 w 505"/>
                <a:gd name="T7" fmla="*/ 245 h 283"/>
                <a:gd name="T8" fmla="*/ 27 w 505"/>
                <a:gd name="T9" fmla="*/ 283 h 283"/>
                <a:gd name="T10" fmla="*/ 451 w 505"/>
                <a:gd name="T11" fmla="*/ 75 h 283"/>
                <a:gd name="T12" fmla="*/ 477 w 505"/>
                <a:gd name="T13" fmla="*/ 112 h 283"/>
                <a:gd name="T14" fmla="*/ 505 w 505"/>
                <a:gd name="T15" fmla="*/ 23 h 2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05"/>
                <a:gd name="T25" fmla="*/ 0 h 283"/>
                <a:gd name="T26" fmla="*/ 505 w 505"/>
                <a:gd name="T27" fmla="*/ 283 h 2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05" h="283">
                  <a:moveTo>
                    <a:pt x="505" y="23"/>
                  </a:moveTo>
                  <a:lnTo>
                    <a:pt x="400" y="0"/>
                  </a:lnTo>
                  <a:lnTo>
                    <a:pt x="425" y="37"/>
                  </a:lnTo>
                  <a:lnTo>
                    <a:pt x="0" y="245"/>
                  </a:lnTo>
                  <a:lnTo>
                    <a:pt x="27" y="283"/>
                  </a:lnTo>
                  <a:lnTo>
                    <a:pt x="451" y="75"/>
                  </a:lnTo>
                  <a:lnTo>
                    <a:pt x="477" y="112"/>
                  </a:lnTo>
                  <a:lnTo>
                    <a:pt x="505" y="23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20" name="Text Box 145"/>
          <p:cNvSpPr txBox="1">
            <a:spLocks noChangeArrowheads="1"/>
          </p:cNvSpPr>
          <p:nvPr/>
        </p:nvSpPr>
        <p:spPr bwMode="auto">
          <a:xfrm>
            <a:off x="1776412" y="4686300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352675" y="2746376"/>
            <a:ext cx="1584325" cy="1370013"/>
            <a:chOff x="1474" y="2072"/>
            <a:chExt cx="998" cy="863"/>
          </a:xfrm>
        </p:grpSpPr>
        <p:grpSp>
          <p:nvGrpSpPr>
            <p:cNvPr id="19" name="Group 65"/>
            <p:cNvGrpSpPr>
              <a:grpSpLocks/>
            </p:cNvGrpSpPr>
            <p:nvPr/>
          </p:nvGrpSpPr>
          <p:grpSpPr bwMode="auto">
            <a:xfrm>
              <a:off x="1474" y="2072"/>
              <a:ext cx="998" cy="863"/>
              <a:chOff x="1565" y="2024"/>
              <a:chExt cx="729" cy="535"/>
            </a:xfrm>
          </p:grpSpPr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1565" y="2208"/>
                <a:ext cx="729" cy="35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1565" y="2208"/>
                <a:ext cx="729" cy="35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1565" y="2024"/>
                <a:ext cx="729" cy="17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1565" y="2024"/>
                <a:ext cx="729" cy="176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1791" y="2038"/>
                <a:ext cx="215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en-US" sz="1500" b="1">
                    <a:solidFill>
                      <a:srgbClr val="FFFFFF"/>
                    </a:solidFill>
                    <a:latin typeface="Goudy Old Style" pitchFamily="18" charset="0"/>
                  </a:rPr>
                  <a:t>Shape</a:t>
                </a:r>
                <a:endParaRPr lang="en-US" sz="1500">
                  <a:latin typeface="Goudy Old Style" pitchFamily="18" charset="0"/>
                </a:endParaRPr>
              </a:p>
            </p:txBody>
          </p:sp>
        </p:grpSp>
        <p:sp>
          <p:nvSpPr>
            <p:cNvPr id="67" name="Text Box 146"/>
            <p:cNvSpPr txBox="1">
              <a:spLocks noChangeArrowheads="1"/>
            </p:cNvSpPr>
            <p:nvPr/>
          </p:nvSpPr>
          <p:spPr bwMode="auto">
            <a:xfrm>
              <a:off x="1565" y="2387"/>
              <a:ext cx="72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draw ()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move ()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4729162" y="796926"/>
            <a:ext cx="2160588" cy="1651001"/>
            <a:chOff x="2880" y="799"/>
            <a:chExt cx="1361" cy="1040"/>
          </a:xfrm>
        </p:grpSpPr>
        <p:grpSp>
          <p:nvGrpSpPr>
            <p:cNvPr id="22" name="Group 58"/>
            <p:cNvGrpSpPr>
              <a:grpSpLocks/>
            </p:cNvGrpSpPr>
            <p:nvPr/>
          </p:nvGrpSpPr>
          <p:grpSpPr bwMode="auto">
            <a:xfrm>
              <a:off x="2880" y="799"/>
              <a:ext cx="1361" cy="953"/>
              <a:chOff x="3016" y="799"/>
              <a:chExt cx="997" cy="983"/>
            </a:xfrm>
          </p:grpSpPr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3016" y="935"/>
                <a:ext cx="997" cy="84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3016" y="940"/>
                <a:ext cx="997" cy="84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3016" y="799"/>
                <a:ext cx="997" cy="141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3016" y="799"/>
                <a:ext cx="997" cy="1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3344" y="821"/>
                <a:ext cx="489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en-US" sz="1500" b="1">
                    <a:solidFill>
                      <a:srgbClr val="FFFFFF"/>
                    </a:solidFill>
                    <a:latin typeface="Goudy Old Style" pitchFamily="18" charset="0"/>
                  </a:rPr>
                  <a:t>Triangle</a:t>
                </a:r>
                <a:endParaRPr lang="en-US" sz="1500">
                  <a:latin typeface="Goudy Old Style" pitchFamily="18" charset="0"/>
                </a:endParaRPr>
              </a:p>
            </p:txBody>
          </p:sp>
        </p:grpSp>
        <p:sp>
          <p:nvSpPr>
            <p:cNvPr id="60" name="Text Box 150"/>
            <p:cNvSpPr txBox="1">
              <a:spLocks noChangeArrowheads="1"/>
            </p:cNvSpPr>
            <p:nvPr/>
          </p:nvSpPr>
          <p:spPr bwMode="auto">
            <a:xfrm>
              <a:off x="2971" y="981"/>
              <a:ext cx="1270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 dirty="0">
                  <a:latin typeface="Goudy Old Style" pitchFamily="18" charset="0"/>
                </a:rPr>
                <a:t>draw () {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 dirty="0" err="1">
                  <a:latin typeface="Goudy Old Style" pitchFamily="18" charset="0"/>
                </a:rPr>
                <a:t>DrawTriangle</a:t>
              </a:r>
              <a:endParaRPr lang="en-US" sz="1500" dirty="0">
                <a:latin typeface="Goudy Old Style" pitchFamily="18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 dirty="0">
                  <a:latin typeface="Goudy Old Style" pitchFamily="18" charset="0"/>
                </a:rPr>
                <a:t>}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 dirty="0">
                  <a:latin typeface="Goudy Old Style" pitchFamily="18" charset="0"/>
                </a:rPr>
                <a:t>move () {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 dirty="0" err="1">
                  <a:latin typeface="Goudy Old Style" pitchFamily="18" charset="0"/>
                </a:rPr>
                <a:t>MoveTriangleVertices</a:t>
              </a:r>
              <a:endParaRPr lang="en-US" sz="1500" dirty="0">
                <a:latin typeface="Goudy Old Style" pitchFamily="18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 dirty="0">
                  <a:latin typeface="Goudy Old Style" pitchFamily="18" charset="0"/>
                </a:rPr>
                <a:t>}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018212" y="1228725"/>
            <a:ext cx="1087438" cy="195262"/>
            <a:chOff x="3443" y="1061"/>
            <a:chExt cx="685" cy="123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443" y="1061"/>
              <a:ext cx="685" cy="123"/>
            </a:xfrm>
            <a:custGeom>
              <a:avLst/>
              <a:gdLst>
                <a:gd name="T0" fmla="*/ 685 w 685"/>
                <a:gd name="T1" fmla="*/ 62 h 123"/>
                <a:gd name="T2" fmla="*/ 612 w 685"/>
                <a:gd name="T3" fmla="*/ 0 h 123"/>
                <a:gd name="T4" fmla="*/ 594 w 685"/>
                <a:gd name="T5" fmla="*/ 16 h 123"/>
                <a:gd name="T6" fmla="*/ 630 w 685"/>
                <a:gd name="T7" fmla="*/ 46 h 123"/>
                <a:gd name="T8" fmla="*/ 0 w 685"/>
                <a:gd name="T9" fmla="*/ 46 h 123"/>
                <a:gd name="T10" fmla="*/ 0 w 685"/>
                <a:gd name="T11" fmla="*/ 77 h 123"/>
                <a:gd name="T12" fmla="*/ 630 w 685"/>
                <a:gd name="T13" fmla="*/ 77 h 123"/>
                <a:gd name="T14" fmla="*/ 594 w 685"/>
                <a:gd name="T15" fmla="*/ 108 h 123"/>
                <a:gd name="T16" fmla="*/ 612 w 685"/>
                <a:gd name="T17" fmla="*/ 123 h 123"/>
                <a:gd name="T18" fmla="*/ 685 w 685"/>
                <a:gd name="T19" fmla="*/ 62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5"/>
                <a:gd name="T31" fmla="*/ 0 h 123"/>
                <a:gd name="T32" fmla="*/ 685 w 685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5" h="123">
                  <a:moveTo>
                    <a:pt x="685" y="62"/>
                  </a:moveTo>
                  <a:lnTo>
                    <a:pt x="612" y="0"/>
                  </a:lnTo>
                  <a:lnTo>
                    <a:pt x="594" y="16"/>
                  </a:lnTo>
                  <a:lnTo>
                    <a:pt x="630" y="46"/>
                  </a:lnTo>
                  <a:lnTo>
                    <a:pt x="0" y="46"/>
                  </a:lnTo>
                  <a:lnTo>
                    <a:pt x="0" y="77"/>
                  </a:lnTo>
                  <a:lnTo>
                    <a:pt x="630" y="77"/>
                  </a:lnTo>
                  <a:lnTo>
                    <a:pt x="594" y="108"/>
                  </a:lnTo>
                  <a:lnTo>
                    <a:pt x="612" y="123"/>
                  </a:lnTo>
                  <a:lnTo>
                    <a:pt x="685" y="6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443" y="1061"/>
              <a:ext cx="685" cy="123"/>
            </a:xfrm>
            <a:custGeom>
              <a:avLst/>
              <a:gdLst>
                <a:gd name="T0" fmla="*/ 685 w 685"/>
                <a:gd name="T1" fmla="*/ 62 h 123"/>
                <a:gd name="T2" fmla="*/ 612 w 685"/>
                <a:gd name="T3" fmla="*/ 0 h 123"/>
                <a:gd name="T4" fmla="*/ 594 w 685"/>
                <a:gd name="T5" fmla="*/ 16 h 123"/>
                <a:gd name="T6" fmla="*/ 630 w 685"/>
                <a:gd name="T7" fmla="*/ 46 h 123"/>
                <a:gd name="T8" fmla="*/ 0 w 685"/>
                <a:gd name="T9" fmla="*/ 46 h 123"/>
                <a:gd name="T10" fmla="*/ 0 w 685"/>
                <a:gd name="T11" fmla="*/ 77 h 123"/>
                <a:gd name="T12" fmla="*/ 630 w 685"/>
                <a:gd name="T13" fmla="*/ 77 h 123"/>
                <a:gd name="T14" fmla="*/ 594 w 685"/>
                <a:gd name="T15" fmla="*/ 108 h 123"/>
                <a:gd name="T16" fmla="*/ 612 w 685"/>
                <a:gd name="T17" fmla="*/ 123 h 123"/>
                <a:gd name="T18" fmla="*/ 685 w 685"/>
                <a:gd name="T19" fmla="*/ 62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5"/>
                <a:gd name="T31" fmla="*/ 0 h 123"/>
                <a:gd name="T32" fmla="*/ 685 w 685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5" h="123">
                  <a:moveTo>
                    <a:pt x="685" y="62"/>
                  </a:moveTo>
                  <a:lnTo>
                    <a:pt x="612" y="0"/>
                  </a:lnTo>
                  <a:lnTo>
                    <a:pt x="594" y="16"/>
                  </a:lnTo>
                  <a:lnTo>
                    <a:pt x="630" y="46"/>
                  </a:lnTo>
                  <a:lnTo>
                    <a:pt x="0" y="46"/>
                  </a:lnTo>
                  <a:lnTo>
                    <a:pt x="0" y="77"/>
                  </a:lnTo>
                  <a:lnTo>
                    <a:pt x="630" y="77"/>
                  </a:lnTo>
                  <a:lnTo>
                    <a:pt x="594" y="108"/>
                  </a:lnTo>
                  <a:lnTo>
                    <a:pt x="612" y="123"/>
                  </a:lnTo>
                  <a:lnTo>
                    <a:pt x="685" y="6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6527800" y="1754187"/>
            <a:ext cx="577850" cy="195263"/>
            <a:chOff x="3742" y="1368"/>
            <a:chExt cx="364" cy="123"/>
          </a:xfrm>
        </p:grpSpPr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3742" y="1368"/>
              <a:ext cx="364" cy="123"/>
            </a:xfrm>
            <a:custGeom>
              <a:avLst/>
              <a:gdLst>
                <a:gd name="T0" fmla="*/ 364 w 364"/>
                <a:gd name="T1" fmla="*/ 62 h 123"/>
                <a:gd name="T2" fmla="*/ 291 w 364"/>
                <a:gd name="T3" fmla="*/ 0 h 123"/>
                <a:gd name="T4" fmla="*/ 273 w 364"/>
                <a:gd name="T5" fmla="*/ 16 h 123"/>
                <a:gd name="T6" fmla="*/ 310 w 364"/>
                <a:gd name="T7" fmla="*/ 46 h 123"/>
                <a:gd name="T8" fmla="*/ 0 w 364"/>
                <a:gd name="T9" fmla="*/ 46 h 123"/>
                <a:gd name="T10" fmla="*/ 0 w 364"/>
                <a:gd name="T11" fmla="*/ 77 h 123"/>
                <a:gd name="T12" fmla="*/ 310 w 364"/>
                <a:gd name="T13" fmla="*/ 77 h 123"/>
                <a:gd name="T14" fmla="*/ 273 w 364"/>
                <a:gd name="T15" fmla="*/ 108 h 123"/>
                <a:gd name="T16" fmla="*/ 291 w 364"/>
                <a:gd name="T17" fmla="*/ 123 h 123"/>
                <a:gd name="T18" fmla="*/ 364 w 364"/>
                <a:gd name="T19" fmla="*/ 62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4"/>
                <a:gd name="T31" fmla="*/ 0 h 123"/>
                <a:gd name="T32" fmla="*/ 364 w 364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4" h="123">
                  <a:moveTo>
                    <a:pt x="364" y="62"/>
                  </a:moveTo>
                  <a:lnTo>
                    <a:pt x="291" y="0"/>
                  </a:lnTo>
                  <a:lnTo>
                    <a:pt x="273" y="16"/>
                  </a:lnTo>
                  <a:lnTo>
                    <a:pt x="310" y="46"/>
                  </a:lnTo>
                  <a:lnTo>
                    <a:pt x="0" y="46"/>
                  </a:lnTo>
                  <a:lnTo>
                    <a:pt x="0" y="77"/>
                  </a:lnTo>
                  <a:lnTo>
                    <a:pt x="310" y="77"/>
                  </a:lnTo>
                  <a:lnTo>
                    <a:pt x="273" y="108"/>
                  </a:lnTo>
                  <a:lnTo>
                    <a:pt x="291" y="123"/>
                  </a:lnTo>
                  <a:lnTo>
                    <a:pt x="364" y="6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742" y="1368"/>
              <a:ext cx="364" cy="123"/>
            </a:xfrm>
            <a:custGeom>
              <a:avLst/>
              <a:gdLst>
                <a:gd name="T0" fmla="*/ 364 w 364"/>
                <a:gd name="T1" fmla="*/ 62 h 123"/>
                <a:gd name="T2" fmla="*/ 291 w 364"/>
                <a:gd name="T3" fmla="*/ 0 h 123"/>
                <a:gd name="T4" fmla="*/ 273 w 364"/>
                <a:gd name="T5" fmla="*/ 16 h 123"/>
                <a:gd name="T6" fmla="*/ 310 w 364"/>
                <a:gd name="T7" fmla="*/ 46 h 123"/>
                <a:gd name="T8" fmla="*/ 0 w 364"/>
                <a:gd name="T9" fmla="*/ 46 h 123"/>
                <a:gd name="T10" fmla="*/ 0 w 364"/>
                <a:gd name="T11" fmla="*/ 77 h 123"/>
                <a:gd name="T12" fmla="*/ 310 w 364"/>
                <a:gd name="T13" fmla="*/ 77 h 123"/>
                <a:gd name="T14" fmla="*/ 273 w 364"/>
                <a:gd name="T15" fmla="*/ 108 h 123"/>
                <a:gd name="T16" fmla="*/ 291 w 364"/>
                <a:gd name="T17" fmla="*/ 123 h 123"/>
                <a:gd name="T18" fmla="*/ 364 w 364"/>
                <a:gd name="T19" fmla="*/ 62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4"/>
                <a:gd name="T31" fmla="*/ 0 h 123"/>
                <a:gd name="T32" fmla="*/ 364 w 364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4" h="123">
                  <a:moveTo>
                    <a:pt x="364" y="62"/>
                  </a:moveTo>
                  <a:lnTo>
                    <a:pt x="291" y="0"/>
                  </a:lnTo>
                  <a:lnTo>
                    <a:pt x="273" y="16"/>
                  </a:lnTo>
                  <a:lnTo>
                    <a:pt x="310" y="46"/>
                  </a:lnTo>
                  <a:lnTo>
                    <a:pt x="0" y="46"/>
                  </a:lnTo>
                  <a:lnTo>
                    <a:pt x="0" y="77"/>
                  </a:lnTo>
                  <a:lnTo>
                    <a:pt x="310" y="77"/>
                  </a:lnTo>
                  <a:lnTo>
                    <a:pt x="273" y="108"/>
                  </a:lnTo>
                  <a:lnTo>
                    <a:pt x="291" y="123"/>
                  </a:lnTo>
                  <a:lnTo>
                    <a:pt x="364" y="6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729162" y="2670174"/>
            <a:ext cx="2160588" cy="1593860"/>
            <a:chOff x="3031" y="1967"/>
            <a:chExt cx="1210" cy="1018"/>
          </a:xfrm>
        </p:grpSpPr>
        <p:grpSp>
          <p:nvGrpSpPr>
            <p:cNvPr id="26" name="Group 46"/>
            <p:cNvGrpSpPr>
              <a:grpSpLocks/>
            </p:cNvGrpSpPr>
            <p:nvPr/>
          </p:nvGrpSpPr>
          <p:grpSpPr bwMode="auto">
            <a:xfrm>
              <a:off x="3031" y="1967"/>
              <a:ext cx="1210" cy="873"/>
              <a:chOff x="3031" y="1967"/>
              <a:chExt cx="983" cy="859"/>
            </a:xfrm>
          </p:grpSpPr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3031" y="2090"/>
                <a:ext cx="983" cy="736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3031" y="1967"/>
                <a:ext cx="983" cy="12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grpSp>
            <p:nvGrpSpPr>
              <p:cNvPr id="27" name="Group 50"/>
              <p:cNvGrpSpPr>
                <a:grpSpLocks/>
              </p:cNvGrpSpPr>
              <p:nvPr/>
            </p:nvGrpSpPr>
            <p:grpSpPr bwMode="auto">
              <a:xfrm>
                <a:off x="3031" y="1967"/>
                <a:ext cx="983" cy="859"/>
                <a:chOff x="3031" y="1967"/>
                <a:chExt cx="983" cy="859"/>
              </a:xfrm>
            </p:grpSpPr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3031" y="2090"/>
                  <a:ext cx="983" cy="736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/>
                  <a:endParaRPr lang="en-US" sz="1500">
                    <a:latin typeface="Goudy Old Style" pitchFamily="18" charset="0"/>
                  </a:endParaRPr>
                </a:p>
              </p:txBody>
            </p:sp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3031" y="1967"/>
                  <a:ext cx="983" cy="123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/>
                  <a:endParaRPr lang="en-US" sz="1500">
                    <a:latin typeface="Goudy Old Style" pitchFamily="18" charset="0"/>
                  </a:endParaRPr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3332" y="1985"/>
                  <a:ext cx="349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sz="1500" b="1">
                      <a:solidFill>
                        <a:srgbClr val="FFFFFF"/>
                      </a:solidFill>
                      <a:latin typeface="Goudy Old Style" pitchFamily="18" charset="0"/>
                    </a:rPr>
                    <a:t>Rectangle</a:t>
                  </a:r>
                  <a:endParaRPr lang="en-US" sz="1500">
                    <a:latin typeface="Goudy Old Style" pitchFamily="18" charset="0"/>
                  </a:endParaRPr>
                </a:p>
              </p:txBody>
            </p:sp>
          </p:grpSp>
        </p:grpSp>
        <p:sp>
          <p:nvSpPr>
            <p:cNvPr id="48" name="Text Box 153"/>
            <p:cNvSpPr txBox="1">
              <a:spLocks noChangeArrowheads="1"/>
            </p:cNvSpPr>
            <p:nvPr/>
          </p:nvSpPr>
          <p:spPr bwMode="auto">
            <a:xfrm>
              <a:off x="3061" y="2115"/>
              <a:ext cx="1180" cy="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draw () {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DrawRectangle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}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move () {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MoveRectangleCorner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}</a:t>
              </a:r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6313487" y="3101975"/>
            <a:ext cx="801688" cy="142875"/>
            <a:chOff x="3480" y="2320"/>
            <a:chExt cx="641" cy="122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480" y="2320"/>
              <a:ext cx="641" cy="122"/>
            </a:xfrm>
            <a:custGeom>
              <a:avLst/>
              <a:gdLst>
                <a:gd name="T0" fmla="*/ 641 w 641"/>
                <a:gd name="T1" fmla="*/ 61 h 122"/>
                <a:gd name="T2" fmla="*/ 568 w 641"/>
                <a:gd name="T3" fmla="*/ 0 h 122"/>
                <a:gd name="T4" fmla="*/ 550 w 641"/>
                <a:gd name="T5" fmla="*/ 15 h 122"/>
                <a:gd name="T6" fmla="*/ 586 w 641"/>
                <a:gd name="T7" fmla="*/ 46 h 122"/>
                <a:gd name="T8" fmla="*/ 0 w 641"/>
                <a:gd name="T9" fmla="*/ 46 h 122"/>
                <a:gd name="T10" fmla="*/ 0 w 641"/>
                <a:gd name="T11" fmla="*/ 76 h 122"/>
                <a:gd name="T12" fmla="*/ 586 w 641"/>
                <a:gd name="T13" fmla="*/ 76 h 122"/>
                <a:gd name="T14" fmla="*/ 550 w 641"/>
                <a:gd name="T15" fmla="*/ 107 h 122"/>
                <a:gd name="T16" fmla="*/ 568 w 641"/>
                <a:gd name="T17" fmla="*/ 122 h 122"/>
                <a:gd name="T18" fmla="*/ 641 w 641"/>
                <a:gd name="T19" fmla="*/ 61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41"/>
                <a:gd name="T31" fmla="*/ 0 h 122"/>
                <a:gd name="T32" fmla="*/ 641 w 641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41" h="122">
                  <a:moveTo>
                    <a:pt x="641" y="61"/>
                  </a:moveTo>
                  <a:lnTo>
                    <a:pt x="568" y="0"/>
                  </a:lnTo>
                  <a:lnTo>
                    <a:pt x="550" y="15"/>
                  </a:lnTo>
                  <a:lnTo>
                    <a:pt x="586" y="46"/>
                  </a:lnTo>
                  <a:lnTo>
                    <a:pt x="0" y="46"/>
                  </a:lnTo>
                  <a:lnTo>
                    <a:pt x="0" y="76"/>
                  </a:lnTo>
                  <a:lnTo>
                    <a:pt x="586" y="76"/>
                  </a:lnTo>
                  <a:lnTo>
                    <a:pt x="550" y="107"/>
                  </a:lnTo>
                  <a:lnTo>
                    <a:pt x="568" y="122"/>
                  </a:lnTo>
                  <a:lnTo>
                    <a:pt x="641" y="6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480" y="2320"/>
              <a:ext cx="641" cy="122"/>
            </a:xfrm>
            <a:custGeom>
              <a:avLst/>
              <a:gdLst>
                <a:gd name="T0" fmla="*/ 641 w 641"/>
                <a:gd name="T1" fmla="*/ 61 h 122"/>
                <a:gd name="T2" fmla="*/ 568 w 641"/>
                <a:gd name="T3" fmla="*/ 0 h 122"/>
                <a:gd name="T4" fmla="*/ 550 w 641"/>
                <a:gd name="T5" fmla="*/ 15 h 122"/>
                <a:gd name="T6" fmla="*/ 586 w 641"/>
                <a:gd name="T7" fmla="*/ 46 h 122"/>
                <a:gd name="T8" fmla="*/ 0 w 641"/>
                <a:gd name="T9" fmla="*/ 46 h 122"/>
                <a:gd name="T10" fmla="*/ 0 w 641"/>
                <a:gd name="T11" fmla="*/ 76 h 122"/>
                <a:gd name="T12" fmla="*/ 586 w 641"/>
                <a:gd name="T13" fmla="*/ 76 h 122"/>
                <a:gd name="T14" fmla="*/ 550 w 641"/>
                <a:gd name="T15" fmla="*/ 107 h 122"/>
                <a:gd name="T16" fmla="*/ 568 w 641"/>
                <a:gd name="T17" fmla="*/ 122 h 122"/>
                <a:gd name="T18" fmla="*/ 641 w 641"/>
                <a:gd name="T19" fmla="*/ 61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41"/>
                <a:gd name="T31" fmla="*/ 0 h 122"/>
                <a:gd name="T32" fmla="*/ 641 w 641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41" h="122">
                  <a:moveTo>
                    <a:pt x="641" y="61"/>
                  </a:moveTo>
                  <a:lnTo>
                    <a:pt x="568" y="0"/>
                  </a:lnTo>
                  <a:lnTo>
                    <a:pt x="550" y="15"/>
                  </a:lnTo>
                  <a:lnTo>
                    <a:pt x="586" y="46"/>
                  </a:lnTo>
                  <a:lnTo>
                    <a:pt x="0" y="46"/>
                  </a:lnTo>
                  <a:lnTo>
                    <a:pt x="0" y="76"/>
                  </a:lnTo>
                  <a:lnTo>
                    <a:pt x="586" y="76"/>
                  </a:lnTo>
                  <a:lnTo>
                    <a:pt x="550" y="107"/>
                  </a:lnTo>
                  <a:lnTo>
                    <a:pt x="568" y="122"/>
                  </a:lnTo>
                  <a:lnTo>
                    <a:pt x="641" y="6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6745287" y="3605212"/>
            <a:ext cx="363538" cy="195263"/>
            <a:chOff x="3778" y="2657"/>
            <a:chExt cx="365" cy="123"/>
          </a:xfrm>
        </p:grpSpPr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778" y="2657"/>
              <a:ext cx="365" cy="123"/>
            </a:xfrm>
            <a:custGeom>
              <a:avLst/>
              <a:gdLst>
                <a:gd name="T0" fmla="*/ 365 w 365"/>
                <a:gd name="T1" fmla="*/ 62 h 123"/>
                <a:gd name="T2" fmla="*/ 292 w 365"/>
                <a:gd name="T3" fmla="*/ 0 h 123"/>
                <a:gd name="T4" fmla="*/ 274 w 365"/>
                <a:gd name="T5" fmla="*/ 16 h 123"/>
                <a:gd name="T6" fmla="*/ 310 w 365"/>
                <a:gd name="T7" fmla="*/ 46 h 123"/>
                <a:gd name="T8" fmla="*/ 0 w 365"/>
                <a:gd name="T9" fmla="*/ 46 h 123"/>
                <a:gd name="T10" fmla="*/ 0 w 365"/>
                <a:gd name="T11" fmla="*/ 77 h 123"/>
                <a:gd name="T12" fmla="*/ 310 w 365"/>
                <a:gd name="T13" fmla="*/ 77 h 123"/>
                <a:gd name="T14" fmla="*/ 274 w 365"/>
                <a:gd name="T15" fmla="*/ 108 h 123"/>
                <a:gd name="T16" fmla="*/ 292 w 365"/>
                <a:gd name="T17" fmla="*/ 123 h 123"/>
                <a:gd name="T18" fmla="*/ 365 w 365"/>
                <a:gd name="T19" fmla="*/ 62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5"/>
                <a:gd name="T31" fmla="*/ 0 h 123"/>
                <a:gd name="T32" fmla="*/ 365 w 365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5" h="123">
                  <a:moveTo>
                    <a:pt x="365" y="62"/>
                  </a:moveTo>
                  <a:lnTo>
                    <a:pt x="292" y="0"/>
                  </a:lnTo>
                  <a:lnTo>
                    <a:pt x="274" y="16"/>
                  </a:lnTo>
                  <a:lnTo>
                    <a:pt x="310" y="46"/>
                  </a:lnTo>
                  <a:lnTo>
                    <a:pt x="0" y="46"/>
                  </a:lnTo>
                  <a:lnTo>
                    <a:pt x="0" y="77"/>
                  </a:lnTo>
                  <a:lnTo>
                    <a:pt x="310" y="77"/>
                  </a:lnTo>
                  <a:lnTo>
                    <a:pt x="274" y="108"/>
                  </a:lnTo>
                  <a:lnTo>
                    <a:pt x="292" y="123"/>
                  </a:lnTo>
                  <a:lnTo>
                    <a:pt x="365" y="6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778" y="2657"/>
              <a:ext cx="365" cy="123"/>
            </a:xfrm>
            <a:custGeom>
              <a:avLst/>
              <a:gdLst>
                <a:gd name="T0" fmla="*/ 365 w 365"/>
                <a:gd name="T1" fmla="*/ 62 h 123"/>
                <a:gd name="T2" fmla="*/ 292 w 365"/>
                <a:gd name="T3" fmla="*/ 0 h 123"/>
                <a:gd name="T4" fmla="*/ 274 w 365"/>
                <a:gd name="T5" fmla="*/ 16 h 123"/>
                <a:gd name="T6" fmla="*/ 310 w 365"/>
                <a:gd name="T7" fmla="*/ 46 h 123"/>
                <a:gd name="T8" fmla="*/ 0 w 365"/>
                <a:gd name="T9" fmla="*/ 46 h 123"/>
                <a:gd name="T10" fmla="*/ 0 w 365"/>
                <a:gd name="T11" fmla="*/ 77 h 123"/>
                <a:gd name="T12" fmla="*/ 310 w 365"/>
                <a:gd name="T13" fmla="*/ 77 h 123"/>
                <a:gd name="T14" fmla="*/ 274 w 365"/>
                <a:gd name="T15" fmla="*/ 108 h 123"/>
                <a:gd name="T16" fmla="*/ 292 w 365"/>
                <a:gd name="T17" fmla="*/ 123 h 123"/>
                <a:gd name="T18" fmla="*/ 365 w 365"/>
                <a:gd name="T19" fmla="*/ 62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5"/>
                <a:gd name="T31" fmla="*/ 0 h 123"/>
                <a:gd name="T32" fmla="*/ 365 w 365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5" h="123">
                  <a:moveTo>
                    <a:pt x="365" y="62"/>
                  </a:moveTo>
                  <a:lnTo>
                    <a:pt x="292" y="0"/>
                  </a:lnTo>
                  <a:lnTo>
                    <a:pt x="274" y="16"/>
                  </a:lnTo>
                  <a:lnTo>
                    <a:pt x="310" y="46"/>
                  </a:lnTo>
                  <a:lnTo>
                    <a:pt x="0" y="46"/>
                  </a:lnTo>
                  <a:lnTo>
                    <a:pt x="0" y="77"/>
                  </a:lnTo>
                  <a:lnTo>
                    <a:pt x="310" y="77"/>
                  </a:lnTo>
                  <a:lnTo>
                    <a:pt x="274" y="108"/>
                  </a:lnTo>
                  <a:lnTo>
                    <a:pt x="292" y="123"/>
                  </a:lnTo>
                  <a:lnTo>
                    <a:pt x="365" y="6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4657725" y="4532565"/>
            <a:ext cx="2160587" cy="1655074"/>
            <a:chOff x="3061" y="3164"/>
            <a:chExt cx="1225" cy="990"/>
          </a:xfrm>
        </p:grpSpPr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3061" y="3164"/>
              <a:ext cx="1225" cy="905"/>
              <a:chOff x="3061" y="3161"/>
              <a:chExt cx="983" cy="859"/>
            </a:xfrm>
          </p:grpSpPr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3061" y="3284"/>
                <a:ext cx="983" cy="736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3061" y="3284"/>
                <a:ext cx="983" cy="736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3061" y="3161"/>
                <a:ext cx="983" cy="12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061" y="3161"/>
                <a:ext cx="983" cy="123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en-US" sz="1500">
                  <a:latin typeface="Goudy Old Style" pitchFamily="18" charset="0"/>
                </a:endParaRP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3370" y="3180"/>
                <a:ext cx="335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en-US" sz="1500" b="1">
                    <a:solidFill>
                      <a:srgbClr val="FFFFFF"/>
                    </a:solidFill>
                    <a:latin typeface="Goudy Old Style" pitchFamily="18" charset="0"/>
                  </a:rPr>
                  <a:t>Pentagon</a:t>
                </a:r>
                <a:endParaRPr lang="en-US" sz="1500">
                  <a:latin typeface="Goudy Old Style" pitchFamily="18" charset="0"/>
                </a:endParaRPr>
              </a:p>
            </p:txBody>
          </p:sp>
        </p:grpSp>
        <p:sp>
          <p:nvSpPr>
            <p:cNvPr id="37" name="Text Box 157"/>
            <p:cNvSpPr txBox="1">
              <a:spLocks noChangeArrowheads="1"/>
            </p:cNvSpPr>
            <p:nvPr/>
          </p:nvSpPr>
          <p:spPr bwMode="auto">
            <a:xfrm>
              <a:off x="3061" y="3339"/>
              <a:ext cx="1225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draw () {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DrawPentagon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}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move () {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MovePentagonVertices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500">
                  <a:latin typeface="Goudy Old Style" pitchFamily="18" charset="0"/>
                </a:rPr>
                <a:t>}</a:t>
              </a:r>
            </a:p>
          </p:txBody>
        </p:sp>
      </p:grpSp>
      <p:grpSp>
        <p:nvGrpSpPr>
          <p:cNvPr id="47" name="Group 28"/>
          <p:cNvGrpSpPr>
            <a:grpSpLocks/>
          </p:cNvGrpSpPr>
          <p:nvPr/>
        </p:nvGrpSpPr>
        <p:grpSpPr bwMode="auto">
          <a:xfrm>
            <a:off x="6242050" y="4959350"/>
            <a:ext cx="798512" cy="195262"/>
            <a:chOff x="3516" y="3547"/>
            <a:chExt cx="685" cy="123"/>
          </a:xfrm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516" y="3547"/>
              <a:ext cx="685" cy="123"/>
            </a:xfrm>
            <a:custGeom>
              <a:avLst/>
              <a:gdLst>
                <a:gd name="T0" fmla="*/ 685 w 685"/>
                <a:gd name="T1" fmla="*/ 62 h 123"/>
                <a:gd name="T2" fmla="*/ 612 w 685"/>
                <a:gd name="T3" fmla="*/ 0 h 123"/>
                <a:gd name="T4" fmla="*/ 594 w 685"/>
                <a:gd name="T5" fmla="*/ 15 h 123"/>
                <a:gd name="T6" fmla="*/ 630 w 685"/>
                <a:gd name="T7" fmla="*/ 46 h 123"/>
                <a:gd name="T8" fmla="*/ 0 w 685"/>
                <a:gd name="T9" fmla="*/ 46 h 123"/>
                <a:gd name="T10" fmla="*/ 0 w 685"/>
                <a:gd name="T11" fmla="*/ 77 h 123"/>
                <a:gd name="T12" fmla="*/ 630 w 685"/>
                <a:gd name="T13" fmla="*/ 77 h 123"/>
                <a:gd name="T14" fmla="*/ 594 w 685"/>
                <a:gd name="T15" fmla="*/ 108 h 123"/>
                <a:gd name="T16" fmla="*/ 612 w 685"/>
                <a:gd name="T17" fmla="*/ 123 h 123"/>
                <a:gd name="T18" fmla="*/ 685 w 685"/>
                <a:gd name="T19" fmla="*/ 62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5"/>
                <a:gd name="T31" fmla="*/ 0 h 123"/>
                <a:gd name="T32" fmla="*/ 685 w 685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5" h="123">
                  <a:moveTo>
                    <a:pt x="685" y="62"/>
                  </a:moveTo>
                  <a:lnTo>
                    <a:pt x="612" y="0"/>
                  </a:lnTo>
                  <a:lnTo>
                    <a:pt x="594" y="15"/>
                  </a:lnTo>
                  <a:lnTo>
                    <a:pt x="630" y="46"/>
                  </a:lnTo>
                  <a:lnTo>
                    <a:pt x="0" y="46"/>
                  </a:lnTo>
                  <a:lnTo>
                    <a:pt x="0" y="77"/>
                  </a:lnTo>
                  <a:lnTo>
                    <a:pt x="630" y="77"/>
                  </a:lnTo>
                  <a:lnTo>
                    <a:pt x="594" y="108"/>
                  </a:lnTo>
                  <a:lnTo>
                    <a:pt x="612" y="123"/>
                  </a:lnTo>
                  <a:lnTo>
                    <a:pt x="685" y="6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516" y="3547"/>
              <a:ext cx="685" cy="123"/>
            </a:xfrm>
            <a:custGeom>
              <a:avLst/>
              <a:gdLst>
                <a:gd name="T0" fmla="*/ 685 w 685"/>
                <a:gd name="T1" fmla="*/ 62 h 123"/>
                <a:gd name="T2" fmla="*/ 612 w 685"/>
                <a:gd name="T3" fmla="*/ 0 h 123"/>
                <a:gd name="T4" fmla="*/ 594 w 685"/>
                <a:gd name="T5" fmla="*/ 15 h 123"/>
                <a:gd name="T6" fmla="*/ 630 w 685"/>
                <a:gd name="T7" fmla="*/ 46 h 123"/>
                <a:gd name="T8" fmla="*/ 0 w 685"/>
                <a:gd name="T9" fmla="*/ 46 h 123"/>
                <a:gd name="T10" fmla="*/ 0 w 685"/>
                <a:gd name="T11" fmla="*/ 77 h 123"/>
                <a:gd name="T12" fmla="*/ 630 w 685"/>
                <a:gd name="T13" fmla="*/ 77 h 123"/>
                <a:gd name="T14" fmla="*/ 594 w 685"/>
                <a:gd name="T15" fmla="*/ 108 h 123"/>
                <a:gd name="T16" fmla="*/ 612 w 685"/>
                <a:gd name="T17" fmla="*/ 123 h 123"/>
                <a:gd name="T18" fmla="*/ 685 w 685"/>
                <a:gd name="T19" fmla="*/ 62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5"/>
                <a:gd name="T31" fmla="*/ 0 h 123"/>
                <a:gd name="T32" fmla="*/ 685 w 685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5" h="123">
                  <a:moveTo>
                    <a:pt x="685" y="62"/>
                  </a:moveTo>
                  <a:lnTo>
                    <a:pt x="612" y="0"/>
                  </a:lnTo>
                  <a:lnTo>
                    <a:pt x="594" y="15"/>
                  </a:lnTo>
                  <a:lnTo>
                    <a:pt x="630" y="46"/>
                  </a:lnTo>
                  <a:lnTo>
                    <a:pt x="0" y="46"/>
                  </a:lnTo>
                  <a:lnTo>
                    <a:pt x="0" y="77"/>
                  </a:lnTo>
                  <a:lnTo>
                    <a:pt x="630" y="77"/>
                  </a:lnTo>
                  <a:lnTo>
                    <a:pt x="594" y="108"/>
                  </a:lnTo>
                  <a:lnTo>
                    <a:pt x="612" y="123"/>
                  </a:lnTo>
                  <a:lnTo>
                    <a:pt x="685" y="6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51" name="Group 29"/>
          <p:cNvGrpSpPr>
            <a:grpSpLocks/>
          </p:cNvGrpSpPr>
          <p:nvPr/>
        </p:nvGrpSpPr>
        <p:grpSpPr bwMode="auto">
          <a:xfrm>
            <a:off x="6600825" y="5535612"/>
            <a:ext cx="434975" cy="193675"/>
            <a:chOff x="3807" y="3858"/>
            <a:chExt cx="365" cy="122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807" y="3858"/>
              <a:ext cx="365" cy="122"/>
            </a:xfrm>
            <a:custGeom>
              <a:avLst/>
              <a:gdLst>
                <a:gd name="T0" fmla="*/ 365 w 365"/>
                <a:gd name="T1" fmla="*/ 61 h 122"/>
                <a:gd name="T2" fmla="*/ 292 w 365"/>
                <a:gd name="T3" fmla="*/ 0 h 122"/>
                <a:gd name="T4" fmla="*/ 274 w 365"/>
                <a:gd name="T5" fmla="*/ 15 h 122"/>
                <a:gd name="T6" fmla="*/ 310 w 365"/>
                <a:gd name="T7" fmla="*/ 46 h 122"/>
                <a:gd name="T8" fmla="*/ 0 w 365"/>
                <a:gd name="T9" fmla="*/ 46 h 122"/>
                <a:gd name="T10" fmla="*/ 0 w 365"/>
                <a:gd name="T11" fmla="*/ 76 h 122"/>
                <a:gd name="T12" fmla="*/ 310 w 365"/>
                <a:gd name="T13" fmla="*/ 76 h 122"/>
                <a:gd name="T14" fmla="*/ 274 w 365"/>
                <a:gd name="T15" fmla="*/ 107 h 122"/>
                <a:gd name="T16" fmla="*/ 292 w 365"/>
                <a:gd name="T17" fmla="*/ 122 h 122"/>
                <a:gd name="T18" fmla="*/ 365 w 365"/>
                <a:gd name="T19" fmla="*/ 61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5"/>
                <a:gd name="T31" fmla="*/ 0 h 122"/>
                <a:gd name="T32" fmla="*/ 365 w 365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5" h="122">
                  <a:moveTo>
                    <a:pt x="365" y="61"/>
                  </a:moveTo>
                  <a:lnTo>
                    <a:pt x="292" y="0"/>
                  </a:lnTo>
                  <a:lnTo>
                    <a:pt x="274" y="15"/>
                  </a:lnTo>
                  <a:lnTo>
                    <a:pt x="310" y="46"/>
                  </a:lnTo>
                  <a:lnTo>
                    <a:pt x="0" y="46"/>
                  </a:lnTo>
                  <a:lnTo>
                    <a:pt x="0" y="76"/>
                  </a:lnTo>
                  <a:lnTo>
                    <a:pt x="310" y="76"/>
                  </a:lnTo>
                  <a:lnTo>
                    <a:pt x="274" y="107"/>
                  </a:lnTo>
                  <a:lnTo>
                    <a:pt x="292" y="122"/>
                  </a:lnTo>
                  <a:lnTo>
                    <a:pt x="365" y="6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807" y="3858"/>
              <a:ext cx="365" cy="122"/>
            </a:xfrm>
            <a:custGeom>
              <a:avLst/>
              <a:gdLst>
                <a:gd name="T0" fmla="*/ 365 w 365"/>
                <a:gd name="T1" fmla="*/ 61 h 122"/>
                <a:gd name="T2" fmla="*/ 292 w 365"/>
                <a:gd name="T3" fmla="*/ 0 h 122"/>
                <a:gd name="T4" fmla="*/ 274 w 365"/>
                <a:gd name="T5" fmla="*/ 15 h 122"/>
                <a:gd name="T6" fmla="*/ 310 w 365"/>
                <a:gd name="T7" fmla="*/ 46 h 122"/>
                <a:gd name="T8" fmla="*/ 0 w 365"/>
                <a:gd name="T9" fmla="*/ 46 h 122"/>
                <a:gd name="T10" fmla="*/ 0 w 365"/>
                <a:gd name="T11" fmla="*/ 76 h 122"/>
                <a:gd name="T12" fmla="*/ 310 w 365"/>
                <a:gd name="T13" fmla="*/ 76 h 122"/>
                <a:gd name="T14" fmla="*/ 274 w 365"/>
                <a:gd name="T15" fmla="*/ 107 h 122"/>
                <a:gd name="T16" fmla="*/ 292 w 365"/>
                <a:gd name="T17" fmla="*/ 122 h 122"/>
                <a:gd name="T18" fmla="*/ 365 w 365"/>
                <a:gd name="T19" fmla="*/ 61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5"/>
                <a:gd name="T31" fmla="*/ 0 h 122"/>
                <a:gd name="T32" fmla="*/ 365 w 365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5" h="122">
                  <a:moveTo>
                    <a:pt x="365" y="61"/>
                  </a:moveTo>
                  <a:lnTo>
                    <a:pt x="292" y="0"/>
                  </a:lnTo>
                  <a:lnTo>
                    <a:pt x="274" y="15"/>
                  </a:lnTo>
                  <a:lnTo>
                    <a:pt x="310" y="46"/>
                  </a:lnTo>
                  <a:lnTo>
                    <a:pt x="0" y="46"/>
                  </a:lnTo>
                  <a:lnTo>
                    <a:pt x="0" y="76"/>
                  </a:lnTo>
                  <a:lnTo>
                    <a:pt x="310" y="76"/>
                  </a:lnTo>
                  <a:lnTo>
                    <a:pt x="274" y="107"/>
                  </a:lnTo>
                  <a:lnTo>
                    <a:pt x="292" y="122"/>
                  </a:lnTo>
                  <a:lnTo>
                    <a:pt x="365" y="6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31" name="Text Box 160"/>
          <p:cNvSpPr txBox="1">
            <a:spLocks noChangeArrowheads="1"/>
          </p:cNvSpPr>
          <p:nvPr/>
        </p:nvSpPr>
        <p:spPr bwMode="auto">
          <a:xfrm>
            <a:off x="44450" y="2408237"/>
            <a:ext cx="17510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Goudy Old Style" pitchFamily="18" charset="0"/>
              </a:rPr>
              <a:t>Multiple inputs talking to one interface. Depending on input, output is decided</a:t>
            </a:r>
          </a:p>
        </p:txBody>
      </p:sp>
    </p:spTree>
    <p:extLst>
      <p:ext uri="{BB962C8B-B14F-4D97-AF65-F5344CB8AC3E}">
        <p14:creationId xmlns:p14="http://schemas.microsoft.com/office/powerpoint/2010/main" val="331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Method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Overriding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794" y="4283075"/>
            <a:ext cx="3311525" cy="1749425"/>
            <a:chOff x="1338" y="2886"/>
            <a:chExt cx="2086" cy="127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38" y="2886"/>
              <a:ext cx="2086" cy="1270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610" y="3067"/>
              <a:ext cx="1542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  <a:latin typeface="Goudy Old Style" pitchFamily="18" charset="0"/>
                </a:rPr>
                <a:t>Overridden method of the subclass will be invoked when called by a subclass object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15457" y="825500"/>
            <a:ext cx="2952750" cy="1584325"/>
            <a:chOff x="1882" y="1071"/>
            <a:chExt cx="2086" cy="127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882" y="1071"/>
              <a:ext cx="2086" cy="1270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018" y="1345"/>
              <a:ext cx="1769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Method Overriding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35732" y="2500312"/>
            <a:ext cx="2951162" cy="1638300"/>
            <a:chOff x="318" y="1797"/>
            <a:chExt cx="2018" cy="1061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18" y="1797"/>
              <a:ext cx="2018" cy="1061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67" y="1842"/>
              <a:ext cx="1542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1"/>
                  </a:solidFill>
                  <a:latin typeface="Goudy Old Style" pitchFamily="18" charset="0"/>
                </a:rPr>
                <a:t>Subclass and Superclass have methods with same name and type signature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031582" y="4570412"/>
            <a:ext cx="3024187" cy="1439863"/>
            <a:chOff x="2880" y="1752"/>
            <a:chExt cx="1905" cy="90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880" y="1752"/>
              <a:ext cx="1905" cy="907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3107" y="1888"/>
              <a:ext cx="154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  <a:latin typeface="Goudy Old Style" pitchFamily="18" charset="0"/>
                </a:rPr>
                <a:t>Method in the superclass will be hidden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912644" y="2625725"/>
            <a:ext cx="3095625" cy="1584325"/>
            <a:chOff x="4014" y="2976"/>
            <a:chExt cx="1950" cy="998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014" y="2976"/>
              <a:ext cx="1950" cy="998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41" y="3113"/>
              <a:ext cx="154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  <a:latin typeface="Goudy Old Style" pitchFamily="18" charset="0"/>
                </a:rPr>
                <a:t>super.methodname() is used to call the superclass version of the method</a:t>
              </a:r>
            </a:p>
          </p:txBody>
        </p:sp>
      </p:grpSp>
      <p:cxnSp>
        <p:nvCxnSpPr>
          <p:cNvPr id="9" name="AutoShape 20"/>
          <p:cNvCxnSpPr>
            <a:cxnSpLocks noChangeShapeType="1"/>
            <a:stCxn id="19" idx="3"/>
            <a:endCxn id="17" idx="0"/>
          </p:cNvCxnSpPr>
          <p:nvPr/>
        </p:nvCxnSpPr>
        <p:spPr bwMode="auto">
          <a:xfrm flipH="1">
            <a:off x="1612107" y="2178050"/>
            <a:ext cx="1835150" cy="3222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1"/>
          <p:cNvCxnSpPr>
            <a:cxnSpLocks noChangeShapeType="1"/>
            <a:stCxn id="19" idx="4"/>
            <a:endCxn id="21" idx="0"/>
          </p:cNvCxnSpPr>
          <p:nvPr/>
        </p:nvCxnSpPr>
        <p:spPr bwMode="auto">
          <a:xfrm flipH="1">
            <a:off x="2799557" y="2409825"/>
            <a:ext cx="1692275" cy="1873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2"/>
          <p:cNvCxnSpPr>
            <a:cxnSpLocks noChangeShapeType="1"/>
            <a:stCxn id="19" idx="4"/>
            <a:endCxn id="15" idx="0"/>
          </p:cNvCxnSpPr>
          <p:nvPr/>
        </p:nvCxnSpPr>
        <p:spPr bwMode="auto">
          <a:xfrm>
            <a:off x="4491832" y="2409825"/>
            <a:ext cx="2052637" cy="21605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3"/>
          <p:cNvCxnSpPr>
            <a:cxnSpLocks noChangeShapeType="1"/>
            <a:stCxn id="19" idx="5"/>
            <a:endCxn id="13" idx="0"/>
          </p:cNvCxnSpPr>
          <p:nvPr/>
        </p:nvCxnSpPr>
        <p:spPr bwMode="auto">
          <a:xfrm>
            <a:off x="5536407" y="2178050"/>
            <a:ext cx="1924050" cy="4476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586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381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47700" y="5595937"/>
            <a:ext cx="48244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rgbClr val="3333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rgbClr val="3333CC"/>
                </a:solidFill>
                <a:latin typeface="+mn-lt"/>
                <a:cs typeface="+mn-cs"/>
              </a:defRPr>
            </a:lvl3pPr>
            <a:lvl4pPr marL="1541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smtClean="0">
                <a:solidFill>
                  <a:srgbClr val="FF0000"/>
                </a:solidFill>
              </a:rPr>
              <a:t>Demonstration</a:t>
            </a:r>
            <a:r>
              <a:rPr lang="en-US" sz="1800" smtClean="0"/>
              <a:t>: Example 5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685800"/>
            <a:ext cx="86868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400" dirty="0" smtClean="0">
                <a:latin typeface="Goudy Old Style" pitchFamily="18" charset="0"/>
              </a:rPr>
              <a:t> Methods </a:t>
            </a:r>
            <a:r>
              <a:rPr lang="en-US" sz="2400" dirty="0">
                <a:latin typeface="Goudy Old Style" pitchFamily="18" charset="0"/>
              </a:rPr>
              <a:t>with same name and type signatures in the superclass and subclass.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" y="1733967"/>
            <a:ext cx="4559966" cy="178510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latin typeface="Goudy Old Style" pitchFamily="18" charset="0"/>
              </a:rPr>
              <a:t>    </a:t>
            </a:r>
            <a:r>
              <a:rPr lang="en-US" altLang="zh-CN" dirty="0">
                <a:latin typeface="Goudy Old Style" pitchFamily="18" charset="0"/>
              </a:rPr>
              <a:t>public static void main(String [] </a:t>
            </a:r>
            <a:r>
              <a:rPr lang="en-US" altLang="zh-CN" dirty="0" err="1">
                <a:latin typeface="Goudy Old Style" pitchFamily="18" charset="0"/>
              </a:rPr>
              <a:t>arg</a:t>
            </a:r>
            <a:r>
              <a:rPr lang="en-US" altLang="zh-CN" dirty="0">
                <a:latin typeface="Goudy Old Style" pitchFamily="18" charset="0"/>
              </a:rPr>
              <a:t>) {</a:t>
            </a:r>
          </a:p>
          <a:p>
            <a:pPr eaLnBrk="1" hangingPunct="1"/>
            <a:r>
              <a:rPr lang="en-US" altLang="zh-CN" dirty="0">
                <a:latin typeface="Goudy Old Style" pitchFamily="18" charset="0"/>
              </a:rPr>
              <a:t>        Square </a:t>
            </a:r>
            <a:r>
              <a:rPr lang="en-US" altLang="zh-CN" dirty="0" err="1">
                <a:latin typeface="Goudy Old Style" pitchFamily="18" charset="0"/>
              </a:rPr>
              <a:t>sqObj</a:t>
            </a:r>
            <a:r>
              <a:rPr lang="en-US" altLang="zh-CN" dirty="0">
                <a:latin typeface="Goudy Old Style" pitchFamily="18" charset="0"/>
              </a:rPr>
              <a:t> = new Square(15);</a:t>
            </a:r>
          </a:p>
          <a:p>
            <a:pPr eaLnBrk="1" hangingPunct="1"/>
            <a:r>
              <a:rPr lang="en-US" altLang="zh-CN" dirty="0">
                <a:latin typeface="Goudy Old Style" pitchFamily="18" charset="0"/>
              </a:rPr>
              <a:t>        </a:t>
            </a:r>
            <a:r>
              <a:rPr lang="en-US" altLang="zh-CN" dirty="0" err="1">
                <a:latin typeface="Goudy Old Style" pitchFamily="18" charset="0"/>
              </a:rPr>
              <a:t>sqObj.getPerimeter</a:t>
            </a:r>
            <a:r>
              <a:rPr lang="en-US" altLang="zh-CN" dirty="0">
                <a:latin typeface="Goudy Old Style" pitchFamily="18" charset="0"/>
              </a:rPr>
              <a:t>();</a:t>
            </a:r>
          </a:p>
          <a:p>
            <a:pPr eaLnBrk="1" hangingPunct="1"/>
            <a:r>
              <a:rPr lang="en-US" altLang="zh-CN" dirty="0">
                <a:latin typeface="Goudy Old Style" pitchFamily="18" charset="0"/>
              </a:rPr>
              <a:t>        Rectangle </a:t>
            </a:r>
            <a:r>
              <a:rPr lang="en-US" altLang="zh-CN" dirty="0" err="1">
                <a:latin typeface="Goudy Old Style" pitchFamily="18" charset="0"/>
              </a:rPr>
              <a:t>rectObj</a:t>
            </a:r>
            <a:r>
              <a:rPr lang="en-US" altLang="zh-CN" dirty="0">
                <a:latin typeface="Goudy Old Style" pitchFamily="18" charset="0"/>
              </a:rPr>
              <a:t> = new Rectangle(10, 15);</a:t>
            </a:r>
          </a:p>
          <a:p>
            <a:pPr eaLnBrk="1" hangingPunct="1"/>
            <a:r>
              <a:rPr lang="en-US" altLang="zh-CN" dirty="0">
                <a:latin typeface="Goudy Old Style" pitchFamily="18" charset="0"/>
              </a:rPr>
              <a:t>        </a:t>
            </a:r>
            <a:r>
              <a:rPr lang="en-US" altLang="zh-CN" dirty="0" err="1">
                <a:latin typeface="Goudy Old Style" pitchFamily="18" charset="0"/>
              </a:rPr>
              <a:t>rectObj.getPerimeter</a:t>
            </a:r>
            <a:r>
              <a:rPr lang="en-US" altLang="zh-CN" dirty="0">
                <a:latin typeface="Goudy Old Style" pitchFamily="18" charset="0"/>
              </a:rPr>
              <a:t>();</a:t>
            </a:r>
          </a:p>
          <a:p>
            <a:pPr eaLnBrk="1" hangingPunct="1"/>
            <a:r>
              <a:rPr lang="en-US" altLang="zh-CN" dirty="0">
                <a:latin typeface="Goudy Old Style" pitchFamily="18" charset="0"/>
              </a:rPr>
              <a:t>   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169987" y="2362200"/>
            <a:ext cx="3097213" cy="3587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43000" y="2887662"/>
            <a:ext cx="3241675" cy="3603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5976938" y="1374775"/>
            <a:ext cx="2303462" cy="609600"/>
          </a:xfrm>
          <a:prstGeom prst="borderCallout2">
            <a:avLst>
              <a:gd name="adj1" fmla="val 18750"/>
              <a:gd name="adj2" fmla="val -3310"/>
              <a:gd name="adj3" fmla="val 18750"/>
              <a:gd name="adj4" fmla="val -23778"/>
              <a:gd name="adj5" fmla="val 157461"/>
              <a:gd name="adj6" fmla="val -792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>
                <a:latin typeface="Goudy Old Style" pitchFamily="18" charset="0"/>
              </a:rPr>
              <a:t>Invokes the superclass method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6408738" y="2455862"/>
            <a:ext cx="2303462" cy="609600"/>
          </a:xfrm>
          <a:prstGeom prst="borderCallout2">
            <a:avLst>
              <a:gd name="adj1" fmla="val 18750"/>
              <a:gd name="adj2" fmla="val -3310"/>
              <a:gd name="adj3" fmla="val 18750"/>
              <a:gd name="adj4" fmla="val -25500"/>
              <a:gd name="adj5" fmla="val 98965"/>
              <a:gd name="adj6" fmla="val -89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>
                <a:latin typeface="Goudy Old Style" pitchFamily="18" charset="0"/>
              </a:rPr>
              <a:t>Invokes the subclass method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1800" y="3306762"/>
            <a:ext cx="8243888" cy="2330450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class Square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. . . . . . . .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.  . . . . . . . 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* Calculating the perimeter of a square .*/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void getPerimeter()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    System.out.println("Perimeter of a square is " + (4 * length));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5975" y="3309937"/>
            <a:ext cx="7189788" cy="2330450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class Rectangle extends Square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. . . . . . . .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. . . . . . . .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* Calculating the perimeter of a rectangle .*/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void getPerimeter() {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    System.out.println("Perimeter of a Rectangle is "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    + (2 * (length + width)));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9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52400" y="533400"/>
            <a:ext cx="85344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Super class can refer to sub class.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But super class reference can’t refer to sub class members.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Sub class </a:t>
            </a:r>
            <a:r>
              <a:rPr lang="en-US" sz="2600" dirty="0" smtClean="0">
                <a:latin typeface="Goudy Old Style" pitchFamily="18" charset="0"/>
              </a:rPr>
              <a:t>cannot refer </a:t>
            </a:r>
            <a:r>
              <a:rPr lang="en-US" sz="2600" dirty="0">
                <a:latin typeface="Goudy Old Style" pitchFamily="18" charset="0"/>
              </a:rPr>
              <a:t>to super class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Super class will refer to sub class method if it refers to sub class and method is over ridden.</a:t>
            </a: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7473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85800"/>
          <a:ext cx="8229600" cy="495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171"/>
                <a:gridCol w="1227614"/>
                <a:gridCol w="1371600"/>
                <a:gridCol w="1688123"/>
                <a:gridCol w="1266092"/>
              </a:tblGrid>
              <a:tr h="7953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Goudy Old Style" pitchFamily="18" charset="0"/>
                          <a:ea typeface="Calibri"/>
                          <a:cs typeface="Times New Roman"/>
                        </a:rPr>
                        <a:t>Private</a:t>
                      </a: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Goudy Old Style" pitchFamily="18" charset="0"/>
                          <a:ea typeface="Calibri"/>
                          <a:cs typeface="Times New Roman"/>
                        </a:rPr>
                        <a:t>Default</a:t>
                      </a: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Goudy Old Style" pitchFamily="18" charset="0"/>
                          <a:ea typeface="Calibri"/>
                          <a:cs typeface="Times New Roman"/>
                        </a:rPr>
                        <a:t>Protected</a:t>
                      </a: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Goudy Old Style" pitchFamily="18" charset="0"/>
                          <a:ea typeface="Calibri"/>
                          <a:cs typeface="Times New Roman"/>
                        </a:rPr>
                        <a:t>Public</a:t>
                      </a: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53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Goudy Old Style" pitchFamily="18" charset="0"/>
                          <a:ea typeface="Calibri"/>
                          <a:cs typeface="Times New Roman"/>
                        </a:rPr>
                        <a:t>Within Class</a:t>
                      </a: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56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Goudy Old Style" pitchFamily="18" charset="0"/>
                          <a:ea typeface="Calibri"/>
                          <a:cs typeface="Times New Roman"/>
                        </a:rPr>
                        <a:t>Outside Class </a:t>
                      </a:r>
                      <a:r>
                        <a:rPr lang="en-US" sz="2000" dirty="0" smtClean="0">
                          <a:latin typeface="Goudy Old Style" pitchFamily="18" charset="0"/>
                          <a:ea typeface="Calibri"/>
                          <a:cs typeface="Times New Roman"/>
                        </a:rPr>
                        <a:t>Same </a:t>
                      </a:r>
                      <a:r>
                        <a:rPr lang="en-US" sz="2000" dirty="0">
                          <a:latin typeface="Goudy Old Style" pitchFamily="18" charset="0"/>
                          <a:ea typeface="Calibri"/>
                          <a:cs typeface="Times New Roman"/>
                        </a:rPr>
                        <a:t>package</a:t>
                      </a: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53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Goudy Old Style" pitchFamily="18" charset="0"/>
                          <a:ea typeface="Calibri"/>
                          <a:cs typeface="Times New Roman"/>
                        </a:rPr>
                        <a:t>Subclass </a:t>
                      </a:r>
                      <a:endParaRPr lang="en-US" sz="2000" dirty="0" smtClean="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Goudy Old Style" pitchFamily="18" charset="0"/>
                          <a:ea typeface="Calibri"/>
                          <a:cs typeface="Times New Roman"/>
                        </a:rPr>
                        <a:t>Same </a:t>
                      </a:r>
                      <a:r>
                        <a:rPr lang="en-US" sz="2000" dirty="0">
                          <a:latin typeface="Goudy Old Style" pitchFamily="18" charset="0"/>
                          <a:ea typeface="Calibri"/>
                          <a:cs typeface="Times New Roman"/>
                        </a:rPr>
                        <a:t>package</a:t>
                      </a: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56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Goudy Old Style" pitchFamily="18" charset="0"/>
                          <a:ea typeface="Calibri"/>
                          <a:cs typeface="Times New Roman"/>
                        </a:rPr>
                        <a:t>Outside class </a:t>
                      </a:r>
                      <a:r>
                        <a:rPr lang="en-US" sz="2000" dirty="0" smtClean="0">
                          <a:latin typeface="Goudy Old Style" pitchFamily="18" charset="0"/>
                          <a:ea typeface="Calibri"/>
                          <a:cs typeface="Times New Roman"/>
                        </a:rPr>
                        <a:t>Different </a:t>
                      </a:r>
                      <a:r>
                        <a:rPr lang="en-US" sz="2000" dirty="0">
                          <a:latin typeface="Goudy Old Style" pitchFamily="18" charset="0"/>
                          <a:ea typeface="Calibri"/>
                          <a:cs typeface="Times New Roman"/>
                        </a:rPr>
                        <a:t>package</a:t>
                      </a: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56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Goudy Old Style" pitchFamily="18" charset="0"/>
                          <a:ea typeface="Calibri"/>
                          <a:cs typeface="Times New Roman"/>
                        </a:rPr>
                        <a:t>Sub class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Goudy Old Style" pitchFamily="18" charset="0"/>
                          <a:ea typeface="Calibri"/>
                          <a:cs typeface="Times New Roman"/>
                        </a:rPr>
                        <a:t>Different package</a:t>
                      </a: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oudy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94957" marR="94957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91440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9"/>
          <p:cNvSpPr>
            <a:spLocks noGrp="1"/>
          </p:cNvSpPr>
          <p:nvPr>
            <p:ph type="title"/>
          </p:nvPr>
        </p:nvSpPr>
        <p:spPr>
          <a:xfrm>
            <a:off x="762000" y="3505200"/>
            <a:ext cx="7772400" cy="1362075"/>
          </a:xfrm>
        </p:spPr>
        <p:txBody>
          <a:bodyPr rtlCol="0">
            <a:normAutofit/>
          </a:bodyPr>
          <a:lstStyle/>
          <a:p>
            <a:pPr algn="ctr"/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Programmer might need to access a class member independent of any object of the class.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The keyword static is used to create such a member.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Such a member is accessed before any object of the class is created.</a:t>
            </a:r>
          </a:p>
          <a:p>
            <a:pPr marL="457200" lvl="1" indent="0">
              <a:buSzPct val="70000"/>
              <a:buNone/>
            </a:pPr>
            <a:r>
              <a:rPr lang="en-US" sz="2600" dirty="0">
                <a:latin typeface="Goudy Old Style" pitchFamily="18" charset="0"/>
              </a:rPr>
              <a:t>For example, main() method is declared static as it can be invoked by the Java runtime system without creating an instance of the class.</a:t>
            </a:r>
          </a:p>
          <a:p>
            <a:pPr>
              <a:buSzPct val="70000"/>
              <a:buFont typeface="Wingdings" pitchFamily="2" charset="2"/>
              <a:buChar char="Ø"/>
            </a:pPr>
            <a:endParaRPr lang="en-US" sz="2600" dirty="0">
              <a:solidFill>
                <a:srgbClr val="000099"/>
              </a:solidFill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static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Modifier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37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08200" y="735013"/>
            <a:ext cx="5184775" cy="1008062"/>
            <a:chOff x="1247" y="1071"/>
            <a:chExt cx="3266" cy="635"/>
          </a:xfrm>
        </p:grpSpPr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1247" y="1071"/>
              <a:ext cx="3266" cy="635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2200" y="1344"/>
              <a:ext cx="1271" cy="28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Rules</a:t>
              </a:r>
            </a:p>
          </p:txBody>
        </p:sp>
      </p:grp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4556125" y="17430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1331119" y="2462213"/>
            <a:ext cx="6400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4799" y="2968625"/>
            <a:ext cx="2409825" cy="862013"/>
            <a:chOff x="114" y="2478"/>
            <a:chExt cx="1859" cy="680"/>
          </a:xfrm>
        </p:grpSpPr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114" y="2478"/>
              <a:ext cx="1859" cy="68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58" y="2568"/>
              <a:ext cx="1769" cy="554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Goudy Old Style" pitchFamily="18" charset="0"/>
                </a:rPr>
                <a:t>Can call other static methods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095625" y="2994025"/>
            <a:ext cx="2808287" cy="836613"/>
            <a:chOff x="1927" y="2404"/>
            <a:chExt cx="1769" cy="527"/>
          </a:xfrm>
        </p:grpSpPr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>
              <a:off x="1927" y="2404"/>
              <a:ext cx="1769" cy="52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2037" y="2458"/>
              <a:ext cx="1582" cy="252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Goudy Old Style" pitchFamily="18" charset="0"/>
                </a:rPr>
                <a:t>Must access static data 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408737" y="2967038"/>
            <a:ext cx="2466975" cy="809625"/>
            <a:chOff x="3651" y="2478"/>
            <a:chExt cx="2109" cy="725"/>
          </a:xfrm>
        </p:grpSpPr>
        <p:sp>
          <p:nvSpPr>
            <p:cNvPr id="14" name="AutoShape 26"/>
            <p:cNvSpPr>
              <a:spLocks noChangeArrowheads="1"/>
            </p:cNvSpPr>
            <p:nvPr/>
          </p:nvSpPr>
          <p:spPr bwMode="auto">
            <a:xfrm>
              <a:off x="3651" y="2478"/>
              <a:ext cx="2109" cy="72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>
                <a:latin typeface="Goudy Old Style" pitchFamily="18" charset="0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3835" y="2568"/>
              <a:ext cx="1812" cy="628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Goudy Old Style" pitchFamily="18" charset="0"/>
                </a:rPr>
                <a:t>Cannot use </a:t>
              </a:r>
              <a:r>
                <a:rPr lang="en-US" sz="2000" b="1" dirty="0">
                  <a:solidFill>
                    <a:srgbClr val="FF0000"/>
                  </a:solidFill>
                  <a:latin typeface="Goudy Old Style" pitchFamily="18" charset="0"/>
                </a:rPr>
                <a:t>super</a:t>
              </a:r>
              <a:r>
                <a:rPr lang="en-US" sz="2000" b="1" dirty="0">
                  <a:latin typeface="Goudy Old Style" pitchFamily="18" charset="0"/>
                </a:rPr>
                <a:t> or </a:t>
              </a:r>
              <a:r>
                <a:rPr lang="en-US" sz="2000" b="1" dirty="0">
                  <a:solidFill>
                    <a:srgbClr val="FF0000"/>
                  </a:solidFill>
                  <a:latin typeface="Goudy Old Style" pitchFamily="18" charset="0"/>
                </a:rPr>
                <a:t>this</a:t>
              </a:r>
              <a:r>
                <a:rPr lang="en-US" sz="2000" b="1" dirty="0">
                  <a:latin typeface="Goudy Old Style" pitchFamily="18" charset="0"/>
                </a:rPr>
                <a:t> keyword</a:t>
              </a:r>
            </a:p>
          </p:txBody>
        </p:sp>
      </p:grp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1331119" y="2463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7731919" y="2463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4559300" y="24622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1562100" y="4160838"/>
            <a:ext cx="7313612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rgbClr val="3333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rgbClr val="3333CC"/>
                </a:solidFill>
                <a:latin typeface="+mn-lt"/>
                <a:cs typeface="+mn-cs"/>
              </a:defRPr>
            </a:lvl3pPr>
            <a:lvl4pPr marL="1541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Syntax for invoking a static method is:</a:t>
            </a:r>
          </a:p>
          <a:p>
            <a:pPr marL="457200" lvl="1" indent="0" eaLnBrk="1" hangingPunct="1">
              <a:buSzPct val="70000"/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Goudy Old Style" pitchFamily="18" charset="0"/>
              </a:rPr>
              <a:t>Classname.methodname</a:t>
            </a:r>
            <a:r>
              <a:rPr lang="en-US" sz="2400" dirty="0" smtClean="0">
                <a:solidFill>
                  <a:schemeClr val="tx1"/>
                </a:solidFill>
                <a:latin typeface="Goudy Old Style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44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final Modifier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72457" y="838200"/>
            <a:ext cx="5184775" cy="1008062"/>
            <a:chOff x="1247" y="1071"/>
            <a:chExt cx="3266" cy="635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1247" y="1071"/>
              <a:ext cx="3266" cy="635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200" y="1344"/>
              <a:ext cx="1271" cy="29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final</a:t>
              </a:r>
            </a:p>
          </p:txBody>
        </p:sp>
      </p:grp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475957" y="1846262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371599" y="2566987"/>
            <a:ext cx="6248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4619" y="3071812"/>
            <a:ext cx="2736850" cy="1222375"/>
            <a:chOff x="114" y="2478"/>
            <a:chExt cx="1859" cy="680"/>
          </a:xfrm>
        </p:grpSpPr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114" y="2478"/>
              <a:ext cx="1859" cy="68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58" y="2568"/>
              <a:ext cx="1769" cy="428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200" b="1">
                  <a:latin typeface="Goudy Old Style" pitchFamily="18" charset="0"/>
                </a:rPr>
                <a:t>Variable’s content cannot be modified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082132" y="3070225"/>
            <a:ext cx="2952750" cy="1268412"/>
            <a:chOff x="2063" y="2523"/>
            <a:chExt cx="1860" cy="799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063" y="2523"/>
              <a:ext cx="1860" cy="79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173" y="2594"/>
              <a:ext cx="1582" cy="698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200" b="1">
                  <a:latin typeface="Goudy Old Style" pitchFamily="18" charset="0"/>
                </a:rPr>
                <a:t>Methods cannot be overridden by subclass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212682" y="3070225"/>
            <a:ext cx="2806700" cy="1223962"/>
            <a:chOff x="4105" y="2523"/>
            <a:chExt cx="1768" cy="771"/>
          </a:xfrm>
        </p:grpSpPr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4105" y="2523"/>
              <a:ext cx="1768" cy="771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4300" y="2586"/>
              <a:ext cx="1481" cy="698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200" b="1" dirty="0">
                  <a:latin typeface="Goudy Old Style" pitchFamily="18" charset="0"/>
                </a:rPr>
                <a:t>Reference of object should not change</a:t>
              </a:r>
            </a:p>
          </p:txBody>
        </p:sp>
      </p:grp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1371600" y="256698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7620000" y="256698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4479132" y="2565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457200"/>
            <a:ext cx="8915400" cy="5943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Goudy Old Style" pitchFamily="18" charset="0"/>
              </a:rPr>
              <a:t> </a:t>
            </a:r>
            <a:r>
              <a:rPr lang="en-US" sz="2800" b="1" u="sng" dirty="0" smtClean="0">
                <a:latin typeface="Goudy Old Style" pitchFamily="18" charset="0"/>
              </a:rPr>
              <a:t>Object</a:t>
            </a:r>
            <a:r>
              <a:rPr lang="en-US" sz="2800" b="1" dirty="0" smtClean="0">
                <a:latin typeface="Goudy Old Style" pitchFamily="18" charset="0"/>
              </a:rPr>
              <a:t> </a:t>
            </a:r>
            <a:r>
              <a:rPr lang="en-US" sz="2800" dirty="0" smtClean="0">
                <a:latin typeface="Goudy Old Style" pitchFamily="18" charset="0"/>
              </a:rPr>
              <a:t>– Object is the superclass of all other classes. It means that a ref </a:t>
            </a:r>
            <a:r>
              <a:rPr lang="en-US" sz="2800" dirty="0" smtClean="0">
                <a:latin typeface="+mj-lt"/>
              </a:rPr>
              <a:t>-</a:t>
            </a:r>
            <a:r>
              <a:rPr lang="en-US" sz="2800" dirty="0" smtClean="0">
                <a:latin typeface="Goudy Old Style" pitchFamily="18" charset="0"/>
              </a:rPr>
              <a:t> variable of type Object can refer to an object of any other class. As arrays are implemented as class, variable of type Object can also refer to any array. </a:t>
            </a:r>
          </a:p>
          <a:p>
            <a:pPr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sz="2800" b="1" u="sng" dirty="0" smtClean="0">
                <a:latin typeface="Goudy Old Style" pitchFamily="18" charset="0"/>
              </a:rPr>
              <a:t>Methods of Object class</a:t>
            </a:r>
            <a:r>
              <a:rPr lang="en-US" sz="2800" b="1" dirty="0" smtClean="0">
                <a:latin typeface="Goudy Old Style" pitchFamily="18" charset="0"/>
              </a:rPr>
              <a:t> </a:t>
            </a:r>
            <a:r>
              <a:rPr lang="en-US" sz="2800" dirty="0" smtClean="0">
                <a:latin typeface="Goudy Old Style" pitchFamily="18" charset="0"/>
              </a:rPr>
              <a:t>–                                                      </a:t>
            </a:r>
            <a:r>
              <a:rPr lang="en-US" sz="2600" dirty="0" smtClean="0">
                <a:latin typeface="Goudy Old Style" pitchFamily="18" charset="0"/>
              </a:rPr>
              <a:t>a) </a:t>
            </a:r>
            <a:r>
              <a:rPr lang="en-US" sz="2600" u="sng" dirty="0" smtClean="0">
                <a:latin typeface="Goudy Old Style" pitchFamily="18" charset="0"/>
              </a:rPr>
              <a:t>Object clone() throws </a:t>
            </a:r>
            <a:r>
              <a:rPr lang="en-US" sz="2600" u="sng" dirty="0" err="1" smtClean="0">
                <a:latin typeface="Goudy Old Style" pitchFamily="18" charset="0"/>
              </a:rPr>
              <a:t>CloneNotSupportedException</a:t>
            </a:r>
            <a:r>
              <a:rPr lang="en-US" sz="2600" dirty="0" smtClean="0">
                <a:latin typeface="Goudy Old Style" pitchFamily="18" charset="0"/>
              </a:rPr>
              <a:t> – Creates a new object that is the same as the invoking object. </a:t>
            </a:r>
          </a:p>
          <a:p>
            <a:pPr eaLnBrk="1" hangingPunct="1">
              <a:buSzPct val="70000"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b) </a:t>
            </a:r>
            <a:r>
              <a:rPr lang="en-US" sz="2600" u="sng" dirty="0" err="1" smtClean="0">
                <a:latin typeface="Goudy Old Style" pitchFamily="18" charset="0"/>
              </a:rPr>
              <a:t>boolean</a:t>
            </a:r>
            <a:r>
              <a:rPr lang="en-US" sz="2600" u="sng" dirty="0" smtClean="0">
                <a:latin typeface="Goudy Old Style" pitchFamily="18" charset="0"/>
              </a:rPr>
              <a:t> equals(Object ob)</a:t>
            </a:r>
            <a:r>
              <a:rPr lang="en-US" sz="2600" dirty="0" smtClean="0">
                <a:latin typeface="Goudy Old Style" pitchFamily="18" charset="0"/>
              </a:rPr>
              <a:t> – Returns true if the invoking object is equivalent to ob.    </a:t>
            </a:r>
          </a:p>
          <a:p>
            <a:pPr eaLnBrk="1" hangingPunct="1">
              <a:buSzPct val="70000"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c) </a:t>
            </a:r>
            <a:r>
              <a:rPr lang="en-US" sz="2600" u="sng" dirty="0" smtClean="0">
                <a:latin typeface="Goudy Old Style" pitchFamily="18" charset="0"/>
              </a:rPr>
              <a:t>void finalize() throws </a:t>
            </a:r>
            <a:r>
              <a:rPr lang="en-US" sz="2600" u="sng" dirty="0" err="1" smtClean="0">
                <a:latin typeface="Goudy Old Style" pitchFamily="18" charset="0"/>
              </a:rPr>
              <a:t>Throwable</a:t>
            </a:r>
            <a:r>
              <a:rPr lang="en-US" sz="2600" dirty="0" smtClean="0">
                <a:latin typeface="Goudy Old Style" pitchFamily="18" charset="0"/>
              </a:rPr>
              <a:t> – the default finalize method usually overridden by subclasses. </a:t>
            </a:r>
          </a:p>
          <a:p>
            <a:pPr eaLnBrk="1" hangingPunct="1">
              <a:buSzPct val="70000"/>
              <a:buNone/>
              <a:defRPr/>
            </a:pPr>
            <a:r>
              <a:rPr lang="en-US" sz="2600" dirty="0" smtClean="0">
                <a:latin typeface="Goudy Old Style" pitchFamily="18" charset="0"/>
              </a:rPr>
              <a:t>    d) </a:t>
            </a:r>
            <a:r>
              <a:rPr lang="en-US" sz="2600" u="sng" dirty="0" smtClean="0">
                <a:latin typeface="Goudy Old Style" pitchFamily="18" charset="0"/>
              </a:rPr>
              <a:t>final Class </a:t>
            </a:r>
            <a:r>
              <a:rPr lang="en-US" sz="2600" u="sng" dirty="0" err="1" smtClean="0">
                <a:latin typeface="Goudy Old Style" pitchFamily="18" charset="0"/>
              </a:rPr>
              <a:t>getClass</a:t>
            </a:r>
            <a:r>
              <a:rPr lang="en-US" sz="2600" u="sng" dirty="0" smtClean="0">
                <a:latin typeface="Goudy Old Style" pitchFamily="18" charset="0"/>
              </a:rPr>
              <a:t>()</a:t>
            </a:r>
            <a:r>
              <a:rPr lang="en-US" sz="2600" dirty="0" smtClean="0">
                <a:latin typeface="Goudy Old Style" pitchFamily="18" charset="0"/>
              </a:rPr>
              <a:t> – gets a Class object that describes the invoking object.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533400"/>
            <a:ext cx="8991600" cy="5867400"/>
          </a:xfrm>
        </p:spPr>
        <p:txBody>
          <a:bodyPr>
            <a:normAutofit lnSpcReduction="10000"/>
          </a:bodyPr>
          <a:lstStyle/>
          <a:p>
            <a:pPr marL="120650" indent="-120650" eaLnBrk="1" hangingPunct="1">
              <a:buFont typeface="Wingdings" pitchFamily="2" charset="2"/>
              <a:buNone/>
            </a:pPr>
            <a:r>
              <a:rPr lang="en-US" sz="2600" dirty="0" smtClean="0">
                <a:latin typeface="Goudy Old Style" pitchFamily="18" charset="0"/>
              </a:rPr>
              <a:t>e) </a:t>
            </a:r>
            <a:r>
              <a:rPr lang="en-US" sz="2600" u="sng" dirty="0" err="1" smtClean="0">
                <a:latin typeface="Goudy Old Style" pitchFamily="18" charset="0"/>
              </a:rPr>
              <a:t>int</a:t>
            </a:r>
            <a:r>
              <a:rPr lang="en-US" sz="2600" u="sng" dirty="0" smtClean="0">
                <a:latin typeface="Goudy Old Style" pitchFamily="18" charset="0"/>
              </a:rPr>
              <a:t> </a:t>
            </a:r>
            <a:r>
              <a:rPr lang="en-US" sz="2600" u="sng" dirty="0" err="1" smtClean="0">
                <a:latin typeface="Goudy Old Style" pitchFamily="18" charset="0"/>
              </a:rPr>
              <a:t>hashCode</a:t>
            </a:r>
            <a:r>
              <a:rPr lang="en-US" sz="2600" u="sng" dirty="0" smtClean="0">
                <a:latin typeface="Goudy Old Style" pitchFamily="18" charset="0"/>
              </a:rPr>
              <a:t>()</a:t>
            </a:r>
            <a:r>
              <a:rPr lang="en-US" sz="2600" dirty="0" smtClean="0">
                <a:latin typeface="Goudy Old Style" pitchFamily="18" charset="0"/>
              </a:rPr>
              <a:t> – returns the hash code associated with the object.          </a:t>
            </a:r>
          </a:p>
          <a:p>
            <a:pPr marL="120650" indent="-120650" eaLnBrk="1" hangingPunct="1">
              <a:buFont typeface="Wingdings" pitchFamily="2" charset="2"/>
              <a:buNone/>
            </a:pPr>
            <a:r>
              <a:rPr lang="en-US" sz="2600" dirty="0" smtClean="0">
                <a:latin typeface="Goudy Old Style" pitchFamily="18" charset="0"/>
              </a:rPr>
              <a:t>f) </a:t>
            </a:r>
            <a:r>
              <a:rPr lang="en-US" sz="2600" u="sng" dirty="0" smtClean="0">
                <a:latin typeface="Goudy Old Style" pitchFamily="18" charset="0"/>
              </a:rPr>
              <a:t>String </a:t>
            </a:r>
            <a:r>
              <a:rPr lang="en-US" sz="2600" u="sng" dirty="0" err="1" smtClean="0">
                <a:latin typeface="Goudy Old Style" pitchFamily="18" charset="0"/>
              </a:rPr>
              <a:t>toString</a:t>
            </a:r>
            <a:r>
              <a:rPr lang="en-US" sz="2600" u="sng" dirty="0" smtClean="0">
                <a:latin typeface="Goudy Old Style" pitchFamily="18" charset="0"/>
              </a:rPr>
              <a:t>()</a:t>
            </a:r>
            <a:r>
              <a:rPr lang="en-US" sz="2600" dirty="0" smtClean="0">
                <a:latin typeface="Goudy Old Style" pitchFamily="18" charset="0"/>
              </a:rPr>
              <a:t> – returns a string that describes the object.</a:t>
            </a:r>
          </a:p>
          <a:p>
            <a:pPr marL="120650" indent="-120650" eaLnBrk="1" hangingPunct="1">
              <a:buFont typeface="Wingdings" pitchFamily="2" charset="2"/>
              <a:buNone/>
            </a:pPr>
            <a:r>
              <a:rPr lang="en-US" sz="2600" dirty="0" smtClean="0">
                <a:latin typeface="Goudy Old Style" pitchFamily="18" charset="0"/>
              </a:rPr>
              <a:t>g) </a:t>
            </a:r>
            <a:r>
              <a:rPr lang="en-US" sz="2600" u="sng" dirty="0" smtClean="0">
                <a:latin typeface="Goudy Old Style" pitchFamily="18" charset="0"/>
              </a:rPr>
              <a:t>final void notify()</a:t>
            </a:r>
            <a:r>
              <a:rPr lang="en-US" sz="2600" dirty="0" smtClean="0">
                <a:latin typeface="Goudy Old Style" pitchFamily="18" charset="0"/>
              </a:rPr>
              <a:t> – resumes execution of a thread waiting on the  </a:t>
            </a:r>
          </a:p>
          <a:p>
            <a:pPr marL="120650" indent="-120650" eaLnBrk="1" hangingPunct="1">
              <a:buFont typeface="Wingdings" pitchFamily="2" charset="2"/>
              <a:buNone/>
            </a:pPr>
            <a:r>
              <a:rPr lang="en-US" sz="2600" dirty="0">
                <a:latin typeface="Goudy Old Style" pitchFamily="18" charset="0"/>
              </a:rPr>
              <a:t> </a:t>
            </a:r>
            <a:r>
              <a:rPr lang="en-US" sz="2600" dirty="0" smtClean="0">
                <a:latin typeface="Goudy Old Style" pitchFamily="18" charset="0"/>
              </a:rPr>
              <a:t>   invoking object. </a:t>
            </a:r>
          </a:p>
          <a:p>
            <a:pPr marL="120650" indent="-120650" eaLnBrk="1" hangingPunct="1">
              <a:buFont typeface="Wingdings" pitchFamily="2" charset="2"/>
              <a:buNone/>
            </a:pPr>
            <a:r>
              <a:rPr lang="en-US" sz="2600" dirty="0" smtClean="0">
                <a:latin typeface="Goudy Old Style" pitchFamily="18" charset="0"/>
              </a:rPr>
              <a:t>h) </a:t>
            </a:r>
            <a:r>
              <a:rPr lang="en-US" sz="2600" u="sng" dirty="0" smtClean="0">
                <a:latin typeface="Goudy Old Style" pitchFamily="18" charset="0"/>
              </a:rPr>
              <a:t>final void </a:t>
            </a:r>
            <a:r>
              <a:rPr lang="en-US" sz="2600" u="sng" dirty="0" err="1" smtClean="0">
                <a:latin typeface="Goudy Old Style" pitchFamily="18" charset="0"/>
              </a:rPr>
              <a:t>notifyAll</a:t>
            </a:r>
            <a:r>
              <a:rPr lang="en-US" sz="2600" u="sng" dirty="0" smtClean="0">
                <a:latin typeface="Goudy Old Style" pitchFamily="18" charset="0"/>
              </a:rPr>
              <a:t>()</a:t>
            </a:r>
            <a:r>
              <a:rPr lang="en-US" sz="2600" dirty="0" smtClean="0">
                <a:latin typeface="Goudy Old Style" pitchFamily="18" charset="0"/>
              </a:rPr>
              <a:t> – resumes execution of all threads waiting on invoking object. </a:t>
            </a:r>
          </a:p>
          <a:p>
            <a:pPr marL="120650" indent="-120650" eaLnBrk="1" hangingPunct="1">
              <a:buFont typeface="Wingdings" pitchFamily="2" charset="2"/>
              <a:buNone/>
            </a:pPr>
            <a:r>
              <a:rPr lang="en-US" sz="2600" dirty="0" err="1" smtClean="0">
                <a:latin typeface="Goudy Old Style" pitchFamily="18" charset="0"/>
              </a:rPr>
              <a:t>i</a:t>
            </a:r>
            <a:r>
              <a:rPr lang="en-US" sz="2600" dirty="0" smtClean="0">
                <a:latin typeface="Goudy Old Style" pitchFamily="18" charset="0"/>
              </a:rPr>
              <a:t>) </a:t>
            </a:r>
            <a:r>
              <a:rPr lang="en-US" sz="2600" u="sng" dirty="0" smtClean="0">
                <a:latin typeface="Goudy Old Style" pitchFamily="18" charset="0"/>
              </a:rPr>
              <a:t>final void wait()</a:t>
            </a:r>
            <a:r>
              <a:rPr lang="en-US" sz="2600" dirty="0" smtClean="0">
                <a:latin typeface="Goudy Old Style" pitchFamily="18" charset="0"/>
              </a:rPr>
              <a:t> – waits on another thread of execution. </a:t>
            </a:r>
          </a:p>
          <a:p>
            <a:pPr marL="120650" indent="-120650" eaLnBrk="1" hangingPunct="1">
              <a:buFont typeface="Wingdings" pitchFamily="2" charset="2"/>
              <a:buNone/>
            </a:pPr>
            <a:r>
              <a:rPr lang="en-US" sz="2600" dirty="0" smtClean="0">
                <a:latin typeface="Goudy Old Style" pitchFamily="18" charset="0"/>
              </a:rPr>
              <a:t>j) </a:t>
            </a:r>
            <a:r>
              <a:rPr lang="en-US" sz="2600" u="sng" dirty="0" smtClean="0">
                <a:latin typeface="Goudy Old Style" pitchFamily="18" charset="0"/>
              </a:rPr>
              <a:t>final void wait(long milliseconds) throws </a:t>
            </a:r>
            <a:r>
              <a:rPr lang="en-US" sz="2600" u="sng" dirty="0" err="1" smtClean="0">
                <a:latin typeface="Goudy Old Style" pitchFamily="18" charset="0"/>
              </a:rPr>
              <a:t>InterruptedException</a:t>
            </a:r>
            <a:r>
              <a:rPr lang="en-US" sz="2600" dirty="0" smtClean="0">
                <a:latin typeface="Goudy Old Style" pitchFamily="18" charset="0"/>
              </a:rPr>
              <a:t> –waits on another thread of execution for a specified number of milliseconds.  </a:t>
            </a:r>
          </a:p>
          <a:p>
            <a:pPr marL="120650" indent="-120650" eaLnBrk="1" hangingPunct="1">
              <a:buFont typeface="Wingdings" pitchFamily="2" charset="2"/>
              <a:buNone/>
            </a:pPr>
            <a:r>
              <a:rPr lang="en-US" sz="2600" dirty="0" smtClean="0">
                <a:latin typeface="Goudy Old Style" pitchFamily="18" charset="0"/>
              </a:rPr>
              <a:t>k) </a:t>
            </a:r>
            <a:r>
              <a:rPr lang="en-US" sz="2600" u="sng" dirty="0" smtClean="0">
                <a:latin typeface="Goudy Old Style" pitchFamily="18" charset="0"/>
              </a:rPr>
              <a:t>final void wait(long milliseconds, </a:t>
            </a:r>
            <a:r>
              <a:rPr lang="en-US" sz="2600" u="sng" dirty="0" err="1" smtClean="0">
                <a:latin typeface="Goudy Old Style" pitchFamily="18" charset="0"/>
              </a:rPr>
              <a:t>int</a:t>
            </a:r>
            <a:r>
              <a:rPr lang="en-US" sz="2600" u="sng" dirty="0" smtClean="0">
                <a:latin typeface="Goudy Old Style" pitchFamily="18" charset="0"/>
              </a:rPr>
              <a:t> nanoseconds) throws </a:t>
            </a:r>
            <a:r>
              <a:rPr lang="en-US" sz="2600" u="sng" dirty="0" err="1" smtClean="0">
                <a:latin typeface="Goudy Old Style" pitchFamily="18" charset="0"/>
              </a:rPr>
              <a:t>InterruptedException</a:t>
            </a:r>
            <a:r>
              <a:rPr lang="en-US" sz="2600" dirty="0" smtClean="0">
                <a:latin typeface="Goudy Old Style" pitchFamily="18" charset="0"/>
              </a:rPr>
              <a:t> – waits on another thread of execution for  a specified number of milliseconds plus nanoseconds.</a:t>
            </a:r>
            <a:endParaRPr lang="en-US" sz="2600" u="sng" dirty="0" smtClean="0">
              <a:latin typeface="Goudy Old Style" pitchFamily="18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9144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sz="8000" dirty="0" smtClean="0">
                <a:latin typeface="Andalus" pitchFamily="18" charset="-78"/>
                <a:cs typeface="Andalus" pitchFamily="18" charset="-78"/>
              </a:rPr>
              <a:t>Exceptions</a:t>
            </a:r>
            <a:endParaRPr lang="en-US" sz="4800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91600" cy="5867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Concept – Exceptions are run time occurrences of the piece of code which help system to be robust.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An </a:t>
            </a:r>
            <a:r>
              <a:rPr lang="en-US" sz="2800" i="1" dirty="0" smtClean="0">
                <a:latin typeface="Goudy Old Style" pitchFamily="18" charset="0"/>
              </a:rPr>
              <a:t>exception </a:t>
            </a:r>
            <a:r>
              <a:rPr lang="en-US" sz="2800" dirty="0" smtClean="0">
                <a:latin typeface="Goudy Old Style" pitchFamily="18" charset="0"/>
              </a:rPr>
              <a:t>is an</a:t>
            </a:r>
            <a:r>
              <a:rPr lang="en-US" sz="2800" i="1" dirty="0" smtClean="0">
                <a:latin typeface="Goudy Old Style" pitchFamily="18" charset="0"/>
              </a:rPr>
              <a:t> abnormal </a:t>
            </a:r>
            <a:r>
              <a:rPr lang="en-US" sz="2800" dirty="0" smtClean="0">
                <a:latin typeface="Goudy Old Style" pitchFamily="18" charset="0"/>
              </a:rPr>
              <a:t>condition that arises in a code sequence at run time.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When an exceptional condition arises, an object representing that exception is created and </a:t>
            </a:r>
            <a:r>
              <a:rPr lang="en-US" sz="2800" i="1" dirty="0" smtClean="0">
                <a:latin typeface="Goudy Old Style" pitchFamily="18" charset="0"/>
              </a:rPr>
              <a:t>thrown in the method that caused the error. That method may </a:t>
            </a:r>
            <a:r>
              <a:rPr lang="en-US" sz="2800" dirty="0" smtClean="0">
                <a:latin typeface="Goudy Old Style" pitchFamily="18" charset="0"/>
              </a:rPr>
              <a:t>choose to handle the exception itself, or pass it on. Either way, at some point, the exception is </a:t>
            </a:r>
            <a:r>
              <a:rPr lang="en-US" sz="2800" i="1" dirty="0" smtClean="0">
                <a:latin typeface="Goudy Old Style" pitchFamily="18" charset="0"/>
              </a:rPr>
              <a:t>caught and processed.</a:t>
            </a:r>
            <a:r>
              <a:rPr lang="en-US" sz="2800" i="1" dirty="0" smtClean="0"/>
              <a:t>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Exceptions  are runtime and occur from situations beyond control of developer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Errors are compile time and are mainly semantic in nature.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Checked exceptions</a:t>
            </a:r>
          </a:p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Unchecked exceptions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12788"/>
            <a:ext cx="87757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b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What is an exception?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533400" y="914400"/>
            <a:ext cx="5600700" cy="4511675"/>
          </a:xfrm>
          <a:prstGeom prst="rect">
            <a:avLst/>
          </a:pr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class </a:t>
            </a:r>
            <a:r>
              <a:rPr lang="en-GB" altLang="zh-CN" sz="1000" dirty="0" err="1">
                <a:latin typeface="Courier New" panose="02070309020205020404" pitchFamily="49" charset="0"/>
              </a:rPr>
              <a:t>ExceptionRaised</a:t>
            </a:r>
            <a:r>
              <a:rPr lang="en-GB" altLang="zh-CN" sz="1000" dirty="0">
                <a:latin typeface="Courier New" panose="02070309020205020404" pitchFamily="49" charset="0"/>
              </a:rPr>
              <a:t> {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/** Constructor. */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protected </a:t>
            </a:r>
            <a:r>
              <a:rPr lang="en-GB" altLang="zh-CN" sz="1000" dirty="0" err="1">
                <a:latin typeface="Courier New" panose="02070309020205020404" pitchFamily="49" charset="0"/>
              </a:rPr>
              <a:t>ExceptionRaised</a:t>
            </a:r>
            <a:r>
              <a:rPr lang="en-GB" altLang="zh-CN" sz="1000" dirty="0">
                <a:latin typeface="Courier New" panose="02070309020205020404" pitchFamily="49" charset="0"/>
              </a:rPr>
              <a:t>() {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}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/**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* This method generates an exception.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* @</a:t>
            </a:r>
            <a:r>
              <a:rPr lang="en-GB" altLang="zh-CN" sz="1000" dirty="0" err="1">
                <a:latin typeface="Courier New" panose="02070309020205020404" pitchFamily="49" charset="0"/>
              </a:rPr>
              <a:t>param</a:t>
            </a:r>
            <a:r>
              <a:rPr lang="en-GB" altLang="zh-CN" sz="1000" dirty="0">
                <a:latin typeface="Courier New" panose="02070309020205020404" pitchFamily="49" charset="0"/>
              </a:rPr>
              <a:t> operand1 is numerator in division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* @</a:t>
            </a:r>
            <a:r>
              <a:rPr lang="en-GB" altLang="zh-CN" sz="1000" dirty="0" err="1">
                <a:latin typeface="Courier New" panose="02070309020205020404" pitchFamily="49" charset="0"/>
              </a:rPr>
              <a:t>param</a:t>
            </a:r>
            <a:r>
              <a:rPr lang="en-GB" altLang="zh-CN" sz="1000" dirty="0">
                <a:latin typeface="Courier New" panose="02070309020205020404" pitchFamily="49" charset="0"/>
              </a:rPr>
              <a:t> operand2 is denominator in division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* @return It will return the remainder of the division.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*/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static </a:t>
            </a:r>
            <a:r>
              <a:rPr lang="en-GB" altLang="zh-CN" sz="1000" dirty="0" err="1">
                <a:latin typeface="Courier New" panose="02070309020205020404" pitchFamily="49" charset="0"/>
              </a:rPr>
              <a:t>int</a:t>
            </a:r>
            <a:r>
              <a:rPr lang="en-GB" altLang="zh-CN" sz="1000" dirty="0">
                <a:latin typeface="Courier New" panose="02070309020205020404" pitchFamily="49" charset="0"/>
              </a:rPr>
              <a:t> calculate(final </a:t>
            </a:r>
            <a:r>
              <a:rPr lang="en-GB" altLang="zh-CN" sz="1000" dirty="0" err="1">
                <a:latin typeface="Courier New" panose="02070309020205020404" pitchFamily="49" charset="0"/>
              </a:rPr>
              <a:t>int</a:t>
            </a:r>
            <a:r>
              <a:rPr lang="en-GB" altLang="zh-CN" sz="1000" dirty="0">
                <a:latin typeface="Courier New" panose="02070309020205020404" pitchFamily="49" charset="0"/>
              </a:rPr>
              <a:t> operand1, final </a:t>
            </a:r>
            <a:r>
              <a:rPr lang="en-GB" altLang="zh-CN" sz="1000" dirty="0" err="1">
                <a:latin typeface="Courier New" panose="02070309020205020404" pitchFamily="49" charset="0"/>
              </a:rPr>
              <a:t>int</a:t>
            </a:r>
            <a:r>
              <a:rPr lang="en-GB" altLang="zh-CN" sz="1000" dirty="0">
                <a:latin typeface="Courier New" panose="02070309020205020404" pitchFamily="49" charset="0"/>
              </a:rPr>
              <a:t> operand2) {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   </a:t>
            </a:r>
            <a:r>
              <a:rPr lang="en-GB" altLang="zh-CN" sz="1000" dirty="0" err="1">
                <a:latin typeface="Courier New" panose="02070309020205020404" pitchFamily="49" charset="0"/>
              </a:rPr>
              <a:t>int</a:t>
            </a:r>
            <a:r>
              <a:rPr lang="en-GB" altLang="zh-CN" sz="1000" dirty="0">
                <a:latin typeface="Courier New" panose="02070309020205020404" pitchFamily="49" charset="0"/>
              </a:rPr>
              <a:t> result = operand1 / operand2;     // user defined method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   return result;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/**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* Sole entry point to the class and application.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* @</a:t>
            </a:r>
            <a:r>
              <a:rPr lang="en-GB" altLang="zh-CN" sz="1000" dirty="0" err="1">
                <a:latin typeface="Courier New" panose="02070309020205020404" pitchFamily="49" charset="0"/>
              </a:rPr>
              <a:t>param</a:t>
            </a:r>
            <a:r>
              <a:rPr lang="en-GB" altLang="zh-CN" sz="1000" dirty="0">
                <a:latin typeface="Courier New" panose="02070309020205020404" pitchFamily="49" charset="0"/>
              </a:rPr>
              <a:t> </a:t>
            </a:r>
            <a:r>
              <a:rPr lang="en-GB" altLang="zh-CN" sz="1000" dirty="0" err="1">
                <a:latin typeface="Courier New" panose="02070309020205020404" pitchFamily="49" charset="0"/>
              </a:rPr>
              <a:t>args</a:t>
            </a:r>
            <a:r>
              <a:rPr lang="en-GB" altLang="zh-CN" sz="1000" dirty="0">
                <a:latin typeface="Courier New" panose="02070309020205020404" pitchFamily="49" charset="0"/>
              </a:rPr>
              <a:t> Array of String arguments.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*/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public static void main(final String[] </a:t>
            </a:r>
            <a:r>
              <a:rPr lang="en-GB" altLang="zh-CN" sz="1000" dirty="0" err="1">
                <a:latin typeface="Courier New" panose="02070309020205020404" pitchFamily="49" charset="0"/>
              </a:rPr>
              <a:t>args</a:t>
            </a:r>
            <a:r>
              <a:rPr lang="en-GB" altLang="zh-CN" sz="1000" dirty="0">
                <a:latin typeface="Courier New" panose="02070309020205020404" pitchFamily="49" charset="0"/>
              </a:rPr>
              <a:t>) {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</a:t>
            </a:r>
            <a:r>
              <a:rPr lang="en-GB" altLang="zh-CN" sz="1000" dirty="0" err="1">
                <a:latin typeface="Courier New" panose="02070309020205020404" pitchFamily="49" charset="0"/>
              </a:rPr>
              <a:t>ExceptionRaised</a:t>
            </a:r>
            <a:r>
              <a:rPr lang="en-GB" altLang="zh-CN" sz="1000" dirty="0">
                <a:latin typeface="Courier New" panose="02070309020205020404" pitchFamily="49" charset="0"/>
              </a:rPr>
              <a:t> </a:t>
            </a:r>
            <a:r>
              <a:rPr lang="en-GB" altLang="zh-CN" sz="1000" dirty="0" err="1">
                <a:latin typeface="Courier New" panose="02070309020205020404" pitchFamily="49" charset="0"/>
              </a:rPr>
              <a:t>obj</a:t>
            </a:r>
            <a:r>
              <a:rPr lang="en-GB" altLang="zh-CN" sz="1000" dirty="0">
                <a:latin typeface="Courier New" panose="02070309020205020404" pitchFamily="49" charset="0"/>
              </a:rPr>
              <a:t> = new </a:t>
            </a:r>
            <a:r>
              <a:rPr lang="en-GB" altLang="zh-CN" sz="1000" dirty="0" err="1">
                <a:latin typeface="Courier New" panose="02070309020205020404" pitchFamily="49" charset="0"/>
              </a:rPr>
              <a:t>ExceptionRaised</a:t>
            </a:r>
            <a:r>
              <a:rPr lang="en-GB" altLang="zh-CN" sz="1000" dirty="0">
                <a:latin typeface="Courier New" panose="02070309020205020404" pitchFamily="49" charset="0"/>
              </a:rPr>
              <a:t>();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try {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   /* The variable result is defined to store the result. */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   </a:t>
            </a:r>
            <a:r>
              <a:rPr lang="en-GB" altLang="zh-CN" sz="1000" dirty="0" err="1">
                <a:latin typeface="Courier New" panose="02070309020205020404" pitchFamily="49" charset="0"/>
              </a:rPr>
              <a:t>int</a:t>
            </a:r>
            <a:r>
              <a:rPr lang="en-GB" altLang="zh-CN" sz="1000" dirty="0">
                <a:latin typeface="Courier New" panose="02070309020205020404" pitchFamily="49" charset="0"/>
              </a:rPr>
              <a:t> result = </a:t>
            </a:r>
            <a:r>
              <a:rPr lang="en-GB" altLang="zh-CN" sz="1000" dirty="0" err="1">
                <a:latin typeface="Courier New" panose="02070309020205020404" pitchFamily="49" charset="0"/>
              </a:rPr>
              <a:t>obj.calculate</a:t>
            </a:r>
            <a:r>
              <a:rPr lang="en-GB" altLang="zh-CN" sz="1000" dirty="0">
                <a:latin typeface="Courier New" panose="02070309020205020404" pitchFamily="49" charset="0"/>
              </a:rPr>
              <a:t>(9, 0);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    </a:t>
            </a:r>
            <a:r>
              <a:rPr lang="en-GB" altLang="zh-CN" sz="1000" dirty="0" err="1">
                <a:latin typeface="Courier New" panose="02070309020205020404" pitchFamily="49" charset="0"/>
              </a:rPr>
              <a:t>System.out.println</a:t>
            </a:r>
            <a:r>
              <a:rPr lang="en-GB" altLang="zh-CN" sz="1000" dirty="0">
                <a:latin typeface="Courier New" panose="02070309020205020404" pitchFamily="49" charset="0"/>
              </a:rPr>
              <a:t>(result);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} catch (Exception e) {     // Exception object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</a:t>
            </a:r>
            <a:r>
              <a:rPr lang="en-GB" altLang="zh-CN" sz="1000" dirty="0" err="1">
                <a:latin typeface="Courier New" panose="02070309020205020404" pitchFamily="49" charset="0"/>
              </a:rPr>
              <a:t>System.err.println</a:t>
            </a:r>
            <a:r>
              <a:rPr lang="en-GB" altLang="zh-CN" sz="1000" dirty="0">
                <a:latin typeface="Courier New" panose="02070309020205020404" pitchFamily="49" charset="0"/>
              </a:rPr>
              <a:t>("Exception occurred  :" + </a:t>
            </a:r>
            <a:r>
              <a:rPr lang="en-GB" altLang="zh-CN" sz="1000" dirty="0" err="1">
                <a:latin typeface="Courier New" panose="02070309020205020404" pitchFamily="49" charset="0"/>
              </a:rPr>
              <a:t>e.toString</a:t>
            </a:r>
            <a:r>
              <a:rPr lang="en-GB" altLang="zh-CN" sz="1000" dirty="0">
                <a:latin typeface="Courier New" panose="02070309020205020404" pitchFamily="49" charset="0"/>
              </a:rPr>
              <a:t>());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</a:t>
            </a:r>
            <a:r>
              <a:rPr lang="en-GB" altLang="zh-CN" sz="1000" dirty="0" err="1">
                <a:latin typeface="Courier New" panose="02070309020205020404" pitchFamily="49" charset="0"/>
              </a:rPr>
              <a:t>e.printStackTrace</a:t>
            </a:r>
            <a:r>
              <a:rPr lang="en-GB" altLang="zh-CN" sz="1000" dirty="0">
                <a:latin typeface="Courier New" panose="02070309020205020404" pitchFamily="49" charset="0"/>
              </a:rPr>
              <a:t>();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    }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}</a:t>
            </a:r>
            <a:endParaRPr lang="en-US" altLang="zh-CN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sz="1000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292848" y="4267200"/>
            <a:ext cx="1631952" cy="1371600"/>
            <a:chOff x="3923" y="2976"/>
            <a:chExt cx="1104" cy="1059"/>
          </a:xfrm>
        </p:grpSpPr>
        <p:sp>
          <p:nvSpPr>
            <p:cNvPr id="4113" name="Oval 8"/>
            <p:cNvSpPr>
              <a:spLocks noChangeArrowheads="1"/>
            </p:cNvSpPr>
            <p:nvPr/>
          </p:nvSpPr>
          <p:spPr bwMode="auto">
            <a:xfrm>
              <a:off x="3923" y="2976"/>
              <a:ext cx="1104" cy="1059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sz="2200">
                <a:latin typeface="Goudy Old Style" pitchFamily="18" charset="0"/>
              </a:endParaRPr>
            </a:p>
          </p:txBody>
        </p:sp>
        <p:sp>
          <p:nvSpPr>
            <p:cNvPr id="4114" name="WordArt 9"/>
            <p:cNvSpPr>
              <a:spLocks noChangeArrowheads="1" noChangeShapeType="1" noTextEdit="1"/>
            </p:cNvSpPr>
            <p:nvPr/>
          </p:nvSpPr>
          <p:spPr bwMode="auto">
            <a:xfrm>
              <a:off x="4279" y="3237"/>
              <a:ext cx="45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22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Goudy Old Style" pitchFamily="18" charset="0"/>
                </a:rPr>
                <a:t>OS</a:t>
              </a:r>
            </a:p>
          </p:txBody>
        </p:sp>
      </p:grpSp>
      <p:sp>
        <p:nvSpPr>
          <p:cNvPr id="112651" name="Line 11"/>
          <p:cNvSpPr>
            <a:spLocks noChangeShapeType="1"/>
          </p:cNvSpPr>
          <p:nvPr/>
        </p:nvSpPr>
        <p:spPr bwMode="auto">
          <a:xfrm>
            <a:off x="1325563" y="3938587"/>
            <a:ext cx="38877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413125" y="2571750"/>
            <a:ext cx="1368425" cy="1223962"/>
            <a:chOff x="4325" y="1052"/>
            <a:chExt cx="862" cy="771"/>
          </a:xfrm>
        </p:grpSpPr>
        <p:sp>
          <p:nvSpPr>
            <p:cNvPr id="4111" name="AutoShape 12"/>
            <p:cNvSpPr>
              <a:spLocks noChangeArrowheads="1"/>
            </p:cNvSpPr>
            <p:nvPr/>
          </p:nvSpPr>
          <p:spPr bwMode="auto">
            <a:xfrm>
              <a:off x="4325" y="1052"/>
              <a:ext cx="862" cy="771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12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668" y="1298"/>
              <a:ext cx="162" cy="3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4637088" y="1562100"/>
            <a:ext cx="2627386" cy="4308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200" b="1">
                <a:latin typeface="Goudy Old Style" pitchFamily="18" charset="0"/>
              </a:rPr>
              <a:t>Abnormal Condition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6149975" y="2282825"/>
            <a:ext cx="1332288" cy="430887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200" b="1">
                <a:solidFill>
                  <a:schemeClr val="bg1"/>
                </a:solidFill>
                <a:latin typeface="Goudy Old Style" pitchFamily="18" charset="0"/>
              </a:rPr>
              <a:t>Exception</a:t>
            </a:r>
          </a:p>
        </p:txBody>
      </p:sp>
      <p:cxnSp>
        <p:nvCxnSpPr>
          <p:cNvPr id="112657" name="AutoShape 17"/>
          <p:cNvCxnSpPr>
            <a:cxnSpLocks noChangeShapeType="1"/>
            <a:stCxn id="112655" idx="2"/>
            <a:endCxn id="112656" idx="1"/>
          </p:cNvCxnSpPr>
          <p:nvPr/>
        </p:nvCxnSpPr>
        <p:spPr bwMode="auto">
          <a:xfrm rot="16200000" flipH="1">
            <a:off x="5797737" y="2146031"/>
            <a:ext cx="505282" cy="199194"/>
          </a:xfrm>
          <a:prstGeom prst="bentConnector2">
            <a:avLst/>
          </a:prstGeom>
          <a:noFill/>
          <a:ln w="444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5357813" y="3074987"/>
            <a:ext cx="2879725" cy="1107996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Program Terminates Abruptly and control is given to OS</a:t>
            </a:r>
          </a:p>
        </p:txBody>
      </p:sp>
      <p:cxnSp>
        <p:nvCxnSpPr>
          <p:cNvPr id="112659" name="AutoShape 19"/>
          <p:cNvCxnSpPr>
            <a:cxnSpLocks noChangeShapeType="1"/>
            <a:stCxn id="4111" idx="3"/>
            <a:endCxn id="4113" idx="2"/>
          </p:cNvCxnSpPr>
          <p:nvPr/>
        </p:nvCxnSpPr>
        <p:spPr bwMode="auto">
          <a:xfrm rot="16200000" flipH="1">
            <a:off x="4616449" y="3276601"/>
            <a:ext cx="1157288" cy="219551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777875" y="990600"/>
            <a:ext cx="2879725" cy="2123658"/>
          </a:xfrm>
          <a:prstGeom prst="rect">
            <a:avLst/>
          </a:prstGeom>
          <a:solidFill>
            <a:schemeClr val="bg1">
              <a:alpha val="79999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200">
                <a:latin typeface="Goudy Old Style" pitchFamily="18" charset="0"/>
              </a:rPr>
              <a:t>Can be generated manually in a program</a:t>
            </a:r>
          </a:p>
          <a:p>
            <a:pPr algn="ctr" eaLnBrk="1" hangingPunct="1"/>
            <a:r>
              <a:rPr lang="en-US" sz="2200">
                <a:latin typeface="Goudy Old Style" pitchFamily="18" charset="0"/>
              </a:rPr>
              <a:t>OR</a:t>
            </a:r>
          </a:p>
          <a:p>
            <a:pPr eaLnBrk="1" hangingPunct="1">
              <a:buFontTx/>
              <a:buChar char="•"/>
            </a:pPr>
            <a:r>
              <a:rPr lang="en-US" sz="2200">
                <a:latin typeface="Goudy Old Style" pitchFamily="18" charset="0"/>
              </a:rPr>
              <a:t>Generated by Java Runtime</a:t>
            </a:r>
          </a:p>
        </p:txBody>
      </p:sp>
      <p:cxnSp>
        <p:nvCxnSpPr>
          <p:cNvPr id="112661" name="AutoShape 21"/>
          <p:cNvCxnSpPr>
            <a:cxnSpLocks noChangeShapeType="1"/>
            <a:stCxn id="112656" idx="3"/>
            <a:endCxn id="112660" idx="0"/>
          </p:cNvCxnSpPr>
          <p:nvPr/>
        </p:nvCxnSpPr>
        <p:spPr bwMode="auto">
          <a:xfrm flipH="1" flipV="1">
            <a:off x="2217738" y="990600"/>
            <a:ext cx="5264525" cy="1507669"/>
          </a:xfrm>
          <a:prstGeom prst="curvedConnector4">
            <a:avLst>
              <a:gd name="adj1" fmla="val -4342"/>
              <a:gd name="adj2" fmla="val 115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390525" y="3290887"/>
            <a:ext cx="2879725" cy="1785104"/>
          </a:xfrm>
          <a:prstGeom prst="rect">
            <a:avLst/>
          </a:prstGeom>
          <a:solidFill>
            <a:schemeClr val="bg1">
              <a:alpha val="92155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200" b="1">
                <a:solidFill>
                  <a:srgbClr val="FF0000"/>
                </a:solidFill>
                <a:latin typeface="Goudy Old Style" pitchFamily="18" charset="0"/>
              </a:rPr>
              <a:t>Error Handling Benefits</a:t>
            </a:r>
          </a:p>
          <a:p>
            <a:pPr eaLnBrk="1" hangingPunct="1">
              <a:buFontTx/>
              <a:buChar char="•"/>
            </a:pPr>
            <a:r>
              <a:rPr lang="en-US" sz="2200">
                <a:solidFill>
                  <a:srgbClr val="FF0000"/>
                </a:solidFill>
                <a:latin typeface="Goudy Old Style" pitchFamily="18" charset="0"/>
              </a:rPr>
              <a:t>Fixes Error</a:t>
            </a:r>
          </a:p>
          <a:p>
            <a:pPr eaLnBrk="1" hangingPunct="1">
              <a:buFontTx/>
              <a:buChar char="•"/>
            </a:pPr>
            <a:r>
              <a:rPr lang="en-US" sz="2200">
                <a:solidFill>
                  <a:srgbClr val="FF0000"/>
                </a:solidFill>
                <a:latin typeface="Goudy Old Style" pitchFamily="18" charset="0"/>
              </a:rPr>
              <a:t>Prevents automatic termination</a:t>
            </a:r>
          </a:p>
        </p:txBody>
      </p:sp>
      <p:sp>
        <p:nvSpPr>
          <p:cNvPr id="19" name="Rectangle 2"/>
          <p:cNvSpPr txBox="1">
            <a:spLocks/>
          </p:cNvSpPr>
          <p:nvPr/>
        </p:nvSpPr>
        <p:spPr>
          <a:xfrm>
            <a:off x="3175" y="0"/>
            <a:ext cx="756443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What is an Exception?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654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10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880"/>
                            </p:stCondLst>
                            <p:childTnLst>
                              <p:par>
                                <p:cTn id="4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nimBg="1"/>
      <p:bldP spid="112651" grpId="0" animBg="1"/>
      <p:bldP spid="112655" grpId="0" animBg="1"/>
      <p:bldP spid="112656" grpId="0" animBg="1"/>
      <p:bldP spid="112658" grpId="0" animBg="1"/>
      <p:bldP spid="112660" grpId="0" animBg="1"/>
      <p:bldP spid="11266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5867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Exception handling keywords.</a:t>
            </a:r>
          </a:p>
          <a:p>
            <a:pPr lvl="1" eaLnBrk="1" hangingPunct="1">
              <a:buSzPct val="70000"/>
              <a:buFont typeface="Wingdings" pitchFamily="2" charset="2"/>
              <a:buChar char="v"/>
            </a:pPr>
            <a:r>
              <a:rPr lang="en-US" sz="2600" dirty="0" smtClean="0">
                <a:latin typeface="Goudy Old Style" pitchFamily="18" charset="0"/>
              </a:rPr>
              <a:t>try ;  catch ;  throw ;  throws ; finally.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Goudy Old Style" pitchFamily="18" charset="0"/>
              </a:rPr>
              <a:t>try  block</a:t>
            </a:r>
            <a:r>
              <a:rPr lang="en-US" sz="2800" dirty="0" smtClean="0">
                <a:latin typeface="Goudy Old Style" pitchFamily="18" charset="0"/>
              </a:rPr>
              <a:t> – Program statements monitor for exceptions are contained within a try block</a:t>
            </a:r>
            <a:r>
              <a:rPr lang="en-US" sz="2800" b="1" dirty="0" smtClean="0">
                <a:latin typeface="Goudy Old Style" pitchFamily="18" charset="0"/>
              </a:rPr>
              <a:t>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Goudy Old Style" pitchFamily="18" charset="0"/>
              </a:rPr>
              <a:t>catch block – </a:t>
            </a:r>
            <a:r>
              <a:rPr lang="en-US" sz="2800" dirty="0" smtClean="0">
                <a:latin typeface="Goudy Old Style" pitchFamily="18" charset="0"/>
              </a:rPr>
              <a:t>If an exception occurs within the try block, it is thrown. The code catches this exception (using catch) and handle it in some rational manner.</a:t>
            </a:r>
          </a:p>
          <a:p>
            <a:pPr>
              <a:buSzPct val="70000"/>
              <a:buNone/>
            </a:pPr>
            <a:r>
              <a:rPr lang="en-US" sz="2800" dirty="0" smtClean="0">
                <a:latin typeface="Goudy Old Style" pitchFamily="18" charset="0"/>
              </a:rPr>
              <a:t>Note – System generated exceptions are automatically thrown by the Java run-time system.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Goudy Old Style" pitchFamily="18" charset="0"/>
              </a:rPr>
              <a:t>throw</a:t>
            </a:r>
            <a:r>
              <a:rPr lang="en-US" sz="2800" dirty="0" smtClean="0">
                <a:latin typeface="Goudy Old Style" pitchFamily="18" charset="0"/>
              </a:rPr>
              <a:t> – To manually throw an exception.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Goudy Old Style" pitchFamily="18" charset="0"/>
              </a:rPr>
              <a:t>throws</a:t>
            </a:r>
            <a:r>
              <a:rPr lang="en-US" sz="2800" dirty="0" smtClean="0">
                <a:latin typeface="Goudy Old Style" pitchFamily="18" charset="0"/>
              </a:rPr>
              <a:t> – Any exception that is thrown out of a method must be specified as such by a throws clause.</a:t>
            </a:r>
            <a:r>
              <a:rPr lang="en-US" sz="2800" b="1" dirty="0" smtClean="0">
                <a:latin typeface="Goudy Old Style" pitchFamily="18" charset="0"/>
              </a:rPr>
              <a:t>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b="1" dirty="0" smtClean="0">
                <a:latin typeface="Goudy Old Style" pitchFamily="18" charset="0"/>
              </a:rPr>
              <a:t>finally – </a:t>
            </a:r>
            <a:r>
              <a:rPr lang="en-US" sz="2800" dirty="0" smtClean="0">
                <a:latin typeface="Goudy Old Style" pitchFamily="18" charset="0"/>
              </a:rPr>
              <a:t>Any code that must be executed mandatorily after a try block completes is put in a finally block.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1" name="AutoShape 7"/>
          <p:cNvSpPr>
            <a:spLocks noChangeArrowheads="1"/>
          </p:cNvSpPr>
          <p:nvPr/>
        </p:nvSpPr>
        <p:spPr bwMode="auto">
          <a:xfrm>
            <a:off x="2717800" y="1082675"/>
            <a:ext cx="2736850" cy="3311525"/>
          </a:xfrm>
          <a:prstGeom prst="flowChartProcess">
            <a:avLst/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12788"/>
            <a:ext cx="87757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b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try and catch blocks 2-1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3367088" y="1609725"/>
            <a:ext cx="1439862" cy="576262"/>
          </a:xfrm>
          <a:prstGeom prst="flowChartProcess">
            <a:avLst/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dirty="0" smtClean="0">
                <a:latin typeface="Goudy Old Style" pitchFamily="18" charset="0"/>
              </a:rPr>
              <a:t>try</a:t>
            </a:r>
            <a:endParaRPr lang="en-US" sz="2200" dirty="0">
              <a:latin typeface="Goudy Old Style" pitchFamily="18" charset="0"/>
            </a:endParaRPr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3367088" y="2906712"/>
            <a:ext cx="1439862" cy="576263"/>
          </a:xfrm>
          <a:prstGeom prst="flowChartProcess">
            <a:avLst/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dirty="0" smtClean="0">
                <a:latin typeface="Goudy Old Style" pitchFamily="18" charset="0"/>
              </a:rPr>
              <a:t>catch</a:t>
            </a:r>
            <a:endParaRPr lang="en-US" sz="2200" dirty="0">
              <a:latin typeface="Goudy Old Style" pitchFamily="18" charset="0"/>
            </a:endParaRPr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>
            <a:off x="6429375" y="1970087"/>
            <a:ext cx="1800225" cy="1223963"/>
          </a:xfrm>
          <a:prstGeom prst="flowChartDecision">
            <a:avLst/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baseline="-25000" dirty="0">
                <a:solidFill>
                  <a:srgbClr val="FF0000"/>
                </a:solidFill>
                <a:latin typeface="Goudy Old Style" pitchFamily="18" charset="0"/>
              </a:rPr>
              <a:t>Exception</a:t>
            </a:r>
          </a:p>
        </p:txBody>
      </p:sp>
      <p:sp>
        <p:nvSpPr>
          <p:cNvPr id="118796" name="AutoShape 12"/>
          <p:cNvSpPr>
            <a:spLocks noChangeArrowheads="1"/>
          </p:cNvSpPr>
          <p:nvPr/>
        </p:nvSpPr>
        <p:spPr bwMode="auto">
          <a:xfrm>
            <a:off x="3810000" y="2209800"/>
            <a:ext cx="431800" cy="696911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8797" name="AutoShape 13"/>
          <p:cNvSpPr>
            <a:spLocks noChangeArrowheads="1"/>
          </p:cNvSpPr>
          <p:nvPr/>
        </p:nvSpPr>
        <p:spPr bwMode="auto">
          <a:xfrm>
            <a:off x="3810000" y="3581400"/>
            <a:ext cx="431800" cy="936625"/>
          </a:xfrm>
          <a:prstGeom prst="down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2438400" y="4495800"/>
            <a:ext cx="3200399" cy="1295400"/>
          </a:xfrm>
          <a:prstGeom prst="ellipse">
            <a:avLst/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Program continues</a:t>
            </a:r>
          </a:p>
          <a:p>
            <a:pPr algn="ctr" eaLnBrk="1" hangingPunct="1"/>
            <a:r>
              <a:rPr lang="en-US" sz="2200">
                <a:latin typeface="Goudy Old Style" pitchFamily="18" charset="0"/>
              </a:rPr>
              <a:t>Normally after</a:t>
            </a:r>
          </a:p>
          <a:p>
            <a:pPr algn="ctr" eaLnBrk="1" hangingPunct="1"/>
            <a:r>
              <a:rPr lang="en-US" sz="2200">
                <a:latin typeface="Goudy Old Style" pitchFamily="18" charset="0"/>
              </a:rPr>
              <a:t>Executing catch</a:t>
            </a:r>
          </a:p>
        </p:txBody>
      </p:sp>
      <p:cxnSp>
        <p:nvCxnSpPr>
          <p:cNvPr id="118811" name="AutoShape 27"/>
          <p:cNvCxnSpPr>
            <a:cxnSpLocks noChangeShapeType="1"/>
            <a:stCxn id="118795" idx="2"/>
          </p:cNvCxnSpPr>
          <p:nvPr/>
        </p:nvCxnSpPr>
        <p:spPr bwMode="auto">
          <a:xfrm rot="5400000">
            <a:off x="6098382" y="2045494"/>
            <a:ext cx="82550" cy="2379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812" name="AutoShape 28"/>
          <p:cNvCxnSpPr>
            <a:cxnSpLocks noChangeShapeType="1"/>
            <a:stCxn id="118789" idx="3"/>
            <a:endCxn id="118795" idx="0"/>
          </p:cNvCxnSpPr>
          <p:nvPr/>
        </p:nvCxnSpPr>
        <p:spPr bwMode="auto">
          <a:xfrm>
            <a:off x="4806950" y="1897856"/>
            <a:ext cx="2522538" cy="72231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4986337" y="2819400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FF0000"/>
                </a:solidFill>
                <a:latin typeface="Goudy Old Style" pitchFamily="18" charset="0"/>
              </a:rPr>
              <a:t>Program control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4878388" y="1892300"/>
            <a:ext cx="1871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FF0000"/>
                </a:solidFill>
                <a:latin typeface="Goudy Old Style" pitchFamily="18" charset="0"/>
              </a:rPr>
              <a:t>   Throws</a:t>
            </a: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2933700" y="739775"/>
            <a:ext cx="230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Block of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18817" name="Rectangle 33"/>
          <p:cNvSpPr>
            <a:spLocks noChangeArrowheads="1"/>
          </p:cNvSpPr>
          <p:nvPr/>
        </p:nvSpPr>
        <p:spPr bwMode="auto">
          <a:xfrm>
            <a:off x="990600" y="1473200"/>
            <a:ext cx="3959225" cy="20875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1277938" y="2259012"/>
            <a:ext cx="11604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200" b="1" dirty="0">
                <a:latin typeface="Goudy Old Style" pitchFamily="18" charset="0"/>
              </a:rPr>
              <a:t>Unit</a:t>
            </a:r>
          </a:p>
        </p:txBody>
      </p:sp>
      <p:sp>
        <p:nvSpPr>
          <p:cNvPr id="19" name="Rectangle 2"/>
          <p:cNvSpPr txBox="1">
            <a:spLocks/>
          </p:cNvSpPr>
          <p:nvPr/>
        </p:nvSpPr>
        <p:spPr>
          <a:xfrm>
            <a:off x="3175" y="0"/>
            <a:ext cx="756443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latin typeface="Andalus" pitchFamily="18" charset="-78"/>
                <a:ea typeface="+mn-ea"/>
                <a:cs typeface="Andalus" pitchFamily="18" charset="-78"/>
              </a:rPr>
              <a:t>try and catch Blocks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430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10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nimBg="1"/>
      <p:bldP spid="118789" grpId="0" animBg="1"/>
      <p:bldP spid="118790" grpId="0" animBg="1"/>
      <p:bldP spid="118795" grpId="0" animBg="1"/>
      <p:bldP spid="118795" grpId="1" animBg="1"/>
      <p:bldP spid="118796" grpId="0" animBg="1"/>
      <p:bldP spid="118797" grpId="0" animBg="1"/>
      <p:bldP spid="118799" grpId="0" animBg="1"/>
      <p:bldP spid="118814" grpId="0"/>
      <p:bldP spid="118815" grpId="0"/>
      <p:bldP spid="118816" grpId="0"/>
      <p:bldP spid="118817" grpId="0" animBg="1"/>
      <p:bldP spid="1188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457200"/>
            <a:ext cx="86106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An object consists of state and a behavior.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A class acts as a blueprint for a group of objects that have the same properties and behavior.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The </a:t>
            </a:r>
            <a:r>
              <a:rPr lang="en-US" sz="2800" dirty="0">
                <a:latin typeface="Goudy Old Style" pitchFamily="18" charset="0"/>
              </a:rPr>
              <a:t>variables and methods of a class are accessed by the instances of that class.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Dot notation is used to access members of an object.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A constructor initializes an object when created.</a:t>
            </a: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776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839200" cy="5715000"/>
          </a:xfrm>
        </p:spPr>
        <p:txBody>
          <a:bodyPr>
            <a:normAutofit/>
          </a:bodyPr>
          <a:lstStyle/>
          <a:p>
            <a:pPr eaLnBrk="1" hangingPunct="1"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A note on throw and throws.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b="1" dirty="0" smtClean="0">
                <a:latin typeface="Goudy Old Style" pitchFamily="18" charset="0"/>
              </a:rPr>
              <a:t>throw</a:t>
            </a:r>
            <a:r>
              <a:rPr lang="en-US" sz="2800" dirty="0" smtClean="0">
                <a:latin typeface="Goudy Old Style" pitchFamily="18" charset="0"/>
              </a:rPr>
              <a:t> – used in situation where explicit throwing of exception happens.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Goudy Old Style" pitchFamily="18" charset="0"/>
              </a:rPr>
              <a:t>The flow of execution stops immediately after the throw statement; any subsequent statements are not executed.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Goudy Old Style" pitchFamily="18" charset="0"/>
              </a:rPr>
              <a:t>The nearest enclosing try block is inspected to see if it has a catch statement that matches the type of exception. If it does find a match, control is transferred to that statement. If not, then the next enclosing try statement is inspected, and so on.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sz="2800" dirty="0" smtClean="0">
                <a:latin typeface="Goudy Old Style" pitchFamily="18" charset="0"/>
              </a:rPr>
              <a:t>If no matching catch is found, then the default exception handler halts the program and prints the stack trace.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Oval 5"/>
          <p:cNvSpPr>
            <a:spLocks noChangeArrowheads="1"/>
          </p:cNvSpPr>
          <p:nvPr/>
        </p:nvSpPr>
        <p:spPr bwMode="auto">
          <a:xfrm>
            <a:off x="2057400" y="985838"/>
            <a:ext cx="4849813" cy="1160462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dirty="0">
                <a:latin typeface="Goudy Old Style" pitchFamily="18" charset="0"/>
              </a:rPr>
              <a:t> Program statements to be</a:t>
            </a:r>
          </a:p>
          <a:p>
            <a:pPr algn="ctr" eaLnBrk="1" hangingPunct="1"/>
            <a:r>
              <a:rPr lang="en-US" sz="2200" dirty="0">
                <a:latin typeface="Goudy Old Style" pitchFamily="18" charset="0"/>
              </a:rPr>
              <a:t>monitored are contained within this.</a:t>
            </a:r>
          </a:p>
        </p:txBody>
      </p:sp>
      <p:sp>
        <p:nvSpPr>
          <p:cNvPr id="117766" name="Oval 6"/>
          <p:cNvSpPr>
            <a:spLocks noChangeArrowheads="1"/>
          </p:cNvSpPr>
          <p:nvPr/>
        </p:nvSpPr>
        <p:spPr bwMode="auto">
          <a:xfrm>
            <a:off x="5867400" y="2742405"/>
            <a:ext cx="3157537" cy="1296195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200" dirty="0" smtClean="0">
                <a:latin typeface="Goudy Old Style" pitchFamily="18" charset="0"/>
              </a:rPr>
              <a:t>Exceptions </a:t>
            </a:r>
            <a:r>
              <a:rPr lang="en-US" sz="2200" dirty="0">
                <a:latin typeface="Goudy Old Style" pitchFamily="18" charset="0"/>
              </a:rPr>
              <a:t>caught </a:t>
            </a:r>
          </a:p>
          <a:p>
            <a:pPr algn="ctr" eaLnBrk="1" hangingPunct="1"/>
            <a:r>
              <a:rPr lang="en-US" sz="2200" dirty="0">
                <a:latin typeface="Goudy Old Style" pitchFamily="18" charset="0"/>
              </a:rPr>
              <a:t>and handled in </a:t>
            </a:r>
            <a:endParaRPr lang="en-US" sz="2200" dirty="0" smtClean="0">
              <a:latin typeface="Goudy Old Style" pitchFamily="18" charset="0"/>
            </a:endParaRPr>
          </a:p>
          <a:p>
            <a:pPr algn="ctr" eaLnBrk="1" hangingPunct="1"/>
            <a:r>
              <a:rPr lang="en-US" sz="2200" dirty="0" smtClean="0">
                <a:latin typeface="Goudy Old Style" pitchFamily="18" charset="0"/>
              </a:rPr>
              <a:t>rational </a:t>
            </a:r>
            <a:r>
              <a:rPr lang="en-US" sz="2200" dirty="0">
                <a:latin typeface="Goudy Old Style" pitchFamily="18" charset="0"/>
              </a:rPr>
              <a:t>manner</a:t>
            </a:r>
          </a:p>
        </p:txBody>
      </p:sp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990600" y="4810125"/>
            <a:ext cx="2762624" cy="981075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Exceptions thrown </a:t>
            </a:r>
          </a:p>
          <a:p>
            <a:pPr algn="ctr" eaLnBrk="1" hangingPunct="1"/>
            <a:r>
              <a:rPr lang="en-US" sz="2200">
                <a:latin typeface="Goudy Old Style" pitchFamily="18" charset="0"/>
              </a:rPr>
              <a:t>manually</a:t>
            </a:r>
          </a:p>
        </p:txBody>
      </p:sp>
      <p:sp>
        <p:nvSpPr>
          <p:cNvPr id="117769" name="Oval 9"/>
          <p:cNvSpPr>
            <a:spLocks noChangeArrowheads="1"/>
          </p:cNvSpPr>
          <p:nvPr/>
        </p:nvSpPr>
        <p:spPr bwMode="auto">
          <a:xfrm>
            <a:off x="5132387" y="4810125"/>
            <a:ext cx="3630613" cy="981075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dirty="0">
                <a:latin typeface="Goudy Old Style" pitchFamily="18" charset="0"/>
              </a:rPr>
              <a:t> Specifies exceptions </a:t>
            </a:r>
            <a:endParaRPr lang="en-US" sz="2200" dirty="0" smtClean="0">
              <a:latin typeface="Goudy Old Style" pitchFamily="18" charset="0"/>
            </a:endParaRPr>
          </a:p>
          <a:p>
            <a:pPr eaLnBrk="1" hangingPunct="1"/>
            <a:r>
              <a:rPr lang="en-US" sz="2200" dirty="0" smtClean="0">
                <a:latin typeface="Goudy Old Style" pitchFamily="18" charset="0"/>
              </a:rPr>
              <a:t>thrown </a:t>
            </a:r>
            <a:r>
              <a:rPr lang="en-US" sz="2200" dirty="0">
                <a:latin typeface="Goudy Old Style" pitchFamily="18" charset="0"/>
              </a:rPr>
              <a:t>by </a:t>
            </a:r>
            <a:r>
              <a:rPr lang="en-US" sz="2200" dirty="0" smtClean="0">
                <a:latin typeface="Goudy Old Style" pitchFamily="18" charset="0"/>
              </a:rPr>
              <a:t>a method</a:t>
            </a:r>
            <a:endParaRPr lang="en-US" sz="2200" dirty="0">
              <a:latin typeface="Goudy Old Style" pitchFamily="18" charset="0"/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228600" y="2794000"/>
            <a:ext cx="2790824" cy="1152525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dirty="0">
                <a:latin typeface="Goudy Old Style" pitchFamily="18" charset="0"/>
              </a:rPr>
              <a:t>Clean-up codes get</a:t>
            </a:r>
          </a:p>
          <a:p>
            <a:pPr algn="ctr" eaLnBrk="1" hangingPunct="1"/>
            <a:r>
              <a:rPr lang="en-US" sz="2200" dirty="0">
                <a:latin typeface="Goudy Old Style" pitchFamily="18" charset="0"/>
              </a:rPr>
              <a:t> Executed</a:t>
            </a:r>
          </a:p>
        </p:txBody>
      </p:sp>
      <p:sp>
        <p:nvSpPr>
          <p:cNvPr id="117773" name="AutoShape 13"/>
          <p:cNvSpPr>
            <a:spLocks noChangeArrowheads="1"/>
          </p:cNvSpPr>
          <p:nvPr/>
        </p:nvSpPr>
        <p:spPr bwMode="auto">
          <a:xfrm>
            <a:off x="4114800" y="2146300"/>
            <a:ext cx="747456" cy="1008062"/>
          </a:xfrm>
          <a:prstGeom prst="upArrow">
            <a:avLst>
              <a:gd name="adj1" fmla="val 50000"/>
              <a:gd name="adj2" fmla="val 349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bIns="27432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dirty="0">
                <a:latin typeface="Goudy Old Style" pitchFamily="18" charset="0"/>
              </a:rPr>
              <a:t>    </a:t>
            </a:r>
            <a:r>
              <a:rPr lang="en-US" sz="2200" b="1" dirty="0">
                <a:latin typeface="Goudy Old Style" pitchFamily="18" charset="0"/>
              </a:rPr>
              <a:t>Try</a:t>
            </a:r>
          </a:p>
        </p:txBody>
      </p:sp>
      <p:sp>
        <p:nvSpPr>
          <p:cNvPr id="117774" name="AutoShape 14"/>
          <p:cNvSpPr>
            <a:spLocks noChangeArrowheads="1"/>
          </p:cNvSpPr>
          <p:nvPr/>
        </p:nvSpPr>
        <p:spPr bwMode="auto">
          <a:xfrm flipH="1">
            <a:off x="3019424" y="3009900"/>
            <a:ext cx="1271005" cy="720725"/>
          </a:xfrm>
          <a:prstGeom prst="rightArrow">
            <a:avLst>
              <a:gd name="adj1" fmla="val 50000"/>
              <a:gd name="adj2" fmla="val 425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b="1">
                <a:latin typeface="Goudy Old Style" pitchFamily="18" charset="0"/>
              </a:rPr>
              <a:t>Finally</a:t>
            </a:r>
          </a:p>
        </p:txBody>
      </p:sp>
      <p:sp>
        <p:nvSpPr>
          <p:cNvPr id="117775" name="AutoShape 15"/>
          <p:cNvSpPr>
            <a:spLocks noChangeArrowheads="1"/>
          </p:cNvSpPr>
          <p:nvPr/>
        </p:nvSpPr>
        <p:spPr bwMode="auto">
          <a:xfrm flipH="1">
            <a:off x="4675187" y="3009900"/>
            <a:ext cx="1195271" cy="720725"/>
          </a:xfrm>
          <a:prstGeom prst="lef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b="1">
                <a:latin typeface="Goudy Old Style" pitchFamily="18" charset="0"/>
              </a:rPr>
              <a:t>Catch</a:t>
            </a: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603750" y="4162425"/>
            <a:ext cx="2787650" cy="647700"/>
          </a:xfrm>
          <a:prstGeom prst="curvedDownArrow">
            <a:avLst>
              <a:gd name="adj1" fmla="val 71127"/>
              <a:gd name="adj2" fmla="val 14225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dirty="0">
                <a:latin typeface="Goudy Old Style" pitchFamily="18" charset="0"/>
              </a:rPr>
              <a:t>Throws</a:t>
            </a:r>
          </a:p>
        </p:txBody>
      </p:sp>
      <p:sp>
        <p:nvSpPr>
          <p:cNvPr id="117781" name="AutoShape 21"/>
          <p:cNvSpPr>
            <a:spLocks noChangeArrowheads="1"/>
          </p:cNvSpPr>
          <p:nvPr/>
        </p:nvSpPr>
        <p:spPr bwMode="auto">
          <a:xfrm flipH="1">
            <a:off x="1981200" y="4100512"/>
            <a:ext cx="2484134" cy="720725"/>
          </a:xfrm>
          <a:prstGeom prst="curvedDownArrow">
            <a:avLst>
              <a:gd name="adj1" fmla="val 57974"/>
              <a:gd name="adj2" fmla="val 1159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dirty="0" smtClean="0">
                <a:latin typeface="Goudy Old Style" pitchFamily="18" charset="0"/>
              </a:rPr>
              <a:t>Throw</a:t>
            </a:r>
            <a:endParaRPr lang="en-US" sz="2200" dirty="0">
              <a:latin typeface="Goudy Old Style" pitchFamily="18" charset="0"/>
            </a:endParaRPr>
          </a:p>
        </p:txBody>
      </p:sp>
      <p:sp>
        <p:nvSpPr>
          <p:cNvPr id="14" name="Rectangle 2"/>
          <p:cNvSpPr txBox="1">
            <a:spLocks/>
          </p:cNvSpPr>
          <p:nvPr/>
        </p:nvSpPr>
        <p:spPr>
          <a:xfrm>
            <a:off x="76200" y="76200"/>
            <a:ext cx="690403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Handling Exceptions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0334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  <p:bldP spid="117766" grpId="0" animBg="1"/>
      <p:bldP spid="117768" grpId="0" animBg="1"/>
      <p:bldP spid="117769" grpId="0" animBg="1"/>
      <p:bldP spid="117770" grpId="0" animBg="1"/>
      <p:bldP spid="117773" grpId="0" animBg="1"/>
      <p:bldP spid="117774" grpId="0" animBg="1"/>
      <p:bldP spid="117775" grpId="0" animBg="1"/>
      <p:bldP spid="117780" grpId="0" animBg="1"/>
      <p:bldP spid="11778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685800"/>
            <a:ext cx="87757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b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Hierarchy of Exception classes 3-1 </a:t>
            </a:r>
          </a:p>
        </p:txBody>
      </p:sp>
      <p:sp>
        <p:nvSpPr>
          <p:cNvPr id="167966" name="Rectangle 30"/>
          <p:cNvSpPr>
            <a:spLocks noChangeArrowheads="1"/>
          </p:cNvSpPr>
          <p:nvPr/>
        </p:nvSpPr>
        <p:spPr bwMode="auto">
          <a:xfrm>
            <a:off x="76200" y="687388"/>
            <a:ext cx="8991600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All exception types are subclasses of the </a:t>
            </a:r>
            <a:r>
              <a:rPr lang="en-US" sz="2600" dirty="0" smtClean="0">
                <a:latin typeface="Goudy Old Style" pitchFamily="18" charset="0"/>
              </a:rPr>
              <a:t>built–in </a:t>
            </a:r>
            <a:r>
              <a:rPr lang="en-US" sz="2600" dirty="0">
                <a:latin typeface="Goudy Old Style" pitchFamily="18" charset="0"/>
              </a:rPr>
              <a:t>class </a:t>
            </a:r>
            <a:r>
              <a:rPr lang="en-US" sz="2600" dirty="0" err="1">
                <a:latin typeface="Goudy Old Style" pitchFamily="18" charset="0"/>
              </a:rPr>
              <a:t>Throwable</a:t>
            </a:r>
            <a:r>
              <a:rPr lang="en-US" sz="2600" dirty="0">
                <a:latin typeface="Goudy Old Style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600" dirty="0" err="1">
                <a:latin typeface="Goudy Old Style" pitchFamily="18" charset="0"/>
              </a:rPr>
              <a:t>Throwable</a:t>
            </a:r>
            <a:r>
              <a:rPr lang="en-US" sz="2600" dirty="0">
                <a:latin typeface="Goudy Old Style" pitchFamily="18" charset="0"/>
              </a:rPr>
              <a:t> has two subclasses, they are:</a:t>
            </a:r>
          </a:p>
          <a:p>
            <a:pPr marL="914400" lvl="1" indent="-457200" eaLnBrk="1" hangingPunct="1">
              <a:spcBef>
                <a:spcPct val="20000"/>
              </a:spcBef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Exception: To handle exceptional conditions that user programs should catch.</a:t>
            </a:r>
          </a:p>
          <a:p>
            <a:pPr marL="1371600" lvl="3" indent="0" eaLnBrk="1" hangingPunct="1">
              <a:spcBef>
                <a:spcPct val="20000"/>
              </a:spcBef>
              <a:buSzPct val="70000"/>
            </a:pPr>
            <a:r>
              <a:rPr lang="en-US" sz="2600" dirty="0">
                <a:latin typeface="Goudy Old Style" pitchFamily="18" charset="0"/>
              </a:rPr>
              <a:t>An important subclass of Exception is </a:t>
            </a:r>
            <a:r>
              <a:rPr lang="en-US" sz="2600" dirty="0" err="1">
                <a:latin typeface="Goudy Old Style" pitchFamily="18" charset="0"/>
              </a:rPr>
              <a:t>RuntimeException</a:t>
            </a:r>
            <a:r>
              <a:rPr lang="en-US" sz="2600" dirty="0">
                <a:latin typeface="Goudy Old Style" pitchFamily="18" charset="0"/>
              </a:rPr>
              <a:t>, which includes division by zero and invalid array indexing.</a:t>
            </a:r>
          </a:p>
          <a:p>
            <a:pPr marL="914400" lvl="1" indent="-457200" eaLnBrk="1" hangingPunct="1">
              <a:spcBef>
                <a:spcPct val="20000"/>
              </a:spcBef>
              <a:buSzPct val="70000"/>
              <a:buFont typeface="Wingdings" pitchFamily="2" charset="2"/>
              <a:buChar char="v"/>
            </a:pPr>
            <a:r>
              <a:rPr lang="en-US" sz="2600" dirty="0">
                <a:latin typeface="Goudy Old Style" pitchFamily="18" charset="0"/>
              </a:rPr>
              <a:t>Error: To handle exceptional conditions that are not expected to be caught under normal circumstances. i.e. stack overflow</a:t>
            </a:r>
          </a:p>
        </p:txBody>
      </p:sp>
      <p:sp>
        <p:nvSpPr>
          <p:cNvPr id="31" name="Rectangle 2"/>
          <p:cNvSpPr txBox="1">
            <a:spLocks/>
          </p:cNvSpPr>
          <p:nvPr/>
        </p:nvSpPr>
        <p:spPr>
          <a:xfrm>
            <a:off x="3175" y="0"/>
            <a:ext cx="70072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latin typeface="Andalus" pitchFamily="18" charset="-78"/>
                <a:ea typeface="+mn-ea"/>
                <a:cs typeface="Andalus" pitchFamily="18" charset="-78"/>
              </a:rPr>
              <a:t>Hierarchy of Exception classes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1419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7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7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7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7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7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7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7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7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7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7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76200" y="2438400"/>
            <a:ext cx="8686800" cy="3962400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 smtClean="0">
                <a:latin typeface="Goudy Old Style" pitchFamily="18" charset="0"/>
              </a:rPr>
              <a:t>All exception types are subclasses of the built</a:t>
            </a:r>
            <a:r>
              <a:rPr lang="en-US" sz="2600" dirty="0" smtClean="0">
                <a:latin typeface="Goudy Old Style" pitchFamily="18" charset="0"/>
                <a:cs typeface="Times New Roman" pitchFamily="18" charset="0"/>
              </a:rPr>
              <a:t>-</a:t>
            </a:r>
            <a:r>
              <a:rPr lang="en-US" sz="2600" dirty="0" smtClean="0">
                <a:latin typeface="Goudy Old Style" pitchFamily="18" charset="0"/>
              </a:rPr>
              <a:t>in class </a:t>
            </a:r>
            <a:r>
              <a:rPr lang="en-US" sz="2600" b="1" dirty="0" err="1" smtClean="0">
                <a:latin typeface="Goudy Old Style" pitchFamily="18" charset="0"/>
              </a:rPr>
              <a:t>Throwable</a:t>
            </a:r>
            <a:r>
              <a:rPr lang="en-US" sz="2600" b="1" dirty="0" smtClean="0">
                <a:latin typeface="Goudy Old Style" pitchFamily="18" charset="0"/>
              </a:rPr>
              <a:t>.  </a:t>
            </a:r>
            <a:r>
              <a:rPr lang="en-US" sz="2600" dirty="0" err="1" smtClean="0">
                <a:latin typeface="Goudy Old Style" pitchFamily="18" charset="0"/>
              </a:rPr>
              <a:t>Throwable</a:t>
            </a:r>
            <a:r>
              <a:rPr lang="en-US" sz="2600" dirty="0" smtClean="0">
                <a:latin typeface="Goudy Old Style" pitchFamily="18" charset="0"/>
              </a:rPr>
              <a:t> has two subclasses viz..</a:t>
            </a:r>
            <a:r>
              <a:rPr lang="en-US" sz="2600" b="1" dirty="0" smtClean="0">
                <a:latin typeface="Goudy Old Style" pitchFamily="18" charset="0"/>
              </a:rPr>
              <a:t> Exception </a:t>
            </a:r>
            <a:r>
              <a:rPr lang="en-US" sz="2600" dirty="0" smtClean="0">
                <a:latin typeface="Goudy Old Style" pitchFamily="18" charset="0"/>
              </a:rPr>
              <a:t>and</a:t>
            </a:r>
            <a:r>
              <a:rPr lang="en-US" sz="2600" b="1" dirty="0" smtClean="0">
                <a:latin typeface="Goudy Old Style" pitchFamily="18" charset="0"/>
              </a:rPr>
              <a:t> Error.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b="1" dirty="0" smtClean="0">
                <a:latin typeface="Goudy Old Style" pitchFamily="18" charset="0"/>
              </a:rPr>
              <a:t>Exception</a:t>
            </a:r>
            <a:r>
              <a:rPr lang="en-US" sz="2600" dirty="0" smtClean="0">
                <a:latin typeface="Goudy Old Style" pitchFamily="18" charset="0"/>
              </a:rPr>
              <a:t> is used for situations that user programs should catch. Also used to create custom exceptions.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b="1" dirty="0" smtClean="0">
                <a:latin typeface="Goudy Old Style" pitchFamily="18" charset="0"/>
              </a:rPr>
              <a:t>Error</a:t>
            </a:r>
            <a:r>
              <a:rPr lang="en-US" sz="2600" dirty="0" smtClean="0">
                <a:latin typeface="Goudy Old Style" pitchFamily="18" charset="0"/>
              </a:rPr>
              <a:t> defines exceptions that are not expected to be caught under normal circumstances by user program. Used by the Java run-time system to indicate errors having to do with JRE. E.g. Stack overflow.</a:t>
            </a:r>
            <a:endParaRPr lang="en-US" sz="2600" dirty="0">
              <a:latin typeface="Goudy Old Style" pitchFamily="18" charset="0"/>
            </a:endParaRPr>
          </a:p>
        </p:txBody>
      </p:sp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9144000" cy="411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contd..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29000" y="533400"/>
            <a:ext cx="2057400" cy="381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6600" y="457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Goudy Old Style" pitchFamily="18" charset="0"/>
              </a:rPr>
              <a:t>Throwable</a:t>
            </a:r>
            <a:endParaRPr lang="en-US" sz="2400" dirty="0">
              <a:latin typeface="Goudy Old Style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7800" y="1295400"/>
            <a:ext cx="2057400" cy="5334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00600" y="1371600"/>
            <a:ext cx="2514600" cy="4572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0" y="1295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oudy Old Style" pitchFamily="18" charset="0"/>
              </a:rPr>
              <a:t>Exception</a:t>
            </a:r>
            <a:endParaRPr lang="en-US" sz="2400" dirty="0">
              <a:latin typeface="Goudy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1371601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oudy Old Style" pitchFamily="18" charset="0"/>
              </a:rPr>
              <a:t>Error</a:t>
            </a:r>
            <a:endParaRPr lang="en-US" sz="2400" dirty="0">
              <a:latin typeface="Goudy Old Style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2362597" y="1218803"/>
            <a:ext cx="15160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1141412"/>
            <a:ext cx="1600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924300" y="1027906"/>
            <a:ext cx="228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981700" y="1257300"/>
            <a:ext cx="2286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5800" y="1141412"/>
            <a:ext cx="1600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4380706" y="1027906"/>
            <a:ext cx="228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247900" y="2171700"/>
            <a:ext cx="227806" cy="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361406" y="2058194"/>
            <a:ext cx="158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2247900" y="1943100"/>
            <a:ext cx="228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295400" y="2057400"/>
            <a:ext cx="2514600" cy="4572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5400" y="2057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Goudy Old Style" pitchFamily="18" charset="0"/>
              </a:rPr>
              <a:t>RuntimeException</a:t>
            </a:r>
            <a:endParaRPr lang="en-US" sz="2400" dirty="0">
              <a:latin typeface="Goudy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AutoShape 5"/>
          <p:cNvSpPr>
            <a:spLocks noChangeArrowheads="1"/>
          </p:cNvSpPr>
          <p:nvPr/>
        </p:nvSpPr>
        <p:spPr bwMode="auto">
          <a:xfrm>
            <a:off x="2647950" y="423862"/>
            <a:ext cx="1511300" cy="6492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Object</a:t>
            </a:r>
          </a:p>
        </p:txBody>
      </p:sp>
      <p:sp>
        <p:nvSpPr>
          <p:cNvPr id="145428" name="AutoShape 20"/>
          <p:cNvSpPr>
            <a:spLocks noChangeArrowheads="1"/>
          </p:cNvSpPr>
          <p:nvPr/>
        </p:nvSpPr>
        <p:spPr bwMode="auto">
          <a:xfrm>
            <a:off x="2647950" y="1425575"/>
            <a:ext cx="1511300" cy="649287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Throwable</a:t>
            </a:r>
          </a:p>
        </p:txBody>
      </p:sp>
      <p:sp>
        <p:nvSpPr>
          <p:cNvPr id="145429" name="AutoShape 21"/>
          <p:cNvSpPr>
            <a:spLocks noChangeArrowheads="1"/>
          </p:cNvSpPr>
          <p:nvPr/>
        </p:nvSpPr>
        <p:spPr bwMode="auto">
          <a:xfrm>
            <a:off x="5097463" y="1987550"/>
            <a:ext cx="1511300" cy="649287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Exception</a:t>
            </a:r>
          </a:p>
        </p:txBody>
      </p:sp>
      <p:sp>
        <p:nvSpPr>
          <p:cNvPr id="145430" name="AutoShape 22"/>
          <p:cNvSpPr>
            <a:spLocks noChangeArrowheads="1"/>
          </p:cNvSpPr>
          <p:nvPr/>
        </p:nvSpPr>
        <p:spPr bwMode="auto">
          <a:xfrm>
            <a:off x="703263" y="2130425"/>
            <a:ext cx="1511300" cy="649287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Error</a:t>
            </a:r>
          </a:p>
        </p:txBody>
      </p:sp>
      <p:sp>
        <p:nvSpPr>
          <p:cNvPr id="145431" name="AutoShape 23"/>
          <p:cNvSpPr>
            <a:spLocks noChangeArrowheads="1"/>
          </p:cNvSpPr>
          <p:nvPr/>
        </p:nvSpPr>
        <p:spPr bwMode="auto">
          <a:xfrm>
            <a:off x="127000" y="3140075"/>
            <a:ext cx="1511300" cy="649287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AWTError</a:t>
            </a:r>
          </a:p>
        </p:txBody>
      </p:sp>
      <p:sp>
        <p:nvSpPr>
          <p:cNvPr id="145432" name="AutoShape 24"/>
          <p:cNvSpPr>
            <a:spLocks noChangeArrowheads="1"/>
          </p:cNvSpPr>
          <p:nvPr/>
        </p:nvSpPr>
        <p:spPr bwMode="auto">
          <a:xfrm>
            <a:off x="558800" y="3644900"/>
            <a:ext cx="1511300" cy="649287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ThreadDeath</a:t>
            </a:r>
          </a:p>
        </p:txBody>
      </p:sp>
      <p:sp>
        <p:nvSpPr>
          <p:cNvPr id="145438" name="AutoShape 30"/>
          <p:cNvSpPr>
            <a:spLocks noChangeArrowheads="1"/>
          </p:cNvSpPr>
          <p:nvPr/>
        </p:nvSpPr>
        <p:spPr bwMode="auto">
          <a:xfrm>
            <a:off x="2503488" y="2670174"/>
            <a:ext cx="1655762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SQLException</a:t>
            </a:r>
          </a:p>
        </p:txBody>
      </p:sp>
      <p:sp>
        <p:nvSpPr>
          <p:cNvPr id="145439" name="AutoShape 31"/>
          <p:cNvSpPr>
            <a:spLocks noChangeArrowheads="1"/>
          </p:cNvSpPr>
          <p:nvPr/>
        </p:nvSpPr>
        <p:spPr bwMode="auto">
          <a:xfrm>
            <a:off x="6392863" y="2922587"/>
            <a:ext cx="2230437" cy="6492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RuntimeException</a:t>
            </a:r>
          </a:p>
        </p:txBody>
      </p:sp>
      <p:cxnSp>
        <p:nvCxnSpPr>
          <p:cNvPr id="145445" name="AutoShape 37"/>
          <p:cNvCxnSpPr>
            <a:cxnSpLocks noChangeShapeType="1"/>
            <a:stCxn id="145413" idx="2"/>
            <a:endCxn id="145428" idx="0"/>
          </p:cNvCxnSpPr>
          <p:nvPr/>
        </p:nvCxnSpPr>
        <p:spPr bwMode="auto">
          <a:xfrm>
            <a:off x="3403600" y="1073149"/>
            <a:ext cx="0" cy="3524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446" name="AutoShape 38"/>
          <p:cNvCxnSpPr>
            <a:cxnSpLocks noChangeShapeType="1"/>
            <a:stCxn id="145428" idx="2"/>
            <a:endCxn id="145430" idx="3"/>
          </p:cNvCxnSpPr>
          <p:nvPr/>
        </p:nvCxnSpPr>
        <p:spPr bwMode="auto">
          <a:xfrm flipH="1">
            <a:off x="2214563" y="2074862"/>
            <a:ext cx="118903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447" name="AutoShape 39"/>
          <p:cNvCxnSpPr>
            <a:cxnSpLocks noChangeShapeType="1"/>
            <a:stCxn id="145428" idx="2"/>
            <a:endCxn id="145429" idx="1"/>
          </p:cNvCxnSpPr>
          <p:nvPr/>
        </p:nvCxnSpPr>
        <p:spPr bwMode="auto">
          <a:xfrm>
            <a:off x="3403600" y="2074862"/>
            <a:ext cx="1693863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448" name="AutoShape 40"/>
          <p:cNvCxnSpPr>
            <a:cxnSpLocks noChangeShapeType="1"/>
            <a:stCxn id="145430" idx="2"/>
            <a:endCxn id="145431" idx="0"/>
          </p:cNvCxnSpPr>
          <p:nvPr/>
        </p:nvCxnSpPr>
        <p:spPr bwMode="auto">
          <a:xfrm flipH="1">
            <a:off x="882650" y="2779712"/>
            <a:ext cx="5762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449" name="Line 41"/>
          <p:cNvSpPr>
            <a:spLocks noChangeShapeType="1"/>
          </p:cNvSpPr>
          <p:nvPr/>
        </p:nvSpPr>
        <p:spPr bwMode="auto">
          <a:xfrm>
            <a:off x="1495425" y="2779712"/>
            <a:ext cx="358775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45450" name="AutoShape 42"/>
          <p:cNvCxnSpPr>
            <a:cxnSpLocks noChangeShapeType="1"/>
            <a:stCxn id="145429" idx="2"/>
            <a:endCxn id="145438" idx="3"/>
          </p:cNvCxnSpPr>
          <p:nvPr/>
        </p:nvCxnSpPr>
        <p:spPr bwMode="auto">
          <a:xfrm flipH="1">
            <a:off x="4159250" y="2636837"/>
            <a:ext cx="1693863" cy="3579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451" name="AutoShape 43"/>
          <p:cNvCxnSpPr>
            <a:cxnSpLocks noChangeShapeType="1"/>
            <a:stCxn id="145429" idx="2"/>
            <a:endCxn id="145437" idx="3"/>
          </p:cNvCxnSpPr>
          <p:nvPr/>
        </p:nvCxnSpPr>
        <p:spPr bwMode="auto">
          <a:xfrm rot="5400000">
            <a:off x="4902200" y="3189288"/>
            <a:ext cx="1503364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452" name="AutoShape 44"/>
          <p:cNvCxnSpPr>
            <a:cxnSpLocks noChangeShapeType="1"/>
            <a:stCxn id="145429" idx="2"/>
            <a:endCxn id="145439" idx="0"/>
          </p:cNvCxnSpPr>
          <p:nvPr/>
        </p:nvCxnSpPr>
        <p:spPr bwMode="auto">
          <a:xfrm>
            <a:off x="5853113" y="2636837"/>
            <a:ext cx="1654969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455" name="Line 47"/>
          <p:cNvSpPr>
            <a:spLocks noChangeShapeType="1"/>
          </p:cNvSpPr>
          <p:nvPr/>
        </p:nvSpPr>
        <p:spPr bwMode="auto">
          <a:xfrm flipH="1">
            <a:off x="7112000" y="3571875"/>
            <a:ext cx="2873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56" name="Line 48"/>
          <p:cNvSpPr>
            <a:spLocks noChangeShapeType="1"/>
          </p:cNvSpPr>
          <p:nvPr/>
        </p:nvSpPr>
        <p:spPr bwMode="auto">
          <a:xfrm>
            <a:off x="7399338" y="3586162"/>
            <a:ext cx="504825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7399338" y="3571875"/>
            <a:ext cx="12239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58" name="AutoShape 50"/>
          <p:cNvSpPr>
            <a:spLocks noChangeArrowheads="1"/>
          </p:cNvSpPr>
          <p:nvPr/>
        </p:nvSpPr>
        <p:spPr bwMode="auto">
          <a:xfrm>
            <a:off x="919163" y="4146550"/>
            <a:ext cx="1943100" cy="649287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/>
              <a:t>…</a:t>
            </a:r>
          </a:p>
        </p:txBody>
      </p:sp>
      <p:sp>
        <p:nvSpPr>
          <p:cNvPr id="145459" name="Line 51"/>
          <p:cNvSpPr>
            <a:spLocks noChangeShapeType="1"/>
          </p:cNvSpPr>
          <p:nvPr/>
        </p:nvSpPr>
        <p:spPr bwMode="auto">
          <a:xfrm>
            <a:off x="1495425" y="2779712"/>
            <a:ext cx="10080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60" name="AutoShape 52"/>
          <p:cNvSpPr>
            <a:spLocks noChangeArrowheads="1"/>
          </p:cNvSpPr>
          <p:nvPr/>
        </p:nvSpPr>
        <p:spPr bwMode="auto">
          <a:xfrm>
            <a:off x="2393950" y="3282950"/>
            <a:ext cx="2989263" cy="649287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 dirty="0" err="1">
                <a:latin typeface="Goudy Old Style" pitchFamily="18" charset="0"/>
              </a:rPr>
              <a:t>ClassNotFoundException</a:t>
            </a:r>
            <a:endParaRPr lang="en-US" sz="2200" dirty="0">
              <a:latin typeface="Goudy Old Style" pitchFamily="18" charset="0"/>
            </a:endParaRPr>
          </a:p>
        </p:txBody>
      </p:sp>
      <p:sp>
        <p:nvSpPr>
          <p:cNvPr id="145437" name="AutoShape 29"/>
          <p:cNvSpPr>
            <a:spLocks noChangeArrowheads="1"/>
          </p:cNvSpPr>
          <p:nvPr/>
        </p:nvSpPr>
        <p:spPr bwMode="auto">
          <a:xfrm>
            <a:off x="3511550" y="3860801"/>
            <a:ext cx="1943100" cy="55880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/>
              <a:t>…</a:t>
            </a:r>
          </a:p>
        </p:txBody>
      </p:sp>
      <p:cxnSp>
        <p:nvCxnSpPr>
          <p:cNvPr id="145461" name="AutoShape 53"/>
          <p:cNvCxnSpPr>
            <a:cxnSpLocks noChangeShapeType="1"/>
            <a:stCxn id="145429" idx="2"/>
            <a:endCxn id="145460" idx="3"/>
          </p:cNvCxnSpPr>
          <p:nvPr/>
        </p:nvCxnSpPr>
        <p:spPr bwMode="auto">
          <a:xfrm flipH="1">
            <a:off x="5383213" y="2636837"/>
            <a:ext cx="469900" cy="9707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441" name="AutoShape 33"/>
          <p:cNvSpPr>
            <a:spLocks noChangeArrowheads="1"/>
          </p:cNvSpPr>
          <p:nvPr/>
        </p:nvSpPr>
        <p:spPr bwMode="auto">
          <a:xfrm>
            <a:off x="5165725" y="4495800"/>
            <a:ext cx="2449513" cy="584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ArithmeticException</a:t>
            </a:r>
          </a:p>
        </p:txBody>
      </p:sp>
      <p:sp>
        <p:nvSpPr>
          <p:cNvPr id="145442" name="AutoShape 34"/>
          <p:cNvSpPr>
            <a:spLocks noChangeArrowheads="1"/>
          </p:cNvSpPr>
          <p:nvPr/>
        </p:nvSpPr>
        <p:spPr bwMode="auto">
          <a:xfrm>
            <a:off x="5562600" y="5011737"/>
            <a:ext cx="2700338" cy="5508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NullPointerException</a:t>
            </a:r>
          </a:p>
        </p:txBody>
      </p:sp>
      <p:sp>
        <p:nvSpPr>
          <p:cNvPr id="145443" name="AutoShape 35"/>
          <p:cNvSpPr>
            <a:spLocks noChangeArrowheads="1"/>
          </p:cNvSpPr>
          <p:nvPr/>
        </p:nvSpPr>
        <p:spPr bwMode="auto">
          <a:xfrm>
            <a:off x="6823075" y="5370512"/>
            <a:ext cx="2016125" cy="4968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/>
              <a:t>…</a:t>
            </a:r>
          </a:p>
        </p:txBody>
      </p:sp>
      <p:sp>
        <p:nvSpPr>
          <p:cNvPr id="31" name="Rectangle 2"/>
          <p:cNvSpPr txBox="1">
            <a:spLocks/>
          </p:cNvSpPr>
          <p:nvPr/>
        </p:nvSpPr>
        <p:spPr>
          <a:xfrm>
            <a:off x="3176" y="76200"/>
            <a:ext cx="9140824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6457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4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1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14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/>
      <p:bldP spid="145428" grpId="0" animBg="1"/>
      <p:bldP spid="145429" grpId="0" animBg="1"/>
      <p:bldP spid="145430" grpId="0" animBg="1"/>
      <p:bldP spid="145431" grpId="0" animBg="1"/>
      <p:bldP spid="145432" grpId="0" animBg="1"/>
      <p:bldP spid="145438" grpId="0" animBg="1"/>
      <p:bldP spid="145439" grpId="0" animBg="1"/>
      <p:bldP spid="145449" grpId="0" animBg="1"/>
      <p:bldP spid="145455" grpId="0" animBg="1"/>
      <p:bldP spid="145456" grpId="0" animBg="1"/>
      <p:bldP spid="145457" grpId="0" animBg="1"/>
      <p:bldP spid="145458" grpId="0" animBg="1"/>
      <p:bldP spid="145459" grpId="0" animBg="1"/>
      <p:bldP spid="145460" grpId="0" animBg="1"/>
      <p:bldP spid="145437" grpId="0" animBg="1"/>
      <p:bldP spid="145441" grpId="0" animBg="1"/>
      <p:bldP spid="145442" grpId="0" animBg="1"/>
      <p:bldP spid="1454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12788"/>
            <a:ext cx="87757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b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finally Block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1844675" y="1219200"/>
            <a:ext cx="3168650" cy="647700"/>
          </a:xfrm>
          <a:prstGeom prst="rect">
            <a:avLst/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400">
                <a:latin typeface="Goudy Old Style" pitchFamily="18" charset="0"/>
              </a:rPr>
              <a:t>try block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1844675" y="4098925"/>
            <a:ext cx="3168650" cy="647700"/>
          </a:xfrm>
          <a:prstGeom prst="rect">
            <a:avLst/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400">
                <a:latin typeface="Goudy Old Style" pitchFamily="18" charset="0"/>
              </a:rPr>
              <a:t>finally block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844675" y="2659062"/>
            <a:ext cx="3168650" cy="647700"/>
          </a:xfrm>
          <a:prstGeom prst="rect">
            <a:avLst/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400">
                <a:latin typeface="Goudy Old Style" pitchFamily="18" charset="0"/>
              </a:rPr>
              <a:t>catch block </a:t>
            </a:r>
          </a:p>
        </p:txBody>
      </p:sp>
      <p:sp>
        <p:nvSpPr>
          <p:cNvPr id="156681" name="AutoShape 9"/>
          <p:cNvSpPr>
            <a:spLocks noChangeArrowheads="1"/>
          </p:cNvSpPr>
          <p:nvPr/>
        </p:nvSpPr>
        <p:spPr bwMode="auto">
          <a:xfrm>
            <a:off x="3213100" y="1865312"/>
            <a:ext cx="360362" cy="792163"/>
          </a:xfrm>
          <a:prstGeom prst="down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6682" name="AutoShape 10"/>
          <p:cNvSpPr>
            <a:spLocks noChangeArrowheads="1"/>
          </p:cNvSpPr>
          <p:nvPr/>
        </p:nvSpPr>
        <p:spPr bwMode="auto">
          <a:xfrm>
            <a:off x="3213100" y="3305175"/>
            <a:ext cx="360362" cy="792162"/>
          </a:xfrm>
          <a:prstGeom prst="down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56685" name="AutoShape 13"/>
          <p:cNvCxnSpPr>
            <a:cxnSpLocks noChangeShapeType="1"/>
            <a:stCxn id="156677" idx="3"/>
            <a:endCxn id="156678" idx="3"/>
          </p:cNvCxnSpPr>
          <p:nvPr/>
        </p:nvCxnSpPr>
        <p:spPr bwMode="auto">
          <a:xfrm>
            <a:off x="5013325" y="1543050"/>
            <a:ext cx="1587" cy="2879725"/>
          </a:xfrm>
          <a:prstGeom prst="bentConnector3">
            <a:avLst>
              <a:gd name="adj1" fmla="val 11620003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6958012" y="3089275"/>
            <a:ext cx="172878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Goudy Old Style" pitchFamily="18" charset="0"/>
              </a:rPr>
              <a:t>No Exception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3886200" y="1981200"/>
            <a:ext cx="1728788" cy="461665"/>
          </a:xfrm>
          <a:prstGeom prst="rect">
            <a:avLst/>
          </a:prstGeom>
          <a:solidFill>
            <a:schemeClr val="accent6">
              <a:lumMod val="60000"/>
              <a:lumOff val="40000"/>
              <a:alpha val="78038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Goudy Old Style" pitchFamily="18" charset="0"/>
              </a:rPr>
              <a:t> Exception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230188" y="611188"/>
            <a:ext cx="731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Execution flow of try, catch and finally blocks</a:t>
            </a:r>
          </a:p>
        </p:txBody>
      </p:sp>
      <p:sp>
        <p:nvSpPr>
          <p:cNvPr id="13" name="Rectangle 2"/>
          <p:cNvSpPr txBox="1">
            <a:spLocks/>
          </p:cNvSpPr>
          <p:nvPr/>
        </p:nvSpPr>
        <p:spPr>
          <a:xfrm>
            <a:off x="3175" y="76200"/>
            <a:ext cx="756443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finally Block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7867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79" grpId="0" animBg="1"/>
      <p:bldP spid="156681" grpId="0" animBg="1"/>
      <p:bldP spid="156682" grpId="0" animBg="1"/>
      <p:bldP spid="156688" grpId="0" animBg="1"/>
      <p:bldP spid="156688" grpId="1" animBg="1"/>
      <p:bldP spid="156689" grpId="0" animBg="1"/>
      <p:bldP spid="156689" grpId="1" animBg="1"/>
      <p:bldP spid="15669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6854825" cy="457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Nested try - catch </a:t>
            </a:r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Blocks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85800" y="1219200"/>
            <a:ext cx="7313612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rgbClr val="3333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rgbClr val="3333CC"/>
                </a:solidFill>
                <a:latin typeface="+mn-lt"/>
                <a:cs typeface="+mn-cs"/>
              </a:defRPr>
            </a:lvl3pPr>
            <a:lvl4pPr marL="1541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9pPr>
          </a:lstStyle>
          <a:p>
            <a:pPr eaLnBrk="1" hangingPunct="1"/>
            <a:endParaRPr lang="en-US" dirty="0" smtClean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426744" y="4966494"/>
            <a:ext cx="30241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FF0000"/>
                </a:solidFill>
                <a:latin typeface="Goudy Old Style" pitchFamily="18" charset="0"/>
              </a:rPr>
              <a:t>Outer catch inspected in case inner try does not have a catch</a:t>
            </a:r>
            <a:endParaRPr lang="en-US" sz="2200" dirty="0">
              <a:latin typeface="Goudy Old Style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19" y="850106"/>
            <a:ext cx="7127875" cy="4206875"/>
          </a:xfrm>
          <a:prstGeom prst="rect">
            <a:avLst/>
          </a:pr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* All Rights ReservThis class demonstrate the nested try-catch statements.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* class NestedException {    /* Constructor. */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protected NestedException() {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}  /** This method test the format of the number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* @param argument is used to store the value of args.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*/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public test(String argumnet) {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try {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 int num = args.length;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 /* Nested try block. */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 try {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int numValue = Integer.parseInt(args[0]);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     System.out.println("The square of " + args[0] + "is "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     +  numValue * numValue);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 } catch (NumberFormatException nb) {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 /** Displaying the appropriate message, if exception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  *  has occurred.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  */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 System.out.println("Not a number! ");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} catch (ArrayIndexOutOfBoundsException ne) {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    System.out.println("Please enter the number!!!");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public static void main(final String[] args) {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NestedException obj = new NestedException();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   obj.test(args[0]);</a:t>
            </a:r>
          </a:p>
          <a:p>
            <a:pPr eaLnBrk="1" hangingPunct="1"/>
            <a:r>
              <a:rPr lang="en-US" altLang="zh-CN" sz="1000">
                <a:latin typeface="Courier New" panose="02070309020205020404" pitchFamily="49" charset="0"/>
              </a:rPr>
              <a:t>    } }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31119" y="2578894"/>
            <a:ext cx="2879725" cy="6477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2556" y="2074069"/>
            <a:ext cx="4033838" cy="2447925"/>
          </a:xfrm>
          <a:prstGeom prst="rect">
            <a:avLst/>
          </a:prstGeom>
          <a:solidFill>
            <a:schemeClr val="bg1">
              <a:alpha val="4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076031" y="1066006"/>
            <a:ext cx="2223192" cy="1008063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sz="2200">
                <a:solidFill>
                  <a:srgbClr val="FF0000"/>
                </a:solidFill>
                <a:latin typeface="Goudy Old Style" pitchFamily="18" charset="0"/>
              </a:rPr>
              <a:t>Inner try </a:t>
            </a:r>
          </a:p>
          <a:p>
            <a:pPr algn="ctr" eaLnBrk="1" hangingPunct="1"/>
            <a:r>
              <a:rPr lang="en-US" sz="2200">
                <a:solidFill>
                  <a:srgbClr val="FF0000"/>
                </a:solidFill>
                <a:latin typeface="Goudy Old Style" pitchFamily="18" charset="0"/>
              </a:rPr>
              <a:t>executed first</a:t>
            </a: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V="1">
            <a:off x="1475581" y="1497806"/>
            <a:ext cx="0" cy="1081088"/>
          </a:xfrm>
          <a:prstGeom prst="line">
            <a:avLst/>
          </a:prstGeom>
          <a:noFill/>
          <a:ln w="9525">
            <a:solidFill>
              <a:srgbClr val="F5831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1475581" y="1570831"/>
            <a:ext cx="3600450" cy="0"/>
          </a:xfrm>
          <a:prstGeom prst="line">
            <a:avLst/>
          </a:prstGeom>
          <a:noFill/>
          <a:ln w="9525">
            <a:solidFill>
              <a:srgbClr val="F5831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3781" y="3804444"/>
            <a:ext cx="3311525" cy="574675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3" name="AutoShape 30"/>
          <p:cNvCxnSpPr>
            <a:cxnSpLocks noChangeShapeType="1"/>
            <a:stCxn id="12" idx="4"/>
            <a:endCxn id="19" idx="2"/>
          </p:cNvCxnSpPr>
          <p:nvPr/>
        </p:nvCxnSpPr>
        <p:spPr bwMode="auto">
          <a:xfrm rot="16200000" flipH="1">
            <a:off x="2960291" y="4118372"/>
            <a:ext cx="1046162" cy="156765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6084094" y="2794794"/>
            <a:ext cx="10064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 flipV="1">
            <a:off x="6011069" y="3153569"/>
            <a:ext cx="1081087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4860131" y="2650331"/>
            <a:ext cx="647700" cy="0"/>
          </a:xfrm>
          <a:prstGeom prst="line">
            <a:avLst/>
          </a:prstGeom>
          <a:noFill/>
          <a:ln w="9525">
            <a:solidFill>
              <a:srgbClr val="F5831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>
            <a:off x="2555081" y="3082131"/>
            <a:ext cx="2879725" cy="936625"/>
          </a:xfrm>
          <a:prstGeom prst="line">
            <a:avLst/>
          </a:prstGeom>
          <a:noFill/>
          <a:ln w="9525">
            <a:solidFill>
              <a:srgbClr val="F5831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92156" y="2218531"/>
            <a:ext cx="1747044" cy="18716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sz="2200">
                <a:latin typeface="Goudy Old Style" pitchFamily="18" charset="0"/>
              </a:rPr>
              <a:t>This is why </a:t>
            </a:r>
          </a:p>
          <a:p>
            <a:pPr algn="ctr" eaLnBrk="1" hangingPunct="1"/>
            <a:r>
              <a:rPr lang="en-US" sz="2200">
                <a:latin typeface="Goudy Old Style" pitchFamily="18" charset="0"/>
              </a:rPr>
              <a:t>exception </a:t>
            </a:r>
          </a:p>
          <a:p>
            <a:pPr algn="ctr" eaLnBrk="1" hangingPunct="1"/>
            <a:r>
              <a:rPr lang="en-US" sz="2200">
                <a:latin typeface="Goudy Old Style" pitchFamily="18" charset="0"/>
              </a:rPr>
              <a:t>handlers need</a:t>
            </a:r>
          </a:p>
          <a:p>
            <a:pPr algn="ctr" eaLnBrk="1" hangingPunct="1"/>
            <a:r>
              <a:rPr lang="en-US" sz="2200">
                <a:latin typeface="Goudy Old Style" pitchFamily="18" charset="0"/>
              </a:rPr>
              <a:t>to be nested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267200" y="4754562"/>
            <a:ext cx="3251995" cy="134143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endParaRPr lang="en-US" sz="2200">
              <a:latin typeface="Goudy Old Style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931569" y="2361406"/>
            <a:ext cx="1584325" cy="936625"/>
            <a:chOff x="3243" y="1842"/>
            <a:chExt cx="998" cy="590"/>
          </a:xfrm>
        </p:grpSpPr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3243" y="1842"/>
              <a:ext cx="998" cy="590"/>
            </a:xfrm>
            <a:prstGeom prst="flowChartExtra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3691" y="1952"/>
              <a:ext cx="96" cy="408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Black" panose="020B0A04020102020204" pitchFamily="34" charset="0"/>
                </a:rPr>
                <a:t>!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931569" y="3658394"/>
            <a:ext cx="1584325" cy="936625"/>
            <a:chOff x="3243" y="2659"/>
            <a:chExt cx="998" cy="590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3243" y="2659"/>
              <a:ext cx="998" cy="590"/>
            </a:xfrm>
            <a:prstGeom prst="flowChartExtra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696" y="2795"/>
              <a:ext cx="96" cy="408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I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0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AutoShape 9"/>
          <p:cNvSpPr>
            <a:spLocks noChangeArrowheads="1"/>
          </p:cNvSpPr>
          <p:nvPr/>
        </p:nvSpPr>
        <p:spPr bwMode="auto">
          <a:xfrm>
            <a:off x="427038" y="3846512"/>
            <a:ext cx="4440237" cy="719138"/>
          </a:xfrm>
          <a:prstGeom prst="roundRect">
            <a:avLst>
              <a:gd name="adj" fmla="val 16667"/>
            </a:avLst>
          </a:prstGeom>
          <a:solidFill>
            <a:schemeClr val="bg2">
              <a:alpha val="3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400">
                <a:latin typeface="Goudy Old Style" pitchFamily="18" charset="0"/>
              </a:rPr>
              <a:t>throw </a:t>
            </a:r>
            <a:r>
              <a:rPr lang="en-US" sz="2400" b="1">
                <a:latin typeface="Goudy Old Style" pitchFamily="18" charset="0"/>
              </a:rPr>
              <a:t>ThrowableInstance</a:t>
            </a:r>
          </a:p>
        </p:txBody>
      </p:sp>
      <p:sp>
        <p:nvSpPr>
          <p:cNvPr id="147461" name="AutoShape 5"/>
          <p:cNvSpPr>
            <a:spLocks noChangeArrowheads="1"/>
          </p:cNvSpPr>
          <p:nvPr/>
        </p:nvSpPr>
        <p:spPr bwMode="auto">
          <a:xfrm>
            <a:off x="1168400" y="4999037"/>
            <a:ext cx="2952750" cy="574675"/>
          </a:xfrm>
          <a:prstGeom prst="roundRect">
            <a:avLst>
              <a:gd name="adj" fmla="val 16667"/>
            </a:avLst>
          </a:prstGeom>
          <a:solidFill>
            <a:schemeClr val="bg2">
              <a:alpha val="3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400">
                <a:latin typeface="Goudy Old Style" pitchFamily="18" charset="0"/>
              </a:rPr>
              <a:t>Statement 3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2514600" y="3160712"/>
            <a:ext cx="0" cy="649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7467" name="AutoShape 11"/>
          <p:cNvSpPr>
            <a:spLocks noChangeArrowheads="1"/>
          </p:cNvSpPr>
          <p:nvPr/>
        </p:nvSpPr>
        <p:spPr bwMode="auto">
          <a:xfrm>
            <a:off x="5241925" y="1181100"/>
            <a:ext cx="2017713" cy="1584325"/>
          </a:xfrm>
          <a:prstGeom prst="flowChartDecision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400">
                <a:latin typeface="Goudy Old Style" pitchFamily="18" charset="0"/>
              </a:rPr>
              <a:t>Exception</a:t>
            </a:r>
          </a:p>
          <a:p>
            <a:pPr algn="ctr" eaLnBrk="1" hangingPunct="1"/>
            <a:r>
              <a:rPr lang="en-US" sz="2400">
                <a:latin typeface="Goudy Old Style" pitchFamily="18" charset="0"/>
              </a:rPr>
              <a:t> thrown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540625" y="2487612"/>
            <a:ext cx="1368425" cy="1223963"/>
            <a:chOff x="4898" y="1979"/>
            <a:chExt cx="862" cy="771"/>
          </a:xfrm>
        </p:grpSpPr>
        <p:sp>
          <p:nvSpPr>
            <p:cNvPr id="17428" name="AutoShape 14"/>
            <p:cNvSpPr>
              <a:spLocks noChangeArrowheads="1"/>
            </p:cNvSpPr>
            <p:nvPr/>
          </p:nvSpPr>
          <p:spPr bwMode="auto">
            <a:xfrm>
              <a:off x="4898" y="1979"/>
              <a:ext cx="862" cy="771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29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283" y="2273"/>
              <a:ext cx="84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N" sz="3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7920038" y="3890963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Goudy Old Style" pitchFamily="18" charset="0"/>
              </a:rPr>
              <a:t>HALT</a:t>
            </a:r>
          </a:p>
        </p:txBody>
      </p:sp>
      <p:sp>
        <p:nvSpPr>
          <p:cNvPr id="147474" name="Oval 18"/>
          <p:cNvSpPr>
            <a:spLocks noChangeArrowheads="1"/>
          </p:cNvSpPr>
          <p:nvPr/>
        </p:nvSpPr>
        <p:spPr bwMode="auto">
          <a:xfrm>
            <a:off x="5776913" y="4478337"/>
            <a:ext cx="3132137" cy="10080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400">
                <a:latin typeface="Goudy Old Style" pitchFamily="18" charset="0"/>
              </a:rPr>
              <a:t>Exception Handler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306388" y="533400"/>
            <a:ext cx="503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Goudy Old Style" pitchFamily="18" charset="0"/>
              </a:rPr>
              <a:t>Executable Program Statements</a:t>
            </a:r>
          </a:p>
        </p:txBody>
      </p:sp>
      <p:sp>
        <p:nvSpPr>
          <p:cNvPr id="147477" name="AutoShape 21"/>
          <p:cNvSpPr>
            <a:spLocks noChangeArrowheads="1"/>
          </p:cNvSpPr>
          <p:nvPr/>
        </p:nvSpPr>
        <p:spPr bwMode="auto">
          <a:xfrm>
            <a:off x="304800" y="1108075"/>
            <a:ext cx="4824413" cy="46085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7480" name="AutoShape 24"/>
          <p:cNvSpPr>
            <a:spLocks noChangeArrowheads="1"/>
          </p:cNvSpPr>
          <p:nvPr/>
        </p:nvSpPr>
        <p:spPr bwMode="auto">
          <a:xfrm>
            <a:off x="1168400" y="1397000"/>
            <a:ext cx="2952750" cy="574675"/>
          </a:xfrm>
          <a:prstGeom prst="roundRect">
            <a:avLst>
              <a:gd name="adj" fmla="val 16667"/>
            </a:avLst>
          </a:prstGeom>
          <a:solidFill>
            <a:schemeClr val="bg2">
              <a:alpha val="3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400">
                <a:latin typeface="Goudy Old Style" pitchFamily="18" charset="0"/>
              </a:rPr>
              <a:t>Statement 1</a:t>
            </a:r>
          </a:p>
        </p:txBody>
      </p:sp>
      <p:sp>
        <p:nvSpPr>
          <p:cNvPr id="147481" name="AutoShape 25"/>
          <p:cNvSpPr>
            <a:spLocks noChangeArrowheads="1"/>
          </p:cNvSpPr>
          <p:nvPr/>
        </p:nvSpPr>
        <p:spPr bwMode="auto">
          <a:xfrm>
            <a:off x="1168400" y="2622550"/>
            <a:ext cx="2952750" cy="574675"/>
          </a:xfrm>
          <a:prstGeom prst="roundRect">
            <a:avLst>
              <a:gd name="adj" fmla="val 16667"/>
            </a:avLst>
          </a:prstGeom>
          <a:solidFill>
            <a:schemeClr val="bg2">
              <a:alpha val="3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400">
                <a:latin typeface="Goudy Old Style" pitchFamily="18" charset="0"/>
              </a:rPr>
              <a:t>Statement 2</a:t>
            </a:r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>
            <a:off x="2514600" y="1981200"/>
            <a:ext cx="0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>
            <a:off x="4887913" y="4208462"/>
            <a:ext cx="1368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7488" name="Line 32"/>
          <p:cNvSpPr>
            <a:spLocks noChangeShapeType="1"/>
          </p:cNvSpPr>
          <p:nvPr/>
        </p:nvSpPr>
        <p:spPr bwMode="auto">
          <a:xfrm flipH="1" flipV="1">
            <a:off x="6256338" y="2765425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>
            <a:off x="7258050" y="1965325"/>
            <a:ext cx="1008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7490" name="Line 34"/>
          <p:cNvSpPr>
            <a:spLocks noChangeShapeType="1"/>
          </p:cNvSpPr>
          <p:nvPr/>
        </p:nvSpPr>
        <p:spPr bwMode="auto">
          <a:xfrm>
            <a:off x="8250238" y="1978025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 flipH="1">
            <a:off x="7361238" y="3729037"/>
            <a:ext cx="792162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Rectangle 2"/>
          <p:cNvSpPr txBox="1">
            <a:spLocks/>
          </p:cNvSpPr>
          <p:nvPr/>
        </p:nvSpPr>
        <p:spPr>
          <a:xfrm>
            <a:off x="76200" y="76200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Using throw &amp; throws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42284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4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1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nimBg="1"/>
      <p:bldP spid="147461" grpId="0" animBg="1"/>
      <p:bldP spid="147463" grpId="0" animBg="1"/>
      <p:bldP spid="147467" grpId="0" animBg="1"/>
      <p:bldP spid="147472" grpId="0"/>
      <p:bldP spid="147474" grpId="0" animBg="1"/>
      <p:bldP spid="147476" grpId="0"/>
      <p:bldP spid="147477" grpId="0" animBg="1"/>
      <p:bldP spid="147480" grpId="0" animBg="1"/>
      <p:bldP spid="147481" grpId="0" animBg="1"/>
      <p:bldP spid="147482" grpId="0" animBg="1"/>
      <p:bldP spid="147486" grpId="0" animBg="1"/>
      <p:bldP spid="147488" grpId="0" animBg="1"/>
      <p:bldP spid="147489" grpId="0" animBg="1"/>
      <p:bldP spid="147490" grpId="0" animBg="1"/>
      <p:bldP spid="14749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/>
          <p:cNvSpPr>
            <a:spLocks noChangeArrowheads="1"/>
          </p:cNvSpPr>
          <p:nvPr/>
        </p:nvSpPr>
        <p:spPr bwMode="auto">
          <a:xfrm>
            <a:off x="411162" y="900113"/>
            <a:ext cx="3382963" cy="3024187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49508" name="AutoShape 4"/>
          <p:cNvSpPr>
            <a:spLocks noChangeArrowheads="1"/>
          </p:cNvSpPr>
          <p:nvPr/>
        </p:nvSpPr>
        <p:spPr bwMode="auto">
          <a:xfrm>
            <a:off x="5380037" y="900113"/>
            <a:ext cx="3382963" cy="3024187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841375" y="3924300"/>
            <a:ext cx="2162175" cy="1079500"/>
          </a:xfrm>
          <a:prstGeom prst="ellipse">
            <a:avLst/>
          </a:prstGeom>
          <a:solidFill>
            <a:srgbClr val="CCFFF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dirty="0">
                <a:latin typeface="Goudy Old Style" pitchFamily="18" charset="0"/>
              </a:rPr>
              <a:t>Handle exceptions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1219200" y="4038600"/>
            <a:ext cx="1439862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 flipV="1">
            <a:off x="1219200" y="4083050"/>
            <a:ext cx="1441450" cy="793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1201737" y="541338"/>
            <a:ext cx="201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Goudy Old Style" pitchFamily="18" charset="0"/>
              </a:rPr>
              <a:t>Called Method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5881687" y="533400"/>
            <a:ext cx="2017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Goudy Old Style" pitchFamily="18" charset="0"/>
              </a:rPr>
              <a:t>Calling Method</a:t>
            </a:r>
          </a:p>
        </p:txBody>
      </p:sp>
      <p:sp>
        <p:nvSpPr>
          <p:cNvPr id="149514" name="Oval 10"/>
          <p:cNvSpPr>
            <a:spLocks noChangeArrowheads="1"/>
          </p:cNvSpPr>
          <p:nvPr/>
        </p:nvSpPr>
        <p:spPr bwMode="auto">
          <a:xfrm>
            <a:off x="5954712" y="3924300"/>
            <a:ext cx="2233613" cy="1079500"/>
          </a:xfrm>
          <a:prstGeom prst="ellipse">
            <a:avLst/>
          </a:prstGeom>
          <a:solidFill>
            <a:srgbClr val="CCFFF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>
                <a:latin typeface="Goudy Old Style" pitchFamily="18" charset="0"/>
              </a:rPr>
              <a:t>Handles exceptions</a:t>
            </a: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771525" y="1116013"/>
            <a:ext cx="2376487" cy="72072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  <a:latin typeface="Goudy Old Style" pitchFamily="18" charset="0"/>
              </a:rPr>
              <a:t>Can cause exceptions</a:t>
            </a: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5667375" y="1116013"/>
            <a:ext cx="2376487" cy="79216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  <a:latin typeface="Goudy Old Style" pitchFamily="18" charset="0"/>
              </a:rPr>
              <a:t>Guards against called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Goudy Old Style" pitchFamily="18" charset="0"/>
              </a:rPr>
              <a:t> method exceptions 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  <a:latin typeface="Goudy Old Style" pitchFamily="18" charset="0"/>
              </a:rPr>
              <a:t>and handles them</a:t>
            </a:r>
          </a:p>
        </p:txBody>
      </p:sp>
      <p:sp>
        <p:nvSpPr>
          <p:cNvPr id="149517" name="AutoShape 13"/>
          <p:cNvSpPr>
            <a:spLocks noChangeArrowheads="1"/>
          </p:cNvSpPr>
          <p:nvPr/>
        </p:nvSpPr>
        <p:spPr bwMode="auto">
          <a:xfrm>
            <a:off x="3810000" y="2133600"/>
            <a:ext cx="1584325" cy="288925"/>
          </a:xfrm>
          <a:prstGeom prst="leftRightArrow">
            <a:avLst>
              <a:gd name="adj1" fmla="val 50000"/>
              <a:gd name="adj2" fmla="val 1096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9518" name="Rectangle 14"/>
          <p:cNvSpPr>
            <a:spLocks noChangeArrowheads="1"/>
          </p:cNvSpPr>
          <p:nvPr/>
        </p:nvSpPr>
        <p:spPr bwMode="auto">
          <a:xfrm>
            <a:off x="555625" y="1981200"/>
            <a:ext cx="3095625" cy="1800225"/>
          </a:xfrm>
          <a:prstGeom prst="rect">
            <a:avLst/>
          </a:prstGeom>
          <a:solidFill>
            <a:srgbClr val="F9B97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>
                <a:latin typeface="Goudy Old Style" pitchFamily="18" charset="0"/>
              </a:rPr>
              <a:t>type calledmethod-name</a:t>
            </a:r>
          </a:p>
          <a:p>
            <a:pPr eaLnBrk="1" hangingPunct="1"/>
            <a:r>
              <a:rPr lang="en-US">
                <a:latin typeface="Goudy Old Style" pitchFamily="18" charset="0"/>
              </a:rPr>
              <a:t>(parameter-list)</a:t>
            </a:r>
          </a:p>
          <a:p>
            <a:pPr eaLnBrk="1" hangingPunct="1"/>
            <a:r>
              <a:rPr lang="en-US">
                <a:latin typeface="Goudy Old Style" pitchFamily="18" charset="0"/>
              </a:rPr>
              <a:t> throws exception-list</a:t>
            </a:r>
          </a:p>
          <a:p>
            <a:pPr lvl="1" eaLnBrk="1" hangingPunct="1"/>
            <a:r>
              <a:rPr lang="en-US">
                <a:latin typeface="Goudy Old Style" pitchFamily="18" charset="0"/>
              </a:rPr>
              <a:t>{</a:t>
            </a:r>
          </a:p>
          <a:p>
            <a:pPr lvl="1" eaLnBrk="1" hangingPunct="1"/>
            <a:r>
              <a:rPr lang="en-US">
                <a:latin typeface="Goudy Old Style" pitchFamily="18" charset="0"/>
              </a:rPr>
              <a:t>// body of method</a:t>
            </a:r>
          </a:p>
          <a:p>
            <a:pPr lvl="1" eaLnBrk="1" hangingPunct="1"/>
            <a:r>
              <a:rPr lang="en-US">
                <a:latin typeface="Goudy Old Style" pitchFamily="18" charset="0"/>
              </a:rPr>
              <a:t>}</a:t>
            </a:r>
          </a:p>
          <a:p>
            <a:pPr eaLnBrk="1" hangingPunct="1"/>
            <a:endParaRPr lang="en-US">
              <a:latin typeface="Goudy Old Style" pitchFamily="18" charset="0"/>
            </a:endParaRP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5595937" y="1981200"/>
            <a:ext cx="2951163" cy="1871663"/>
          </a:xfrm>
          <a:prstGeom prst="rect">
            <a:avLst/>
          </a:prstGeom>
          <a:solidFill>
            <a:srgbClr val="F9B97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>
                <a:latin typeface="Goudy Old Style" pitchFamily="18" charset="0"/>
              </a:rPr>
              <a:t>type callingmethod-name {</a:t>
            </a:r>
          </a:p>
          <a:p>
            <a:pPr eaLnBrk="1" hangingPunct="1"/>
            <a:r>
              <a:rPr lang="en-US">
                <a:latin typeface="Goudy Old Style" pitchFamily="18" charset="0"/>
              </a:rPr>
              <a:t>try {</a:t>
            </a:r>
          </a:p>
          <a:p>
            <a:pPr eaLnBrk="1" hangingPunct="1"/>
            <a:r>
              <a:rPr lang="en-US">
                <a:latin typeface="Goudy Old Style" pitchFamily="18" charset="0"/>
              </a:rPr>
              <a:t> // statements	</a:t>
            </a:r>
          </a:p>
          <a:p>
            <a:pPr eaLnBrk="1" hangingPunct="1"/>
            <a:r>
              <a:rPr lang="en-US">
                <a:latin typeface="Goudy Old Style" pitchFamily="18" charset="0"/>
              </a:rPr>
              <a:t>Calledmethod-name();}</a:t>
            </a:r>
          </a:p>
          <a:p>
            <a:pPr eaLnBrk="1" hangingPunct="1"/>
            <a:r>
              <a:rPr lang="en-US">
                <a:latin typeface="Goudy Old Style" pitchFamily="18" charset="0"/>
              </a:rPr>
              <a:t>catch(Exception e) {</a:t>
            </a:r>
          </a:p>
          <a:p>
            <a:pPr eaLnBrk="1" hangingPunct="1"/>
            <a:r>
              <a:rPr lang="en-US">
                <a:latin typeface="Goudy Old Style" pitchFamily="18" charset="0"/>
              </a:rPr>
              <a:t>//statements}</a:t>
            </a:r>
          </a:p>
          <a:p>
            <a:pPr eaLnBrk="1" hangingPunct="1"/>
            <a:r>
              <a:rPr lang="en-US">
                <a:latin typeface="Goudy Old Style" pitchFamily="18" charset="0"/>
              </a:rPr>
              <a:t>}</a:t>
            </a:r>
          </a:p>
        </p:txBody>
      </p:sp>
      <p:sp>
        <p:nvSpPr>
          <p:cNvPr id="17" name="Rectangle 2"/>
          <p:cNvSpPr txBox="1">
            <a:spLocks/>
          </p:cNvSpPr>
          <p:nvPr/>
        </p:nvSpPr>
        <p:spPr>
          <a:xfrm>
            <a:off x="3175" y="76200"/>
            <a:ext cx="7564438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1777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10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8" grpId="0" animBg="1"/>
      <p:bldP spid="149510" grpId="0" animBg="1"/>
      <p:bldP spid="149511" grpId="0" animBg="1"/>
      <p:bldP spid="149512" grpId="0"/>
      <p:bldP spid="149513" grpId="0"/>
      <p:bldP spid="149514" grpId="0" animBg="1"/>
      <p:bldP spid="149515" grpId="0" animBg="1"/>
      <p:bldP spid="149516" grpId="0" animBg="1"/>
      <p:bldP spid="149517" grpId="0" animBg="1"/>
      <p:bldP spid="149518" grpId="0" animBg="1"/>
      <p:bldP spid="1495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91600" cy="57912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Java defines several exception classes.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The most general of these exceptions are subclasses of the standard type </a:t>
            </a:r>
            <a:r>
              <a:rPr lang="en-US" sz="2800" dirty="0" err="1" smtClean="0">
                <a:latin typeface="Goudy Old Style" pitchFamily="18" charset="0"/>
              </a:rPr>
              <a:t>RuntimeException</a:t>
            </a:r>
            <a:r>
              <a:rPr lang="en-US" sz="2800" dirty="0" smtClean="0">
                <a:latin typeface="Goudy Old Style" pitchFamily="18" charset="0"/>
              </a:rPr>
              <a:t>. These exceptions need not be included in any method’s throws list. They are called </a:t>
            </a:r>
            <a:r>
              <a:rPr lang="en-US" sz="2800" i="1" dirty="0" smtClean="0">
                <a:latin typeface="Goudy Old Style" pitchFamily="18" charset="0"/>
              </a:rPr>
              <a:t>unchecked exceptions because the compiler does not check to see if a method handles or </a:t>
            </a:r>
            <a:r>
              <a:rPr lang="en-US" sz="2800" dirty="0" smtClean="0">
                <a:latin typeface="Goudy Old Style" pitchFamily="18" charset="0"/>
              </a:rPr>
              <a:t>throws these exceptions.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The other category of exceptions defined by </a:t>
            </a:r>
            <a:r>
              <a:rPr lang="en-US" sz="2800" dirty="0" err="1" smtClean="0">
                <a:latin typeface="Goudy Old Style" pitchFamily="18" charset="0"/>
              </a:rPr>
              <a:t>java.lang</a:t>
            </a:r>
            <a:r>
              <a:rPr lang="en-US" sz="2800" dirty="0" smtClean="0">
                <a:latin typeface="Goudy Old Style" pitchFamily="18" charset="0"/>
              </a:rPr>
              <a:t> that must be included in a method’s throws list if that method can generate one of these exceptions and does not handle it itself. These are called </a:t>
            </a:r>
            <a:r>
              <a:rPr lang="en-US" sz="2800" i="1" dirty="0" smtClean="0">
                <a:latin typeface="Goudy Old Style" pitchFamily="18" charset="0"/>
              </a:rPr>
              <a:t>checked exceptions. 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Java defines several other types of exceptions that relate to its various class libraries.</a:t>
            </a:r>
            <a:endParaRPr lang="en-US" sz="2800" dirty="0">
              <a:latin typeface="Goudy Old Styl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381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contd..</a:t>
            </a:r>
            <a:endParaRPr lang="en-US" sz="40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609600"/>
            <a:ext cx="8610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Goudy Old Style" pitchFamily="18" charset="0"/>
              </a:rPr>
              <a:t>At the end of this </a:t>
            </a:r>
            <a:r>
              <a:rPr lang="en-US" sz="2800" dirty="0" smtClean="0">
                <a:latin typeface="Goudy Old Style" pitchFamily="18" charset="0"/>
              </a:rPr>
              <a:t>module, you </a:t>
            </a:r>
            <a:r>
              <a:rPr lang="en-US" sz="2800" dirty="0">
                <a:latin typeface="Goudy Old Style" pitchFamily="18" charset="0"/>
              </a:rPr>
              <a:t>will be able to: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Explain Abstraction, Encapsulation and Inheritance</a:t>
            </a:r>
            <a:endParaRPr lang="en-US" sz="2800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>
                <a:latin typeface="Goudy Old Style" pitchFamily="18" charset="0"/>
              </a:rPr>
              <a:t>Design an example to implement </a:t>
            </a:r>
            <a:r>
              <a:rPr lang="en-US" sz="2800" dirty="0" smtClean="0">
                <a:latin typeface="Goudy Old Style" pitchFamily="18" charset="0"/>
              </a:rPr>
              <a:t>Inheritance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Organize packages.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Explain Exceptions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Goudy Old Style" pitchFamily="18" charset="0"/>
              </a:rPr>
              <a:t>Design tailor made exceptions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5" y="152400"/>
            <a:ext cx="7564438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Objectives of Day 2 </a:t>
            </a:r>
          </a:p>
        </p:txBody>
      </p:sp>
    </p:spTree>
    <p:extLst>
      <p:ext uri="{BB962C8B-B14F-4D97-AF65-F5344CB8AC3E}">
        <p14:creationId xmlns:p14="http://schemas.microsoft.com/office/powerpoint/2010/main" val="19929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083425" cy="4572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ndalus" pitchFamily="18" charset="-78"/>
                <a:ea typeface="+mn-ea"/>
                <a:cs typeface="Andalus" pitchFamily="18" charset="-78"/>
              </a:rPr>
              <a:t>Hierarchy of Exception </a:t>
            </a:r>
            <a:r>
              <a:rPr lang="en-IN" sz="4000" dirty="0" smtClean="0">
                <a:latin typeface="Andalus" pitchFamily="18" charset="-78"/>
                <a:ea typeface="+mn-ea"/>
                <a:cs typeface="Andalus" pitchFamily="18" charset="-78"/>
              </a:rPr>
              <a:t>classes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85800" y="1219200"/>
            <a:ext cx="7313612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rgbClr val="3333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rgbClr val="3333CC"/>
                </a:solidFill>
                <a:latin typeface="+mn-lt"/>
                <a:cs typeface="+mn-cs"/>
              </a:defRPr>
            </a:lvl3pPr>
            <a:lvl4pPr marL="15414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rgbClr val="3333CC"/>
                </a:solidFill>
                <a:latin typeface="+mn-lt"/>
                <a:cs typeface="+mn-cs"/>
              </a:defRPr>
            </a:lvl9pPr>
          </a:lstStyle>
          <a:p>
            <a:pPr eaLnBrk="1" hangingPunct="1"/>
            <a:endParaRPr lang="en-US" dirty="0" smtClean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09600"/>
            <a:ext cx="7543800" cy="586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061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52400" y="533400"/>
            <a:ext cx="85344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Inheritance allows the creation of hierarchical classifications.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GB" sz="2600" dirty="0">
                <a:latin typeface="Goudy Old Style" pitchFamily="18" charset="0"/>
              </a:rPr>
              <a:t>Inheritance allows the reusability of code.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GB" sz="2600" dirty="0">
                <a:latin typeface="Goudy Old Style" pitchFamily="18" charset="0"/>
              </a:rPr>
              <a:t>All methods and properties of the base class are inherited by objects of the derived class except the constructors</a:t>
            </a:r>
            <a:r>
              <a:rPr lang="en-GB" sz="2600" dirty="0" smtClean="0">
                <a:latin typeface="Goudy Old Style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GB" sz="2600" dirty="0" smtClean="0">
                <a:latin typeface="Goudy Old Style" pitchFamily="18" charset="0"/>
              </a:rPr>
              <a:t>Exceptions provide for building robust code.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GB" sz="2600" dirty="0" smtClean="0">
                <a:latin typeface="Goudy Old Style" pitchFamily="18" charset="0"/>
              </a:rPr>
              <a:t>Developers can build their own custom exception.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GB" sz="2600" dirty="0" smtClean="0">
                <a:latin typeface="Goudy Old Style" pitchFamily="18" charset="0"/>
              </a:rPr>
              <a:t>Generics provides for high level abstraction and code </a:t>
            </a:r>
            <a:r>
              <a:rPr lang="en-GB" sz="2600" dirty="0" err="1" smtClean="0">
                <a:latin typeface="Goudy Old Style" pitchFamily="18" charset="0"/>
              </a:rPr>
              <a:t>resuability</a:t>
            </a:r>
            <a:r>
              <a:rPr lang="en-GB" sz="2600" dirty="0" smtClean="0">
                <a:latin typeface="Goudy Old Style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000000"/>
                </a:solidFill>
                <a:latin typeface="Goudy Old Style" pitchFamily="18" charset="0"/>
              </a:rPr>
              <a:t>Erasure is a  </a:t>
            </a:r>
            <a:r>
              <a:rPr lang="en-US" sz="2600" dirty="0" smtClean="0">
                <a:solidFill>
                  <a:srgbClr val="000000"/>
                </a:solidFill>
                <a:latin typeface="Goudy Old Style" pitchFamily="18" charset="0"/>
              </a:rPr>
              <a:t>Process of removing the generics.</a:t>
            </a:r>
            <a:endParaRPr lang="en-US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endParaRPr lang="en-GB" sz="2600" dirty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endParaRPr lang="en-US" sz="2600" dirty="0">
              <a:solidFill>
                <a:srgbClr val="000099"/>
              </a:solidFill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305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58674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Abstraction is ignoring the data that is not required and concentrating only on data relevant to the application.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Encapsulation is the process of hiding the implementation details of an object from its user.</a:t>
            </a:r>
            <a:endParaRPr lang="en-GB" sz="2600" dirty="0" smtClean="0">
              <a:latin typeface="Goudy Old Style" pitchFamily="18" charset="0"/>
            </a:endParaRPr>
          </a:p>
          <a:p>
            <a:pPr>
              <a:buSzPct val="70000"/>
              <a:buFont typeface="Wingdings" pitchFamily="2" charset="2"/>
              <a:buChar char="Ø"/>
            </a:pPr>
            <a:r>
              <a:rPr lang="en-GB" sz="2600" dirty="0" smtClean="0">
                <a:latin typeface="Goudy Old Style" pitchFamily="18" charset="0"/>
              </a:rPr>
              <a:t>Access </a:t>
            </a:r>
            <a:r>
              <a:rPr lang="en-GB" sz="2600" dirty="0">
                <a:latin typeface="Goudy Old Style" pitchFamily="18" charset="0"/>
              </a:rPr>
              <a:t>specifiers are used to determine how the class members are accessed.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Some of the method modifiers in Java are static, final, abstract.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600" dirty="0">
                <a:latin typeface="Goudy Old Style" pitchFamily="18" charset="0"/>
              </a:rPr>
              <a:t>Interface is a contract for class to provide certain functionality without telling about its implementation.</a:t>
            </a:r>
          </a:p>
          <a:p>
            <a:pPr>
              <a:buSzPct val="70000"/>
              <a:buFont typeface="Wingdings" pitchFamily="2" charset="2"/>
              <a:buChar char="Ø"/>
            </a:pPr>
            <a:endParaRPr lang="en-US" sz="2600" dirty="0">
              <a:solidFill>
                <a:srgbClr val="000099"/>
              </a:solidFill>
              <a:latin typeface="Goudy Old Style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Summary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59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839200" cy="5029200"/>
          </a:xfrm>
        </p:spPr>
        <p:txBody>
          <a:bodyPr>
            <a:normAutofit lnSpcReduction="10000"/>
          </a:bodyPr>
          <a:lstStyle/>
          <a:p>
            <a:pPr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Goudy Old Style" pitchFamily="18" charset="0"/>
              </a:rPr>
              <a:t>Inheritance concept</a:t>
            </a:r>
          </a:p>
          <a:p>
            <a:pPr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Goudy Old Style" pitchFamily="18" charset="0"/>
              </a:rPr>
              <a:t>Inheritance establishes relationship</a:t>
            </a:r>
          </a:p>
          <a:p>
            <a:pPr marL="803275" lvl="1" indent="-34607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Goudy Old Style" pitchFamily="18" charset="0"/>
              </a:rPr>
              <a:t>has – a</a:t>
            </a:r>
          </a:p>
          <a:p>
            <a:pPr marL="803275" lvl="1" indent="-34607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Goudy Old Style" pitchFamily="18" charset="0"/>
              </a:rPr>
              <a:t>is – a</a:t>
            </a:r>
          </a:p>
          <a:p>
            <a:pPr eaLnBrk="1" hangingPunct="1">
              <a:buSzPct val="70000"/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Goudy Old Style" pitchFamily="18" charset="0"/>
              </a:rPr>
              <a:t>Application of inheritance</a:t>
            </a:r>
          </a:p>
          <a:p>
            <a:pPr marL="803275" lvl="1" indent="-34607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Goudy Old Style" pitchFamily="18" charset="0"/>
              </a:rPr>
              <a:t>organizational hierarchy</a:t>
            </a:r>
          </a:p>
          <a:p>
            <a:pPr marL="803275" lvl="1" indent="-34607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Goudy Old Style" pitchFamily="18" charset="0"/>
              </a:rPr>
              <a:t>role plays </a:t>
            </a:r>
          </a:p>
          <a:p>
            <a:pPr marL="803275" lvl="1" indent="-346075" eaLnBrk="1" hangingPunct="1">
              <a:buSzPct val="70000"/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Goudy Old Style" pitchFamily="18" charset="0"/>
              </a:rPr>
              <a:t>e.g. Hierarchical relations </a:t>
            </a:r>
          </a:p>
          <a:p>
            <a:pPr marL="1430338" lvl="1" indent="-234950" eaLnBrk="1" hangingPunct="1">
              <a:buSzPct val="70000"/>
              <a:buFont typeface="Courier New" pitchFamily="49" charset="0"/>
              <a:buChar char="o"/>
              <a:defRPr/>
            </a:pPr>
            <a:r>
              <a:rPr lang="en-US" sz="2400" dirty="0" smtClean="0">
                <a:latin typeface="Goudy Old Style" pitchFamily="18" charset="0"/>
              </a:rPr>
              <a:t>Head office – branch office</a:t>
            </a:r>
          </a:p>
          <a:p>
            <a:pPr marL="1430338" indent="-234950">
              <a:buSzPct val="70000"/>
              <a:buFont typeface="Courier New" pitchFamily="49" charset="0"/>
              <a:buChar char="o"/>
            </a:pPr>
            <a:r>
              <a:rPr lang="en-US" sz="2400" dirty="0" smtClean="0">
                <a:latin typeface="Goudy Old Style" pitchFamily="18" charset="0"/>
              </a:rPr>
              <a:t>Team leader – Team members</a:t>
            </a:r>
          </a:p>
          <a:p>
            <a:pPr marL="1430338" indent="-234950">
              <a:buSzPct val="70000"/>
              <a:buFont typeface="Courier New" pitchFamily="49" charset="0"/>
              <a:buChar char="o"/>
            </a:pPr>
            <a:r>
              <a:rPr lang="en-US" sz="2400" dirty="0" smtClean="0">
                <a:latin typeface="Goudy Old Style" pitchFamily="18" charset="0"/>
              </a:rPr>
              <a:t>Vertical relations</a:t>
            </a:r>
            <a:endParaRPr lang="en-US" sz="2600" dirty="0" smtClean="0">
              <a:latin typeface="Goudy Old Style" pitchFamily="18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457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Diagrammatic View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59113" y="889000"/>
            <a:ext cx="2676525" cy="867210"/>
            <a:chOff x="1882" y="935"/>
            <a:chExt cx="1769" cy="862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82" y="935"/>
              <a:ext cx="1769" cy="862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800">
                <a:latin typeface="Goudy Old Style" pitchFamily="18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2064" y="1036"/>
              <a:ext cx="143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800" b="1" dirty="0">
                  <a:solidFill>
                    <a:schemeClr val="bg1"/>
                  </a:solidFill>
                  <a:latin typeface="Goudy Old Style" pitchFamily="18" charset="0"/>
                </a:rPr>
                <a:t>Inheritance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95380" y="4569616"/>
            <a:ext cx="3421834" cy="1602782"/>
            <a:chOff x="806" y="3067"/>
            <a:chExt cx="2261" cy="136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806" y="3067"/>
              <a:ext cx="2261" cy="136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907" y="3224"/>
              <a:ext cx="2160" cy="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Allows to inherit the properties and methods of base class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68313" y="2624931"/>
            <a:ext cx="2951163" cy="1390650"/>
            <a:chOff x="204" y="1842"/>
            <a:chExt cx="1950" cy="1180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4" y="1842"/>
              <a:ext cx="1950" cy="118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297" y="2072"/>
              <a:ext cx="1724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Builds a hierarchy of classes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724526" y="2596353"/>
            <a:ext cx="2951162" cy="1390649"/>
            <a:chOff x="3787" y="1796"/>
            <a:chExt cx="1950" cy="118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787" y="1796"/>
              <a:ext cx="1950" cy="118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794" y="1985"/>
              <a:ext cx="1943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Keyword </a:t>
              </a:r>
              <a:r>
                <a:rPr lang="en-US" sz="2400" b="1" dirty="0">
                  <a:latin typeface="Goudy Old Style" pitchFamily="18" charset="0"/>
                </a:rPr>
                <a:t>extends</a:t>
              </a: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 is used to inherit a class 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876800" y="4547391"/>
            <a:ext cx="3340323" cy="1390649"/>
            <a:chOff x="2971" y="2976"/>
            <a:chExt cx="1950" cy="1180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971" y="2976"/>
              <a:ext cx="1950" cy="118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105" y="3062"/>
              <a:ext cx="1690" cy="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Goudy Old Style" pitchFamily="18" charset="0"/>
                </a:rPr>
                <a:t>Child class is a specialized class of the Parent class</a:t>
              </a:r>
            </a:p>
          </p:txBody>
        </p:sp>
      </p:grpSp>
      <p:cxnSp>
        <p:nvCxnSpPr>
          <p:cNvPr id="9" name="AutoShape 17"/>
          <p:cNvCxnSpPr>
            <a:cxnSpLocks noChangeShapeType="1"/>
            <a:stCxn id="21" idx="3"/>
            <a:endCxn id="17" idx="0"/>
          </p:cNvCxnSpPr>
          <p:nvPr/>
        </p:nvCxnSpPr>
        <p:spPr bwMode="auto">
          <a:xfrm flipH="1">
            <a:off x="1943895" y="1629210"/>
            <a:ext cx="1507186" cy="9957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8"/>
          <p:cNvCxnSpPr>
            <a:cxnSpLocks noChangeShapeType="1"/>
            <a:stCxn id="21" idx="4"/>
            <a:endCxn id="19" idx="0"/>
          </p:cNvCxnSpPr>
          <p:nvPr/>
        </p:nvCxnSpPr>
        <p:spPr bwMode="auto">
          <a:xfrm flipH="1">
            <a:off x="3006297" y="1756210"/>
            <a:ext cx="1391079" cy="28134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9"/>
          <p:cNvCxnSpPr>
            <a:cxnSpLocks noChangeShapeType="1"/>
            <a:stCxn id="21" idx="4"/>
            <a:endCxn id="13" idx="0"/>
          </p:cNvCxnSpPr>
          <p:nvPr/>
        </p:nvCxnSpPr>
        <p:spPr bwMode="auto">
          <a:xfrm>
            <a:off x="4397376" y="1756210"/>
            <a:ext cx="2149586" cy="2791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4"/>
          <p:cNvCxnSpPr>
            <a:cxnSpLocks noChangeShapeType="1"/>
            <a:stCxn id="21" idx="5"/>
            <a:endCxn id="15" idx="0"/>
          </p:cNvCxnSpPr>
          <p:nvPr/>
        </p:nvCxnSpPr>
        <p:spPr bwMode="auto">
          <a:xfrm>
            <a:off x="5343670" y="1629210"/>
            <a:ext cx="1856437" cy="967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467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dalus" pitchFamily="18" charset="-78"/>
                <a:ea typeface="+mn-ea"/>
                <a:cs typeface="Andalus" pitchFamily="18" charset="-78"/>
              </a:rPr>
              <a:t>Example</a:t>
            </a:r>
            <a:endParaRPr lang="en-US" sz="40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6" name="AutoShape 10"/>
          <p:cNvSpPr>
            <a:spLocks/>
          </p:cNvSpPr>
          <p:nvPr/>
        </p:nvSpPr>
        <p:spPr bwMode="auto">
          <a:xfrm rot="5400000">
            <a:off x="1746251" y="3741737"/>
            <a:ext cx="360362" cy="2519363"/>
          </a:xfrm>
          <a:prstGeom prst="rightBrace">
            <a:avLst>
              <a:gd name="adj1" fmla="val 58260"/>
              <a:gd name="adj2" fmla="val 4870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AutoShape 11"/>
          <p:cNvSpPr>
            <a:spLocks/>
          </p:cNvSpPr>
          <p:nvPr/>
        </p:nvSpPr>
        <p:spPr bwMode="auto">
          <a:xfrm rot="5400000">
            <a:off x="7023100" y="3817937"/>
            <a:ext cx="360363" cy="2519363"/>
          </a:xfrm>
          <a:prstGeom prst="rightBrace">
            <a:avLst>
              <a:gd name="adj1" fmla="val 58260"/>
              <a:gd name="adj2" fmla="val 4870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AutoShape 12"/>
          <p:cNvSpPr>
            <a:spLocks/>
          </p:cNvSpPr>
          <p:nvPr/>
        </p:nvSpPr>
        <p:spPr bwMode="auto">
          <a:xfrm>
            <a:off x="3681413" y="5715000"/>
            <a:ext cx="2262187" cy="807243"/>
          </a:xfrm>
          <a:prstGeom prst="borderCallout2">
            <a:avLst>
              <a:gd name="adj1" fmla="val 17648"/>
              <a:gd name="adj2" fmla="val -3208"/>
              <a:gd name="adj3" fmla="val 17648"/>
              <a:gd name="adj4" fmla="val -7148"/>
              <a:gd name="adj5" fmla="val -59491"/>
              <a:gd name="adj6" fmla="val -78316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latin typeface="Goudy Old Style" pitchFamily="18" charset="0"/>
              </a:rPr>
              <a:t>Subclass / Derived class</a:t>
            </a:r>
          </a:p>
        </p:txBody>
      </p:sp>
      <p:cxnSp>
        <p:nvCxnSpPr>
          <p:cNvPr id="13" name="Straight Arrow Connector 12"/>
          <p:cNvCxnSpPr>
            <a:stCxn id="8" idx="0"/>
            <a:endCxn id="7" idx="1"/>
          </p:cNvCxnSpPr>
          <p:nvPr/>
        </p:nvCxnSpPr>
        <p:spPr>
          <a:xfrm flipV="1">
            <a:off x="5943600" y="5257800"/>
            <a:ext cx="1292332" cy="86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57300"/>
            <a:ext cx="8534399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/>
          <p:cNvSpPr>
            <a:spLocks/>
          </p:cNvSpPr>
          <p:nvPr/>
        </p:nvSpPr>
        <p:spPr bwMode="auto">
          <a:xfrm>
            <a:off x="6324600" y="685800"/>
            <a:ext cx="2432948" cy="1143000"/>
          </a:xfrm>
          <a:prstGeom prst="borderCallout2">
            <a:avLst>
              <a:gd name="adj1" fmla="val 17648"/>
              <a:gd name="adj2" fmla="val -2981"/>
              <a:gd name="adj3" fmla="val 17648"/>
              <a:gd name="adj4" fmla="val -10870"/>
              <a:gd name="adj5" fmla="val 83333"/>
              <a:gd name="adj6" fmla="val -38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sz="2400" b="1">
                <a:solidFill>
                  <a:schemeClr val="bg1"/>
                </a:solidFill>
                <a:latin typeface="Goudy Old Style" pitchFamily="18" charset="0"/>
              </a:rPr>
              <a:t>Parent class / Base class / Superclass</a:t>
            </a:r>
          </a:p>
        </p:txBody>
      </p:sp>
    </p:spTree>
    <p:extLst>
      <p:ext uri="{BB962C8B-B14F-4D97-AF65-F5344CB8AC3E}">
        <p14:creationId xmlns:p14="http://schemas.microsoft.com/office/powerpoint/2010/main" val="2732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3175" y="76200"/>
            <a:ext cx="7564438" cy="5334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us" pitchFamily="18" charset="-78"/>
                <a:ea typeface="+mn-ea"/>
                <a:cs typeface="Andalus" pitchFamily="18" charset="-78"/>
              </a:rPr>
              <a:t>Advantages of Inheritance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45457" y="990600"/>
            <a:ext cx="5184775" cy="1008062"/>
            <a:chOff x="1247" y="1071"/>
            <a:chExt cx="3266" cy="635"/>
          </a:xfrm>
        </p:grpSpPr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1247" y="1071"/>
              <a:ext cx="3266" cy="635"/>
            </a:xfrm>
            <a:prstGeom prst="cube">
              <a:avLst>
                <a:gd name="adj" fmla="val 25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2067" y="1263"/>
              <a:ext cx="12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b="1" dirty="0">
                  <a:latin typeface="Goudy Old Style" pitchFamily="18" charset="0"/>
                </a:rPr>
                <a:t>Advantages </a:t>
              </a:r>
            </a:p>
          </p:txBody>
        </p:sp>
      </p:grp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193382" y="1998662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573882" y="2717800"/>
            <a:ext cx="78676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34157" y="3224212"/>
            <a:ext cx="2859087" cy="1079500"/>
            <a:chOff x="114" y="2478"/>
            <a:chExt cx="1859" cy="680"/>
          </a:xfrm>
        </p:grpSpPr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114" y="2478"/>
              <a:ext cx="1859" cy="68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58" y="2568"/>
              <a:ext cx="17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Goudy Old Style" pitchFamily="18" charset="0"/>
                </a:rPr>
                <a:t>Reusability of code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65957" y="4556129"/>
            <a:ext cx="3743325" cy="1200151"/>
            <a:chOff x="567" y="3317"/>
            <a:chExt cx="2358" cy="756"/>
          </a:xfrm>
        </p:grpSpPr>
        <p:sp>
          <p:nvSpPr>
            <p:cNvPr id="19" name="AutoShape 12"/>
            <p:cNvSpPr>
              <a:spLocks noChangeArrowheads="1"/>
            </p:cNvSpPr>
            <p:nvPr/>
          </p:nvSpPr>
          <p:spPr bwMode="auto">
            <a:xfrm>
              <a:off x="567" y="3317"/>
              <a:ext cx="2358" cy="725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748" y="3317"/>
              <a:ext cx="2109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Goudy Old Style" pitchFamily="18" charset="0"/>
                </a:rPr>
                <a:t>Data and methods of superclass are available to subclass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625182" y="4556130"/>
            <a:ext cx="3743325" cy="1187451"/>
            <a:chOff x="3061" y="3317"/>
            <a:chExt cx="2358" cy="748"/>
          </a:xfrm>
        </p:grpSpPr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3061" y="3340"/>
              <a:ext cx="2358" cy="725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151" y="3317"/>
              <a:ext cx="210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Goudy Old Style" pitchFamily="18" charset="0"/>
                </a:rPr>
                <a:t>Designing applications becomes simpler 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561807" y="3224212"/>
            <a:ext cx="3348037" cy="1150938"/>
            <a:chOff x="3651" y="2478"/>
            <a:chExt cx="2109" cy="7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651" y="2478"/>
              <a:ext cx="2109" cy="725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en-US" sz="2400">
                <a:latin typeface="Goudy Old Style" pitchFamily="18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833" y="2569"/>
              <a:ext cx="18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Goudy Old Style" pitchFamily="18" charset="0"/>
                </a:rPr>
                <a:t>Subclass can be customized easily</a:t>
              </a:r>
            </a:p>
          </p:txBody>
        </p:sp>
      </p:grp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573882" y="271938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8441532" y="271938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3113882" y="2719387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5274469" y="2719387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6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3366</Words>
  <Application>Microsoft Office PowerPoint</Application>
  <PresentationFormat>On-screen Show (4:3)</PresentationFormat>
  <Paragraphs>580</Paragraphs>
  <Slides>52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宋体</vt:lpstr>
      <vt:lpstr>Andalus</vt:lpstr>
      <vt:lpstr>Arial</vt:lpstr>
      <vt:lpstr>Arial Black</vt:lpstr>
      <vt:lpstr>Calibri</vt:lpstr>
      <vt:lpstr>Courier New</vt:lpstr>
      <vt:lpstr>Gill Sans MT</vt:lpstr>
      <vt:lpstr>Goudy Old Style</vt:lpstr>
      <vt:lpstr>ninifont</vt:lpstr>
      <vt:lpstr>Tahoma</vt:lpstr>
      <vt:lpstr>Times New Roman</vt:lpstr>
      <vt:lpstr>Trebuchet MS</vt:lpstr>
      <vt:lpstr>Wingdings</vt:lpstr>
      <vt:lpstr>Office Theme</vt:lpstr>
      <vt:lpstr>PowerPoint Presentation</vt:lpstr>
      <vt:lpstr>Java</vt:lpstr>
      <vt:lpstr>Day 2</vt:lpstr>
      <vt:lpstr>Review</vt:lpstr>
      <vt:lpstr>Objectives of Day 2 </vt:lpstr>
      <vt:lpstr>Inheritance</vt:lpstr>
      <vt:lpstr>Diagrammatic View</vt:lpstr>
      <vt:lpstr>Example</vt:lpstr>
      <vt:lpstr>Advantages of Inheritance</vt:lpstr>
      <vt:lpstr>contd..</vt:lpstr>
      <vt:lpstr>contd..</vt:lpstr>
      <vt:lpstr>abstract Modifier</vt:lpstr>
      <vt:lpstr>contd..</vt:lpstr>
      <vt:lpstr>contd..</vt:lpstr>
      <vt:lpstr>contd..</vt:lpstr>
      <vt:lpstr>Sub Class Constructors</vt:lpstr>
      <vt:lpstr>contd..</vt:lpstr>
      <vt:lpstr>Interface</vt:lpstr>
      <vt:lpstr>contd..</vt:lpstr>
      <vt:lpstr>contd..</vt:lpstr>
      <vt:lpstr>contd..</vt:lpstr>
      <vt:lpstr>Sub Class Constructors</vt:lpstr>
      <vt:lpstr>Invoking Super class Constructor</vt:lpstr>
      <vt:lpstr>Polymorphism</vt:lpstr>
      <vt:lpstr>Polymorphism</vt:lpstr>
      <vt:lpstr>Method Overriding</vt:lpstr>
      <vt:lpstr>contd..</vt:lpstr>
      <vt:lpstr>Dynamic Binding</vt:lpstr>
      <vt:lpstr>contd..</vt:lpstr>
      <vt:lpstr>static Modifier</vt:lpstr>
      <vt:lpstr>contd..</vt:lpstr>
      <vt:lpstr>final Modifier</vt:lpstr>
      <vt:lpstr>Object</vt:lpstr>
      <vt:lpstr>contd..</vt:lpstr>
      <vt:lpstr>Exceptions</vt:lpstr>
      <vt:lpstr>Exceptions</vt:lpstr>
      <vt:lpstr>What is an exception?</vt:lpstr>
      <vt:lpstr>contd..</vt:lpstr>
      <vt:lpstr>try and catch blocks 2-1</vt:lpstr>
      <vt:lpstr>contd..</vt:lpstr>
      <vt:lpstr>PowerPoint Presentation</vt:lpstr>
      <vt:lpstr>Hierarchy of Exception classes 3-1 </vt:lpstr>
      <vt:lpstr>contd..</vt:lpstr>
      <vt:lpstr>PowerPoint Presentation</vt:lpstr>
      <vt:lpstr>finally Block</vt:lpstr>
      <vt:lpstr>Nested try - catch Blocks</vt:lpstr>
      <vt:lpstr>PowerPoint Presentation</vt:lpstr>
      <vt:lpstr>PowerPoint Presentation</vt:lpstr>
      <vt:lpstr>contd..</vt:lpstr>
      <vt:lpstr>Hierarchy of Exception classes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Shaji P C</dc:creator>
  <cp:lastModifiedBy>Administrator</cp:lastModifiedBy>
  <cp:revision>140</cp:revision>
  <dcterms:created xsi:type="dcterms:W3CDTF">2012-07-07T03:21:21Z</dcterms:created>
  <dcterms:modified xsi:type="dcterms:W3CDTF">2015-10-13T11:39:58Z</dcterms:modified>
</cp:coreProperties>
</file>