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60" r:id="rId4"/>
    <p:sldId id="353" r:id="rId5"/>
    <p:sldId id="495" r:id="rId6"/>
    <p:sldId id="496" r:id="rId7"/>
    <p:sldId id="497" r:id="rId8"/>
    <p:sldId id="498" r:id="rId9"/>
    <p:sldId id="499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500" r:id="rId21"/>
    <p:sldId id="501" r:id="rId22"/>
    <p:sldId id="502" r:id="rId23"/>
    <p:sldId id="503" r:id="rId24"/>
    <p:sldId id="504" r:id="rId25"/>
    <p:sldId id="505" r:id="rId26"/>
    <p:sldId id="506" r:id="rId27"/>
    <p:sldId id="507" r:id="rId28"/>
    <p:sldId id="508" r:id="rId29"/>
    <p:sldId id="50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774" autoAdjust="0"/>
    <p:restoredTop sz="95204" autoAdjust="0"/>
  </p:normalViewPr>
  <p:slideViewPr>
    <p:cSldViewPr>
      <p:cViewPr varScale="1">
        <p:scale>
          <a:sx n="69" d="100"/>
          <a:sy n="69" d="100"/>
        </p:scale>
        <p:origin x="15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C545-8D76-47C8-898B-6309E5EA3C64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C11F9-CFEC-4877-AFB7-36238AD5CC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5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BF6216B-ED04-4D57-9AB9-4B832E100B66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590067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96260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Confidential © 2011 Wipro Ltd</a:t>
            </a:r>
          </a:p>
        </p:txBody>
      </p:sp>
      <p:sp>
        <p:nvSpPr>
          <p:cNvPr id="9626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DFAFE9-D11A-4768-B2BF-91F91A55447D}" type="slidenum">
              <a:rPr lang="en-US" smtClean="0"/>
              <a:pPr eaLnBrk="1" hangingPunct="1"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384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98308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Confidential © 2009 Wipro Ltd</a:t>
            </a:r>
          </a:p>
        </p:txBody>
      </p:sp>
      <p:sp>
        <p:nvSpPr>
          <p:cNvPr id="98309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7B56D9-B791-46C9-8416-3D7A747F5490}" type="slidenum">
              <a:rPr lang="en-US" smtClean="0"/>
              <a:pPr eaLnBrk="1" hangingPunct="1"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069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08D5A2-61AF-4F52-8E6D-975552C6C8A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2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609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76200" y="152400"/>
            <a:ext cx="2931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Deloitte Training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733800" y="6477000"/>
            <a:ext cx="1905000" cy="246063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414EE32-56AB-44A5-8C9B-0C2C450113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32301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A96-3B7B-4607-9813-398C71A20408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038-7A03-4EA2-8DAE-2B62797D9D36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:\My Documents\1 Temple\1 Wipro\1 On-going Jobs\Corporate ppt\Abstract\corp ppt_Intr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9144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 rot="5400000">
            <a:off x="1676401" y="2971800"/>
            <a:ext cx="3352800" cy="317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1906044"/>
            <a:ext cx="5791200" cy="1981200"/>
          </a:xfrm>
        </p:spPr>
        <p:txBody>
          <a:bodyPr>
            <a:normAutofit/>
          </a:bodyPr>
          <a:lstStyle>
            <a:lvl1pPr algn="r">
              <a:defRPr sz="3200" b="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81132" y="51606"/>
            <a:ext cx="225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Deloitte Training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088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8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108592C-E751-4D82-97F5-EC58C80231A1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385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6"/>
          <p:cNvSpPr txBox="1">
            <a:spLocks/>
          </p:cNvSpPr>
          <p:nvPr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99F863CE-6503-49B3-9FAE-3AF74D55DF05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93832" y="152400"/>
            <a:ext cx="225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Deloitte Training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 descr="C:\Users\BRENDA\Desktop\Work\NIIT\image001.png"/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514975"/>
            <a:ext cx="1438275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0230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108592C-E751-4D82-97F5-EC58C80231A1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5958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6"/>
          <p:cNvSpPr txBox="1">
            <a:spLocks/>
          </p:cNvSpPr>
          <p:nvPr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99F863CE-6503-49B3-9FAE-3AF74D55DF05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93832" y="152400"/>
            <a:ext cx="225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Deloitte Training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 descr="C:\Users\BRENDA\Desktop\Work\NIIT\image001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562600"/>
            <a:ext cx="1438275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07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8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108592C-E751-4D82-97F5-EC58C80231A1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4636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6"/>
          <p:cNvSpPr txBox="1">
            <a:spLocks/>
          </p:cNvSpPr>
          <p:nvPr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99F863CE-6503-49B3-9FAE-3AF74D55DF05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93832" y="152400"/>
            <a:ext cx="225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Deloitte Training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 descr="C:\Users\BRENDA\Desktop\Work\NIIT\image001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562600"/>
            <a:ext cx="1438275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929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reak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8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108592C-E751-4D82-97F5-EC58C80231A1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0982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813E-00C8-43A3-A968-6D8FC67E9D64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6"/>
          <p:cNvSpPr txBox="1">
            <a:spLocks/>
          </p:cNvSpPr>
          <p:nvPr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99F863CE-6503-49B3-9FAE-3AF74D55DF05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93832" y="152400"/>
            <a:ext cx="225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Deloitte Training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 descr="C:\Users\BRENDA\Desktop\Work\NIIT\image001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562600"/>
            <a:ext cx="1438275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6757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reak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8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108592C-E751-4D82-97F5-EC58C80231A1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43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6"/>
          <p:cNvSpPr txBox="1">
            <a:spLocks/>
          </p:cNvSpPr>
          <p:nvPr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99F863CE-6503-49B3-9FAE-3AF74D55DF05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93832" y="152400"/>
            <a:ext cx="225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Deloitte Training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 descr="C:\Users\BRENDA\Desktop\Work\NIIT\image001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553075"/>
            <a:ext cx="1438275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490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47B7-7471-4FE5-A393-083BDBCDB8BF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D05A-534B-4CB2-BA64-A525282182D1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55DC-E49A-4F38-8832-1C3C58104004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A704-4672-494C-933B-8CD71203FC44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02B4-D04C-44CA-B7CE-E910C0D868CF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649D-F0C7-40A7-B990-C21AF733DB9E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7D27-6B2A-4129-BD94-6A9628E38E39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4F12-010E-4844-9CF6-99CEB7A2CD76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1" r:id="rId13"/>
    <p:sldLayoutId id="2147483672" r:id="rId14"/>
    <p:sldLayoutId id="2147483662" r:id="rId15"/>
    <p:sldLayoutId id="2147483663" r:id="rId16"/>
    <p:sldLayoutId id="2147483664" r:id="rId17"/>
    <p:sldLayoutId id="2147483665" r:id="rId18"/>
    <p:sldLayoutId id="2147483668" r:id="rId19"/>
    <p:sldLayoutId id="2147483667" r:id="rId20"/>
    <p:sldLayoutId id="2147483669" r:id="rId21"/>
    <p:sldLayoutId id="2147483670" r:id="rId2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ppt_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230188" y="5198983"/>
            <a:ext cx="62611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latin typeface="Trebuchet MS" pitchFamily="34" charset="0"/>
              </a:rPr>
              <a:t>FOUNDATION TRAINING</a:t>
            </a:r>
            <a:endParaRPr lang="en-IN" dirty="0">
              <a:latin typeface="Trebuchet MS" pitchFamily="34" charset="0"/>
            </a:endParaRPr>
          </a:p>
          <a:p>
            <a:pPr>
              <a:defRPr/>
            </a:pPr>
            <a:r>
              <a:rPr lang="en-IN" sz="3200" dirty="0" err="1" smtClean="0">
                <a:solidFill>
                  <a:srgbClr val="FF3300"/>
                </a:solidFill>
                <a:latin typeface="ninifont" pitchFamily="66" charset="0"/>
              </a:rPr>
              <a:t>Enum</a:t>
            </a:r>
            <a:r>
              <a:rPr lang="en-IN" sz="3200" dirty="0" smtClean="0">
                <a:solidFill>
                  <a:srgbClr val="FF3300"/>
                </a:solidFill>
                <a:latin typeface="ninifont" pitchFamily="66" charset="0"/>
              </a:rPr>
              <a:t>, Inner Classes, Wrapper Classes, Array and String</a:t>
            </a: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896100" y="203200"/>
            <a:ext cx="2098675" cy="1292662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600" dirty="0" smtClean="0">
                <a:solidFill>
                  <a:schemeClr val="bg1"/>
                </a:solidFill>
                <a:latin typeface="Trebuchet MS" pitchFamily="34" charset="0"/>
              </a:rPr>
              <a:t>Deloitte </a:t>
            </a:r>
          </a:p>
          <a:p>
            <a:pPr algn="ctr">
              <a:defRPr/>
            </a:pPr>
            <a:r>
              <a:rPr lang="en-US" sz="2600" dirty="0" smtClean="0">
                <a:solidFill>
                  <a:schemeClr val="bg1"/>
                </a:solidFill>
                <a:latin typeface="Trebuchet MS" pitchFamily="34" charset="0"/>
              </a:rPr>
              <a:t>Training</a:t>
            </a:r>
          </a:p>
          <a:p>
            <a:pPr algn="ctr">
              <a:defRPr/>
            </a:pPr>
            <a:r>
              <a:rPr lang="en-US" sz="2600" dirty="0" smtClean="0">
                <a:solidFill>
                  <a:schemeClr val="bg1"/>
                </a:solidFill>
                <a:latin typeface="Trebuchet MS" pitchFamily="34" charset="0"/>
              </a:rPr>
              <a:t>2015</a:t>
            </a:r>
            <a:endParaRPr lang="en-IN" sz="26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915400" cy="5791200"/>
          </a:xfrm>
        </p:spPr>
        <p:txBody>
          <a:bodyPr>
            <a:normAutofit/>
          </a:bodyPr>
          <a:lstStyle/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800" b="1" u="sng" dirty="0" err="1" smtClean="0">
                <a:latin typeface="Goudy Old Style" pitchFamily="18" charset="0"/>
              </a:rPr>
              <a:t>enum</a:t>
            </a:r>
            <a:r>
              <a:rPr lang="en-US" sz="2800" dirty="0" smtClean="0">
                <a:latin typeface="Goudy Old Style" pitchFamily="18" charset="0"/>
              </a:rPr>
              <a:t> is a list of named constants.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</a:rPr>
              <a:t>Java </a:t>
            </a:r>
            <a:r>
              <a:rPr lang="en-US" sz="2800" dirty="0" err="1" smtClean="0">
                <a:latin typeface="Goudy Old Style" pitchFamily="18" charset="0"/>
              </a:rPr>
              <a:t>enums</a:t>
            </a:r>
            <a:r>
              <a:rPr lang="en-US" sz="2800" dirty="0" smtClean="0">
                <a:latin typeface="Goudy Old Style" pitchFamily="18" charset="0"/>
              </a:rPr>
              <a:t> define a class type; they have </a:t>
            </a:r>
            <a:r>
              <a:rPr lang="en-US" sz="2800" i="1" dirty="0" smtClean="0">
                <a:latin typeface="Goudy Old Style" pitchFamily="18" charset="0"/>
              </a:rPr>
              <a:t>constructors, methods  &amp; instance variables</a:t>
            </a:r>
            <a:r>
              <a:rPr lang="en-US" sz="2800" dirty="0" smtClean="0">
                <a:latin typeface="Goudy Old Style" pitchFamily="18" charset="0"/>
              </a:rPr>
              <a:t>.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800" dirty="0" err="1" smtClean="0">
                <a:latin typeface="Goudy Old Style" pitchFamily="18" charset="0"/>
              </a:rPr>
              <a:t>enum</a:t>
            </a:r>
            <a:r>
              <a:rPr lang="en-US" sz="2800" dirty="0" smtClean="0">
                <a:latin typeface="Goudy Old Style" pitchFamily="18" charset="0"/>
              </a:rPr>
              <a:t> is created using the keyword </a:t>
            </a:r>
            <a:r>
              <a:rPr lang="en-US" sz="2800" b="1" dirty="0" err="1" smtClean="0">
                <a:latin typeface="Goudy Old Style" pitchFamily="18" charset="0"/>
              </a:rPr>
              <a:t>enum</a:t>
            </a:r>
            <a:r>
              <a:rPr lang="en-US" sz="2800" b="1" dirty="0" smtClean="0">
                <a:latin typeface="Goudy Old Style" pitchFamily="18" charset="0"/>
              </a:rPr>
              <a:t>.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400" dirty="0" err="1" smtClean="0">
                <a:latin typeface="Goudy Old Style" pitchFamily="18" charset="0"/>
              </a:rPr>
              <a:t>enum</a:t>
            </a:r>
            <a:r>
              <a:rPr lang="en-US" sz="2400" dirty="0" smtClean="0">
                <a:latin typeface="Goudy Old Style" pitchFamily="18" charset="0"/>
              </a:rPr>
              <a:t>  </a:t>
            </a:r>
            <a:r>
              <a:rPr lang="en-US" sz="2400" dirty="0" err="1" smtClean="0">
                <a:latin typeface="Goudy Old Style" pitchFamily="18" charset="0"/>
              </a:rPr>
              <a:t>Maruti</a:t>
            </a:r>
            <a:r>
              <a:rPr lang="en-US" sz="2400" dirty="0" smtClean="0">
                <a:latin typeface="Goudy Old Style" pitchFamily="18" charset="0"/>
              </a:rPr>
              <a:t> { Suzuki800, Gypsy, Swift, Versa, </a:t>
            </a:r>
            <a:r>
              <a:rPr lang="en-US" sz="2400" dirty="0" err="1" smtClean="0">
                <a:latin typeface="Goudy Old Style" pitchFamily="18" charset="0"/>
              </a:rPr>
              <a:t>Ekko</a:t>
            </a:r>
            <a:r>
              <a:rPr lang="en-US" sz="2400" dirty="0" smtClean="0">
                <a:latin typeface="Goudy Old Style" pitchFamily="18" charset="0"/>
              </a:rPr>
              <a:t> }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400" dirty="0" smtClean="0">
                <a:latin typeface="Goudy Old Style" pitchFamily="18" charset="0"/>
              </a:rPr>
              <a:t>Each member of the </a:t>
            </a:r>
            <a:r>
              <a:rPr lang="en-US" sz="2400" dirty="0" err="1" smtClean="0">
                <a:latin typeface="Goudy Old Style" pitchFamily="18" charset="0"/>
              </a:rPr>
              <a:t>Maruti</a:t>
            </a:r>
            <a:r>
              <a:rPr lang="en-US" sz="2400" dirty="0" smtClean="0">
                <a:latin typeface="Goudy Old Style" pitchFamily="18" charset="0"/>
              </a:rPr>
              <a:t> is implicitly public, static, final.</a:t>
            </a:r>
            <a:r>
              <a:rPr lang="en-US" b="1" dirty="0" smtClean="0">
                <a:latin typeface="Goudy Old Style" pitchFamily="18" charset="0"/>
              </a:rPr>
              <a:t>      </a:t>
            </a:r>
            <a:r>
              <a:rPr lang="en-US" sz="2400" dirty="0" smtClean="0">
                <a:latin typeface="Goudy Old Style" pitchFamily="18" charset="0"/>
              </a:rPr>
              <a:t>Their type is the enumeration type in which they are declared.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</a:rPr>
              <a:t>The variables of </a:t>
            </a:r>
            <a:r>
              <a:rPr lang="en-US" sz="2800" dirty="0" err="1" smtClean="0">
                <a:latin typeface="Goudy Old Style" pitchFamily="18" charset="0"/>
              </a:rPr>
              <a:t>enum</a:t>
            </a:r>
            <a:r>
              <a:rPr lang="en-US" sz="2800" dirty="0" smtClean="0">
                <a:latin typeface="Goudy Old Style" pitchFamily="18" charset="0"/>
              </a:rPr>
              <a:t> type are declared in the way done for primitive types and not as objects. 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400" dirty="0" err="1" smtClean="0">
                <a:latin typeface="Goudy Old Style" pitchFamily="18" charset="0"/>
              </a:rPr>
              <a:t>Maruthi</a:t>
            </a:r>
            <a:r>
              <a:rPr lang="en-US" sz="2400" dirty="0" smtClean="0">
                <a:latin typeface="Goudy Old Style" pitchFamily="18" charset="0"/>
              </a:rPr>
              <a:t> m1;</a:t>
            </a:r>
          </a:p>
          <a:p>
            <a:pPr lvl="1" eaLnBrk="1" hangingPunct="1">
              <a:buSzPct val="70000"/>
              <a:buFont typeface="Arial" charset="0"/>
              <a:buNone/>
            </a:pPr>
            <a:r>
              <a:rPr lang="en-US" sz="2400" dirty="0" smtClean="0">
                <a:latin typeface="Goudy Old Style" pitchFamily="18" charset="0"/>
              </a:rPr>
              <a:t>    m1 = </a:t>
            </a:r>
            <a:r>
              <a:rPr lang="en-US" sz="2400" dirty="0" err="1" smtClean="0">
                <a:latin typeface="Goudy Old Style" pitchFamily="18" charset="0"/>
              </a:rPr>
              <a:t>Maruthi.Gypsy</a:t>
            </a:r>
            <a:r>
              <a:rPr lang="en-US" sz="2400" dirty="0" smtClean="0">
                <a:latin typeface="Goudy Old Style" pitchFamily="18" charset="0"/>
              </a:rPr>
              <a:t>; </a:t>
            </a:r>
            <a:r>
              <a:rPr lang="en-US" b="1" dirty="0" smtClean="0">
                <a:latin typeface="Goudy Old Style" pitchFamily="18" charset="0"/>
              </a:rPr>
              <a:t> </a:t>
            </a:r>
          </a:p>
          <a:p>
            <a:pPr lvl="1" eaLnBrk="1" hangingPunct="1">
              <a:buSzPct val="70000"/>
              <a:buFont typeface="Arial" charset="0"/>
              <a:buNone/>
            </a:pPr>
            <a:endParaRPr lang="en-US" b="1" dirty="0" smtClean="0">
              <a:latin typeface="Goudy Old Style" pitchFamily="18" charset="0"/>
            </a:endParaRPr>
          </a:p>
          <a:p>
            <a:pPr lvl="1" eaLnBrk="1" hangingPunct="1">
              <a:buSzPct val="70000"/>
              <a:buFont typeface="Arial" charset="0"/>
              <a:buNone/>
            </a:pPr>
            <a:endParaRPr lang="en-US" b="1" dirty="0" smtClean="0">
              <a:latin typeface="Goudy Old Style" pitchFamily="18" charset="0"/>
            </a:endParaRPr>
          </a:p>
          <a:p>
            <a:pPr lvl="1" eaLnBrk="1" hangingPunct="1">
              <a:buSzPct val="70000"/>
              <a:buFont typeface="Arial" charset="0"/>
              <a:buNone/>
            </a:pPr>
            <a:endParaRPr lang="en-US" b="1" dirty="0" smtClean="0">
              <a:latin typeface="Goudy Old Style" pitchFamily="18" charset="0"/>
            </a:endParaRPr>
          </a:p>
        </p:txBody>
      </p:sp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934200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Enum</a:t>
            </a:r>
            <a:endParaRPr lang="en-US" dirty="0" smtClean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02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915400" cy="5867400"/>
          </a:xfrm>
        </p:spPr>
        <p:txBody>
          <a:bodyPr>
            <a:normAutofit lnSpcReduction="10000"/>
          </a:bodyPr>
          <a:lstStyle/>
          <a:p>
            <a:pPr marL="517525" lvl="2" indent="-349250" eaLnBrk="1" hangingPunct="1">
              <a:buSzPct val="70000"/>
              <a:buFont typeface="Wingdings" pitchFamily="2" charset="2"/>
              <a:buChar char="v"/>
            </a:pPr>
            <a:r>
              <a:rPr lang="en-US" sz="2800" dirty="0" smtClean="0">
                <a:latin typeface="Goudy Old Style" pitchFamily="18" charset="0"/>
              </a:rPr>
              <a:t>As m1 is a variable of </a:t>
            </a:r>
            <a:r>
              <a:rPr lang="en-US" sz="2800" dirty="0" err="1" smtClean="0">
                <a:latin typeface="Goudy Old Style" pitchFamily="18" charset="0"/>
              </a:rPr>
              <a:t>Maruthi</a:t>
            </a:r>
            <a:r>
              <a:rPr lang="en-US" sz="2800" dirty="0" smtClean="0">
                <a:latin typeface="Goudy Old Style" pitchFamily="18" charset="0"/>
              </a:rPr>
              <a:t> type it can take values only belonging to that type.</a:t>
            </a:r>
          </a:p>
          <a:p>
            <a:pPr marL="517525" lvl="2" indent="-349250" eaLnBrk="1" hangingPunct="1">
              <a:buSzPct val="70000"/>
              <a:buFont typeface="Wingdings" pitchFamily="2" charset="2"/>
              <a:buChar char="v"/>
            </a:pPr>
            <a:r>
              <a:rPr lang="en-US" sz="2800" dirty="0" smtClean="0">
                <a:latin typeface="Goudy Old Style" pitchFamily="18" charset="0"/>
              </a:rPr>
              <a:t>Two enumeration constants can be compared for equality by the relational operator </a:t>
            </a:r>
            <a:r>
              <a:rPr lang="en-US" sz="2800" b="1" dirty="0" smtClean="0">
                <a:latin typeface="Goudy Old Style" pitchFamily="18" charset="0"/>
              </a:rPr>
              <a:t>==</a:t>
            </a:r>
            <a:r>
              <a:rPr lang="en-US" sz="2800" dirty="0" smtClean="0">
                <a:latin typeface="Goudy Old Style" pitchFamily="18" charset="0"/>
              </a:rPr>
              <a:t>.</a:t>
            </a:r>
          </a:p>
          <a:p>
            <a:pPr marL="517525" lvl="2" indent="-349250" eaLnBrk="1" hangingPunct="1">
              <a:buSzPct val="70000"/>
              <a:buFont typeface="Wingdings" pitchFamily="2" charset="2"/>
              <a:buChar char="v"/>
            </a:pPr>
            <a:r>
              <a:rPr lang="en-US" sz="2800" dirty="0" smtClean="0">
                <a:latin typeface="Goudy Old Style" pitchFamily="18" charset="0"/>
              </a:rPr>
              <a:t>The enumeration value can be used as control in </a:t>
            </a:r>
            <a:r>
              <a:rPr lang="en-US" sz="2800" b="1" dirty="0" smtClean="0">
                <a:latin typeface="Goudy Old Style" pitchFamily="18" charset="0"/>
              </a:rPr>
              <a:t>switch</a:t>
            </a:r>
            <a:r>
              <a:rPr lang="en-US" sz="2800" dirty="0" smtClean="0">
                <a:latin typeface="Goudy Old Style" pitchFamily="18" charset="0"/>
              </a:rPr>
              <a:t> statement.</a:t>
            </a:r>
          </a:p>
          <a:p>
            <a:pPr marL="517525" lvl="2" indent="-349250" eaLnBrk="1" hangingPunct="1">
              <a:buSzPct val="70000"/>
              <a:buFont typeface="Wingdings" pitchFamily="2" charset="2"/>
              <a:buChar char="v"/>
            </a:pPr>
            <a:r>
              <a:rPr lang="en-US" sz="2800" dirty="0" smtClean="0">
                <a:latin typeface="Goudy Old Style" pitchFamily="18" charset="0"/>
              </a:rPr>
              <a:t>Each enumeration constant is an object of its own type.</a:t>
            </a:r>
          </a:p>
          <a:p>
            <a:pPr marL="517525" lvl="2" indent="-349250" eaLnBrk="1" hangingPunct="1">
              <a:buSzPct val="70000"/>
              <a:buFont typeface="Wingdings" pitchFamily="2" charset="2"/>
              <a:buChar char="v"/>
            </a:pPr>
            <a:r>
              <a:rPr lang="en-US" sz="2800" dirty="0" smtClean="0">
                <a:latin typeface="Goudy Old Style" pitchFamily="18" charset="0"/>
              </a:rPr>
              <a:t>All enumerations inherit </a:t>
            </a:r>
            <a:r>
              <a:rPr lang="en-US" sz="2800" b="1" u="sng" dirty="0" err="1" smtClean="0">
                <a:latin typeface="Goudy Old Style" pitchFamily="18" charset="0"/>
              </a:rPr>
              <a:t>java.lang.Enum</a:t>
            </a:r>
            <a:r>
              <a:rPr lang="en-US" sz="2800" dirty="0" smtClean="0">
                <a:latin typeface="Goudy Old Style" pitchFamily="18" charset="0"/>
              </a:rPr>
              <a:t>                             It is a generic class, declared as –</a:t>
            </a:r>
          </a:p>
          <a:p>
            <a:pPr marL="517525" lvl="2" indent="-349250" eaLnBrk="1" hangingPunct="1">
              <a:buSzPct val="70000"/>
              <a:buFont typeface="Arial" charset="0"/>
              <a:buNone/>
            </a:pPr>
            <a:r>
              <a:rPr lang="en-US" sz="2800" dirty="0" smtClean="0">
                <a:latin typeface="Goudy Old Style" pitchFamily="18" charset="0"/>
              </a:rPr>
              <a:t>     class </a:t>
            </a:r>
            <a:r>
              <a:rPr lang="en-US" sz="2800" dirty="0" err="1" smtClean="0">
                <a:latin typeface="Goudy Old Style" pitchFamily="18" charset="0"/>
              </a:rPr>
              <a:t>Enum</a:t>
            </a:r>
            <a:r>
              <a:rPr lang="en-US" sz="2800" dirty="0" smtClean="0">
                <a:latin typeface="Goudy Old Style" pitchFamily="18" charset="0"/>
              </a:rPr>
              <a:t> &lt;E </a:t>
            </a:r>
            <a:r>
              <a:rPr lang="en-US" sz="2800" dirty="0" err="1" smtClean="0">
                <a:latin typeface="Goudy Old Style" pitchFamily="18" charset="0"/>
              </a:rPr>
              <a:t>extens</a:t>
            </a:r>
            <a:r>
              <a:rPr lang="en-US" sz="2800" dirty="0" smtClean="0">
                <a:latin typeface="Goudy Old Style" pitchFamily="18" charset="0"/>
              </a:rPr>
              <a:t> </a:t>
            </a:r>
            <a:r>
              <a:rPr lang="en-US" sz="2800" dirty="0" err="1" smtClean="0">
                <a:latin typeface="Goudy Old Style" pitchFamily="18" charset="0"/>
              </a:rPr>
              <a:t>Enum</a:t>
            </a:r>
            <a:r>
              <a:rPr lang="en-US" sz="2800" dirty="0" smtClean="0">
                <a:latin typeface="Goudy Old Style" pitchFamily="18" charset="0"/>
              </a:rPr>
              <a:t> &lt;E&gt;&gt;                                          E – enumeration type</a:t>
            </a:r>
          </a:p>
          <a:p>
            <a:pPr marL="517525" lvl="2" indent="-349250" eaLnBrk="1" hangingPunct="1">
              <a:buSzPct val="70000"/>
              <a:buFont typeface="Wingdings" pitchFamily="2" charset="2"/>
              <a:buChar char="v"/>
            </a:pPr>
            <a:r>
              <a:rPr lang="en-US" sz="2800" dirty="0" err="1" smtClean="0">
                <a:latin typeface="Goudy Old Style" pitchFamily="18" charset="0"/>
              </a:rPr>
              <a:t>Enum</a:t>
            </a:r>
            <a:r>
              <a:rPr lang="en-US" sz="2800" dirty="0" smtClean="0">
                <a:latin typeface="Goudy Old Style" pitchFamily="18" charset="0"/>
              </a:rPr>
              <a:t>  has no constructors, but defines several </a:t>
            </a:r>
          </a:p>
          <a:p>
            <a:pPr marL="168275" lvl="2" indent="0" eaLnBrk="1" hangingPunct="1">
              <a:buSzPct val="70000"/>
              <a:buNone/>
            </a:pPr>
            <a:r>
              <a:rPr lang="en-US" sz="2800" dirty="0">
                <a:latin typeface="Goudy Old Style" pitchFamily="18" charset="0"/>
              </a:rPr>
              <a:t> </a:t>
            </a:r>
            <a:r>
              <a:rPr lang="en-US" sz="2800" dirty="0" smtClean="0">
                <a:latin typeface="Goudy Old Style" pitchFamily="18" charset="0"/>
              </a:rPr>
              <a:t>   methods.</a:t>
            </a:r>
          </a:p>
        </p:txBody>
      </p:sp>
      <p:sp>
        <p:nvSpPr>
          <p:cNvPr id="84994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381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11968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Content Placeholder 2"/>
          <p:cNvSpPr>
            <a:spLocks noGrp="1"/>
          </p:cNvSpPr>
          <p:nvPr>
            <p:ph idx="1"/>
          </p:nvPr>
        </p:nvSpPr>
        <p:spPr>
          <a:xfrm>
            <a:off x="76200" y="381000"/>
            <a:ext cx="8915400" cy="6019800"/>
          </a:xfrm>
        </p:spPr>
        <p:txBody>
          <a:bodyPr>
            <a:normAutofit/>
          </a:bodyPr>
          <a:lstStyle/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b="1" dirty="0" smtClean="0">
                <a:latin typeface="Goudy Old Style" pitchFamily="18" charset="0"/>
              </a:rPr>
              <a:t>Methods of </a:t>
            </a:r>
            <a:r>
              <a:rPr lang="en-US" sz="2600" b="1" dirty="0" err="1" smtClean="0">
                <a:latin typeface="Goudy Old Style" pitchFamily="18" charset="0"/>
              </a:rPr>
              <a:t>Enum</a:t>
            </a:r>
            <a:r>
              <a:rPr lang="en-US" sz="2600" b="1" dirty="0" smtClean="0">
                <a:latin typeface="Goudy Old Style" pitchFamily="18" charset="0"/>
              </a:rPr>
              <a:t> class – 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r>
              <a:rPr lang="en-US" sz="2600" u="sng" dirty="0" smtClean="0">
                <a:latin typeface="Goudy Old Style" pitchFamily="18" charset="0"/>
              </a:rPr>
              <a:t>final </a:t>
            </a:r>
            <a:r>
              <a:rPr lang="en-US" sz="2600" u="sng" dirty="0" err="1" smtClean="0">
                <a:latin typeface="Goudy Old Style" pitchFamily="18" charset="0"/>
              </a:rPr>
              <a:t>int</a:t>
            </a:r>
            <a:r>
              <a:rPr lang="en-US" sz="2600" u="sng" dirty="0" smtClean="0">
                <a:latin typeface="Goudy Old Style" pitchFamily="18" charset="0"/>
              </a:rPr>
              <a:t> </a:t>
            </a:r>
            <a:r>
              <a:rPr lang="en-US" sz="2600" u="sng" dirty="0" err="1" smtClean="0">
                <a:latin typeface="Goudy Old Style" pitchFamily="18" charset="0"/>
              </a:rPr>
              <a:t>compareTo</a:t>
            </a:r>
            <a:r>
              <a:rPr lang="en-US" sz="2600" u="sng" dirty="0" smtClean="0">
                <a:latin typeface="Goudy Old Style" pitchFamily="18" charset="0"/>
              </a:rPr>
              <a:t>(E </a:t>
            </a:r>
            <a:r>
              <a:rPr lang="en-US" sz="2600" u="sng" dirty="0" err="1" smtClean="0">
                <a:latin typeface="Goudy Old Style" pitchFamily="18" charset="0"/>
              </a:rPr>
              <a:t>e</a:t>
            </a:r>
            <a:r>
              <a:rPr lang="en-US" sz="2600" u="sng" dirty="0" smtClean="0">
                <a:latin typeface="Goudy Old Style" pitchFamily="18" charset="0"/>
              </a:rPr>
              <a:t>)</a:t>
            </a:r>
            <a:r>
              <a:rPr lang="en-US" sz="2600" dirty="0" smtClean="0">
                <a:latin typeface="Goudy Old Style" pitchFamily="18" charset="0"/>
              </a:rPr>
              <a:t> – Returns a negative value if the invoking constant has an ordinal value less than </a:t>
            </a:r>
            <a:r>
              <a:rPr lang="en-US" sz="2600" dirty="0" err="1" smtClean="0">
                <a:latin typeface="Goudy Old Style" pitchFamily="18" charset="0"/>
              </a:rPr>
              <a:t>e’s</a:t>
            </a:r>
            <a:r>
              <a:rPr lang="en-US" sz="2600" dirty="0" smtClean="0">
                <a:latin typeface="Goudy Old Style" pitchFamily="18" charset="0"/>
              </a:rPr>
              <a:t> ; positive otherwise; zero if same.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r>
              <a:rPr lang="en-US" sz="2600" u="sng" dirty="0" smtClean="0">
                <a:latin typeface="Goudy Old Style" pitchFamily="18" charset="0"/>
              </a:rPr>
              <a:t>final </a:t>
            </a:r>
            <a:r>
              <a:rPr lang="en-US" sz="2600" u="sng" dirty="0" err="1" smtClean="0">
                <a:latin typeface="Goudy Old Style" pitchFamily="18" charset="0"/>
              </a:rPr>
              <a:t>boolean</a:t>
            </a:r>
            <a:r>
              <a:rPr lang="en-US" sz="2600" u="sng" dirty="0" smtClean="0">
                <a:latin typeface="Goudy Old Style" pitchFamily="18" charset="0"/>
              </a:rPr>
              <a:t> equals(Object </a:t>
            </a:r>
            <a:r>
              <a:rPr lang="en-US" sz="2600" u="sng" dirty="0" err="1" smtClean="0">
                <a:latin typeface="Goudy Old Style" pitchFamily="18" charset="0"/>
              </a:rPr>
              <a:t>obj</a:t>
            </a:r>
            <a:r>
              <a:rPr lang="en-US" sz="2600" u="sng" dirty="0" smtClean="0">
                <a:latin typeface="Goudy Old Style" pitchFamily="18" charset="0"/>
              </a:rPr>
              <a:t>)</a:t>
            </a:r>
            <a:r>
              <a:rPr lang="en-US" sz="2600" dirty="0" smtClean="0">
                <a:latin typeface="Goudy Old Style" pitchFamily="18" charset="0"/>
              </a:rPr>
              <a:t> – Returns true if </a:t>
            </a:r>
            <a:r>
              <a:rPr lang="en-US" sz="2600" dirty="0" err="1" smtClean="0">
                <a:latin typeface="Goudy Old Style" pitchFamily="18" charset="0"/>
              </a:rPr>
              <a:t>obj</a:t>
            </a:r>
            <a:r>
              <a:rPr lang="en-US" sz="2600" dirty="0" smtClean="0">
                <a:latin typeface="Goudy Old Style" pitchFamily="18" charset="0"/>
              </a:rPr>
              <a:t> and the invoking object refer to the same constant.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r>
              <a:rPr lang="en-US" sz="2600" u="sng" dirty="0" smtClean="0">
                <a:latin typeface="Goudy Old Style" pitchFamily="18" charset="0"/>
              </a:rPr>
              <a:t>final Class&lt;E&gt;</a:t>
            </a:r>
            <a:r>
              <a:rPr lang="en-US" sz="2600" u="sng" dirty="0" err="1" smtClean="0">
                <a:latin typeface="Goudy Old Style" pitchFamily="18" charset="0"/>
              </a:rPr>
              <a:t>getDeclaringClass</a:t>
            </a:r>
            <a:r>
              <a:rPr lang="en-US" sz="2600" u="sng" dirty="0" smtClean="0">
                <a:latin typeface="Goudy Old Style" pitchFamily="18" charset="0"/>
              </a:rPr>
              <a:t>()</a:t>
            </a:r>
            <a:r>
              <a:rPr lang="en-US" sz="2600" dirty="0" smtClean="0">
                <a:latin typeface="Goudy Old Style" pitchFamily="18" charset="0"/>
              </a:rPr>
              <a:t> – Returns the </a:t>
            </a:r>
            <a:r>
              <a:rPr lang="en-US" sz="2600" dirty="0" err="1" smtClean="0">
                <a:latin typeface="Goudy Old Style" pitchFamily="18" charset="0"/>
              </a:rPr>
              <a:t>enum</a:t>
            </a:r>
            <a:r>
              <a:rPr lang="en-US" sz="2600" dirty="0" smtClean="0">
                <a:latin typeface="Goudy Old Style" pitchFamily="18" charset="0"/>
              </a:rPr>
              <a:t> type of which the invoking constant is a member.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r>
              <a:rPr lang="en-US" sz="2600" u="sng" dirty="0" smtClean="0">
                <a:latin typeface="Goudy Old Style" pitchFamily="18" charset="0"/>
              </a:rPr>
              <a:t>final String name</a:t>
            </a:r>
            <a:r>
              <a:rPr lang="en-US" sz="2600" dirty="0" smtClean="0">
                <a:latin typeface="Goudy Old Style" pitchFamily="18" charset="0"/>
              </a:rPr>
              <a:t>() – Returns unaltered name of the invoking constant.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r>
              <a:rPr lang="en-US" sz="2600" u="sng" dirty="0" smtClean="0">
                <a:latin typeface="Goudy Old Style" pitchFamily="18" charset="0"/>
              </a:rPr>
              <a:t>final </a:t>
            </a:r>
            <a:r>
              <a:rPr lang="en-US" sz="2600" u="sng" dirty="0" err="1" smtClean="0">
                <a:latin typeface="Goudy Old Style" pitchFamily="18" charset="0"/>
              </a:rPr>
              <a:t>int</a:t>
            </a:r>
            <a:r>
              <a:rPr lang="en-US" sz="2600" u="sng" dirty="0" smtClean="0">
                <a:latin typeface="Goudy Old Style" pitchFamily="18" charset="0"/>
              </a:rPr>
              <a:t> ordinal</a:t>
            </a:r>
            <a:r>
              <a:rPr lang="en-US" sz="2600" dirty="0" smtClean="0">
                <a:latin typeface="Goudy Old Style" pitchFamily="18" charset="0"/>
              </a:rPr>
              <a:t>() – Returns a value that indicates an enumeration constant’s position in list of constant.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r>
              <a:rPr lang="en-US" sz="2600" u="sng" dirty="0" smtClean="0">
                <a:latin typeface="Goudy Old Style" pitchFamily="18" charset="0"/>
              </a:rPr>
              <a:t>String </a:t>
            </a:r>
            <a:r>
              <a:rPr lang="en-US" sz="2600" u="sng" dirty="0" err="1" smtClean="0">
                <a:latin typeface="Goudy Old Style" pitchFamily="18" charset="0"/>
              </a:rPr>
              <a:t>toString</a:t>
            </a:r>
            <a:r>
              <a:rPr lang="en-US" sz="2600" dirty="0" smtClean="0">
                <a:latin typeface="Goudy Old Style" pitchFamily="18" charset="0"/>
              </a:rPr>
              <a:t>() – Returns the name of invoking constant. </a:t>
            </a:r>
          </a:p>
        </p:txBody>
      </p:sp>
      <p:sp>
        <p:nvSpPr>
          <p:cNvPr id="100354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381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Andalus" pitchFamily="18" charset="-78"/>
                <a:cs typeface="Andalus" pitchFamily="18" charset="-78"/>
              </a:rPr>
              <a:t>contd</a:t>
            </a:r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92681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Content Placeholder 2"/>
          <p:cNvSpPr>
            <a:spLocks noGrp="1"/>
          </p:cNvSpPr>
          <p:nvPr>
            <p:ph idx="1"/>
          </p:nvPr>
        </p:nvSpPr>
        <p:spPr>
          <a:xfrm>
            <a:off x="76200" y="457200"/>
            <a:ext cx="8915400" cy="5943600"/>
          </a:xfrm>
        </p:spPr>
        <p:txBody>
          <a:bodyPr/>
          <a:lstStyle/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dirty="0" smtClean="0">
                <a:latin typeface="Goudy Old Style" pitchFamily="18" charset="0"/>
              </a:rPr>
              <a:t>All enumerations automatically contain two predefined methods viz..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r>
              <a:rPr lang="en-US" sz="2600" u="sng" dirty="0" smtClean="0">
                <a:latin typeface="Goudy Old Style" pitchFamily="18" charset="0"/>
              </a:rPr>
              <a:t>public static </a:t>
            </a:r>
            <a:r>
              <a:rPr lang="en-US" sz="2600" u="sng" dirty="0" err="1" smtClean="0">
                <a:latin typeface="Goudy Old Style" pitchFamily="18" charset="0"/>
              </a:rPr>
              <a:t>enum</a:t>
            </a:r>
            <a:r>
              <a:rPr lang="en-US" sz="2600" u="sng" dirty="0" smtClean="0">
                <a:latin typeface="Goudy Old Style" pitchFamily="18" charset="0"/>
              </a:rPr>
              <a:t>–type[] values</a:t>
            </a:r>
            <a:r>
              <a:rPr lang="en-US" sz="2600" dirty="0" smtClean="0">
                <a:latin typeface="Goudy Old Style" pitchFamily="18" charset="0"/>
              </a:rPr>
              <a:t>() – returns an array that contains a list of enumeration constants.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r>
              <a:rPr lang="en-US" sz="2600" u="sng" dirty="0" smtClean="0">
                <a:latin typeface="Goudy Old Style" pitchFamily="18" charset="0"/>
              </a:rPr>
              <a:t>public static </a:t>
            </a:r>
            <a:r>
              <a:rPr lang="en-US" sz="2600" u="sng" dirty="0" err="1" smtClean="0">
                <a:latin typeface="Goudy Old Style" pitchFamily="18" charset="0"/>
              </a:rPr>
              <a:t>enum</a:t>
            </a:r>
            <a:r>
              <a:rPr lang="en-US" sz="2600" u="sng" dirty="0" smtClean="0">
                <a:latin typeface="Goudy Old Style" pitchFamily="18" charset="0"/>
              </a:rPr>
              <a:t>–type </a:t>
            </a:r>
            <a:r>
              <a:rPr lang="en-US" sz="2600" u="sng" dirty="0" err="1" smtClean="0">
                <a:latin typeface="Goudy Old Style" pitchFamily="18" charset="0"/>
              </a:rPr>
              <a:t>valueOf</a:t>
            </a:r>
            <a:r>
              <a:rPr lang="en-US" sz="2600" dirty="0" smtClean="0">
                <a:latin typeface="Goudy Old Style" pitchFamily="18" charset="0"/>
              </a:rPr>
              <a:t>(String </a:t>
            </a:r>
            <a:r>
              <a:rPr lang="en-US" sz="2600" dirty="0" err="1" smtClean="0">
                <a:latin typeface="Goudy Old Style" pitchFamily="18" charset="0"/>
              </a:rPr>
              <a:t>str</a:t>
            </a:r>
            <a:r>
              <a:rPr lang="en-US" sz="2600" dirty="0" smtClean="0">
                <a:latin typeface="Goudy Old Style" pitchFamily="18" charset="0"/>
              </a:rPr>
              <a:t>) – returns the enumeration constant whose value corresponds to the string placed in str.</a:t>
            </a:r>
          </a:p>
        </p:txBody>
      </p:sp>
      <p:sp>
        <p:nvSpPr>
          <p:cNvPr id="101378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381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341568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533400"/>
            <a:ext cx="8915400" cy="5867400"/>
          </a:xfrm>
        </p:spPr>
        <p:txBody>
          <a:bodyPr>
            <a:normAutofit/>
          </a:bodyPr>
          <a:lstStyle/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b="1" u="sng" dirty="0" err="1" smtClean="0">
                <a:latin typeface="Goudy Old Style" pitchFamily="18" charset="0"/>
              </a:rPr>
              <a:t>java.lang</a:t>
            </a:r>
            <a:r>
              <a:rPr lang="en-US" sz="2600" b="1" dirty="0" smtClean="0">
                <a:latin typeface="Goudy Old Style" pitchFamily="18" charset="0"/>
              </a:rPr>
              <a:t> </a:t>
            </a:r>
            <a:r>
              <a:rPr lang="en-US" sz="2600" dirty="0" smtClean="0">
                <a:latin typeface="Goudy Old Style" pitchFamily="18" charset="0"/>
              </a:rPr>
              <a:t>provides most basic utilities for Java programming. The package is imported by default into each of the Java program.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b="1" u="sng" dirty="0" smtClean="0">
                <a:latin typeface="Goudy Old Style" pitchFamily="18" charset="0"/>
              </a:rPr>
              <a:t>Primitive Type Wrappers</a:t>
            </a:r>
            <a:r>
              <a:rPr lang="en-US" sz="2600" b="1" dirty="0" smtClean="0">
                <a:latin typeface="Goudy Old Style" pitchFamily="18" charset="0"/>
              </a:rPr>
              <a:t> </a:t>
            </a:r>
            <a:r>
              <a:rPr lang="en-US" sz="2600" dirty="0" smtClean="0">
                <a:latin typeface="Goudy Old Style" pitchFamily="18" charset="0"/>
              </a:rPr>
              <a:t>– Java provides classes that correspond to each of the primitive types. These classes encapsulate or wrap the primitive types within a class, hence referred as </a:t>
            </a:r>
            <a:r>
              <a:rPr lang="en-US" sz="2600" b="1" dirty="0" smtClean="0">
                <a:latin typeface="Goudy Old Style" pitchFamily="18" charset="0"/>
              </a:rPr>
              <a:t>type wrappers </a:t>
            </a:r>
            <a:r>
              <a:rPr lang="en-US" sz="2600" dirty="0" smtClean="0">
                <a:latin typeface="Goudy Old Style" pitchFamily="18" charset="0"/>
              </a:rPr>
              <a:t>or </a:t>
            </a:r>
            <a:r>
              <a:rPr lang="en-US" sz="2600" b="1" dirty="0" smtClean="0">
                <a:latin typeface="Goudy Old Style" pitchFamily="18" charset="0"/>
              </a:rPr>
              <a:t>Wrapper classes</a:t>
            </a:r>
            <a:r>
              <a:rPr lang="en-US" sz="2600" dirty="0" smtClean="0">
                <a:latin typeface="Goudy Old Style" pitchFamily="18" charset="0"/>
              </a:rPr>
              <a:t>.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b="1" u="sng" dirty="0" smtClean="0">
                <a:latin typeface="Goudy Old Style" pitchFamily="18" charset="0"/>
              </a:rPr>
              <a:t>Number</a:t>
            </a:r>
            <a:r>
              <a:rPr lang="en-US" sz="2600" b="1" dirty="0" smtClean="0">
                <a:latin typeface="Goudy Old Style" pitchFamily="18" charset="0"/>
              </a:rPr>
              <a:t> </a:t>
            </a:r>
            <a:r>
              <a:rPr lang="en-US" sz="2600" dirty="0" smtClean="0">
                <a:latin typeface="Goudy Old Style" pitchFamily="18" charset="0"/>
              </a:rPr>
              <a:t>– An abstract class, containing abstract methods that return the value of the object in each of the different number formats. The methods are –                                                                    (</a:t>
            </a:r>
            <a:r>
              <a:rPr lang="en-US" sz="2600" dirty="0" err="1" smtClean="0">
                <a:latin typeface="Goudy Old Style" pitchFamily="18" charset="0"/>
              </a:rPr>
              <a:t>i</a:t>
            </a:r>
            <a:r>
              <a:rPr lang="en-US" sz="2600" dirty="0" smtClean="0">
                <a:latin typeface="Goudy Old Style" pitchFamily="18" charset="0"/>
              </a:rPr>
              <a:t>)    byte </a:t>
            </a:r>
            <a:r>
              <a:rPr lang="en-US" sz="2600" dirty="0" err="1" smtClean="0">
                <a:latin typeface="Goudy Old Style" pitchFamily="18" charset="0"/>
              </a:rPr>
              <a:t>byteValue</a:t>
            </a:r>
            <a:r>
              <a:rPr lang="en-US" sz="2600" dirty="0" smtClean="0">
                <a:latin typeface="Goudy Old Style" pitchFamily="18" charset="0"/>
              </a:rPr>
              <a:t>() ;       (ii) double </a:t>
            </a:r>
            <a:r>
              <a:rPr lang="en-US" sz="2600" dirty="0" err="1" smtClean="0">
                <a:latin typeface="Goudy Old Style" pitchFamily="18" charset="0"/>
              </a:rPr>
              <a:t>doubleValue</a:t>
            </a:r>
            <a:r>
              <a:rPr lang="en-US" sz="2600" dirty="0" smtClean="0">
                <a:latin typeface="Goudy Old Style" pitchFamily="18" charset="0"/>
              </a:rPr>
              <a:t>() ;                   (iii)  float </a:t>
            </a:r>
            <a:r>
              <a:rPr lang="en-US" sz="2600" dirty="0" err="1" smtClean="0">
                <a:latin typeface="Goudy Old Style" pitchFamily="18" charset="0"/>
              </a:rPr>
              <a:t>floatValue</a:t>
            </a:r>
            <a:r>
              <a:rPr lang="en-US" sz="2600" dirty="0" smtClean="0">
                <a:latin typeface="Goudy Old Style" pitchFamily="18" charset="0"/>
              </a:rPr>
              <a:t>() ;     (iv) </a:t>
            </a:r>
            <a:r>
              <a:rPr lang="en-US" sz="2600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 </a:t>
            </a:r>
            <a:r>
              <a:rPr lang="en-US" sz="2600" dirty="0" err="1" smtClean="0">
                <a:latin typeface="Goudy Old Style" pitchFamily="18" charset="0"/>
              </a:rPr>
              <a:t>intValue</a:t>
            </a:r>
            <a:r>
              <a:rPr lang="en-US" sz="2600" dirty="0" smtClean="0">
                <a:latin typeface="Goudy Old Style" pitchFamily="18" charset="0"/>
              </a:rPr>
              <a:t>();                                (v)   long </a:t>
            </a:r>
            <a:r>
              <a:rPr lang="en-US" sz="2600" dirty="0" err="1" smtClean="0">
                <a:latin typeface="Goudy Old Style" pitchFamily="18" charset="0"/>
              </a:rPr>
              <a:t>longValue</a:t>
            </a:r>
            <a:r>
              <a:rPr lang="en-US" sz="2600" dirty="0" smtClean="0">
                <a:latin typeface="Goudy Old Style" pitchFamily="18" charset="0"/>
              </a:rPr>
              <a:t>() ;      (vi) short </a:t>
            </a:r>
            <a:r>
              <a:rPr lang="en-US" sz="2600" dirty="0" err="1" smtClean="0">
                <a:latin typeface="Goudy Old Style" pitchFamily="18" charset="0"/>
              </a:rPr>
              <a:t>shortValue</a:t>
            </a:r>
            <a:r>
              <a:rPr lang="en-US" sz="2600" dirty="0" smtClean="0">
                <a:latin typeface="Goudy Old Style" pitchFamily="18" charset="0"/>
              </a:rPr>
              <a:t>() ;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9144000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Wrapper Classes</a:t>
            </a:r>
          </a:p>
        </p:txBody>
      </p:sp>
    </p:spTree>
    <p:extLst>
      <p:ext uri="{BB962C8B-B14F-4D97-AF65-F5344CB8AC3E}">
        <p14:creationId xmlns:p14="http://schemas.microsoft.com/office/powerpoint/2010/main" val="194824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301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49326"/>
              </p:ext>
            </p:extLst>
          </p:nvPr>
        </p:nvGraphicFramePr>
        <p:xfrm>
          <a:off x="228601" y="1219200"/>
          <a:ext cx="8610600" cy="5334000"/>
        </p:xfrm>
        <a:graphic>
          <a:graphicData uri="http://schemas.openxmlformats.org/drawingml/2006/table">
            <a:tbl>
              <a:tblPr/>
              <a:tblGrid>
                <a:gridCol w="948626"/>
                <a:gridCol w="1090727"/>
                <a:gridCol w="6571247"/>
              </a:tblGrid>
              <a:tr h="3905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Sl.No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.</a:t>
                      </a:r>
                    </a:p>
                  </a:txBody>
                  <a:tcPr marL="86627" marR="866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Class</a:t>
                      </a:r>
                    </a:p>
                  </a:txBody>
                  <a:tcPr marL="86627" marR="866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Constructors</a:t>
                      </a:r>
                    </a:p>
                  </a:txBody>
                  <a:tcPr marL="86627" marR="866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11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1.</a:t>
                      </a:r>
                    </a:p>
                  </a:txBody>
                  <a:tcPr marL="86627" marR="866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Byte</a:t>
                      </a:r>
                    </a:p>
                  </a:txBody>
                  <a:tcPr marL="86627" marR="866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7850" marR="0" lvl="0" indent="-5778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) Byte(byte num)</a:t>
                      </a:r>
                    </a:p>
                    <a:p>
                      <a:pPr marL="577850" marR="0" lvl="0" indent="-5778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(ii) Byte(String s) throws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NumberFormatException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 </a:t>
                      </a:r>
                    </a:p>
                  </a:txBody>
                  <a:tcPr marL="86627" marR="866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11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2.</a:t>
                      </a:r>
                    </a:p>
                  </a:txBody>
                  <a:tcPr marL="86627" marR="866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Short</a:t>
                      </a:r>
                    </a:p>
                  </a:txBody>
                  <a:tcPr marL="86627" marR="866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7850" marR="0" lvl="0" indent="-5778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) Short(short num)</a:t>
                      </a:r>
                    </a:p>
                    <a:p>
                      <a:pPr marL="577850" marR="0" lvl="0" indent="-5778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(ii) Short(String s) throws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NumberFormatException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oudy Old Style" pitchFamily="18" charset="0"/>
                      </a:endParaRPr>
                    </a:p>
                  </a:txBody>
                  <a:tcPr marL="86627" marR="866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11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3.</a:t>
                      </a:r>
                    </a:p>
                  </a:txBody>
                  <a:tcPr marL="86627" marR="866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Integer</a:t>
                      </a:r>
                    </a:p>
                  </a:txBody>
                  <a:tcPr marL="86627" marR="866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) Integer(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 num)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(ii) Integer(String s) throws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NumberFormatException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oudy Old Style" pitchFamily="18" charset="0"/>
                      </a:endParaRPr>
                    </a:p>
                  </a:txBody>
                  <a:tcPr marL="86627" marR="866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11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4.</a:t>
                      </a:r>
                    </a:p>
                  </a:txBody>
                  <a:tcPr marL="86627" marR="866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Long</a:t>
                      </a:r>
                    </a:p>
                  </a:txBody>
                  <a:tcPr marL="86627" marR="866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) Long(long num)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(ii) Long(String s) throws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NumberFormatException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oudy Old Style" pitchFamily="18" charset="0"/>
                      </a:endParaRPr>
                    </a:p>
                  </a:txBody>
                  <a:tcPr marL="86627" marR="866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6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5.</a:t>
                      </a:r>
                    </a:p>
                  </a:txBody>
                  <a:tcPr marL="86627" marR="866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Float</a:t>
                      </a:r>
                    </a:p>
                  </a:txBody>
                  <a:tcPr marL="86627" marR="866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7850" marR="0" lvl="0" indent="-5778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) Float(double num)                                                               </a:t>
                      </a:r>
                    </a:p>
                    <a:p>
                      <a:pPr marL="577850" marR="0" lvl="0" indent="-5778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(ii) Float(float num)                      </a:t>
                      </a:r>
                    </a:p>
                    <a:p>
                      <a:pPr marL="577850" marR="0" lvl="0" indent="-5778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(iii) Float(String s) throws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NumberFormatException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oudy Old Style" pitchFamily="18" charset="0"/>
                      </a:endParaRPr>
                    </a:p>
                  </a:txBody>
                  <a:tcPr marL="86627" marR="866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11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   6.</a:t>
                      </a:r>
                    </a:p>
                  </a:txBody>
                  <a:tcPr marL="86627" marR="866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Double</a:t>
                      </a:r>
                    </a:p>
                  </a:txBody>
                  <a:tcPr marL="86627" marR="866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7850" marR="0" lvl="0" indent="-5778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) Double(double num)</a:t>
                      </a:r>
                    </a:p>
                    <a:p>
                      <a:pPr marL="577850" marR="0" lvl="0" indent="-5778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(ii) Double(String s) throws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NumberFormatException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oudy Old Style" pitchFamily="18" charset="0"/>
                      </a:endParaRPr>
                    </a:p>
                  </a:txBody>
                  <a:tcPr marL="86627" marR="866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9144000" cy="381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contd..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57200"/>
            <a:ext cx="9144000" cy="762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  <a:cs typeface="Andalus" pitchFamily="18" charset="-78"/>
              </a:rPr>
              <a:t>Number has six concrete subclasses that hold explicit values of each numeric type.</a:t>
            </a:r>
          </a:p>
        </p:txBody>
      </p:sp>
    </p:spTree>
    <p:extLst>
      <p:ext uri="{BB962C8B-B14F-4D97-AF65-F5344CB8AC3E}">
        <p14:creationId xmlns:p14="http://schemas.microsoft.com/office/powerpoint/2010/main" val="26962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99" name="Group 27"/>
          <p:cNvGraphicFramePr>
            <a:graphicFrameLocks noGrp="1"/>
          </p:cNvGraphicFramePr>
          <p:nvPr>
            <p:ph idx="1"/>
          </p:nvPr>
        </p:nvGraphicFramePr>
        <p:xfrm>
          <a:off x="457200" y="4800600"/>
          <a:ext cx="8229601" cy="1361798"/>
        </p:xfrm>
        <a:graphic>
          <a:graphicData uri="http://schemas.openxmlformats.org/drawingml/2006/table">
            <a:tbl>
              <a:tblPr/>
              <a:tblGrid>
                <a:gridCol w="1016001"/>
                <a:gridCol w="2032000"/>
                <a:gridCol w="5181600"/>
              </a:tblGrid>
              <a:tr h="5041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1.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Character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) Character(char c)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7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2.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Boolean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) Boolean(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boolean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boolval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(ii) Boolean(String s)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9144000" cy="381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contd..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81000"/>
            <a:ext cx="9144000" cy="4419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Goudy Old Style" pitchFamily="18" charset="0"/>
              </a:rPr>
              <a:t>Each of the respective class contains a method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latin typeface="Goudy Old Style" pitchFamily="18" charset="0"/>
              </a:rPr>
              <a:t>    </a:t>
            </a:r>
            <a:r>
              <a:rPr lang="en-US" sz="2400" u="sng" dirty="0" smtClean="0">
                <a:latin typeface="Goudy Old Style" pitchFamily="18" charset="0"/>
              </a:rPr>
              <a:t>static </a:t>
            </a:r>
            <a:r>
              <a:rPr lang="en-US" sz="2400" i="1" u="sng" dirty="0" err="1" smtClean="0">
                <a:latin typeface="Goudy Old Style" pitchFamily="18" charset="0"/>
              </a:rPr>
              <a:t>datatype</a:t>
            </a:r>
            <a:r>
              <a:rPr lang="en-US" sz="2400" u="sng" dirty="0" smtClean="0">
                <a:latin typeface="Goudy Old Style" pitchFamily="18" charset="0"/>
              </a:rPr>
              <a:t> </a:t>
            </a:r>
            <a:r>
              <a:rPr lang="en-US" sz="2400" u="sng" dirty="0" err="1" smtClean="0">
                <a:latin typeface="Goudy Old Style" pitchFamily="18" charset="0"/>
              </a:rPr>
              <a:t>parse</a:t>
            </a:r>
            <a:r>
              <a:rPr lang="en-US" sz="2400" i="1" u="sng" dirty="0" err="1" smtClean="0">
                <a:latin typeface="Goudy Old Style" pitchFamily="18" charset="0"/>
              </a:rPr>
              <a:t>Datatype</a:t>
            </a:r>
            <a:r>
              <a:rPr lang="en-US" sz="2400" dirty="0" smtClean="0">
                <a:latin typeface="Goudy Old Style" pitchFamily="18" charset="0"/>
              </a:rPr>
              <a:t> (String </a:t>
            </a:r>
            <a:r>
              <a:rPr lang="en-US" sz="2400" dirty="0" err="1" smtClean="0">
                <a:latin typeface="Goudy Old Style" pitchFamily="18" charset="0"/>
              </a:rPr>
              <a:t>str</a:t>
            </a:r>
            <a:r>
              <a:rPr lang="en-US" sz="2400" dirty="0" smtClean="0">
                <a:latin typeface="Goudy Old Style" pitchFamily="18" charset="0"/>
              </a:rPr>
              <a:t>) </a:t>
            </a:r>
            <a:r>
              <a:rPr lang="en-US" sz="2400" u="sng" dirty="0" smtClean="0">
                <a:latin typeface="Goudy Old Style" pitchFamily="18" charset="0"/>
              </a:rPr>
              <a:t>throws Number Format Exception</a:t>
            </a:r>
            <a:r>
              <a:rPr lang="en-US" sz="2400" dirty="0" smtClean="0">
                <a:latin typeface="Goudy Old Style" pitchFamily="18" charset="0"/>
              </a:rPr>
              <a:t>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latin typeface="Goudy Old Style" pitchFamily="18" charset="0"/>
              </a:rPr>
              <a:t>    which returns type equivalent of the number contained in the string.</a:t>
            </a:r>
          </a:p>
          <a:p>
            <a:pPr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Goudy Old Style" pitchFamily="18" charset="0"/>
              </a:rPr>
              <a:t>The Integer class defines the following methods to display an integer in respective formats –</a:t>
            </a:r>
          </a:p>
          <a:p>
            <a:pPr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v"/>
              <a:defRPr/>
            </a:pPr>
            <a:r>
              <a:rPr lang="en-US" sz="2400" dirty="0" err="1" smtClean="0">
                <a:latin typeface="Goudy Old Style" pitchFamily="18" charset="0"/>
              </a:rPr>
              <a:t>toBinaryString</a:t>
            </a:r>
            <a:r>
              <a:rPr lang="en-US" sz="2400" dirty="0" smtClean="0">
                <a:latin typeface="Goudy Old Style" pitchFamily="18" charset="0"/>
              </a:rPr>
              <a:t>(</a:t>
            </a:r>
            <a:r>
              <a:rPr lang="en-US" sz="2400" dirty="0" err="1" smtClean="0">
                <a:latin typeface="Goudy Old Style" pitchFamily="18" charset="0"/>
              </a:rPr>
              <a:t>int</a:t>
            </a:r>
            <a:r>
              <a:rPr lang="en-US" sz="2400" dirty="0" smtClean="0">
                <a:latin typeface="Goudy Old Style" pitchFamily="18" charset="0"/>
              </a:rPr>
              <a:t> n)</a:t>
            </a:r>
          </a:p>
          <a:p>
            <a:pPr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v"/>
              <a:defRPr/>
            </a:pPr>
            <a:r>
              <a:rPr lang="en-US" sz="2400" dirty="0" err="1" smtClean="0">
                <a:latin typeface="Goudy Old Style" pitchFamily="18" charset="0"/>
              </a:rPr>
              <a:t>toOctalString</a:t>
            </a:r>
            <a:r>
              <a:rPr lang="en-US" sz="2400" dirty="0" smtClean="0">
                <a:latin typeface="Goudy Old Style" pitchFamily="18" charset="0"/>
              </a:rPr>
              <a:t>(</a:t>
            </a:r>
            <a:r>
              <a:rPr lang="en-US" sz="2400" dirty="0" err="1" smtClean="0">
                <a:latin typeface="Goudy Old Style" pitchFamily="18" charset="0"/>
              </a:rPr>
              <a:t>int</a:t>
            </a:r>
            <a:r>
              <a:rPr lang="en-US" sz="2400" dirty="0" smtClean="0">
                <a:latin typeface="Goudy Old Style" pitchFamily="18" charset="0"/>
              </a:rPr>
              <a:t> n)</a:t>
            </a:r>
          </a:p>
          <a:p>
            <a:pPr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v"/>
              <a:defRPr/>
            </a:pPr>
            <a:r>
              <a:rPr lang="en-US" sz="2400" dirty="0" err="1" smtClean="0">
                <a:latin typeface="Goudy Old Style" pitchFamily="18" charset="0"/>
              </a:rPr>
              <a:t>toHexString</a:t>
            </a:r>
            <a:r>
              <a:rPr lang="en-US" sz="2400" dirty="0" smtClean="0">
                <a:latin typeface="Goudy Old Style" pitchFamily="18" charset="0"/>
              </a:rPr>
              <a:t>(</a:t>
            </a:r>
            <a:r>
              <a:rPr lang="en-US" sz="2400" dirty="0" err="1" smtClean="0">
                <a:latin typeface="Goudy Old Style" pitchFamily="18" charset="0"/>
              </a:rPr>
              <a:t>int</a:t>
            </a:r>
            <a:r>
              <a:rPr lang="en-US" sz="2400" dirty="0" smtClean="0">
                <a:latin typeface="Goudy Old Style" pitchFamily="18" charset="0"/>
              </a:rPr>
              <a:t> n)</a:t>
            </a:r>
          </a:p>
          <a:p>
            <a:pPr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Goudy Old Style" pitchFamily="18" charset="0"/>
              </a:rPr>
              <a:t>The other two wrapper classes with their constructors – </a:t>
            </a:r>
          </a:p>
        </p:txBody>
      </p:sp>
    </p:spTree>
    <p:extLst>
      <p:ext uri="{BB962C8B-B14F-4D97-AF65-F5344CB8AC3E}">
        <p14:creationId xmlns:p14="http://schemas.microsoft.com/office/powerpoint/2010/main" val="6830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76200" y="457200"/>
            <a:ext cx="8839200" cy="5943600"/>
          </a:xfrm>
        </p:spPr>
        <p:txBody>
          <a:bodyPr>
            <a:normAutofit/>
          </a:bodyPr>
          <a:lstStyle/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</a:rPr>
              <a:t>Methods of Character class – 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static </a:t>
            </a:r>
            <a:r>
              <a:rPr lang="en-US" sz="2600" dirty="0" err="1" smtClean="0">
                <a:latin typeface="Goudy Old Style" pitchFamily="18" charset="0"/>
              </a:rPr>
              <a:t>boolean</a:t>
            </a:r>
            <a:r>
              <a:rPr lang="en-US" sz="2600" dirty="0" smtClean="0">
                <a:latin typeface="Goudy Old Style" pitchFamily="18" charset="0"/>
              </a:rPr>
              <a:t> </a:t>
            </a:r>
            <a:r>
              <a:rPr lang="en-US" sz="2600" dirty="0" err="1" smtClean="0">
                <a:latin typeface="Goudy Old Style" pitchFamily="18" charset="0"/>
              </a:rPr>
              <a:t>isDefined</a:t>
            </a:r>
            <a:r>
              <a:rPr lang="en-US" sz="2600" dirty="0" smtClean="0">
                <a:latin typeface="Goudy Old Style" pitchFamily="18" charset="0"/>
              </a:rPr>
              <a:t>(char x)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static </a:t>
            </a:r>
            <a:r>
              <a:rPr lang="en-US" sz="2600" dirty="0" err="1" smtClean="0">
                <a:latin typeface="Goudy Old Style" pitchFamily="18" charset="0"/>
              </a:rPr>
              <a:t>boolean</a:t>
            </a:r>
            <a:r>
              <a:rPr lang="en-US" sz="2600" dirty="0" smtClean="0">
                <a:latin typeface="Goudy Old Style" pitchFamily="18" charset="0"/>
              </a:rPr>
              <a:t> </a:t>
            </a:r>
            <a:r>
              <a:rPr lang="en-US" sz="2600" dirty="0" err="1" smtClean="0">
                <a:latin typeface="Goudy Old Style" pitchFamily="18" charset="0"/>
              </a:rPr>
              <a:t>isDigit</a:t>
            </a:r>
            <a:r>
              <a:rPr lang="en-US" sz="2600" dirty="0" smtClean="0">
                <a:latin typeface="Goudy Old Style" pitchFamily="18" charset="0"/>
              </a:rPr>
              <a:t>(char x)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static </a:t>
            </a:r>
            <a:r>
              <a:rPr lang="en-US" sz="2600" dirty="0" err="1" smtClean="0">
                <a:latin typeface="Goudy Old Style" pitchFamily="18" charset="0"/>
              </a:rPr>
              <a:t>boolean</a:t>
            </a:r>
            <a:r>
              <a:rPr lang="en-US" sz="2600" dirty="0" smtClean="0">
                <a:latin typeface="Goudy Old Style" pitchFamily="18" charset="0"/>
              </a:rPr>
              <a:t> </a:t>
            </a:r>
            <a:r>
              <a:rPr lang="en-US" sz="2600" dirty="0" err="1" smtClean="0">
                <a:latin typeface="Goudy Old Style" pitchFamily="18" charset="0"/>
              </a:rPr>
              <a:t>isJavaIdentifierPart</a:t>
            </a:r>
            <a:r>
              <a:rPr lang="en-US" sz="2600" dirty="0" smtClean="0">
                <a:latin typeface="Goudy Old Style" pitchFamily="18" charset="0"/>
              </a:rPr>
              <a:t>(char x)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static </a:t>
            </a:r>
            <a:r>
              <a:rPr lang="en-US" sz="2600" dirty="0" err="1" smtClean="0">
                <a:latin typeface="Goudy Old Style" pitchFamily="18" charset="0"/>
              </a:rPr>
              <a:t>boolean</a:t>
            </a:r>
            <a:r>
              <a:rPr lang="en-US" sz="2600" dirty="0" smtClean="0">
                <a:latin typeface="Goudy Old Style" pitchFamily="18" charset="0"/>
              </a:rPr>
              <a:t> </a:t>
            </a:r>
            <a:r>
              <a:rPr lang="en-US" sz="2600" dirty="0" err="1" smtClean="0">
                <a:latin typeface="Goudy Old Style" pitchFamily="18" charset="0"/>
              </a:rPr>
              <a:t>isLetter</a:t>
            </a:r>
            <a:r>
              <a:rPr lang="en-US" sz="2600" dirty="0" smtClean="0">
                <a:latin typeface="Goudy Old Style" pitchFamily="18" charset="0"/>
              </a:rPr>
              <a:t>(char x)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static </a:t>
            </a:r>
            <a:r>
              <a:rPr lang="en-US" sz="2600" dirty="0" err="1" smtClean="0">
                <a:latin typeface="Goudy Old Style" pitchFamily="18" charset="0"/>
              </a:rPr>
              <a:t>boolean</a:t>
            </a:r>
            <a:r>
              <a:rPr lang="en-US" sz="2600" dirty="0" smtClean="0">
                <a:latin typeface="Goudy Old Style" pitchFamily="18" charset="0"/>
              </a:rPr>
              <a:t> </a:t>
            </a:r>
            <a:r>
              <a:rPr lang="en-US" sz="2600" dirty="0" err="1" smtClean="0">
                <a:latin typeface="Goudy Old Style" pitchFamily="18" charset="0"/>
              </a:rPr>
              <a:t>isLetterOrDigit</a:t>
            </a:r>
            <a:r>
              <a:rPr lang="en-US" sz="2600" dirty="0" smtClean="0">
                <a:latin typeface="Goudy Old Style" pitchFamily="18" charset="0"/>
              </a:rPr>
              <a:t>(char x)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static </a:t>
            </a:r>
            <a:r>
              <a:rPr lang="en-US" sz="2600" dirty="0" err="1" smtClean="0">
                <a:latin typeface="Goudy Old Style" pitchFamily="18" charset="0"/>
              </a:rPr>
              <a:t>boolean</a:t>
            </a:r>
            <a:r>
              <a:rPr lang="en-US" sz="2600" dirty="0" smtClean="0">
                <a:latin typeface="Goudy Old Style" pitchFamily="18" charset="0"/>
              </a:rPr>
              <a:t> </a:t>
            </a:r>
            <a:r>
              <a:rPr lang="en-US" sz="2600" dirty="0" err="1" smtClean="0">
                <a:latin typeface="Goudy Old Style" pitchFamily="18" charset="0"/>
              </a:rPr>
              <a:t>isLowerCase</a:t>
            </a:r>
            <a:r>
              <a:rPr lang="en-US" sz="2600" dirty="0" smtClean="0">
                <a:latin typeface="Goudy Old Style" pitchFamily="18" charset="0"/>
              </a:rPr>
              <a:t>(char x)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static </a:t>
            </a:r>
            <a:r>
              <a:rPr lang="en-US" sz="2600" dirty="0" err="1" smtClean="0">
                <a:latin typeface="Goudy Old Style" pitchFamily="18" charset="0"/>
              </a:rPr>
              <a:t>boolean</a:t>
            </a:r>
            <a:r>
              <a:rPr lang="en-US" sz="2600" dirty="0" smtClean="0">
                <a:latin typeface="Goudy Old Style" pitchFamily="18" charset="0"/>
              </a:rPr>
              <a:t> </a:t>
            </a:r>
            <a:r>
              <a:rPr lang="en-US" sz="2600" dirty="0" err="1" smtClean="0">
                <a:latin typeface="Goudy Old Style" pitchFamily="18" charset="0"/>
              </a:rPr>
              <a:t>isUpperCase</a:t>
            </a:r>
            <a:r>
              <a:rPr lang="en-US" sz="2600" dirty="0" smtClean="0">
                <a:latin typeface="Goudy Old Style" pitchFamily="18" charset="0"/>
              </a:rPr>
              <a:t>(char x)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static </a:t>
            </a:r>
            <a:r>
              <a:rPr lang="en-US" sz="2600" dirty="0" err="1" smtClean="0">
                <a:latin typeface="Goudy Old Style" pitchFamily="18" charset="0"/>
              </a:rPr>
              <a:t>boolean</a:t>
            </a:r>
            <a:r>
              <a:rPr lang="en-US" sz="2600" dirty="0" smtClean="0">
                <a:latin typeface="Goudy Old Style" pitchFamily="18" charset="0"/>
              </a:rPr>
              <a:t> </a:t>
            </a:r>
            <a:r>
              <a:rPr lang="en-US" sz="2600" dirty="0" err="1" smtClean="0">
                <a:latin typeface="Goudy Old Style" pitchFamily="18" charset="0"/>
              </a:rPr>
              <a:t>isWhitespace</a:t>
            </a:r>
            <a:r>
              <a:rPr lang="en-US" sz="2600" dirty="0" smtClean="0">
                <a:latin typeface="Goudy Old Style" pitchFamily="18" charset="0"/>
              </a:rPr>
              <a:t>(char x)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static char </a:t>
            </a:r>
            <a:r>
              <a:rPr lang="en-US" sz="2600" dirty="0" err="1" smtClean="0">
                <a:latin typeface="Goudy Old Style" pitchFamily="18" charset="0"/>
              </a:rPr>
              <a:t>toLowerCase</a:t>
            </a:r>
            <a:r>
              <a:rPr lang="en-US" sz="2600" dirty="0" smtClean="0">
                <a:latin typeface="Goudy Old Style" pitchFamily="18" charset="0"/>
              </a:rPr>
              <a:t>(char x)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static char </a:t>
            </a:r>
            <a:r>
              <a:rPr lang="en-US" sz="2600" dirty="0" err="1" smtClean="0">
                <a:latin typeface="Goudy Old Style" pitchFamily="18" charset="0"/>
              </a:rPr>
              <a:t>toUpperCase</a:t>
            </a:r>
            <a:r>
              <a:rPr lang="en-US" sz="2600" dirty="0" smtClean="0">
                <a:latin typeface="Goudy Old Style" pitchFamily="18" charset="0"/>
              </a:rPr>
              <a:t>(char x)</a:t>
            </a:r>
          </a:p>
          <a:p>
            <a:pPr eaLnBrk="1" hangingPunct="1">
              <a:buSzPct val="70000"/>
              <a:buFontTx/>
              <a:buNone/>
            </a:pPr>
            <a:endParaRPr lang="en-US" sz="2400" dirty="0" smtClean="0">
              <a:latin typeface="Goudy Old Style" pitchFamily="18" charset="0"/>
            </a:endParaRPr>
          </a:p>
          <a:p>
            <a:pPr eaLnBrk="1" hangingPunct="1">
              <a:buSzPct val="70000"/>
              <a:buFont typeface="Wingdings" pitchFamily="2" charset="2"/>
              <a:buChar char="Ø"/>
            </a:pPr>
            <a:endParaRPr lang="en-US" dirty="0" smtClean="0">
              <a:latin typeface="Goudy Old Style" pitchFamily="18" charset="0"/>
            </a:endParaRPr>
          </a:p>
        </p:txBody>
      </p:sp>
      <p:sp>
        <p:nvSpPr>
          <p:cNvPr id="68610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381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214620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915400" cy="5867400"/>
          </a:xfrm>
        </p:spPr>
        <p:txBody>
          <a:bodyPr>
            <a:normAutofit/>
          </a:bodyPr>
          <a:lstStyle/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b="1" u="sng" dirty="0" err="1" smtClean="0">
                <a:latin typeface="Goudy Old Style" pitchFamily="18" charset="0"/>
              </a:rPr>
              <a:t>Autoboxing</a:t>
            </a:r>
            <a:r>
              <a:rPr lang="en-US" sz="2600" dirty="0" smtClean="0">
                <a:latin typeface="Goudy Old Style" pitchFamily="18" charset="0"/>
              </a:rPr>
              <a:t> is the process by which a primitive type is automatically encapsulated (boxed) into its equivalent type wrapper. There is no need to explicitly construct an object.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b="1" dirty="0" smtClean="0">
                <a:latin typeface="Goudy Old Style" pitchFamily="18" charset="0"/>
              </a:rPr>
              <a:t>Auto–unboxing</a:t>
            </a:r>
            <a:r>
              <a:rPr lang="en-US" sz="2600" dirty="0" smtClean="0">
                <a:latin typeface="Goudy Old Style" pitchFamily="18" charset="0"/>
              </a:rPr>
              <a:t> is the process by which the value of the boxed object is automatically extracted from the type wrapper. There is no need to call the methods such as </a:t>
            </a:r>
            <a:r>
              <a:rPr lang="en-US" sz="2600" dirty="0" err="1" smtClean="0">
                <a:latin typeface="Goudy Old Style" pitchFamily="18" charset="0"/>
              </a:rPr>
              <a:t>intValue</a:t>
            </a:r>
            <a:r>
              <a:rPr lang="en-US" sz="2600" dirty="0" smtClean="0">
                <a:latin typeface="Goudy Old Style" pitchFamily="18" charset="0"/>
              </a:rPr>
              <a:t>() or </a:t>
            </a:r>
            <a:r>
              <a:rPr lang="en-US" sz="2600" dirty="0" err="1" smtClean="0">
                <a:latin typeface="Goudy Old Style" pitchFamily="18" charset="0"/>
              </a:rPr>
              <a:t>doubleValue</a:t>
            </a:r>
            <a:r>
              <a:rPr lang="en-US" sz="2600" dirty="0" smtClean="0">
                <a:latin typeface="Goudy Old Style" pitchFamily="18" charset="0"/>
              </a:rPr>
              <a:t>().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dirty="0" err="1" smtClean="0">
                <a:latin typeface="Goudy Old Style" pitchFamily="18" charset="0"/>
              </a:rPr>
              <a:t>Autoboxing</a:t>
            </a:r>
            <a:r>
              <a:rPr lang="en-US" sz="2600" dirty="0" smtClean="0">
                <a:latin typeface="Goudy Old Style" pitchFamily="18" charset="0"/>
              </a:rPr>
              <a:t> or </a:t>
            </a:r>
            <a:r>
              <a:rPr lang="en-US" sz="2600" dirty="0" err="1" smtClean="0">
                <a:latin typeface="Goudy Old Style" pitchFamily="18" charset="0"/>
              </a:rPr>
              <a:t>unboxing</a:t>
            </a:r>
            <a:r>
              <a:rPr lang="en-US" sz="2600" dirty="0" smtClean="0">
                <a:latin typeface="Goudy Old Style" pitchFamily="18" charset="0"/>
              </a:rPr>
              <a:t> occurs – </a:t>
            </a:r>
          </a:p>
          <a:p>
            <a:pPr marL="633413" lvl="1" indent="-293688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when an argument is passed to a method or value returned by a method</a:t>
            </a:r>
          </a:p>
          <a:p>
            <a:pPr marL="633413" lvl="1" indent="-293688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in expressions whenever conversion to/from object is required.</a:t>
            </a:r>
          </a:p>
          <a:p>
            <a:pPr marL="633413" lvl="1" indent="-293688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both concepts apply to Character and Boolean wrappers also.</a:t>
            </a:r>
          </a:p>
        </p:txBody>
      </p:sp>
      <p:sp>
        <p:nvSpPr>
          <p:cNvPr id="102402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69342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err="1" smtClean="0">
                <a:latin typeface="Andalus" pitchFamily="18" charset="-78"/>
                <a:cs typeface="Andalus" pitchFamily="18" charset="-78"/>
              </a:rPr>
              <a:t>Autoboxing</a:t>
            </a:r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 &amp; </a:t>
            </a:r>
            <a:r>
              <a:rPr lang="en-US" sz="4000" dirty="0" err="1" smtClean="0">
                <a:latin typeface="Andalus" pitchFamily="18" charset="-78"/>
                <a:cs typeface="Andalus" pitchFamily="18" charset="-78"/>
              </a:rPr>
              <a:t>Unboxing</a:t>
            </a:r>
            <a:endParaRPr lang="en-US" sz="4000" dirty="0" smtClean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195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457200"/>
            <a:ext cx="8915400" cy="5943600"/>
          </a:xfrm>
        </p:spPr>
        <p:txBody>
          <a:bodyPr>
            <a:normAutofit/>
          </a:bodyPr>
          <a:lstStyle/>
          <a:p>
            <a:pPr marL="228600" indent="-228600" eaLnBrk="1" hangingPunct="1">
              <a:buSzPct val="70000"/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Goudy Old Style" pitchFamily="18" charset="0"/>
              </a:rPr>
              <a:t> Type casting with jdk1.4 and earlier versions - .</a:t>
            </a:r>
          </a:p>
          <a:p>
            <a:pPr marL="628650" lvl="1" indent="511175" eaLnBrk="1" hangingPunct="1">
              <a:buFontTx/>
              <a:buNone/>
              <a:defRPr/>
            </a:pPr>
            <a:r>
              <a:rPr lang="en-US" sz="2600" dirty="0" smtClean="0">
                <a:latin typeface="Goudy Old Style" pitchFamily="18" charset="0"/>
              </a:rPr>
              <a:t>{</a:t>
            </a:r>
          </a:p>
          <a:p>
            <a:pPr marL="628650" lvl="1" indent="511175" eaLnBrk="1" hangingPunct="1">
              <a:buFontTx/>
              <a:buNone/>
              <a:defRPr/>
            </a:pPr>
            <a:r>
              <a:rPr lang="en-US" sz="2600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 a = 12; </a:t>
            </a:r>
          </a:p>
          <a:p>
            <a:pPr marL="628650" lvl="1" indent="511175" eaLnBrk="1" hangingPunct="1">
              <a:buFontTx/>
              <a:buNone/>
              <a:defRPr/>
            </a:pPr>
            <a:r>
              <a:rPr lang="en-US" sz="2600" b="1" dirty="0" smtClean="0">
                <a:latin typeface="Goudy Old Style" pitchFamily="18" charset="0"/>
              </a:rPr>
              <a:t>Integer</a:t>
            </a:r>
            <a:r>
              <a:rPr lang="en-US" sz="2600" dirty="0" smtClean="0">
                <a:latin typeface="Goudy Old Style" pitchFamily="18" charset="0"/>
              </a:rPr>
              <a:t> b = </a:t>
            </a:r>
            <a:r>
              <a:rPr lang="en-US" sz="2600" b="1" dirty="0" err="1" smtClean="0">
                <a:latin typeface="Goudy Old Style" pitchFamily="18" charset="0"/>
              </a:rPr>
              <a:t>Integer</a:t>
            </a:r>
            <a:r>
              <a:rPr lang="en-US" sz="2600" dirty="0" err="1" smtClean="0">
                <a:latin typeface="Goudy Old Style" pitchFamily="18" charset="0"/>
              </a:rPr>
              <a:t>.valueOf</a:t>
            </a:r>
            <a:r>
              <a:rPr lang="en-US" sz="2600" dirty="0" smtClean="0">
                <a:latin typeface="Goudy Old Style" pitchFamily="18" charset="0"/>
              </a:rPr>
              <a:t>(a);</a:t>
            </a:r>
          </a:p>
          <a:p>
            <a:pPr marL="628650" lvl="1" indent="511175" eaLnBrk="1" hangingPunct="1">
              <a:buFontTx/>
              <a:buNone/>
              <a:defRPr/>
            </a:pPr>
            <a:r>
              <a:rPr lang="en-US" sz="2600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 c = </a:t>
            </a:r>
            <a:r>
              <a:rPr lang="en-US" sz="2600" dirty="0" err="1" smtClean="0">
                <a:latin typeface="Goudy Old Style" pitchFamily="18" charset="0"/>
              </a:rPr>
              <a:t>b.intValue</a:t>
            </a:r>
            <a:r>
              <a:rPr lang="en-US" sz="2600" dirty="0" smtClean="0">
                <a:latin typeface="Goudy Old Style" pitchFamily="18" charset="0"/>
              </a:rPr>
              <a:t>(); </a:t>
            </a:r>
          </a:p>
          <a:p>
            <a:pPr marL="628650" lvl="1" indent="511175" eaLnBrk="1" hangingPunct="1">
              <a:buFontTx/>
              <a:buNone/>
              <a:defRPr/>
            </a:pPr>
            <a:r>
              <a:rPr lang="en-US" sz="2600" dirty="0" smtClean="0">
                <a:latin typeface="Goudy Old Style" pitchFamily="18" charset="0"/>
              </a:rPr>
              <a:t>}</a:t>
            </a:r>
          </a:p>
          <a:p>
            <a:pPr eaLnBrk="1" hangingPunct="1">
              <a:buSzPct val="70000"/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Goudy Old Style" pitchFamily="18" charset="0"/>
              </a:rPr>
              <a:t>Type casting with jdk1.5 and later versions - </a:t>
            </a:r>
          </a:p>
          <a:p>
            <a:pPr indent="796925" eaLnBrk="1" hangingPunct="1">
              <a:buFontTx/>
              <a:buNone/>
              <a:defRPr/>
            </a:pPr>
            <a:r>
              <a:rPr lang="en-US" sz="2600" dirty="0" smtClean="0">
                <a:latin typeface="Goudy Old Style" pitchFamily="18" charset="0"/>
              </a:rPr>
              <a:t>{</a:t>
            </a:r>
          </a:p>
          <a:p>
            <a:pPr indent="796925" eaLnBrk="1" hangingPunct="1">
              <a:buFontTx/>
              <a:buNone/>
              <a:defRPr/>
            </a:pPr>
            <a:r>
              <a:rPr lang="en-US" sz="2600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 </a:t>
            </a:r>
            <a:r>
              <a:rPr lang="en-US" sz="2600" dirty="0" err="1" smtClean="0">
                <a:latin typeface="Goudy Old Style" pitchFamily="18" charset="0"/>
              </a:rPr>
              <a:t>inative</a:t>
            </a:r>
            <a:r>
              <a:rPr lang="en-US" sz="2600" dirty="0" smtClean="0">
                <a:latin typeface="Goudy Old Style" pitchFamily="18" charset="0"/>
              </a:rPr>
              <a:t> = 0; </a:t>
            </a:r>
          </a:p>
          <a:p>
            <a:pPr indent="796925" eaLnBrk="1" hangingPunct="1">
              <a:buFontTx/>
              <a:buNone/>
              <a:defRPr/>
            </a:pPr>
            <a:r>
              <a:rPr lang="en-US" sz="2600" dirty="0" err="1" smtClean="0">
                <a:latin typeface="Goudy Old Style" pitchFamily="18" charset="0"/>
              </a:rPr>
              <a:t>inative</a:t>
            </a:r>
            <a:r>
              <a:rPr lang="en-US" sz="2600" dirty="0" smtClean="0">
                <a:latin typeface="Goudy Old Style" pitchFamily="18" charset="0"/>
              </a:rPr>
              <a:t> = </a:t>
            </a:r>
            <a:r>
              <a:rPr lang="en-US" sz="2600" b="1" dirty="0" smtClean="0">
                <a:latin typeface="Goudy Old Style" pitchFamily="18" charset="0"/>
              </a:rPr>
              <a:t>new</a:t>
            </a:r>
            <a:r>
              <a:rPr lang="en-US" sz="2600" dirty="0" smtClean="0">
                <a:latin typeface="Goudy Old Style" pitchFamily="18" charset="0"/>
              </a:rPr>
              <a:t> </a:t>
            </a:r>
            <a:r>
              <a:rPr lang="en-US" sz="2600" b="1" dirty="0" smtClean="0">
                <a:latin typeface="Goudy Old Style" pitchFamily="18" charset="0"/>
              </a:rPr>
              <a:t>Integer</a:t>
            </a:r>
            <a:r>
              <a:rPr lang="en-US" sz="2600" dirty="0" smtClean="0">
                <a:latin typeface="Goudy Old Style" pitchFamily="18" charset="0"/>
              </a:rPr>
              <a:t>(5); </a:t>
            </a:r>
            <a:r>
              <a:rPr lang="en-US" sz="2600" i="1" dirty="0" smtClean="0">
                <a:latin typeface="Goudy Old Style" pitchFamily="18" charset="0"/>
              </a:rPr>
              <a:t>// auto-</a:t>
            </a:r>
            <a:r>
              <a:rPr lang="en-US" sz="2600" i="1" dirty="0" err="1" smtClean="0">
                <a:latin typeface="Goudy Old Style" pitchFamily="18" charset="0"/>
              </a:rPr>
              <a:t>unboxing</a:t>
            </a:r>
            <a:r>
              <a:rPr lang="en-US" sz="2600" dirty="0" smtClean="0">
                <a:latin typeface="Goudy Old Style" pitchFamily="18" charset="0"/>
              </a:rPr>
              <a:t>  </a:t>
            </a:r>
          </a:p>
          <a:p>
            <a:pPr indent="796925" eaLnBrk="1" hangingPunct="1">
              <a:buFontTx/>
              <a:buNone/>
              <a:defRPr/>
            </a:pPr>
            <a:r>
              <a:rPr lang="en-US" sz="2600" b="1" dirty="0" smtClean="0">
                <a:latin typeface="Goudy Old Style" pitchFamily="18" charset="0"/>
              </a:rPr>
              <a:t>Integer</a:t>
            </a:r>
            <a:r>
              <a:rPr lang="en-US" sz="2600" dirty="0" smtClean="0">
                <a:latin typeface="Goudy Old Style" pitchFamily="18" charset="0"/>
              </a:rPr>
              <a:t> </a:t>
            </a:r>
            <a:r>
              <a:rPr lang="en-US" sz="2600" dirty="0" err="1" smtClean="0">
                <a:latin typeface="Goudy Old Style" pitchFamily="18" charset="0"/>
              </a:rPr>
              <a:t>intObject</a:t>
            </a:r>
            <a:r>
              <a:rPr lang="en-US" sz="2600" dirty="0" smtClean="0">
                <a:latin typeface="Goudy Old Style" pitchFamily="18" charset="0"/>
              </a:rPr>
              <a:t> = 5; </a:t>
            </a:r>
            <a:r>
              <a:rPr lang="en-US" sz="2600" i="1" dirty="0" smtClean="0">
                <a:latin typeface="Goudy Old Style" pitchFamily="18" charset="0"/>
              </a:rPr>
              <a:t>// </a:t>
            </a:r>
            <a:r>
              <a:rPr lang="en-US" sz="2600" i="1" dirty="0" err="1" smtClean="0">
                <a:latin typeface="Goudy Old Style" pitchFamily="18" charset="0"/>
              </a:rPr>
              <a:t>autoboxing</a:t>
            </a:r>
            <a:r>
              <a:rPr lang="en-US" sz="2600" dirty="0" smtClean="0">
                <a:latin typeface="Goudy Old Style" pitchFamily="18" charset="0"/>
              </a:rPr>
              <a:t> </a:t>
            </a:r>
          </a:p>
          <a:p>
            <a:pPr indent="796925" eaLnBrk="1" hangingPunct="1">
              <a:buFontTx/>
              <a:buNone/>
              <a:defRPr/>
            </a:pPr>
            <a:r>
              <a:rPr lang="en-US" sz="2600" dirty="0" smtClean="0">
                <a:latin typeface="Goudy Old Style" pitchFamily="18" charset="0"/>
              </a:rPr>
              <a:t>}</a:t>
            </a: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6934200" cy="381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13206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066800" y="2590800"/>
            <a:ext cx="7467600" cy="1981200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80504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8000" dirty="0" smtClean="0">
                <a:latin typeface="Andalus" pitchFamily="18" charset="-78"/>
                <a:cs typeface="Andalus" pitchFamily="18" charset="-78"/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0239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Strings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9144000" cy="6172200"/>
          </a:xfrm>
        </p:spPr>
        <p:txBody>
          <a:bodyPr/>
          <a:lstStyle/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  <a:cs typeface="Andalus" pitchFamily="18" charset="-78"/>
              </a:rPr>
              <a:t>Strings are </a:t>
            </a:r>
            <a:r>
              <a:rPr lang="en-US" sz="2800" b="1" u="sng" dirty="0" smtClean="0">
                <a:latin typeface="Goudy Old Style" pitchFamily="18" charset="0"/>
                <a:cs typeface="Andalus" pitchFamily="18" charset="-78"/>
              </a:rPr>
              <a:t>immutable</a:t>
            </a:r>
            <a:r>
              <a:rPr lang="en-US" sz="2800" dirty="0" smtClean="0">
                <a:latin typeface="Goudy Old Style" pitchFamily="18" charset="0"/>
                <a:cs typeface="Andalus" pitchFamily="18" charset="-78"/>
              </a:rPr>
              <a:t> objects belonging to the class </a:t>
            </a:r>
            <a:r>
              <a:rPr lang="en-US" sz="2800" u="sng" dirty="0" smtClean="0">
                <a:latin typeface="Goudy Old Style" pitchFamily="18" charset="0"/>
                <a:cs typeface="Andalus" pitchFamily="18" charset="-78"/>
              </a:rPr>
              <a:t>String</a:t>
            </a:r>
            <a:r>
              <a:rPr lang="en-US" sz="2800" dirty="0" smtClean="0">
                <a:latin typeface="Goudy Old Style" pitchFamily="18" charset="0"/>
                <a:cs typeface="Andalus" pitchFamily="18" charset="-78"/>
              </a:rPr>
              <a:t>.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  <a:cs typeface="Andalus" pitchFamily="18" charset="-78"/>
              </a:rPr>
              <a:t>String class is defined in </a:t>
            </a:r>
            <a:r>
              <a:rPr lang="en-US" sz="2800" b="1" u="sng" dirty="0" err="1" smtClean="0">
                <a:latin typeface="Goudy Old Style" pitchFamily="18" charset="0"/>
                <a:cs typeface="Andalus" pitchFamily="18" charset="-78"/>
              </a:rPr>
              <a:t>java.lang</a:t>
            </a:r>
            <a:r>
              <a:rPr lang="en-US" sz="2800" dirty="0" smtClean="0">
                <a:latin typeface="Goudy Old Style" pitchFamily="18" charset="0"/>
                <a:cs typeface="Andalus" pitchFamily="18" charset="-78"/>
              </a:rPr>
              <a:t> and declared as </a:t>
            </a:r>
            <a:r>
              <a:rPr lang="en-US" sz="2800" b="1" u="sng" dirty="0" smtClean="0">
                <a:latin typeface="Goudy Old Style" pitchFamily="18" charset="0"/>
                <a:cs typeface="Andalus" pitchFamily="18" charset="-78"/>
              </a:rPr>
              <a:t>final</a:t>
            </a:r>
            <a:r>
              <a:rPr lang="en-US" sz="2800" dirty="0" smtClean="0">
                <a:latin typeface="Goudy Old Style" pitchFamily="18" charset="0"/>
                <a:cs typeface="Andalus" pitchFamily="18" charset="-78"/>
              </a:rPr>
              <a:t>.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  <a:cs typeface="Andalus" pitchFamily="18" charset="-78"/>
              </a:rPr>
              <a:t>String class constructors –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dirty="0" smtClean="0">
                <a:latin typeface="Goudy Old Style" pitchFamily="18" charset="0"/>
                <a:cs typeface="Andalus" pitchFamily="18" charset="-78"/>
              </a:rPr>
              <a:t>String(char chars[]);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dirty="0" smtClean="0">
                <a:latin typeface="Goudy Old Style" pitchFamily="18" charset="0"/>
                <a:cs typeface="Andalus" pitchFamily="18" charset="-78"/>
              </a:rPr>
              <a:t>String(char chars[], </a:t>
            </a:r>
            <a:r>
              <a:rPr lang="en-US" dirty="0" err="1" smtClean="0">
                <a:latin typeface="Goudy Old Style" pitchFamily="18" charset="0"/>
                <a:cs typeface="Andalus" pitchFamily="18" charset="-78"/>
              </a:rPr>
              <a:t>int</a:t>
            </a:r>
            <a:r>
              <a:rPr lang="en-US" dirty="0" smtClean="0">
                <a:latin typeface="Goudy Old Style" pitchFamily="18" charset="0"/>
                <a:cs typeface="Andalus" pitchFamily="18" charset="-78"/>
              </a:rPr>
              <a:t> </a:t>
            </a:r>
            <a:r>
              <a:rPr lang="en-US" dirty="0" err="1" smtClean="0">
                <a:latin typeface="Goudy Old Style" pitchFamily="18" charset="0"/>
                <a:cs typeface="Andalus" pitchFamily="18" charset="-78"/>
              </a:rPr>
              <a:t>startindex</a:t>
            </a:r>
            <a:r>
              <a:rPr lang="en-US" dirty="0" smtClean="0">
                <a:latin typeface="Goudy Old Style" pitchFamily="18" charset="0"/>
                <a:cs typeface="Andalus" pitchFamily="18" charset="-78"/>
              </a:rPr>
              <a:t>, </a:t>
            </a:r>
            <a:r>
              <a:rPr lang="en-US" dirty="0" err="1" smtClean="0">
                <a:latin typeface="Goudy Old Style" pitchFamily="18" charset="0"/>
                <a:cs typeface="Andalus" pitchFamily="18" charset="-78"/>
              </a:rPr>
              <a:t>int</a:t>
            </a:r>
            <a:r>
              <a:rPr lang="en-US" dirty="0" smtClean="0">
                <a:latin typeface="Goudy Old Style" pitchFamily="18" charset="0"/>
                <a:cs typeface="Andalus" pitchFamily="18" charset="-78"/>
              </a:rPr>
              <a:t> </a:t>
            </a:r>
            <a:r>
              <a:rPr lang="en-US" dirty="0" err="1" smtClean="0">
                <a:latin typeface="Goudy Old Style" pitchFamily="18" charset="0"/>
                <a:cs typeface="Andalus" pitchFamily="18" charset="-78"/>
              </a:rPr>
              <a:t>numchars</a:t>
            </a:r>
            <a:r>
              <a:rPr lang="en-US" dirty="0" smtClean="0">
                <a:latin typeface="Goudy Old Style" pitchFamily="18" charset="0"/>
                <a:cs typeface="Andalus" pitchFamily="18" charset="-78"/>
              </a:rPr>
              <a:t>);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dirty="0" smtClean="0">
                <a:latin typeface="Goudy Old Style" pitchFamily="18" charset="0"/>
                <a:cs typeface="Andalus" pitchFamily="18" charset="-78"/>
              </a:rPr>
              <a:t>String(String </a:t>
            </a:r>
            <a:r>
              <a:rPr lang="en-US" dirty="0" err="1" smtClean="0">
                <a:latin typeface="Goudy Old Style" pitchFamily="18" charset="0"/>
                <a:cs typeface="Andalus" pitchFamily="18" charset="-78"/>
              </a:rPr>
              <a:t>obj</a:t>
            </a:r>
            <a:r>
              <a:rPr lang="en-US" dirty="0" smtClean="0">
                <a:latin typeface="Goudy Old Style" pitchFamily="18" charset="0"/>
                <a:cs typeface="Andalus" pitchFamily="18" charset="-78"/>
              </a:rPr>
              <a:t>);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  <a:cs typeface="Andalus" pitchFamily="18" charset="-78"/>
              </a:rPr>
              <a:t>String length the method used is </a:t>
            </a:r>
            <a:r>
              <a:rPr lang="en-US" sz="2800" b="1" dirty="0" smtClean="0">
                <a:latin typeface="Goudy Old Style" pitchFamily="18" charset="0"/>
                <a:cs typeface="Andalus" pitchFamily="18" charset="-78"/>
              </a:rPr>
              <a:t>length()</a:t>
            </a:r>
            <a:r>
              <a:rPr lang="en-US" sz="2800" dirty="0" smtClean="0">
                <a:latin typeface="Goudy Old Style" pitchFamily="18" charset="0"/>
                <a:cs typeface="Andalus" pitchFamily="18" charset="-78"/>
              </a:rPr>
              <a:t>;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</a:rPr>
              <a:t>Java strings begin and end on the same line. There is no line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dirty="0" smtClean="0">
                <a:latin typeface="Goudy Old Style" pitchFamily="18" charset="0"/>
              </a:rPr>
              <a:t>continuation or escape sequence.</a:t>
            </a:r>
            <a:endParaRPr lang="en-US" sz="2800" dirty="0" smtClean="0">
              <a:latin typeface="Goudy Old Style" pitchFamily="18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1954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contd..</a:t>
            </a:r>
            <a:endParaRPr lang="en-US" sz="40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248400"/>
          </a:xfrm>
        </p:spPr>
        <p:txBody>
          <a:bodyPr/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</a:rPr>
              <a:t>A class can be </a:t>
            </a:r>
            <a:r>
              <a:rPr lang="en-US" sz="2800" b="1" dirty="0" smtClean="0">
                <a:latin typeface="Goudy Old Style" pitchFamily="18" charset="0"/>
              </a:rPr>
              <a:t>final</a:t>
            </a:r>
            <a:r>
              <a:rPr lang="en-US" sz="2800" dirty="0" smtClean="0">
                <a:latin typeface="Goudy Old Style" pitchFamily="18" charset="0"/>
              </a:rPr>
              <a:t> but also </a:t>
            </a:r>
            <a:r>
              <a:rPr lang="en-US" sz="2800" b="1" dirty="0" smtClean="0">
                <a:latin typeface="Goudy Old Style" pitchFamily="18" charset="0"/>
              </a:rPr>
              <a:t>mutable</a:t>
            </a:r>
            <a:r>
              <a:rPr lang="en-US" sz="2800" dirty="0" smtClean="0">
                <a:latin typeface="Goudy Old Style" pitchFamily="18" charset="0"/>
              </a:rPr>
              <a:t>.</a:t>
            </a:r>
          </a:p>
          <a:p>
            <a:pPr>
              <a:buSzPct val="70000"/>
              <a:buNone/>
            </a:pPr>
            <a:r>
              <a:rPr lang="en-US" sz="2800" dirty="0" smtClean="0">
                <a:latin typeface="Goudy Old Style" pitchFamily="18" charset="0"/>
              </a:rPr>
              <a:t>Note : </a:t>
            </a:r>
            <a:r>
              <a:rPr lang="en-US" sz="2800" b="1" dirty="0" smtClean="0">
                <a:latin typeface="Goudy Old Style" pitchFamily="18" charset="0"/>
              </a:rPr>
              <a:t>final</a:t>
            </a:r>
            <a:r>
              <a:rPr lang="en-US" sz="2800" dirty="0" smtClean="0">
                <a:latin typeface="Goudy Old Style" pitchFamily="18" charset="0"/>
              </a:rPr>
              <a:t> and </a:t>
            </a:r>
            <a:r>
              <a:rPr lang="en-US" sz="2800" b="1" dirty="0" smtClean="0">
                <a:latin typeface="Goudy Old Style" pitchFamily="18" charset="0"/>
              </a:rPr>
              <a:t>immutable</a:t>
            </a:r>
            <a:r>
              <a:rPr lang="en-US" sz="2800" dirty="0" smtClean="0">
                <a:latin typeface="Goudy Old Style" pitchFamily="18" charset="0"/>
              </a:rPr>
              <a:t> are two different issues.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</a:rPr>
              <a:t>The </a:t>
            </a:r>
            <a:r>
              <a:rPr lang="en-US" sz="2800" b="1" dirty="0" smtClean="0">
                <a:latin typeface="Goudy Old Style" pitchFamily="18" charset="0"/>
              </a:rPr>
              <a:t>immutability</a:t>
            </a:r>
            <a:r>
              <a:rPr lang="en-US" sz="2800" dirty="0" smtClean="0">
                <a:latin typeface="Goudy Old Style" pitchFamily="18" charset="0"/>
              </a:rPr>
              <a:t> feature is useful in these situations</a:t>
            </a:r>
            <a:r>
              <a:rPr lang="en-US" dirty="0" smtClean="0">
                <a:latin typeface="Goudy Old Style" pitchFamily="18" charset="0"/>
              </a:rPr>
              <a:t> – 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dirty="0" smtClean="0">
                <a:latin typeface="Goudy Old Style" pitchFamily="18" charset="0"/>
              </a:rPr>
              <a:t>To  make things efficient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i.e. </a:t>
            </a:r>
            <a:r>
              <a:rPr lang="en-US" dirty="0" smtClean="0">
                <a:latin typeface="Goudy Old Style" pitchFamily="18" charset="0"/>
              </a:rPr>
              <a:t>less space and  more performance, allows this object to be shared efficiently without fear of having the underlying value change.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dirty="0" smtClean="0">
                <a:latin typeface="Goudy Old Style" pitchFamily="18" charset="0"/>
              </a:rPr>
              <a:t>When loading a class in </a:t>
            </a:r>
            <a:r>
              <a:rPr lang="en-US" dirty="0" err="1" smtClean="0">
                <a:latin typeface="Goudy Old Style" pitchFamily="18" charset="0"/>
              </a:rPr>
              <a:t>Classloader</a:t>
            </a:r>
            <a:r>
              <a:rPr lang="en-US" dirty="0" smtClean="0">
                <a:latin typeface="Goudy Old Style" pitchFamily="18" charset="0"/>
              </a:rPr>
              <a:t>, </a:t>
            </a:r>
            <a:r>
              <a:rPr lang="en-US" dirty="0" err="1" smtClean="0">
                <a:latin typeface="Goudy Old Style" pitchFamily="18" charset="0"/>
              </a:rPr>
              <a:t>Ipaddress</a:t>
            </a:r>
            <a:r>
              <a:rPr lang="en-US" dirty="0" smtClean="0">
                <a:latin typeface="Goudy Old Style" pitchFamily="18" charset="0"/>
              </a:rPr>
              <a:t>, username, password, Database URL are all passed as String </a:t>
            </a:r>
            <a:endParaRPr lang="en-US" sz="2400" dirty="0" smtClean="0">
              <a:latin typeface="Goudy Old Style" pitchFamily="18" charset="0"/>
            </a:endParaRP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</a:rPr>
              <a:t>The qualifier </a:t>
            </a:r>
            <a:r>
              <a:rPr lang="en-US" sz="2800" b="1" dirty="0" smtClean="0">
                <a:latin typeface="Goudy Old Style" pitchFamily="18" charset="0"/>
              </a:rPr>
              <a:t>final</a:t>
            </a:r>
            <a:r>
              <a:rPr lang="en-US" sz="2800" dirty="0" smtClean="0">
                <a:latin typeface="Goudy Old Style" pitchFamily="18" charset="0"/>
              </a:rPr>
              <a:t> is useful in following situations – 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dirty="0" smtClean="0">
                <a:latin typeface="Goudy Old Style" pitchFamily="18" charset="0"/>
              </a:rPr>
              <a:t>String can be used as key in </a:t>
            </a:r>
            <a:r>
              <a:rPr lang="en-US" dirty="0" err="1" smtClean="0">
                <a:latin typeface="Goudy Old Style" pitchFamily="18" charset="0"/>
              </a:rPr>
              <a:t>HashMap</a:t>
            </a:r>
            <a:r>
              <a:rPr lang="en-US" dirty="0" smtClean="0">
                <a:latin typeface="Goudy Old Style" pitchFamily="18" charset="0"/>
              </a:rPr>
              <a:t> and </a:t>
            </a:r>
            <a:r>
              <a:rPr lang="en-US" dirty="0" err="1" smtClean="0">
                <a:latin typeface="Goudy Old Style" pitchFamily="18" charset="0"/>
              </a:rPr>
              <a:t>Hashtable</a:t>
            </a:r>
            <a:r>
              <a:rPr lang="en-US" dirty="0" smtClean="0">
                <a:latin typeface="Goudy Old Style" pitchFamily="18" charset="0"/>
              </a:rPr>
              <a:t>. 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dirty="0" smtClean="0">
                <a:latin typeface="Goudy Old Style" pitchFamily="18" charset="0"/>
              </a:rPr>
              <a:t>The user cannot override any of its methods but just have to use them.</a:t>
            </a:r>
            <a:endParaRPr lang="en-US" sz="2400" dirty="0">
              <a:latin typeface="Goudy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7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String Operations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9144000" cy="6172200"/>
          </a:xfrm>
        </p:spPr>
        <p:txBody>
          <a:bodyPr/>
          <a:lstStyle/>
          <a:p>
            <a:pPr marL="228600" indent="-228600" eaLnBrk="1" hangingPunct="1">
              <a:buSzPct val="70000"/>
              <a:buFont typeface="Wingdings" pitchFamily="2" charset="2"/>
              <a:buChar char="Ø"/>
            </a:pPr>
            <a:r>
              <a:rPr lang="en-US" sz="2600" dirty="0" smtClean="0">
                <a:latin typeface="Goudy Old Style" pitchFamily="18" charset="0"/>
              </a:rPr>
              <a:t> Concatenation – using the operator +.  Concatenation of    </a:t>
            </a:r>
          </a:p>
          <a:p>
            <a:pPr marL="228600" indent="-228600" eaLnBrk="1" hangingPunct="1">
              <a:buSzPct val="70000"/>
              <a:buNone/>
            </a:pPr>
            <a:r>
              <a:rPr lang="en-US" sz="2600" dirty="0" smtClean="0">
                <a:latin typeface="Goudy Old Style" pitchFamily="18" charset="0"/>
              </a:rPr>
              <a:t>     String types and String with other types.</a:t>
            </a:r>
          </a:p>
          <a:p>
            <a:pPr marL="228600" indent="-228600" eaLnBrk="1" hangingPunct="1">
              <a:buSzPct val="70000"/>
              <a:buFont typeface="Wingdings" pitchFamily="2" charset="2"/>
              <a:buChar char="Ø"/>
            </a:pPr>
            <a:r>
              <a:rPr lang="en-US" sz="2600" dirty="0" smtClean="0">
                <a:latin typeface="Goudy Old Style" pitchFamily="18" charset="0"/>
              </a:rPr>
              <a:t> Character Extraction – 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char </a:t>
            </a:r>
            <a:r>
              <a:rPr lang="en-US" sz="2600" dirty="0" err="1" smtClean="0">
                <a:latin typeface="Goudy Old Style" pitchFamily="18" charset="0"/>
              </a:rPr>
              <a:t>charAt</a:t>
            </a:r>
            <a:r>
              <a:rPr lang="en-US" sz="2600" dirty="0" smtClean="0">
                <a:latin typeface="Goudy Old Style" pitchFamily="18" charset="0"/>
              </a:rPr>
              <a:t>(</a:t>
            </a:r>
            <a:r>
              <a:rPr lang="en-US" sz="2600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 where);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void  </a:t>
            </a:r>
            <a:r>
              <a:rPr lang="en-US" sz="2600" dirty="0" err="1" smtClean="0">
                <a:latin typeface="Goudy Old Style" pitchFamily="18" charset="0"/>
              </a:rPr>
              <a:t>getChars</a:t>
            </a:r>
            <a:r>
              <a:rPr lang="en-US" sz="2600" dirty="0" smtClean="0">
                <a:latin typeface="Goudy Old Style" pitchFamily="18" charset="0"/>
              </a:rPr>
              <a:t>(</a:t>
            </a:r>
            <a:r>
              <a:rPr lang="en-US" sz="2600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 </a:t>
            </a:r>
            <a:r>
              <a:rPr lang="en-US" sz="2600" dirty="0" err="1" smtClean="0">
                <a:latin typeface="Goudy Old Style" pitchFamily="18" charset="0"/>
              </a:rPr>
              <a:t>sourceStart</a:t>
            </a:r>
            <a:r>
              <a:rPr lang="en-US" sz="2600" dirty="0" smtClean="0">
                <a:latin typeface="Goudy Old Style" pitchFamily="18" charset="0"/>
              </a:rPr>
              <a:t>, </a:t>
            </a:r>
            <a:r>
              <a:rPr lang="en-US" sz="2600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 </a:t>
            </a:r>
            <a:r>
              <a:rPr lang="en-US" sz="2600" dirty="0" err="1" smtClean="0">
                <a:latin typeface="Goudy Old Style" pitchFamily="18" charset="0"/>
              </a:rPr>
              <a:t>sourceEnd</a:t>
            </a:r>
            <a:r>
              <a:rPr lang="en-US" sz="2600" dirty="0" smtClean="0">
                <a:latin typeface="Goudy Old Style" pitchFamily="18" charset="0"/>
              </a:rPr>
              <a:t>, char target[], </a:t>
            </a:r>
            <a:r>
              <a:rPr lang="en-US" sz="2600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 </a:t>
            </a:r>
            <a:r>
              <a:rPr lang="en-US" sz="2600" dirty="0" err="1" smtClean="0">
                <a:latin typeface="Goudy Old Style" pitchFamily="18" charset="0"/>
              </a:rPr>
              <a:t>targetStart</a:t>
            </a:r>
            <a:r>
              <a:rPr lang="en-US" sz="2600" dirty="0" smtClean="0">
                <a:latin typeface="Goudy Old Style" pitchFamily="18" charset="0"/>
              </a:rPr>
              <a:t>);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byte[] </a:t>
            </a:r>
            <a:r>
              <a:rPr lang="en-US" sz="2600" dirty="0" err="1" smtClean="0">
                <a:latin typeface="Goudy Old Style" pitchFamily="18" charset="0"/>
              </a:rPr>
              <a:t>getBytes</a:t>
            </a:r>
            <a:r>
              <a:rPr lang="en-US" sz="2600" dirty="0" smtClean="0">
                <a:latin typeface="Goudy Old Style" pitchFamily="18" charset="0"/>
              </a:rPr>
              <a:t>()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char[] </a:t>
            </a:r>
            <a:r>
              <a:rPr lang="en-US" sz="2600" dirty="0" err="1" smtClean="0">
                <a:latin typeface="Goudy Old Style" pitchFamily="18" charset="0"/>
              </a:rPr>
              <a:t>toCharArray</a:t>
            </a:r>
            <a:r>
              <a:rPr lang="en-US" sz="2600" dirty="0" smtClean="0">
                <a:latin typeface="Goudy Old Style" pitchFamily="18" charset="0"/>
              </a:rPr>
              <a:t>()</a:t>
            </a:r>
          </a:p>
          <a:p>
            <a:pPr marL="228600" indent="-228600" eaLnBrk="1" hangingPunct="1">
              <a:buSzPct val="70000"/>
              <a:buFont typeface="Wingdings" pitchFamily="2" charset="2"/>
              <a:buChar char="Ø"/>
            </a:pPr>
            <a:r>
              <a:rPr lang="en-US" sz="2600" dirty="0" smtClean="0">
                <a:latin typeface="Goudy Old Style" pitchFamily="18" charset="0"/>
              </a:rPr>
              <a:t> String Comparison – 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600" dirty="0" err="1" smtClean="0">
                <a:latin typeface="Goudy Old Style" pitchFamily="18" charset="0"/>
              </a:rPr>
              <a:t>boolean</a:t>
            </a:r>
            <a:r>
              <a:rPr lang="en-US" sz="2600" dirty="0" smtClean="0">
                <a:latin typeface="Goudy Old Style" pitchFamily="18" charset="0"/>
              </a:rPr>
              <a:t> equals()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600" dirty="0" err="1" smtClean="0">
                <a:latin typeface="Goudy Old Style" pitchFamily="18" charset="0"/>
              </a:rPr>
              <a:t>boolean</a:t>
            </a:r>
            <a:r>
              <a:rPr lang="en-US" sz="2600" dirty="0" smtClean="0">
                <a:latin typeface="Goudy Old Style" pitchFamily="18" charset="0"/>
              </a:rPr>
              <a:t> </a:t>
            </a:r>
            <a:r>
              <a:rPr lang="en-US" sz="2600" dirty="0" err="1" smtClean="0">
                <a:latin typeface="Goudy Old Style" pitchFamily="18" charset="0"/>
              </a:rPr>
              <a:t>equalsIgnoreCase</a:t>
            </a:r>
            <a:r>
              <a:rPr lang="en-US" sz="2600" dirty="0" smtClean="0">
                <a:latin typeface="Goudy Old Style" pitchFamily="18" charset="0"/>
              </a:rPr>
              <a:t>()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equals and ==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600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 </a:t>
            </a:r>
            <a:r>
              <a:rPr lang="en-US" sz="2600" dirty="0" err="1" smtClean="0">
                <a:latin typeface="Goudy Old Style" pitchFamily="18" charset="0"/>
              </a:rPr>
              <a:t>compareTo</a:t>
            </a:r>
            <a:r>
              <a:rPr lang="en-US" sz="2600" dirty="0" smtClean="0">
                <a:latin typeface="Goudy Old Style" pitchFamily="18" charset="0"/>
              </a:rPr>
              <a:t>(String </a:t>
            </a:r>
            <a:r>
              <a:rPr lang="en-US" sz="2600" dirty="0" err="1" smtClean="0">
                <a:latin typeface="Goudy Old Style" pitchFamily="18" charset="0"/>
              </a:rPr>
              <a:t>str</a:t>
            </a:r>
            <a:r>
              <a:rPr lang="en-US" sz="2600" dirty="0" smtClean="0">
                <a:latin typeface="Goudy Old Style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780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381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contd..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381000"/>
            <a:ext cx="8915400" cy="5791200"/>
          </a:xfrm>
        </p:spPr>
        <p:txBody>
          <a:bodyPr/>
          <a:lstStyle/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</a:rPr>
              <a:t>Searching Strings– </a:t>
            </a:r>
            <a:endParaRPr lang="en-US" dirty="0" smtClean="0">
              <a:latin typeface="Goudy Old Style" pitchFamily="18" charset="0"/>
            </a:endParaRP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400" dirty="0" err="1" smtClean="0">
                <a:latin typeface="Goudy Old Style" pitchFamily="18" charset="0"/>
              </a:rPr>
              <a:t>int</a:t>
            </a:r>
            <a:r>
              <a:rPr lang="en-US" sz="2400" dirty="0" smtClean="0">
                <a:latin typeface="Goudy Old Style" pitchFamily="18" charset="0"/>
              </a:rPr>
              <a:t> </a:t>
            </a:r>
            <a:r>
              <a:rPr lang="en-US" sz="2400" dirty="0" err="1" smtClean="0">
                <a:latin typeface="Goudy Old Style" pitchFamily="18" charset="0"/>
              </a:rPr>
              <a:t>indexOf</a:t>
            </a:r>
            <a:r>
              <a:rPr lang="en-US" sz="2400" dirty="0" smtClean="0">
                <a:latin typeface="Goudy Old Style" pitchFamily="18" charset="0"/>
              </a:rPr>
              <a:t>(char </a:t>
            </a:r>
            <a:r>
              <a:rPr lang="en-US" sz="2400" dirty="0" err="1" smtClean="0">
                <a:latin typeface="Goudy Old Style" pitchFamily="18" charset="0"/>
              </a:rPr>
              <a:t>ch</a:t>
            </a:r>
            <a:r>
              <a:rPr lang="en-US" sz="2400" dirty="0" smtClean="0">
                <a:latin typeface="Goudy Old Style" pitchFamily="18" charset="0"/>
              </a:rPr>
              <a:t>)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400" dirty="0" err="1" smtClean="0">
                <a:latin typeface="Goudy Old Style" pitchFamily="18" charset="0"/>
              </a:rPr>
              <a:t>int</a:t>
            </a:r>
            <a:r>
              <a:rPr lang="en-US" sz="2400" dirty="0" smtClean="0">
                <a:latin typeface="Goudy Old Style" pitchFamily="18" charset="0"/>
              </a:rPr>
              <a:t> </a:t>
            </a:r>
            <a:r>
              <a:rPr lang="en-US" sz="2400" dirty="0" err="1" smtClean="0">
                <a:latin typeface="Goudy Old Style" pitchFamily="18" charset="0"/>
              </a:rPr>
              <a:t>lastIndexOf</a:t>
            </a:r>
            <a:r>
              <a:rPr lang="en-US" sz="2400" dirty="0" smtClean="0">
                <a:latin typeface="Goudy Old Style" pitchFamily="18" charset="0"/>
              </a:rPr>
              <a:t>(char </a:t>
            </a:r>
            <a:r>
              <a:rPr lang="en-US" sz="2400" dirty="0" err="1" smtClean="0">
                <a:latin typeface="Goudy Old Style" pitchFamily="18" charset="0"/>
              </a:rPr>
              <a:t>ch</a:t>
            </a:r>
            <a:r>
              <a:rPr lang="en-US" sz="2400" dirty="0" smtClean="0">
                <a:latin typeface="Goudy Old Style" pitchFamily="18" charset="0"/>
              </a:rPr>
              <a:t>)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400" dirty="0" err="1" smtClean="0">
                <a:latin typeface="Goudy Old Style" pitchFamily="18" charset="0"/>
              </a:rPr>
              <a:t>int</a:t>
            </a:r>
            <a:r>
              <a:rPr lang="en-US" sz="2400" dirty="0" smtClean="0">
                <a:latin typeface="Goudy Old Style" pitchFamily="18" charset="0"/>
              </a:rPr>
              <a:t> </a:t>
            </a:r>
            <a:r>
              <a:rPr lang="en-US" sz="2400" dirty="0" err="1" smtClean="0">
                <a:latin typeface="Goudy Old Style" pitchFamily="18" charset="0"/>
              </a:rPr>
              <a:t>indexOf</a:t>
            </a:r>
            <a:r>
              <a:rPr lang="en-US" sz="2400" dirty="0" smtClean="0">
                <a:latin typeface="Goudy Old Style" pitchFamily="18" charset="0"/>
              </a:rPr>
              <a:t>(String s)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400" dirty="0" err="1" smtClean="0">
                <a:latin typeface="Goudy Old Style" pitchFamily="18" charset="0"/>
              </a:rPr>
              <a:t>int</a:t>
            </a:r>
            <a:r>
              <a:rPr lang="en-US" sz="2400" dirty="0" smtClean="0">
                <a:latin typeface="Goudy Old Style" pitchFamily="18" charset="0"/>
              </a:rPr>
              <a:t> </a:t>
            </a:r>
            <a:r>
              <a:rPr lang="en-US" sz="2400" dirty="0" err="1" smtClean="0">
                <a:latin typeface="Goudy Old Style" pitchFamily="18" charset="0"/>
              </a:rPr>
              <a:t>lastIndexOf</a:t>
            </a:r>
            <a:r>
              <a:rPr lang="en-US" sz="2400" dirty="0" smtClean="0">
                <a:latin typeface="Goudy Old Style" pitchFamily="18" charset="0"/>
              </a:rPr>
              <a:t>(String s)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400" dirty="0" err="1" smtClean="0">
                <a:latin typeface="Goudy Old Style" pitchFamily="18" charset="0"/>
              </a:rPr>
              <a:t>int</a:t>
            </a:r>
            <a:r>
              <a:rPr lang="en-US" sz="2400" dirty="0" smtClean="0">
                <a:latin typeface="Goudy Old Style" pitchFamily="18" charset="0"/>
              </a:rPr>
              <a:t> </a:t>
            </a:r>
            <a:r>
              <a:rPr lang="en-US" sz="2400" dirty="0" err="1" smtClean="0">
                <a:latin typeface="Goudy Old Style" pitchFamily="18" charset="0"/>
              </a:rPr>
              <a:t>indexOf</a:t>
            </a:r>
            <a:r>
              <a:rPr lang="en-US" sz="2400" dirty="0" smtClean="0">
                <a:latin typeface="Goudy Old Style" pitchFamily="18" charset="0"/>
              </a:rPr>
              <a:t>(char </a:t>
            </a:r>
            <a:r>
              <a:rPr lang="en-US" sz="2400" dirty="0" err="1" smtClean="0">
                <a:latin typeface="Goudy Old Style" pitchFamily="18" charset="0"/>
              </a:rPr>
              <a:t>ch</a:t>
            </a:r>
            <a:r>
              <a:rPr lang="en-US" sz="2400" dirty="0" smtClean="0">
                <a:latin typeface="Goudy Old Style" pitchFamily="18" charset="0"/>
              </a:rPr>
              <a:t>, </a:t>
            </a:r>
            <a:r>
              <a:rPr lang="en-US" sz="2400" dirty="0" err="1" smtClean="0">
                <a:latin typeface="Goudy Old Style" pitchFamily="18" charset="0"/>
              </a:rPr>
              <a:t>int</a:t>
            </a:r>
            <a:r>
              <a:rPr lang="en-US" sz="2400" dirty="0" smtClean="0">
                <a:latin typeface="Goudy Old Style" pitchFamily="18" charset="0"/>
              </a:rPr>
              <a:t> </a:t>
            </a:r>
            <a:r>
              <a:rPr lang="en-US" sz="2400" dirty="0" err="1" smtClean="0">
                <a:latin typeface="Goudy Old Style" pitchFamily="18" charset="0"/>
              </a:rPr>
              <a:t>startIndex</a:t>
            </a:r>
            <a:r>
              <a:rPr lang="en-US" sz="2400" dirty="0" smtClean="0">
                <a:latin typeface="Goudy Old Style" pitchFamily="18" charset="0"/>
              </a:rPr>
              <a:t>)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400" dirty="0" err="1" smtClean="0">
                <a:latin typeface="Goudy Old Style" pitchFamily="18" charset="0"/>
              </a:rPr>
              <a:t>int</a:t>
            </a:r>
            <a:r>
              <a:rPr lang="en-US" sz="2400" dirty="0" smtClean="0">
                <a:latin typeface="Goudy Old Style" pitchFamily="18" charset="0"/>
              </a:rPr>
              <a:t> </a:t>
            </a:r>
            <a:r>
              <a:rPr lang="en-US" sz="2400" dirty="0" err="1" smtClean="0">
                <a:latin typeface="Goudy Old Style" pitchFamily="18" charset="0"/>
              </a:rPr>
              <a:t>lastIndexOf</a:t>
            </a:r>
            <a:r>
              <a:rPr lang="en-US" sz="2400" dirty="0" smtClean="0">
                <a:latin typeface="Goudy Old Style" pitchFamily="18" charset="0"/>
              </a:rPr>
              <a:t>(char </a:t>
            </a:r>
            <a:r>
              <a:rPr lang="en-US" sz="2400" dirty="0" err="1" smtClean="0">
                <a:latin typeface="Goudy Old Style" pitchFamily="18" charset="0"/>
              </a:rPr>
              <a:t>ch</a:t>
            </a:r>
            <a:r>
              <a:rPr lang="en-US" sz="2400" dirty="0" smtClean="0">
                <a:latin typeface="Goudy Old Style" pitchFamily="18" charset="0"/>
              </a:rPr>
              <a:t>, </a:t>
            </a:r>
            <a:r>
              <a:rPr lang="en-US" sz="2400" dirty="0" err="1" smtClean="0">
                <a:latin typeface="Goudy Old Style" pitchFamily="18" charset="0"/>
              </a:rPr>
              <a:t>int</a:t>
            </a:r>
            <a:r>
              <a:rPr lang="en-US" sz="2400" dirty="0" smtClean="0">
                <a:latin typeface="Goudy Old Style" pitchFamily="18" charset="0"/>
              </a:rPr>
              <a:t> </a:t>
            </a:r>
            <a:r>
              <a:rPr lang="en-US" sz="2400" dirty="0" err="1" smtClean="0">
                <a:latin typeface="Goudy Old Style" pitchFamily="18" charset="0"/>
              </a:rPr>
              <a:t>startIndex</a:t>
            </a:r>
            <a:r>
              <a:rPr lang="en-US" sz="2400" dirty="0" smtClean="0">
                <a:latin typeface="Goudy Old Style" pitchFamily="18" charset="0"/>
              </a:rPr>
              <a:t>)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400" dirty="0" err="1" smtClean="0">
                <a:latin typeface="Goudy Old Style" pitchFamily="18" charset="0"/>
              </a:rPr>
              <a:t>int</a:t>
            </a:r>
            <a:r>
              <a:rPr lang="en-US" sz="2400" dirty="0" smtClean="0">
                <a:latin typeface="Goudy Old Style" pitchFamily="18" charset="0"/>
              </a:rPr>
              <a:t> </a:t>
            </a:r>
            <a:r>
              <a:rPr lang="en-US" sz="2400" dirty="0" err="1" smtClean="0">
                <a:latin typeface="Goudy Old Style" pitchFamily="18" charset="0"/>
              </a:rPr>
              <a:t>indexOf</a:t>
            </a:r>
            <a:r>
              <a:rPr lang="en-US" sz="2400" dirty="0" smtClean="0">
                <a:latin typeface="Goudy Old Style" pitchFamily="18" charset="0"/>
              </a:rPr>
              <a:t>(String s, </a:t>
            </a:r>
            <a:r>
              <a:rPr lang="en-US" sz="2400" dirty="0" err="1" smtClean="0">
                <a:latin typeface="Goudy Old Style" pitchFamily="18" charset="0"/>
              </a:rPr>
              <a:t>int</a:t>
            </a:r>
            <a:r>
              <a:rPr lang="en-US" sz="2400" dirty="0" smtClean="0">
                <a:latin typeface="Goudy Old Style" pitchFamily="18" charset="0"/>
              </a:rPr>
              <a:t> </a:t>
            </a:r>
            <a:r>
              <a:rPr lang="en-US" sz="2400" dirty="0" err="1" smtClean="0">
                <a:latin typeface="Goudy Old Style" pitchFamily="18" charset="0"/>
              </a:rPr>
              <a:t>startIndex</a:t>
            </a:r>
            <a:r>
              <a:rPr lang="en-US" sz="2400" dirty="0" smtClean="0">
                <a:latin typeface="Goudy Old Style" pitchFamily="18" charset="0"/>
              </a:rPr>
              <a:t>)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400" dirty="0" err="1" smtClean="0">
                <a:latin typeface="Goudy Old Style" pitchFamily="18" charset="0"/>
              </a:rPr>
              <a:t>int</a:t>
            </a:r>
            <a:r>
              <a:rPr lang="en-US" sz="2400" dirty="0" smtClean="0">
                <a:latin typeface="Goudy Old Style" pitchFamily="18" charset="0"/>
              </a:rPr>
              <a:t> </a:t>
            </a:r>
            <a:r>
              <a:rPr lang="en-US" sz="2400" dirty="0" err="1" smtClean="0">
                <a:latin typeface="Goudy Old Style" pitchFamily="18" charset="0"/>
              </a:rPr>
              <a:t>lastIndexOf</a:t>
            </a:r>
            <a:r>
              <a:rPr lang="en-US" sz="2400" dirty="0" smtClean="0">
                <a:latin typeface="Goudy Old Style" pitchFamily="18" charset="0"/>
              </a:rPr>
              <a:t>(String s, </a:t>
            </a:r>
            <a:r>
              <a:rPr lang="en-US" sz="2400" dirty="0" err="1" smtClean="0">
                <a:latin typeface="Goudy Old Style" pitchFamily="18" charset="0"/>
              </a:rPr>
              <a:t>int</a:t>
            </a:r>
            <a:r>
              <a:rPr lang="en-US" sz="2400" dirty="0" smtClean="0">
                <a:latin typeface="Goudy Old Style" pitchFamily="18" charset="0"/>
              </a:rPr>
              <a:t> </a:t>
            </a:r>
            <a:r>
              <a:rPr lang="en-US" sz="2400" dirty="0" err="1" smtClean="0">
                <a:latin typeface="Goudy Old Style" pitchFamily="18" charset="0"/>
              </a:rPr>
              <a:t>startIndex</a:t>
            </a:r>
            <a:r>
              <a:rPr lang="en-US" sz="2400" dirty="0" smtClean="0">
                <a:latin typeface="Goudy Old Style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93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381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contd..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81000"/>
            <a:ext cx="9144000" cy="61722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sz="2800" dirty="0" smtClean="0">
                <a:latin typeface="Goudy Old Style" pitchFamily="18" charset="0"/>
              </a:rPr>
              <a:t>Modifying the String –</a:t>
            </a:r>
          </a:p>
          <a:p>
            <a:pPr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v"/>
              <a:defRPr/>
            </a:pPr>
            <a:r>
              <a:rPr lang="en-US" sz="2400" dirty="0" smtClean="0">
                <a:latin typeface="Goudy Old Style" pitchFamily="18" charset="0"/>
              </a:rPr>
              <a:t>String substring(</a:t>
            </a:r>
            <a:r>
              <a:rPr lang="en-US" sz="2400" dirty="0" err="1" smtClean="0">
                <a:latin typeface="Goudy Old Style" pitchFamily="18" charset="0"/>
              </a:rPr>
              <a:t>int</a:t>
            </a:r>
            <a:r>
              <a:rPr lang="en-US" sz="2400" dirty="0" smtClean="0">
                <a:latin typeface="Goudy Old Style" pitchFamily="18" charset="0"/>
              </a:rPr>
              <a:t> </a:t>
            </a:r>
            <a:r>
              <a:rPr lang="en-US" sz="2400" dirty="0" err="1" smtClean="0">
                <a:latin typeface="Goudy Old Style" pitchFamily="18" charset="0"/>
              </a:rPr>
              <a:t>startIndex</a:t>
            </a:r>
            <a:r>
              <a:rPr lang="en-US" sz="2400" dirty="0" smtClean="0">
                <a:latin typeface="Goudy Old Style" pitchFamily="18" charset="0"/>
              </a:rPr>
              <a:t>)</a:t>
            </a:r>
          </a:p>
          <a:p>
            <a:pPr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v"/>
              <a:defRPr/>
            </a:pPr>
            <a:r>
              <a:rPr lang="en-US" sz="2400" dirty="0" smtClean="0">
                <a:latin typeface="Goudy Old Style" pitchFamily="18" charset="0"/>
              </a:rPr>
              <a:t>String substring(</a:t>
            </a:r>
            <a:r>
              <a:rPr lang="en-US" sz="2400" dirty="0" err="1" smtClean="0">
                <a:latin typeface="Goudy Old Style" pitchFamily="18" charset="0"/>
              </a:rPr>
              <a:t>int</a:t>
            </a:r>
            <a:r>
              <a:rPr lang="en-US" sz="2400" dirty="0" smtClean="0">
                <a:latin typeface="Goudy Old Style" pitchFamily="18" charset="0"/>
              </a:rPr>
              <a:t> </a:t>
            </a:r>
            <a:r>
              <a:rPr lang="en-US" sz="2400" dirty="0" err="1" smtClean="0">
                <a:latin typeface="Goudy Old Style" pitchFamily="18" charset="0"/>
              </a:rPr>
              <a:t>startIndex</a:t>
            </a:r>
            <a:r>
              <a:rPr lang="en-US" sz="2400" dirty="0" smtClean="0">
                <a:latin typeface="Goudy Old Style" pitchFamily="18" charset="0"/>
              </a:rPr>
              <a:t>, </a:t>
            </a:r>
            <a:r>
              <a:rPr lang="en-US" sz="2400" dirty="0" err="1" smtClean="0">
                <a:latin typeface="Goudy Old Style" pitchFamily="18" charset="0"/>
              </a:rPr>
              <a:t>int</a:t>
            </a:r>
            <a:r>
              <a:rPr lang="en-US" sz="2400" dirty="0" smtClean="0">
                <a:latin typeface="Goudy Old Style" pitchFamily="18" charset="0"/>
              </a:rPr>
              <a:t> </a:t>
            </a:r>
            <a:r>
              <a:rPr lang="en-US" sz="2400" dirty="0" err="1" smtClean="0">
                <a:latin typeface="Goudy Old Style" pitchFamily="18" charset="0"/>
              </a:rPr>
              <a:t>endIndex</a:t>
            </a:r>
            <a:r>
              <a:rPr lang="en-US" sz="2400" dirty="0" smtClean="0">
                <a:latin typeface="Goudy Old Style" pitchFamily="18" charset="0"/>
              </a:rPr>
              <a:t>)</a:t>
            </a:r>
          </a:p>
          <a:p>
            <a:pPr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v"/>
              <a:defRPr/>
            </a:pPr>
            <a:r>
              <a:rPr lang="en-US" sz="2400" dirty="0" smtClean="0">
                <a:latin typeface="Goudy Old Style" pitchFamily="18" charset="0"/>
              </a:rPr>
              <a:t>String </a:t>
            </a:r>
            <a:r>
              <a:rPr lang="en-US" sz="2400" dirty="0" err="1" smtClean="0">
                <a:latin typeface="Goudy Old Style" pitchFamily="18" charset="0"/>
              </a:rPr>
              <a:t>concat</a:t>
            </a:r>
            <a:r>
              <a:rPr lang="en-US" sz="2400" dirty="0" smtClean="0">
                <a:latin typeface="Goudy Old Style" pitchFamily="18" charset="0"/>
              </a:rPr>
              <a:t>(String </a:t>
            </a:r>
            <a:r>
              <a:rPr lang="en-US" sz="2400" dirty="0" err="1" smtClean="0">
                <a:latin typeface="Goudy Old Style" pitchFamily="18" charset="0"/>
              </a:rPr>
              <a:t>str</a:t>
            </a:r>
            <a:r>
              <a:rPr lang="en-US" sz="2400" dirty="0" smtClean="0">
                <a:latin typeface="Goudy Old Style" pitchFamily="18" charset="0"/>
              </a:rPr>
              <a:t>)</a:t>
            </a:r>
          </a:p>
          <a:p>
            <a:pPr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v"/>
              <a:defRPr/>
            </a:pPr>
            <a:r>
              <a:rPr lang="en-US" sz="2400" dirty="0" smtClean="0">
                <a:latin typeface="Goudy Old Style" pitchFamily="18" charset="0"/>
              </a:rPr>
              <a:t>String replace(char original, char replacement)</a:t>
            </a:r>
          </a:p>
          <a:p>
            <a:pPr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v"/>
              <a:defRPr/>
            </a:pPr>
            <a:r>
              <a:rPr lang="en-US" sz="2400" dirty="0" smtClean="0">
                <a:latin typeface="Goudy Old Style" pitchFamily="18" charset="0"/>
              </a:rPr>
              <a:t>String trim();</a:t>
            </a:r>
          </a:p>
          <a:p>
            <a:pPr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sz="2800" dirty="0" smtClean="0">
                <a:latin typeface="Goudy Old Style" pitchFamily="18" charset="0"/>
              </a:rPr>
              <a:t>Changing the case of characters</a:t>
            </a:r>
          </a:p>
          <a:p>
            <a:pPr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v"/>
              <a:defRPr/>
            </a:pPr>
            <a:r>
              <a:rPr lang="en-US" sz="2400" dirty="0" smtClean="0">
                <a:latin typeface="Goudy Old Style" pitchFamily="18" charset="0"/>
              </a:rPr>
              <a:t>String </a:t>
            </a:r>
            <a:r>
              <a:rPr lang="en-US" sz="2400" dirty="0" err="1" smtClean="0">
                <a:latin typeface="Goudy Old Style" pitchFamily="18" charset="0"/>
              </a:rPr>
              <a:t>toLowerCase</a:t>
            </a:r>
            <a:r>
              <a:rPr lang="en-US" sz="2400" dirty="0" smtClean="0">
                <a:latin typeface="Goudy Old Style" pitchFamily="18" charset="0"/>
              </a:rPr>
              <a:t>()</a:t>
            </a:r>
          </a:p>
          <a:p>
            <a:pPr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v"/>
              <a:defRPr/>
            </a:pPr>
            <a:r>
              <a:rPr lang="en-US" sz="2400" dirty="0" smtClean="0">
                <a:latin typeface="Goudy Old Style" pitchFamily="18" charset="0"/>
              </a:rPr>
              <a:t>String </a:t>
            </a:r>
            <a:r>
              <a:rPr lang="en-US" sz="2400" dirty="0" err="1" smtClean="0">
                <a:latin typeface="Goudy Old Style" pitchFamily="18" charset="0"/>
              </a:rPr>
              <a:t>toUpperCase</a:t>
            </a:r>
            <a:r>
              <a:rPr lang="en-US" sz="2400" dirty="0" smtClean="0">
                <a:latin typeface="Goudy Old Style" pitchFamily="18" charset="0"/>
              </a:rPr>
              <a:t>()</a:t>
            </a:r>
          </a:p>
          <a:p>
            <a:pPr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sz="2800" u="sng" dirty="0" err="1" smtClean="0">
                <a:latin typeface="Goudy Old Style" pitchFamily="18" charset="0"/>
              </a:rPr>
              <a:t>valueOf</a:t>
            </a:r>
            <a:r>
              <a:rPr lang="en-US" sz="2800" dirty="0" smtClean="0">
                <a:latin typeface="Goudy Old Style" pitchFamily="18" charset="0"/>
              </a:rPr>
              <a:t>() –</a:t>
            </a:r>
            <a:r>
              <a:rPr lang="en-US" dirty="0" smtClean="0">
                <a:latin typeface="Goudy Old Style" pitchFamily="18" charset="0"/>
              </a:rPr>
              <a:t> </a:t>
            </a:r>
            <a:r>
              <a:rPr lang="en-US" sz="2800" dirty="0" smtClean="0">
                <a:latin typeface="Goudy Old Style" pitchFamily="18" charset="0"/>
              </a:rPr>
              <a:t>converts data from its internal format into a human readable format. Applied in situations when a String representation of some other data type is needed.  </a:t>
            </a:r>
          </a:p>
          <a:p>
            <a:pPr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sz="2800" dirty="0" smtClean="0">
                <a:latin typeface="Goudy Old Style" pitchFamily="18" charset="0"/>
              </a:rPr>
              <a:t>Note – String class has no methods which can change the state of the String object.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400" dirty="0" smtClean="0">
              <a:latin typeface="Goudy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1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4111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StringBuffer</a:t>
            </a:r>
            <a:endParaRPr lang="en-US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6400800"/>
          </a:xfrm>
        </p:spPr>
        <p:txBody>
          <a:bodyPr/>
          <a:lstStyle/>
          <a:p>
            <a:pPr marL="171450" indent="-171450" eaLnBrk="1" hangingPunct="1"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smtClean="0">
                <a:latin typeface="Goudy Old Style" pitchFamily="18" charset="0"/>
                <a:cs typeface="Andalus" pitchFamily="18" charset="-78"/>
              </a:rPr>
              <a:t>Provides for mutable String objects </a:t>
            </a:r>
          </a:p>
          <a:p>
            <a:pPr marL="171450" indent="-171450" eaLnBrk="1" hangingPunct="1"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  <a:cs typeface="Andalus" pitchFamily="18" charset="-78"/>
              </a:rPr>
              <a:t> The following are the methods of </a:t>
            </a:r>
            <a:r>
              <a:rPr lang="en-US" sz="2800" dirty="0" err="1" smtClean="0">
                <a:latin typeface="Goudy Old Style" pitchFamily="18" charset="0"/>
                <a:cs typeface="Andalus" pitchFamily="18" charset="-78"/>
              </a:rPr>
              <a:t>StringBuffer</a:t>
            </a:r>
            <a:r>
              <a:rPr lang="en-US" sz="2800" dirty="0" smtClean="0">
                <a:latin typeface="Goudy Old Style" pitchFamily="18" charset="0"/>
                <a:cs typeface="Andalus" pitchFamily="18" charset="-78"/>
              </a:rPr>
              <a:t>.</a:t>
            </a:r>
          </a:p>
          <a:p>
            <a:pPr marL="571500" lvl="1" indent="-171450">
              <a:buSzPct val="70000"/>
              <a:buFont typeface="Wingdings" pitchFamily="2" charset="2"/>
              <a:buChar char="v"/>
            </a:pPr>
            <a:r>
              <a:rPr lang="en-US" sz="2400" dirty="0" smtClean="0">
                <a:latin typeface="Goudy Old Style" pitchFamily="18" charset="0"/>
                <a:cs typeface="Andalus" pitchFamily="18" charset="-78"/>
              </a:rPr>
              <a:t> </a:t>
            </a:r>
            <a:r>
              <a:rPr lang="en-US" dirty="0" smtClean="0">
                <a:latin typeface="Goudy Old Style" pitchFamily="18" charset="0"/>
                <a:cs typeface="Andalus" pitchFamily="18" charset="-78"/>
              </a:rPr>
              <a:t>Append</a:t>
            </a:r>
          </a:p>
          <a:p>
            <a:pPr lvl="2">
              <a:buSzPct val="70000"/>
              <a:buFont typeface="Courier New" pitchFamily="49" charset="0"/>
              <a:buChar char="o"/>
            </a:pP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StringBuffer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append(String </a:t>
            </a: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str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)</a:t>
            </a:r>
          </a:p>
          <a:p>
            <a:pPr lvl="2">
              <a:buSzPct val="70000"/>
              <a:buFont typeface="Courier New" pitchFamily="49" charset="0"/>
              <a:buChar char="o"/>
            </a:pP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StringBuffer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append(</a:t>
            </a: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int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num)</a:t>
            </a:r>
          </a:p>
          <a:p>
            <a:pPr lvl="2">
              <a:buSzPct val="70000"/>
              <a:buFont typeface="Courier New" pitchFamily="49" charset="0"/>
              <a:buChar char="o"/>
            </a:pP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StringBuffer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append(Object </a:t>
            </a: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obj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)</a:t>
            </a:r>
          </a:p>
          <a:p>
            <a:pPr marL="571500" lvl="1" indent="-171450">
              <a:buSzPct val="70000"/>
              <a:buFont typeface="Wingdings" pitchFamily="2" charset="2"/>
              <a:buChar char="v"/>
            </a:pPr>
            <a:r>
              <a:rPr lang="en-US" dirty="0" smtClean="0">
                <a:latin typeface="Goudy Old Style" pitchFamily="18" charset="0"/>
                <a:cs typeface="Andalus" pitchFamily="18" charset="-78"/>
              </a:rPr>
              <a:t> Insert</a:t>
            </a:r>
          </a:p>
          <a:p>
            <a:pPr lvl="2">
              <a:buSzPct val="70000"/>
              <a:buFont typeface="Courier New" pitchFamily="49" charset="0"/>
              <a:buChar char="o"/>
            </a:pP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StringBuffer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insert(</a:t>
            </a: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int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index, String s)</a:t>
            </a:r>
          </a:p>
          <a:p>
            <a:pPr lvl="2">
              <a:buSzPct val="70000"/>
              <a:buFont typeface="Courier New" pitchFamily="49" charset="0"/>
              <a:buChar char="o"/>
            </a:pP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StringBuffer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insert(</a:t>
            </a: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int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index, char </a:t>
            </a: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ch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)</a:t>
            </a:r>
          </a:p>
          <a:p>
            <a:pPr lvl="2">
              <a:buSzPct val="70000"/>
              <a:buFont typeface="Courier New" pitchFamily="49" charset="0"/>
              <a:buChar char="o"/>
            </a:pP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StringBuffer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insert(</a:t>
            </a: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int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index, Object </a:t>
            </a: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obj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)</a:t>
            </a:r>
          </a:p>
          <a:p>
            <a:pPr marL="571500" lvl="1" indent="-171450">
              <a:buSzPct val="70000"/>
              <a:buFont typeface="Wingdings" pitchFamily="2" charset="2"/>
              <a:buChar char="v"/>
            </a:pPr>
            <a:r>
              <a:rPr lang="en-US" dirty="0" smtClean="0">
                <a:latin typeface="Goudy Old Style" pitchFamily="18" charset="0"/>
                <a:cs typeface="Andalus" pitchFamily="18" charset="-78"/>
              </a:rPr>
              <a:t> Reverse</a:t>
            </a:r>
          </a:p>
          <a:p>
            <a:pPr lvl="2">
              <a:buSzPct val="70000"/>
              <a:buFont typeface="Courier New" pitchFamily="49" charset="0"/>
              <a:buChar char="o"/>
            </a:pP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StringBuffer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reverse()</a:t>
            </a:r>
          </a:p>
        </p:txBody>
      </p:sp>
    </p:spTree>
    <p:extLst>
      <p:ext uri="{BB962C8B-B14F-4D97-AF65-F5344CB8AC3E}">
        <p14:creationId xmlns:p14="http://schemas.microsoft.com/office/powerpoint/2010/main" val="30241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381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contd..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81000"/>
            <a:ext cx="9144000" cy="6400800"/>
          </a:xfrm>
        </p:spPr>
        <p:txBody>
          <a:bodyPr/>
          <a:lstStyle/>
          <a:p>
            <a:pPr marL="630238" lvl="1" indent="-404813">
              <a:buSzPct val="70000"/>
              <a:buFont typeface="Wingdings" pitchFamily="2" charset="2"/>
              <a:buChar char="v"/>
            </a:pPr>
            <a:r>
              <a:rPr lang="en-US" dirty="0" smtClean="0">
                <a:latin typeface="Goudy Old Style" pitchFamily="18" charset="0"/>
              </a:rPr>
              <a:t>Delete</a:t>
            </a:r>
          </a:p>
          <a:p>
            <a:pPr marL="1087438" lvl="3" indent="-404813">
              <a:buSzPct val="70000"/>
              <a:buFont typeface="Courier New" pitchFamily="49" charset="0"/>
              <a:buChar char="o"/>
            </a:pPr>
            <a:r>
              <a:rPr lang="en-US" sz="2600" dirty="0" err="1" smtClean="0">
                <a:latin typeface="Goudy Old Style" pitchFamily="18" charset="0"/>
              </a:rPr>
              <a:t>StringBuffer</a:t>
            </a:r>
            <a:r>
              <a:rPr lang="en-US" sz="2600" dirty="0" smtClean="0">
                <a:latin typeface="Goudy Old Style" pitchFamily="18" charset="0"/>
              </a:rPr>
              <a:t> delete(</a:t>
            </a:r>
            <a:r>
              <a:rPr lang="en-US" sz="2600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 </a:t>
            </a:r>
            <a:r>
              <a:rPr lang="en-US" sz="2600" dirty="0" err="1" smtClean="0">
                <a:latin typeface="Goudy Old Style" pitchFamily="18" charset="0"/>
              </a:rPr>
              <a:t>startIndex</a:t>
            </a:r>
            <a:r>
              <a:rPr lang="en-US" sz="2600" dirty="0" smtClean="0">
                <a:latin typeface="Goudy Old Style" pitchFamily="18" charset="0"/>
              </a:rPr>
              <a:t>, </a:t>
            </a:r>
            <a:r>
              <a:rPr lang="en-US" sz="2600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 </a:t>
            </a:r>
            <a:r>
              <a:rPr lang="en-US" sz="2600" dirty="0" err="1" smtClean="0">
                <a:latin typeface="Goudy Old Style" pitchFamily="18" charset="0"/>
              </a:rPr>
              <a:t>endIndex</a:t>
            </a:r>
            <a:r>
              <a:rPr lang="en-US" sz="2600" dirty="0" smtClean="0">
                <a:latin typeface="Goudy Old Style" pitchFamily="18" charset="0"/>
              </a:rPr>
              <a:t>)</a:t>
            </a:r>
          </a:p>
          <a:p>
            <a:pPr marL="1087438" lvl="3" indent="-404813">
              <a:buSzPct val="70000"/>
              <a:buFont typeface="Courier New" pitchFamily="49" charset="0"/>
              <a:buChar char="o"/>
            </a:pPr>
            <a:r>
              <a:rPr lang="en-US" sz="2600" dirty="0" err="1" smtClean="0">
                <a:latin typeface="Goudy Old Style" pitchFamily="18" charset="0"/>
              </a:rPr>
              <a:t>StringBuffer</a:t>
            </a:r>
            <a:r>
              <a:rPr lang="en-US" sz="2600" dirty="0" smtClean="0">
                <a:latin typeface="Goudy Old Style" pitchFamily="18" charset="0"/>
              </a:rPr>
              <a:t> </a:t>
            </a:r>
            <a:r>
              <a:rPr lang="en-US" sz="2600" dirty="0" err="1" smtClean="0">
                <a:latin typeface="Goudy Old Style" pitchFamily="18" charset="0"/>
              </a:rPr>
              <a:t>deleteCharAt</a:t>
            </a:r>
            <a:r>
              <a:rPr lang="en-US" sz="2600" dirty="0" smtClean="0">
                <a:latin typeface="Goudy Old Style" pitchFamily="18" charset="0"/>
              </a:rPr>
              <a:t>(</a:t>
            </a:r>
            <a:r>
              <a:rPr lang="en-US" sz="2600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 loc)</a:t>
            </a:r>
          </a:p>
          <a:p>
            <a:pPr marL="630238" lvl="1" indent="-404813">
              <a:buSzPct val="70000"/>
              <a:buFont typeface="Wingdings" pitchFamily="2" charset="2"/>
              <a:buChar char="v"/>
            </a:pPr>
            <a:r>
              <a:rPr lang="en-US" dirty="0" smtClean="0">
                <a:latin typeface="Goudy Old Style" pitchFamily="18" charset="0"/>
              </a:rPr>
              <a:t>Replace</a:t>
            </a:r>
          </a:p>
          <a:p>
            <a:pPr marL="1087438" lvl="3" indent="-404813">
              <a:buSzPct val="70000"/>
              <a:buFont typeface="Courier New" pitchFamily="49" charset="0"/>
              <a:buChar char="o"/>
            </a:pPr>
            <a:r>
              <a:rPr lang="en-US" sz="2600" dirty="0" err="1" smtClean="0">
                <a:latin typeface="Goudy Old Style" pitchFamily="18" charset="0"/>
              </a:rPr>
              <a:t>StringBuffer</a:t>
            </a:r>
            <a:r>
              <a:rPr lang="en-US" sz="2600" dirty="0" smtClean="0">
                <a:latin typeface="Goudy Old Style" pitchFamily="18" charset="0"/>
              </a:rPr>
              <a:t> replace(</a:t>
            </a:r>
            <a:r>
              <a:rPr lang="en-US" sz="2600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 </a:t>
            </a:r>
            <a:r>
              <a:rPr lang="en-US" sz="2600" dirty="0" err="1" smtClean="0">
                <a:latin typeface="Goudy Old Style" pitchFamily="18" charset="0"/>
              </a:rPr>
              <a:t>startIndex</a:t>
            </a:r>
            <a:r>
              <a:rPr lang="en-US" sz="2600" dirty="0" smtClean="0">
                <a:latin typeface="Goudy Old Style" pitchFamily="18" charset="0"/>
              </a:rPr>
              <a:t>, </a:t>
            </a:r>
            <a:r>
              <a:rPr lang="en-US" sz="2600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 </a:t>
            </a:r>
            <a:r>
              <a:rPr lang="en-US" sz="2600" dirty="0" err="1" smtClean="0">
                <a:latin typeface="Goudy Old Style" pitchFamily="18" charset="0"/>
              </a:rPr>
              <a:t>endIndex</a:t>
            </a:r>
            <a:r>
              <a:rPr lang="en-US" sz="2600" dirty="0" smtClean="0">
                <a:latin typeface="Goudy Old Style" pitchFamily="18" charset="0"/>
              </a:rPr>
              <a:t>, String </a:t>
            </a:r>
            <a:r>
              <a:rPr lang="en-US" sz="2600" dirty="0" err="1" smtClean="0">
                <a:latin typeface="Goudy Old Style" pitchFamily="18" charset="0"/>
              </a:rPr>
              <a:t>str</a:t>
            </a:r>
            <a:r>
              <a:rPr lang="en-US" sz="2600" dirty="0" smtClean="0">
                <a:latin typeface="Goudy Old Style" pitchFamily="18" charset="0"/>
              </a:rPr>
              <a:t>)</a:t>
            </a:r>
          </a:p>
          <a:p>
            <a:pPr marL="630238" lvl="1" indent="-404813">
              <a:buSzPct val="70000"/>
              <a:buFont typeface="Wingdings" pitchFamily="2" charset="2"/>
              <a:buChar char="v"/>
            </a:pPr>
            <a:r>
              <a:rPr lang="en-US" dirty="0" smtClean="0">
                <a:latin typeface="Goudy Old Style" pitchFamily="18" charset="0"/>
              </a:rPr>
              <a:t> </a:t>
            </a:r>
            <a:r>
              <a:rPr lang="en-US" dirty="0" err="1" smtClean="0">
                <a:latin typeface="Goudy Old Style" pitchFamily="18" charset="0"/>
              </a:rPr>
              <a:t>SubString</a:t>
            </a:r>
            <a:endParaRPr lang="en-US" dirty="0" smtClean="0">
              <a:latin typeface="Goudy Old Style" pitchFamily="18" charset="0"/>
            </a:endParaRPr>
          </a:p>
          <a:p>
            <a:pPr marL="1087438" lvl="3" indent="-404813">
              <a:buSzPct val="70000"/>
              <a:buFont typeface="Courier New" pitchFamily="49" charset="0"/>
              <a:buChar char="o"/>
            </a:pPr>
            <a:r>
              <a:rPr lang="en-US" sz="2600" dirty="0" smtClean="0">
                <a:latin typeface="Goudy Old Style" pitchFamily="18" charset="0"/>
              </a:rPr>
              <a:t>String substring(</a:t>
            </a:r>
            <a:r>
              <a:rPr lang="en-US" sz="2600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 </a:t>
            </a:r>
            <a:r>
              <a:rPr lang="en-US" sz="2600" dirty="0" err="1" smtClean="0">
                <a:latin typeface="Goudy Old Style" pitchFamily="18" charset="0"/>
              </a:rPr>
              <a:t>startIndex</a:t>
            </a:r>
            <a:r>
              <a:rPr lang="en-US" sz="2600" dirty="0" smtClean="0">
                <a:latin typeface="Goudy Old Style" pitchFamily="18" charset="0"/>
              </a:rPr>
              <a:t>)</a:t>
            </a:r>
          </a:p>
          <a:p>
            <a:pPr marL="1087438" lvl="3" indent="-404813">
              <a:buSzPct val="70000"/>
              <a:buFont typeface="Courier New" pitchFamily="49" charset="0"/>
              <a:buChar char="o"/>
            </a:pPr>
            <a:r>
              <a:rPr lang="en-US" sz="2600" dirty="0" smtClean="0">
                <a:latin typeface="Goudy Old Style" pitchFamily="18" charset="0"/>
              </a:rPr>
              <a:t>String substring(</a:t>
            </a:r>
            <a:r>
              <a:rPr lang="en-US" sz="2600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 </a:t>
            </a:r>
            <a:r>
              <a:rPr lang="en-US" sz="2600" dirty="0" err="1" smtClean="0">
                <a:latin typeface="Goudy Old Style" pitchFamily="18" charset="0"/>
              </a:rPr>
              <a:t>startIndex</a:t>
            </a:r>
            <a:r>
              <a:rPr lang="en-US" sz="2600" dirty="0" smtClean="0">
                <a:latin typeface="Goudy Old Style" pitchFamily="18" charset="0"/>
              </a:rPr>
              <a:t>, </a:t>
            </a:r>
            <a:r>
              <a:rPr lang="en-US" sz="2600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 </a:t>
            </a:r>
            <a:r>
              <a:rPr lang="en-US" sz="2600" dirty="0" err="1" smtClean="0">
                <a:latin typeface="Goudy Old Style" pitchFamily="18" charset="0"/>
              </a:rPr>
              <a:t>endIndex</a:t>
            </a:r>
            <a:r>
              <a:rPr lang="en-US" sz="2600" dirty="0" smtClean="0">
                <a:latin typeface="Goudy Old Style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68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latin typeface="Andalus" pitchFamily="18" charset="-78"/>
                <a:cs typeface="Andalus" pitchFamily="18" charset="-78"/>
              </a:rPr>
              <a:t>StringBuilder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457200"/>
            <a:ext cx="8991600" cy="6324600"/>
          </a:xfrm>
        </p:spPr>
        <p:txBody>
          <a:bodyPr/>
          <a:lstStyle/>
          <a:p>
            <a:pPr marL="515938" indent="-457200" eaLnBrk="1" hangingPunct="1">
              <a:buSzPct val="70000"/>
              <a:buFont typeface="Wingdings" pitchFamily="2" charset="2"/>
              <a:buChar char="Ø"/>
            </a:pPr>
            <a:r>
              <a:rPr lang="en-US" sz="2800" dirty="0" err="1" smtClean="0">
                <a:latin typeface="Goudy Old Style" pitchFamily="18" charset="0"/>
                <a:cs typeface="Andalus" pitchFamily="18" charset="-78"/>
              </a:rPr>
              <a:t>StringBuilder</a:t>
            </a:r>
            <a:r>
              <a:rPr lang="en-US" sz="2800" dirty="0" smtClean="0">
                <a:latin typeface="Goudy Old Style" pitchFamily="18" charset="0"/>
                <a:cs typeface="Andalus" pitchFamily="18" charset="-78"/>
              </a:rPr>
              <a:t> – </a:t>
            </a:r>
          </a:p>
          <a:p>
            <a:pPr marL="688975" lvl="1" indent="-344488">
              <a:buSzPct val="70000"/>
              <a:buFont typeface="Wingdings" pitchFamily="2" charset="2"/>
              <a:buChar char="v"/>
            </a:pPr>
            <a:r>
              <a:rPr lang="en-US" dirty="0" smtClean="0">
                <a:latin typeface="Goudy Old Style" pitchFamily="18" charset="0"/>
                <a:cs typeface="Andalus" pitchFamily="18" charset="-78"/>
              </a:rPr>
              <a:t>Introduced from </a:t>
            </a:r>
            <a:r>
              <a:rPr lang="en-US" dirty="0" err="1" smtClean="0">
                <a:latin typeface="Goudy Old Style" pitchFamily="18" charset="0"/>
                <a:cs typeface="Andalus" pitchFamily="18" charset="-78"/>
              </a:rPr>
              <a:t>jdk</a:t>
            </a:r>
            <a:r>
              <a:rPr lang="en-US" dirty="0" smtClean="0">
                <a:latin typeface="Goudy Old Style" pitchFamily="18" charset="0"/>
                <a:cs typeface="Andalus" pitchFamily="18" charset="-78"/>
              </a:rPr>
              <a:t> 1.5</a:t>
            </a:r>
          </a:p>
          <a:p>
            <a:pPr marL="688975" lvl="1" indent="-344488">
              <a:buSzPct val="70000"/>
              <a:buFont typeface="Wingdings" pitchFamily="2" charset="2"/>
              <a:buChar char="v"/>
            </a:pPr>
            <a:r>
              <a:rPr lang="en-US" dirty="0" smtClean="0">
                <a:latin typeface="Goudy Old Style" pitchFamily="18" charset="0"/>
                <a:cs typeface="Andalus" pitchFamily="18" charset="-78"/>
              </a:rPr>
              <a:t>Provides for mutable operations on Strings.</a:t>
            </a:r>
          </a:p>
          <a:p>
            <a:pPr marL="688975" lvl="1" indent="-344488">
              <a:buSzPct val="70000"/>
              <a:buFont typeface="Wingdings" pitchFamily="2" charset="2"/>
              <a:buChar char="v"/>
            </a:pPr>
            <a:r>
              <a:rPr lang="en-US" dirty="0" smtClean="0">
                <a:latin typeface="Goudy Old Style" pitchFamily="18" charset="0"/>
                <a:cs typeface="Andalus" pitchFamily="18" charset="-78"/>
              </a:rPr>
              <a:t>Main operations are append and insert.</a:t>
            </a:r>
          </a:p>
          <a:p>
            <a:pPr marL="688975" lvl="1" indent="-344488">
              <a:buSzPct val="70000"/>
              <a:buFont typeface="Wingdings" pitchFamily="2" charset="2"/>
              <a:buChar char="v"/>
            </a:pPr>
            <a:r>
              <a:rPr lang="en-US" dirty="0" err="1" smtClean="0">
                <a:latin typeface="Goudy Old Style" pitchFamily="18" charset="0"/>
                <a:cs typeface="Andalus" pitchFamily="18" charset="-78"/>
              </a:rPr>
              <a:t>StringBuilder</a:t>
            </a:r>
            <a:r>
              <a:rPr lang="en-US" dirty="0" smtClean="0">
                <a:latin typeface="Goudy Old Style" pitchFamily="18" charset="0"/>
                <a:cs typeface="Andalus" pitchFamily="18" charset="-78"/>
              </a:rPr>
              <a:t> is unsynchronized whereas </a:t>
            </a:r>
            <a:r>
              <a:rPr lang="en-US" dirty="0" err="1" smtClean="0">
                <a:latin typeface="Goudy Old Style" pitchFamily="18" charset="0"/>
                <a:cs typeface="Andalus" pitchFamily="18" charset="-78"/>
              </a:rPr>
              <a:t>StringBuffer</a:t>
            </a:r>
            <a:r>
              <a:rPr lang="en-US" dirty="0" smtClean="0">
                <a:latin typeface="Goudy Old Style" pitchFamily="18" charset="0"/>
                <a:cs typeface="Andalus" pitchFamily="18" charset="-78"/>
              </a:rPr>
              <a:t> is synchronized.  i.e. </a:t>
            </a:r>
            <a:r>
              <a:rPr lang="en-US" dirty="0" err="1" smtClean="0">
                <a:latin typeface="Goudy Old Style" pitchFamily="18" charset="0"/>
                <a:cs typeface="Andalus" pitchFamily="18" charset="-78"/>
              </a:rPr>
              <a:t>StringBuffer</a:t>
            </a:r>
            <a:r>
              <a:rPr lang="en-US" dirty="0" smtClean="0">
                <a:latin typeface="Goudy Old Style" pitchFamily="18" charset="0"/>
                <a:cs typeface="Andalus" pitchFamily="18" charset="-78"/>
              </a:rPr>
              <a:t> is thread safe.</a:t>
            </a:r>
            <a:endParaRPr lang="en-US" sz="2400" dirty="0" smtClean="0">
              <a:latin typeface="Goudy Old Style" pitchFamily="18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456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76200" y="457200"/>
            <a:ext cx="9067800" cy="6172200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 smtClean="0">
                <a:latin typeface="Goudy Old Style" pitchFamily="18" charset="0"/>
              </a:rPr>
              <a:t>Java arrays are primarily array of reference variables. Each ref variable should be separately initialized. </a:t>
            </a:r>
            <a:endParaRPr lang="en-US" sz="2600" dirty="0">
              <a:latin typeface="Goudy Old Style" pitchFamily="18" charset="0"/>
            </a:endParaRP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 err="1" smtClean="0">
                <a:latin typeface="Goudy Old Style" pitchFamily="18" charset="0"/>
              </a:rPr>
              <a:t>Enum</a:t>
            </a:r>
            <a:r>
              <a:rPr lang="en-US" sz="2600" dirty="0" smtClean="0">
                <a:latin typeface="Goudy Old Style" pitchFamily="18" charset="0"/>
              </a:rPr>
              <a:t> defines a class type. </a:t>
            </a:r>
            <a:r>
              <a:rPr lang="en-US" sz="2600" dirty="0" err="1" smtClean="0">
                <a:latin typeface="Goudy Old Style" pitchFamily="18" charset="0"/>
              </a:rPr>
              <a:t>Enums</a:t>
            </a:r>
            <a:r>
              <a:rPr lang="en-US" sz="2600" dirty="0" smtClean="0">
                <a:latin typeface="Goudy Old Style" pitchFamily="18" charset="0"/>
              </a:rPr>
              <a:t> are named constants. The </a:t>
            </a:r>
            <a:r>
              <a:rPr lang="en-US" sz="2600" dirty="0" err="1" smtClean="0">
                <a:latin typeface="Goudy Old Style" pitchFamily="18" charset="0"/>
              </a:rPr>
              <a:t>enum</a:t>
            </a:r>
            <a:r>
              <a:rPr lang="en-US" sz="2600" dirty="0" smtClean="0">
                <a:latin typeface="Goudy Old Style" pitchFamily="18" charset="0"/>
              </a:rPr>
              <a:t> constants are of the data type </a:t>
            </a:r>
            <a:r>
              <a:rPr lang="en-US" sz="2600" dirty="0" err="1" smtClean="0">
                <a:latin typeface="Goudy Old Style" pitchFamily="18" charset="0"/>
              </a:rPr>
              <a:t>enum</a:t>
            </a:r>
            <a:r>
              <a:rPr lang="en-US" sz="2600" dirty="0" smtClean="0">
                <a:latin typeface="Goudy Old Style" pitchFamily="18" charset="0"/>
              </a:rPr>
              <a:t> name.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 smtClean="0">
                <a:latin typeface="Goudy Old Style" pitchFamily="18" charset="0"/>
              </a:rPr>
              <a:t>Nested classes are of two types – static and non static. 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 smtClean="0">
                <a:latin typeface="Goudy Old Style" pitchFamily="18" charset="0"/>
              </a:rPr>
              <a:t>Each primitive type of Java has a corresponding class type. The corresponding class is called – Wrapper class. 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 smtClean="0">
                <a:latin typeface="Goudy Old Style" pitchFamily="18" charset="0"/>
              </a:rPr>
              <a:t>String class defined immutable objects. </a:t>
            </a:r>
            <a:r>
              <a:rPr lang="en-US" sz="2600" dirty="0" err="1" smtClean="0">
                <a:latin typeface="Goudy Old Style" pitchFamily="18" charset="0"/>
              </a:rPr>
              <a:t>StringBuffer</a:t>
            </a:r>
            <a:r>
              <a:rPr lang="en-US" sz="2600" dirty="0" smtClean="0">
                <a:latin typeface="Goudy Old Style" pitchFamily="18" charset="0"/>
              </a:rPr>
              <a:t> class defines mutable objects. Both the classes provide for synchronized operations. 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 err="1" smtClean="0">
                <a:latin typeface="Goudy Old Style" pitchFamily="18" charset="0"/>
              </a:rPr>
              <a:t>StringBuilder</a:t>
            </a:r>
            <a:r>
              <a:rPr lang="en-US" sz="2600" dirty="0" smtClean="0">
                <a:latin typeface="Goudy Old Style" pitchFamily="18" charset="0"/>
              </a:rPr>
              <a:t> was introduced since Java 1.5 and is non synchronized.</a:t>
            </a:r>
            <a:endParaRPr lang="en-US" sz="2600" dirty="0">
              <a:latin typeface="Goudy Old Style" pitchFamily="18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0"/>
            <a:ext cx="7564438" cy="5334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Summary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590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9"/>
          <p:cNvSpPr>
            <a:spLocks noGrp="1"/>
          </p:cNvSpPr>
          <p:nvPr>
            <p:ph type="title"/>
          </p:nvPr>
        </p:nvSpPr>
        <p:spPr>
          <a:xfrm>
            <a:off x="762000" y="3505200"/>
            <a:ext cx="7772400" cy="1362075"/>
          </a:xfrm>
        </p:spPr>
        <p:txBody>
          <a:bodyPr rtlCol="0">
            <a:normAutofit/>
          </a:bodyPr>
          <a:lstStyle/>
          <a:p>
            <a:pPr algn="ctr"/>
            <a:r>
              <a:rPr lang="en-US" dirty="0" smtClean="0"/>
              <a:t>Day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7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609600"/>
            <a:ext cx="85344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Goudy Old Style" pitchFamily="18" charset="0"/>
              </a:rPr>
              <a:t>At the end of this </a:t>
            </a:r>
            <a:r>
              <a:rPr lang="en-US" sz="2800" dirty="0" smtClean="0">
                <a:latin typeface="Goudy Old Style" pitchFamily="18" charset="0"/>
              </a:rPr>
              <a:t>module, you </a:t>
            </a:r>
            <a:r>
              <a:rPr lang="en-US" sz="2800" dirty="0">
                <a:latin typeface="Goudy Old Style" pitchFamily="18" charset="0"/>
              </a:rPr>
              <a:t>will be able to: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</a:rPr>
              <a:t>Design inner classes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</a:rPr>
              <a:t>Usage of wrapper classes.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</a:rPr>
              <a:t>Explain and use Java </a:t>
            </a:r>
            <a:r>
              <a:rPr lang="en-US" sz="2800" dirty="0" err="1" smtClean="0">
                <a:latin typeface="Goudy Old Style" pitchFamily="18" charset="0"/>
              </a:rPr>
              <a:t>enums</a:t>
            </a:r>
            <a:r>
              <a:rPr lang="en-US" sz="2800" dirty="0" smtClean="0">
                <a:latin typeface="Goudy Old Style" pitchFamily="18" charset="0"/>
              </a:rPr>
              <a:t>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</a:rPr>
              <a:t>Design, define and use arrays. 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altLang="zh-CN" sz="2800" dirty="0">
                <a:latin typeface="Goudy Old Style" pitchFamily="18" charset="0"/>
              </a:rPr>
              <a:t>Define </a:t>
            </a:r>
            <a:r>
              <a:rPr lang="en-US" altLang="zh-CN" sz="2800" dirty="0" smtClean="0">
                <a:latin typeface="Goudy Old Style" pitchFamily="18" charset="0"/>
              </a:rPr>
              <a:t>Arrays, Array </a:t>
            </a:r>
            <a:r>
              <a:rPr lang="en-US" altLang="zh-CN" sz="2800" dirty="0">
                <a:latin typeface="Goudy Old Style" pitchFamily="18" charset="0"/>
              </a:rPr>
              <a:t>of </a:t>
            </a:r>
            <a:r>
              <a:rPr lang="en-US" altLang="zh-CN" sz="2800" dirty="0" smtClean="0">
                <a:latin typeface="Goudy Old Style" pitchFamily="18" charset="0"/>
              </a:rPr>
              <a:t>Objects.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altLang="zh-CN" sz="2800" dirty="0" smtClean="0">
                <a:latin typeface="Goudy Old Style" pitchFamily="18" charset="0"/>
              </a:rPr>
              <a:t>Define String objects.</a:t>
            </a:r>
            <a:endParaRPr lang="en-US" altLang="zh-CN" sz="2800" dirty="0">
              <a:latin typeface="Goudy Old Style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562" y="76200"/>
            <a:ext cx="7564438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Objectives of Day 3 </a:t>
            </a:r>
          </a:p>
        </p:txBody>
      </p:sp>
    </p:spTree>
    <p:extLst>
      <p:ext uri="{BB962C8B-B14F-4D97-AF65-F5344CB8AC3E}">
        <p14:creationId xmlns:p14="http://schemas.microsoft.com/office/powerpoint/2010/main" val="19929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76200" y="457200"/>
            <a:ext cx="8991600" cy="5410200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Inheritance allows the creation of hierarchical classifications.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GB" sz="2600" dirty="0">
                <a:latin typeface="Goudy Old Style" pitchFamily="18" charset="0"/>
              </a:rPr>
              <a:t>Inheritance allows the reusability of code.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GB" sz="2600" dirty="0">
                <a:latin typeface="Goudy Old Style" pitchFamily="18" charset="0"/>
              </a:rPr>
              <a:t>All methods and properties of the base class are inherited by objects of the derived class except the constructors.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Polymorphism is the ability of different objects to respond to the same message in different ways.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Overloaded methods are examples of static polymorphism and overridden methods are examples of dynamic polymorphism.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GB" sz="2600" dirty="0">
                <a:latin typeface="Goudy Old Style" pitchFamily="18" charset="0"/>
              </a:rPr>
              <a:t>Access </a:t>
            </a:r>
            <a:r>
              <a:rPr lang="en-GB" sz="2600" dirty="0" err="1">
                <a:latin typeface="Goudy Old Style" pitchFamily="18" charset="0"/>
              </a:rPr>
              <a:t>specifiers</a:t>
            </a:r>
            <a:r>
              <a:rPr lang="en-GB" sz="2600" dirty="0">
                <a:latin typeface="Goudy Old Style" pitchFamily="18" charset="0"/>
              </a:rPr>
              <a:t> are used to determine how the class members are accessed.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Some of the method modifiers in Java are static, final, abstract and synchronized.</a:t>
            </a:r>
            <a:endParaRPr lang="en-US" altLang="zh-CN" sz="2600" dirty="0">
              <a:latin typeface="Goudy Old Style" pitchFamily="18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564438" cy="4572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ndalus" pitchFamily="18" charset="-78"/>
                <a:ea typeface="+mn-ea"/>
                <a:cs typeface="Andalus" pitchFamily="18" charset="-78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1957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5791200"/>
          </a:xfrm>
        </p:spPr>
        <p:txBody>
          <a:bodyPr>
            <a:normAutofit/>
          </a:bodyPr>
          <a:lstStyle/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dirty="0" smtClean="0">
                <a:latin typeface="Goudy Old Style" pitchFamily="18" charset="0"/>
              </a:rPr>
              <a:t>Arrays – 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Arrays are objects.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Arrays are of two types – single dim and multi dim.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Arrays are stored contiguously.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Java provides for strict upper limit checking.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Arrays – Array declaration is a two step process.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Array processing is a two step process.</a:t>
            </a:r>
          </a:p>
          <a:p>
            <a:pPr lvl="2">
              <a:buSzPct val="70000"/>
              <a:buFont typeface="Wingdings" pitchFamily="2" charset="2"/>
              <a:buChar char="ü"/>
            </a:pPr>
            <a:r>
              <a:rPr lang="en-US" sz="2600" dirty="0" smtClean="0">
                <a:latin typeface="Goudy Old Style" pitchFamily="18" charset="0"/>
              </a:rPr>
              <a:t>Step1 : Declaration</a:t>
            </a:r>
          </a:p>
          <a:p>
            <a:pPr lvl="2">
              <a:buSzPct val="70000"/>
              <a:buFont typeface="Arial" charset="0"/>
              <a:buNone/>
            </a:pPr>
            <a:r>
              <a:rPr lang="en-US" sz="2600" dirty="0" smtClean="0">
                <a:latin typeface="Goudy Old Style" pitchFamily="18" charset="0"/>
              </a:rPr>
              <a:t>                </a:t>
            </a:r>
            <a:r>
              <a:rPr lang="en-US" sz="2600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 a[];</a:t>
            </a:r>
          </a:p>
          <a:p>
            <a:pPr lvl="2">
              <a:buSzPct val="70000"/>
              <a:buFont typeface="Wingdings" pitchFamily="2" charset="2"/>
              <a:buChar char="ü"/>
            </a:pPr>
            <a:r>
              <a:rPr lang="en-US" sz="2600" dirty="0" smtClean="0">
                <a:latin typeface="Goudy Old Style" pitchFamily="18" charset="0"/>
              </a:rPr>
              <a:t>Step2 : Initialization</a:t>
            </a:r>
          </a:p>
          <a:p>
            <a:pPr lvl="2">
              <a:buSzPct val="70000"/>
              <a:buFont typeface="Arial" charset="0"/>
              <a:buNone/>
            </a:pPr>
            <a:r>
              <a:rPr lang="en-US" sz="2600" dirty="0" smtClean="0">
                <a:latin typeface="Goudy Old Style" pitchFamily="18" charset="0"/>
              </a:rPr>
              <a:t>                a = new </a:t>
            </a:r>
            <a:r>
              <a:rPr lang="en-US" sz="2600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[5];</a:t>
            </a:r>
          </a:p>
        </p:txBody>
      </p:sp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6781800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07613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6200" y="457200"/>
            <a:ext cx="8839200" cy="5943600"/>
          </a:xfrm>
        </p:spPr>
        <p:txBody>
          <a:bodyPr/>
          <a:lstStyle/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b="1" u="sng" dirty="0" smtClean="0">
                <a:latin typeface="Goudy Old Style" pitchFamily="18" charset="0"/>
              </a:rPr>
              <a:t>Multidimensional Arrays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Dynamic nature of multi</a:t>
            </a:r>
            <a:r>
              <a:rPr lang="en-US" sz="2800" dirty="0" smtClean="0">
                <a:latin typeface="Goudy Old Style" pitchFamily="18" charset="0"/>
              </a:rPr>
              <a:t>–</a:t>
            </a:r>
            <a:r>
              <a:rPr lang="en-US" sz="2600" dirty="0" smtClean="0">
                <a:latin typeface="Goudy Old Style" pitchFamily="18" charset="0"/>
              </a:rPr>
              <a:t>dim arrays.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As with declaration of single dimension array, multi–dimension  array declaration is also a two step process.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Array processing is a two step process.</a:t>
            </a:r>
          </a:p>
          <a:p>
            <a:pPr lvl="1" eaLnBrk="1" hangingPunct="1">
              <a:buSzPct val="70000"/>
              <a:buFont typeface="Wingdings" pitchFamily="2" charset="2"/>
              <a:buChar char="ü"/>
            </a:pPr>
            <a:r>
              <a:rPr lang="en-US" sz="2600" dirty="0" smtClean="0">
                <a:latin typeface="Goudy Old Style" pitchFamily="18" charset="0"/>
              </a:rPr>
              <a:t>Step1 : Declaration</a:t>
            </a:r>
          </a:p>
          <a:p>
            <a:pPr lvl="1" eaLnBrk="1" hangingPunct="1">
              <a:buSzPct val="70000"/>
              <a:buFont typeface="Arial" charset="0"/>
              <a:buNone/>
            </a:pPr>
            <a:r>
              <a:rPr lang="en-US" sz="2600" dirty="0" smtClean="0">
                <a:latin typeface="Goudy Old Style" pitchFamily="18" charset="0"/>
              </a:rPr>
              <a:t>                </a:t>
            </a:r>
            <a:r>
              <a:rPr lang="en-US" sz="2600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 a[][];</a:t>
            </a:r>
          </a:p>
          <a:p>
            <a:pPr lvl="1" eaLnBrk="1" hangingPunct="1">
              <a:buSzPct val="70000"/>
              <a:buFont typeface="Wingdings" pitchFamily="2" charset="2"/>
              <a:buChar char="ü"/>
            </a:pPr>
            <a:r>
              <a:rPr lang="en-US" sz="2600" dirty="0" smtClean="0">
                <a:latin typeface="Goudy Old Style" pitchFamily="18" charset="0"/>
              </a:rPr>
              <a:t>Step2 : Initialization</a:t>
            </a:r>
          </a:p>
          <a:p>
            <a:pPr lvl="1" eaLnBrk="1" hangingPunct="1">
              <a:buSzPct val="70000"/>
              <a:buFont typeface="Arial" charset="0"/>
              <a:buNone/>
            </a:pPr>
            <a:r>
              <a:rPr lang="en-US" sz="2600" dirty="0" smtClean="0">
                <a:latin typeface="Goudy Old Style" pitchFamily="18" charset="0"/>
              </a:rPr>
              <a:t>                a = new </a:t>
            </a:r>
            <a:r>
              <a:rPr lang="en-US" sz="2600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[2][3];</a:t>
            </a:r>
            <a:endParaRPr lang="en-US" dirty="0" smtClean="0">
              <a:latin typeface="Goudy Old Style" pitchFamily="18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381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274650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915400" cy="5791200"/>
          </a:xfrm>
        </p:spPr>
        <p:txBody>
          <a:bodyPr/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 smtClean="0">
                <a:latin typeface="Goudy Old Style" pitchFamily="18" charset="0"/>
              </a:rPr>
              <a:t>Array initialization – Arrays can be initialized in the following ways :</a:t>
            </a:r>
            <a:r>
              <a:rPr lang="en-US" sz="2600" dirty="0" smtClean="0"/>
              <a:t> 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600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  a[] = { 10,20,30,40,50};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600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 [] a = { 10,20,30,40,50};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600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 a[][2] 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600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  2[]</a:t>
            </a:r>
          </a:p>
        </p:txBody>
      </p:sp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381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30150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457200"/>
            <a:ext cx="3429000" cy="5943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sz="2600" b="1" u="sng" dirty="0" smtClean="0">
                <a:latin typeface="Goudy Old Style" pitchFamily="18" charset="0"/>
                <a:cs typeface="Andalus" pitchFamily="18" charset="-78"/>
              </a:rPr>
              <a:t>Object–array</a:t>
            </a:r>
            <a:endParaRPr lang="en-US" sz="2600" dirty="0" smtClean="0">
              <a:latin typeface="Goudy Old Style" pitchFamily="18" charset="0"/>
              <a:cs typeface="Andalus" pitchFamily="18" charset="-78"/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class </a:t>
            </a: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Samp</a:t>
            </a:r>
            <a:endParaRPr lang="en-US" sz="2600" dirty="0" smtClean="0">
              <a:latin typeface="Goudy Old Style" pitchFamily="18" charset="0"/>
              <a:cs typeface="Andalus" pitchFamily="18" charset="-78"/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{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</a:t>
            </a: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int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a;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float b;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}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{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Samp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</a:t>
            </a: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obj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[]; 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obj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= new </a:t>
            </a:r>
            <a:r>
              <a:rPr lang="en-US" sz="2600" dirty="0" err="1">
                <a:latin typeface="Goudy Old Style" pitchFamily="18" charset="0"/>
                <a:cs typeface="Andalus" pitchFamily="18" charset="-78"/>
              </a:rPr>
              <a:t>S</a:t>
            </a: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amp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[5];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}</a:t>
            </a:r>
          </a:p>
          <a:p>
            <a:pPr marL="236538" indent="-2365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600" dirty="0">
              <a:latin typeface="Goudy Old Style" pitchFamily="18" charset="0"/>
              <a:cs typeface="Andalus" pitchFamily="18" charset="-78"/>
            </a:endParaRPr>
          </a:p>
        </p:txBody>
      </p:sp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6934200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contd..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48200" y="609600"/>
            <a:ext cx="2757714" cy="457200"/>
          </a:xfrm>
          <a:prstGeom prst="roundRect">
            <a:avLst/>
          </a:prstGeom>
          <a:noFill/>
          <a:ln w="635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600"/>
          </a:p>
        </p:txBody>
      </p:sp>
      <p:sp>
        <p:nvSpPr>
          <p:cNvPr id="6" name="Rounded Rectangle 5"/>
          <p:cNvSpPr/>
          <p:nvPr/>
        </p:nvSpPr>
        <p:spPr>
          <a:xfrm>
            <a:off x="4572000" y="1676400"/>
            <a:ext cx="2895600" cy="1524000"/>
          </a:xfrm>
          <a:prstGeom prst="roundRect">
            <a:avLst/>
          </a:prstGeom>
          <a:noFill/>
          <a:ln w="635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60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4572794" y="1370806"/>
            <a:ext cx="609600" cy="1588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76800" y="1900238"/>
            <a:ext cx="2413000" cy="309562"/>
          </a:xfrm>
          <a:prstGeom prst="rect">
            <a:avLst/>
          </a:prstGeom>
          <a:noFill/>
          <a:ln w="508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600"/>
          </a:p>
        </p:txBody>
      </p:sp>
      <p:sp>
        <p:nvSpPr>
          <p:cNvPr id="9" name="Rectangle 8"/>
          <p:cNvSpPr/>
          <p:nvPr/>
        </p:nvSpPr>
        <p:spPr>
          <a:xfrm>
            <a:off x="4876800" y="2514600"/>
            <a:ext cx="2413000" cy="381000"/>
          </a:xfrm>
          <a:prstGeom prst="rect">
            <a:avLst/>
          </a:prstGeom>
          <a:noFill/>
          <a:ln w="508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600"/>
          </a:p>
        </p:txBody>
      </p:sp>
      <p:sp>
        <p:nvSpPr>
          <p:cNvPr id="32777" name="TextBox 14"/>
          <p:cNvSpPr txBox="1">
            <a:spLocks noChangeArrowheads="1"/>
          </p:cNvSpPr>
          <p:nvPr/>
        </p:nvSpPr>
        <p:spPr bwMode="auto">
          <a:xfrm>
            <a:off x="4953000" y="1793875"/>
            <a:ext cx="60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b="1">
                <a:latin typeface="Calibri" pitchFamily="34" charset="0"/>
              </a:rPr>
              <a:t>a</a:t>
            </a:r>
          </a:p>
        </p:txBody>
      </p:sp>
      <p:sp>
        <p:nvSpPr>
          <p:cNvPr id="32778" name="TextBox 15"/>
          <p:cNvSpPr txBox="1">
            <a:spLocks noChangeArrowheads="1"/>
          </p:cNvSpPr>
          <p:nvPr/>
        </p:nvSpPr>
        <p:spPr bwMode="auto">
          <a:xfrm>
            <a:off x="4953000" y="2479675"/>
            <a:ext cx="60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b="1">
                <a:latin typeface="Calibri" pitchFamily="34" charset="0"/>
              </a:rPr>
              <a:t>b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24400" y="3733800"/>
            <a:ext cx="2757714" cy="457200"/>
          </a:xfrm>
          <a:prstGeom prst="roundRect">
            <a:avLst/>
          </a:prstGeom>
          <a:noFill/>
          <a:ln w="635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600"/>
          </a:p>
        </p:txBody>
      </p:sp>
      <p:sp>
        <p:nvSpPr>
          <p:cNvPr id="13" name="Rounded Rectangle 12"/>
          <p:cNvSpPr/>
          <p:nvPr/>
        </p:nvSpPr>
        <p:spPr>
          <a:xfrm>
            <a:off x="4648200" y="4800600"/>
            <a:ext cx="2895600" cy="1676400"/>
          </a:xfrm>
          <a:prstGeom prst="roundRect">
            <a:avLst/>
          </a:prstGeom>
          <a:noFill/>
          <a:ln w="635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600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4648994" y="4495006"/>
            <a:ext cx="609600" cy="1588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53000" y="5024438"/>
            <a:ext cx="2413000" cy="309562"/>
          </a:xfrm>
          <a:prstGeom prst="rect">
            <a:avLst/>
          </a:prstGeom>
          <a:noFill/>
          <a:ln w="508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600"/>
          </a:p>
        </p:txBody>
      </p:sp>
      <p:sp>
        <p:nvSpPr>
          <p:cNvPr id="16" name="Rectangle 15"/>
          <p:cNvSpPr/>
          <p:nvPr/>
        </p:nvSpPr>
        <p:spPr>
          <a:xfrm>
            <a:off x="4953000" y="5791200"/>
            <a:ext cx="2413000" cy="381000"/>
          </a:xfrm>
          <a:prstGeom prst="rect">
            <a:avLst/>
          </a:prstGeom>
          <a:noFill/>
          <a:ln w="508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600"/>
          </a:p>
        </p:txBody>
      </p:sp>
      <p:sp>
        <p:nvSpPr>
          <p:cNvPr id="32784" name="TextBox 14"/>
          <p:cNvSpPr txBox="1">
            <a:spLocks noChangeArrowheads="1"/>
          </p:cNvSpPr>
          <p:nvPr/>
        </p:nvSpPr>
        <p:spPr bwMode="auto">
          <a:xfrm>
            <a:off x="5029200" y="4953000"/>
            <a:ext cx="60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b="1">
                <a:latin typeface="Calibri" pitchFamily="34" charset="0"/>
              </a:rPr>
              <a:t>a</a:t>
            </a:r>
          </a:p>
        </p:txBody>
      </p:sp>
      <p:sp>
        <p:nvSpPr>
          <p:cNvPr id="32785" name="TextBox 15"/>
          <p:cNvSpPr txBox="1">
            <a:spLocks noChangeArrowheads="1"/>
          </p:cNvSpPr>
          <p:nvPr/>
        </p:nvSpPr>
        <p:spPr bwMode="auto">
          <a:xfrm>
            <a:off x="5029200" y="5791200"/>
            <a:ext cx="60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b="1">
                <a:latin typeface="Calibri" pitchFamily="34" charset="0"/>
              </a:rPr>
              <a:t>b</a:t>
            </a:r>
          </a:p>
        </p:txBody>
      </p:sp>
      <p:sp>
        <p:nvSpPr>
          <p:cNvPr id="32786" name="TextBox 10"/>
          <p:cNvSpPr txBox="1">
            <a:spLocks noChangeArrowheads="1"/>
          </p:cNvSpPr>
          <p:nvPr/>
        </p:nvSpPr>
        <p:spPr bwMode="auto">
          <a:xfrm>
            <a:off x="2971800" y="577850"/>
            <a:ext cx="13716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b="1" dirty="0">
                <a:latin typeface="Bodoni MT Condensed" pitchFamily="18" charset="0"/>
              </a:rPr>
              <a:t>Object reference</a:t>
            </a:r>
          </a:p>
        </p:txBody>
      </p:sp>
      <p:sp>
        <p:nvSpPr>
          <p:cNvPr id="32787" name="TextBox 11"/>
          <p:cNvSpPr txBox="1">
            <a:spLocks noChangeArrowheads="1"/>
          </p:cNvSpPr>
          <p:nvPr/>
        </p:nvSpPr>
        <p:spPr bwMode="auto">
          <a:xfrm>
            <a:off x="3048000" y="1698625"/>
            <a:ext cx="1143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b="1">
                <a:latin typeface="Bodoni MT Condensed" pitchFamily="18" charset="0"/>
              </a:rPr>
              <a:t>Object instance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895600" y="533402"/>
            <a:ext cx="0" cy="6095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1956</TotalTime>
  <Words>1914</Words>
  <Application>Microsoft Office PowerPoint</Application>
  <PresentationFormat>On-screen Show (4:3)</PresentationFormat>
  <Paragraphs>276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宋体</vt:lpstr>
      <vt:lpstr>Andalus</vt:lpstr>
      <vt:lpstr>Arial</vt:lpstr>
      <vt:lpstr>Bodoni MT Condensed</vt:lpstr>
      <vt:lpstr>Calibri</vt:lpstr>
      <vt:lpstr>Courier New</vt:lpstr>
      <vt:lpstr>Gill Sans MT</vt:lpstr>
      <vt:lpstr>Goudy Old Style</vt:lpstr>
      <vt:lpstr>ninifont</vt:lpstr>
      <vt:lpstr>Times New Roman</vt:lpstr>
      <vt:lpstr>Trebuchet MS</vt:lpstr>
      <vt:lpstr>Wingdings</vt:lpstr>
      <vt:lpstr>Office Theme</vt:lpstr>
      <vt:lpstr>PowerPoint Presentation</vt:lpstr>
      <vt:lpstr>Java</vt:lpstr>
      <vt:lpstr>Day 3</vt:lpstr>
      <vt:lpstr>Objectives of Day 3 </vt:lpstr>
      <vt:lpstr>Review</vt:lpstr>
      <vt:lpstr>Arrays</vt:lpstr>
      <vt:lpstr>contd..</vt:lpstr>
      <vt:lpstr>contd..</vt:lpstr>
      <vt:lpstr>contd..</vt:lpstr>
      <vt:lpstr>Enum</vt:lpstr>
      <vt:lpstr>contd..</vt:lpstr>
      <vt:lpstr>contd..</vt:lpstr>
      <vt:lpstr>contd..</vt:lpstr>
      <vt:lpstr>Wrapper Classes</vt:lpstr>
      <vt:lpstr>contd..</vt:lpstr>
      <vt:lpstr>contd..</vt:lpstr>
      <vt:lpstr>contd..</vt:lpstr>
      <vt:lpstr>Autoboxing &amp; Unboxing</vt:lpstr>
      <vt:lpstr>contd..</vt:lpstr>
      <vt:lpstr>Strings</vt:lpstr>
      <vt:lpstr>Strings</vt:lpstr>
      <vt:lpstr>contd..</vt:lpstr>
      <vt:lpstr>String Operations</vt:lpstr>
      <vt:lpstr>contd..</vt:lpstr>
      <vt:lpstr>contd..</vt:lpstr>
      <vt:lpstr>StringBuffer</vt:lpstr>
      <vt:lpstr>contd..</vt:lpstr>
      <vt:lpstr>StringBuilder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Shaji P C</dc:creator>
  <cp:lastModifiedBy>Administrator</cp:lastModifiedBy>
  <cp:revision>122</cp:revision>
  <dcterms:created xsi:type="dcterms:W3CDTF">2012-07-07T03:21:21Z</dcterms:created>
  <dcterms:modified xsi:type="dcterms:W3CDTF">2015-10-13T11:40:19Z</dcterms:modified>
</cp:coreProperties>
</file>