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58" r:id="rId3"/>
    <p:sldId id="260" r:id="rId4"/>
    <p:sldId id="490" r:id="rId5"/>
    <p:sldId id="483" r:id="rId6"/>
    <p:sldId id="485" r:id="rId7"/>
    <p:sldId id="486" r:id="rId8"/>
    <p:sldId id="487" r:id="rId9"/>
    <p:sldId id="489" r:id="rId10"/>
    <p:sldId id="488" r:id="rId11"/>
    <p:sldId id="450" r:id="rId12"/>
    <p:sldId id="451" r:id="rId13"/>
    <p:sldId id="452" r:id="rId14"/>
    <p:sldId id="453" r:id="rId15"/>
    <p:sldId id="454" r:id="rId16"/>
    <p:sldId id="455" r:id="rId17"/>
    <p:sldId id="456" r:id="rId18"/>
    <p:sldId id="457" r:id="rId19"/>
    <p:sldId id="458" r:id="rId20"/>
    <p:sldId id="459" r:id="rId21"/>
    <p:sldId id="460" r:id="rId22"/>
    <p:sldId id="461" r:id="rId23"/>
    <p:sldId id="462" r:id="rId24"/>
    <p:sldId id="463" r:id="rId25"/>
    <p:sldId id="464" r:id="rId26"/>
    <p:sldId id="466" r:id="rId27"/>
    <p:sldId id="467" r:id="rId28"/>
    <p:sldId id="468" r:id="rId29"/>
    <p:sldId id="469" r:id="rId30"/>
    <p:sldId id="471" r:id="rId31"/>
    <p:sldId id="472" r:id="rId32"/>
    <p:sldId id="473" r:id="rId33"/>
    <p:sldId id="474" r:id="rId34"/>
    <p:sldId id="475" r:id="rId35"/>
    <p:sldId id="476" r:id="rId36"/>
    <p:sldId id="477" r:id="rId37"/>
    <p:sldId id="478" r:id="rId38"/>
    <p:sldId id="479" r:id="rId39"/>
    <p:sldId id="480" r:id="rId40"/>
    <p:sldId id="43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0370" autoAdjust="0"/>
    <p:restoredTop sz="99868" autoAdjust="0"/>
  </p:normalViewPr>
  <p:slideViewPr>
    <p:cSldViewPr>
      <p:cViewPr varScale="1">
        <p:scale>
          <a:sx n="73" d="100"/>
          <a:sy n="73" d="100"/>
        </p:scale>
        <p:origin x="143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19C545-8D76-47C8-898B-6309E5EA3C64}" type="datetimeFigureOut">
              <a:rPr lang="en-US" smtClean="0"/>
              <a:pPr/>
              <a:t>10/13/2015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BC11F9-CFEC-4877-AFB7-36238AD5CCD2}" type="slidenum">
              <a:rPr lang="en-US" smtClean="0"/>
              <a:pPr/>
              <a:t>‹#›</a:t>
            </a:fld>
            <a:endParaRPr lang="en-US"/>
          </a:p>
        </p:txBody>
      </p:sp>
    </p:spTree>
    <p:extLst>
      <p:ext uri="{BB962C8B-B14F-4D97-AF65-F5344CB8AC3E}">
        <p14:creationId xmlns:p14="http://schemas.microsoft.com/office/powerpoint/2010/main" val="49335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BF6216B-ED04-4D57-9AB9-4B832E100B66}" type="slidenum">
              <a:rPr lang="en-US"/>
              <a:pPr>
                <a:defRPr/>
              </a:pPr>
              <a:t>1</a:t>
            </a:fld>
            <a:endParaRPr lang="en-US"/>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IN" smtClean="0"/>
          </a:p>
        </p:txBody>
      </p:sp>
    </p:spTree>
    <p:extLst>
      <p:ext uri="{BB962C8B-B14F-4D97-AF65-F5344CB8AC3E}">
        <p14:creationId xmlns:p14="http://schemas.microsoft.com/office/powerpoint/2010/main" val="2590067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96260"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Confidential © 2011 Wipro Ltd</a:t>
            </a:r>
          </a:p>
        </p:txBody>
      </p:sp>
      <p:sp>
        <p:nvSpPr>
          <p:cNvPr id="96261"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5DFAFE9-D11A-4768-B2BF-91F91A55447D}" type="slidenum">
              <a:rPr lang="en-US" smtClean="0"/>
              <a:pPr eaLnBrk="1" hangingPunct="1"/>
              <a:t>2</a:t>
            </a:fld>
            <a:endParaRPr lang="en-US" smtClean="0"/>
          </a:p>
        </p:txBody>
      </p:sp>
    </p:spTree>
    <p:extLst>
      <p:ext uri="{BB962C8B-B14F-4D97-AF65-F5344CB8AC3E}">
        <p14:creationId xmlns:p14="http://schemas.microsoft.com/office/powerpoint/2010/main" val="3553840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98308"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Confidential © 2009 Wipro Ltd</a:t>
            </a:r>
          </a:p>
        </p:txBody>
      </p:sp>
      <p:sp>
        <p:nvSpPr>
          <p:cNvPr id="98309"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B7B56D9-B791-46C9-8416-3D7A747F5490}" type="slidenum">
              <a:rPr lang="en-US" smtClean="0"/>
              <a:pPr eaLnBrk="1" hangingPunct="1"/>
              <a:t>3</a:t>
            </a:fld>
            <a:endParaRPr lang="en-US" smtClean="0"/>
          </a:p>
        </p:txBody>
      </p:sp>
    </p:spTree>
    <p:extLst>
      <p:ext uri="{BB962C8B-B14F-4D97-AF65-F5344CB8AC3E}">
        <p14:creationId xmlns:p14="http://schemas.microsoft.com/office/powerpoint/2010/main" val="13906961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7" name="Picture 12" descr="niit-col"/>
          <p:cNvPicPr>
            <a:picLocks noChangeAspect="1" noChangeArrowheads="1"/>
          </p:cNvPicPr>
          <p:nvPr userDrawn="1"/>
        </p:nvPicPr>
        <p:blipFill>
          <a:blip r:embed="rId2" cstate="print"/>
          <a:srcRect/>
          <a:stretch>
            <a:fillRect/>
          </a:stretch>
        </p:blipFill>
        <p:spPr bwMode="auto">
          <a:xfrm>
            <a:off x="7924800" y="6400800"/>
            <a:ext cx="1133475" cy="419100"/>
          </a:xfrm>
          <a:prstGeom prst="rect">
            <a:avLst/>
          </a:prstGeom>
          <a:noFill/>
          <a:ln w="9525">
            <a:noFill/>
            <a:miter lim="800000"/>
            <a:headEnd/>
            <a:tailEnd/>
          </a:ln>
        </p:spPr>
      </p:pic>
      <p:cxnSp>
        <p:nvCxnSpPr>
          <p:cNvPr id="9" name="Straight Connector 8"/>
          <p:cNvCxnSpPr/>
          <p:nvPr userDrawn="1"/>
        </p:nvCxnSpPr>
        <p:spPr>
          <a:xfrm>
            <a:off x="0" y="6096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76200" y="152400"/>
            <a:ext cx="2931187" cy="461665"/>
          </a:xfrm>
          <a:prstGeom prst="rect">
            <a:avLst/>
          </a:prstGeom>
          <a:noFill/>
        </p:spPr>
        <p:txBody>
          <a:bodyPr wrap="none" rtlCol="0">
            <a:spAutoFit/>
          </a:bodyPr>
          <a:lstStyle/>
          <a:p>
            <a:r>
              <a:rPr lang="en-US" sz="2400" dirty="0" smtClean="0">
                <a:solidFill>
                  <a:schemeClr val="tx1">
                    <a:lumMod val="65000"/>
                    <a:lumOff val="35000"/>
                  </a:schemeClr>
                </a:solidFill>
              </a:rPr>
              <a:t>Deloitte Training </a:t>
            </a:r>
            <a:r>
              <a:rPr lang="en-US" sz="2400" dirty="0" smtClean="0">
                <a:solidFill>
                  <a:schemeClr val="tx1">
                    <a:lumMod val="65000"/>
                    <a:lumOff val="35000"/>
                  </a:schemeClr>
                </a:solidFill>
              </a:rPr>
              <a:t>2015</a:t>
            </a:r>
            <a:endParaRPr lang="en-US" sz="2400" dirty="0">
              <a:solidFill>
                <a:schemeClr val="tx1">
                  <a:lumMod val="65000"/>
                  <a:lumOff val="35000"/>
                </a:schemeClr>
              </a:solidFill>
            </a:endParaRPr>
          </a:p>
        </p:txBody>
      </p:sp>
      <p:sp>
        <p:nvSpPr>
          <p:cNvPr id="12" name="Rectangle 6"/>
          <p:cNvSpPr>
            <a:spLocks noGrp="1" noChangeArrowheads="1"/>
          </p:cNvSpPr>
          <p:nvPr>
            <p:ph type="sldNum" sz="quarter" idx="11"/>
          </p:nvPr>
        </p:nvSpPr>
        <p:spPr>
          <a:xfrm>
            <a:off x="3733800" y="6477000"/>
            <a:ext cx="1905000" cy="246063"/>
          </a:xfrm>
          <a:ln/>
        </p:spPr>
        <p:txBody>
          <a:bodyPr/>
          <a:lstStyle>
            <a:lvl1pPr algn="ctr">
              <a:defRPr/>
            </a:lvl1pPr>
          </a:lstStyle>
          <a:p>
            <a:pPr>
              <a:defRPr/>
            </a:pPr>
            <a:fld id="{F414EE32-56AB-44A5-8C9B-0C2C450113C9}" type="slidenum">
              <a:rPr lang="en-US" smtClean="0"/>
              <a:pPr>
                <a:defRPr/>
              </a:pPr>
              <a:t>‹#›</a:t>
            </a:fld>
            <a:endParaRPr lang="en-US" dirty="0"/>
          </a:p>
        </p:txBody>
      </p:sp>
      <p:cxnSp>
        <p:nvCxnSpPr>
          <p:cNvPr id="13" name="Straight Connector 12"/>
          <p:cNvCxnSpPr/>
          <p:nvPr userDrawn="1"/>
        </p:nvCxnSpPr>
        <p:spPr>
          <a:xfrm>
            <a:off x="0" y="6323012"/>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FC0A96-3B7B-4607-9813-398C71A20408}" type="datetime1">
              <a:rPr lang="en-US" smtClean="0"/>
              <a:pPr/>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719A5-EEC5-4590-8621-153D5A0785D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66038-7A03-4EA2-8DAE-2B62797D9D36}" type="datetime1">
              <a:rPr lang="en-US" smtClean="0"/>
              <a:pPr/>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719A5-EEC5-4590-8621-153D5A0785D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3" name="Picture 6" descr="e:\My Documents\1 Temple\1 Wipro\1 On-going Jobs\Corporate ppt\Abstract\corp ppt_Intr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267200"/>
            <a:ext cx="9144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sp>
        <p:nvSpPr>
          <p:cNvPr id="2" name="Title 1"/>
          <p:cNvSpPr>
            <a:spLocks noGrp="1"/>
          </p:cNvSpPr>
          <p:nvPr>
            <p:ph type="ctrTitle"/>
          </p:nvPr>
        </p:nvSpPr>
        <p:spPr>
          <a:xfrm>
            <a:off x="3352800" y="1906044"/>
            <a:ext cx="5791200" cy="1981200"/>
          </a:xfrm>
        </p:spPr>
        <p:txBody>
          <a:bodyPr>
            <a:normAutofit/>
          </a:bodyPr>
          <a:lstStyle>
            <a:lvl1pPr algn="r">
              <a:defRPr sz="3200" b="0">
                <a:latin typeface="Gill Sans MT" pitchFamily="34" charset="0"/>
              </a:defRPr>
            </a:lvl1pPr>
          </a:lstStyle>
          <a:p>
            <a:r>
              <a:rPr lang="en-US" smtClean="0"/>
              <a:t>Click to edit Master title style</a:t>
            </a:r>
            <a:endParaRPr lang="en-US" dirty="0"/>
          </a:p>
        </p:txBody>
      </p:sp>
      <p:sp>
        <p:nvSpPr>
          <p:cNvPr id="6" name="Rectangle 5"/>
          <p:cNvSpPr/>
          <p:nvPr userDrawn="1"/>
        </p:nvSpPr>
        <p:spPr>
          <a:xfrm>
            <a:off x="6881132" y="51606"/>
            <a:ext cx="2250168" cy="369332"/>
          </a:xfrm>
          <a:prstGeom prst="rect">
            <a:avLst/>
          </a:prstGeom>
        </p:spPr>
        <p:txBody>
          <a:bodyPr wrap="none">
            <a:spAutoFit/>
          </a:bodyPr>
          <a:lstStyle/>
          <a:p>
            <a:r>
              <a:rPr lang="en-US" sz="1800" dirty="0" smtClean="0">
                <a:solidFill>
                  <a:schemeClr val="tx1">
                    <a:lumMod val="65000"/>
                    <a:lumOff val="35000"/>
                  </a:schemeClr>
                </a:solidFill>
              </a:rPr>
              <a:t>Deloitte Training </a:t>
            </a:r>
            <a:r>
              <a:rPr lang="en-US" sz="1800" dirty="0" smtClean="0">
                <a:solidFill>
                  <a:schemeClr val="tx1">
                    <a:lumMod val="65000"/>
                    <a:lumOff val="35000"/>
                  </a:schemeClr>
                </a:solidFill>
              </a:rPr>
              <a:t>2015</a:t>
            </a:r>
            <a:endParaRPr lang="en-US" sz="1800" dirty="0">
              <a:solidFill>
                <a:schemeClr val="tx1">
                  <a:lumMod val="65000"/>
                  <a:lumOff val="35000"/>
                </a:schemeClr>
              </a:solidFill>
            </a:endParaRPr>
          </a:p>
        </p:txBody>
      </p:sp>
    </p:spTree>
    <p:extLst>
      <p:ext uri="{BB962C8B-B14F-4D97-AF65-F5344CB8AC3E}">
        <p14:creationId xmlns:p14="http://schemas.microsoft.com/office/powerpoint/2010/main" val="420508814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reaker Slide Green">
    <p:spTree>
      <p:nvGrpSpPr>
        <p:cNvPr id="1" name=""/>
        <p:cNvGrpSpPr/>
        <p:nvPr/>
      </p:nvGrpSpPr>
      <p:grpSpPr>
        <a:xfrm>
          <a:off x="0" y="0"/>
          <a:ext cx="0" cy="0"/>
          <a:chOff x="0" y="0"/>
          <a:chExt cx="0" cy="0"/>
        </a:xfrm>
      </p:grpSpPr>
      <p:pic>
        <p:nvPicPr>
          <p:cNvPr id="4" name="Picture 2" descr="e:\My Documents\1 Temple\1 Wipro\1 On-going Jobs\Corporate ppt\Abstract\corp ppt_8.jpg"/>
          <p:cNvPicPr>
            <a:picLocks noChangeAspect="1" noChangeArrowheads="1"/>
          </p:cNvPicPr>
          <p:nvPr/>
        </p:nvPicPr>
        <p:blipFill>
          <a:blip r:embed="rId2">
            <a:clrChange>
              <a:clrFrom>
                <a:srgbClr val="FFFFFF"/>
              </a:clrFrom>
              <a:clrTo>
                <a:srgbClr val="FFFFFF">
                  <a:alpha val="0"/>
                </a:srgbClr>
              </a:clrTo>
            </a:clrChange>
            <a:duotone>
              <a:prstClr val="black"/>
              <a:srgbClr val="FFFF00">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5029200"/>
            <a:ext cx="9144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6"/>
          <p:cNvSpPr txBox="1">
            <a:spLocks/>
          </p:cNvSpPr>
          <p:nvPr userDrawn="1"/>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108592C-E751-4D82-97F5-EC58C80231A1}" type="slidenum">
              <a:rPr lang="en-US" sz="1000" b="1" smtClean="0"/>
              <a:pPr>
                <a:defRPr/>
              </a:pPr>
              <a:t>‹#›</a:t>
            </a:fld>
            <a:endParaRPr lang="en-US" sz="800" b="1" dirty="0"/>
          </a:p>
        </p:txBody>
      </p:sp>
      <p:sp>
        <p:nvSpPr>
          <p:cNvPr id="16"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extLst>
      <p:ext uri="{BB962C8B-B14F-4D97-AF65-F5344CB8AC3E}">
        <p14:creationId xmlns:p14="http://schemas.microsoft.com/office/powerpoint/2010/main" val="234385581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 Green">
    <p:spTree>
      <p:nvGrpSpPr>
        <p:cNvPr id="1" name=""/>
        <p:cNvGrpSpPr/>
        <p:nvPr/>
      </p:nvGrpSpPr>
      <p:grpSpPr>
        <a:xfrm>
          <a:off x="0" y="0"/>
          <a:ext cx="0" cy="0"/>
          <a:chOff x="0" y="0"/>
          <a:chExt cx="0" cy="0"/>
        </a:xfrm>
      </p:grpSpPr>
      <p:pic>
        <p:nvPicPr>
          <p:cNvPr id="3" name="Picture 6" descr="E:\My Documents\1 Temple\1 Wipro\1 On-going Jobs\Corporate ppt\z+ final\TMPLTS\8a.gif"/>
          <p:cNvPicPr>
            <a:picLocks noChangeAspect="1" noChangeArrowheads="1"/>
          </p:cNvPicPr>
          <p:nvPr userDrawn="1"/>
        </p:nvPicPr>
        <p:blipFill>
          <a:blip r:embed="rId2">
            <a:clrChange>
              <a:clrFrom>
                <a:srgbClr val="FFFFFF"/>
              </a:clrFrom>
              <a:clrTo>
                <a:srgbClr val="FFFFFF">
                  <a:alpha val="0"/>
                </a:srgbClr>
              </a:clrTo>
            </a:clrChange>
            <a:duotone>
              <a:prstClr val="black"/>
              <a:srgbClr val="FFFF00">
                <a:tint val="45000"/>
                <a:satMod val="400000"/>
              </a:srgbClr>
            </a:duotone>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9F863CE-6503-49B3-9FAE-3AF74D55DF05}" type="slidenum">
              <a:rPr lang="en-US" sz="1000" b="1" smtClean="0"/>
              <a:pPr>
                <a:defRPr/>
              </a:pPr>
              <a:t>‹#›</a:t>
            </a:fld>
            <a:endParaRPr lang="en-US" sz="800" b="1" dirty="0"/>
          </a:p>
        </p:txBody>
      </p:sp>
      <p:sp>
        <p:nvSpPr>
          <p:cNvPr id="15"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a:xfrm>
            <a:off x="6893832" y="152400"/>
            <a:ext cx="2250168" cy="369332"/>
          </a:xfrm>
          <a:prstGeom prst="rect">
            <a:avLst/>
          </a:prstGeom>
        </p:spPr>
        <p:txBody>
          <a:bodyPr wrap="none">
            <a:spAutoFit/>
          </a:bodyPr>
          <a:lstStyle/>
          <a:p>
            <a:r>
              <a:rPr lang="en-US" sz="1800" dirty="0" smtClean="0">
                <a:solidFill>
                  <a:schemeClr val="tx1">
                    <a:lumMod val="65000"/>
                    <a:lumOff val="35000"/>
                  </a:schemeClr>
                </a:solidFill>
              </a:rPr>
              <a:t>Deloitte Training </a:t>
            </a:r>
            <a:r>
              <a:rPr lang="en-US" sz="1800" dirty="0" smtClean="0">
                <a:solidFill>
                  <a:schemeClr val="tx1">
                    <a:lumMod val="65000"/>
                    <a:lumOff val="35000"/>
                  </a:schemeClr>
                </a:solidFill>
              </a:rPr>
              <a:t>2015</a:t>
            </a:r>
            <a:endParaRPr lang="en-US" sz="1800" dirty="0">
              <a:solidFill>
                <a:schemeClr val="tx1">
                  <a:lumMod val="65000"/>
                  <a:lumOff val="35000"/>
                </a:schemeClr>
              </a:solidFill>
            </a:endParaRPr>
          </a:p>
        </p:txBody>
      </p:sp>
      <p:pic>
        <p:nvPicPr>
          <p:cNvPr id="7" name="Picture 6" descr="C:\Users\BRENDA\Desktop\Work\NIIT\image001.png"/>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705725" y="5514975"/>
            <a:ext cx="1438275" cy="1076325"/>
          </a:xfrm>
          <a:prstGeom prst="rect">
            <a:avLst/>
          </a:prstGeom>
          <a:noFill/>
          <a:ln>
            <a:noFill/>
          </a:ln>
        </p:spPr>
      </p:pic>
    </p:spTree>
    <p:extLst>
      <p:ext uri="{BB962C8B-B14F-4D97-AF65-F5344CB8AC3E}">
        <p14:creationId xmlns:p14="http://schemas.microsoft.com/office/powerpoint/2010/main" val="169023075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reaker Slide Green">
    <p:spTree>
      <p:nvGrpSpPr>
        <p:cNvPr id="1" name=""/>
        <p:cNvGrpSpPr/>
        <p:nvPr/>
      </p:nvGrpSpPr>
      <p:grpSpPr>
        <a:xfrm>
          <a:off x="0" y="0"/>
          <a:ext cx="0" cy="0"/>
          <a:chOff x="0" y="0"/>
          <a:chExt cx="0" cy="0"/>
        </a:xfrm>
      </p:grpSpPr>
      <p:pic>
        <p:nvPicPr>
          <p:cNvPr id="4" name="Picture 2" descr="e:\My Documents\1 Temple\1 Wipro\1 On-going Jobs\Corporate ppt\Abstract\corp ppt_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29200"/>
            <a:ext cx="9144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6"/>
          <p:cNvSpPr txBox="1">
            <a:spLocks/>
          </p:cNvSpPr>
          <p:nvPr userDrawn="1"/>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108592C-E751-4D82-97F5-EC58C80231A1}" type="slidenum">
              <a:rPr lang="en-US" sz="1000" b="1" smtClean="0"/>
              <a:pPr>
                <a:defRPr/>
              </a:pPr>
              <a:t>‹#›</a:t>
            </a:fld>
            <a:endParaRPr lang="en-US" sz="800" b="1" dirty="0"/>
          </a:p>
        </p:txBody>
      </p:sp>
      <p:sp>
        <p:nvSpPr>
          <p:cNvPr id="16"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extLst>
      <p:ext uri="{BB962C8B-B14F-4D97-AF65-F5344CB8AC3E}">
        <p14:creationId xmlns:p14="http://schemas.microsoft.com/office/powerpoint/2010/main" val="301595881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Green">
    <p:spTree>
      <p:nvGrpSpPr>
        <p:cNvPr id="1" name=""/>
        <p:cNvGrpSpPr/>
        <p:nvPr/>
      </p:nvGrpSpPr>
      <p:grpSpPr>
        <a:xfrm>
          <a:off x="0" y="0"/>
          <a:ext cx="0" cy="0"/>
          <a:chOff x="0" y="0"/>
          <a:chExt cx="0" cy="0"/>
        </a:xfrm>
      </p:grpSpPr>
      <p:pic>
        <p:nvPicPr>
          <p:cNvPr id="3" name="Picture 6" descr="E:\My Documents\1 Temple\1 Wipro\1 On-going Jobs\Corporate ppt\z+ final\TMPLTS\8a.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9F863CE-6503-49B3-9FAE-3AF74D55DF05}" type="slidenum">
              <a:rPr lang="en-US" sz="1000" b="1" smtClean="0"/>
              <a:pPr>
                <a:defRPr/>
              </a:pPr>
              <a:t>‹#›</a:t>
            </a:fld>
            <a:endParaRPr lang="en-US" sz="800" b="1" dirty="0"/>
          </a:p>
        </p:txBody>
      </p:sp>
      <p:sp>
        <p:nvSpPr>
          <p:cNvPr id="15"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a:xfrm>
            <a:off x="6893832" y="152400"/>
            <a:ext cx="2250168" cy="369332"/>
          </a:xfrm>
          <a:prstGeom prst="rect">
            <a:avLst/>
          </a:prstGeom>
        </p:spPr>
        <p:txBody>
          <a:bodyPr wrap="none">
            <a:spAutoFit/>
          </a:bodyPr>
          <a:lstStyle/>
          <a:p>
            <a:r>
              <a:rPr lang="en-US" sz="1800" dirty="0" smtClean="0">
                <a:solidFill>
                  <a:schemeClr val="tx1">
                    <a:lumMod val="65000"/>
                    <a:lumOff val="35000"/>
                  </a:schemeClr>
                </a:solidFill>
              </a:rPr>
              <a:t>Deloitte Training </a:t>
            </a:r>
            <a:r>
              <a:rPr lang="en-US" sz="1800" dirty="0" smtClean="0">
                <a:solidFill>
                  <a:schemeClr val="tx1">
                    <a:lumMod val="65000"/>
                    <a:lumOff val="35000"/>
                  </a:schemeClr>
                </a:solidFill>
              </a:rPr>
              <a:t>2015</a:t>
            </a:r>
            <a:endParaRPr lang="en-US" sz="1800" dirty="0">
              <a:solidFill>
                <a:schemeClr val="tx1">
                  <a:lumMod val="65000"/>
                  <a:lumOff val="35000"/>
                </a:schemeClr>
              </a:solidFill>
            </a:endParaRPr>
          </a:p>
        </p:txBody>
      </p:sp>
      <p:pic>
        <p:nvPicPr>
          <p:cNvPr id="7" name="Picture 6" descr="C:\Users\BRENDA\Desktop\Work\NIIT\image001.png"/>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05725" y="5562600"/>
            <a:ext cx="1438275" cy="1076325"/>
          </a:xfrm>
          <a:prstGeom prst="rect">
            <a:avLst/>
          </a:prstGeom>
          <a:noFill/>
          <a:ln>
            <a:noFill/>
          </a:ln>
        </p:spPr>
      </p:pic>
    </p:spTree>
    <p:extLst>
      <p:ext uri="{BB962C8B-B14F-4D97-AF65-F5344CB8AC3E}">
        <p14:creationId xmlns:p14="http://schemas.microsoft.com/office/powerpoint/2010/main" val="256707138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reaker Slide Green">
    <p:spTree>
      <p:nvGrpSpPr>
        <p:cNvPr id="1" name=""/>
        <p:cNvGrpSpPr/>
        <p:nvPr/>
      </p:nvGrpSpPr>
      <p:grpSpPr>
        <a:xfrm>
          <a:off x="0" y="0"/>
          <a:ext cx="0" cy="0"/>
          <a:chOff x="0" y="0"/>
          <a:chExt cx="0" cy="0"/>
        </a:xfrm>
      </p:grpSpPr>
      <p:pic>
        <p:nvPicPr>
          <p:cNvPr id="4" name="Picture 2" descr="e:\My Documents\1 Temple\1 Wipro\1 On-going Jobs\Corporate ppt\Abstract\corp ppt_8.jpg"/>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029200"/>
            <a:ext cx="9144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6"/>
          <p:cNvSpPr txBox="1">
            <a:spLocks/>
          </p:cNvSpPr>
          <p:nvPr userDrawn="1"/>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108592C-E751-4D82-97F5-EC58C80231A1}" type="slidenum">
              <a:rPr lang="en-US" sz="1000" b="1" smtClean="0"/>
              <a:pPr>
                <a:defRPr/>
              </a:pPr>
              <a:t>‹#›</a:t>
            </a:fld>
            <a:endParaRPr lang="en-US" sz="800" b="1" dirty="0"/>
          </a:p>
        </p:txBody>
      </p:sp>
      <p:sp>
        <p:nvSpPr>
          <p:cNvPr id="16"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extLst>
      <p:ext uri="{BB962C8B-B14F-4D97-AF65-F5344CB8AC3E}">
        <p14:creationId xmlns:p14="http://schemas.microsoft.com/office/powerpoint/2010/main" val="6246367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Green">
    <p:spTree>
      <p:nvGrpSpPr>
        <p:cNvPr id="1" name=""/>
        <p:cNvGrpSpPr/>
        <p:nvPr/>
      </p:nvGrpSpPr>
      <p:grpSpPr>
        <a:xfrm>
          <a:off x="0" y="0"/>
          <a:ext cx="0" cy="0"/>
          <a:chOff x="0" y="0"/>
          <a:chExt cx="0" cy="0"/>
        </a:xfrm>
      </p:grpSpPr>
      <p:pic>
        <p:nvPicPr>
          <p:cNvPr id="3" name="Picture 6" descr="E:\My Documents\1 Temple\1 Wipro\1 On-going Jobs\Corporate ppt\z+ final\TMPLTS\8a.gif"/>
          <p:cNvPicPr>
            <a:picLocks noChangeAspect="1" noChangeArrowheads="1"/>
          </p:cNvPicPr>
          <p:nvPr userDrawn="1"/>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9F863CE-6503-49B3-9FAE-3AF74D55DF05}" type="slidenum">
              <a:rPr lang="en-US" sz="1000" b="1" smtClean="0"/>
              <a:pPr>
                <a:defRPr/>
              </a:pPr>
              <a:t>‹#›</a:t>
            </a:fld>
            <a:endParaRPr lang="en-US" sz="800" b="1" dirty="0"/>
          </a:p>
        </p:txBody>
      </p:sp>
      <p:sp>
        <p:nvSpPr>
          <p:cNvPr id="15"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a:xfrm>
            <a:off x="6893832" y="152400"/>
            <a:ext cx="2250168" cy="369332"/>
          </a:xfrm>
          <a:prstGeom prst="rect">
            <a:avLst/>
          </a:prstGeom>
        </p:spPr>
        <p:txBody>
          <a:bodyPr wrap="none">
            <a:spAutoFit/>
          </a:bodyPr>
          <a:lstStyle/>
          <a:p>
            <a:r>
              <a:rPr lang="en-US" sz="1800" dirty="0" smtClean="0">
                <a:solidFill>
                  <a:schemeClr val="tx1">
                    <a:lumMod val="65000"/>
                    <a:lumOff val="35000"/>
                  </a:schemeClr>
                </a:solidFill>
              </a:rPr>
              <a:t>Deloitte Training </a:t>
            </a:r>
            <a:r>
              <a:rPr lang="en-US" sz="1800" dirty="0" smtClean="0">
                <a:solidFill>
                  <a:schemeClr val="tx1">
                    <a:lumMod val="65000"/>
                    <a:lumOff val="35000"/>
                  </a:schemeClr>
                </a:solidFill>
              </a:rPr>
              <a:t>2015</a:t>
            </a:r>
            <a:endParaRPr lang="en-US" sz="1800" dirty="0">
              <a:solidFill>
                <a:schemeClr val="tx1">
                  <a:lumMod val="65000"/>
                  <a:lumOff val="35000"/>
                </a:schemeClr>
              </a:solidFill>
            </a:endParaRPr>
          </a:p>
        </p:txBody>
      </p:sp>
      <p:pic>
        <p:nvPicPr>
          <p:cNvPr id="7" name="Picture 6" descr="C:\Users\BRENDA\Desktop\Work\NIIT\image001.png"/>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05725" y="5562600"/>
            <a:ext cx="1438275" cy="1076325"/>
          </a:xfrm>
          <a:prstGeom prst="rect">
            <a:avLst/>
          </a:prstGeom>
          <a:noFill/>
          <a:ln>
            <a:noFill/>
          </a:ln>
        </p:spPr>
      </p:pic>
    </p:spTree>
    <p:extLst>
      <p:ext uri="{BB962C8B-B14F-4D97-AF65-F5344CB8AC3E}">
        <p14:creationId xmlns:p14="http://schemas.microsoft.com/office/powerpoint/2010/main" val="89929915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Breaker Slide Green">
    <p:spTree>
      <p:nvGrpSpPr>
        <p:cNvPr id="1" name=""/>
        <p:cNvGrpSpPr/>
        <p:nvPr/>
      </p:nvGrpSpPr>
      <p:grpSpPr>
        <a:xfrm>
          <a:off x="0" y="0"/>
          <a:ext cx="0" cy="0"/>
          <a:chOff x="0" y="0"/>
          <a:chExt cx="0" cy="0"/>
        </a:xfrm>
      </p:grpSpPr>
      <p:pic>
        <p:nvPicPr>
          <p:cNvPr id="4" name="Picture 2" descr="e:\My Documents\1 Temple\1 Wipro\1 On-going Jobs\Corporate ppt\Abstract\corp ppt_8.jp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029200"/>
            <a:ext cx="9144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6"/>
          <p:cNvSpPr txBox="1">
            <a:spLocks/>
          </p:cNvSpPr>
          <p:nvPr userDrawn="1"/>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108592C-E751-4D82-97F5-EC58C80231A1}" type="slidenum">
              <a:rPr lang="en-US" sz="1000" b="1" smtClean="0"/>
              <a:pPr>
                <a:defRPr/>
              </a:pPr>
              <a:t>‹#›</a:t>
            </a:fld>
            <a:endParaRPr lang="en-US" sz="800" b="1" dirty="0"/>
          </a:p>
        </p:txBody>
      </p:sp>
      <p:sp>
        <p:nvSpPr>
          <p:cNvPr id="16"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extLst>
      <p:ext uri="{BB962C8B-B14F-4D97-AF65-F5344CB8AC3E}">
        <p14:creationId xmlns:p14="http://schemas.microsoft.com/office/powerpoint/2010/main" val="54098208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DC813E-00C8-43A3-A968-6D8FC67E9D64}" type="datetime1">
              <a:rPr lang="en-US" smtClean="0"/>
              <a:pPr/>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719A5-EEC5-4590-8621-153D5A0785D3}"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ntent Green">
    <p:spTree>
      <p:nvGrpSpPr>
        <p:cNvPr id="1" name=""/>
        <p:cNvGrpSpPr/>
        <p:nvPr/>
      </p:nvGrpSpPr>
      <p:grpSpPr>
        <a:xfrm>
          <a:off x="0" y="0"/>
          <a:ext cx="0" cy="0"/>
          <a:chOff x="0" y="0"/>
          <a:chExt cx="0" cy="0"/>
        </a:xfrm>
      </p:grpSpPr>
      <p:pic>
        <p:nvPicPr>
          <p:cNvPr id="3" name="Picture 6" descr="E:\My Documents\1 Temple\1 Wipro\1 On-going Jobs\Corporate ppt\z+ final\TMPLTS\8a.gif"/>
          <p:cNvPicPr>
            <a:picLocks noChangeAspect="1" noChangeArrowheads="1"/>
          </p:cNvPicPr>
          <p:nvPr userDrawn="1"/>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9F863CE-6503-49B3-9FAE-3AF74D55DF05}" type="slidenum">
              <a:rPr lang="en-US" sz="1000" b="1" smtClean="0"/>
              <a:pPr>
                <a:defRPr/>
              </a:pPr>
              <a:t>‹#›</a:t>
            </a:fld>
            <a:endParaRPr lang="en-US" sz="800" b="1" dirty="0"/>
          </a:p>
        </p:txBody>
      </p:sp>
      <p:sp>
        <p:nvSpPr>
          <p:cNvPr id="15"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a:xfrm>
            <a:off x="6893832" y="152400"/>
            <a:ext cx="2250168" cy="369332"/>
          </a:xfrm>
          <a:prstGeom prst="rect">
            <a:avLst/>
          </a:prstGeom>
        </p:spPr>
        <p:txBody>
          <a:bodyPr wrap="none">
            <a:spAutoFit/>
          </a:bodyPr>
          <a:lstStyle/>
          <a:p>
            <a:r>
              <a:rPr lang="en-US" sz="1800" dirty="0" smtClean="0">
                <a:solidFill>
                  <a:schemeClr val="tx1">
                    <a:lumMod val="65000"/>
                    <a:lumOff val="35000"/>
                  </a:schemeClr>
                </a:solidFill>
              </a:rPr>
              <a:t>Deloitte Training </a:t>
            </a:r>
            <a:r>
              <a:rPr lang="en-US" sz="1800" dirty="0" smtClean="0">
                <a:solidFill>
                  <a:schemeClr val="tx1">
                    <a:lumMod val="65000"/>
                    <a:lumOff val="35000"/>
                  </a:schemeClr>
                </a:solidFill>
              </a:rPr>
              <a:t>2015</a:t>
            </a:r>
            <a:endParaRPr lang="en-US" sz="1800" dirty="0">
              <a:solidFill>
                <a:schemeClr val="tx1">
                  <a:lumMod val="65000"/>
                  <a:lumOff val="35000"/>
                </a:schemeClr>
              </a:solidFill>
            </a:endParaRPr>
          </a:p>
        </p:txBody>
      </p:sp>
      <p:pic>
        <p:nvPicPr>
          <p:cNvPr id="7" name="Picture 6" descr="C:\Users\BRENDA\Desktop\Work\NIIT\image001.png"/>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05725" y="5562600"/>
            <a:ext cx="1438275" cy="1076325"/>
          </a:xfrm>
          <a:prstGeom prst="rect">
            <a:avLst/>
          </a:prstGeom>
          <a:noFill/>
          <a:ln>
            <a:noFill/>
          </a:ln>
        </p:spPr>
      </p:pic>
    </p:spTree>
    <p:extLst>
      <p:ext uri="{BB962C8B-B14F-4D97-AF65-F5344CB8AC3E}">
        <p14:creationId xmlns:p14="http://schemas.microsoft.com/office/powerpoint/2010/main" val="77675792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Breaker Slide Green">
    <p:spTree>
      <p:nvGrpSpPr>
        <p:cNvPr id="1" name=""/>
        <p:cNvGrpSpPr/>
        <p:nvPr/>
      </p:nvGrpSpPr>
      <p:grpSpPr>
        <a:xfrm>
          <a:off x="0" y="0"/>
          <a:ext cx="0" cy="0"/>
          <a:chOff x="0" y="0"/>
          <a:chExt cx="0" cy="0"/>
        </a:xfrm>
      </p:grpSpPr>
      <p:pic>
        <p:nvPicPr>
          <p:cNvPr id="4" name="Picture 2" descr="e:\My Documents\1 Temple\1 Wipro\1 On-going Jobs\Corporate ppt\Abstract\corp ppt_8.jpg"/>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029200"/>
            <a:ext cx="9144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6"/>
          <p:cNvSpPr txBox="1">
            <a:spLocks/>
          </p:cNvSpPr>
          <p:nvPr userDrawn="1"/>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108592C-E751-4D82-97F5-EC58C80231A1}" type="slidenum">
              <a:rPr lang="en-US" sz="1000" b="1" smtClean="0"/>
              <a:pPr>
                <a:defRPr/>
              </a:pPr>
              <a:t>‹#›</a:t>
            </a:fld>
            <a:endParaRPr lang="en-US" sz="800" b="1" dirty="0"/>
          </a:p>
        </p:txBody>
      </p:sp>
      <p:sp>
        <p:nvSpPr>
          <p:cNvPr id="16"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extLst>
      <p:ext uri="{BB962C8B-B14F-4D97-AF65-F5344CB8AC3E}">
        <p14:creationId xmlns:p14="http://schemas.microsoft.com/office/powerpoint/2010/main" val="110643297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ontent Green">
    <p:spTree>
      <p:nvGrpSpPr>
        <p:cNvPr id="1" name=""/>
        <p:cNvGrpSpPr/>
        <p:nvPr/>
      </p:nvGrpSpPr>
      <p:grpSpPr>
        <a:xfrm>
          <a:off x="0" y="0"/>
          <a:ext cx="0" cy="0"/>
          <a:chOff x="0" y="0"/>
          <a:chExt cx="0" cy="0"/>
        </a:xfrm>
      </p:grpSpPr>
      <p:pic>
        <p:nvPicPr>
          <p:cNvPr id="3" name="Picture 6" descr="E:\My Documents\1 Temple\1 Wipro\1 On-going Jobs\Corporate ppt\z+ final\TMPLTS\8a.gif"/>
          <p:cNvPicPr>
            <a:picLocks noChangeAspect="1" noChangeArrowheads="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9F863CE-6503-49B3-9FAE-3AF74D55DF05}" type="slidenum">
              <a:rPr lang="en-US" sz="1000" b="1" smtClean="0"/>
              <a:pPr>
                <a:defRPr/>
              </a:pPr>
              <a:t>‹#›</a:t>
            </a:fld>
            <a:endParaRPr lang="en-US" sz="800" b="1" dirty="0"/>
          </a:p>
        </p:txBody>
      </p:sp>
      <p:sp>
        <p:nvSpPr>
          <p:cNvPr id="15"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a:xfrm>
            <a:off x="6893832" y="152400"/>
            <a:ext cx="2250168" cy="369332"/>
          </a:xfrm>
          <a:prstGeom prst="rect">
            <a:avLst/>
          </a:prstGeom>
        </p:spPr>
        <p:txBody>
          <a:bodyPr wrap="none">
            <a:spAutoFit/>
          </a:bodyPr>
          <a:lstStyle/>
          <a:p>
            <a:r>
              <a:rPr lang="en-US" sz="1800" dirty="0" smtClean="0">
                <a:solidFill>
                  <a:schemeClr val="tx1">
                    <a:lumMod val="65000"/>
                    <a:lumOff val="35000"/>
                  </a:schemeClr>
                </a:solidFill>
              </a:rPr>
              <a:t>Deloitte Training </a:t>
            </a:r>
            <a:r>
              <a:rPr lang="en-US" sz="1800" dirty="0" smtClean="0">
                <a:solidFill>
                  <a:schemeClr val="tx1">
                    <a:lumMod val="65000"/>
                    <a:lumOff val="35000"/>
                  </a:schemeClr>
                </a:solidFill>
              </a:rPr>
              <a:t>2015</a:t>
            </a:r>
            <a:endParaRPr lang="en-US" sz="1800" dirty="0">
              <a:solidFill>
                <a:schemeClr val="tx1">
                  <a:lumMod val="65000"/>
                  <a:lumOff val="35000"/>
                </a:schemeClr>
              </a:solidFill>
            </a:endParaRPr>
          </a:p>
        </p:txBody>
      </p:sp>
      <p:pic>
        <p:nvPicPr>
          <p:cNvPr id="7" name="Picture 6" descr="C:\Users\BRENDA\Desktop\Work\NIIT\image001.png"/>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05725" y="5553075"/>
            <a:ext cx="1438275" cy="1076325"/>
          </a:xfrm>
          <a:prstGeom prst="rect">
            <a:avLst/>
          </a:prstGeom>
          <a:noFill/>
          <a:ln>
            <a:noFill/>
          </a:ln>
        </p:spPr>
      </p:pic>
    </p:spTree>
    <p:extLst>
      <p:ext uri="{BB962C8B-B14F-4D97-AF65-F5344CB8AC3E}">
        <p14:creationId xmlns:p14="http://schemas.microsoft.com/office/powerpoint/2010/main" val="2694907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5147B7-7471-4FE5-A393-083BDBCDB8BF}" type="datetime1">
              <a:rPr lang="en-US" smtClean="0"/>
              <a:pPr/>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719A5-EEC5-4590-8621-153D5A0785D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96D05A-534B-4CB2-BA64-A525282182D1}" type="datetime1">
              <a:rPr lang="en-US" smtClean="0"/>
              <a:pPr/>
              <a:t>10/13/2015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719A5-EEC5-4590-8621-153D5A0785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6B55DC-E49A-4F38-8832-1C3C58104004}" type="datetime1">
              <a:rPr lang="en-US" smtClean="0"/>
              <a:pPr/>
              <a:t>10/13/2015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E719A5-EEC5-4590-8621-153D5A0785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37A704-4672-494C-933B-8CD71203FC44}" type="datetime1">
              <a:rPr lang="en-US" smtClean="0"/>
              <a:pPr/>
              <a:t>10/13/2015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E719A5-EEC5-4590-8621-153D5A0785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D02B4-D04C-44CA-B7CE-E910C0D868CF}" type="datetime1">
              <a:rPr lang="en-US" smtClean="0"/>
              <a:pPr/>
              <a:t>10/13/2015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E719A5-EEC5-4590-8621-153D5A0785D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FE649D-F0C7-40A7-B990-C21AF733DB9E}" type="datetime1">
              <a:rPr lang="en-US" smtClean="0"/>
              <a:pPr/>
              <a:t>10/13/2015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719A5-EEC5-4590-8621-153D5A0785D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CC7D27-6B2A-4129-BD94-6A9628E38E39}" type="datetime1">
              <a:rPr lang="en-US" smtClean="0"/>
              <a:pPr/>
              <a:t>10/13/2015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719A5-EEC5-4590-8621-153D5A0785D3}"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B44F12-010E-4844-9CF6-99CEB7A2CD76}" type="datetime1">
              <a:rPr lang="en-US" smtClean="0"/>
              <a:pPr/>
              <a:t>10/13/2015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E719A5-EEC5-4590-8621-153D5A0785D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1" r:id="rId13"/>
    <p:sldLayoutId id="2147483672" r:id="rId14"/>
    <p:sldLayoutId id="2147483662" r:id="rId15"/>
    <p:sldLayoutId id="2147483663" r:id="rId16"/>
    <p:sldLayoutId id="2147483664" r:id="rId17"/>
    <p:sldLayoutId id="2147483665" r:id="rId18"/>
    <p:sldLayoutId id="2147483668" r:id="rId19"/>
    <p:sldLayoutId id="2147483667" r:id="rId20"/>
    <p:sldLayoutId id="2147483669" r:id="rId21"/>
    <p:sldLayoutId id="2147483670" r:id="rId2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7" descr="ppt_TITLE"/>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186376" name="Text Box 8"/>
          <p:cNvSpPr txBox="1">
            <a:spLocks noChangeArrowheads="1"/>
          </p:cNvSpPr>
          <p:nvPr/>
        </p:nvSpPr>
        <p:spPr bwMode="auto">
          <a:xfrm>
            <a:off x="230188" y="5438775"/>
            <a:ext cx="6261100" cy="861774"/>
          </a:xfrm>
          <a:prstGeom prst="rect">
            <a:avLst/>
          </a:prstGeom>
          <a:noFill/>
          <a:ln w="9525">
            <a:noFill/>
            <a:miter lim="800000"/>
            <a:headEnd/>
            <a:tailEnd/>
          </a:ln>
          <a:effectLst>
            <a:outerShdw dist="17961" dir="2700000" algn="ctr" rotWithShape="0">
              <a:schemeClr val="bg1"/>
            </a:outerShdw>
          </a:effectLst>
        </p:spPr>
        <p:txBody>
          <a:bodyPr>
            <a:spAutoFit/>
          </a:bodyPr>
          <a:lstStyle/>
          <a:p>
            <a:pPr>
              <a:defRPr/>
            </a:pPr>
            <a:r>
              <a:rPr lang="en-US" dirty="0" smtClean="0">
                <a:latin typeface="Trebuchet MS" pitchFamily="34" charset="0"/>
              </a:rPr>
              <a:t>FOUNDATION TRAINING</a:t>
            </a:r>
            <a:endParaRPr lang="en-IN" dirty="0">
              <a:latin typeface="Trebuchet MS" pitchFamily="34" charset="0"/>
            </a:endParaRPr>
          </a:p>
          <a:p>
            <a:pPr>
              <a:defRPr/>
            </a:pPr>
            <a:r>
              <a:rPr lang="en-IN" sz="3200" dirty="0" smtClean="0">
                <a:solidFill>
                  <a:srgbClr val="FF3300"/>
                </a:solidFill>
                <a:latin typeface="ninifont" pitchFamily="66" charset="0"/>
              </a:rPr>
              <a:t>Java Generics and Collections</a:t>
            </a:r>
          </a:p>
        </p:txBody>
      </p:sp>
      <p:sp>
        <p:nvSpPr>
          <p:cNvPr id="2" name="Text Box 8"/>
          <p:cNvSpPr txBox="1">
            <a:spLocks noChangeArrowheads="1"/>
          </p:cNvSpPr>
          <p:nvPr/>
        </p:nvSpPr>
        <p:spPr bwMode="auto">
          <a:xfrm>
            <a:off x="6896100" y="203200"/>
            <a:ext cx="2098675" cy="1292662"/>
          </a:xfrm>
          <a:prstGeom prst="rect">
            <a:avLst/>
          </a:prstGeom>
          <a:solidFill>
            <a:srgbClr val="0066CC"/>
          </a:solidFill>
          <a:ln w="9525">
            <a:noFill/>
            <a:miter lim="800000"/>
            <a:headEnd/>
            <a:tailEnd/>
          </a:ln>
          <a:effectLst>
            <a:outerShdw dist="17961" dir="2700000" algn="ctr" rotWithShape="0">
              <a:schemeClr val="bg1"/>
            </a:outerShdw>
          </a:effectLst>
        </p:spPr>
        <p:txBody>
          <a:bodyPr>
            <a:spAutoFit/>
          </a:bodyPr>
          <a:lstStyle/>
          <a:p>
            <a:pPr algn="ctr">
              <a:defRPr/>
            </a:pPr>
            <a:r>
              <a:rPr lang="en-US" sz="2600" dirty="0" smtClean="0">
                <a:solidFill>
                  <a:schemeClr val="bg1"/>
                </a:solidFill>
                <a:latin typeface="Trebuchet MS" pitchFamily="34" charset="0"/>
              </a:rPr>
              <a:t>Deloitte </a:t>
            </a:r>
          </a:p>
          <a:p>
            <a:pPr algn="ctr">
              <a:defRPr/>
            </a:pPr>
            <a:r>
              <a:rPr lang="en-US" sz="2600" dirty="0" smtClean="0">
                <a:solidFill>
                  <a:schemeClr val="bg1"/>
                </a:solidFill>
                <a:latin typeface="Trebuchet MS" pitchFamily="34" charset="0"/>
              </a:rPr>
              <a:t>Training</a:t>
            </a:r>
          </a:p>
          <a:p>
            <a:pPr algn="ctr">
              <a:defRPr/>
            </a:pPr>
            <a:r>
              <a:rPr lang="en-US" sz="2600" dirty="0" smtClean="0">
                <a:solidFill>
                  <a:schemeClr val="bg1"/>
                </a:solidFill>
                <a:latin typeface="Trebuchet MS" pitchFamily="34" charset="0"/>
              </a:rPr>
              <a:t>2015</a:t>
            </a:r>
            <a:endParaRPr lang="en-IN" sz="2600" dirty="0">
              <a:solidFill>
                <a:schemeClr val="bg1"/>
              </a:solidFill>
              <a:latin typeface="Trebuchet MS" pitchFamily="34" charset="0"/>
            </a:endParaRPr>
          </a:p>
        </p:txBody>
      </p:sp>
      <p:sp>
        <p:nvSpPr>
          <p:cNvPr id="5" name="Slide Number Placeholder 4"/>
          <p:cNvSpPr>
            <a:spLocks noGrp="1"/>
          </p:cNvSpPr>
          <p:nvPr>
            <p:ph type="sldNum" sz="quarter" idx="12"/>
          </p:nvPr>
        </p:nvSpPr>
        <p:spPr/>
        <p:txBody>
          <a:bodyPr/>
          <a:lstStyle/>
          <a:p>
            <a:fld id="{B6E719A5-EEC5-4590-8621-153D5A0785D3}" type="slidenum">
              <a:rPr lang="en-US" smtClean="0"/>
              <a:pPr/>
              <a:t>1</a:t>
            </a:fld>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Shape 1"/>
          <p:cNvSpPr txBox="1"/>
          <p:nvPr/>
        </p:nvSpPr>
        <p:spPr>
          <a:xfrm>
            <a:off x="0" y="0"/>
            <a:ext cx="9143640" cy="533160"/>
          </a:xfrm>
          <a:prstGeom prst="rect">
            <a:avLst/>
          </a:prstGeom>
        </p:spPr>
        <p:txBody>
          <a:bodyPr anchor="ctr"/>
          <a:lstStyle/>
          <a:p>
            <a:pPr algn="ctr"/>
            <a:r>
              <a:rPr lang="en-US" sz="4000">
                <a:solidFill>
                  <a:srgbClr val="000000"/>
                </a:solidFill>
                <a:latin typeface="Andalus"/>
              </a:rPr>
              <a:t>contd..</a:t>
            </a:r>
            <a:endParaRPr/>
          </a:p>
        </p:txBody>
      </p:sp>
      <p:sp>
        <p:nvSpPr>
          <p:cNvPr id="225" name="TextShape 2"/>
          <p:cNvSpPr txBox="1"/>
          <p:nvPr/>
        </p:nvSpPr>
        <p:spPr>
          <a:xfrm>
            <a:off x="0" y="457200"/>
            <a:ext cx="9143640" cy="6400440"/>
          </a:xfrm>
          <a:prstGeom prst="rect">
            <a:avLst/>
          </a:prstGeom>
        </p:spPr>
        <p:txBody>
          <a:bodyPr/>
          <a:lstStyle/>
          <a:p>
            <a:pPr marL="339725" indent="-339725">
              <a:buSzPct val="70000"/>
              <a:buFont typeface="Wingdings" charset="2"/>
              <a:buChar char=""/>
            </a:pPr>
            <a:r>
              <a:rPr lang="en-US" sz="2600" b="1" dirty="0">
                <a:solidFill>
                  <a:srgbClr val="000000"/>
                </a:solidFill>
                <a:latin typeface="Goudy Old Style"/>
              </a:rPr>
              <a:t>Generics and Inheritance </a:t>
            </a:r>
            <a:endParaRPr sz="2600" dirty="0"/>
          </a:p>
          <a:p>
            <a:pPr marL="339725" indent="-339725">
              <a:buSzPct val="70000"/>
              <a:buFont typeface="Wingdings" charset="2"/>
              <a:buChar char=""/>
            </a:pPr>
            <a:r>
              <a:rPr lang="en-US" sz="2600" dirty="0">
                <a:solidFill>
                  <a:srgbClr val="000000"/>
                </a:solidFill>
                <a:latin typeface="Goudy Old Style"/>
              </a:rPr>
              <a:t>A generic class can be a superclass or be a subclass, in other words generic classes can be part of a class hierarchy. </a:t>
            </a:r>
            <a:endParaRPr sz="2600" dirty="0"/>
          </a:p>
          <a:p>
            <a:pPr marL="339725" indent="-339725">
              <a:buSzPct val="70000"/>
              <a:buFont typeface="Wingdings" charset="2"/>
              <a:buChar char=""/>
            </a:pPr>
            <a:r>
              <a:rPr lang="en-US" sz="2600" dirty="0">
                <a:solidFill>
                  <a:srgbClr val="000000"/>
                </a:solidFill>
                <a:latin typeface="Goudy Old Style"/>
              </a:rPr>
              <a:t>Any type arguments needed  by a generic superclass must be passed up the hierarchy by all subclasses, similar to the manner of constructor arguments.</a:t>
            </a:r>
            <a:endParaRPr sz="2600" dirty="0"/>
          </a:p>
          <a:p>
            <a:pPr marL="339725" indent="-339725"/>
            <a:r>
              <a:rPr lang="en-US" sz="2600" dirty="0" smtClean="0">
                <a:solidFill>
                  <a:srgbClr val="000000"/>
                </a:solidFill>
                <a:latin typeface="Goudy Old Style"/>
              </a:rPr>
              <a:t>         class </a:t>
            </a:r>
            <a:r>
              <a:rPr lang="en-US" sz="2600" dirty="0">
                <a:solidFill>
                  <a:srgbClr val="000000"/>
                </a:solidFill>
                <a:latin typeface="Goudy Old Style"/>
              </a:rPr>
              <a:t>Gen2&lt;T&gt; extends Gen&lt;T&gt;</a:t>
            </a:r>
            <a:endParaRPr sz="2600" dirty="0"/>
          </a:p>
          <a:p>
            <a:pPr marL="339725" indent="-339725">
              <a:buSzPct val="70000"/>
              <a:buFont typeface="Wingdings" charset="2"/>
              <a:buChar char=""/>
            </a:pPr>
            <a:r>
              <a:rPr lang="en-US" sz="2600" dirty="0">
                <a:solidFill>
                  <a:srgbClr val="000000"/>
                </a:solidFill>
                <a:latin typeface="Goudy Old Style"/>
              </a:rPr>
              <a:t>A non</a:t>
            </a:r>
            <a:r>
              <a:rPr lang="en-US" sz="2600" dirty="0">
                <a:solidFill>
                  <a:srgbClr val="000000"/>
                </a:solidFill>
                <a:latin typeface="Times New Roman"/>
              </a:rPr>
              <a:t>-</a:t>
            </a:r>
            <a:r>
              <a:rPr lang="en-US" sz="2600" dirty="0">
                <a:solidFill>
                  <a:srgbClr val="000000"/>
                </a:solidFill>
                <a:latin typeface="Goudy Old Style"/>
              </a:rPr>
              <a:t>generic class can be the superclass of a generic subclass.</a:t>
            </a:r>
            <a:endParaRPr sz="2600" dirty="0"/>
          </a:p>
          <a:p>
            <a:pPr marL="339725" indent="-339725">
              <a:buSzPct val="70000"/>
              <a:buFont typeface="Wingdings" charset="2"/>
              <a:buChar char=""/>
            </a:pPr>
            <a:r>
              <a:rPr lang="en-US" sz="2600" dirty="0">
                <a:solidFill>
                  <a:srgbClr val="000000"/>
                </a:solidFill>
                <a:latin typeface="Goudy Old Style"/>
              </a:rPr>
              <a:t>Casting of one instance of a generic class into another is possible only if the two are compatible and their type arguments are the same.</a:t>
            </a:r>
            <a:endParaRPr sz="2600" dirty="0"/>
          </a:p>
          <a:p>
            <a:pPr marL="339725" indent="-339725">
              <a:buSzPct val="70000"/>
              <a:buFont typeface="Wingdings" charset="2"/>
              <a:buChar char=""/>
            </a:pPr>
            <a:r>
              <a:rPr lang="en-US" sz="2600" dirty="0">
                <a:solidFill>
                  <a:srgbClr val="000000"/>
                </a:solidFill>
                <a:latin typeface="Goudy Old Style"/>
              </a:rPr>
              <a:t>A method in a generic class can be overridden.</a:t>
            </a:r>
            <a:endParaRPr sz="2600" dirty="0"/>
          </a:p>
        </p:txBody>
      </p:sp>
    </p:spTree>
    <p:extLst>
      <p:ext uri="{BB962C8B-B14F-4D97-AF65-F5344CB8AC3E}">
        <p14:creationId xmlns:p14="http://schemas.microsoft.com/office/powerpoint/2010/main" val="1158074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Shape 1"/>
          <p:cNvSpPr txBox="1"/>
          <p:nvPr/>
        </p:nvSpPr>
        <p:spPr>
          <a:xfrm>
            <a:off x="0" y="76320"/>
            <a:ext cx="9143640" cy="380520"/>
          </a:xfrm>
          <a:prstGeom prst="rect">
            <a:avLst/>
          </a:prstGeom>
        </p:spPr>
        <p:txBody>
          <a:bodyPr anchor="ctr"/>
          <a:lstStyle/>
          <a:p>
            <a:pPr algn="ctr"/>
            <a:r>
              <a:rPr lang="en-US" sz="4000" dirty="0">
                <a:solidFill>
                  <a:srgbClr val="000000"/>
                </a:solidFill>
                <a:latin typeface="Andalus"/>
              </a:rPr>
              <a:t>Collections</a:t>
            </a:r>
            <a:endParaRPr/>
          </a:p>
        </p:txBody>
      </p:sp>
      <p:sp>
        <p:nvSpPr>
          <p:cNvPr id="242" name="TextShape 2"/>
          <p:cNvSpPr txBox="1"/>
          <p:nvPr/>
        </p:nvSpPr>
        <p:spPr>
          <a:xfrm>
            <a:off x="0" y="457680"/>
            <a:ext cx="9143640" cy="5866920"/>
          </a:xfrm>
          <a:prstGeom prst="rect">
            <a:avLst/>
          </a:prstGeom>
        </p:spPr>
        <p:txBody>
          <a:bodyPr/>
          <a:lstStyle/>
          <a:p>
            <a:pPr marL="461963" indent="-341313">
              <a:buSzPct val="70000"/>
              <a:buFont typeface="Wingdings" charset="2"/>
              <a:buChar char=""/>
              <a:tabLst>
                <a:tab pos="344488" algn="l"/>
              </a:tabLst>
            </a:pPr>
            <a:r>
              <a:rPr lang="en-US" sz="2600" dirty="0">
                <a:solidFill>
                  <a:srgbClr val="000000"/>
                </a:solidFill>
                <a:latin typeface="Goudy Old Style"/>
              </a:rPr>
              <a:t>Collections is group of objects.</a:t>
            </a:r>
            <a:endParaRPr sz="2600" dirty="0"/>
          </a:p>
          <a:p>
            <a:pPr marL="461963" indent="-341313">
              <a:buSzPct val="70000"/>
              <a:buFont typeface="Wingdings" charset="2"/>
              <a:buChar char=""/>
              <a:tabLst>
                <a:tab pos="344488" algn="l"/>
              </a:tabLst>
            </a:pPr>
            <a:r>
              <a:rPr lang="en-US" sz="2600" dirty="0">
                <a:solidFill>
                  <a:srgbClr val="000000"/>
                </a:solidFill>
                <a:latin typeface="Goudy Old Style"/>
              </a:rPr>
              <a:t>One of the Java’s most powerful subsystem contained in </a:t>
            </a:r>
            <a:r>
              <a:rPr lang="en-US" sz="2600" u="sng" dirty="0" err="1">
                <a:solidFill>
                  <a:srgbClr val="000000"/>
                </a:solidFill>
                <a:latin typeface="Goudy Old Style"/>
              </a:rPr>
              <a:t>java.util</a:t>
            </a:r>
            <a:r>
              <a:rPr lang="en-US" sz="2600" dirty="0">
                <a:solidFill>
                  <a:srgbClr val="000000"/>
                </a:solidFill>
                <a:latin typeface="Goudy Old Style"/>
              </a:rPr>
              <a:t> package; providing a framework to handling group of objects.</a:t>
            </a:r>
            <a:endParaRPr sz="2600" dirty="0"/>
          </a:p>
          <a:p>
            <a:pPr marL="461963" indent="-341313">
              <a:buSzPct val="70000"/>
              <a:buFont typeface="Wingdings" charset="2"/>
              <a:buChar char=""/>
              <a:tabLst>
                <a:tab pos="344488" algn="l"/>
              </a:tabLst>
            </a:pPr>
            <a:r>
              <a:rPr lang="en-US" sz="2600" dirty="0">
                <a:solidFill>
                  <a:srgbClr val="000000"/>
                </a:solidFill>
                <a:latin typeface="Goudy Old Style"/>
              </a:rPr>
              <a:t>The goals of collections are – </a:t>
            </a:r>
            <a:endParaRPr sz="2600" dirty="0"/>
          </a:p>
          <a:p>
            <a:pPr marL="801688" lvl="2" indent="-339725">
              <a:buSzPct val="70000"/>
              <a:buFont typeface="Wingdings" charset="2"/>
              <a:buChar char=""/>
              <a:tabLst>
                <a:tab pos="344488" algn="l"/>
              </a:tabLst>
            </a:pPr>
            <a:r>
              <a:rPr lang="en-US" sz="2600" dirty="0">
                <a:solidFill>
                  <a:srgbClr val="000000"/>
                </a:solidFill>
                <a:latin typeface="Goudy Old Style"/>
              </a:rPr>
              <a:t>high performance; </a:t>
            </a:r>
            <a:endParaRPr sz="2600" dirty="0"/>
          </a:p>
          <a:p>
            <a:pPr marL="801688" lvl="2" indent="-339725">
              <a:buSzPct val="70000"/>
              <a:buFont typeface="Wingdings" charset="2"/>
              <a:buChar char=""/>
              <a:tabLst>
                <a:tab pos="344488" algn="l"/>
              </a:tabLst>
            </a:pPr>
            <a:r>
              <a:rPr lang="en-US" sz="2600" dirty="0">
                <a:solidFill>
                  <a:srgbClr val="000000"/>
                </a:solidFill>
                <a:latin typeface="Goudy Old Style"/>
              </a:rPr>
              <a:t>framework allows different types of collections to work in similar manner and with high degree of interoperability;</a:t>
            </a:r>
            <a:endParaRPr sz="2600" dirty="0"/>
          </a:p>
          <a:p>
            <a:pPr marL="801688" lvl="2" indent="-339725">
              <a:buSzPct val="70000"/>
              <a:buFont typeface="Wingdings" charset="2"/>
              <a:buChar char=""/>
              <a:tabLst>
                <a:tab pos="344488" algn="l"/>
              </a:tabLst>
            </a:pPr>
            <a:r>
              <a:rPr lang="en-US" sz="2600" dirty="0">
                <a:solidFill>
                  <a:srgbClr val="000000"/>
                </a:solidFill>
                <a:latin typeface="Goudy Old Style"/>
              </a:rPr>
              <a:t>extending/adapting a collection had to be easy.</a:t>
            </a:r>
            <a:endParaRPr sz="2600" dirty="0"/>
          </a:p>
          <a:p>
            <a:pPr marL="461963" indent="-341313">
              <a:buSzPct val="70000"/>
              <a:buFont typeface="Wingdings" charset="2"/>
              <a:buChar char=""/>
              <a:tabLst>
                <a:tab pos="344488" algn="l"/>
              </a:tabLst>
            </a:pPr>
            <a:r>
              <a:rPr lang="en-US" sz="2600" dirty="0">
                <a:solidFill>
                  <a:srgbClr val="000000"/>
                </a:solidFill>
                <a:latin typeface="Goudy Old Style"/>
              </a:rPr>
              <a:t>Algorithms operate on collections.  Algorithms are defined as static methods within </a:t>
            </a:r>
            <a:r>
              <a:rPr lang="en-US" sz="2600" dirty="0" smtClean="0">
                <a:solidFill>
                  <a:srgbClr val="000000"/>
                </a:solidFill>
                <a:latin typeface="Goudy Old Style"/>
              </a:rPr>
              <a:t>Collections </a:t>
            </a:r>
            <a:r>
              <a:rPr lang="en-US" sz="2600" dirty="0">
                <a:solidFill>
                  <a:srgbClr val="000000"/>
                </a:solidFill>
                <a:latin typeface="Goudy Old Style"/>
              </a:rPr>
              <a:t>class.</a:t>
            </a:r>
            <a:endParaRPr sz="2600" dirty="0"/>
          </a:p>
          <a:p>
            <a:pPr marL="461963" indent="-341313">
              <a:buSzPct val="70000"/>
              <a:buFont typeface="Wingdings" charset="2"/>
              <a:buChar char=""/>
              <a:tabLst>
                <a:tab pos="344488" algn="l"/>
              </a:tabLst>
            </a:pPr>
            <a:r>
              <a:rPr lang="en-US" sz="2600" dirty="0">
                <a:solidFill>
                  <a:srgbClr val="000000"/>
                </a:solidFill>
                <a:latin typeface="Goudy Old Style"/>
              </a:rPr>
              <a:t>Iterator interface – provides a general–purpose standardized way of accessing the elements one at a time.</a:t>
            </a:r>
            <a:endParaRPr sz="2600" dirty="0"/>
          </a:p>
          <a:p>
            <a:pPr marL="461963" indent="-341313">
              <a:tabLst>
                <a:tab pos="344488" algn="l"/>
              </a:tabLst>
            </a:pPr>
            <a:endParaRPr sz="2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244" name="TextShape 2"/>
          <p:cNvSpPr txBox="1"/>
          <p:nvPr/>
        </p:nvSpPr>
        <p:spPr>
          <a:xfrm>
            <a:off x="0" y="381000"/>
            <a:ext cx="9143640" cy="6248040"/>
          </a:xfrm>
          <a:prstGeom prst="rect">
            <a:avLst/>
          </a:prstGeom>
        </p:spPr>
        <p:txBody>
          <a:bodyPr/>
          <a:lstStyle/>
          <a:p>
            <a:pPr>
              <a:buSzPct val="70000"/>
              <a:buFont typeface="Wingdings" charset="2"/>
              <a:buChar char=""/>
            </a:pPr>
            <a:r>
              <a:rPr lang="en-US" sz="2600" dirty="0" smtClean="0">
                <a:solidFill>
                  <a:srgbClr val="000000"/>
                </a:solidFill>
                <a:latin typeface="Goudy Old Style"/>
              </a:rPr>
              <a:t> Collection </a:t>
            </a:r>
            <a:r>
              <a:rPr lang="en-US" sz="2600" dirty="0">
                <a:solidFill>
                  <a:srgbClr val="000000"/>
                </a:solidFill>
                <a:latin typeface="Goudy Old Style"/>
              </a:rPr>
              <a:t>Interfaces – The standard interfaces of Collection framework are – </a:t>
            </a:r>
            <a:endParaRPr sz="2600" dirty="0"/>
          </a:p>
          <a:p>
            <a:pPr marL="690563" lvl="1" indent="-350838">
              <a:buSzPct val="70000"/>
              <a:buFont typeface="Wingdings" charset="2"/>
              <a:buChar char=""/>
            </a:pPr>
            <a:r>
              <a:rPr lang="en-US" sz="2600" b="1" dirty="0" smtClean="0">
                <a:solidFill>
                  <a:srgbClr val="000000"/>
                </a:solidFill>
                <a:latin typeface="Goudy Old Style"/>
              </a:rPr>
              <a:t>Collection</a:t>
            </a:r>
            <a:r>
              <a:rPr lang="en-US" sz="2600" dirty="0" smtClean="0">
                <a:solidFill>
                  <a:srgbClr val="000000"/>
                </a:solidFill>
                <a:latin typeface="Goudy Old Style"/>
              </a:rPr>
              <a:t> </a:t>
            </a:r>
            <a:r>
              <a:rPr lang="en-US" sz="2600" dirty="0">
                <a:solidFill>
                  <a:srgbClr val="000000"/>
                </a:solidFill>
                <a:latin typeface="Goudy Old Style"/>
              </a:rPr>
              <a:t>– enables user to work with groups of objects; is at top of the collections hierarchy; declares core methods that all collections will have. </a:t>
            </a:r>
            <a:endParaRPr sz="2600" dirty="0"/>
          </a:p>
          <a:p>
            <a:pPr marL="690563" lvl="1" indent="-350838">
              <a:buSzPct val="70000"/>
              <a:buFont typeface="Wingdings" charset="2"/>
              <a:buChar char=""/>
            </a:pPr>
            <a:r>
              <a:rPr lang="en-US" sz="2600" b="1" dirty="0">
                <a:solidFill>
                  <a:srgbClr val="000000"/>
                </a:solidFill>
                <a:latin typeface="Goudy Old Style"/>
              </a:rPr>
              <a:t>List</a:t>
            </a:r>
            <a:r>
              <a:rPr lang="en-US" sz="2600" dirty="0">
                <a:solidFill>
                  <a:srgbClr val="000000"/>
                </a:solidFill>
                <a:latin typeface="Goudy Old Style"/>
              </a:rPr>
              <a:t> – extends Collection to handle sequences.</a:t>
            </a:r>
            <a:endParaRPr sz="2600" dirty="0"/>
          </a:p>
          <a:p>
            <a:pPr marL="690563" lvl="1" indent="-350838">
              <a:buSzPct val="70000"/>
              <a:buFont typeface="Wingdings" charset="2"/>
              <a:buChar char=""/>
            </a:pPr>
            <a:r>
              <a:rPr lang="en-US" sz="2600" b="1" dirty="0">
                <a:solidFill>
                  <a:srgbClr val="000000"/>
                </a:solidFill>
                <a:latin typeface="Goudy Old Style"/>
              </a:rPr>
              <a:t>Set </a:t>
            </a:r>
            <a:r>
              <a:rPr lang="en-US" sz="2600" dirty="0">
                <a:solidFill>
                  <a:srgbClr val="000000"/>
                </a:solidFill>
                <a:latin typeface="Goudy Old Style"/>
              </a:rPr>
              <a:t>– extends Collection to handle sets, which must contain unique elements.</a:t>
            </a:r>
            <a:endParaRPr sz="2600" dirty="0"/>
          </a:p>
          <a:p>
            <a:pPr marL="690563" lvl="1" indent="-350838">
              <a:buSzPct val="70000"/>
              <a:buFont typeface="Wingdings" charset="2"/>
              <a:buChar char=""/>
            </a:pPr>
            <a:r>
              <a:rPr lang="en-US" sz="2600" b="1" dirty="0" err="1">
                <a:solidFill>
                  <a:srgbClr val="000000"/>
                </a:solidFill>
                <a:latin typeface="Goudy Old Style"/>
              </a:rPr>
              <a:t>SortedSet</a:t>
            </a:r>
            <a:r>
              <a:rPr lang="en-US" sz="2600" dirty="0">
                <a:solidFill>
                  <a:srgbClr val="000000"/>
                </a:solidFill>
                <a:latin typeface="Goudy Old Style"/>
              </a:rPr>
              <a:t> – extends Set to handle sorted sets. </a:t>
            </a:r>
            <a:endParaRPr sz="2600" dirty="0"/>
          </a:p>
          <a:p>
            <a:pPr marL="690563" lvl="1" indent="-350838">
              <a:buSzPct val="70000"/>
              <a:buFont typeface="Wingdings" charset="2"/>
              <a:buChar char=""/>
            </a:pPr>
            <a:r>
              <a:rPr lang="en-US" sz="2600" b="1" dirty="0" err="1">
                <a:solidFill>
                  <a:srgbClr val="000000"/>
                </a:solidFill>
                <a:latin typeface="Goudy Old Style"/>
              </a:rPr>
              <a:t>NavigableSet</a:t>
            </a:r>
            <a:r>
              <a:rPr lang="en-US" sz="2600" dirty="0">
                <a:solidFill>
                  <a:srgbClr val="000000"/>
                </a:solidFill>
                <a:latin typeface="Goudy Old Style"/>
              </a:rPr>
              <a:t> – extends </a:t>
            </a:r>
            <a:r>
              <a:rPr lang="en-US" sz="2600" dirty="0" err="1">
                <a:solidFill>
                  <a:srgbClr val="000000"/>
                </a:solidFill>
                <a:latin typeface="Goudy Old Style"/>
              </a:rPr>
              <a:t>SortedSet</a:t>
            </a:r>
            <a:r>
              <a:rPr lang="en-US" sz="2600" dirty="0">
                <a:solidFill>
                  <a:srgbClr val="000000"/>
                </a:solidFill>
                <a:latin typeface="Goudy Old Style"/>
              </a:rPr>
              <a:t>, handles retrieval of elements.</a:t>
            </a:r>
            <a:endParaRPr sz="2600" dirty="0"/>
          </a:p>
          <a:p>
            <a:pPr>
              <a:buSzPct val="70000"/>
              <a:buFont typeface="Wingdings" charset="2"/>
              <a:buChar char=""/>
            </a:pPr>
            <a:r>
              <a:rPr lang="en-US" sz="2600" dirty="0" smtClean="0">
                <a:solidFill>
                  <a:srgbClr val="000000"/>
                </a:solidFill>
                <a:latin typeface="Goudy Old Style"/>
              </a:rPr>
              <a:t> Additionally </a:t>
            </a:r>
            <a:r>
              <a:rPr lang="en-US" sz="2600" dirty="0">
                <a:solidFill>
                  <a:srgbClr val="000000"/>
                </a:solidFill>
                <a:latin typeface="Goudy Old Style"/>
              </a:rPr>
              <a:t>collections use the following interfaces – </a:t>
            </a:r>
            <a:endParaRPr sz="2600" dirty="0"/>
          </a:p>
          <a:p>
            <a:pPr marL="690563" lvl="1" indent="-350838">
              <a:buSzPct val="70000"/>
              <a:buFont typeface="Wingdings" charset="2"/>
              <a:buChar char=""/>
            </a:pPr>
            <a:r>
              <a:rPr lang="en-US" sz="2600" b="1" dirty="0">
                <a:solidFill>
                  <a:srgbClr val="000000"/>
                </a:solidFill>
                <a:latin typeface="Goudy Old Style"/>
              </a:rPr>
              <a:t>Comparator</a:t>
            </a:r>
            <a:r>
              <a:rPr lang="en-US" sz="2600" dirty="0">
                <a:solidFill>
                  <a:srgbClr val="000000"/>
                </a:solidFill>
                <a:latin typeface="Goudy Old Style"/>
              </a:rPr>
              <a:t> – defines how to objects are compared;</a:t>
            </a:r>
            <a:endParaRPr sz="2600" dirty="0"/>
          </a:p>
          <a:p>
            <a:pPr marL="690563" lvl="1" indent="-350838">
              <a:buSzPct val="70000"/>
              <a:buFont typeface="Wingdings" charset="2"/>
              <a:buChar char=""/>
            </a:pPr>
            <a:r>
              <a:rPr lang="en-US" sz="2600" b="1" dirty="0">
                <a:solidFill>
                  <a:srgbClr val="000000"/>
                </a:solidFill>
                <a:latin typeface="Goudy Old Style"/>
              </a:rPr>
              <a:t>Iterator</a:t>
            </a:r>
            <a:r>
              <a:rPr lang="en-US" sz="2600" dirty="0">
                <a:solidFill>
                  <a:srgbClr val="000000"/>
                </a:solidFill>
                <a:latin typeface="Goudy Old Style"/>
              </a:rPr>
              <a:t> – enumerate the objects within a collection; </a:t>
            </a:r>
            <a:endParaRPr sz="2600" dirty="0"/>
          </a:p>
          <a:p>
            <a:pPr marL="690563" lvl="1" indent="-350838">
              <a:buSzPct val="70000"/>
              <a:buFont typeface="Wingdings" charset="2"/>
              <a:buChar char=""/>
            </a:pPr>
            <a:r>
              <a:rPr lang="en-US" sz="2600" b="1" dirty="0">
                <a:solidFill>
                  <a:srgbClr val="000000"/>
                </a:solidFill>
                <a:latin typeface="Goudy Old Style"/>
              </a:rPr>
              <a:t>List Iterator</a:t>
            </a:r>
            <a:r>
              <a:rPr lang="en-US" sz="2600" dirty="0">
                <a:solidFill>
                  <a:srgbClr val="000000"/>
                </a:solidFill>
                <a:latin typeface="Goudy Old Style"/>
              </a:rPr>
              <a:t> – enumerate the objects within a collection; </a:t>
            </a:r>
            <a:endParaRPr sz="2600" dirty="0"/>
          </a:p>
          <a:p>
            <a:pPr marL="690563" lvl="1" indent="-350838">
              <a:buSzPct val="70000"/>
              <a:buFont typeface="Wingdings" charset="2"/>
              <a:buChar char=""/>
            </a:pPr>
            <a:r>
              <a:rPr lang="en-US" sz="2600" b="1" dirty="0" err="1">
                <a:solidFill>
                  <a:srgbClr val="000000"/>
                </a:solidFill>
                <a:latin typeface="Goudy Old Style"/>
              </a:rPr>
              <a:t>RandomAccess</a:t>
            </a:r>
            <a:r>
              <a:rPr lang="en-US" sz="2600" dirty="0">
                <a:solidFill>
                  <a:srgbClr val="000000"/>
                </a:solidFill>
                <a:latin typeface="Goudy Old Style"/>
              </a:rPr>
              <a:t> – supports random access to its elements;</a:t>
            </a:r>
            <a:endParaRPr sz="2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246" name="TextShape 2"/>
          <p:cNvSpPr txBox="1"/>
          <p:nvPr/>
        </p:nvSpPr>
        <p:spPr>
          <a:xfrm>
            <a:off x="76200" y="457200"/>
            <a:ext cx="8915040" cy="6172200"/>
          </a:xfrm>
          <a:prstGeom prst="rect">
            <a:avLst/>
          </a:prstGeom>
        </p:spPr>
        <p:txBody>
          <a:bodyPr/>
          <a:lstStyle/>
          <a:p>
            <a:pPr marL="287338" lvl="1" indent="-287338">
              <a:buSzPct val="70000"/>
              <a:buFont typeface="Wingdings" charset="2"/>
              <a:buChar char=""/>
            </a:pPr>
            <a:r>
              <a:rPr lang="en-US" sz="2600" dirty="0" smtClean="0">
                <a:solidFill>
                  <a:srgbClr val="000000"/>
                </a:solidFill>
                <a:latin typeface="Goudy Old Style"/>
              </a:rPr>
              <a:t>Collections </a:t>
            </a:r>
            <a:r>
              <a:rPr lang="en-US" sz="2600" dirty="0">
                <a:solidFill>
                  <a:srgbClr val="000000"/>
                </a:solidFill>
                <a:latin typeface="Goudy Old Style"/>
              </a:rPr>
              <a:t>define two exceptions – </a:t>
            </a:r>
            <a:endParaRPr sz="2600" dirty="0"/>
          </a:p>
          <a:p>
            <a:pPr marL="627063" lvl="2" indent="-339725">
              <a:buSzPct val="70000"/>
              <a:buFont typeface="Wingdings" charset="2"/>
              <a:buChar char=""/>
            </a:pPr>
            <a:r>
              <a:rPr lang="en-US" sz="2600" u="sng" dirty="0" err="1" smtClean="0">
                <a:solidFill>
                  <a:srgbClr val="000000"/>
                </a:solidFill>
                <a:latin typeface="Goudy Old Style"/>
              </a:rPr>
              <a:t>UnsupportedOperationException</a:t>
            </a:r>
            <a:r>
              <a:rPr lang="en-US" sz="2600" dirty="0" smtClean="0">
                <a:solidFill>
                  <a:srgbClr val="000000"/>
                </a:solidFill>
                <a:latin typeface="Goudy Old Style"/>
              </a:rPr>
              <a:t>  generated when collection operation is not supported.</a:t>
            </a:r>
            <a:endParaRPr sz="2600" dirty="0"/>
          </a:p>
          <a:p>
            <a:pPr marL="627063" lvl="2" indent="-339725">
              <a:buSzPct val="70000"/>
              <a:buFont typeface="Wingdings" charset="2"/>
              <a:buChar char=""/>
            </a:pPr>
            <a:r>
              <a:rPr lang="en-US" sz="2600" u="sng" dirty="0" err="1">
                <a:solidFill>
                  <a:srgbClr val="000000"/>
                </a:solidFill>
                <a:latin typeface="Goudy Old Style"/>
              </a:rPr>
              <a:t>ClassCastException</a:t>
            </a:r>
            <a:r>
              <a:rPr lang="en-US" sz="2600" dirty="0">
                <a:solidFill>
                  <a:srgbClr val="000000"/>
                </a:solidFill>
                <a:latin typeface="Goudy Old Style"/>
              </a:rPr>
              <a:t> is generated when one object is incompatible with one another.</a:t>
            </a:r>
            <a:endParaRPr sz="2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248" name="TextShape 2"/>
          <p:cNvSpPr txBox="1"/>
          <p:nvPr/>
        </p:nvSpPr>
        <p:spPr>
          <a:xfrm>
            <a:off x="228600" y="457440"/>
            <a:ext cx="8686440" cy="6248160"/>
          </a:xfrm>
          <a:prstGeom prst="rect">
            <a:avLst/>
          </a:prstGeom>
        </p:spPr>
        <p:txBody>
          <a:bodyPr/>
          <a:lstStyle/>
          <a:p>
            <a:pPr>
              <a:lnSpc>
                <a:spcPct val="80000"/>
              </a:lnSpc>
              <a:buSzPct val="70000"/>
              <a:buFont typeface="Wingdings" charset="2"/>
              <a:buChar char=""/>
            </a:pPr>
            <a:r>
              <a:rPr lang="en-US" sz="2800" dirty="0" smtClean="0">
                <a:solidFill>
                  <a:srgbClr val="000000"/>
                </a:solidFill>
                <a:latin typeface="Goudy Old Style"/>
              </a:rPr>
              <a:t> Methods of </a:t>
            </a:r>
            <a:r>
              <a:rPr lang="en-US" sz="2800" dirty="0">
                <a:solidFill>
                  <a:srgbClr val="000000"/>
                </a:solidFill>
                <a:latin typeface="Goudy Old Style"/>
              </a:rPr>
              <a:t>Collection  interface</a:t>
            </a:r>
            <a:endParaRPr dirty="0"/>
          </a:p>
          <a:p>
            <a:pPr marL="685800" indent="-395288">
              <a:lnSpc>
                <a:spcPct val="80000"/>
              </a:lnSpc>
              <a:buSzPct val="70000"/>
              <a:buFont typeface="Wingdings" charset="2"/>
              <a:buChar char=""/>
            </a:pPr>
            <a:r>
              <a:rPr lang="en-US" sz="2400" dirty="0" err="1">
                <a:solidFill>
                  <a:srgbClr val="000000"/>
                </a:solidFill>
                <a:latin typeface="Goudy Old Style"/>
              </a:rPr>
              <a:t>boolean</a:t>
            </a:r>
            <a:r>
              <a:rPr lang="en-US" sz="2400" dirty="0">
                <a:solidFill>
                  <a:srgbClr val="000000"/>
                </a:solidFill>
                <a:latin typeface="Goudy Old Style"/>
              </a:rPr>
              <a:t> add(Object </a:t>
            </a:r>
            <a:r>
              <a:rPr lang="en-US" sz="2400" i="1" dirty="0" err="1">
                <a:solidFill>
                  <a:srgbClr val="000000"/>
                </a:solidFill>
                <a:latin typeface="Goudy Old Style"/>
              </a:rPr>
              <a:t>obj</a:t>
            </a:r>
            <a:r>
              <a:rPr lang="en-US" sz="2400" dirty="0">
                <a:solidFill>
                  <a:srgbClr val="000000"/>
                </a:solidFill>
                <a:latin typeface="Goudy Old Style"/>
              </a:rPr>
              <a:t>) </a:t>
            </a:r>
            <a:endParaRPr dirty="0"/>
          </a:p>
          <a:p>
            <a:pPr marL="685800" indent="-395288">
              <a:lnSpc>
                <a:spcPct val="80000"/>
              </a:lnSpc>
              <a:buSzPct val="70000"/>
              <a:buFont typeface="Wingdings" charset="2"/>
              <a:buChar char=""/>
            </a:pPr>
            <a:r>
              <a:rPr lang="en-US" sz="2400" dirty="0" err="1">
                <a:solidFill>
                  <a:srgbClr val="000000"/>
                </a:solidFill>
                <a:latin typeface="Goudy Old Style"/>
              </a:rPr>
              <a:t>boolean</a:t>
            </a:r>
            <a:r>
              <a:rPr lang="en-US" sz="2400" dirty="0">
                <a:solidFill>
                  <a:srgbClr val="000000"/>
                </a:solidFill>
                <a:latin typeface="Goudy Old Style"/>
              </a:rPr>
              <a:t> </a:t>
            </a:r>
            <a:r>
              <a:rPr lang="en-US" sz="2400" dirty="0" err="1">
                <a:solidFill>
                  <a:srgbClr val="000000"/>
                </a:solidFill>
                <a:latin typeface="Goudy Old Style"/>
              </a:rPr>
              <a:t>addAll</a:t>
            </a:r>
            <a:r>
              <a:rPr lang="en-US" sz="2400" dirty="0">
                <a:solidFill>
                  <a:srgbClr val="000000"/>
                </a:solidFill>
                <a:latin typeface="Goudy Old Style"/>
              </a:rPr>
              <a:t>(Collection </a:t>
            </a:r>
            <a:r>
              <a:rPr lang="en-US" sz="2400" i="1" dirty="0">
                <a:solidFill>
                  <a:srgbClr val="000000"/>
                </a:solidFill>
                <a:latin typeface="Goudy Old Style"/>
              </a:rPr>
              <a:t>c</a:t>
            </a:r>
            <a:r>
              <a:rPr lang="en-US" sz="2400" dirty="0">
                <a:solidFill>
                  <a:srgbClr val="000000"/>
                </a:solidFill>
                <a:latin typeface="Goudy Old Style"/>
              </a:rPr>
              <a:t>) </a:t>
            </a:r>
            <a:endParaRPr dirty="0"/>
          </a:p>
          <a:p>
            <a:pPr marL="685800" indent="-395288">
              <a:lnSpc>
                <a:spcPct val="80000"/>
              </a:lnSpc>
              <a:buSzPct val="70000"/>
              <a:buFont typeface="Wingdings" charset="2"/>
              <a:buChar char=""/>
            </a:pPr>
            <a:r>
              <a:rPr lang="en-US" sz="2400" dirty="0">
                <a:solidFill>
                  <a:srgbClr val="000000"/>
                </a:solidFill>
                <a:latin typeface="Goudy Old Style"/>
              </a:rPr>
              <a:t>void clear( ) </a:t>
            </a:r>
            <a:endParaRPr dirty="0"/>
          </a:p>
          <a:p>
            <a:pPr marL="685800" indent="-395288">
              <a:lnSpc>
                <a:spcPct val="80000"/>
              </a:lnSpc>
              <a:buSzPct val="70000"/>
              <a:buFont typeface="Wingdings" charset="2"/>
              <a:buChar char=""/>
            </a:pPr>
            <a:r>
              <a:rPr lang="en-US" sz="2400" dirty="0" err="1">
                <a:solidFill>
                  <a:srgbClr val="000000"/>
                </a:solidFill>
                <a:latin typeface="Goudy Old Style"/>
              </a:rPr>
              <a:t>boolean</a:t>
            </a:r>
            <a:r>
              <a:rPr lang="en-US" sz="2400" dirty="0">
                <a:solidFill>
                  <a:srgbClr val="000000"/>
                </a:solidFill>
                <a:latin typeface="Goudy Old Style"/>
              </a:rPr>
              <a:t> contains(Object </a:t>
            </a:r>
            <a:r>
              <a:rPr lang="en-US" sz="2400" i="1" dirty="0" err="1">
                <a:solidFill>
                  <a:srgbClr val="000000"/>
                </a:solidFill>
                <a:latin typeface="Goudy Old Style"/>
              </a:rPr>
              <a:t>obj</a:t>
            </a:r>
            <a:r>
              <a:rPr lang="en-US" sz="2400" dirty="0">
                <a:solidFill>
                  <a:srgbClr val="000000"/>
                </a:solidFill>
                <a:latin typeface="Goudy Old Style"/>
              </a:rPr>
              <a:t>) </a:t>
            </a:r>
            <a:endParaRPr dirty="0"/>
          </a:p>
          <a:p>
            <a:pPr marL="685800" indent="-395288">
              <a:lnSpc>
                <a:spcPct val="80000"/>
              </a:lnSpc>
              <a:buSzPct val="70000"/>
              <a:buFont typeface="Wingdings" charset="2"/>
              <a:buChar char=""/>
            </a:pPr>
            <a:r>
              <a:rPr lang="en-US" sz="2400" dirty="0" err="1">
                <a:solidFill>
                  <a:srgbClr val="000000"/>
                </a:solidFill>
                <a:latin typeface="Goudy Old Style"/>
              </a:rPr>
              <a:t>boolean</a:t>
            </a:r>
            <a:r>
              <a:rPr lang="en-US" sz="2400" dirty="0">
                <a:solidFill>
                  <a:srgbClr val="000000"/>
                </a:solidFill>
                <a:latin typeface="Goudy Old Style"/>
              </a:rPr>
              <a:t> </a:t>
            </a:r>
            <a:r>
              <a:rPr lang="en-US" sz="2400" dirty="0" err="1">
                <a:solidFill>
                  <a:srgbClr val="000000"/>
                </a:solidFill>
                <a:latin typeface="Goudy Old Style"/>
              </a:rPr>
              <a:t>containsAll</a:t>
            </a:r>
            <a:r>
              <a:rPr lang="en-US" sz="2400" dirty="0">
                <a:solidFill>
                  <a:srgbClr val="000000"/>
                </a:solidFill>
                <a:latin typeface="Goudy Old Style"/>
              </a:rPr>
              <a:t>(Collection </a:t>
            </a:r>
            <a:r>
              <a:rPr lang="en-US" sz="2400" i="1" dirty="0">
                <a:solidFill>
                  <a:srgbClr val="000000"/>
                </a:solidFill>
                <a:latin typeface="Goudy Old Style"/>
              </a:rPr>
              <a:t>c</a:t>
            </a:r>
            <a:r>
              <a:rPr lang="en-US" sz="2400" dirty="0">
                <a:solidFill>
                  <a:srgbClr val="000000"/>
                </a:solidFill>
                <a:latin typeface="Goudy Old Style"/>
              </a:rPr>
              <a:t>) </a:t>
            </a:r>
            <a:endParaRPr dirty="0"/>
          </a:p>
          <a:p>
            <a:pPr marL="685800" indent="-395288">
              <a:lnSpc>
                <a:spcPct val="80000"/>
              </a:lnSpc>
              <a:buSzPct val="70000"/>
              <a:buFont typeface="Wingdings" charset="2"/>
              <a:buChar char=""/>
            </a:pPr>
            <a:r>
              <a:rPr lang="en-US" sz="2400" dirty="0" err="1">
                <a:solidFill>
                  <a:srgbClr val="000000"/>
                </a:solidFill>
                <a:latin typeface="Goudy Old Style"/>
              </a:rPr>
              <a:t>boolean</a:t>
            </a:r>
            <a:r>
              <a:rPr lang="en-US" sz="2400" dirty="0">
                <a:solidFill>
                  <a:srgbClr val="000000"/>
                </a:solidFill>
                <a:latin typeface="Goudy Old Style"/>
              </a:rPr>
              <a:t> equals(Object </a:t>
            </a:r>
            <a:r>
              <a:rPr lang="en-US" sz="2400" i="1" dirty="0" err="1">
                <a:solidFill>
                  <a:srgbClr val="000000"/>
                </a:solidFill>
                <a:latin typeface="Goudy Old Style"/>
              </a:rPr>
              <a:t>obj</a:t>
            </a:r>
            <a:r>
              <a:rPr lang="en-US" sz="2400" dirty="0">
                <a:solidFill>
                  <a:srgbClr val="000000"/>
                </a:solidFill>
                <a:latin typeface="Goudy Old Style"/>
              </a:rPr>
              <a:t>) </a:t>
            </a:r>
            <a:endParaRPr dirty="0"/>
          </a:p>
          <a:p>
            <a:pPr marL="685800" indent="-395288">
              <a:lnSpc>
                <a:spcPct val="80000"/>
              </a:lnSpc>
              <a:buSzPct val="70000"/>
              <a:buFont typeface="Wingdings" charset="2"/>
              <a:buChar char=""/>
            </a:pPr>
            <a:r>
              <a:rPr lang="en-US" sz="2400" dirty="0" err="1">
                <a:solidFill>
                  <a:srgbClr val="000000"/>
                </a:solidFill>
                <a:latin typeface="Goudy Old Style"/>
              </a:rPr>
              <a:t>int</a:t>
            </a:r>
            <a:r>
              <a:rPr lang="en-US" sz="2400" dirty="0">
                <a:solidFill>
                  <a:srgbClr val="000000"/>
                </a:solidFill>
                <a:latin typeface="Goudy Old Style"/>
              </a:rPr>
              <a:t> </a:t>
            </a:r>
            <a:r>
              <a:rPr lang="en-US" sz="2400" dirty="0" err="1">
                <a:solidFill>
                  <a:srgbClr val="000000"/>
                </a:solidFill>
                <a:latin typeface="Goudy Old Style"/>
              </a:rPr>
              <a:t>hashCode</a:t>
            </a:r>
            <a:r>
              <a:rPr lang="en-US" sz="2400" dirty="0">
                <a:solidFill>
                  <a:srgbClr val="000000"/>
                </a:solidFill>
                <a:latin typeface="Goudy Old Style"/>
              </a:rPr>
              <a:t>( ) </a:t>
            </a:r>
            <a:endParaRPr dirty="0"/>
          </a:p>
          <a:p>
            <a:pPr marL="685800" indent="-395288">
              <a:lnSpc>
                <a:spcPct val="80000"/>
              </a:lnSpc>
              <a:buSzPct val="70000"/>
              <a:buFont typeface="Wingdings" charset="2"/>
              <a:buChar char=""/>
            </a:pPr>
            <a:r>
              <a:rPr lang="en-US" sz="2400" dirty="0" err="1">
                <a:solidFill>
                  <a:srgbClr val="000000"/>
                </a:solidFill>
                <a:latin typeface="Goudy Old Style"/>
              </a:rPr>
              <a:t>boolean</a:t>
            </a:r>
            <a:r>
              <a:rPr lang="en-US" sz="2400" dirty="0">
                <a:solidFill>
                  <a:srgbClr val="000000"/>
                </a:solidFill>
                <a:latin typeface="Goudy Old Style"/>
              </a:rPr>
              <a:t> </a:t>
            </a:r>
            <a:r>
              <a:rPr lang="en-US" sz="2400" dirty="0" err="1">
                <a:solidFill>
                  <a:srgbClr val="000000"/>
                </a:solidFill>
                <a:latin typeface="Goudy Old Style"/>
              </a:rPr>
              <a:t>isEmpty</a:t>
            </a:r>
            <a:r>
              <a:rPr lang="en-US" sz="2400" dirty="0">
                <a:solidFill>
                  <a:srgbClr val="000000"/>
                </a:solidFill>
                <a:latin typeface="Goudy Old Style"/>
              </a:rPr>
              <a:t>( ) </a:t>
            </a:r>
            <a:endParaRPr dirty="0"/>
          </a:p>
          <a:p>
            <a:pPr marL="685800" indent="-395288">
              <a:lnSpc>
                <a:spcPct val="80000"/>
              </a:lnSpc>
              <a:buSzPct val="70000"/>
              <a:buFont typeface="Wingdings" charset="2"/>
              <a:buChar char=""/>
            </a:pPr>
            <a:r>
              <a:rPr lang="en-US" sz="2400" dirty="0">
                <a:solidFill>
                  <a:srgbClr val="000000"/>
                </a:solidFill>
                <a:latin typeface="Goudy Old Style"/>
              </a:rPr>
              <a:t>Iterator iterator( ) </a:t>
            </a:r>
            <a:endParaRPr dirty="0"/>
          </a:p>
          <a:p>
            <a:pPr marL="685800" indent="-395288">
              <a:lnSpc>
                <a:spcPct val="80000"/>
              </a:lnSpc>
              <a:buSzPct val="70000"/>
              <a:buFont typeface="Wingdings" charset="2"/>
              <a:buChar char=""/>
            </a:pPr>
            <a:r>
              <a:rPr lang="en-US" sz="2400" dirty="0" err="1">
                <a:solidFill>
                  <a:srgbClr val="000000"/>
                </a:solidFill>
                <a:latin typeface="Goudy Old Style"/>
              </a:rPr>
              <a:t>boolean</a:t>
            </a:r>
            <a:r>
              <a:rPr lang="en-US" sz="2400" dirty="0">
                <a:solidFill>
                  <a:srgbClr val="000000"/>
                </a:solidFill>
                <a:latin typeface="Goudy Old Style"/>
              </a:rPr>
              <a:t> remove(Object </a:t>
            </a:r>
            <a:r>
              <a:rPr lang="en-US" sz="2400" i="1" dirty="0" err="1">
                <a:solidFill>
                  <a:srgbClr val="000000"/>
                </a:solidFill>
                <a:latin typeface="Goudy Old Style"/>
              </a:rPr>
              <a:t>obj</a:t>
            </a:r>
            <a:r>
              <a:rPr lang="en-US" sz="2400" dirty="0">
                <a:solidFill>
                  <a:srgbClr val="000000"/>
                </a:solidFill>
                <a:latin typeface="Goudy Old Style"/>
              </a:rPr>
              <a:t>) </a:t>
            </a:r>
            <a:endParaRPr dirty="0"/>
          </a:p>
          <a:p>
            <a:pPr marL="685800" indent="-395288">
              <a:lnSpc>
                <a:spcPct val="80000"/>
              </a:lnSpc>
              <a:buSzPct val="70000"/>
              <a:buFont typeface="Wingdings" charset="2"/>
              <a:buChar char=""/>
            </a:pPr>
            <a:r>
              <a:rPr lang="en-US" sz="2400" dirty="0" err="1">
                <a:solidFill>
                  <a:srgbClr val="000000"/>
                </a:solidFill>
                <a:latin typeface="Goudy Old Style"/>
              </a:rPr>
              <a:t>boolean</a:t>
            </a:r>
            <a:r>
              <a:rPr lang="en-US" sz="2400" dirty="0">
                <a:solidFill>
                  <a:srgbClr val="000000"/>
                </a:solidFill>
                <a:latin typeface="Goudy Old Style"/>
              </a:rPr>
              <a:t> </a:t>
            </a:r>
            <a:r>
              <a:rPr lang="en-US" sz="2400" dirty="0" err="1">
                <a:solidFill>
                  <a:srgbClr val="000000"/>
                </a:solidFill>
                <a:latin typeface="Goudy Old Style"/>
              </a:rPr>
              <a:t>removeAll</a:t>
            </a:r>
            <a:r>
              <a:rPr lang="en-US" sz="2400" dirty="0">
                <a:solidFill>
                  <a:srgbClr val="000000"/>
                </a:solidFill>
                <a:latin typeface="Goudy Old Style"/>
              </a:rPr>
              <a:t>(Collection </a:t>
            </a:r>
            <a:r>
              <a:rPr lang="en-US" sz="2400" i="1" dirty="0">
                <a:solidFill>
                  <a:srgbClr val="000000"/>
                </a:solidFill>
                <a:latin typeface="Goudy Old Style"/>
              </a:rPr>
              <a:t>c</a:t>
            </a:r>
            <a:r>
              <a:rPr lang="en-US" sz="2400" dirty="0">
                <a:solidFill>
                  <a:srgbClr val="000000"/>
                </a:solidFill>
                <a:latin typeface="Goudy Old Style"/>
              </a:rPr>
              <a:t>) </a:t>
            </a:r>
            <a:endParaRPr dirty="0"/>
          </a:p>
          <a:p>
            <a:pPr marL="685800" indent="-395288">
              <a:lnSpc>
                <a:spcPct val="80000"/>
              </a:lnSpc>
              <a:buSzPct val="70000"/>
              <a:buFont typeface="Wingdings" charset="2"/>
              <a:buChar char=""/>
            </a:pPr>
            <a:r>
              <a:rPr lang="en-US" sz="2400" dirty="0" err="1">
                <a:solidFill>
                  <a:srgbClr val="000000"/>
                </a:solidFill>
                <a:latin typeface="Goudy Old Style"/>
              </a:rPr>
              <a:t>boolean</a:t>
            </a:r>
            <a:r>
              <a:rPr lang="en-US" sz="2400" dirty="0">
                <a:solidFill>
                  <a:srgbClr val="000000"/>
                </a:solidFill>
                <a:latin typeface="Goudy Old Style"/>
              </a:rPr>
              <a:t> </a:t>
            </a:r>
            <a:r>
              <a:rPr lang="en-US" sz="2400" dirty="0" err="1">
                <a:solidFill>
                  <a:srgbClr val="000000"/>
                </a:solidFill>
                <a:latin typeface="Goudy Old Style"/>
              </a:rPr>
              <a:t>retainAll</a:t>
            </a:r>
            <a:r>
              <a:rPr lang="en-US" sz="2400" dirty="0">
                <a:solidFill>
                  <a:srgbClr val="000000"/>
                </a:solidFill>
                <a:latin typeface="Goudy Old Style"/>
              </a:rPr>
              <a:t>(Collection </a:t>
            </a:r>
            <a:r>
              <a:rPr lang="en-US" sz="2400" i="1" dirty="0">
                <a:solidFill>
                  <a:srgbClr val="000000"/>
                </a:solidFill>
                <a:latin typeface="Goudy Old Style"/>
              </a:rPr>
              <a:t>c</a:t>
            </a:r>
            <a:r>
              <a:rPr lang="en-US" sz="2400" dirty="0">
                <a:solidFill>
                  <a:srgbClr val="000000"/>
                </a:solidFill>
                <a:latin typeface="Goudy Old Style"/>
              </a:rPr>
              <a:t>) </a:t>
            </a:r>
            <a:endParaRPr dirty="0"/>
          </a:p>
          <a:p>
            <a:pPr marL="685800" indent="-395288">
              <a:lnSpc>
                <a:spcPct val="80000"/>
              </a:lnSpc>
              <a:buSzPct val="70000"/>
              <a:buFont typeface="Wingdings" charset="2"/>
              <a:buChar char=""/>
            </a:pPr>
            <a:r>
              <a:rPr lang="en-US" sz="2400" dirty="0" err="1">
                <a:solidFill>
                  <a:srgbClr val="000000"/>
                </a:solidFill>
                <a:latin typeface="Goudy Old Style"/>
              </a:rPr>
              <a:t>int</a:t>
            </a:r>
            <a:r>
              <a:rPr lang="en-US" sz="2400" dirty="0">
                <a:solidFill>
                  <a:srgbClr val="000000"/>
                </a:solidFill>
                <a:latin typeface="Goudy Old Style"/>
              </a:rPr>
              <a:t> size( ) </a:t>
            </a:r>
            <a:endParaRPr dirty="0"/>
          </a:p>
          <a:p>
            <a:pPr marL="685800" indent="-395288">
              <a:lnSpc>
                <a:spcPct val="80000"/>
              </a:lnSpc>
              <a:buSzPct val="70000"/>
              <a:buFont typeface="Wingdings" charset="2"/>
              <a:buChar char=""/>
            </a:pPr>
            <a:r>
              <a:rPr lang="en-US" sz="2400" dirty="0">
                <a:solidFill>
                  <a:srgbClr val="000000"/>
                </a:solidFill>
                <a:latin typeface="Goudy Old Style"/>
              </a:rPr>
              <a:t>Object[ ] </a:t>
            </a:r>
            <a:r>
              <a:rPr lang="en-US" sz="2400" dirty="0" err="1">
                <a:solidFill>
                  <a:srgbClr val="000000"/>
                </a:solidFill>
                <a:latin typeface="Goudy Old Style"/>
              </a:rPr>
              <a:t>toArray</a:t>
            </a:r>
            <a:r>
              <a:rPr lang="en-US" sz="2400" dirty="0">
                <a:solidFill>
                  <a:srgbClr val="000000"/>
                </a:solidFill>
                <a:latin typeface="Goudy Old Style"/>
              </a:rPr>
              <a:t>( ) </a:t>
            </a:r>
            <a:endParaRPr dirty="0"/>
          </a:p>
          <a:p>
            <a:pPr marL="685800" indent="-395288">
              <a:lnSpc>
                <a:spcPct val="80000"/>
              </a:lnSpc>
              <a:buSzPct val="70000"/>
              <a:buFont typeface="Wingdings" charset="2"/>
              <a:buChar char=""/>
            </a:pPr>
            <a:r>
              <a:rPr lang="en-US" sz="2400" dirty="0">
                <a:solidFill>
                  <a:srgbClr val="000000"/>
                </a:solidFill>
                <a:latin typeface="Goudy Old Style"/>
              </a:rPr>
              <a:t>Object[ ] </a:t>
            </a:r>
            <a:r>
              <a:rPr lang="en-US" sz="2400" dirty="0" err="1">
                <a:solidFill>
                  <a:srgbClr val="000000"/>
                </a:solidFill>
                <a:latin typeface="Goudy Old Style"/>
              </a:rPr>
              <a:t>toArray</a:t>
            </a:r>
            <a:r>
              <a:rPr lang="en-US" sz="2400" dirty="0">
                <a:solidFill>
                  <a:srgbClr val="000000"/>
                </a:solidFill>
                <a:latin typeface="Goudy Old Style"/>
              </a:rPr>
              <a:t>(Object </a:t>
            </a:r>
            <a:r>
              <a:rPr lang="en-US" sz="2400" i="1" dirty="0">
                <a:solidFill>
                  <a:srgbClr val="000000"/>
                </a:solidFill>
                <a:latin typeface="Goudy Old Style"/>
              </a:rPr>
              <a:t>array</a:t>
            </a:r>
            <a:r>
              <a:rPr lang="en-US" sz="2400" dirty="0">
                <a:solidFill>
                  <a:srgbClr val="000000"/>
                </a:solidFill>
                <a:latin typeface="Goudy Old Style"/>
              </a:rPr>
              <a:t>[ ]) </a:t>
            </a:r>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250" name="TextShape 2"/>
          <p:cNvSpPr txBox="1"/>
          <p:nvPr/>
        </p:nvSpPr>
        <p:spPr>
          <a:xfrm>
            <a:off x="228600" y="457200"/>
            <a:ext cx="8457840" cy="5943240"/>
          </a:xfrm>
          <a:prstGeom prst="rect">
            <a:avLst/>
          </a:prstGeom>
        </p:spPr>
        <p:txBody>
          <a:bodyPr/>
          <a:lstStyle/>
          <a:p>
            <a:pPr>
              <a:lnSpc>
                <a:spcPct val="80000"/>
              </a:lnSpc>
              <a:buSzPct val="70000"/>
              <a:buFont typeface="Wingdings" charset="2"/>
              <a:buChar char=""/>
            </a:pPr>
            <a:r>
              <a:rPr lang="en-US" sz="2800" dirty="0" smtClean="0">
                <a:solidFill>
                  <a:srgbClr val="000000"/>
                </a:solidFill>
                <a:latin typeface="Goudy Old Style"/>
              </a:rPr>
              <a:t> Methods </a:t>
            </a:r>
            <a:r>
              <a:rPr lang="en-US" sz="2800" dirty="0">
                <a:solidFill>
                  <a:srgbClr val="000000"/>
                </a:solidFill>
                <a:latin typeface="Goudy Old Style"/>
              </a:rPr>
              <a:t>of List interface</a:t>
            </a:r>
            <a:endParaRPr dirty="0"/>
          </a:p>
          <a:p>
            <a:pPr marL="688975" indent="-349250">
              <a:lnSpc>
                <a:spcPct val="80000"/>
              </a:lnSpc>
              <a:buSzPct val="70000"/>
              <a:buFont typeface="Wingdings" charset="2"/>
              <a:buChar char=""/>
            </a:pPr>
            <a:r>
              <a:rPr lang="en-US" sz="2600" dirty="0">
                <a:solidFill>
                  <a:srgbClr val="000000"/>
                </a:solidFill>
                <a:latin typeface="Goudy Old Style"/>
              </a:rPr>
              <a:t>void add(</a:t>
            </a:r>
            <a:r>
              <a:rPr lang="en-US" sz="2600" dirty="0" err="1">
                <a:solidFill>
                  <a:srgbClr val="000000"/>
                </a:solidFill>
                <a:latin typeface="Goudy Old Style"/>
              </a:rPr>
              <a:t>int</a:t>
            </a:r>
            <a:r>
              <a:rPr lang="en-US" sz="2600" dirty="0">
                <a:solidFill>
                  <a:srgbClr val="000000"/>
                </a:solidFill>
                <a:latin typeface="Goudy Old Style"/>
              </a:rPr>
              <a:t> </a:t>
            </a:r>
            <a:r>
              <a:rPr lang="en-US" sz="2600" i="1" dirty="0">
                <a:solidFill>
                  <a:srgbClr val="000000"/>
                </a:solidFill>
                <a:latin typeface="Goudy Old Style"/>
              </a:rPr>
              <a:t>index</a:t>
            </a:r>
            <a:r>
              <a:rPr lang="en-US" sz="2600" dirty="0">
                <a:solidFill>
                  <a:srgbClr val="000000"/>
                </a:solidFill>
                <a:latin typeface="Goudy Old Style"/>
              </a:rPr>
              <a:t>, Object </a:t>
            </a:r>
            <a:r>
              <a:rPr lang="en-US" sz="2600" i="1" dirty="0" err="1">
                <a:solidFill>
                  <a:srgbClr val="000000"/>
                </a:solidFill>
                <a:latin typeface="Goudy Old Style"/>
              </a:rPr>
              <a:t>obj</a:t>
            </a:r>
            <a:r>
              <a:rPr lang="en-US" sz="2600" dirty="0">
                <a:solidFill>
                  <a:srgbClr val="000000"/>
                </a:solidFill>
                <a:latin typeface="Goudy Old Style"/>
              </a:rPr>
              <a:t>) </a:t>
            </a:r>
            <a:endParaRPr sz="2600" dirty="0"/>
          </a:p>
          <a:p>
            <a:pPr marL="688975" indent="-349250">
              <a:lnSpc>
                <a:spcPct val="80000"/>
              </a:lnSpc>
              <a:buSzPct val="70000"/>
              <a:buFont typeface="Wingdings" charset="2"/>
              <a:buChar char=""/>
            </a:pPr>
            <a:r>
              <a:rPr lang="en-US" sz="2600" dirty="0" err="1">
                <a:solidFill>
                  <a:srgbClr val="000000"/>
                </a:solidFill>
                <a:latin typeface="Goudy Old Style"/>
              </a:rPr>
              <a:t>boolean</a:t>
            </a:r>
            <a:r>
              <a:rPr lang="en-US" sz="2600" dirty="0">
                <a:solidFill>
                  <a:srgbClr val="000000"/>
                </a:solidFill>
                <a:latin typeface="Goudy Old Style"/>
              </a:rPr>
              <a:t> </a:t>
            </a:r>
            <a:r>
              <a:rPr lang="en-US" sz="2600" dirty="0" err="1">
                <a:solidFill>
                  <a:srgbClr val="000000"/>
                </a:solidFill>
                <a:latin typeface="Goudy Old Style"/>
              </a:rPr>
              <a:t>addAll</a:t>
            </a:r>
            <a:r>
              <a:rPr lang="en-US" sz="2600" dirty="0">
                <a:solidFill>
                  <a:srgbClr val="000000"/>
                </a:solidFill>
                <a:latin typeface="Goudy Old Style"/>
              </a:rPr>
              <a:t>(</a:t>
            </a:r>
            <a:r>
              <a:rPr lang="en-US" sz="2600" dirty="0" err="1">
                <a:solidFill>
                  <a:srgbClr val="000000"/>
                </a:solidFill>
                <a:latin typeface="Goudy Old Style"/>
              </a:rPr>
              <a:t>int</a:t>
            </a:r>
            <a:r>
              <a:rPr lang="en-US" sz="2600" dirty="0">
                <a:solidFill>
                  <a:srgbClr val="000000"/>
                </a:solidFill>
                <a:latin typeface="Goudy Old Style"/>
              </a:rPr>
              <a:t> </a:t>
            </a:r>
            <a:r>
              <a:rPr lang="en-US" sz="2600" i="1" dirty="0">
                <a:solidFill>
                  <a:srgbClr val="000000"/>
                </a:solidFill>
                <a:latin typeface="Goudy Old Style"/>
              </a:rPr>
              <a:t>index</a:t>
            </a:r>
            <a:r>
              <a:rPr lang="en-US" sz="2600" dirty="0">
                <a:solidFill>
                  <a:srgbClr val="000000"/>
                </a:solidFill>
                <a:latin typeface="Goudy Old Style"/>
              </a:rPr>
              <a:t>, Collection </a:t>
            </a:r>
            <a:r>
              <a:rPr lang="en-US" sz="2600" i="1" dirty="0">
                <a:solidFill>
                  <a:srgbClr val="000000"/>
                </a:solidFill>
                <a:latin typeface="Goudy Old Style"/>
              </a:rPr>
              <a:t>c</a:t>
            </a:r>
            <a:r>
              <a:rPr lang="en-US" sz="2600" dirty="0">
                <a:solidFill>
                  <a:srgbClr val="000000"/>
                </a:solidFill>
                <a:latin typeface="Goudy Old Style"/>
              </a:rPr>
              <a:t>) </a:t>
            </a:r>
            <a:endParaRPr sz="2600" dirty="0"/>
          </a:p>
          <a:p>
            <a:pPr marL="688975" indent="-349250">
              <a:lnSpc>
                <a:spcPct val="80000"/>
              </a:lnSpc>
              <a:buSzPct val="70000"/>
              <a:buFont typeface="Wingdings" charset="2"/>
              <a:buChar char=""/>
            </a:pPr>
            <a:r>
              <a:rPr lang="en-US" sz="2600" dirty="0">
                <a:solidFill>
                  <a:srgbClr val="000000"/>
                </a:solidFill>
                <a:latin typeface="Goudy Old Style"/>
              </a:rPr>
              <a:t>Object get(</a:t>
            </a:r>
            <a:r>
              <a:rPr lang="en-US" sz="2600" dirty="0" err="1">
                <a:solidFill>
                  <a:srgbClr val="000000"/>
                </a:solidFill>
                <a:latin typeface="Goudy Old Style"/>
              </a:rPr>
              <a:t>int</a:t>
            </a:r>
            <a:r>
              <a:rPr lang="en-US" sz="2600" dirty="0">
                <a:solidFill>
                  <a:srgbClr val="000000"/>
                </a:solidFill>
                <a:latin typeface="Goudy Old Style"/>
              </a:rPr>
              <a:t> </a:t>
            </a:r>
            <a:r>
              <a:rPr lang="en-US" sz="2600" i="1" dirty="0">
                <a:solidFill>
                  <a:srgbClr val="000000"/>
                </a:solidFill>
                <a:latin typeface="Goudy Old Style"/>
              </a:rPr>
              <a:t>index</a:t>
            </a:r>
            <a:r>
              <a:rPr lang="en-US" sz="2600" dirty="0">
                <a:solidFill>
                  <a:srgbClr val="000000"/>
                </a:solidFill>
                <a:latin typeface="Goudy Old Style"/>
              </a:rPr>
              <a:t>) </a:t>
            </a:r>
            <a:endParaRPr sz="2600" dirty="0"/>
          </a:p>
          <a:p>
            <a:pPr marL="688975" indent="-349250">
              <a:lnSpc>
                <a:spcPct val="80000"/>
              </a:lnSpc>
              <a:buSzPct val="70000"/>
              <a:buFont typeface="Wingdings" charset="2"/>
              <a:buChar char=""/>
            </a:pPr>
            <a:r>
              <a:rPr lang="en-US" sz="2600" dirty="0" err="1">
                <a:solidFill>
                  <a:srgbClr val="000000"/>
                </a:solidFill>
                <a:latin typeface="Goudy Old Style"/>
              </a:rPr>
              <a:t>int</a:t>
            </a:r>
            <a:r>
              <a:rPr lang="en-US" sz="2600" dirty="0">
                <a:solidFill>
                  <a:srgbClr val="000000"/>
                </a:solidFill>
                <a:latin typeface="Goudy Old Style"/>
              </a:rPr>
              <a:t> </a:t>
            </a:r>
            <a:r>
              <a:rPr lang="en-US" sz="2600" dirty="0" err="1">
                <a:solidFill>
                  <a:srgbClr val="000000"/>
                </a:solidFill>
                <a:latin typeface="Goudy Old Style"/>
              </a:rPr>
              <a:t>indexOf</a:t>
            </a:r>
            <a:r>
              <a:rPr lang="en-US" sz="2600" dirty="0">
                <a:solidFill>
                  <a:srgbClr val="000000"/>
                </a:solidFill>
                <a:latin typeface="Goudy Old Style"/>
              </a:rPr>
              <a:t>(Object </a:t>
            </a:r>
            <a:r>
              <a:rPr lang="en-US" sz="2600" i="1" dirty="0" err="1">
                <a:solidFill>
                  <a:srgbClr val="000000"/>
                </a:solidFill>
                <a:latin typeface="Goudy Old Style"/>
              </a:rPr>
              <a:t>obj</a:t>
            </a:r>
            <a:r>
              <a:rPr lang="en-US" sz="2600" dirty="0">
                <a:solidFill>
                  <a:srgbClr val="000000"/>
                </a:solidFill>
                <a:latin typeface="Goudy Old Style"/>
              </a:rPr>
              <a:t>) </a:t>
            </a:r>
            <a:endParaRPr sz="2600" dirty="0"/>
          </a:p>
          <a:p>
            <a:pPr marL="688975" indent="-349250">
              <a:lnSpc>
                <a:spcPct val="80000"/>
              </a:lnSpc>
              <a:buSzPct val="70000"/>
              <a:buFont typeface="Wingdings" charset="2"/>
              <a:buChar char=""/>
            </a:pPr>
            <a:r>
              <a:rPr lang="en-US" sz="2600" dirty="0" err="1">
                <a:solidFill>
                  <a:srgbClr val="000000"/>
                </a:solidFill>
                <a:latin typeface="Goudy Old Style"/>
              </a:rPr>
              <a:t>int</a:t>
            </a:r>
            <a:r>
              <a:rPr lang="en-US" sz="2600" dirty="0">
                <a:solidFill>
                  <a:srgbClr val="000000"/>
                </a:solidFill>
                <a:latin typeface="Goudy Old Style"/>
              </a:rPr>
              <a:t> </a:t>
            </a:r>
            <a:r>
              <a:rPr lang="en-US" sz="2600" dirty="0" err="1">
                <a:solidFill>
                  <a:srgbClr val="000000"/>
                </a:solidFill>
                <a:latin typeface="Goudy Old Style"/>
              </a:rPr>
              <a:t>lastIndexOf</a:t>
            </a:r>
            <a:r>
              <a:rPr lang="en-US" sz="2600" dirty="0">
                <a:solidFill>
                  <a:srgbClr val="000000"/>
                </a:solidFill>
                <a:latin typeface="Goudy Old Style"/>
              </a:rPr>
              <a:t>(Object </a:t>
            </a:r>
            <a:r>
              <a:rPr lang="en-US" sz="2600" i="1" dirty="0" err="1">
                <a:solidFill>
                  <a:srgbClr val="000000"/>
                </a:solidFill>
                <a:latin typeface="Goudy Old Style"/>
              </a:rPr>
              <a:t>obj</a:t>
            </a:r>
            <a:r>
              <a:rPr lang="en-US" sz="2600" dirty="0">
                <a:solidFill>
                  <a:srgbClr val="000000"/>
                </a:solidFill>
                <a:latin typeface="Goudy Old Style"/>
              </a:rPr>
              <a:t>) </a:t>
            </a:r>
            <a:endParaRPr sz="2600" dirty="0"/>
          </a:p>
          <a:p>
            <a:pPr marL="688975" indent="-349250">
              <a:lnSpc>
                <a:spcPct val="80000"/>
              </a:lnSpc>
              <a:buSzPct val="70000"/>
              <a:buFont typeface="Wingdings" charset="2"/>
              <a:buChar char=""/>
            </a:pPr>
            <a:r>
              <a:rPr lang="en-US" sz="2600" dirty="0" err="1">
                <a:solidFill>
                  <a:srgbClr val="000000"/>
                </a:solidFill>
                <a:latin typeface="Goudy Old Style"/>
              </a:rPr>
              <a:t>ListIterator</a:t>
            </a:r>
            <a:r>
              <a:rPr lang="en-US" sz="2600" dirty="0">
                <a:solidFill>
                  <a:srgbClr val="000000"/>
                </a:solidFill>
                <a:latin typeface="Goudy Old Style"/>
              </a:rPr>
              <a:t> </a:t>
            </a:r>
            <a:r>
              <a:rPr lang="en-US" sz="2600" dirty="0" err="1">
                <a:solidFill>
                  <a:srgbClr val="000000"/>
                </a:solidFill>
                <a:latin typeface="Goudy Old Style"/>
              </a:rPr>
              <a:t>listIterator</a:t>
            </a:r>
            <a:r>
              <a:rPr lang="en-US" sz="2600" dirty="0">
                <a:solidFill>
                  <a:srgbClr val="000000"/>
                </a:solidFill>
                <a:latin typeface="Goudy Old Style"/>
              </a:rPr>
              <a:t>( ) </a:t>
            </a:r>
            <a:endParaRPr sz="2600" dirty="0"/>
          </a:p>
          <a:p>
            <a:pPr marL="688975" indent="-349250">
              <a:lnSpc>
                <a:spcPct val="80000"/>
              </a:lnSpc>
              <a:buSzPct val="70000"/>
              <a:buFont typeface="Wingdings" charset="2"/>
              <a:buChar char=""/>
            </a:pPr>
            <a:r>
              <a:rPr lang="en-US" sz="2600" dirty="0" err="1">
                <a:solidFill>
                  <a:srgbClr val="000000"/>
                </a:solidFill>
                <a:latin typeface="Goudy Old Style"/>
              </a:rPr>
              <a:t>ListIterator</a:t>
            </a:r>
            <a:r>
              <a:rPr lang="en-US" sz="2600" dirty="0">
                <a:solidFill>
                  <a:srgbClr val="000000"/>
                </a:solidFill>
                <a:latin typeface="Goudy Old Style"/>
              </a:rPr>
              <a:t> </a:t>
            </a:r>
            <a:r>
              <a:rPr lang="en-US" sz="2600" dirty="0" err="1">
                <a:solidFill>
                  <a:srgbClr val="000000"/>
                </a:solidFill>
                <a:latin typeface="Goudy Old Style"/>
              </a:rPr>
              <a:t>listIterator</a:t>
            </a:r>
            <a:r>
              <a:rPr lang="en-US" sz="2600" dirty="0">
                <a:solidFill>
                  <a:srgbClr val="000000"/>
                </a:solidFill>
                <a:latin typeface="Goudy Old Style"/>
              </a:rPr>
              <a:t>(</a:t>
            </a:r>
            <a:r>
              <a:rPr lang="en-US" sz="2600" dirty="0" err="1">
                <a:solidFill>
                  <a:srgbClr val="000000"/>
                </a:solidFill>
                <a:latin typeface="Goudy Old Style"/>
              </a:rPr>
              <a:t>int</a:t>
            </a:r>
            <a:r>
              <a:rPr lang="en-US" sz="2600" dirty="0">
                <a:solidFill>
                  <a:srgbClr val="000000"/>
                </a:solidFill>
                <a:latin typeface="Goudy Old Style"/>
              </a:rPr>
              <a:t> </a:t>
            </a:r>
            <a:r>
              <a:rPr lang="en-US" sz="2600" i="1" dirty="0">
                <a:solidFill>
                  <a:srgbClr val="000000"/>
                </a:solidFill>
                <a:latin typeface="Goudy Old Style"/>
              </a:rPr>
              <a:t>index</a:t>
            </a:r>
            <a:r>
              <a:rPr lang="en-US" sz="2600" dirty="0">
                <a:solidFill>
                  <a:srgbClr val="000000"/>
                </a:solidFill>
                <a:latin typeface="Goudy Old Style"/>
              </a:rPr>
              <a:t>) </a:t>
            </a:r>
            <a:endParaRPr sz="2600" dirty="0"/>
          </a:p>
          <a:p>
            <a:pPr marL="688975" indent="-349250">
              <a:lnSpc>
                <a:spcPct val="80000"/>
              </a:lnSpc>
              <a:buSzPct val="70000"/>
              <a:buFont typeface="Wingdings" charset="2"/>
              <a:buChar char=""/>
            </a:pPr>
            <a:r>
              <a:rPr lang="en-US" sz="2600" dirty="0">
                <a:solidFill>
                  <a:srgbClr val="000000"/>
                </a:solidFill>
                <a:latin typeface="Goudy Old Style"/>
              </a:rPr>
              <a:t>Object remove(</a:t>
            </a:r>
            <a:r>
              <a:rPr lang="en-US" sz="2600" dirty="0" err="1">
                <a:solidFill>
                  <a:srgbClr val="000000"/>
                </a:solidFill>
                <a:latin typeface="Goudy Old Style"/>
              </a:rPr>
              <a:t>int</a:t>
            </a:r>
            <a:r>
              <a:rPr lang="en-US" sz="2600" dirty="0">
                <a:solidFill>
                  <a:srgbClr val="000000"/>
                </a:solidFill>
                <a:latin typeface="Goudy Old Style"/>
              </a:rPr>
              <a:t> </a:t>
            </a:r>
            <a:r>
              <a:rPr lang="en-US" sz="2600" i="1" dirty="0">
                <a:solidFill>
                  <a:srgbClr val="000000"/>
                </a:solidFill>
                <a:latin typeface="Goudy Old Style"/>
              </a:rPr>
              <a:t>index</a:t>
            </a:r>
            <a:r>
              <a:rPr lang="en-US" sz="2600" dirty="0">
                <a:solidFill>
                  <a:srgbClr val="000000"/>
                </a:solidFill>
                <a:latin typeface="Goudy Old Style"/>
              </a:rPr>
              <a:t>) </a:t>
            </a:r>
            <a:endParaRPr sz="2600" dirty="0"/>
          </a:p>
          <a:p>
            <a:pPr marL="688975" indent="-349250">
              <a:lnSpc>
                <a:spcPct val="80000"/>
              </a:lnSpc>
              <a:buSzPct val="70000"/>
              <a:buFont typeface="Wingdings" charset="2"/>
              <a:buChar char=""/>
            </a:pPr>
            <a:r>
              <a:rPr lang="en-US" sz="2600" dirty="0">
                <a:solidFill>
                  <a:srgbClr val="000000"/>
                </a:solidFill>
                <a:latin typeface="Goudy Old Style"/>
              </a:rPr>
              <a:t>Object set(</a:t>
            </a:r>
            <a:r>
              <a:rPr lang="en-US" sz="2600" dirty="0" err="1">
                <a:solidFill>
                  <a:srgbClr val="000000"/>
                </a:solidFill>
                <a:latin typeface="Goudy Old Style"/>
              </a:rPr>
              <a:t>int</a:t>
            </a:r>
            <a:r>
              <a:rPr lang="en-US" sz="2600" dirty="0">
                <a:solidFill>
                  <a:srgbClr val="000000"/>
                </a:solidFill>
                <a:latin typeface="Goudy Old Style"/>
              </a:rPr>
              <a:t> </a:t>
            </a:r>
            <a:r>
              <a:rPr lang="en-US" sz="2600" i="1" dirty="0">
                <a:solidFill>
                  <a:srgbClr val="000000"/>
                </a:solidFill>
                <a:latin typeface="Goudy Old Style"/>
              </a:rPr>
              <a:t>index</a:t>
            </a:r>
            <a:r>
              <a:rPr lang="en-US" sz="2600" dirty="0">
                <a:solidFill>
                  <a:srgbClr val="000000"/>
                </a:solidFill>
                <a:latin typeface="Goudy Old Style"/>
              </a:rPr>
              <a:t>, Object </a:t>
            </a:r>
            <a:r>
              <a:rPr lang="en-US" sz="2600" i="1" dirty="0" err="1">
                <a:solidFill>
                  <a:srgbClr val="000000"/>
                </a:solidFill>
                <a:latin typeface="Goudy Old Style"/>
              </a:rPr>
              <a:t>obj</a:t>
            </a:r>
            <a:r>
              <a:rPr lang="en-US" sz="2600" dirty="0">
                <a:solidFill>
                  <a:srgbClr val="000000"/>
                </a:solidFill>
                <a:latin typeface="Goudy Old Style"/>
              </a:rPr>
              <a:t>) </a:t>
            </a:r>
            <a:endParaRPr sz="2600" dirty="0"/>
          </a:p>
          <a:p>
            <a:pPr marL="688975" indent="-349250">
              <a:lnSpc>
                <a:spcPct val="80000"/>
              </a:lnSpc>
              <a:buSzPct val="70000"/>
              <a:buFont typeface="Wingdings" charset="2"/>
              <a:buChar char=""/>
            </a:pPr>
            <a:r>
              <a:rPr lang="en-US" sz="2600" dirty="0">
                <a:solidFill>
                  <a:srgbClr val="000000"/>
                </a:solidFill>
                <a:latin typeface="Goudy Old Style"/>
              </a:rPr>
              <a:t>List </a:t>
            </a:r>
            <a:r>
              <a:rPr lang="en-US" sz="2600" dirty="0" err="1">
                <a:solidFill>
                  <a:srgbClr val="000000"/>
                </a:solidFill>
                <a:latin typeface="Goudy Old Style"/>
              </a:rPr>
              <a:t>subList</a:t>
            </a:r>
            <a:r>
              <a:rPr lang="en-US" sz="2600" dirty="0">
                <a:solidFill>
                  <a:srgbClr val="000000"/>
                </a:solidFill>
                <a:latin typeface="Goudy Old Style"/>
              </a:rPr>
              <a:t>(</a:t>
            </a:r>
            <a:r>
              <a:rPr lang="en-US" sz="2600" dirty="0" err="1">
                <a:solidFill>
                  <a:srgbClr val="000000"/>
                </a:solidFill>
                <a:latin typeface="Goudy Old Style"/>
              </a:rPr>
              <a:t>int</a:t>
            </a:r>
            <a:r>
              <a:rPr lang="en-US" sz="2600" dirty="0">
                <a:solidFill>
                  <a:srgbClr val="000000"/>
                </a:solidFill>
                <a:latin typeface="Goudy Old Style"/>
              </a:rPr>
              <a:t> </a:t>
            </a:r>
            <a:r>
              <a:rPr lang="en-US" sz="2600" i="1" dirty="0">
                <a:solidFill>
                  <a:srgbClr val="000000"/>
                </a:solidFill>
                <a:latin typeface="Goudy Old Style"/>
              </a:rPr>
              <a:t>start</a:t>
            </a:r>
            <a:r>
              <a:rPr lang="en-US" sz="2600" dirty="0">
                <a:solidFill>
                  <a:srgbClr val="000000"/>
                </a:solidFill>
                <a:latin typeface="Goudy Old Style"/>
              </a:rPr>
              <a:t>, </a:t>
            </a:r>
            <a:r>
              <a:rPr lang="en-US" sz="2600" dirty="0" err="1">
                <a:solidFill>
                  <a:srgbClr val="000000"/>
                </a:solidFill>
                <a:latin typeface="Goudy Old Style"/>
              </a:rPr>
              <a:t>int</a:t>
            </a:r>
            <a:r>
              <a:rPr lang="en-US" sz="2600" dirty="0">
                <a:solidFill>
                  <a:srgbClr val="000000"/>
                </a:solidFill>
                <a:latin typeface="Goudy Old Style"/>
              </a:rPr>
              <a:t> </a:t>
            </a:r>
            <a:r>
              <a:rPr lang="en-US" sz="2600" i="1" dirty="0">
                <a:solidFill>
                  <a:srgbClr val="000000"/>
                </a:solidFill>
                <a:latin typeface="Goudy Old Style"/>
              </a:rPr>
              <a:t>end</a:t>
            </a:r>
            <a:r>
              <a:rPr lang="en-US" sz="2600" dirty="0">
                <a:solidFill>
                  <a:srgbClr val="000000"/>
                </a:solidFill>
                <a:latin typeface="Goudy Old Style"/>
              </a:rPr>
              <a:t>)</a:t>
            </a:r>
            <a:endParaRPr sz="2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Collection Classes</a:t>
            </a:r>
            <a:endParaRPr/>
          </a:p>
        </p:txBody>
      </p:sp>
      <p:sp>
        <p:nvSpPr>
          <p:cNvPr id="252" name="TextShape 2"/>
          <p:cNvSpPr txBox="1"/>
          <p:nvPr/>
        </p:nvSpPr>
        <p:spPr>
          <a:xfrm>
            <a:off x="0" y="380880"/>
            <a:ext cx="9143640" cy="6476760"/>
          </a:xfrm>
          <a:prstGeom prst="rect">
            <a:avLst/>
          </a:prstGeom>
        </p:spPr>
        <p:txBody>
          <a:bodyPr/>
          <a:lstStyle/>
          <a:p>
            <a:pPr marL="404813" indent="-342900">
              <a:lnSpc>
                <a:spcPct val="90000"/>
              </a:lnSpc>
              <a:buSzPct val="70000"/>
              <a:buFont typeface="Wingdings" charset="2"/>
              <a:buChar char=""/>
            </a:pPr>
            <a:r>
              <a:rPr lang="en-US" sz="2800" u="sng" dirty="0" smtClean="0">
                <a:solidFill>
                  <a:srgbClr val="000000"/>
                </a:solidFill>
                <a:latin typeface="Goudy Old Style"/>
              </a:rPr>
              <a:t>Collection </a:t>
            </a:r>
            <a:r>
              <a:rPr lang="en-US" sz="2800" u="sng" dirty="0">
                <a:solidFill>
                  <a:srgbClr val="000000"/>
                </a:solidFill>
                <a:latin typeface="Goudy Old Style"/>
              </a:rPr>
              <a:t>classes</a:t>
            </a:r>
            <a:r>
              <a:rPr lang="en-US" sz="2800" dirty="0">
                <a:solidFill>
                  <a:srgbClr val="000000"/>
                </a:solidFill>
                <a:latin typeface="Goudy Old Style"/>
              </a:rPr>
              <a:t> – Standard set of classes which implement collection interfaces. </a:t>
            </a:r>
            <a:endParaRPr dirty="0"/>
          </a:p>
          <a:p>
            <a:pPr marL="747713" lvl="1" indent="-290513">
              <a:lnSpc>
                <a:spcPct val="90000"/>
              </a:lnSpc>
              <a:buSzPct val="70000"/>
              <a:buFont typeface="Wingdings" charset="2"/>
              <a:buChar char=""/>
            </a:pPr>
            <a:r>
              <a:rPr lang="en-US" sz="2600" dirty="0">
                <a:solidFill>
                  <a:srgbClr val="000000"/>
                </a:solidFill>
                <a:latin typeface="Goudy Old Style"/>
              </a:rPr>
              <a:t>Some classes provide full implementations that can be used as it is. </a:t>
            </a:r>
            <a:endParaRPr sz="2600" dirty="0"/>
          </a:p>
          <a:p>
            <a:pPr marL="747713" lvl="1" indent="-290513">
              <a:lnSpc>
                <a:spcPct val="90000"/>
              </a:lnSpc>
              <a:buSzPct val="70000"/>
              <a:buFont typeface="Wingdings" charset="2"/>
              <a:buChar char=""/>
            </a:pPr>
            <a:r>
              <a:rPr lang="en-US" sz="2600" dirty="0">
                <a:solidFill>
                  <a:srgbClr val="000000"/>
                </a:solidFill>
                <a:latin typeface="Goudy Old Style"/>
              </a:rPr>
              <a:t>Some are abstract who provide starting points for creating concrete collections.</a:t>
            </a:r>
            <a:endParaRPr sz="2600" dirty="0"/>
          </a:p>
          <a:p>
            <a:pPr marL="404813" indent="-342900">
              <a:lnSpc>
                <a:spcPct val="90000"/>
              </a:lnSpc>
              <a:buSzPct val="70000"/>
              <a:buFont typeface="Wingdings" charset="2"/>
              <a:buChar char=""/>
            </a:pPr>
            <a:r>
              <a:rPr lang="en-US" sz="2800" u="sng" dirty="0">
                <a:solidFill>
                  <a:srgbClr val="000000"/>
                </a:solidFill>
                <a:latin typeface="Goudy Old Style"/>
              </a:rPr>
              <a:t>Standard collection classes</a:t>
            </a:r>
            <a:r>
              <a:rPr lang="en-US" sz="2800" dirty="0">
                <a:solidFill>
                  <a:srgbClr val="000000"/>
                </a:solidFill>
                <a:latin typeface="Goudy Old Style"/>
              </a:rPr>
              <a:t> – </a:t>
            </a:r>
            <a:endParaRPr dirty="0"/>
          </a:p>
          <a:p>
            <a:pPr marL="747713" indent="-290513">
              <a:lnSpc>
                <a:spcPct val="90000"/>
              </a:lnSpc>
              <a:buSzPct val="70000"/>
              <a:buFont typeface="Wingdings" charset="2"/>
              <a:buChar char=""/>
            </a:pPr>
            <a:r>
              <a:rPr lang="en-US" sz="2600" dirty="0" err="1">
                <a:solidFill>
                  <a:srgbClr val="000000"/>
                </a:solidFill>
                <a:latin typeface="Goudy Old Style"/>
              </a:rPr>
              <a:t>AbstractList</a:t>
            </a:r>
            <a:endParaRPr sz="2600" dirty="0"/>
          </a:p>
          <a:p>
            <a:pPr marL="747713" indent="-290513">
              <a:lnSpc>
                <a:spcPct val="90000"/>
              </a:lnSpc>
              <a:buSzPct val="70000"/>
              <a:buFont typeface="Wingdings" charset="2"/>
              <a:buChar char=""/>
            </a:pPr>
            <a:r>
              <a:rPr lang="en-US" sz="2600" dirty="0" err="1">
                <a:solidFill>
                  <a:srgbClr val="000000"/>
                </a:solidFill>
                <a:latin typeface="Goudy Old Style"/>
              </a:rPr>
              <a:t>LinkedList</a:t>
            </a:r>
            <a:endParaRPr sz="2600" dirty="0"/>
          </a:p>
          <a:p>
            <a:pPr marL="747713" indent="-290513">
              <a:lnSpc>
                <a:spcPct val="90000"/>
              </a:lnSpc>
              <a:buSzPct val="70000"/>
              <a:buFont typeface="Wingdings" charset="2"/>
              <a:buChar char=""/>
            </a:pPr>
            <a:r>
              <a:rPr lang="en-US" sz="2600" dirty="0" err="1">
                <a:solidFill>
                  <a:srgbClr val="000000"/>
                </a:solidFill>
                <a:latin typeface="Goudy Old Style"/>
              </a:rPr>
              <a:t>ArrayList</a:t>
            </a:r>
            <a:endParaRPr sz="2600" dirty="0"/>
          </a:p>
          <a:p>
            <a:pPr marL="747713" indent="-290513">
              <a:lnSpc>
                <a:spcPct val="90000"/>
              </a:lnSpc>
              <a:buSzPct val="70000"/>
              <a:buFont typeface="Wingdings" charset="2"/>
              <a:buChar char=""/>
            </a:pPr>
            <a:r>
              <a:rPr lang="en-US" sz="2600" dirty="0" err="1">
                <a:solidFill>
                  <a:srgbClr val="000000"/>
                </a:solidFill>
                <a:latin typeface="Goudy Old Style"/>
              </a:rPr>
              <a:t>AbstractSet</a:t>
            </a:r>
            <a:endParaRPr sz="2600" dirty="0"/>
          </a:p>
          <a:p>
            <a:pPr marL="747713" indent="-290513">
              <a:lnSpc>
                <a:spcPct val="90000"/>
              </a:lnSpc>
              <a:buSzPct val="70000"/>
              <a:buFont typeface="Wingdings" charset="2"/>
              <a:buChar char=""/>
            </a:pPr>
            <a:r>
              <a:rPr lang="en-US" sz="2600" dirty="0" err="1">
                <a:solidFill>
                  <a:srgbClr val="000000"/>
                </a:solidFill>
                <a:latin typeface="Goudy Old Style"/>
              </a:rPr>
              <a:t>HashSet</a:t>
            </a:r>
            <a:endParaRPr sz="2600" dirty="0"/>
          </a:p>
          <a:p>
            <a:pPr marL="747713" indent="-290513">
              <a:lnSpc>
                <a:spcPct val="90000"/>
              </a:lnSpc>
              <a:buSzPct val="70000"/>
              <a:buFont typeface="Wingdings" charset="2"/>
              <a:buChar char=""/>
            </a:pPr>
            <a:r>
              <a:rPr lang="en-US" sz="2600" dirty="0" err="1">
                <a:solidFill>
                  <a:srgbClr val="000000"/>
                </a:solidFill>
                <a:latin typeface="Goudy Old Style"/>
              </a:rPr>
              <a:t>LinkedHashedSet</a:t>
            </a:r>
            <a:endParaRPr sz="2600" dirty="0"/>
          </a:p>
          <a:p>
            <a:pPr marL="747713" indent="-290513">
              <a:lnSpc>
                <a:spcPct val="90000"/>
              </a:lnSpc>
              <a:buSzPct val="70000"/>
              <a:buFont typeface="Wingdings" charset="2"/>
              <a:buChar char=""/>
            </a:pPr>
            <a:r>
              <a:rPr lang="en-US" sz="2600" dirty="0" err="1">
                <a:solidFill>
                  <a:srgbClr val="000000"/>
                </a:solidFill>
                <a:latin typeface="Goudy Old Style"/>
              </a:rPr>
              <a:t>TreeSet</a:t>
            </a:r>
            <a:endParaRPr sz="2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254" name="TextShape 2"/>
          <p:cNvSpPr txBox="1"/>
          <p:nvPr/>
        </p:nvSpPr>
        <p:spPr>
          <a:xfrm>
            <a:off x="0" y="381000"/>
            <a:ext cx="9143640" cy="5943240"/>
          </a:xfrm>
          <a:prstGeom prst="rect">
            <a:avLst/>
          </a:prstGeom>
        </p:spPr>
        <p:txBody>
          <a:bodyPr/>
          <a:lstStyle/>
          <a:p>
            <a:pPr marL="514350" indent="-339725">
              <a:lnSpc>
                <a:spcPct val="90000"/>
              </a:lnSpc>
              <a:buSzPct val="70000"/>
              <a:buFont typeface="Wingdings" charset="2"/>
              <a:buChar char=""/>
            </a:pPr>
            <a:r>
              <a:rPr lang="en-US" sz="2600" b="1" u="sng" dirty="0" err="1" smtClean="0">
                <a:solidFill>
                  <a:srgbClr val="000000"/>
                </a:solidFill>
                <a:latin typeface="Goudy Old Style"/>
              </a:rPr>
              <a:t>ArrayList</a:t>
            </a:r>
            <a:r>
              <a:rPr lang="en-US" sz="2600" dirty="0" smtClean="0">
                <a:solidFill>
                  <a:srgbClr val="000000"/>
                </a:solidFill>
                <a:latin typeface="Goudy Old Style"/>
              </a:rPr>
              <a:t> </a:t>
            </a:r>
            <a:r>
              <a:rPr lang="en-US" sz="2600" dirty="0">
                <a:solidFill>
                  <a:srgbClr val="000000"/>
                </a:solidFill>
                <a:latin typeface="Goudy Old Style"/>
              </a:rPr>
              <a:t>– extends the </a:t>
            </a:r>
            <a:r>
              <a:rPr lang="en-US" sz="2600" dirty="0" err="1">
                <a:solidFill>
                  <a:srgbClr val="000000"/>
                </a:solidFill>
                <a:latin typeface="Goudy Old Style"/>
              </a:rPr>
              <a:t>AbstractList</a:t>
            </a:r>
            <a:r>
              <a:rPr lang="en-US" sz="2600" dirty="0">
                <a:solidFill>
                  <a:srgbClr val="000000"/>
                </a:solidFill>
                <a:latin typeface="Goudy Old Style"/>
              </a:rPr>
              <a:t> and implements the List interface. </a:t>
            </a:r>
            <a:endParaRPr sz="2600" dirty="0"/>
          </a:p>
          <a:p>
            <a:pPr marL="514350" indent="-339725">
              <a:lnSpc>
                <a:spcPct val="90000"/>
              </a:lnSpc>
              <a:buSzPct val="70000"/>
              <a:buFont typeface="Wingdings" charset="2"/>
              <a:buChar char=""/>
            </a:pPr>
            <a:r>
              <a:rPr lang="en-US" sz="2600" dirty="0" err="1">
                <a:solidFill>
                  <a:srgbClr val="000000"/>
                </a:solidFill>
                <a:latin typeface="Goudy Old Style" pitchFamily="18" charset="0"/>
              </a:rPr>
              <a:t>ArrayList</a:t>
            </a:r>
            <a:r>
              <a:rPr lang="en-US" sz="2600" dirty="0">
                <a:solidFill>
                  <a:srgbClr val="000000"/>
                </a:solidFill>
                <a:latin typeface="Goudy Old Style" pitchFamily="18" charset="0"/>
              </a:rPr>
              <a:t> can be thought of as </a:t>
            </a:r>
            <a:r>
              <a:rPr lang="en-US" sz="2600" u="sng" dirty="0">
                <a:solidFill>
                  <a:srgbClr val="000000"/>
                </a:solidFill>
                <a:latin typeface="Goudy Old Style" pitchFamily="18" charset="0"/>
              </a:rPr>
              <a:t>variable–length</a:t>
            </a:r>
            <a:r>
              <a:rPr lang="en-US" sz="2600" dirty="0">
                <a:solidFill>
                  <a:srgbClr val="000000"/>
                </a:solidFill>
                <a:latin typeface="Goudy Old Style" pitchFamily="18" charset="0"/>
              </a:rPr>
              <a:t> array of object references. </a:t>
            </a:r>
            <a:endParaRPr sz="2600" dirty="0">
              <a:latin typeface="Goudy Old Style" pitchFamily="18" charset="0"/>
            </a:endParaRPr>
          </a:p>
          <a:p>
            <a:pPr marL="514350" indent="-339725">
              <a:lnSpc>
                <a:spcPct val="90000"/>
              </a:lnSpc>
              <a:buSzPct val="70000"/>
              <a:buFont typeface="Wingdings" charset="2"/>
              <a:buChar char=""/>
            </a:pPr>
            <a:r>
              <a:rPr lang="en-US" sz="2600" dirty="0" err="1">
                <a:solidFill>
                  <a:srgbClr val="000000"/>
                </a:solidFill>
                <a:latin typeface="Goudy Old Style" pitchFamily="18" charset="0"/>
              </a:rPr>
              <a:t>ArrayList</a:t>
            </a:r>
            <a:r>
              <a:rPr lang="en-US" sz="2600" dirty="0">
                <a:solidFill>
                  <a:srgbClr val="000000"/>
                </a:solidFill>
                <a:latin typeface="Goudy Old Style" pitchFamily="18" charset="0"/>
              </a:rPr>
              <a:t> supports dynamic arrays that can grow or shrink as needed. </a:t>
            </a:r>
            <a:endParaRPr sz="2600" dirty="0">
              <a:latin typeface="Goudy Old Style" pitchFamily="18" charset="0"/>
            </a:endParaRPr>
          </a:p>
          <a:p>
            <a:pPr marL="514350" indent="-339725">
              <a:lnSpc>
                <a:spcPct val="90000"/>
              </a:lnSpc>
              <a:buSzPct val="70000"/>
              <a:buFont typeface="Wingdings" charset="2"/>
              <a:buChar char=""/>
            </a:pPr>
            <a:r>
              <a:rPr lang="en-US" sz="2600" dirty="0" err="1" smtClean="0">
                <a:solidFill>
                  <a:srgbClr val="000000"/>
                </a:solidFill>
                <a:latin typeface="Goudy Old Style"/>
              </a:rPr>
              <a:t>ArrayList</a:t>
            </a:r>
            <a:r>
              <a:rPr lang="en-US" sz="2600" dirty="0" smtClean="0">
                <a:solidFill>
                  <a:srgbClr val="000000"/>
                </a:solidFill>
                <a:latin typeface="Goudy Old Style"/>
              </a:rPr>
              <a:t> </a:t>
            </a:r>
            <a:r>
              <a:rPr lang="en-US" sz="2600" dirty="0">
                <a:solidFill>
                  <a:srgbClr val="000000"/>
                </a:solidFill>
                <a:latin typeface="Goudy Old Style"/>
              </a:rPr>
              <a:t>has the following constructors –</a:t>
            </a:r>
            <a:endParaRPr sz="2600" dirty="0"/>
          </a:p>
          <a:p>
            <a:pPr marL="514350" indent="-339725">
              <a:lnSpc>
                <a:spcPct val="90000"/>
              </a:lnSpc>
              <a:buSzPct val="70000"/>
              <a:buFont typeface="Wingdings" charset="2"/>
              <a:buChar char=""/>
            </a:pPr>
            <a:r>
              <a:rPr lang="en-US" sz="2600" dirty="0" err="1">
                <a:solidFill>
                  <a:srgbClr val="000000"/>
                </a:solidFill>
                <a:latin typeface="Goudy Old Style" pitchFamily="18" charset="0"/>
              </a:rPr>
              <a:t>ArrayList</a:t>
            </a:r>
            <a:r>
              <a:rPr lang="en-US" sz="2600" dirty="0">
                <a:solidFill>
                  <a:srgbClr val="000000"/>
                </a:solidFill>
                <a:latin typeface="Goudy Old Style" pitchFamily="18" charset="0"/>
              </a:rPr>
              <a:t>() – builds an empty array list.</a:t>
            </a:r>
            <a:endParaRPr sz="2600" dirty="0">
              <a:latin typeface="Goudy Old Style" pitchFamily="18" charset="0"/>
            </a:endParaRPr>
          </a:p>
          <a:p>
            <a:pPr marL="514350" indent="-339725">
              <a:lnSpc>
                <a:spcPct val="90000"/>
              </a:lnSpc>
              <a:buSzPct val="70000"/>
              <a:buFont typeface="Wingdings" charset="2"/>
              <a:buChar char=""/>
            </a:pPr>
            <a:r>
              <a:rPr lang="en-US" sz="2600" dirty="0" err="1">
                <a:solidFill>
                  <a:srgbClr val="000000"/>
                </a:solidFill>
                <a:latin typeface="Goudy Old Style" pitchFamily="18" charset="0"/>
              </a:rPr>
              <a:t>ArrayList</a:t>
            </a:r>
            <a:r>
              <a:rPr lang="en-US" sz="2600" dirty="0">
                <a:solidFill>
                  <a:srgbClr val="000000"/>
                </a:solidFill>
                <a:latin typeface="Goudy Old Style" pitchFamily="18" charset="0"/>
              </a:rPr>
              <a:t>(Collection c) – builds an array list that is initialized with elements of collection c.</a:t>
            </a:r>
            <a:endParaRPr sz="2600" dirty="0">
              <a:latin typeface="Goudy Old Style" pitchFamily="18" charset="0"/>
            </a:endParaRPr>
          </a:p>
          <a:p>
            <a:pPr marL="514350" indent="-339725">
              <a:lnSpc>
                <a:spcPct val="90000"/>
              </a:lnSpc>
              <a:buSzPct val="70000"/>
              <a:buFont typeface="Wingdings" charset="2"/>
              <a:buChar char=""/>
            </a:pPr>
            <a:r>
              <a:rPr lang="en-US" sz="2600" dirty="0" err="1">
                <a:solidFill>
                  <a:srgbClr val="000000"/>
                </a:solidFill>
                <a:latin typeface="Goudy Old Style" pitchFamily="18" charset="0"/>
              </a:rPr>
              <a:t>ArrayList</a:t>
            </a:r>
            <a:r>
              <a:rPr lang="en-US" sz="2600" dirty="0">
                <a:solidFill>
                  <a:srgbClr val="000000"/>
                </a:solidFill>
                <a:latin typeface="Goudy Old Style" pitchFamily="18" charset="0"/>
              </a:rPr>
              <a:t>(</a:t>
            </a:r>
            <a:r>
              <a:rPr lang="en-US" sz="2600" dirty="0" err="1">
                <a:solidFill>
                  <a:srgbClr val="000000"/>
                </a:solidFill>
                <a:latin typeface="Goudy Old Style" pitchFamily="18" charset="0"/>
              </a:rPr>
              <a:t>int</a:t>
            </a:r>
            <a:r>
              <a:rPr lang="en-US" sz="2600" dirty="0">
                <a:solidFill>
                  <a:srgbClr val="000000"/>
                </a:solidFill>
                <a:latin typeface="Goudy Old Style" pitchFamily="18" charset="0"/>
              </a:rPr>
              <a:t> capacity) – builds an array list that has specified  initial capacity.</a:t>
            </a:r>
            <a:endParaRPr sz="2600" dirty="0">
              <a:latin typeface="Goudy Old Style"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256" name="TextShape 2"/>
          <p:cNvSpPr txBox="1"/>
          <p:nvPr/>
        </p:nvSpPr>
        <p:spPr>
          <a:xfrm>
            <a:off x="0" y="457560"/>
            <a:ext cx="9143640" cy="6171840"/>
          </a:xfrm>
          <a:prstGeom prst="rect">
            <a:avLst/>
          </a:prstGeom>
        </p:spPr>
        <p:txBody>
          <a:bodyPr/>
          <a:lstStyle/>
          <a:p>
            <a:pPr marL="287338" indent="-287338">
              <a:lnSpc>
                <a:spcPct val="90000"/>
              </a:lnSpc>
              <a:buSzPct val="70000"/>
              <a:buFont typeface="Wingdings" charset="2"/>
              <a:buChar char=""/>
            </a:pPr>
            <a:r>
              <a:rPr lang="en-US" sz="2600" u="sng" dirty="0" smtClean="0">
                <a:solidFill>
                  <a:srgbClr val="000000"/>
                </a:solidFill>
                <a:latin typeface="Goudy Old Style"/>
              </a:rPr>
              <a:t>Methods</a:t>
            </a:r>
            <a:r>
              <a:rPr lang="en-US" sz="2600" dirty="0" smtClean="0">
                <a:solidFill>
                  <a:srgbClr val="000000"/>
                </a:solidFill>
                <a:latin typeface="Goudy Old Style"/>
              </a:rPr>
              <a:t> </a:t>
            </a:r>
            <a:r>
              <a:rPr lang="en-US" sz="2600" dirty="0">
                <a:solidFill>
                  <a:srgbClr val="000000"/>
                </a:solidFill>
                <a:latin typeface="Goudy Old Style"/>
              </a:rPr>
              <a:t>–  </a:t>
            </a:r>
            <a:endParaRPr sz="2600" dirty="0"/>
          </a:p>
          <a:p>
            <a:pPr marL="461963" indent="-349250">
              <a:lnSpc>
                <a:spcPct val="90000"/>
              </a:lnSpc>
              <a:buSzPct val="70000"/>
              <a:buFont typeface="Wingdings" charset="2"/>
              <a:buChar char=""/>
            </a:pPr>
            <a:r>
              <a:rPr lang="en-US" sz="2600" u="sng" dirty="0">
                <a:solidFill>
                  <a:srgbClr val="000000"/>
                </a:solidFill>
                <a:latin typeface="Goudy Old Style"/>
              </a:rPr>
              <a:t>void </a:t>
            </a:r>
            <a:r>
              <a:rPr lang="en-US" sz="2600" u="sng" dirty="0" err="1">
                <a:solidFill>
                  <a:srgbClr val="000000"/>
                </a:solidFill>
                <a:latin typeface="Goudy Old Style"/>
              </a:rPr>
              <a:t>ensurecapacity</a:t>
            </a:r>
            <a:r>
              <a:rPr lang="en-US" sz="2600" dirty="0">
                <a:solidFill>
                  <a:srgbClr val="000000"/>
                </a:solidFill>
                <a:latin typeface="Goudy Old Style"/>
              </a:rPr>
              <a:t>(</a:t>
            </a:r>
            <a:r>
              <a:rPr lang="en-US" sz="2600" dirty="0" err="1">
                <a:solidFill>
                  <a:srgbClr val="000000"/>
                </a:solidFill>
                <a:latin typeface="Goudy Old Style"/>
              </a:rPr>
              <a:t>int</a:t>
            </a:r>
            <a:r>
              <a:rPr lang="en-US" sz="2600" dirty="0">
                <a:solidFill>
                  <a:srgbClr val="000000"/>
                </a:solidFill>
                <a:latin typeface="Goudy Old Style"/>
              </a:rPr>
              <a:t> cap) – to explicitly increase the capacity of the </a:t>
            </a:r>
            <a:r>
              <a:rPr lang="en-US" sz="2600" dirty="0" err="1">
                <a:solidFill>
                  <a:srgbClr val="000000"/>
                </a:solidFill>
                <a:latin typeface="Goudy Old Style"/>
              </a:rPr>
              <a:t>ArrayList</a:t>
            </a:r>
            <a:r>
              <a:rPr lang="en-US" sz="2600" dirty="0">
                <a:solidFill>
                  <a:srgbClr val="000000"/>
                </a:solidFill>
                <a:latin typeface="Goudy Old Style"/>
              </a:rPr>
              <a:t>. </a:t>
            </a:r>
            <a:endParaRPr sz="2600" dirty="0"/>
          </a:p>
          <a:p>
            <a:pPr marL="461963" indent="-349250">
              <a:lnSpc>
                <a:spcPct val="90000"/>
              </a:lnSpc>
              <a:buSzPct val="70000"/>
              <a:buFont typeface="Wingdings" charset="2"/>
              <a:buChar char=""/>
            </a:pPr>
            <a:r>
              <a:rPr lang="en-US" sz="2600" u="sng" dirty="0">
                <a:solidFill>
                  <a:srgbClr val="000000"/>
                </a:solidFill>
                <a:latin typeface="Goudy Old Style"/>
              </a:rPr>
              <a:t>Object[] </a:t>
            </a:r>
            <a:r>
              <a:rPr lang="en-US" sz="2600" u="sng" dirty="0" err="1">
                <a:solidFill>
                  <a:srgbClr val="000000"/>
                </a:solidFill>
                <a:latin typeface="Goudy Old Style"/>
              </a:rPr>
              <a:t>toArray</a:t>
            </a:r>
            <a:r>
              <a:rPr lang="en-US" sz="2600" dirty="0">
                <a:solidFill>
                  <a:srgbClr val="000000"/>
                </a:solidFill>
                <a:latin typeface="Goudy Old Style"/>
              </a:rPr>
              <a:t>() – creates an array out of the  </a:t>
            </a:r>
            <a:r>
              <a:rPr lang="en-US" sz="2600" dirty="0" err="1">
                <a:solidFill>
                  <a:srgbClr val="000000"/>
                </a:solidFill>
                <a:latin typeface="Goudy Old Style"/>
              </a:rPr>
              <a:t>ArrayList</a:t>
            </a:r>
            <a:r>
              <a:rPr lang="en-US" sz="2600" dirty="0">
                <a:solidFill>
                  <a:srgbClr val="000000"/>
                </a:solidFill>
                <a:latin typeface="Goudy Old Style"/>
              </a:rPr>
              <a:t> object elements.</a:t>
            </a:r>
            <a:endParaRPr sz="2600" dirty="0"/>
          </a:p>
          <a:p>
            <a:pPr>
              <a:lnSpc>
                <a:spcPct val="90000"/>
              </a:lnSpc>
            </a:pPr>
            <a:endParaRPr sz="2600" dirty="0"/>
          </a:p>
          <a:p>
            <a:pPr marL="339725" indent="-339725">
              <a:lnSpc>
                <a:spcPct val="90000"/>
              </a:lnSpc>
              <a:buSzPct val="70000"/>
              <a:buFont typeface="Wingdings" charset="2"/>
              <a:buChar char=""/>
            </a:pPr>
            <a:r>
              <a:rPr lang="en-US" sz="2600" b="1" u="sng" dirty="0" err="1">
                <a:solidFill>
                  <a:srgbClr val="000000"/>
                </a:solidFill>
                <a:latin typeface="Goudy Old Style"/>
              </a:rPr>
              <a:t>LinkedList</a:t>
            </a:r>
            <a:r>
              <a:rPr lang="en-US" sz="2600" dirty="0">
                <a:solidFill>
                  <a:srgbClr val="000000"/>
                </a:solidFill>
                <a:latin typeface="Goudy Old Style"/>
              </a:rPr>
              <a:t> – the class extends </a:t>
            </a:r>
            <a:r>
              <a:rPr lang="en-US" sz="2600" dirty="0" err="1">
                <a:solidFill>
                  <a:srgbClr val="000000"/>
                </a:solidFill>
                <a:latin typeface="Goudy Old Style"/>
              </a:rPr>
              <a:t>AbstractSequentialList</a:t>
            </a:r>
            <a:r>
              <a:rPr lang="en-US" sz="2600" dirty="0">
                <a:solidFill>
                  <a:srgbClr val="000000"/>
                </a:solidFill>
                <a:latin typeface="Goudy Old Style"/>
              </a:rPr>
              <a:t> and implements List, Queue and </a:t>
            </a:r>
            <a:r>
              <a:rPr lang="en-US" sz="2600" dirty="0" err="1">
                <a:solidFill>
                  <a:srgbClr val="000000"/>
                </a:solidFill>
                <a:latin typeface="Goudy Old Style"/>
              </a:rPr>
              <a:t>Dequeue</a:t>
            </a:r>
            <a:r>
              <a:rPr lang="en-US" sz="2600" dirty="0">
                <a:solidFill>
                  <a:srgbClr val="000000"/>
                </a:solidFill>
                <a:latin typeface="Goudy Old Style"/>
              </a:rPr>
              <a:t> interfaces. </a:t>
            </a:r>
            <a:endParaRPr sz="2600" dirty="0"/>
          </a:p>
          <a:p>
            <a:pPr marL="461963" indent="-349250">
              <a:lnSpc>
                <a:spcPct val="90000"/>
              </a:lnSpc>
              <a:buSzPct val="70000"/>
              <a:buFont typeface="Wingdings" charset="2"/>
              <a:buChar char=""/>
            </a:pPr>
            <a:r>
              <a:rPr lang="en-US" sz="2600" dirty="0" err="1" smtClean="0">
                <a:solidFill>
                  <a:srgbClr val="000000"/>
                </a:solidFill>
                <a:latin typeface="Goudy Old Style"/>
              </a:rPr>
              <a:t>LinkedList</a:t>
            </a:r>
            <a:r>
              <a:rPr lang="en-US" sz="2600" dirty="0" smtClean="0">
                <a:solidFill>
                  <a:srgbClr val="000000"/>
                </a:solidFill>
                <a:latin typeface="Goudy Old Style"/>
              </a:rPr>
              <a:t> </a:t>
            </a:r>
            <a:r>
              <a:rPr lang="en-US" sz="2600" dirty="0">
                <a:solidFill>
                  <a:srgbClr val="000000"/>
                </a:solidFill>
                <a:latin typeface="Goudy Old Style"/>
              </a:rPr>
              <a:t>provides for linked list data structure. </a:t>
            </a:r>
            <a:endParaRPr sz="2600" dirty="0"/>
          </a:p>
          <a:p>
            <a:pPr marL="339725" indent="-165100">
              <a:lnSpc>
                <a:spcPct val="90000"/>
              </a:lnSpc>
            </a:pPr>
            <a:endParaRPr sz="2600" dirty="0"/>
          </a:p>
          <a:p>
            <a:pPr marL="339725" indent="-339725">
              <a:lnSpc>
                <a:spcPct val="90000"/>
              </a:lnSpc>
              <a:buSzPct val="70000"/>
              <a:buFont typeface="Wingdings" charset="2"/>
              <a:buChar char=""/>
            </a:pPr>
            <a:r>
              <a:rPr lang="en-US" sz="2600" dirty="0">
                <a:solidFill>
                  <a:srgbClr val="000000"/>
                </a:solidFill>
                <a:latin typeface="Goudy Old Style"/>
              </a:rPr>
              <a:t>The class defines two constructors</a:t>
            </a:r>
            <a:endParaRPr sz="2600" dirty="0"/>
          </a:p>
          <a:p>
            <a:pPr marL="461963" indent="-349250">
              <a:lnSpc>
                <a:spcPct val="90000"/>
              </a:lnSpc>
              <a:buSzPct val="70000"/>
              <a:buFont typeface="Wingdings" charset="2"/>
              <a:buChar char=""/>
            </a:pPr>
            <a:r>
              <a:rPr lang="en-US" sz="2600" dirty="0" err="1">
                <a:solidFill>
                  <a:srgbClr val="000000"/>
                </a:solidFill>
                <a:latin typeface="Goudy Old Style"/>
              </a:rPr>
              <a:t>LinkedList</a:t>
            </a:r>
            <a:r>
              <a:rPr lang="en-US" sz="2600" dirty="0">
                <a:solidFill>
                  <a:srgbClr val="000000"/>
                </a:solidFill>
                <a:latin typeface="Goudy Old Style"/>
              </a:rPr>
              <a:t>() – builds an empty LL</a:t>
            </a:r>
            <a:endParaRPr sz="2600" dirty="0"/>
          </a:p>
          <a:p>
            <a:pPr marL="461963" indent="-349250">
              <a:lnSpc>
                <a:spcPct val="90000"/>
              </a:lnSpc>
              <a:buSzPct val="70000"/>
              <a:buFont typeface="Wingdings" charset="2"/>
              <a:buChar char=""/>
            </a:pPr>
            <a:r>
              <a:rPr lang="en-US" sz="2600" dirty="0" err="1">
                <a:solidFill>
                  <a:srgbClr val="000000"/>
                </a:solidFill>
                <a:latin typeface="Goudy Old Style"/>
              </a:rPr>
              <a:t>LinkedList</a:t>
            </a:r>
            <a:r>
              <a:rPr lang="en-US" sz="2600" dirty="0">
                <a:solidFill>
                  <a:srgbClr val="000000"/>
                </a:solidFill>
                <a:latin typeface="Goudy Old Style"/>
              </a:rPr>
              <a:t>(Collection c) – builds a LL out of the Collection  object.</a:t>
            </a:r>
            <a:endParaRPr sz="2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Shape 1"/>
          <p:cNvSpPr txBox="1"/>
          <p:nvPr/>
        </p:nvSpPr>
        <p:spPr>
          <a:xfrm>
            <a:off x="0" y="380880"/>
            <a:ext cx="9143640" cy="6400440"/>
          </a:xfrm>
          <a:prstGeom prst="rect">
            <a:avLst/>
          </a:prstGeom>
        </p:spPr>
        <p:txBody>
          <a:bodyPr/>
          <a:lstStyle/>
          <a:p>
            <a:pPr marL="339725" indent="-339725">
              <a:lnSpc>
                <a:spcPct val="90000"/>
              </a:lnSpc>
              <a:buSzPct val="70000"/>
              <a:buFont typeface="Wingdings" charset="2"/>
              <a:buChar char=""/>
            </a:pPr>
            <a:r>
              <a:rPr lang="en-US" sz="2800" b="1" u="sng" dirty="0">
                <a:solidFill>
                  <a:srgbClr val="000000"/>
                </a:solidFill>
                <a:latin typeface="Goudy Old Style"/>
              </a:rPr>
              <a:t>Methods</a:t>
            </a:r>
            <a:endParaRPr dirty="0"/>
          </a:p>
          <a:p>
            <a:pPr marL="400050" indent="-60325">
              <a:lnSpc>
                <a:spcPct val="90000"/>
              </a:lnSpc>
              <a:buSzPct val="70000"/>
            </a:pPr>
            <a:r>
              <a:rPr lang="en-US" sz="2600" dirty="0">
                <a:solidFill>
                  <a:srgbClr val="000000"/>
                </a:solidFill>
                <a:latin typeface="Goudy Old Style" pitchFamily="18" charset="0"/>
              </a:rPr>
              <a:t>All methods of Collection and List interfaces. Additionally methods of Queue and </a:t>
            </a:r>
            <a:r>
              <a:rPr lang="en-US" sz="2600" dirty="0" err="1">
                <a:solidFill>
                  <a:srgbClr val="000000"/>
                </a:solidFill>
                <a:latin typeface="Goudy Old Style" pitchFamily="18" charset="0"/>
              </a:rPr>
              <a:t>Dequeue</a:t>
            </a:r>
            <a:r>
              <a:rPr lang="en-US" sz="2600" dirty="0">
                <a:solidFill>
                  <a:srgbClr val="000000"/>
                </a:solidFill>
                <a:latin typeface="Goudy Old Style" pitchFamily="18" charset="0"/>
              </a:rPr>
              <a:t>.</a:t>
            </a:r>
            <a:endParaRPr sz="2600" dirty="0">
              <a:latin typeface="Goudy Old Style" pitchFamily="18" charset="0"/>
            </a:endParaRPr>
          </a:p>
          <a:p>
            <a:pPr marL="627063" indent="-339725">
              <a:lnSpc>
                <a:spcPct val="90000"/>
              </a:lnSpc>
              <a:buSzPct val="70000"/>
              <a:buFont typeface="Wingdings" pitchFamily="2" charset="2"/>
              <a:buChar char="v"/>
            </a:pPr>
            <a:r>
              <a:rPr lang="en-US" sz="2600" dirty="0" err="1">
                <a:solidFill>
                  <a:srgbClr val="000000"/>
                </a:solidFill>
                <a:latin typeface="Goudy Old Style" pitchFamily="18" charset="0"/>
              </a:rPr>
              <a:t>addFirst</a:t>
            </a:r>
            <a:r>
              <a:rPr lang="en-US" sz="2600" dirty="0">
                <a:solidFill>
                  <a:srgbClr val="000000"/>
                </a:solidFill>
                <a:latin typeface="Goudy Old Style" pitchFamily="18" charset="0"/>
              </a:rPr>
              <a:t>()</a:t>
            </a:r>
            <a:endParaRPr sz="2600" dirty="0">
              <a:latin typeface="Goudy Old Style" pitchFamily="18" charset="0"/>
            </a:endParaRPr>
          </a:p>
          <a:p>
            <a:pPr marL="627063" indent="-339725">
              <a:lnSpc>
                <a:spcPct val="90000"/>
              </a:lnSpc>
              <a:buSzPct val="70000"/>
              <a:buFont typeface="Wingdings" pitchFamily="2" charset="2"/>
              <a:buChar char="v"/>
            </a:pPr>
            <a:r>
              <a:rPr lang="en-US" sz="2600" dirty="0" err="1">
                <a:solidFill>
                  <a:srgbClr val="000000"/>
                </a:solidFill>
                <a:latin typeface="Goudy Old Style" pitchFamily="18" charset="0"/>
              </a:rPr>
              <a:t>removeLast</a:t>
            </a:r>
            <a:r>
              <a:rPr lang="en-US" sz="2600" dirty="0">
                <a:solidFill>
                  <a:srgbClr val="000000"/>
                </a:solidFill>
                <a:latin typeface="Goudy Old Style" pitchFamily="18" charset="0"/>
              </a:rPr>
              <a:t>()</a:t>
            </a:r>
            <a:endParaRPr sz="2600" dirty="0">
              <a:latin typeface="Goudy Old Style" pitchFamily="18" charset="0"/>
            </a:endParaRPr>
          </a:p>
          <a:p>
            <a:pPr marL="627063" indent="-339725">
              <a:lnSpc>
                <a:spcPct val="90000"/>
              </a:lnSpc>
              <a:buSzPct val="70000"/>
              <a:buFont typeface="Wingdings" pitchFamily="2" charset="2"/>
              <a:buChar char="v"/>
            </a:pPr>
            <a:r>
              <a:rPr lang="en-US" sz="2600" dirty="0" err="1">
                <a:solidFill>
                  <a:srgbClr val="000000"/>
                </a:solidFill>
                <a:latin typeface="Goudy Old Style" pitchFamily="18" charset="0"/>
              </a:rPr>
              <a:t>getFirst</a:t>
            </a:r>
            <a:r>
              <a:rPr lang="en-US" sz="2600" dirty="0">
                <a:solidFill>
                  <a:srgbClr val="000000"/>
                </a:solidFill>
                <a:latin typeface="Goudy Old Style" pitchFamily="18" charset="0"/>
              </a:rPr>
              <a:t>()</a:t>
            </a:r>
            <a:endParaRPr sz="2600" dirty="0">
              <a:latin typeface="Goudy Old Style" pitchFamily="18" charset="0"/>
            </a:endParaRPr>
          </a:p>
          <a:p>
            <a:pPr marL="627063" indent="-339725">
              <a:lnSpc>
                <a:spcPct val="90000"/>
              </a:lnSpc>
              <a:buSzPct val="70000"/>
              <a:buFont typeface="Wingdings" pitchFamily="2" charset="2"/>
              <a:buChar char="v"/>
            </a:pPr>
            <a:r>
              <a:rPr lang="en-US" sz="2600" dirty="0" err="1">
                <a:solidFill>
                  <a:srgbClr val="000000"/>
                </a:solidFill>
                <a:latin typeface="Goudy Old Style" pitchFamily="18" charset="0"/>
              </a:rPr>
              <a:t>getLast</a:t>
            </a:r>
            <a:r>
              <a:rPr lang="en-US" sz="2600" dirty="0">
                <a:solidFill>
                  <a:srgbClr val="000000"/>
                </a:solidFill>
                <a:latin typeface="Goudy Old Style" pitchFamily="18" charset="0"/>
              </a:rPr>
              <a:t>()</a:t>
            </a:r>
            <a:endParaRPr sz="2600" dirty="0">
              <a:latin typeface="Goudy Old Style" pitchFamily="18" charset="0"/>
            </a:endParaRPr>
          </a:p>
          <a:p>
            <a:pPr marL="627063" indent="-339725">
              <a:lnSpc>
                <a:spcPct val="90000"/>
              </a:lnSpc>
              <a:buSzPct val="70000"/>
              <a:buFont typeface="Wingdings" pitchFamily="2" charset="2"/>
              <a:buChar char="v"/>
            </a:pPr>
            <a:r>
              <a:rPr lang="en-US" sz="2600" dirty="0" err="1">
                <a:solidFill>
                  <a:srgbClr val="000000"/>
                </a:solidFill>
                <a:latin typeface="Goudy Old Style" pitchFamily="18" charset="0"/>
              </a:rPr>
              <a:t>removeFirst</a:t>
            </a:r>
            <a:r>
              <a:rPr lang="en-US" sz="2600" dirty="0">
                <a:solidFill>
                  <a:srgbClr val="000000"/>
                </a:solidFill>
                <a:latin typeface="Goudy Old Style" pitchFamily="18" charset="0"/>
              </a:rPr>
              <a:t>()</a:t>
            </a:r>
            <a:endParaRPr sz="2600" dirty="0">
              <a:latin typeface="Goudy Old Style" pitchFamily="18" charset="0"/>
            </a:endParaRPr>
          </a:p>
          <a:p>
            <a:pPr marL="627063" indent="-339725">
              <a:lnSpc>
                <a:spcPct val="90000"/>
              </a:lnSpc>
              <a:buSzPct val="70000"/>
              <a:buFont typeface="Wingdings" pitchFamily="2" charset="2"/>
              <a:buChar char="v"/>
            </a:pPr>
            <a:r>
              <a:rPr lang="en-US" sz="2600" dirty="0" err="1">
                <a:solidFill>
                  <a:srgbClr val="000000"/>
                </a:solidFill>
                <a:latin typeface="Goudy Old Style" pitchFamily="18" charset="0"/>
              </a:rPr>
              <a:t>removeLast</a:t>
            </a:r>
            <a:r>
              <a:rPr lang="en-US" sz="2600" dirty="0">
                <a:solidFill>
                  <a:srgbClr val="000000"/>
                </a:solidFill>
                <a:latin typeface="Goudy Old Style" pitchFamily="18" charset="0"/>
              </a:rPr>
              <a:t>() </a:t>
            </a:r>
            <a:endParaRPr sz="2600" dirty="0">
              <a:latin typeface="Goudy Old Style" pitchFamily="18" charset="0"/>
            </a:endParaRPr>
          </a:p>
          <a:p>
            <a:pPr marL="627063" indent="-339725">
              <a:lnSpc>
                <a:spcPct val="90000"/>
              </a:lnSpc>
              <a:buSzPct val="70000"/>
              <a:buFont typeface="Wingdings" pitchFamily="2" charset="2"/>
              <a:buChar char="v"/>
            </a:pPr>
            <a:r>
              <a:rPr lang="en-US" sz="2600" dirty="0">
                <a:solidFill>
                  <a:srgbClr val="000000"/>
                </a:solidFill>
                <a:latin typeface="Goudy Old Style" pitchFamily="18" charset="0"/>
              </a:rPr>
              <a:t>add( </a:t>
            </a:r>
            <a:r>
              <a:rPr lang="en-US" sz="2600" dirty="0" err="1">
                <a:solidFill>
                  <a:srgbClr val="000000"/>
                </a:solidFill>
                <a:latin typeface="Goudy Old Style" pitchFamily="18" charset="0"/>
              </a:rPr>
              <a:t>int</a:t>
            </a:r>
            <a:r>
              <a:rPr lang="en-US" sz="2600" dirty="0">
                <a:solidFill>
                  <a:srgbClr val="000000"/>
                </a:solidFill>
                <a:latin typeface="Goudy Old Style" pitchFamily="18" charset="0"/>
              </a:rPr>
              <a:t> x, Element e)</a:t>
            </a:r>
            <a:endParaRPr sz="2600" dirty="0">
              <a:latin typeface="Goudy Old Style" pitchFamily="18" charset="0"/>
            </a:endParaRPr>
          </a:p>
        </p:txBody>
      </p:sp>
      <p:sp>
        <p:nvSpPr>
          <p:cNvPr id="258" name="TextShape 2"/>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1066800" y="2590800"/>
            <a:ext cx="7467600" cy="1981200"/>
          </a:xfrm>
        </p:spPr>
        <p:txBody>
          <a:bodyPr/>
          <a:lstStyle/>
          <a:p>
            <a:pPr algn="ctr" eaLnBrk="1" hangingPunct="1"/>
            <a:r>
              <a:rPr lang="en-US" b="1" dirty="0" smtClean="0"/>
              <a:t>Java</a:t>
            </a:r>
          </a:p>
        </p:txBody>
      </p:sp>
    </p:spTree>
    <p:extLst>
      <p:ext uri="{BB962C8B-B14F-4D97-AF65-F5344CB8AC3E}">
        <p14:creationId xmlns:p14="http://schemas.microsoft.com/office/powerpoint/2010/main" val="28050490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260" name="TextShape 2"/>
          <p:cNvSpPr txBox="1"/>
          <p:nvPr/>
        </p:nvSpPr>
        <p:spPr>
          <a:xfrm>
            <a:off x="0" y="381000"/>
            <a:ext cx="9143640" cy="6476640"/>
          </a:xfrm>
          <a:prstGeom prst="rect">
            <a:avLst/>
          </a:prstGeom>
        </p:spPr>
        <p:txBody>
          <a:bodyPr/>
          <a:lstStyle/>
          <a:p>
            <a:pPr marL="461963" indent="-349250">
              <a:lnSpc>
                <a:spcPct val="90000"/>
              </a:lnSpc>
              <a:buSzPct val="70000"/>
              <a:buFont typeface="Wingdings" charset="2"/>
              <a:buChar char=""/>
            </a:pPr>
            <a:r>
              <a:rPr lang="en-US" sz="2600" b="1" u="sng" dirty="0">
                <a:solidFill>
                  <a:srgbClr val="000000"/>
                </a:solidFill>
                <a:latin typeface="Goudy Old Style" pitchFamily="18" charset="0"/>
              </a:rPr>
              <a:t>Iterator</a:t>
            </a:r>
            <a:r>
              <a:rPr lang="en-US" sz="2600" dirty="0">
                <a:solidFill>
                  <a:srgbClr val="000000"/>
                </a:solidFill>
                <a:latin typeface="Goudy Old Style" pitchFamily="18" charset="0"/>
              </a:rPr>
              <a:t> – an interface that provides for access/display of each element in the collection. </a:t>
            </a:r>
            <a:endParaRPr sz="2600" dirty="0">
              <a:latin typeface="Goudy Old Style" pitchFamily="18" charset="0"/>
            </a:endParaRPr>
          </a:p>
          <a:p>
            <a:pPr marL="461963" indent="-349250">
              <a:lnSpc>
                <a:spcPct val="90000"/>
              </a:lnSpc>
              <a:buSzPct val="70000"/>
              <a:buFont typeface="Wingdings" charset="2"/>
              <a:buChar char=""/>
            </a:pPr>
            <a:r>
              <a:rPr lang="en-US" sz="2600" b="1" u="sng" dirty="0">
                <a:solidFill>
                  <a:srgbClr val="000000"/>
                </a:solidFill>
                <a:latin typeface="Goudy Old Style" pitchFamily="18" charset="0"/>
              </a:rPr>
              <a:t>Methods</a:t>
            </a:r>
            <a:r>
              <a:rPr lang="en-US" sz="2600" b="1" dirty="0">
                <a:solidFill>
                  <a:srgbClr val="000000"/>
                </a:solidFill>
                <a:latin typeface="Goudy Old Style" pitchFamily="18" charset="0"/>
              </a:rPr>
              <a:t> – </a:t>
            </a:r>
            <a:endParaRPr sz="2600" dirty="0">
              <a:latin typeface="Goudy Old Style" pitchFamily="18" charset="0"/>
            </a:endParaRPr>
          </a:p>
          <a:p>
            <a:pPr marL="852488" indent="-390525">
              <a:lnSpc>
                <a:spcPct val="90000"/>
              </a:lnSpc>
              <a:buSzPct val="70000"/>
              <a:buFont typeface="Wingdings" pitchFamily="2" charset="2"/>
              <a:buChar char="v"/>
            </a:pPr>
            <a:r>
              <a:rPr lang="en-US" sz="2600" b="1" u="sng" dirty="0" err="1">
                <a:solidFill>
                  <a:srgbClr val="000000"/>
                </a:solidFill>
                <a:latin typeface="Goudy Old Style" pitchFamily="18" charset="0"/>
              </a:rPr>
              <a:t>boolean</a:t>
            </a:r>
            <a:r>
              <a:rPr lang="en-US" sz="2600" b="1" u="sng" dirty="0">
                <a:solidFill>
                  <a:srgbClr val="000000"/>
                </a:solidFill>
                <a:latin typeface="Goudy Old Style" pitchFamily="18" charset="0"/>
              </a:rPr>
              <a:t> </a:t>
            </a:r>
            <a:r>
              <a:rPr lang="en-US" sz="2600" b="1" u="sng" dirty="0" err="1">
                <a:solidFill>
                  <a:srgbClr val="000000"/>
                </a:solidFill>
                <a:latin typeface="Goudy Old Style" pitchFamily="18" charset="0"/>
              </a:rPr>
              <a:t>hasNext</a:t>
            </a:r>
            <a:r>
              <a:rPr lang="en-US" sz="2600" b="1" dirty="0">
                <a:solidFill>
                  <a:srgbClr val="000000"/>
                </a:solidFill>
                <a:latin typeface="Goudy Old Style" pitchFamily="18" charset="0"/>
              </a:rPr>
              <a:t>( ) – </a:t>
            </a:r>
            <a:r>
              <a:rPr lang="en-US" sz="2600" dirty="0">
                <a:solidFill>
                  <a:srgbClr val="000000"/>
                </a:solidFill>
                <a:latin typeface="Goudy Old Style" pitchFamily="18" charset="0"/>
              </a:rPr>
              <a:t>Returns true if there are more elements else returns false.</a:t>
            </a:r>
            <a:endParaRPr sz="2600" dirty="0">
              <a:latin typeface="Goudy Old Style" pitchFamily="18" charset="0"/>
            </a:endParaRPr>
          </a:p>
          <a:p>
            <a:pPr marL="852488" indent="-390525">
              <a:lnSpc>
                <a:spcPct val="90000"/>
              </a:lnSpc>
              <a:buSzPct val="70000"/>
              <a:buFont typeface="Wingdings" pitchFamily="2" charset="2"/>
              <a:buChar char="v"/>
            </a:pPr>
            <a:r>
              <a:rPr lang="en-US" sz="2600" b="1" u="sng" dirty="0">
                <a:solidFill>
                  <a:srgbClr val="000000"/>
                </a:solidFill>
                <a:latin typeface="Goudy Old Style" pitchFamily="18" charset="0"/>
              </a:rPr>
              <a:t>Object next</a:t>
            </a:r>
            <a:r>
              <a:rPr lang="en-US" sz="2600" b="1" dirty="0">
                <a:solidFill>
                  <a:srgbClr val="000000"/>
                </a:solidFill>
                <a:latin typeface="Goudy Old Style" pitchFamily="18" charset="0"/>
              </a:rPr>
              <a:t>( )</a:t>
            </a:r>
            <a:r>
              <a:rPr lang="en-US" sz="2600" dirty="0">
                <a:solidFill>
                  <a:srgbClr val="000000"/>
                </a:solidFill>
                <a:latin typeface="Goudy Old Style" pitchFamily="18" charset="0"/>
              </a:rPr>
              <a:t> Returns the next element. The method </a:t>
            </a:r>
            <a:r>
              <a:rPr lang="en-US" sz="2600" dirty="0" smtClean="0">
                <a:solidFill>
                  <a:srgbClr val="000000"/>
                </a:solidFill>
                <a:latin typeface="Goudy Old Style" pitchFamily="18" charset="0"/>
              </a:rPr>
              <a:t>throws </a:t>
            </a:r>
            <a:r>
              <a:rPr lang="en-US" sz="2600" dirty="0" err="1" smtClean="0">
                <a:solidFill>
                  <a:srgbClr val="000000"/>
                </a:solidFill>
                <a:latin typeface="Goudy Old Style" pitchFamily="18" charset="0"/>
              </a:rPr>
              <a:t>NoSuchElementException</a:t>
            </a:r>
            <a:r>
              <a:rPr lang="en-US" sz="2600" dirty="0" smtClean="0">
                <a:solidFill>
                  <a:srgbClr val="000000"/>
                </a:solidFill>
                <a:latin typeface="Goudy Old Style" pitchFamily="18" charset="0"/>
              </a:rPr>
              <a:t> </a:t>
            </a:r>
            <a:r>
              <a:rPr lang="en-US" sz="2600" dirty="0">
                <a:solidFill>
                  <a:srgbClr val="000000"/>
                </a:solidFill>
                <a:latin typeface="Goudy Old Style" pitchFamily="18" charset="0"/>
              </a:rPr>
              <a:t>if there is no successive  element.</a:t>
            </a:r>
            <a:endParaRPr sz="2600" dirty="0">
              <a:latin typeface="Goudy Old Style" pitchFamily="18" charset="0"/>
            </a:endParaRPr>
          </a:p>
          <a:p>
            <a:pPr marL="852488" indent="-390525">
              <a:lnSpc>
                <a:spcPct val="90000"/>
              </a:lnSpc>
              <a:buSzPct val="70000"/>
              <a:buFont typeface="Wingdings" pitchFamily="2" charset="2"/>
              <a:buChar char="v"/>
            </a:pPr>
            <a:r>
              <a:rPr lang="en-US" sz="2600" b="1" u="sng" dirty="0">
                <a:solidFill>
                  <a:srgbClr val="000000"/>
                </a:solidFill>
                <a:latin typeface="Goudy Old Style" pitchFamily="18" charset="0"/>
              </a:rPr>
              <a:t>void remove</a:t>
            </a:r>
            <a:r>
              <a:rPr lang="en-US" sz="2600" b="1" dirty="0">
                <a:solidFill>
                  <a:srgbClr val="000000"/>
                </a:solidFill>
                <a:latin typeface="Goudy Old Style" pitchFamily="18" charset="0"/>
              </a:rPr>
              <a:t>( )</a:t>
            </a:r>
            <a:r>
              <a:rPr lang="en-US" sz="2600" dirty="0">
                <a:solidFill>
                  <a:srgbClr val="000000"/>
                </a:solidFill>
                <a:latin typeface="Goudy Old Style" pitchFamily="18" charset="0"/>
              </a:rPr>
              <a:t> Removes the current element. The method throws </a:t>
            </a:r>
            <a:r>
              <a:rPr lang="en-US" sz="2600" dirty="0" err="1">
                <a:solidFill>
                  <a:srgbClr val="000000"/>
                </a:solidFill>
                <a:latin typeface="Goudy Old Style" pitchFamily="18" charset="0"/>
              </a:rPr>
              <a:t>IllegalStateException</a:t>
            </a:r>
            <a:r>
              <a:rPr lang="en-US" sz="2600" dirty="0">
                <a:solidFill>
                  <a:srgbClr val="000000"/>
                </a:solidFill>
                <a:latin typeface="Goudy Old Style" pitchFamily="18" charset="0"/>
              </a:rPr>
              <a:t> if an attempt is made to call remove( ) that is not preceded by a call to next( ).</a:t>
            </a:r>
            <a:endParaRPr sz="2600" dirty="0">
              <a:latin typeface="Goudy Old Style"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262" name="TextShape 2"/>
          <p:cNvSpPr txBox="1"/>
          <p:nvPr/>
        </p:nvSpPr>
        <p:spPr>
          <a:xfrm>
            <a:off x="76200" y="380880"/>
            <a:ext cx="8991600" cy="6476760"/>
          </a:xfrm>
          <a:prstGeom prst="rect">
            <a:avLst/>
          </a:prstGeom>
        </p:spPr>
        <p:txBody>
          <a:bodyPr/>
          <a:lstStyle/>
          <a:p>
            <a:pPr marL="344488" indent="-290513">
              <a:lnSpc>
                <a:spcPct val="80000"/>
              </a:lnSpc>
              <a:buSzPct val="70000"/>
              <a:buFont typeface="Wingdings" charset="2"/>
              <a:buChar char=""/>
            </a:pPr>
            <a:r>
              <a:rPr lang="en-US" sz="2600" b="1" u="sng" dirty="0" err="1" smtClean="0">
                <a:solidFill>
                  <a:srgbClr val="000000"/>
                </a:solidFill>
                <a:latin typeface="Goudy Old Style" pitchFamily="18" charset="0"/>
              </a:rPr>
              <a:t>ListIterator</a:t>
            </a:r>
            <a:r>
              <a:rPr lang="en-US" sz="2600" dirty="0" smtClean="0">
                <a:solidFill>
                  <a:srgbClr val="000000"/>
                </a:solidFill>
                <a:latin typeface="Goudy Old Style" pitchFamily="18" charset="0"/>
              </a:rPr>
              <a:t>  an interface that extends Iterator to allow bidirectional traversal of a list, and the modification of elements. </a:t>
            </a:r>
            <a:endParaRPr sz="2600" dirty="0" smtClean="0">
              <a:latin typeface="Goudy Old Style" pitchFamily="18" charset="0"/>
            </a:endParaRPr>
          </a:p>
          <a:p>
            <a:pPr marL="461963" indent="-290513">
              <a:lnSpc>
                <a:spcPct val="80000"/>
              </a:lnSpc>
              <a:buSzPct val="70000"/>
              <a:buFont typeface="Wingdings" charset="2"/>
              <a:buChar char=""/>
            </a:pPr>
            <a:r>
              <a:rPr lang="en-US" sz="2600" b="1" u="sng" dirty="0" smtClean="0">
                <a:solidFill>
                  <a:srgbClr val="000000"/>
                </a:solidFill>
                <a:latin typeface="Goudy Old Style" pitchFamily="18" charset="0"/>
              </a:rPr>
              <a:t>void </a:t>
            </a:r>
            <a:r>
              <a:rPr lang="en-US" sz="2600" b="1" u="sng" dirty="0">
                <a:solidFill>
                  <a:srgbClr val="000000"/>
                </a:solidFill>
                <a:latin typeface="Goudy Old Style" pitchFamily="18" charset="0"/>
              </a:rPr>
              <a:t>add(Object </a:t>
            </a:r>
            <a:r>
              <a:rPr lang="en-US" sz="2600" b="1" u="sng" dirty="0" err="1">
                <a:solidFill>
                  <a:srgbClr val="000000"/>
                </a:solidFill>
                <a:latin typeface="Goudy Old Style" pitchFamily="18" charset="0"/>
              </a:rPr>
              <a:t>obj</a:t>
            </a:r>
            <a:r>
              <a:rPr lang="en-US" sz="2600" b="1" u="sng" dirty="0">
                <a:solidFill>
                  <a:srgbClr val="000000"/>
                </a:solidFill>
                <a:latin typeface="Goudy Old Style" pitchFamily="18" charset="0"/>
              </a:rPr>
              <a:t>)</a:t>
            </a:r>
            <a:r>
              <a:rPr lang="en-US" sz="2600" dirty="0">
                <a:solidFill>
                  <a:srgbClr val="000000"/>
                </a:solidFill>
                <a:latin typeface="Goudy Old Style" pitchFamily="18" charset="0"/>
              </a:rPr>
              <a:t> –  Inserts </a:t>
            </a:r>
            <a:r>
              <a:rPr lang="en-US" sz="2600" dirty="0" err="1">
                <a:solidFill>
                  <a:srgbClr val="000000"/>
                </a:solidFill>
                <a:latin typeface="Goudy Old Style" pitchFamily="18" charset="0"/>
              </a:rPr>
              <a:t>objinto</a:t>
            </a:r>
            <a:r>
              <a:rPr lang="en-US" sz="2600" dirty="0">
                <a:solidFill>
                  <a:srgbClr val="000000"/>
                </a:solidFill>
                <a:latin typeface="Goudy Old Style" pitchFamily="18" charset="0"/>
              </a:rPr>
              <a:t> the list in front of the element that will be returned by the next call to next( ).</a:t>
            </a:r>
            <a:endParaRPr sz="2600" dirty="0">
              <a:latin typeface="Goudy Old Style" pitchFamily="18" charset="0"/>
            </a:endParaRPr>
          </a:p>
          <a:p>
            <a:pPr marL="461963" indent="-290513">
              <a:lnSpc>
                <a:spcPct val="80000"/>
              </a:lnSpc>
              <a:buSzPct val="70000"/>
              <a:buFont typeface="Wingdings" charset="2"/>
              <a:buChar char=""/>
            </a:pPr>
            <a:r>
              <a:rPr lang="en-US" sz="2600" b="1" u="sng" dirty="0" err="1">
                <a:solidFill>
                  <a:srgbClr val="000000"/>
                </a:solidFill>
                <a:latin typeface="Goudy Old Style" pitchFamily="18" charset="0"/>
              </a:rPr>
              <a:t>boolean</a:t>
            </a:r>
            <a:r>
              <a:rPr lang="en-US" sz="2600" b="1" u="sng" dirty="0">
                <a:solidFill>
                  <a:srgbClr val="000000"/>
                </a:solidFill>
                <a:latin typeface="Goudy Old Style" pitchFamily="18" charset="0"/>
              </a:rPr>
              <a:t> </a:t>
            </a:r>
            <a:r>
              <a:rPr lang="en-US" sz="2600" b="1" u="sng" dirty="0" err="1">
                <a:solidFill>
                  <a:srgbClr val="000000"/>
                </a:solidFill>
                <a:latin typeface="Goudy Old Style" pitchFamily="18" charset="0"/>
              </a:rPr>
              <a:t>hasNext</a:t>
            </a:r>
            <a:r>
              <a:rPr lang="en-US" sz="2600" b="1" u="sng" dirty="0">
                <a:solidFill>
                  <a:srgbClr val="000000"/>
                </a:solidFill>
                <a:latin typeface="Goudy Old Style" pitchFamily="18" charset="0"/>
              </a:rPr>
              <a:t>( )</a:t>
            </a:r>
            <a:r>
              <a:rPr lang="en-US" sz="2600" dirty="0">
                <a:solidFill>
                  <a:srgbClr val="000000"/>
                </a:solidFill>
                <a:latin typeface="Goudy Old Style" pitchFamily="18" charset="0"/>
              </a:rPr>
              <a:t> – Returns true if there is a next element. Otherwise,  returns false.</a:t>
            </a:r>
            <a:endParaRPr sz="2600" dirty="0">
              <a:latin typeface="Goudy Old Style" pitchFamily="18" charset="0"/>
            </a:endParaRPr>
          </a:p>
          <a:p>
            <a:pPr marL="461963" indent="-290513">
              <a:lnSpc>
                <a:spcPct val="80000"/>
              </a:lnSpc>
              <a:buSzPct val="70000"/>
              <a:buFont typeface="Wingdings" charset="2"/>
              <a:buChar char=""/>
            </a:pPr>
            <a:r>
              <a:rPr lang="en-US" sz="2600" b="1" u="sng" dirty="0" err="1" smtClean="0">
                <a:solidFill>
                  <a:srgbClr val="000000"/>
                </a:solidFill>
                <a:latin typeface="Goudy Old Style" pitchFamily="18" charset="0"/>
              </a:rPr>
              <a:t>boolean</a:t>
            </a:r>
            <a:r>
              <a:rPr lang="en-US" sz="2600" b="1" u="sng" dirty="0" smtClean="0">
                <a:solidFill>
                  <a:srgbClr val="000000"/>
                </a:solidFill>
                <a:latin typeface="Goudy Old Style" pitchFamily="18" charset="0"/>
              </a:rPr>
              <a:t> </a:t>
            </a:r>
            <a:r>
              <a:rPr lang="en-US" sz="2600" b="1" u="sng" dirty="0" err="1" smtClean="0">
                <a:solidFill>
                  <a:srgbClr val="000000"/>
                </a:solidFill>
                <a:latin typeface="Goudy Old Style" pitchFamily="18" charset="0"/>
              </a:rPr>
              <a:t>hasPrevious</a:t>
            </a:r>
            <a:r>
              <a:rPr lang="en-US" sz="2600" b="1" u="sng" dirty="0" smtClean="0">
                <a:solidFill>
                  <a:srgbClr val="000000"/>
                </a:solidFill>
                <a:latin typeface="Goudy Old Style" pitchFamily="18" charset="0"/>
              </a:rPr>
              <a:t>( )</a:t>
            </a:r>
            <a:r>
              <a:rPr lang="en-US" sz="2600" dirty="0" smtClean="0">
                <a:solidFill>
                  <a:srgbClr val="000000"/>
                </a:solidFill>
                <a:latin typeface="Goudy Old Style" pitchFamily="18" charset="0"/>
              </a:rPr>
              <a:t> – Returns true if there is a previous element. Otherwise, returns false.</a:t>
            </a:r>
            <a:endParaRPr sz="2600" dirty="0" smtClean="0">
              <a:latin typeface="Goudy Old Style" pitchFamily="18" charset="0"/>
            </a:endParaRPr>
          </a:p>
          <a:p>
            <a:pPr marL="461963" indent="-290513">
              <a:lnSpc>
                <a:spcPct val="80000"/>
              </a:lnSpc>
              <a:buSzPct val="70000"/>
              <a:buFont typeface="Wingdings" charset="2"/>
              <a:buChar char=""/>
            </a:pPr>
            <a:r>
              <a:rPr lang="en-US" sz="2600" b="1" u="sng" dirty="0" smtClean="0">
                <a:solidFill>
                  <a:srgbClr val="000000"/>
                </a:solidFill>
                <a:latin typeface="Goudy Old Style" pitchFamily="18" charset="0"/>
              </a:rPr>
              <a:t>Object </a:t>
            </a:r>
            <a:r>
              <a:rPr lang="en-US" sz="2600" b="1" u="sng" dirty="0">
                <a:solidFill>
                  <a:srgbClr val="000000"/>
                </a:solidFill>
                <a:latin typeface="Goudy Old Style" pitchFamily="18" charset="0"/>
              </a:rPr>
              <a:t>next( )</a:t>
            </a:r>
            <a:r>
              <a:rPr lang="en-US" sz="2600" dirty="0">
                <a:solidFill>
                  <a:srgbClr val="000000"/>
                </a:solidFill>
                <a:latin typeface="Goudy Old Style" pitchFamily="18" charset="0"/>
              </a:rPr>
              <a:t>  Returns the next element. The method throws </a:t>
            </a:r>
            <a:r>
              <a:rPr lang="en-US" sz="2600" dirty="0" err="1">
                <a:solidFill>
                  <a:srgbClr val="000000"/>
                </a:solidFill>
                <a:latin typeface="Goudy Old Style" pitchFamily="18" charset="0"/>
              </a:rPr>
              <a:t>NoSuchElementException</a:t>
            </a:r>
            <a:r>
              <a:rPr lang="en-US" sz="2600" dirty="0">
                <a:solidFill>
                  <a:srgbClr val="000000"/>
                </a:solidFill>
                <a:latin typeface="Goudy Old Style" pitchFamily="18" charset="0"/>
              </a:rPr>
              <a:t> is thrown if there is not a next element.</a:t>
            </a:r>
            <a:endParaRPr sz="2600" dirty="0">
              <a:latin typeface="Goudy Old Style" pitchFamily="18" charset="0"/>
            </a:endParaRPr>
          </a:p>
          <a:p>
            <a:pPr marL="461963" indent="-290513">
              <a:lnSpc>
                <a:spcPct val="80000"/>
              </a:lnSpc>
              <a:buSzPct val="70000"/>
              <a:buFont typeface="Wingdings" charset="2"/>
              <a:buChar char=""/>
            </a:pPr>
            <a:r>
              <a:rPr lang="en-US" sz="2600" b="1" u="sng" dirty="0" err="1">
                <a:solidFill>
                  <a:srgbClr val="000000"/>
                </a:solidFill>
                <a:latin typeface="Goudy Old Style" pitchFamily="18" charset="0"/>
              </a:rPr>
              <a:t>int</a:t>
            </a:r>
            <a:r>
              <a:rPr lang="en-US" sz="2600" b="1" u="sng" dirty="0">
                <a:solidFill>
                  <a:srgbClr val="000000"/>
                </a:solidFill>
                <a:latin typeface="Goudy Old Style" pitchFamily="18" charset="0"/>
              </a:rPr>
              <a:t> </a:t>
            </a:r>
            <a:r>
              <a:rPr lang="en-US" sz="2600" b="1" u="sng" dirty="0" err="1">
                <a:solidFill>
                  <a:srgbClr val="000000"/>
                </a:solidFill>
                <a:latin typeface="Goudy Old Style" pitchFamily="18" charset="0"/>
              </a:rPr>
              <a:t>nextIndex</a:t>
            </a:r>
            <a:r>
              <a:rPr lang="en-US" sz="2600" b="1" u="sng" dirty="0">
                <a:solidFill>
                  <a:srgbClr val="000000"/>
                </a:solidFill>
                <a:latin typeface="Goudy Old Style" pitchFamily="18" charset="0"/>
              </a:rPr>
              <a:t>( )</a:t>
            </a:r>
            <a:r>
              <a:rPr lang="en-US" sz="2600" b="1" dirty="0">
                <a:solidFill>
                  <a:srgbClr val="000000"/>
                </a:solidFill>
                <a:latin typeface="Goudy Old Style" pitchFamily="18" charset="0"/>
              </a:rPr>
              <a:t> </a:t>
            </a:r>
            <a:r>
              <a:rPr lang="en-US" sz="2600" dirty="0">
                <a:solidFill>
                  <a:srgbClr val="000000"/>
                </a:solidFill>
                <a:latin typeface="Goudy Old Style" pitchFamily="18" charset="0"/>
              </a:rPr>
              <a:t>Returns the index of the next element. If there is not a next element, returns the size of the list.</a:t>
            </a:r>
            <a:endParaRPr sz="2600" dirty="0">
              <a:latin typeface="Goudy Old Style" pitchFamily="18" charset="0"/>
            </a:endParaRPr>
          </a:p>
          <a:p>
            <a:pPr marL="461963" indent="-290513">
              <a:lnSpc>
                <a:spcPct val="80000"/>
              </a:lnSpc>
              <a:buSzPct val="70000"/>
              <a:buFont typeface="Wingdings" charset="2"/>
              <a:buChar char=""/>
            </a:pPr>
            <a:r>
              <a:rPr lang="en-US" sz="2600" b="1" u="sng" dirty="0">
                <a:solidFill>
                  <a:srgbClr val="000000"/>
                </a:solidFill>
                <a:latin typeface="Goudy Old Style" pitchFamily="18" charset="0"/>
              </a:rPr>
              <a:t>Object previous( )</a:t>
            </a:r>
            <a:r>
              <a:rPr lang="en-US" sz="2600" dirty="0">
                <a:solidFill>
                  <a:srgbClr val="000000"/>
                </a:solidFill>
                <a:latin typeface="Goudy Old Style" pitchFamily="18" charset="0"/>
              </a:rPr>
              <a:t> Returns the previous element. A </a:t>
            </a:r>
            <a:r>
              <a:rPr lang="en-US" sz="2600" dirty="0" err="1">
                <a:solidFill>
                  <a:srgbClr val="000000"/>
                </a:solidFill>
                <a:latin typeface="Goudy Old Style" pitchFamily="18" charset="0"/>
              </a:rPr>
              <a:t>NoSuchElementException</a:t>
            </a:r>
            <a:r>
              <a:rPr lang="en-US" sz="2600" dirty="0">
                <a:solidFill>
                  <a:srgbClr val="000000"/>
                </a:solidFill>
                <a:latin typeface="Goudy Old Style" pitchFamily="18" charset="0"/>
              </a:rPr>
              <a:t> is thrown if there is not a previous element.</a:t>
            </a:r>
            <a:endParaRPr sz="2600" dirty="0">
              <a:latin typeface="Goudy Old Style"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264" name="TextShape 2"/>
          <p:cNvSpPr txBox="1"/>
          <p:nvPr/>
        </p:nvSpPr>
        <p:spPr>
          <a:xfrm>
            <a:off x="0" y="457200"/>
            <a:ext cx="9143640" cy="6248400"/>
          </a:xfrm>
          <a:prstGeom prst="rect">
            <a:avLst/>
          </a:prstGeom>
        </p:spPr>
        <p:txBody>
          <a:bodyPr/>
          <a:lstStyle/>
          <a:p>
            <a:pPr marL="344488" indent="-290513">
              <a:lnSpc>
                <a:spcPct val="80000"/>
              </a:lnSpc>
              <a:buSzPct val="70000"/>
              <a:buFont typeface="Wingdings" charset="2"/>
              <a:buChar char=""/>
            </a:pPr>
            <a:r>
              <a:rPr lang="en-US" sz="2600" b="1" u="sng" dirty="0" err="1">
                <a:solidFill>
                  <a:srgbClr val="000000"/>
                </a:solidFill>
                <a:latin typeface="Goudy Old Style"/>
              </a:rPr>
              <a:t>int</a:t>
            </a:r>
            <a:r>
              <a:rPr lang="en-US" sz="2600" b="1" u="sng" dirty="0">
                <a:solidFill>
                  <a:srgbClr val="000000"/>
                </a:solidFill>
                <a:latin typeface="Goudy Old Style"/>
              </a:rPr>
              <a:t> </a:t>
            </a:r>
            <a:r>
              <a:rPr lang="en-US" sz="2600" b="1" u="sng" dirty="0" err="1">
                <a:solidFill>
                  <a:srgbClr val="000000"/>
                </a:solidFill>
                <a:latin typeface="Goudy Old Style"/>
              </a:rPr>
              <a:t>previousIndex</a:t>
            </a:r>
            <a:r>
              <a:rPr lang="en-US" sz="2600" b="1" u="sng" dirty="0">
                <a:solidFill>
                  <a:srgbClr val="000000"/>
                </a:solidFill>
                <a:latin typeface="Goudy Old Style"/>
              </a:rPr>
              <a:t>( )</a:t>
            </a:r>
            <a:r>
              <a:rPr lang="en-US" sz="2600" b="1" dirty="0">
                <a:solidFill>
                  <a:srgbClr val="000000"/>
                </a:solidFill>
                <a:latin typeface="Goudy Old Style"/>
              </a:rPr>
              <a:t> </a:t>
            </a:r>
            <a:r>
              <a:rPr lang="en-US" sz="2600" dirty="0">
                <a:solidFill>
                  <a:srgbClr val="000000"/>
                </a:solidFill>
                <a:latin typeface="Goudy Old Style"/>
              </a:rPr>
              <a:t>Returns the index of the previous element. If there is  not a previous element, returns1.</a:t>
            </a:r>
            <a:endParaRPr sz="2600" dirty="0"/>
          </a:p>
          <a:p>
            <a:pPr marL="344488" indent="-290513">
              <a:lnSpc>
                <a:spcPct val="80000"/>
              </a:lnSpc>
              <a:buSzPct val="70000"/>
              <a:buFont typeface="Wingdings" charset="2"/>
              <a:buChar char=""/>
            </a:pPr>
            <a:r>
              <a:rPr lang="en-US" sz="2600" b="1" u="sng" dirty="0">
                <a:solidFill>
                  <a:srgbClr val="000000"/>
                </a:solidFill>
                <a:latin typeface="Goudy Old Style"/>
              </a:rPr>
              <a:t>void remove( )</a:t>
            </a:r>
            <a:r>
              <a:rPr lang="en-US" sz="2600" b="1" dirty="0">
                <a:solidFill>
                  <a:srgbClr val="000000"/>
                </a:solidFill>
                <a:latin typeface="Goudy Old Style"/>
              </a:rPr>
              <a:t> </a:t>
            </a:r>
            <a:r>
              <a:rPr lang="en-US" sz="2600" dirty="0">
                <a:solidFill>
                  <a:srgbClr val="000000"/>
                </a:solidFill>
                <a:latin typeface="Goudy Old Style"/>
              </a:rPr>
              <a:t>Removes the current element from the list. An </a:t>
            </a:r>
            <a:r>
              <a:rPr lang="en-US" sz="2600" dirty="0" err="1">
                <a:solidFill>
                  <a:srgbClr val="000000"/>
                </a:solidFill>
                <a:latin typeface="Goudy Old Style"/>
              </a:rPr>
              <a:t>IllegalStateException</a:t>
            </a:r>
            <a:r>
              <a:rPr lang="en-US" sz="2600" dirty="0">
                <a:solidFill>
                  <a:srgbClr val="000000"/>
                </a:solidFill>
                <a:latin typeface="Goudy Old Style"/>
              </a:rPr>
              <a:t> is thrown if remove( ) is called before next( ) or previous( ) is invoked.</a:t>
            </a:r>
            <a:endParaRPr sz="2600" dirty="0"/>
          </a:p>
          <a:p>
            <a:pPr marL="344488" indent="-290513">
              <a:lnSpc>
                <a:spcPct val="80000"/>
              </a:lnSpc>
              <a:buSzPct val="70000"/>
              <a:buFont typeface="Wingdings" charset="2"/>
              <a:buChar char=""/>
            </a:pPr>
            <a:r>
              <a:rPr lang="en-US" sz="2600" b="1" u="sng" dirty="0">
                <a:solidFill>
                  <a:srgbClr val="000000"/>
                </a:solidFill>
                <a:latin typeface="Goudy Old Style"/>
              </a:rPr>
              <a:t>void set(Object </a:t>
            </a:r>
            <a:r>
              <a:rPr lang="en-US" sz="2600" b="1" u="sng" dirty="0" err="1">
                <a:solidFill>
                  <a:srgbClr val="000000"/>
                </a:solidFill>
                <a:latin typeface="Goudy Old Style"/>
              </a:rPr>
              <a:t>obj</a:t>
            </a:r>
            <a:r>
              <a:rPr lang="en-US" sz="2600" b="1" u="sng" dirty="0">
                <a:solidFill>
                  <a:srgbClr val="000000"/>
                </a:solidFill>
                <a:latin typeface="Goudy Old Style"/>
              </a:rPr>
              <a:t>)</a:t>
            </a:r>
            <a:r>
              <a:rPr lang="en-US" sz="2600" b="1" dirty="0">
                <a:solidFill>
                  <a:srgbClr val="000000"/>
                </a:solidFill>
                <a:latin typeface="Goudy Old Style"/>
              </a:rPr>
              <a:t> </a:t>
            </a:r>
            <a:r>
              <a:rPr lang="en-US" sz="2600" dirty="0">
                <a:solidFill>
                  <a:srgbClr val="000000"/>
                </a:solidFill>
                <a:latin typeface="Goudy Old Style"/>
              </a:rPr>
              <a:t>Assigns </a:t>
            </a:r>
            <a:r>
              <a:rPr lang="en-US" sz="2600" dirty="0" err="1">
                <a:solidFill>
                  <a:srgbClr val="000000"/>
                </a:solidFill>
                <a:latin typeface="Goudy Old Style"/>
              </a:rPr>
              <a:t>obj</a:t>
            </a:r>
            <a:r>
              <a:rPr lang="en-US" sz="2600" dirty="0">
                <a:solidFill>
                  <a:srgbClr val="000000"/>
                </a:solidFill>
                <a:latin typeface="Goudy Old Style"/>
              </a:rPr>
              <a:t> to the current element. This is the element   last returned by a call to either next( ) or previous( ).</a:t>
            </a:r>
            <a:endParaRPr sz="2600" dirty="0"/>
          </a:p>
          <a:p>
            <a:pPr marL="968375" indent="-968375">
              <a:lnSpc>
                <a:spcPct val="80000"/>
              </a:lnSpc>
            </a:pPr>
            <a:r>
              <a:rPr lang="en-US" sz="2600" dirty="0">
                <a:solidFill>
                  <a:srgbClr val="000000"/>
                </a:solidFill>
                <a:latin typeface="Goudy Old Style"/>
              </a:rPr>
              <a:t>Note : The Collection classes provides iterator() method  that returns the iterator to the start of the collection, which is then used to access each element in the collection, one at a time.</a:t>
            </a:r>
            <a:endParaRPr sz="2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266" name="TextShape 2"/>
          <p:cNvSpPr txBox="1"/>
          <p:nvPr/>
        </p:nvSpPr>
        <p:spPr>
          <a:xfrm>
            <a:off x="0" y="380880"/>
            <a:ext cx="9143640" cy="6476760"/>
          </a:xfrm>
          <a:prstGeom prst="rect">
            <a:avLst/>
          </a:prstGeom>
        </p:spPr>
        <p:txBody>
          <a:bodyPr/>
          <a:lstStyle/>
          <a:p>
            <a:pPr marL="515938" indent="-344488">
              <a:lnSpc>
                <a:spcPct val="80000"/>
              </a:lnSpc>
              <a:buSzPct val="70000"/>
              <a:buFont typeface="Wingdings" charset="2"/>
              <a:buChar char=""/>
            </a:pPr>
            <a:r>
              <a:rPr lang="en-US" sz="2800" b="1" dirty="0" err="1">
                <a:solidFill>
                  <a:srgbClr val="000000"/>
                </a:solidFill>
                <a:latin typeface="Goudy Old Style"/>
              </a:rPr>
              <a:t>HashSet</a:t>
            </a:r>
            <a:r>
              <a:rPr lang="en-US" sz="2800" dirty="0">
                <a:solidFill>
                  <a:srgbClr val="000000"/>
                </a:solidFill>
                <a:latin typeface="Goudy Old Style"/>
              </a:rPr>
              <a:t> </a:t>
            </a:r>
            <a:endParaRPr sz="2800" dirty="0"/>
          </a:p>
          <a:p>
            <a:pPr marL="515938" indent="-344488">
              <a:lnSpc>
                <a:spcPct val="80000"/>
              </a:lnSpc>
              <a:buSzPct val="70000"/>
              <a:buFont typeface="Wingdings" charset="2"/>
              <a:buChar char=""/>
            </a:pPr>
            <a:r>
              <a:rPr lang="en-US" sz="2800" dirty="0" err="1">
                <a:solidFill>
                  <a:srgbClr val="000000"/>
                </a:solidFill>
                <a:latin typeface="Goudy Old Style"/>
              </a:rPr>
              <a:t>HashSet</a:t>
            </a:r>
            <a:r>
              <a:rPr lang="en-US" sz="2800" dirty="0">
                <a:solidFill>
                  <a:srgbClr val="000000"/>
                </a:solidFill>
                <a:latin typeface="Goudy Old Style"/>
              </a:rPr>
              <a:t> extends </a:t>
            </a:r>
            <a:r>
              <a:rPr lang="en-US" sz="2800" u="sng" dirty="0" err="1">
                <a:solidFill>
                  <a:srgbClr val="000000"/>
                </a:solidFill>
                <a:latin typeface="Goudy Old Style"/>
              </a:rPr>
              <a:t>AbstractSet</a:t>
            </a:r>
            <a:r>
              <a:rPr lang="en-US" sz="2800" dirty="0">
                <a:solidFill>
                  <a:srgbClr val="000000"/>
                </a:solidFill>
                <a:latin typeface="Goudy Old Style"/>
              </a:rPr>
              <a:t> and implements the </a:t>
            </a:r>
            <a:r>
              <a:rPr lang="en-US" sz="2800" u="sng" dirty="0">
                <a:solidFill>
                  <a:srgbClr val="000000"/>
                </a:solidFill>
                <a:latin typeface="Goudy Old Style"/>
              </a:rPr>
              <a:t>Set</a:t>
            </a:r>
            <a:r>
              <a:rPr lang="en-US" sz="2800" dirty="0">
                <a:solidFill>
                  <a:srgbClr val="000000"/>
                </a:solidFill>
                <a:latin typeface="Goudy Old Style"/>
              </a:rPr>
              <a:t> interface.</a:t>
            </a:r>
            <a:endParaRPr sz="2800" dirty="0"/>
          </a:p>
          <a:p>
            <a:pPr marL="515938" indent="-344488">
              <a:lnSpc>
                <a:spcPct val="80000"/>
              </a:lnSpc>
              <a:buSzPct val="70000"/>
              <a:buFont typeface="Wingdings" charset="2"/>
              <a:buChar char=""/>
            </a:pPr>
            <a:r>
              <a:rPr lang="en-US" sz="2800" dirty="0">
                <a:solidFill>
                  <a:srgbClr val="000000"/>
                </a:solidFill>
                <a:latin typeface="Goudy Old Style"/>
              </a:rPr>
              <a:t>It creates a collection that uses a hash table for storage. </a:t>
            </a:r>
            <a:endParaRPr sz="2800" dirty="0"/>
          </a:p>
          <a:p>
            <a:pPr marL="515938" indent="-344488">
              <a:lnSpc>
                <a:spcPct val="80000"/>
              </a:lnSpc>
              <a:buSzPct val="70000"/>
              <a:buFont typeface="Wingdings" charset="2"/>
              <a:buChar char=""/>
            </a:pPr>
            <a:r>
              <a:rPr lang="en-US" sz="2800" dirty="0">
                <a:solidFill>
                  <a:srgbClr val="000000"/>
                </a:solidFill>
                <a:latin typeface="Goudy Old Style"/>
              </a:rPr>
              <a:t>Note</a:t>
            </a:r>
            <a:r>
              <a:rPr lang="en-US" sz="2800" dirty="0">
                <a:solidFill>
                  <a:srgbClr val="000000"/>
                </a:solidFill>
                <a:latin typeface="Times New Roman"/>
              </a:rPr>
              <a:t> - </a:t>
            </a:r>
            <a:r>
              <a:rPr lang="en-US" sz="2800" dirty="0">
                <a:solidFill>
                  <a:srgbClr val="000000"/>
                </a:solidFill>
                <a:latin typeface="Goudy Old Style"/>
              </a:rPr>
              <a:t>A hash table stores information by using a mechanism called hashing. In </a:t>
            </a:r>
            <a:r>
              <a:rPr lang="en-US" sz="2800" i="1" dirty="0">
                <a:solidFill>
                  <a:srgbClr val="000000"/>
                </a:solidFill>
                <a:latin typeface="Goudy Old Style"/>
              </a:rPr>
              <a:t>hashing, </a:t>
            </a:r>
            <a:r>
              <a:rPr lang="en-US" sz="2800" dirty="0">
                <a:solidFill>
                  <a:srgbClr val="000000"/>
                </a:solidFill>
                <a:latin typeface="Goudy Old Style"/>
              </a:rPr>
              <a:t>the informational content of a key is used to determine a unique value, called its </a:t>
            </a:r>
            <a:r>
              <a:rPr lang="en-US" sz="2800" i="1" dirty="0">
                <a:solidFill>
                  <a:srgbClr val="000000"/>
                </a:solidFill>
                <a:latin typeface="Goudy Old Style"/>
              </a:rPr>
              <a:t>hash code. </a:t>
            </a:r>
            <a:endParaRPr sz="2800" dirty="0"/>
          </a:p>
          <a:p>
            <a:pPr marL="515938" indent="-344488">
              <a:lnSpc>
                <a:spcPct val="80000"/>
              </a:lnSpc>
              <a:buSzPct val="70000"/>
              <a:buFont typeface="Wingdings" charset="2"/>
              <a:buChar char=""/>
            </a:pPr>
            <a:r>
              <a:rPr lang="en-US" sz="2800" dirty="0">
                <a:solidFill>
                  <a:srgbClr val="000000"/>
                </a:solidFill>
                <a:latin typeface="Goudy Old Style"/>
              </a:rPr>
              <a:t>The hash code is then used as the index at which the data associated with the key is stored. </a:t>
            </a:r>
            <a:endParaRPr sz="2800" dirty="0"/>
          </a:p>
          <a:p>
            <a:pPr marL="515938" indent="-344488">
              <a:lnSpc>
                <a:spcPct val="80000"/>
              </a:lnSpc>
              <a:buSzPct val="70000"/>
              <a:buFont typeface="Wingdings" charset="2"/>
              <a:buChar char=""/>
            </a:pPr>
            <a:r>
              <a:rPr lang="en-US" sz="2800" dirty="0">
                <a:solidFill>
                  <a:srgbClr val="000000"/>
                </a:solidFill>
                <a:latin typeface="Goudy Old Style"/>
              </a:rPr>
              <a:t>Hashing  allows the execution time of basic operations, such as add( ), contains( ), remove( ), and size( ), to remain constant even for large sets.</a:t>
            </a:r>
            <a:endParaRPr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268" name="TextShape 2"/>
          <p:cNvSpPr txBox="1"/>
          <p:nvPr/>
        </p:nvSpPr>
        <p:spPr>
          <a:xfrm>
            <a:off x="0" y="457200"/>
            <a:ext cx="9143640" cy="6400440"/>
          </a:xfrm>
          <a:prstGeom prst="rect">
            <a:avLst/>
          </a:prstGeom>
        </p:spPr>
        <p:txBody>
          <a:bodyPr/>
          <a:lstStyle/>
          <a:p>
            <a:pPr marL="400050" indent="-342900">
              <a:lnSpc>
                <a:spcPct val="80000"/>
              </a:lnSpc>
              <a:buSzPct val="70000"/>
              <a:buFont typeface="Wingdings" charset="2"/>
              <a:buChar char=""/>
            </a:pPr>
            <a:r>
              <a:rPr lang="en-US" sz="2800" b="1" dirty="0">
                <a:solidFill>
                  <a:srgbClr val="000000"/>
                </a:solidFill>
                <a:latin typeface="Goudy Old Style"/>
              </a:rPr>
              <a:t>Constructors of </a:t>
            </a:r>
            <a:r>
              <a:rPr lang="en-US" sz="2800" b="1" dirty="0" err="1">
                <a:solidFill>
                  <a:srgbClr val="000000"/>
                </a:solidFill>
                <a:latin typeface="Goudy Old Style"/>
              </a:rPr>
              <a:t>HashSet</a:t>
            </a:r>
            <a:r>
              <a:rPr lang="en-US" sz="2800" b="1" dirty="0">
                <a:solidFill>
                  <a:srgbClr val="000000"/>
                </a:solidFill>
                <a:latin typeface="Goudy Old Style"/>
              </a:rPr>
              <a:t> class</a:t>
            </a:r>
            <a:endParaRPr/>
          </a:p>
          <a:p>
            <a:pPr marL="857250" lvl="1" indent="-342900">
              <a:lnSpc>
                <a:spcPct val="80000"/>
              </a:lnSpc>
              <a:buSzPct val="70000"/>
              <a:buFont typeface="Wingdings" charset="2"/>
              <a:buChar char=""/>
            </a:pPr>
            <a:r>
              <a:rPr lang="en-US" sz="2600" dirty="0" err="1">
                <a:solidFill>
                  <a:srgbClr val="000000"/>
                </a:solidFill>
                <a:latin typeface="Goudy Old Style"/>
              </a:rPr>
              <a:t>HashSet</a:t>
            </a:r>
            <a:r>
              <a:rPr lang="en-US" sz="2600" dirty="0">
                <a:solidFill>
                  <a:srgbClr val="000000"/>
                </a:solidFill>
                <a:latin typeface="Goudy Old Style"/>
              </a:rPr>
              <a:t>( )</a:t>
            </a:r>
            <a:endParaRPr sz="2600"/>
          </a:p>
          <a:p>
            <a:pPr marL="857250" lvl="1" indent="-342900">
              <a:lnSpc>
                <a:spcPct val="80000"/>
              </a:lnSpc>
              <a:buSzPct val="70000"/>
              <a:buFont typeface="Wingdings" charset="2"/>
              <a:buChar char=""/>
            </a:pPr>
            <a:r>
              <a:rPr lang="en-US" sz="2600" dirty="0" err="1">
                <a:solidFill>
                  <a:srgbClr val="000000"/>
                </a:solidFill>
                <a:latin typeface="Goudy Old Style"/>
              </a:rPr>
              <a:t>HashSet</a:t>
            </a:r>
            <a:r>
              <a:rPr lang="en-US" sz="2600" dirty="0">
                <a:solidFill>
                  <a:srgbClr val="000000"/>
                </a:solidFill>
                <a:latin typeface="Goudy Old Style"/>
              </a:rPr>
              <a:t>(Collection </a:t>
            </a:r>
            <a:r>
              <a:rPr lang="en-US" sz="2600" i="1" dirty="0">
                <a:solidFill>
                  <a:srgbClr val="000000"/>
                </a:solidFill>
                <a:latin typeface="Goudy Old Style"/>
              </a:rPr>
              <a:t>c</a:t>
            </a:r>
            <a:r>
              <a:rPr lang="en-US" sz="2600" dirty="0">
                <a:solidFill>
                  <a:srgbClr val="000000"/>
                </a:solidFill>
                <a:latin typeface="Goudy Old Style"/>
              </a:rPr>
              <a:t>)</a:t>
            </a:r>
            <a:endParaRPr sz="2600"/>
          </a:p>
          <a:p>
            <a:pPr marL="857250" lvl="1" indent="-342900">
              <a:lnSpc>
                <a:spcPct val="80000"/>
              </a:lnSpc>
              <a:buSzPct val="70000"/>
              <a:buFont typeface="Wingdings" charset="2"/>
              <a:buChar char=""/>
            </a:pPr>
            <a:r>
              <a:rPr lang="en-US" sz="2600" dirty="0" err="1">
                <a:solidFill>
                  <a:srgbClr val="000000"/>
                </a:solidFill>
                <a:latin typeface="Goudy Old Style"/>
              </a:rPr>
              <a:t>HashSet</a:t>
            </a:r>
            <a:r>
              <a:rPr lang="en-US" sz="2600" dirty="0">
                <a:solidFill>
                  <a:srgbClr val="000000"/>
                </a:solidFill>
                <a:latin typeface="Goudy Old Style"/>
              </a:rPr>
              <a:t>(</a:t>
            </a:r>
            <a:r>
              <a:rPr lang="en-US" sz="2600" dirty="0" err="1">
                <a:solidFill>
                  <a:srgbClr val="000000"/>
                </a:solidFill>
                <a:latin typeface="Goudy Old Style"/>
              </a:rPr>
              <a:t>int</a:t>
            </a:r>
            <a:r>
              <a:rPr lang="en-US" sz="2600" dirty="0">
                <a:solidFill>
                  <a:srgbClr val="000000"/>
                </a:solidFill>
                <a:latin typeface="Goudy Old Style"/>
              </a:rPr>
              <a:t> </a:t>
            </a:r>
            <a:r>
              <a:rPr lang="en-US" sz="2600" i="1" dirty="0">
                <a:solidFill>
                  <a:srgbClr val="000000"/>
                </a:solidFill>
                <a:latin typeface="Goudy Old Style"/>
              </a:rPr>
              <a:t>capacity</a:t>
            </a:r>
            <a:r>
              <a:rPr lang="en-US" sz="2600" dirty="0">
                <a:solidFill>
                  <a:srgbClr val="000000"/>
                </a:solidFill>
                <a:latin typeface="Goudy Old Style"/>
              </a:rPr>
              <a:t>)</a:t>
            </a:r>
            <a:endParaRPr sz="2600"/>
          </a:p>
          <a:p>
            <a:pPr marL="857250" lvl="1" indent="-342900">
              <a:lnSpc>
                <a:spcPct val="80000"/>
              </a:lnSpc>
              <a:buSzPct val="70000"/>
              <a:buFont typeface="Wingdings" charset="2"/>
              <a:buChar char=""/>
            </a:pPr>
            <a:r>
              <a:rPr lang="en-US" sz="2600" dirty="0" err="1">
                <a:solidFill>
                  <a:srgbClr val="000000"/>
                </a:solidFill>
                <a:latin typeface="Goudy Old Style"/>
              </a:rPr>
              <a:t>HashSet</a:t>
            </a:r>
            <a:r>
              <a:rPr lang="en-US" sz="2600" dirty="0">
                <a:solidFill>
                  <a:srgbClr val="000000"/>
                </a:solidFill>
                <a:latin typeface="Goudy Old Style"/>
              </a:rPr>
              <a:t>(</a:t>
            </a:r>
            <a:r>
              <a:rPr lang="en-US" sz="2600" dirty="0" err="1">
                <a:solidFill>
                  <a:srgbClr val="000000"/>
                </a:solidFill>
                <a:latin typeface="Goudy Old Style"/>
              </a:rPr>
              <a:t>int</a:t>
            </a:r>
            <a:r>
              <a:rPr lang="en-US" sz="2600" dirty="0">
                <a:solidFill>
                  <a:srgbClr val="000000"/>
                </a:solidFill>
                <a:latin typeface="Goudy Old Style"/>
              </a:rPr>
              <a:t> </a:t>
            </a:r>
            <a:r>
              <a:rPr lang="en-US" sz="2600" i="1" dirty="0">
                <a:solidFill>
                  <a:srgbClr val="000000"/>
                </a:solidFill>
                <a:latin typeface="Goudy Old Style"/>
              </a:rPr>
              <a:t>capacity</a:t>
            </a:r>
            <a:r>
              <a:rPr lang="en-US" sz="2600" dirty="0">
                <a:solidFill>
                  <a:srgbClr val="000000"/>
                </a:solidFill>
                <a:latin typeface="Goudy Old Style"/>
              </a:rPr>
              <a:t>, float </a:t>
            </a:r>
            <a:r>
              <a:rPr lang="en-US" sz="2600" i="1" dirty="0" err="1">
                <a:solidFill>
                  <a:srgbClr val="000000"/>
                </a:solidFill>
                <a:latin typeface="Goudy Old Style"/>
              </a:rPr>
              <a:t>fillRatio</a:t>
            </a:r>
            <a:r>
              <a:rPr lang="en-US" sz="2600" dirty="0">
                <a:solidFill>
                  <a:srgbClr val="000000"/>
                </a:solidFill>
                <a:latin typeface="Goudy Old Style"/>
              </a:rPr>
              <a:t>)</a:t>
            </a:r>
            <a:endParaRPr sz="2600"/>
          </a:p>
          <a:p>
            <a:pPr marL="1314450" lvl="3" indent="-342900">
              <a:lnSpc>
                <a:spcPct val="80000"/>
              </a:lnSpc>
              <a:buSzPct val="70000"/>
              <a:buFont typeface="Wingdings" charset="2"/>
              <a:buChar char=""/>
            </a:pPr>
            <a:r>
              <a:rPr lang="en-US" sz="2600" dirty="0">
                <a:solidFill>
                  <a:srgbClr val="000000"/>
                </a:solidFill>
                <a:latin typeface="Goudy Old Style"/>
              </a:rPr>
              <a:t>The fill ratio determines how full the hash set can be  before it is resized upward, default is 0.75</a:t>
            </a:r>
            <a:endParaRPr sz="2600"/>
          </a:p>
          <a:p>
            <a:pPr marL="1314450" lvl="3" indent="-342900">
              <a:lnSpc>
                <a:spcPct val="80000"/>
              </a:lnSpc>
              <a:buSzPct val="70000"/>
              <a:buFont typeface="Wingdings" charset="2"/>
              <a:buChar char=""/>
            </a:pPr>
            <a:r>
              <a:rPr lang="en-US" sz="2600" dirty="0">
                <a:solidFill>
                  <a:srgbClr val="000000"/>
                </a:solidFill>
                <a:latin typeface="Goudy Old Style"/>
              </a:rPr>
              <a:t>The hash set is expanded when the number of elements is greater than the capacity of the hash set multiplied by its fill ratio.</a:t>
            </a:r>
            <a:endParaRPr sz="2600"/>
          </a:p>
          <a:p>
            <a:pPr marL="400050" indent="-342900">
              <a:lnSpc>
                <a:spcPct val="80000"/>
              </a:lnSpc>
              <a:buSzPct val="70000"/>
              <a:buFont typeface="Wingdings" charset="2"/>
              <a:buChar char=""/>
            </a:pPr>
            <a:r>
              <a:rPr lang="en-US" sz="2800" dirty="0" err="1">
                <a:solidFill>
                  <a:srgbClr val="000000"/>
                </a:solidFill>
                <a:latin typeface="Goudy Old Style"/>
              </a:rPr>
              <a:t>HashSet</a:t>
            </a:r>
            <a:r>
              <a:rPr lang="en-US" sz="2800" dirty="0">
                <a:solidFill>
                  <a:srgbClr val="000000"/>
                </a:solidFill>
                <a:latin typeface="Goudy Old Style"/>
              </a:rPr>
              <a:t> does not define any additional methods beyond those provided by its super classes and interfaces.</a:t>
            </a: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270" name="TextShape 2"/>
          <p:cNvSpPr txBox="1"/>
          <p:nvPr/>
        </p:nvSpPr>
        <p:spPr>
          <a:xfrm>
            <a:off x="0" y="457200"/>
            <a:ext cx="9143640" cy="6400440"/>
          </a:xfrm>
          <a:prstGeom prst="rect">
            <a:avLst/>
          </a:prstGeom>
        </p:spPr>
        <p:txBody>
          <a:bodyPr/>
          <a:lstStyle/>
          <a:p>
            <a:pPr marL="457200" indent="-342900">
              <a:buSzPct val="70000"/>
              <a:buFont typeface="Wingdings" charset="2"/>
              <a:buChar char=""/>
            </a:pPr>
            <a:r>
              <a:rPr lang="en-US" sz="2800" b="1" dirty="0" err="1">
                <a:solidFill>
                  <a:srgbClr val="000000"/>
                </a:solidFill>
                <a:latin typeface="Goudy Old Style"/>
              </a:rPr>
              <a:t>TreeSet</a:t>
            </a:r>
            <a:r>
              <a:rPr lang="en-US" sz="2800" dirty="0">
                <a:solidFill>
                  <a:srgbClr val="000000"/>
                </a:solidFill>
                <a:latin typeface="Goudy Old Style"/>
              </a:rPr>
              <a:t> </a:t>
            </a:r>
            <a:endParaRPr sz="2800"/>
          </a:p>
          <a:p>
            <a:pPr marL="914400" lvl="1" indent="-342900">
              <a:buSzPct val="70000"/>
              <a:buFont typeface="Wingdings" charset="2"/>
              <a:buChar char=""/>
            </a:pPr>
            <a:r>
              <a:rPr lang="en-US" sz="2600" dirty="0" err="1">
                <a:solidFill>
                  <a:srgbClr val="000000"/>
                </a:solidFill>
                <a:latin typeface="Goudy Old Style"/>
              </a:rPr>
              <a:t>TreeSet</a:t>
            </a:r>
            <a:r>
              <a:rPr lang="en-US" sz="2600" dirty="0">
                <a:solidFill>
                  <a:srgbClr val="000000"/>
                </a:solidFill>
                <a:latin typeface="Goudy Old Style"/>
              </a:rPr>
              <a:t>  extends </a:t>
            </a:r>
            <a:r>
              <a:rPr lang="en-US" sz="2600" dirty="0" err="1">
                <a:solidFill>
                  <a:srgbClr val="000000"/>
                </a:solidFill>
                <a:latin typeface="Goudy Old Style"/>
              </a:rPr>
              <a:t>AbstractSet</a:t>
            </a:r>
            <a:r>
              <a:rPr lang="en-US" sz="2600" dirty="0">
                <a:solidFill>
                  <a:srgbClr val="000000"/>
                </a:solidFill>
                <a:latin typeface="Goudy Old Style"/>
              </a:rPr>
              <a:t> class and implements </a:t>
            </a:r>
            <a:r>
              <a:rPr lang="en-US" sz="2600" dirty="0" err="1">
                <a:solidFill>
                  <a:srgbClr val="000000"/>
                </a:solidFill>
                <a:latin typeface="Goudy Old Style"/>
              </a:rPr>
              <a:t>NavigableSet</a:t>
            </a:r>
            <a:r>
              <a:rPr lang="en-US" sz="2600" dirty="0">
                <a:solidFill>
                  <a:srgbClr val="000000"/>
                </a:solidFill>
                <a:latin typeface="Goudy Old Style"/>
              </a:rPr>
              <a:t> interface and uses a tree structure for storage.</a:t>
            </a:r>
            <a:endParaRPr sz="2600"/>
          </a:p>
          <a:p>
            <a:pPr marL="914400" lvl="1" indent="-342900">
              <a:buSzPct val="70000"/>
              <a:buFont typeface="Wingdings" charset="2"/>
              <a:buChar char=""/>
            </a:pPr>
            <a:r>
              <a:rPr lang="en-US" sz="2600" dirty="0">
                <a:solidFill>
                  <a:srgbClr val="000000"/>
                </a:solidFill>
                <a:latin typeface="Goudy Old Style"/>
              </a:rPr>
              <a:t>Objects are stored in sorted, ascending order. </a:t>
            </a:r>
            <a:endParaRPr sz="2600"/>
          </a:p>
          <a:p>
            <a:pPr marL="457200" indent="-342900">
              <a:buSzPct val="70000"/>
              <a:buFont typeface="Wingdings" charset="2"/>
              <a:buChar char=""/>
            </a:pPr>
            <a:r>
              <a:rPr lang="en-US" sz="2800" b="1" dirty="0">
                <a:solidFill>
                  <a:srgbClr val="000000"/>
                </a:solidFill>
                <a:latin typeface="Goudy Old Style"/>
              </a:rPr>
              <a:t>Constructors of </a:t>
            </a:r>
            <a:r>
              <a:rPr lang="en-US" sz="2800" b="1" dirty="0" err="1">
                <a:solidFill>
                  <a:srgbClr val="000000"/>
                </a:solidFill>
                <a:latin typeface="Goudy Old Style"/>
              </a:rPr>
              <a:t>TreeSet</a:t>
            </a:r>
            <a:r>
              <a:rPr lang="en-US" sz="2800" dirty="0">
                <a:solidFill>
                  <a:srgbClr val="000000"/>
                </a:solidFill>
                <a:latin typeface="Goudy Old Style"/>
              </a:rPr>
              <a:t>:</a:t>
            </a:r>
            <a:endParaRPr sz="2800"/>
          </a:p>
          <a:p>
            <a:pPr marL="914400" indent="-342900">
              <a:buSzPct val="70000"/>
              <a:buFont typeface="Wingdings" charset="2"/>
              <a:buChar char=""/>
            </a:pPr>
            <a:r>
              <a:rPr lang="en-US" sz="2800" dirty="0" err="1">
                <a:solidFill>
                  <a:srgbClr val="000000"/>
                </a:solidFill>
                <a:latin typeface="Goudy Old Style"/>
              </a:rPr>
              <a:t>TreeSet</a:t>
            </a:r>
            <a:r>
              <a:rPr lang="en-US" sz="2800" dirty="0">
                <a:solidFill>
                  <a:srgbClr val="000000"/>
                </a:solidFill>
                <a:latin typeface="Goudy Old Style"/>
              </a:rPr>
              <a:t>( )</a:t>
            </a:r>
            <a:endParaRPr sz="2800"/>
          </a:p>
          <a:p>
            <a:pPr marL="914400" indent="-342900">
              <a:buSzPct val="70000"/>
              <a:buFont typeface="Wingdings" charset="2"/>
              <a:buChar char=""/>
            </a:pPr>
            <a:r>
              <a:rPr lang="en-US" sz="2800" dirty="0" err="1">
                <a:solidFill>
                  <a:srgbClr val="000000"/>
                </a:solidFill>
                <a:latin typeface="Goudy Old Style"/>
              </a:rPr>
              <a:t>TreeSet</a:t>
            </a:r>
            <a:r>
              <a:rPr lang="en-US" sz="2800" dirty="0">
                <a:solidFill>
                  <a:srgbClr val="000000"/>
                </a:solidFill>
                <a:latin typeface="Goudy Old Style"/>
              </a:rPr>
              <a:t>(Collection </a:t>
            </a:r>
            <a:r>
              <a:rPr lang="en-US" sz="2800" i="1" dirty="0">
                <a:solidFill>
                  <a:srgbClr val="000000"/>
                </a:solidFill>
                <a:latin typeface="Goudy Old Style"/>
              </a:rPr>
              <a:t>c</a:t>
            </a:r>
            <a:r>
              <a:rPr lang="en-US" sz="2800" dirty="0">
                <a:solidFill>
                  <a:srgbClr val="000000"/>
                </a:solidFill>
                <a:latin typeface="Goudy Old Style"/>
              </a:rPr>
              <a:t>)</a:t>
            </a:r>
            <a:endParaRPr sz="2800"/>
          </a:p>
          <a:p>
            <a:pPr marL="914400" indent="-342900">
              <a:buSzPct val="70000"/>
              <a:buFont typeface="Wingdings" charset="2"/>
              <a:buChar char=""/>
            </a:pPr>
            <a:r>
              <a:rPr lang="en-US" sz="2800" dirty="0" err="1">
                <a:solidFill>
                  <a:srgbClr val="000000"/>
                </a:solidFill>
                <a:latin typeface="Goudy Old Style"/>
              </a:rPr>
              <a:t>TreeSet</a:t>
            </a:r>
            <a:r>
              <a:rPr lang="en-US" sz="2800" dirty="0">
                <a:solidFill>
                  <a:srgbClr val="000000"/>
                </a:solidFill>
                <a:latin typeface="Goudy Old Style"/>
              </a:rPr>
              <a:t>(Comparator </a:t>
            </a:r>
            <a:r>
              <a:rPr lang="en-US" sz="2800" i="1" dirty="0">
                <a:solidFill>
                  <a:srgbClr val="000000"/>
                </a:solidFill>
                <a:latin typeface="Goudy Old Style"/>
              </a:rPr>
              <a:t>comp</a:t>
            </a:r>
            <a:r>
              <a:rPr lang="en-US" sz="2800" dirty="0">
                <a:solidFill>
                  <a:srgbClr val="000000"/>
                </a:solidFill>
                <a:latin typeface="Goudy Old Style"/>
              </a:rPr>
              <a:t>)</a:t>
            </a:r>
            <a:endParaRPr sz="2800"/>
          </a:p>
          <a:p>
            <a:pPr marL="914400" indent="-342900">
              <a:buSzPct val="70000"/>
              <a:buFont typeface="Wingdings" charset="2"/>
              <a:buChar char=""/>
            </a:pPr>
            <a:r>
              <a:rPr lang="en-US" sz="2800" dirty="0" err="1">
                <a:solidFill>
                  <a:srgbClr val="000000"/>
                </a:solidFill>
                <a:latin typeface="Goudy Old Style"/>
              </a:rPr>
              <a:t>TreeSet</a:t>
            </a:r>
            <a:r>
              <a:rPr lang="en-US" sz="2800" dirty="0">
                <a:solidFill>
                  <a:srgbClr val="000000"/>
                </a:solidFill>
                <a:latin typeface="Goudy Old Style"/>
              </a:rPr>
              <a:t>(</a:t>
            </a:r>
            <a:r>
              <a:rPr lang="en-US" sz="2800" dirty="0" err="1">
                <a:solidFill>
                  <a:srgbClr val="000000"/>
                </a:solidFill>
                <a:latin typeface="Goudy Old Style"/>
              </a:rPr>
              <a:t>SortedSet</a:t>
            </a:r>
            <a:r>
              <a:rPr lang="en-US" sz="2800" dirty="0">
                <a:solidFill>
                  <a:srgbClr val="000000"/>
                </a:solidFill>
                <a:latin typeface="Goudy Old Style"/>
              </a:rPr>
              <a:t> </a:t>
            </a:r>
            <a:r>
              <a:rPr lang="en-US" sz="2800" i="1" dirty="0" err="1">
                <a:solidFill>
                  <a:srgbClr val="000000"/>
                </a:solidFill>
                <a:latin typeface="Goudy Old Style"/>
              </a:rPr>
              <a:t>ss</a:t>
            </a:r>
            <a:r>
              <a:rPr lang="en-US" sz="2800" dirty="0">
                <a:solidFill>
                  <a:srgbClr val="000000"/>
                </a:solidFill>
                <a:latin typeface="Goudy Old Style"/>
              </a:rPr>
              <a:t>)</a:t>
            </a:r>
            <a:endParaRPr sz="28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329" name="TextShape 2"/>
          <p:cNvSpPr txBox="1"/>
          <p:nvPr/>
        </p:nvSpPr>
        <p:spPr>
          <a:xfrm>
            <a:off x="0" y="381000"/>
            <a:ext cx="9143640" cy="6248160"/>
          </a:xfrm>
          <a:prstGeom prst="rect">
            <a:avLst/>
          </a:prstGeom>
        </p:spPr>
        <p:txBody>
          <a:bodyPr/>
          <a:lstStyle/>
          <a:p>
            <a:pPr marL="457200" indent="-342900">
              <a:buSzPct val="70000"/>
              <a:buFont typeface="Wingdings" charset="2"/>
              <a:buChar char=""/>
            </a:pPr>
            <a:r>
              <a:rPr lang="en-US" sz="2800" b="1" dirty="0">
                <a:solidFill>
                  <a:srgbClr val="000000"/>
                </a:solidFill>
                <a:latin typeface="Goudy Old Style"/>
              </a:rPr>
              <a:t>Map </a:t>
            </a:r>
            <a:r>
              <a:rPr lang="en-US" sz="2800" dirty="0">
                <a:solidFill>
                  <a:srgbClr val="000000"/>
                </a:solidFill>
                <a:latin typeface="Goudy Old Style"/>
              </a:rPr>
              <a:t>– A Map is an object that stores associations between keys and values, or key/value pairs.</a:t>
            </a:r>
            <a:endParaRPr/>
          </a:p>
          <a:p>
            <a:pPr marL="457200" indent="-342900">
              <a:buSzPct val="70000"/>
              <a:buFont typeface="Wingdings" charset="2"/>
              <a:buChar char=""/>
            </a:pPr>
            <a:r>
              <a:rPr lang="en-US" sz="2800" b="1" dirty="0">
                <a:solidFill>
                  <a:srgbClr val="000000"/>
                </a:solidFill>
                <a:latin typeface="Goudy Old Style"/>
              </a:rPr>
              <a:t>Map interfaces </a:t>
            </a:r>
            <a:r>
              <a:rPr lang="en-US" sz="2800" dirty="0">
                <a:solidFill>
                  <a:srgbClr val="000000"/>
                </a:solidFill>
                <a:latin typeface="Goudy Old Style"/>
              </a:rPr>
              <a:t>– </a:t>
            </a:r>
            <a:endParaRPr/>
          </a:p>
          <a:p>
            <a:pPr marL="914400" lvl="1" indent="-342900">
              <a:buSzPct val="70000"/>
              <a:buFont typeface="Wingdings" charset="2"/>
              <a:buChar char=""/>
            </a:pPr>
            <a:r>
              <a:rPr lang="en-US" sz="2800" b="1" dirty="0">
                <a:solidFill>
                  <a:srgbClr val="000000"/>
                </a:solidFill>
                <a:latin typeface="Goudy Old Style"/>
              </a:rPr>
              <a:t>Map</a:t>
            </a:r>
            <a:r>
              <a:rPr lang="en-US" sz="2800" dirty="0">
                <a:solidFill>
                  <a:srgbClr val="000000"/>
                </a:solidFill>
                <a:latin typeface="Goudy Old Style"/>
              </a:rPr>
              <a:t> – Maps unique keys to values</a:t>
            </a:r>
            <a:endParaRPr/>
          </a:p>
          <a:p>
            <a:pPr marL="914400" lvl="1" indent="-342900">
              <a:buSzPct val="70000"/>
              <a:buFont typeface="Wingdings" charset="2"/>
              <a:buChar char=""/>
            </a:pPr>
            <a:r>
              <a:rPr lang="en-US" sz="2800" b="1" dirty="0" err="1">
                <a:solidFill>
                  <a:srgbClr val="000000"/>
                </a:solidFill>
                <a:latin typeface="Goudy Old Style"/>
              </a:rPr>
              <a:t>Map.Entry</a:t>
            </a:r>
            <a:r>
              <a:rPr lang="en-US" sz="2800" dirty="0">
                <a:solidFill>
                  <a:srgbClr val="000000"/>
                </a:solidFill>
                <a:latin typeface="Goudy Old Style"/>
              </a:rPr>
              <a:t> –  Describes an element (a key/value pair) in a map. Its an inner class of Map.</a:t>
            </a:r>
            <a:endParaRPr/>
          </a:p>
          <a:p>
            <a:pPr marL="914400" lvl="1" indent="-342900">
              <a:buSzPct val="70000"/>
              <a:buFont typeface="Wingdings" charset="2"/>
              <a:buChar char=""/>
            </a:pPr>
            <a:r>
              <a:rPr lang="en-US" sz="2800" b="1" dirty="0" err="1">
                <a:solidFill>
                  <a:srgbClr val="000000"/>
                </a:solidFill>
                <a:latin typeface="Goudy Old Style"/>
              </a:rPr>
              <a:t>SortedMap</a:t>
            </a:r>
            <a:r>
              <a:rPr lang="en-US" sz="2800" dirty="0">
                <a:solidFill>
                  <a:srgbClr val="000000"/>
                </a:solidFill>
                <a:latin typeface="Goudy Old Style"/>
              </a:rPr>
              <a:t> – Extends Map so that keys are maintained in ascending order.</a:t>
            </a: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331" name="TextShape 2"/>
          <p:cNvSpPr txBox="1"/>
          <p:nvPr/>
        </p:nvSpPr>
        <p:spPr>
          <a:xfrm>
            <a:off x="0" y="457200"/>
            <a:ext cx="9143640" cy="6400440"/>
          </a:xfrm>
          <a:prstGeom prst="rect">
            <a:avLst/>
          </a:prstGeom>
        </p:spPr>
        <p:txBody>
          <a:bodyPr/>
          <a:lstStyle/>
          <a:p>
            <a:pPr marL="400050" indent="-342900">
              <a:lnSpc>
                <a:spcPct val="80000"/>
              </a:lnSpc>
              <a:buSzPct val="70000"/>
              <a:buFont typeface="Wingdings" charset="2"/>
              <a:buChar char=""/>
            </a:pPr>
            <a:r>
              <a:rPr lang="en-US" sz="2800" b="1" u="sng" dirty="0">
                <a:solidFill>
                  <a:srgbClr val="000000"/>
                </a:solidFill>
                <a:latin typeface="Goudy Old Style"/>
              </a:rPr>
              <a:t>Object put(Object k, Object v)</a:t>
            </a:r>
            <a:r>
              <a:rPr lang="en-US" sz="2800" b="1" dirty="0">
                <a:solidFill>
                  <a:srgbClr val="000000"/>
                </a:solidFill>
                <a:latin typeface="Goudy Old Style"/>
              </a:rPr>
              <a:t> </a:t>
            </a:r>
            <a:r>
              <a:rPr lang="en-US" sz="2800" dirty="0">
                <a:solidFill>
                  <a:srgbClr val="000000"/>
                </a:solidFill>
                <a:latin typeface="Goudy Old Style"/>
              </a:rPr>
              <a:t>Puts an entry in the invoking map, overwriting any previous value associated  with the key. Returns null if the key did not  already exist. Otherwise, the previous value linked to the key is returned.</a:t>
            </a:r>
            <a:endParaRPr sz="2800"/>
          </a:p>
          <a:p>
            <a:pPr marL="400050" indent="-342900">
              <a:lnSpc>
                <a:spcPct val="80000"/>
              </a:lnSpc>
              <a:buSzPct val="70000"/>
              <a:buFont typeface="Wingdings" charset="2"/>
              <a:buChar char=""/>
            </a:pPr>
            <a:r>
              <a:rPr lang="en-US" sz="2800" b="1" u="sng" dirty="0">
                <a:solidFill>
                  <a:srgbClr val="000000"/>
                </a:solidFill>
                <a:latin typeface="Goudy Old Style"/>
              </a:rPr>
              <a:t>void </a:t>
            </a:r>
            <a:r>
              <a:rPr lang="en-US" sz="2800" b="1" u="sng" dirty="0" err="1">
                <a:solidFill>
                  <a:srgbClr val="000000"/>
                </a:solidFill>
                <a:latin typeface="Goudy Old Style"/>
              </a:rPr>
              <a:t>putAll</a:t>
            </a:r>
            <a:r>
              <a:rPr lang="en-US" sz="2800" b="1" u="sng" dirty="0">
                <a:solidFill>
                  <a:srgbClr val="000000"/>
                </a:solidFill>
                <a:latin typeface="Goudy Old Style"/>
              </a:rPr>
              <a:t>(Map m)</a:t>
            </a:r>
            <a:r>
              <a:rPr lang="en-US" sz="2800" b="1" dirty="0">
                <a:solidFill>
                  <a:srgbClr val="000000"/>
                </a:solidFill>
                <a:latin typeface="Goudy Old Style"/>
              </a:rPr>
              <a:t> </a:t>
            </a:r>
            <a:r>
              <a:rPr lang="en-US" sz="2800" dirty="0">
                <a:solidFill>
                  <a:srgbClr val="000000"/>
                </a:solidFill>
                <a:latin typeface="Goudy Old Style"/>
              </a:rPr>
              <a:t>Puts all the entries from m into this map.</a:t>
            </a:r>
            <a:endParaRPr sz="2800"/>
          </a:p>
          <a:p>
            <a:pPr marL="400050" indent="-342900">
              <a:lnSpc>
                <a:spcPct val="80000"/>
              </a:lnSpc>
              <a:buSzPct val="70000"/>
              <a:buFont typeface="Wingdings" charset="2"/>
              <a:buChar char=""/>
            </a:pPr>
            <a:r>
              <a:rPr lang="en-US" sz="2800" b="1" u="sng" dirty="0">
                <a:solidFill>
                  <a:srgbClr val="000000"/>
                </a:solidFill>
                <a:latin typeface="Goudy Old Style"/>
              </a:rPr>
              <a:t>Object remove(Object k)</a:t>
            </a:r>
            <a:r>
              <a:rPr lang="en-US" sz="2800" b="1" dirty="0">
                <a:solidFill>
                  <a:srgbClr val="000000"/>
                </a:solidFill>
                <a:latin typeface="Goudy Old Style"/>
              </a:rPr>
              <a:t> </a:t>
            </a:r>
            <a:r>
              <a:rPr lang="en-US" sz="2800" dirty="0">
                <a:solidFill>
                  <a:srgbClr val="000000"/>
                </a:solidFill>
                <a:latin typeface="Goudy Old Style"/>
              </a:rPr>
              <a:t>Removes the entry whose key equals k.</a:t>
            </a:r>
            <a:endParaRPr sz="2800"/>
          </a:p>
          <a:p>
            <a:pPr marL="400050" indent="-342900">
              <a:lnSpc>
                <a:spcPct val="80000"/>
              </a:lnSpc>
              <a:buSzPct val="70000"/>
              <a:buFont typeface="Wingdings" charset="2"/>
              <a:buChar char=""/>
            </a:pPr>
            <a:r>
              <a:rPr lang="en-US" sz="2800" b="1" u="sng" dirty="0" err="1">
                <a:solidFill>
                  <a:srgbClr val="000000"/>
                </a:solidFill>
                <a:latin typeface="Goudy Old Style"/>
              </a:rPr>
              <a:t>int</a:t>
            </a:r>
            <a:r>
              <a:rPr lang="en-US" sz="2800" b="1" u="sng" dirty="0">
                <a:solidFill>
                  <a:srgbClr val="000000"/>
                </a:solidFill>
                <a:latin typeface="Goudy Old Style"/>
              </a:rPr>
              <a:t> size( )</a:t>
            </a:r>
            <a:r>
              <a:rPr lang="en-US" sz="2800" b="1" dirty="0">
                <a:solidFill>
                  <a:srgbClr val="000000"/>
                </a:solidFill>
                <a:latin typeface="Goudy Old Style"/>
              </a:rPr>
              <a:t> </a:t>
            </a:r>
            <a:r>
              <a:rPr lang="en-US" sz="2800" dirty="0">
                <a:solidFill>
                  <a:srgbClr val="000000"/>
                </a:solidFill>
                <a:latin typeface="Goudy Old Style"/>
              </a:rPr>
              <a:t>Returns the number of key/value pairs in the map.</a:t>
            </a:r>
            <a:endParaRPr sz="2800"/>
          </a:p>
          <a:p>
            <a:pPr marL="400050" indent="-342900">
              <a:lnSpc>
                <a:spcPct val="80000"/>
              </a:lnSpc>
              <a:buSzPct val="70000"/>
              <a:buFont typeface="Wingdings" charset="2"/>
              <a:buChar char=""/>
            </a:pPr>
            <a:r>
              <a:rPr lang="en-US" sz="2800" b="1" u="sng" dirty="0">
                <a:solidFill>
                  <a:srgbClr val="000000"/>
                </a:solidFill>
                <a:latin typeface="Goudy Old Style"/>
              </a:rPr>
              <a:t>Collection values( )</a:t>
            </a:r>
            <a:r>
              <a:rPr lang="en-US" sz="2800" b="1" dirty="0">
                <a:solidFill>
                  <a:srgbClr val="000000"/>
                </a:solidFill>
                <a:latin typeface="Goudy Old Style"/>
              </a:rPr>
              <a:t> </a:t>
            </a:r>
            <a:r>
              <a:rPr lang="en-US" sz="2800" dirty="0">
                <a:solidFill>
                  <a:srgbClr val="000000"/>
                </a:solidFill>
                <a:latin typeface="Goudy Old Style"/>
              </a:rPr>
              <a:t>Returns a collection containing the values in the map. This method provides a collection-view of the values in the map.</a:t>
            </a:r>
            <a:endParaRPr sz="2800"/>
          </a:p>
          <a:p>
            <a:pPr marL="400050" indent="-342900">
              <a:lnSpc>
                <a:spcPct val="80000"/>
              </a:lnSpc>
              <a:buSzPct val="70000"/>
              <a:buFont typeface="Wingdings" charset="2"/>
              <a:buChar char=""/>
            </a:pPr>
            <a:r>
              <a:rPr lang="en-US" sz="2800" b="1" u="sng" dirty="0">
                <a:solidFill>
                  <a:srgbClr val="000000"/>
                </a:solidFill>
                <a:latin typeface="Goudy Old Style"/>
              </a:rPr>
              <a:t>void clear( )</a:t>
            </a:r>
            <a:r>
              <a:rPr lang="en-US" sz="2800" b="1" dirty="0">
                <a:solidFill>
                  <a:srgbClr val="000000"/>
                </a:solidFill>
                <a:latin typeface="Goudy Old Style"/>
              </a:rPr>
              <a:t> </a:t>
            </a:r>
            <a:r>
              <a:rPr lang="en-US" sz="2800" dirty="0">
                <a:solidFill>
                  <a:srgbClr val="000000"/>
                </a:solidFill>
                <a:latin typeface="Goudy Old Style"/>
              </a:rPr>
              <a:t>Removes all key/value pairs from the invoking map.</a:t>
            </a:r>
            <a:endParaRPr sz="2800"/>
          </a:p>
          <a:p>
            <a:pPr marL="400050" indent="-342900">
              <a:lnSpc>
                <a:spcPct val="80000"/>
              </a:lnSpc>
              <a:buSzPct val="70000"/>
              <a:buFont typeface="Wingdings" charset="2"/>
              <a:buChar char=""/>
            </a:pPr>
            <a:r>
              <a:rPr lang="en-US" sz="2800" b="1" u="sng" dirty="0" err="1">
                <a:solidFill>
                  <a:srgbClr val="000000"/>
                </a:solidFill>
                <a:latin typeface="Goudy Old Style"/>
              </a:rPr>
              <a:t>boolean</a:t>
            </a:r>
            <a:r>
              <a:rPr lang="en-US" sz="2800" b="1" u="sng" dirty="0">
                <a:solidFill>
                  <a:srgbClr val="000000"/>
                </a:solidFill>
                <a:latin typeface="Goudy Old Style"/>
              </a:rPr>
              <a:t> </a:t>
            </a:r>
            <a:r>
              <a:rPr lang="en-US" sz="2800" b="1" u="sng" dirty="0" err="1">
                <a:solidFill>
                  <a:srgbClr val="000000"/>
                </a:solidFill>
                <a:latin typeface="Goudy Old Style"/>
              </a:rPr>
              <a:t>containsKey</a:t>
            </a:r>
            <a:r>
              <a:rPr lang="en-US" sz="2800" b="1" u="sng" dirty="0">
                <a:solidFill>
                  <a:srgbClr val="000000"/>
                </a:solidFill>
                <a:latin typeface="Goudy Old Style"/>
              </a:rPr>
              <a:t>(Object k)</a:t>
            </a:r>
            <a:r>
              <a:rPr lang="en-US" sz="2800" dirty="0">
                <a:solidFill>
                  <a:srgbClr val="000000"/>
                </a:solidFill>
                <a:latin typeface="Goudy Old Style"/>
              </a:rPr>
              <a:t> Returns true if the invoking map contains k as a key. Otherwise, returns false.</a:t>
            </a:r>
            <a:endParaRPr sz="28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333" name="TextShape 2"/>
          <p:cNvSpPr txBox="1"/>
          <p:nvPr/>
        </p:nvSpPr>
        <p:spPr>
          <a:xfrm>
            <a:off x="0" y="380880"/>
            <a:ext cx="9143640" cy="6476760"/>
          </a:xfrm>
          <a:prstGeom prst="rect">
            <a:avLst/>
          </a:prstGeom>
        </p:spPr>
        <p:txBody>
          <a:bodyPr/>
          <a:lstStyle/>
          <a:p>
            <a:pPr marL="457200" indent="-342900">
              <a:buSzPct val="70000"/>
              <a:buFont typeface="Wingdings" charset="2"/>
              <a:buChar char=""/>
            </a:pPr>
            <a:r>
              <a:rPr lang="en-US" sz="2800" b="1" u="sng" dirty="0" err="1">
                <a:solidFill>
                  <a:srgbClr val="000000"/>
                </a:solidFill>
                <a:latin typeface="Goudy Old Style"/>
              </a:rPr>
              <a:t>boolean</a:t>
            </a:r>
            <a:r>
              <a:rPr lang="en-US" sz="2800" b="1" u="sng" dirty="0">
                <a:solidFill>
                  <a:srgbClr val="000000"/>
                </a:solidFill>
                <a:latin typeface="Goudy Old Style"/>
              </a:rPr>
              <a:t> </a:t>
            </a:r>
            <a:r>
              <a:rPr lang="en-US" sz="2800" b="1" u="sng" dirty="0" err="1">
                <a:solidFill>
                  <a:srgbClr val="000000"/>
                </a:solidFill>
                <a:latin typeface="Goudy Old Style"/>
              </a:rPr>
              <a:t>containsValue</a:t>
            </a:r>
            <a:r>
              <a:rPr lang="en-US" sz="2800" b="1" u="sng" dirty="0">
                <a:solidFill>
                  <a:srgbClr val="000000"/>
                </a:solidFill>
                <a:latin typeface="Goudy Old Style"/>
              </a:rPr>
              <a:t>(Object v)</a:t>
            </a:r>
            <a:r>
              <a:rPr lang="en-US" sz="2800" b="1" dirty="0">
                <a:solidFill>
                  <a:srgbClr val="000000"/>
                </a:solidFill>
                <a:latin typeface="Goudy Old Style"/>
              </a:rPr>
              <a:t> </a:t>
            </a:r>
            <a:r>
              <a:rPr lang="en-US" sz="2800" dirty="0">
                <a:solidFill>
                  <a:srgbClr val="000000"/>
                </a:solidFill>
                <a:latin typeface="Goudy Old Style"/>
              </a:rPr>
              <a:t>Returns true if the map contains v as a value else returns false.</a:t>
            </a:r>
            <a:endParaRPr/>
          </a:p>
          <a:p>
            <a:pPr marL="457200" indent="-342900">
              <a:buSzPct val="70000"/>
              <a:buFont typeface="Wingdings" charset="2"/>
              <a:buChar char=""/>
            </a:pPr>
            <a:r>
              <a:rPr lang="en-US" sz="2800" b="1" u="sng" dirty="0">
                <a:solidFill>
                  <a:srgbClr val="000000"/>
                </a:solidFill>
                <a:latin typeface="Goudy Old Style"/>
              </a:rPr>
              <a:t>Set </a:t>
            </a:r>
            <a:r>
              <a:rPr lang="en-US" sz="2800" b="1" u="sng" dirty="0" err="1">
                <a:solidFill>
                  <a:srgbClr val="000000"/>
                </a:solidFill>
                <a:latin typeface="Goudy Old Style"/>
              </a:rPr>
              <a:t>entrySet</a:t>
            </a:r>
            <a:r>
              <a:rPr lang="en-US" sz="2800" b="1" u="sng" dirty="0">
                <a:solidFill>
                  <a:srgbClr val="000000"/>
                </a:solidFill>
                <a:latin typeface="Goudy Old Style"/>
              </a:rPr>
              <a:t>( )</a:t>
            </a:r>
            <a:r>
              <a:rPr lang="en-US" sz="2800" dirty="0">
                <a:solidFill>
                  <a:srgbClr val="000000"/>
                </a:solidFill>
                <a:latin typeface="Goudy Old Style"/>
              </a:rPr>
              <a:t> Returns a Set that contains the entries in the map. The set contains objects of type </a:t>
            </a:r>
            <a:r>
              <a:rPr lang="en-US" sz="2800" dirty="0" err="1">
                <a:solidFill>
                  <a:srgbClr val="000000"/>
                </a:solidFill>
                <a:latin typeface="Goudy Old Style"/>
              </a:rPr>
              <a:t>Map.Entry</a:t>
            </a:r>
            <a:r>
              <a:rPr lang="en-US" sz="2800" dirty="0">
                <a:solidFill>
                  <a:srgbClr val="000000"/>
                </a:solidFill>
                <a:latin typeface="Goudy Old Style"/>
              </a:rPr>
              <a:t>. This method provides a set</a:t>
            </a:r>
            <a:r>
              <a:rPr lang="en-US" sz="2800" dirty="0">
                <a:solidFill>
                  <a:srgbClr val="000000"/>
                </a:solidFill>
                <a:latin typeface="Times New Roman"/>
              </a:rPr>
              <a:t>-</a:t>
            </a:r>
            <a:r>
              <a:rPr lang="en-US" sz="2800" dirty="0">
                <a:solidFill>
                  <a:srgbClr val="000000"/>
                </a:solidFill>
                <a:latin typeface="Goudy Old Style"/>
              </a:rPr>
              <a:t>view of the invoking map.</a:t>
            </a:r>
            <a:endParaRPr/>
          </a:p>
          <a:p>
            <a:pPr marL="457200" indent="-342900">
              <a:lnSpc>
                <a:spcPct val="80000"/>
              </a:lnSpc>
              <a:buSzPct val="70000"/>
              <a:buFont typeface="Wingdings" charset="2"/>
              <a:buChar char=""/>
            </a:pPr>
            <a:r>
              <a:rPr lang="en-US" sz="2800" b="1" u="sng" dirty="0" err="1">
                <a:solidFill>
                  <a:srgbClr val="000000"/>
                </a:solidFill>
                <a:latin typeface="Goudy Old Style"/>
              </a:rPr>
              <a:t>boolean</a:t>
            </a:r>
            <a:r>
              <a:rPr lang="en-US" sz="2800" b="1" u="sng" dirty="0">
                <a:solidFill>
                  <a:srgbClr val="000000"/>
                </a:solidFill>
                <a:latin typeface="Goudy Old Style"/>
              </a:rPr>
              <a:t> equals(Object </a:t>
            </a:r>
            <a:r>
              <a:rPr lang="en-US" sz="2800" b="1" u="sng" dirty="0" err="1">
                <a:solidFill>
                  <a:srgbClr val="000000"/>
                </a:solidFill>
                <a:latin typeface="Goudy Old Style"/>
              </a:rPr>
              <a:t>obj</a:t>
            </a:r>
            <a:r>
              <a:rPr lang="en-US" sz="2800" b="1" u="sng" dirty="0">
                <a:solidFill>
                  <a:srgbClr val="000000"/>
                </a:solidFill>
                <a:latin typeface="Goudy Old Style"/>
              </a:rPr>
              <a:t>)</a:t>
            </a:r>
            <a:r>
              <a:rPr lang="en-US" sz="2800" dirty="0">
                <a:solidFill>
                  <a:srgbClr val="000000"/>
                </a:solidFill>
                <a:latin typeface="Goudy Old Style"/>
              </a:rPr>
              <a:t> Returns true if </a:t>
            </a:r>
            <a:r>
              <a:rPr lang="en-US" sz="2800" dirty="0" err="1">
                <a:solidFill>
                  <a:srgbClr val="000000"/>
                </a:solidFill>
                <a:latin typeface="Goudy Old Style"/>
              </a:rPr>
              <a:t>obj</a:t>
            </a:r>
            <a:r>
              <a:rPr lang="en-US" sz="2800" dirty="0">
                <a:solidFill>
                  <a:srgbClr val="000000"/>
                </a:solidFill>
                <a:latin typeface="Goudy Old Style"/>
              </a:rPr>
              <a:t> is a Map and contains the  same entries else it  returns false.</a:t>
            </a:r>
            <a:endParaRPr/>
          </a:p>
          <a:p>
            <a:pPr marL="457200" indent="-342900">
              <a:lnSpc>
                <a:spcPct val="80000"/>
              </a:lnSpc>
              <a:buSzPct val="70000"/>
              <a:buFont typeface="Wingdings" charset="2"/>
              <a:buChar char=""/>
            </a:pPr>
            <a:r>
              <a:rPr lang="en-US" sz="2800" b="1" u="sng" dirty="0">
                <a:solidFill>
                  <a:srgbClr val="000000"/>
                </a:solidFill>
                <a:latin typeface="Goudy Old Style"/>
              </a:rPr>
              <a:t>Object get(Object k)</a:t>
            </a:r>
            <a:r>
              <a:rPr lang="en-US" sz="2800" dirty="0">
                <a:solidFill>
                  <a:srgbClr val="000000"/>
                </a:solidFill>
                <a:latin typeface="Goudy Old Style"/>
              </a:rPr>
              <a:t> Returns the value associated with the key k.</a:t>
            </a:r>
            <a:endParaRPr/>
          </a:p>
          <a:p>
            <a:pPr marL="457200" indent="-342900">
              <a:lnSpc>
                <a:spcPct val="80000"/>
              </a:lnSpc>
              <a:buSzPct val="70000"/>
              <a:buFont typeface="Wingdings" charset="2"/>
              <a:buChar char=""/>
            </a:pPr>
            <a:r>
              <a:rPr lang="en-US" sz="2800" b="1" u="sng" dirty="0" err="1">
                <a:solidFill>
                  <a:srgbClr val="000000"/>
                </a:solidFill>
                <a:latin typeface="Goudy Old Style"/>
              </a:rPr>
              <a:t>int</a:t>
            </a:r>
            <a:r>
              <a:rPr lang="en-US" sz="2800" b="1" u="sng" dirty="0">
                <a:solidFill>
                  <a:srgbClr val="000000"/>
                </a:solidFill>
                <a:latin typeface="Goudy Old Style"/>
              </a:rPr>
              <a:t> </a:t>
            </a:r>
            <a:r>
              <a:rPr lang="en-US" sz="2800" b="1" u="sng" dirty="0" err="1">
                <a:solidFill>
                  <a:srgbClr val="000000"/>
                </a:solidFill>
                <a:latin typeface="Goudy Old Style"/>
              </a:rPr>
              <a:t>hashCode</a:t>
            </a:r>
            <a:r>
              <a:rPr lang="en-US" sz="2800" b="1" u="sng" dirty="0">
                <a:solidFill>
                  <a:srgbClr val="000000"/>
                </a:solidFill>
                <a:latin typeface="Goudy Old Style"/>
              </a:rPr>
              <a:t>( </a:t>
            </a:r>
            <a:r>
              <a:rPr lang="en-US" sz="2800" u="sng" dirty="0">
                <a:solidFill>
                  <a:srgbClr val="000000"/>
                </a:solidFill>
                <a:latin typeface="Goudy Old Style"/>
              </a:rPr>
              <a:t>)</a:t>
            </a:r>
            <a:r>
              <a:rPr lang="en-US" sz="2800" dirty="0">
                <a:solidFill>
                  <a:srgbClr val="000000"/>
                </a:solidFill>
                <a:latin typeface="Goudy Old Style"/>
              </a:rPr>
              <a:t> Returns the hash code for the invoking map.</a:t>
            </a:r>
            <a:endParaRPr/>
          </a:p>
          <a:p>
            <a:pPr marL="457200" indent="-342900">
              <a:lnSpc>
                <a:spcPct val="80000"/>
              </a:lnSpc>
              <a:buSzPct val="70000"/>
              <a:buFont typeface="Wingdings" charset="2"/>
              <a:buChar char=""/>
            </a:pPr>
            <a:r>
              <a:rPr lang="en-US" sz="2800" b="1" u="sng" dirty="0" err="1">
                <a:solidFill>
                  <a:srgbClr val="000000"/>
                </a:solidFill>
                <a:latin typeface="Goudy Old Style"/>
              </a:rPr>
              <a:t>boolean</a:t>
            </a:r>
            <a:r>
              <a:rPr lang="en-US" sz="2800" b="1" u="sng" dirty="0">
                <a:solidFill>
                  <a:srgbClr val="000000"/>
                </a:solidFill>
                <a:latin typeface="Goudy Old Style"/>
              </a:rPr>
              <a:t> </a:t>
            </a:r>
            <a:r>
              <a:rPr lang="en-US" sz="2800" b="1" u="sng" dirty="0" err="1">
                <a:solidFill>
                  <a:srgbClr val="000000"/>
                </a:solidFill>
                <a:latin typeface="Goudy Old Style"/>
              </a:rPr>
              <a:t>isEmpty</a:t>
            </a:r>
            <a:r>
              <a:rPr lang="en-US" sz="2800" b="1" u="sng" dirty="0">
                <a:solidFill>
                  <a:srgbClr val="000000"/>
                </a:solidFill>
                <a:latin typeface="Goudy Old Style"/>
              </a:rPr>
              <a:t>( )</a:t>
            </a:r>
            <a:r>
              <a:rPr lang="en-US" sz="2800" dirty="0">
                <a:solidFill>
                  <a:srgbClr val="000000"/>
                </a:solidFill>
                <a:latin typeface="Goudy Old Style"/>
              </a:rPr>
              <a:t> Returns true if the invoking map is empty else returns false.</a:t>
            </a:r>
            <a:endParaRPr/>
          </a:p>
          <a:p>
            <a:pPr marL="457200" indent="-342900">
              <a:lnSpc>
                <a:spcPct val="80000"/>
              </a:lnSpc>
              <a:buSzPct val="70000"/>
              <a:buFont typeface="Wingdings" charset="2"/>
              <a:buChar char=""/>
            </a:pPr>
            <a:r>
              <a:rPr lang="en-US" sz="2800" b="1" u="sng" dirty="0">
                <a:solidFill>
                  <a:srgbClr val="000000"/>
                </a:solidFill>
                <a:latin typeface="Goudy Old Style"/>
              </a:rPr>
              <a:t>Set </a:t>
            </a:r>
            <a:r>
              <a:rPr lang="en-US" sz="2800" b="1" u="sng" dirty="0" err="1">
                <a:solidFill>
                  <a:srgbClr val="000000"/>
                </a:solidFill>
                <a:latin typeface="Goudy Old Style"/>
              </a:rPr>
              <a:t>keySet</a:t>
            </a:r>
            <a:r>
              <a:rPr lang="en-US" sz="2800" b="1" u="sng" dirty="0">
                <a:solidFill>
                  <a:srgbClr val="000000"/>
                </a:solidFill>
                <a:latin typeface="Goudy Old Style"/>
              </a:rPr>
              <a:t>( )</a:t>
            </a:r>
            <a:r>
              <a:rPr lang="en-US" sz="2800" b="1" dirty="0">
                <a:solidFill>
                  <a:srgbClr val="000000"/>
                </a:solidFill>
                <a:latin typeface="Goudy Old Style"/>
              </a:rPr>
              <a:t> </a:t>
            </a:r>
            <a:r>
              <a:rPr lang="en-US" sz="2800" dirty="0">
                <a:solidFill>
                  <a:srgbClr val="000000"/>
                </a:solidFill>
                <a:latin typeface="Goudy Old Style"/>
              </a:rPr>
              <a:t>Returns a Set that contains the keys in the invoking map. This method provides a set-view of the keys in the invoking map.</a:t>
            </a:r>
            <a:endParaRPr/>
          </a:p>
          <a:p>
            <a:pPr marL="457200" indent="-342900">
              <a:lnSpc>
                <a:spcPct val="80000"/>
              </a:lnSpc>
            </a:pP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335" name="TextShape 2"/>
          <p:cNvSpPr txBox="1"/>
          <p:nvPr/>
        </p:nvSpPr>
        <p:spPr>
          <a:xfrm>
            <a:off x="0" y="380880"/>
            <a:ext cx="9143640" cy="6476760"/>
          </a:xfrm>
          <a:prstGeom prst="rect">
            <a:avLst/>
          </a:prstGeom>
        </p:spPr>
        <p:txBody>
          <a:bodyPr/>
          <a:lstStyle/>
          <a:p>
            <a:pPr marL="400050" indent="-342900">
              <a:lnSpc>
                <a:spcPct val="80000"/>
              </a:lnSpc>
              <a:buSzPct val="70000"/>
              <a:buFont typeface="Wingdings" charset="2"/>
              <a:buChar char=""/>
            </a:pPr>
            <a:r>
              <a:rPr lang="en-US" sz="2800" b="1" dirty="0" err="1">
                <a:solidFill>
                  <a:srgbClr val="000000"/>
                </a:solidFill>
                <a:latin typeface="Goudy Old Style"/>
              </a:rPr>
              <a:t>SortedMap</a:t>
            </a:r>
            <a:r>
              <a:rPr lang="en-US" sz="2800" b="1" dirty="0">
                <a:solidFill>
                  <a:srgbClr val="000000"/>
                </a:solidFill>
                <a:latin typeface="Goudy Old Style"/>
              </a:rPr>
              <a:t> Interface </a:t>
            </a:r>
            <a:endParaRPr/>
          </a:p>
          <a:p>
            <a:pPr marL="400050" indent="-342900">
              <a:lnSpc>
                <a:spcPct val="80000"/>
              </a:lnSpc>
            </a:pPr>
            <a:r>
              <a:rPr lang="en-US" sz="2800" b="1" dirty="0">
                <a:solidFill>
                  <a:srgbClr val="000000"/>
                </a:solidFill>
                <a:latin typeface="Goudy Old Style"/>
              </a:rPr>
              <a:t>  </a:t>
            </a:r>
            <a:r>
              <a:rPr lang="en-US" sz="2800" dirty="0">
                <a:solidFill>
                  <a:srgbClr val="000000"/>
                </a:solidFill>
                <a:latin typeface="Goudy Old Style"/>
              </a:rPr>
              <a:t>  the interface extends Map. It ensures that the entries are maintained in ascending key order.</a:t>
            </a:r>
            <a:endParaRPr/>
          </a:p>
          <a:p>
            <a:pPr marL="400050" indent="-342900">
              <a:lnSpc>
                <a:spcPct val="80000"/>
              </a:lnSpc>
              <a:buSzPct val="70000"/>
              <a:buFont typeface="Wingdings" charset="2"/>
              <a:buChar char=""/>
            </a:pPr>
            <a:r>
              <a:rPr lang="en-US" sz="2800" b="1" dirty="0">
                <a:solidFill>
                  <a:srgbClr val="000000"/>
                </a:solidFill>
                <a:latin typeface="Goudy Old Style"/>
              </a:rPr>
              <a:t>Methods –</a:t>
            </a:r>
            <a:r>
              <a:rPr lang="en-US" sz="2800" dirty="0">
                <a:solidFill>
                  <a:srgbClr val="000000"/>
                </a:solidFill>
                <a:latin typeface="Goudy Old Style"/>
              </a:rPr>
              <a:t> </a:t>
            </a:r>
            <a:endParaRPr/>
          </a:p>
          <a:p>
            <a:pPr marL="400050" indent="-342900">
              <a:lnSpc>
                <a:spcPct val="80000"/>
              </a:lnSpc>
              <a:buSzPct val="70000"/>
              <a:buFont typeface="Wingdings" charset="2"/>
              <a:buChar char=""/>
            </a:pPr>
            <a:r>
              <a:rPr lang="en-US" sz="2800" b="1" u="sng" dirty="0">
                <a:solidFill>
                  <a:srgbClr val="000000"/>
                </a:solidFill>
                <a:latin typeface="Goudy Old Style"/>
              </a:rPr>
              <a:t>Comparator </a:t>
            </a:r>
            <a:r>
              <a:rPr lang="en-US" sz="2800" b="1" u="sng" dirty="0" err="1">
                <a:solidFill>
                  <a:srgbClr val="000000"/>
                </a:solidFill>
                <a:latin typeface="Goudy Old Style"/>
              </a:rPr>
              <a:t>comparator</a:t>
            </a:r>
            <a:r>
              <a:rPr lang="en-US" sz="2800" b="1" u="sng" dirty="0">
                <a:solidFill>
                  <a:srgbClr val="000000"/>
                </a:solidFill>
                <a:latin typeface="Goudy Old Style"/>
              </a:rPr>
              <a:t>( )</a:t>
            </a:r>
            <a:r>
              <a:rPr lang="en-US" sz="2800" b="1" dirty="0">
                <a:solidFill>
                  <a:srgbClr val="000000"/>
                </a:solidFill>
                <a:latin typeface="Goudy Old Style"/>
              </a:rPr>
              <a:t> </a:t>
            </a:r>
            <a:r>
              <a:rPr lang="en-US" sz="2800" dirty="0">
                <a:solidFill>
                  <a:srgbClr val="000000"/>
                </a:solidFill>
                <a:latin typeface="Goudy Old Style"/>
              </a:rPr>
              <a:t>Returns the invoking sorted  map’s comparator. If the natural ordering is used for the invoking map, null is returned.</a:t>
            </a:r>
            <a:endParaRPr/>
          </a:p>
          <a:p>
            <a:pPr marL="400050" indent="-342900">
              <a:lnSpc>
                <a:spcPct val="80000"/>
              </a:lnSpc>
              <a:buSzPct val="70000"/>
              <a:buFont typeface="Wingdings" charset="2"/>
              <a:buChar char=""/>
            </a:pPr>
            <a:r>
              <a:rPr lang="en-US" sz="2800" b="1" u="sng" dirty="0">
                <a:solidFill>
                  <a:srgbClr val="000000"/>
                </a:solidFill>
                <a:latin typeface="Goudy Old Style"/>
              </a:rPr>
              <a:t>Object </a:t>
            </a:r>
            <a:r>
              <a:rPr lang="en-US" sz="2800" b="1" u="sng" dirty="0" err="1">
                <a:solidFill>
                  <a:srgbClr val="000000"/>
                </a:solidFill>
                <a:latin typeface="Goudy Old Style"/>
              </a:rPr>
              <a:t>firstKey</a:t>
            </a:r>
            <a:r>
              <a:rPr lang="en-US" sz="2800" b="1" u="sng" dirty="0">
                <a:solidFill>
                  <a:srgbClr val="000000"/>
                </a:solidFill>
                <a:latin typeface="Goudy Old Style"/>
              </a:rPr>
              <a:t>( )</a:t>
            </a:r>
            <a:r>
              <a:rPr lang="en-US" sz="2800" b="1" dirty="0">
                <a:solidFill>
                  <a:srgbClr val="000000"/>
                </a:solidFill>
                <a:latin typeface="Goudy Old Style"/>
              </a:rPr>
              <a:t> </a:t>
            </a:r>
            <a:r>
              <a:rPr lang="en-US" sz="2800" dirty="0">
                <a:solidFill>
                  <a:srgbClr val="000000"/>
                </a:solidFill>
                <a:latin typeface="Goudy Old Style"/>
              </a:rPr>
              <a:t>Returns the first key in the invoking map.</a:t>
            </a:r>
            <a:endParaRPr/>
          </a:p>
          <a:p>
            <a:pPr marL="400050" indent="-342900">
              <a:lnSpc>
                <a:spcPct val="80000"/>
              </a:lnSpc>
              <a:buSzPct val="70000"/>
              <a:buFont typeface="Wingdings" charset="2"/>
              <a:buChar char=""/>
            </a:pPr>
            <a:r>
              <a:rPr lang="en-US" sz="2800" b="1" u="sng" dirty="0" err="1">
                <a:solidFill>
                  <a:srgbClr val="000000"/>
                </a:solidFill>
                <a:latin typeface="Goudy Old Style"/>
              </a:rPr>
              <a:t>SortedMap</a:t>
            </a:r>
            <a:r>
              <a:rPr lang="en-US" sz="2800" b="1" u="sng" dirty="0">
                <a:solidFill>
                  <a:srgbClr val="000000"/>
                </a:solidFill>
                <a:latin typeface="Goudy Old Style"/>
              </a:rPr>
              <a:t> </a:t>
            </a:r>
            <a:r>
              <a:rPr lang="en-US" sz="2800" b="1" u="sng" dirty="0" err="1">
                <a:solidFill>
                  <a:srgbClr val="000000"/>
                </a:solidFill>
                <a:latin typeface="Goudy Old Style"/>
              </a:rPr>
              <a:t>headMap</a:t>
            </a:r>
            <a:r>
              <a:rPr lang="en-US" sz="2800" b="1" u="sng" dirty="0">
                <a:solidFill>
                  <a:srgbClr val="000000"/>
                </a:solidFill>
                <a:latin typeface="Goudy Old Style"/>
              </a:rPr>
              <a:t>(Object end)</a:t>
            </a:r>
            <a:r>
              <a:rPr lang="en-US" sz="2800" b="1" dirty="0">
                <a:solidFill>
                  <a:srgbClr val="000000"/>
                </a:solidFill>
                <a:latin typeface="Goudy Old Style"/>
              </a:rPr>
              <a:t> </a:t>
            </a:r>
            <a:r>
              <a:rPr lang="en-US" sz="2800" dirty="0">
                <a:solidFill>
                  <a:srgbClr val="000000"/>
                </a:solidFill>
                <a:latin typeface="Goudy Old Style"/>
              </a:rPr>
              <a:t>Returns a sorted map for those map entries with keys that are  less than end.</a:t>
            </a:r>
            <a:endParaRPr/>
          </a:p>
          <a:p>
            <a:pPr marL="400050" indent="-342900">
              <a:lnSpc>
                <a:spcPct val="80000"/>
              </a:lnSpc>
              <a:buSzPct val="70000"/>
              <a:buFont typeface="Wingdings" charset="2"/>
              <a:buChar char=""/>
            </a:pPr>
            <a:r>
              <a:rPr lang="en-US" sz="2800" b="1" u="sng" dirty="0">
                <a:solidFill>
                  <a:srgbClr val="000000"/>
                </a:solidFill>
                <a:latin typeface="Goudy Old Style"/>
              </a:rPr>
              <a:t>Object </a:t>
            </a:r>
            <a:r>
              <a:rPr lang="en-US" sz="2800" b="1" u="sng" dirty="0" err="1">
                <a:solidFill>
                  <a:srgbClr val="000000"/>
                </a:solidFill>
                <a:latin typeface="Goudy Old Style"/>
              </a:rPr>
              <a:t>lastKey</a:t>
            </a:r>
            <a:r>
              <a:rPr lang="en-US" sz="2800" b="1" u="sng" dirty="0">
                <a:solidFill>
                  <a:srgbClr val="000000"/>
                </a:solidFill>
                <a:latin typeface="Goudy Old Style"/>
              </a:rPr>
              <a:t>( )</a:t>
            </a:r>
            <a:r>
              <a:rPr lang="en-US" sz="2800" b="1" dirty="0">
                <a:solidFill>
                  <a:srgbClr val="000000"/>
                </a:solidFill>
                <a:latin typeface="Goudy Old Style"/>
              </a:rPr>
              <a:t> </a:t>
            </a:r>
            <a:r>
              <a:rPr lang="en-US" sz="2800" dirty="0">
                <a:solidFill>
                  <a:srgbClr val="000000"/>
                </a:solidFill>
                <a:latin typeface="Goudy Old Style"/>
              </a:rPr>
              <a:t>Returns the last key in the  invoking map.</a:t>
            </a:r>
            <a:endParaRPr/>
          </a:p>
          <a:p>
            <a:pPr marL="400050" indent="-342900">
              <a:lnSpc>
                <a:spcPct val="80000"/>
              </a:lnSpc>
              <a:buSzPct val="70000"/>
              <a:buFont typeface="Wingdings" charset="2"/>
              <a:buChar char=""/>
            </a:pPr>
            <a:r>
              <a:rPr lang="en-US" sz="2800" b="1" u="sng" dirty="0" err="1">
                <a:solidFill>
                  <a:srgbClr val="000000"/>
                </a:solidFill>
                <a:latin typeface="Goudy Old Style"/>
              </a:rPr>
              <a:t>SortedMap</a:t>
            </a:r>
            <a:r>
              <a:rPr lang="en-US" sz="2800" b="1" u="sng" dirty="0">
                <a:solidFill>
                  <a:srgbClr val="000000"/>
                </a:solidFill>
                <a:latin typeface="Goudy Old Style"/>
              </a:rPr>
              <a:t> </a:t>
            </a:r>
            <a:r>
              <a:rPr lang="en-US" sz="2800" b="1" u="sng" dirty="0" err="1">
                <a:solidFill>
                  <a:srgbClr val="000000"/>
                </a:solidFill>
                <a:latin typeface="Goudy Old Style"/>
              </a:rPr>
              <a:t>subMap</a:t>
            </a:r>
            <a:r>
              <a:rPr lang="en-US" sz="2800" b="1" u="sng" dirty="0">
                <a:solidFill>
                  <a:srgbClr val="000000"/>
                </a:solidFill>
                <a:latin typeface="Goudy Old Style"/>
              </a:rPr>
              <a:t>(Object start, Object end)</a:t>
            </a:r>
            <a:r>
              <a:rPr lang="en-US" sz="2800" b="1" dirty="0">
                <a:solidFill>
                  <a:srgbClr val="000000"/>
                </a:solidFill>
                <a:latin typeface="Goudy Old Style"/>
              </a:rPr>
              <a:t> </a:t>
            </a:r>
            <a:r>
              <a:rPr lang="en-US" sz="2800" dirty="0">
                <a:solidFill>
                  <a:srgbClr val="000000"/>
                </a:solidFill>
                <a:latin typeface="Goudy Old Style"/>
              </a:rPr>
              <a:t>Returns a map containing those  entries with keys that are greater than or equal to start and less than end.</a:t>
            </a:r>
            <a:endParaRPr/>
          </a:p>
          <a:p>
            <a:pPr marL="400050" indent="-342900">
              <a:lnSpc>
                <a:spcPct val="80000"/>
              </a:lnSpc>
              <a:buSzPct val="70000"/>
              <a:buFont typeface="Wingdings" charset="2"/>
              <a:buChar char=""/>
            </a:pPr>
            <a:r>
              <a:rPr lang="en-US" sz="2800" b="1" u="sng" dirty="0" err="1">
                <a:solidFill>
                  <a:srgbClr val="000000"/>
                </a:solidFill>
                <a:latin typeface="Goudy Old Style"/>
              </a:rPr>
              <a:t>SortedMap</a:t>
            </a:r>
            <a:r>
              <a:rPr lang="en-US" sz="2800" b="1" u="sng" dirty="0">
                <a:solidFill>
                  <a:srgbClr val="000000"/>
                </a:solidFill>
                <a:latin typeface="Goudy Old Style"/>
              </a:rPr>
              <a:t> </a:t>
            </a:r>
            <a:r>
              <a:rPr lang="en-US" sz="2800" b="1" u="sng" dirty="0" err="1">
                <a:solidFill>
                  <a:srgbClr val="000000"/>
                </a:solidFill>
                <a:latin typeface="Goudy Old Style"/>
              </a:rPr>
              <a:t>tailMap</a:t>
            </a:r>
            <a:r>
              <a:rPr lang="en-US" sz="2800" b="1" u="sng" dirty="0">
                <a:solidFill>
                  <a:srgbClr val="000000"/>
                </a:solidFill>
                <a:latin typeface="Goudy Old Style"/>
              </a:rPr>
              <a:t>(Object start)</a:t>
            </a:r>
            <a:r>
              <a:rPr lang="en-US" sz="2800" dirty="0">
                <a:solidFill>
                  <a:srgbClr val="000000"/>
                </a:solidFill>
                <a:latin typeface="Goudy Old Style"/>
              </a:rPr>
              <a:t> Returns a map containing those entries with keys that are greater  than or equal to start.</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9"/>
          <p:cNvSpPr>
            <a:spLocks noGrp="1"/>
          </p:cNvSpPr>
          <p:nvPr>
            <p:ph type="title"/>
          </p:nvPr>
        </p:nvSpPr>
        <p:spPr>
          <a:xfrm>
            <a:off x="762000" y="3505200"/>
            <a:ext cx="7772400" cy="1362075"/>
          </a:xfrm>
        </p:spPr>
        <p:txBody>
          <a:bodyPr rtlCol="0">
            <a:normAutofit/>
          </a:bodyPr>
          <a:lstStyle/>
          <a:p>
            <a:pPr algn="ctr"/>
            <a:r>
              <a:rPr lang="en-US" dirty="0" smtClean="0"/>
              <a:t>Day 4</a:t>
            </a:r>
            <a:endParaRPr lang="en-US" dirty="0"/>
          </a:p>
        </p:txBody>
      </p:sp>
    </p:spTree>
    <p:extLst>
      <p:ext uri="{BB962C8B-B14F-4D97-AF65-F5344CB8AC3E}">
        <p14:creationId xmlns:p14="http://schemas.microsoft.com/office/powerpoint/2010/main" val="14979795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362" name="TextShape 2"/>
          <p:cNvSpPr txBox="1"/>
          <p:nvPr/>
        </p:nvSpPr>
        <p:spPr>
          <a:xfrm>
            <a:off x="152400" y="380880"/>
            <a:ext cx="8839200" cy="6324120"/>
          </a:xfrm>
          <a:prstGeom prst="rect">
            <a:avLst/>
          </a:prstGeom>
        </p:spPr>
        <p:txBody>
          <a:bodyPr/>
          <a:lstStyle/>
          <a:p>
            <a:pPr marL="342900" indent="-285750">
              <a:buSzPct val="70000"/>
              <a:buFont typeface="Wingdings" charset="2"/>
              <a:buChar char=""/>
            </a:pPr>
            <a:r>
              <a:rPr lang="en-US" sz="2800" b="1" dirty="0">
                <a:solidFill>
                  <a:srgbClr val="000000"/>
                </a:solidFill>
                <a:latin typeface="Goudy Old Style"/>
              </a:rPr>
              <a:t>Map Classes</a:t>
            </a:r>
            <a:endParaRPr sz="2800"/>
          </a:p>
          <a:p>
            <a:pPr marL="342900" indent="-285750">
              <a:buSzPct val="70000"/>
              <a:buFont typeface="Wingdings" pitchFamily="2" charset="2"/>
              <a:buChar char="v"/>
            </a:pPr>
            <a:r>
              <a:rPr lang="en-US" sz="2800" dirty="0" err="1">
                <a:solidFill>
                  <a:srgbClr val="000000"/>
                </a:solidFill>
                <a:latin typeface="Goudy Old Style"/>
              </a:rPr>
              <a:t>AbstractMap</a:t>
            </a:r>
            <a:r>
              <a:rPr lang="en-US" sz="2800" dirty="0">
                <a:solidFill>
                  <a:srgbClr val="000000"/>
                </a:solidFill>
                <a:latin typeface="Goudy Old Style"/>
              </a:rPr>
              <a:t> Implements most of the Map interface.</a:t>
            </a:r>
            <a:endParaRPr sz="2800"/>
          </a:p>
          <a:p>
            <a:pPr marL="342900" indent="-285750">
              <a:buSzPct val="70000"/>
              <a:buFont typeface="Wingdings" pitchFamily="2" charset="2"/>
              <a:buChar char="v"/>
            </a:pPr>
            <a:r>
              <a:rPr lang="en-US" sz="2800" dirty="0" err="1">
                <a:solidFill>
                  <a:srgbClr val="000000"/>
                </a:solidFill>
                <a:latin typeface="Goudy Old Style"/>
              </a:rPr>
              <a:t>HashMap</a:t>
            </a:r>
            <a:r>
              <a:rPr lang="en-US" sz="2800" dirty="0">
                <a:solidFill>
                  <a:srgbClr val="000000"/>
                </a:solidFill>
                <a:latin typeface="Goudy Old Style"/>
              </a:rPr>
              <a:t>  Extends </a:t>
            </a:r>
            <a:r>
              <a:rPr lang="en-US" sz="2800" dirty="0" err="1">
                <a:solidFill>
                  <a:srgbClr val="000000"/>
                </a:solidFill>
                <a:latin typeface="Goudy Old Style"/>
              </a:rPr>
              <a:t>AbstractMap</a:t>
            </a:r>
            <a:r>
              <a:rPr lang="en-US" sz="2800" dirty="0">
                <a:solidFill>
                  <a:srgbClr val="000000"/>
                </a:solidFill>
                <a:latin typeface="Goudy Old Style"/>
              </a:rPr>
              <a:t> to use a hash table.</a:t>
            </a:r>
            <a:endParaRPr sz="2800"/>
          </a:p>
          <a:p>
            <a:pPr marL="342900" indent="-285750">
              <a:buSzPct val="70000"/>
              <a:buFont typeface="Wingdings" pitchFamily="2" charset="2"/>
              <a:buChar char="v"/>
            </a:pPr>
            <a:r>
              <a:rPr lang="en-US" sz="2800" dirty="0" err="1">
                <a:solidFill>
                  <a:srgbClr val="000000"/>
                </a:solidFill>
                <a:latin typeface="Goudy Old Style"/>
              </a:rPr>
              <a:t>TreeMap</a:t>
            </a:r>
            <a:r>
              <a:rPr lang="en-US" sz="2800" dirty="0">
                <a:solidFill>
                  <a:srgbClr val="000000"/>
                </a:solidFill>
                <a:latin typeface="Goudy Old Style"/>
              </a:rPr>
              <a:t> Extends </a:t>
            </a:r>
            <a:r>
              <a:rPr lang="en-US" sz="2800" dirty="0" err="1">
                <a:solidFill>
                  <a:srgbClr val="000000"/>
                </a:solidFill>
                <a:latin typeface="Goudy Old Style"/>
              </a:rPr>
              <a:t>AbstractMap</a:t>
            </a:r>
            <a:r>
              <a:rPr lang="en-US" sz="2800" dirty="0">
                <a:solidFill>
                  <a:srgbClr val="000000"/>
                </a:solidFill>
                <a:latin typeface="Goudy Old Style"/>
              </a:rPr>
              <a:t> to use a tree.</a:t>
            </a:r>
            <a:endParaRPr sz="2800"/>
          </a:p>
          <a:p>
            <a:pPr marL="342900" indent="-285750">
              <a:buSzPct val="70000"/>
              <a:buFont typeface="Wingdings" pitchFamily="2" charset="2"/>
              <a:buChar char="v"/>
            </a:pPr>
            <a:r>
              <a:rPr lang="en-US" sz="2800" dirty="0" err="1">
                <a:solidFill>
                  <a:srgbClr val="000000"/>
                </a:solidFill>
                <a:latin typeface="Goudy Old Style"/>
              </a:rPr>
              <a:t>WeakHashMap</a:t>
            </a:r>
            <a:r>
              <a:rPr lang="en-US" sz="2800" dirty="0">
                <a:solidFill>
                  <a:srgbClr val="000000"/>
                </a:solidFill>
                <a:latin typeface="Goudy Old Style"/>
              </a:rPr>
              <a:t> Extends </a:t>
            </a:r>
            <a:r>
              <a:rPr lang="en-US" sz="2800" dirty="0" err="1">
                <a:solidFill>
                  <a:srgbClr val="000000"/>
                </a:solidFill>
                <a:latin typeface="Goudy Old Style"/>
              </a:rPr>
              <a:t>AbstractMap</a:t>
            </a:r>
            <a:r>
              <a:rPr lang="en-US" sz="2800" dirty="0">
                <a:solidFill>
                  <a:srgbClr val="000000"/>
                </a:solidFill>
                <a:latin typeface="Goudy Old Style"/>
              </a:rPr>
              <a:t> to use a hash table with weak keys.</a:t>
            </a:r>
            <a:endParaRPr sz="2800"/>
          </a:p>
          <a:p>
            <a:pPr marL="342900" indent="-285750">
              <a:buSzPct val="70000"/>
              <a:buFont typeface="Wingdings" pitchFamily="2" charset="2"/>
              <a:buChar char="v"/>
            </a:pPr>
            <a:r>
              <a:rPr lang="en-US" sz="2800" dirty="0" err="1">
                <a:solidFill>
                  <a:srgbClr val="000000"/>
                </a:solidFill>
                <a:latin typeface="Goudy Old Style"/>
              </a:rPr>
              <a:t>LinkedHashMap</a:t>
            </a:r>
            <a:r>
              <a:rPr lang="en-US" sz="2800" dirty="0">
                <a:solidFill>
                  <a:srgbClr val="000000"/>
                </a:solidFill>
                <a:latin typeface="Goudy Old Style"/>
              </a:rPr>
              <a:t>  Extends </a:t>
            </a:r>
            <a:r>
              <a:rPr lang="en-US" sz="2800" dirty="0" err="1">
                <a:solidFill>
                  <a:srgbClr val="000000"/>
                </a:solidFill>
                <a:latin typeface="Goudy Old Style"/>
              </a:rPr>
              <a:t>HashMap</a:t>
            </a:r>
            <a:r>
              <a:rPr lang="en-US" sz="2800" dirty="0">
                <a:solidFill>
                  <a:srgbClr val="000000"/>
                </a:solidFill>
                <a:latin typeface="Goudy Old Style"/>
              </a:rPr>
              <a:t> to allow insertion-order iterations.</a:t>
            </a:r>
            <a:endParaRPr sz="2800"/>
          </a:p>
          <a:p>
            <a:pPr marL="342900" indent="-285750">
              <a:buSzPct val="70000"/>
              <a:buFont typeface="Wingdings" pitchFamily="2" charset="2"/>
              <a:buChar char="v"/>
            </a:pPr>
            <a:r>
              <a:rPr lang="en-US" sz="2800" dirty="0" err="1">
                <a:solidFill>
                  <a:srgbClr val="000000"/>
                </a:solidFill>
                <a:latin typeface="Goudy Old Style"/>
              </a:rPr>
              <a:t>IdentityHashMap</a:t>
            </a:r>
            <a:r>
              <a:rPr lang="en-US" sz="2800" dirty="0">
                <a:solidFill>
                  <a:srgbClr val="000000"/>
                </a:solidFill>
                <a:latin typeface="Goudy Old Style"/>
              </a:rPr>
              <a:t> Extends </a:t>
            </a:r>
            <a:r>
              <a:rPr lang="en-US" sz="2800" dirty="0" err="1">
                <a:solidFill>
                  <a:srgbClr val="000000"/>
                </a:solidFill>
                <a:latin typeface="Goudy Old Style"/>
              </a:rPr>
              <a:t>AbstractMap</a:t>
            </a:r>
            <a:r>
              <a:rPr lang="en-US" sz="2800" dirty="0">
                <a:solidFill>
                  <a:srgbClr val="000000"/>
                </a:solidFill>
                <a:latin typeface="Goudy Old Style"/>
              </a:rPr>
              <a:t> and uses reference equality when comparing documents.</a:t>
            </a:r>
            <a:endParaRPr sz="28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364" name="TextShape 2"/>
          <p:cNvSpPr txBox="1"/>
          <p:nvPr/>
        </p:nvSpPr>
        <p:spPr>
          <a:xfrm>
            <a:off x="0" y="380880"/>
            <a:ext cx="9143640" cy="6324120"/>
          </a:xfrm>
          <a:prstGeom prst="rect">
            <a:avLst/>
          </a:prstGeom>
        </p:spPr>
        <p:txBody>
          <a:bodyPr/>
          <a:lstStyle/>
          <a:p>
            <a:pPr marL="457200" indent="-342900">
              <a:buSzPct val="70000"/>
              <a:buFont typeface="Wingdings" charset="2"/>
              <a:buChar char=""/>
            </a:pPr>
            <a:r>
              <a:rPr lang="en-US" sz="2800" b="1" dirty="0" err="1">
                <a:solidFill>
                  <a:srgbClr val="000000"/>
                </a:solidFill>
                <a:latin typeface="Goudy Old Style"/>
              </a:rPr>
              <a:t>HashMap</a:t>
            </a:r>
            <a:r>
              <a:rPr lang="en-US" sz="2800" b="1" dirty="0">
                <a:solidFill>
                  <a:srgbClr val="000000"/>
                </a:solidFill>
                <a:latin typeface="Goudy Old Style"/>
              </a:rPr>
              <a:t> class</a:t>
            </a:r>
            <a:endParaRPr/>
          </a:p>
          <a:p>
            <a:pPr marL="457200" indent="-342900">
              <a:buSzPct val="70000"/>
              <a:buFont typeface="Wingdings" pitchFamily="2" charset="2"/>
              <a:buChar char="v"/>
            </a:pPr>
            <a:r>
              <a:rPr lang="en-US" sz="2800" dirty="0" err="1">
                <a:solidFill>
                  <a:srgbClr val="000000"/>
                </a:solidFill>
                <a:latin typeface="Goudy Old Style"/>
              </a:rPr>
              <a:t>HashMap</a:t>
            </a:r>
            <a:r>
              <a:rPr lang="en-US" sz="2800" dirty="0">
                <a:solidFill>
                  <a:srgbClr val="000000"/>
                </a:solidFill>
                <a:latin typeface="Goudy Old Style"/>
              </a:rPr>
              <a:t> implements Map and extends </a:t>
            </a:r>
            <a:r>
              <a:rPr lang="en-US" sz="2800" dirty="0" err="1">
                <a:solidFill>
                  <a:srgbClr val="000000"/>
                </a:solidFill>
                <a:latin typeface="Goudy Old Style"/>
              </a:rPr>
              <a:t>AbstractMap</a:t>
            </a:r>
            <a:r>
              <a:rPr lang="en-US" sz="2800" dirty="0">
                <a:solidFill>
                  <a:srgbClr val="000000"/>
                </a:solidFill>
                <a:latin typeface="Goudy Old Style"/>
              </a:rPr>
              <a:t>.</a:t>
            </a:r>
            <a:endParaRPr/>
          </a:p>
          <a:p>
            <a:pPr marL="457200" indent="-342900">
              <a:buSzPct val="70000"/>
              <a:buFont typeface="Wingdings" pitchFamily="2" charset="2"/>
              <a:buChar char="v"/>
            </a:pPr>
            <a:r>
              <a:rPr lang="en-US" sz="2800" dirty="0">
                <a:solidFill>
                  <a:srgbClr val="000000"/>
                </a:solidFill>
                <a:latin typeface="Goudy Old Style"/>
              </a:rPr>
              <a:t>The </a:t>
            </a:r>
            <a:r>
              <a:rPr lang="en-US" sz="2800" dirty="0" err="1">
                <a:solidFill>
                  <a:srgbClr val="000000"/>
                </a:solidFill>
                <a:latin typeface="Goudy Old Style"/>
              </a:rPr>
              <a:t>HashMap</a:t>
            </a:r>
            <a:r>
              <a:rPr lang="en-US" sz="2800" dirty="0">
                <a:solidFill>
                  <a:srgbClr val="000000"/>
                </a:solidFill>
                <a:latin typeface="Goudy Old Style"/>
              </a:rPr>
              <a:t> class uses a hash table to implement the Map interface. This allows the execution time of basic operations, such as get( ) and put( ), to remain constant even for large sets.</a:t>
            </a:r>
            <a:endParaRPr/>
          </a:p>
          <a:p>
            <a:pPr marL="457200" indent="-342900">
              <a:buSzPct val="70000"/>
              <a:buFont typeface="Wingdings" charset="2"/>
              <a:buChar char=""/>
            </a:pPr>
            <a:r>
              <a:rPr lang="en-US" sz="2800" b="1" dirty="0">
                <a:solidFill>
                  <a:srgbClr val="000000"/>
                </a:solidFill>
                <a:latin typeface="Goudy Old Style"/>
              </a:rPr>
              <a:t>Constructors of </a:t>
            </a:r>
            <a:r>
              <a:rPr lang="en-US" sz="2800" b="1" dirty="0" err="1">
                <a:solidFill>
                  <a:srgbClr val="000000"/>
                </a:solidFill>
                <a:latin typeface="Goudy Old Style"/>
              </a:rPr>
              <a:t>HashMap</a:t>
            </a:r>
            <a:r>
              <a:rPr lang="en-US" sz="2800" b="1" dirty="0">
                <a:solidFill>
                  <a:srgbClr val="000000"/>
                </a:solidFill>
                <a:latin typeface="Goudy Old Style"/>
              </a:rPr>
              <a:t> class – </a:t>
            </a:r>
            <a:endParaRPr/>
          </a:p>
          <a:p>
            <a:pPr marL="457200" indent="-342900">
              <a:buSzPct val="70000"/>
              <a:buFont typeface="Wingdings" pitchFamily="2" charset="2"/>
              <a:buChar char="v"/>
            </a:pPr>
            <a:r>
              <a:rPr lang="en-US" sz="2800" dirty="0" err="1">
                <a:solidFill>
                  <a:srgbClr val="000000"/>
                </a:solidFill>
                <a:latin typeface="Goudy Old Style"/>
              </a:rPr>
              <a:t>HashMap</a:t>
            </a:r>
            <a:r>
              <a:rPr lang="en-US" sz="2800" dirty="0">
                <a:solidFill>
                  <a:srgbClr val="000000"/>
                </a:solidFill>
                <a:latin typeface="Goudy Old Style"/>
              </a:rPr>
              <a:t>( )</a:t>
            </a:r>
            <a:endParaRPr/>
          </a:p>
          <a:p>
            <a:pPr marL="457200" indent="-342900">
              <a:buSzPct val="70000"/>
              <a:buFont typeface="Wingdings" pitchFamily="2" charset="2"/>
              <a:buChar char="v"/>
            </a:pPr>
            <a:r>
              <a:rPr lang="en-US" sz="2800" dirty="0" err="1">
                <a:solidFill>
                  <a:srgbClr val="000000"/>
                </a:solidFill>
                <a:latin typeface="Goudy Old Style"/>
              </a:rPr>
              <a:t>HashMap</a:t>
            </a:r>
            <a:r>
              <a:rPr lang="en-US" sz="2800" dirty="0">
                <a:solidFill>
                  <a:srgbClr val="000000"/>
                </a:solidFill>
                <a:latin typeface="Goudy Old Style"/>
              </a:rPr>
              <a:t>(Map </a:t>
            </a:r>
            <a:r>
              <a:rPr lang="en-US" sz="2800" i="1" dirty="0">
                <a:solidFill>
                  <a:srgbClr val="000000"/>
                </a:solidFill>
                <a:latin typeface="Goudy Old Style"/>
              </a:rPr>
              <a:t>m</a:t>
            </a:r>
            <a:r>
              <a:rPr lang="en-US" sz="2800" dirty="0">
                <a:solidFill>
                  <a:srgbClr val="000000"/>
                </a:solidFill>
                <a:latin typeface="Goudy Old Style"/>
              </a:rPr>
              <a:t>)</a:t>
            </a:r>
            <a:endParaRPr/>
          </a:p>
          <a:p>
            <a:pPr marL="457200" indent="-342900">
              <a:buSzPct val="70000"/>
              <a:buFont typeface="Wingdings" pitchFamily="2" charset="2"/>
              <a:buChar char="v"/>
            </a:pPr>
            <a:r>
              <a:rPr lang="en-US" sz="2800" dirty="0" err="1">
                <a:solidFill>
                  <a:srgbClr val="000000"/>
                </a:solidFill>
                <a:latin typeface="Goudy Old Style"/>
              </a:rPr>
              <a:t>HashMap</a:t>
            </a:r>
            <a:r>
              <a:rPr lang="en-US" sz="2800" dirty="0">
                <a:solidFill>
                  <a:srgbClr val="000000"/>
                </a:solidFill>
                <a:latin typeface="Goudy Old Style"/>
              </a:rPr>
              <a:t>(</a:t>
            </a:r>
            <a:r>
              <a:rPr lang="en-US" sz="2800" dirty="0" err="1">
                <a:solidFill>
                  <a:srgbClr val="000000"/>
                </a:solidFill>
                <a:latin typeface="Goudy Old Style"/>
              </a:rPr>
              <a:t>int</a:t>
            </a:r>
            <a:r>
              <a:rPr lang="en-US" sz="2800" dirty="0">
                <a:solidFill>
                  <a:srgbClr val="000000"/>
                </a:solidFill>
                <a:latin typeface="Goudy Old Style"/>
              </a:rPr>
              <a:t> </a:t>
            </a:r>
            <a:r>
              <a:rPr lang="en-US" sz="2800" i="1" dirty="0">
                <a:solidFill>
                  <a:srgbClr val="000000"/>
                </a:solidFill>
                <a:latin typeface="Goudy Old Style"/>
              </a:rPr>
              <a:t>capacity</a:t>
            </a:r>
            <a:r>
              <a:rPr lang="en-US" sz="2800" dirty="0">
                <a:solidFill>
                  <a:srgbClr val="000000"/>
                </a:solidFill>
                <a:latin typeface="Goudy Old Style"/>
              </a:rPr>
              <a:t>)</a:t>
            </a:r>
            <a:endParaRPr/>
          </a:p>
          <a:p>
            <a:pPr marL="457200" indent="-342900">
              <a:buSzPct val="70000"/>
              <a:buFont typeface="Wingdings" pitchFamily="2" charset="2"/>
              <a:buChar char="v"/>
            </a:pPr>
            <a:r>
              <a:rPr lang="en-US" sz="2800" dirty="0" err="1">
                <a:solidFill>
                  <a:srgbClr val="000000"/>
                </a:solidFill>
                <a:latin typeface="Goudy Old Style"/>
              </a:rPr>
              <a:t>HashMap</a:t>
            </a:r>
            <a:r>
              <a:rPr lang="en-US" sz="2800" dirty="0">
                <a:solidFill>
                  <a:srgbClr val="000000"/>
                </a:solidFill>
                <a:latin typeface="Goudy Old Style"/>
              </a:rPr>
              <a:t>(</a:t>
            </a:r>
            <a:r>
              <a:rPr lang="en-US" sz="2800" dirty="0" err="1">
                <a:solidFill>
                  <a:srgbClr val="000000"/>
                </a:solidFill>
                <a:latin typeface="Goudy Old Style"/>
              </a:rPr>
              <a:t>int</a:t>
            </a:r>
            <a:r>
              <a:rPr lang="en-US" sz="2800" dirty="0">
                <a:solidFill>
                  <a:srgbClr val="000000"/>
                </a:solidFill>
                <a:latin typeface="Goudy Old Style"/>
              </a:rPr>
              <a:t> </a:t>
            </a:r>
            <a:r>
              <a:rPr lang="en-US" sz="2800" i="1" dirty="0">
                <a:solidFill>
                  <a:srgbClr val="000000"/>
                </a:solidFill>
                <a:latin typeface="Goudy Old Style"/>
              </a:rPr>
              <a:t>capacity</a:t>
            </a:r>
            <a:r>
              <a:rPr lang="en-US" sz="2800" dirty="0">
                <a:solidFill>
                  <a:srgbClr val="000000"/>
                </a:solidFill>
                <a:latin typeface="Goudy Old Style"/>
              </a:rPr>
              <a:t>, float </a:t>
            </a:r>
            <a:r>
              <a:rPr lang="en-US" sz="2800" i="1" dirty="0" err="1">
                <a:solidFill>
                  <a:srgbClr val="000000"/>
                </a:solidFill>
                <a:latin typeface="Goudy Old Style"/>
              </a:rPr>
              <a:t>fillRatio</a:t>
            </a:r>
            <a:r>
              <a:rPr lang="en-US" sz="2800" dirty="0">
                <a:solidFill>
                  <a:srgbClr val="000000"/>
                </a:solidFill>
                <a:latin typeface="Goudy Old Style"/>
              </a:rPr>
              <a:t>)</a:t>
            </a: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366" name="TextShape 2"/>
          <p:cNvSpPr txBox="1"/>
          <p:nvPr/>
        </p:nvSpPr>
        <p:spPr>
          <a:xfrm>
            <a:off x="76320" y="380880"/>
            <a:ext cx="8991360" cy="6248160"/>
          </a:xfrm>
          <a:prstGeom prst="rect">
            <a:avLst/>
          </a:prstGeom>
        </p:spPr>
        <p:txBody>
          <a:bodyPr/>
          <a:lstStyle/>
          <a:p>
            <a:pPr marL="400050" indent="-400050">
              <a:buSzPct val="70000"/>
              <a:buFont typeface="Wingdings" charset="2"/>
              <a:buChar char=""/>
            </a:pPr>
            <a:r>
              <a:rPr lang="en-US" sz="2800" b="1" dirty="0" err="1">
                <a:solidFill>
                  <a:srgbClr val="000000"/>
                </a:solidFill>
                <a:latin typeface="Goudy Old Style"/>
              </a:rPr>
              <a:t>TreeMap</a:t>
            </a:r>
            <a:r>
              <a:rPr lang="en-US" sz="2800" b="1" dirty="0">
                <a:solidFill>
                  <a:srgbClr val="000000"/>
                </a:solidFill>
                <a:latin typeface="Goudy Old Style"/>
              </a:rPr>
              <a:t> class</a:t>
            </a:r>
            <a:endParaRPr/>
          </a:p>
          <a:p>
            <a:pPr marL="457200" indent="-285750">
              <a:buSzPct val="70000"/>
              <a:buFont typeface="Wingdings" pitchFamily="2" charset="2"/>
              <a:buChar char="v"/>
            </a:pPr>
            <a:r>
              <a:rPr lang="en-US" sz="2800" dirty="0">
                <a:solidFill>
                  <a:srgbClr val="000000"/>
                </a:solidFill>
                <a:latin typeface="Goudy Old Style"/>
              </a:rPr>
              <a:t>The </a:t>
            </a:r>
            <a:r>
              <a:rPr lang="en-US" sz="2800" dirty="0" err="1">
                <a:solidFill>
                  <a:srgbClr val="000000"/>
                </a:solidFill>
                <a:latin typeface="Goudy Old Style"/>
              </a:rPr>
              <a:t>TreeMap</a:t>
            </a:r>
            <a:r>
              <a:rPr lang="en-US" sz="2800" dirty="0">
                <a:solidFill>
                  <a:srgbClr val="000000"/>
                </a:solidFill>
                <a:latin typeface="Goudy Old Style"/>
              </a:rPr>
              <a:t> class implements the Map interface by using a tree. A </a:t>
            </a:r>
            <a:r>
              <a:rPr lang="en-US" sz="2800" dirty="0" err="1">
                <a:solidFill>
                  <a:srgbClr val="000000"/>
                </a:solidFill>
                <a:latin typeface="Goudy Old Style"/>
              </a:rPr>
              <a:t>TreeMap</a:t>
            </a:r>
            <a:r>
              <a:rPr lang="en-US" sz="2800" dirty="0">
                <a:solidFill>
                  <a:srgbClr val="000000"/>
                </a:solidFill>
                <a:latin typeface="Goudy Old Style"/>
              </a:rPr>
              <a:t> provides an efficient means of storing key/value pairs in sorted order, and allows rapid retrieval. </a:t>
            </a:r>
            <a:endParaRPr/>
          </a:p>
          <a:p>
            <a:pPr marL="457200" indent="-457200">
              <a:buSzPct val="70000"/>
              <a:buFont typeface="Wingdings" charset="2"/>
              <a:buChar char=""/>
            </a:pPr>
            <a:r>
              <a:rPr lang="en-US" sz="2800" b="1" dirty="0">
                <a:solidFill>
                  <a:srgbClr val="000000"/>
                </a:solidFill>
                <a:latin typeface="Goudy Old Style"/>
              </a:rPr>
              <a:t>Constructors  of </a:t>
            </a:r>
            <a:r>
              <a:rPr lang="en-US" sz="2800" b="1" dirty="0" err="1">
                <a:solidFill>
                  <a:srgbClr val="000000"/>
                </a:solidFill>
                <a:latin typeface="Goudy Old Style"/>
              </a:rPr>
              <a:t>TreeMap</a:t>
            </a:r>
            <a:r>
              <a:rPr lang="en-US" sz="2800" b="1" dirty="0">
                <a:solidFill>
                  <a:srgbClr val="000000"/>
                </a:solidFill>
                <a:latin typeface="Goudy Old Style"/>
              </a:rPr>
              <a:t> class</a:t>
            </a:r>
            <a:endParaRPr/>
          </a:p>
          <a:p>
            <a:pPr marL="571500" indent="-342900">
              <a:buSzPct val="70000"/>
              <a:buFont typeface="Wingdings" pitchFamily="2" charset="2"/>
              <a:buChar char="v"/>
            </a:pPr>
            <a:r>
              <a:rPr lang="en-US" sz="2800" dirty="0" err="1">
                <a:solidFill>
                  <a:srgbClr val="000000"/>
                </a:solidFill>
                <a:latin typeface="Goudy Old Style"/>
              </a:rPr>
              <a:t>TreeMap</a:t>
            </a:r>
            <a:r>
              <a:rPr lang="en-US" sz="2800" dirty="0">
                <a:solidFill>
                  <a:srgbClr val="000000"/>
                </a:solidFill>
                <a:latin typeface="Goudy Old Style"/>
              </a:rPr>
              <a:t>( )</a:t>
            </a:r>
            <a:endParaRPr/>
          </a:p>
          <a:p>
            <a:pPr marL="571500" indent="-342900">
              <a:buSzPct val="70000"/>
              <a:buFont typeface="Wingdings" pitchFamily="2" charset="2"/>
              <a:buChar char="v"/>
            </a:pPr>
            <a:r>
              <a:rPr lang="en-US" sz="2800" dirty="0" err="1">
                <a:solidFill>
                  <a:srgbClr val="000000"/>
                </a:solidFill>
                <a:latin typeface="Goudy Old Style"/>
              </a:rPr>
              <a:t>TreeMap</a:t>
            </a:r>
            <a:r>
              <a:rPr lang="en-US" sz="2800" dirty="0">
                <a:solidFill>
                  <a:srgbClr val="000000"/>
                </a:solidFill>
                <a:latin typeface="Goudy Old Style"/>
              </a:rPr>
              <a:t>(Comparator </a:t>
            </a:r>
            <a:r>
              <a:rPr lang="en-US" sz="2800" i="1" dirty="0">
                <a:solidFill>
                  <a:srgbClr val="000000"/>
                </a:solidFill>
                <a:latin typeface="Goudy Old Style"/>
              </a:rPr>
              <a:t>comp</a:t>
            </a:r>
            <a:r>
              <a:rPr lang="en-US" sz="2800" dirty="0">
                <a:solidFill>
                  <a:srgbClr val="000000"/>
                </a:solidFill>
                <a:latin typeface="Goudy Old Style"/>
              </a:rPr>
              <a:t>)</a:t>
            </a:r>
            <a:endParaRPr/>
          </a:p>
          <a:p>
            <a:pPr marL="571500" indent="-342900">
              <a:buSzPct val="70000"/>
              <a:buFont typeface="Wingdings" pitchFamily="2" charset="2"/>
              <a:buChar char="v"/>
            </a:pPr>
            <a:r>
              <a:rPr lang="en-US" sz="2800" dirty="0" err="1">
                <a:solidFill>
                  <a:srgbClr val="000000"/>
                </a:solidFill>
                <a:latin typeface="Goudy Old Style"/>
              </a:rPr>
              <a:t>TreeMap</a:t>
            </a:r>
            <a:r>
              <a:rPr lang="en-US" sz="2800" dirty="0">
                <a:solidFill>
                  <a:srgbClr val="000000"/>
                </a:solidFill>
                <a:latin typeface="Goudy Old Style"/>
              </a:rPr>
              <a:t>(Map </a:t>
            </a:r>
            <a:r>
              <a:rPr lang="en-US" sz="2800" i="1" dirty="0">
                <a:solidFill>
                  <a:srgbClr val="000000"/>
                </a:solidFill>
                <a:latin typeface="Goudy Old Style"/>
              </a:rPr>
              <a:t>m</a:t>
            </a:r>
            <a:r>
              <a:rPr lang="en-US" sz="2800" dirty="0">
                <a:solidFill>
                  <a:srgbClr val="000000"/>
                </a:solidFill>
                <a:latin typeface="Goudy Old Style"/>
              </a:rPr>
              <a:t>)</a:t>
            </a:r>
            <a:endParaRPr/>
          </a:p>
          <a:p>
            <a:pPr marL="571500" indent="-342900">
              <a:buSzPct val="70000"/>
              <a:buFont typeface="Wingdings" pitchFamily="2" charset="2"/>
              <a:buChar char="v"/>
            </a:pPr>
            <a:r>
              <a:rPr lang="en-US" sz="2800" dirty="0" err="1">
                <a:solidFill>
                  <a:srgbClr val="000000"/>
                </a:solidFill>
                <a:latin typeface="Goudy Old Style"/>
              </a:rPr>
              <a:t>TreeMap</a:t>
            </a:r>
            <a:r>
              <a:rPr lang="en-US" sz="2800" dirty="0">
                <a:solidFill>
                  <a:srgbClr val="000000"/>
                </a:solidFill>
                <a:latin typeface="Goudy Old Style"/>
              </a:rPr>
              <a:t>(</a:t>
            </a:r>
            <a:r>
              <a:rPr lang="en-US" sz="2800" dirty="0" err="1">
                <a:solidFill>
                  <a:srgbClr val="000000"/>
                </a:solidFill>
                <a:latin typeface="Goudy Old Style"/>
              </a:rPr>
              <a:t>SortedMap</a:t>
            </a:r>
            <a:r>
              <a:rPr lang="en-US" sz="2800" dirty="0">
                <a:solidFill>
                  <a:srgbClr val="000000"/>
                </a:solidFill>
                <a:latin typeface="Goudy Old Style"/>
              </a:rPr>
              <a:t> </a:t>
            </a:r>
            <a:r>
              <a:rPr lang="en-US" sz="2800" i="1" dirty="0" err="1">
                <a:solidFill>
                  <a:srgbClr val="000000"/>
                </a:solidFill>
                <a:latin typeface="Goudy Old Style"/>
              </a:rPr>
              <a:t>sm</a:t>
            </a:r>
            <a:r>
              <a:rPr lang="en-US" sz="2800" dirty="0">
                <a:solidFill>
                  <a:srgbClr val="000000"/>
                </a:solidFill>
                <a:latin typeface="Goudy Old Style"/>
              </a:rPr>
              <a:t>)</a:t>
            </a:r>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368" name="TextShape 2"/>
          <p:cNvSpPr txBox="1"/>
          <p:nvPr/>
        </p:nvSpPr>
        <p:spPr>
          <a:xfrm>
            <a:off x="0" y="457200"/>
            <a:ext cx="9143640" cy="6248160"/>
          </a:xfrm>
          <a:prstGeom prst="rect">
            <a:avLst/>
          </a:prstGeom>
        </p:spPr>
        <p:txBody>
          <a:bodyPr/>
          <a:lstStyle/>
          <a:p>
            <a:pPr marL="400050" indent="-342900">
              <a:lnSpc>
                <a:spcPct val="90000"/>
              </a:lnSpc>
              <a:buSzPct val="70000"/>
              <a:buFont typeface="Wingdings" charset="2"/>
              <a:buChar char=""/>
            </a:pPr>
            <a:r>
              <a:rPr lang="en-US" sz="2800" b="1" dirty="0" err="1">
                <a:solidFill>
                  <a:srgbClr val="000000"/>
                </a:solidFill>
                <a:latin typeface="Goudy Old Style"/>
              </a:rPr>
              <a:t>LinkedHashMap</a:t>
            </a:r>
            <a:r>
              <a:rPr lang="en-US" sz="2800" b="1" dirty="0">
                <a:solidFill>
                  <a:srgbClr val="000000"/>
                </a:solidFill>
                <a:latin typeface="Goudy Old Style"/>
              </a:rPr>
              <a:t> class – </a:t>
            </a:r>
            <a:r>
              <a:rPr lang="en-US" sz="2800" dirty="0">
                <a:solidFill>
                  <a:srgbClr val="000000"/>
                </a:solidFill>
                <a:latin typeface="Goudy Old Style"/>
              </a:rPr>
              <a:t>the class extends </a:t>
            </a:r>
            <a:r>
              <a:rPr lang="en-US" sz="2800" dirty="0" err="1">
                <a:solidFill>
                  <a:srgbClr val="000000"/>
                </a:solidFill>
                <a:latin typeface="Goudy Old Style"/>
              </a:rPr>
              <a:t>HashMap</a:t>
            </a:r>
            <a:r>
              <a:rPr lang="en-US" sz="2800" dirty="0">
                <a:solidFill>
                  <a:srgbClr val="000000"/>
                </a:solidFill>
                <a:latin typeface="Goudy Old Style"/>
              </a:rPr>
              <a:t>.</a:t>
            </a:r>
            <a:endParaRPr/>
          </a:p>
          <a:p>
            <a:pPr marL="400050" indent="-342900">
              <a:lnSpc>
                <a:spcPct val="90000"/>
              </a:lnSpc>
              <a:buSzPct val="70000"/>
              <a:buFont typeface="Wingdings" pitchFamily="2" charset="2"/>
              <a:buChar char="v"/>
            </a:pPr>
            <a:r>
              <a:rPr lang="en-US" sz="2800" dirty="0" err="1">
                <a:solidFill>
                  <a:srgbClr val="000000"/>
                </a:solidFill>
                <a:latin typeface="Goudy Old Style"/>
              </a:rPr>
              <a:t>LinkedHashMap</a:t>
            </a:r>
            <a:r>
              <a:rPr lang="en-US" sz="2800" dirty="0">
                <a:solidFill>
                  <a:srgbClr val="000000"/>
                </a:solidFill>
                <a:latin typeface="Goudy Old Style"/>
              </a:rPr>
              <a:t> maintains a linked list of the entries in the map, in the order in which they were inserted. This allows insertion-order iteration over the map. </a:t>
            </a:r>
            <a:endParaRPr/>
          </a:p>
          <a:p>
            <a:pPr marL="400050" indent="-342900">
              <a:lnSpc>
                <a:spcPct val="90000"/>
              </a:lnSpc>
              <a:buSzPct val="70000"/>
              <a:buFont typeface="Wingdings" pitchFamily="2" charset="2"/>
              <a:buChar char="v"/>
            </a:pPr>
            <a:r>
              <a:rPr lang="en-US" sz="2800" dirty="0">
                <a:solidFill>
                  <a:srgbClr val="000000"/>
                </a:solidFill>
                <a:latin typeface="Goudy Old Style"/>
              </a:rPr>
              <a:t>When iterating a </a:t>
            </a:r>
            <a:r>
              <a:rPr lang="en-US" sz="2800" dirty="0" err="1">
                <a:solidFill>
                  <a:srgbClr val="000000"/>
                </a:solidFill>
                <a:latin typeface="Goudy Old Style"/>
              </a:rPr>
              <a:t>LinkedHashMap</a:t>
            </a:r>
            <a:r>
              <a:rPr lang="en-US" sz="2800" dirty="0">
                <a:solidFill>
                  <a:srgbClr val="000000"/>
                </a:solidFill>
                <a:latin typeface="Goudy Old Style"/>
              </a:rPr>
              <a:t>, the elements will be returned in the order in which they were inserted. </a:t>
            </a:r>
            <a:endParaRPr/>
          </a:p>
          <a:p>
            <a:pPr marL="400050" indent="-342900">
              <a:lnSpc>
                <a:spcPct val="90000"/>
              </a:lnSpc>
              <a:buSzPct val="70000"/>
              <a:buFont typeface="Wingdings" pitchFamily="2" charset="2"/>
              <a:buChar char="v"/>
            </a:pPr>
            <a:r>
              <a:rPr lang="en-US" sz="2800" dirty="0">
                <a:solidFill>
                  <a:srgbClr val="000000"/>
                </a:solidFill>
                <a:latin typeface="Goudy Old Style"/>
              </a:rPr>
              <a:t>It is  also possible to create a </a:t>
            </a:r>
            <a:r>
              <a:rPr lang="en-US" sz="2800" dirty="0" err="1">
                <a:solidFill>
                  <a:srgbClr val="000000"/>
                </a:solidFill>
                <a:latin typeface="Goudy Old Style"/>
              </a:rPr>
              <a:t>LinkedHashMap</a:t>
            </a:r>
            <a:r>
              <a:rPr lang="en-US" sz="2800" dirty="0">
                <a:solidFill>
                  <a:srgbClr val="000000"/>
                </a:solidFill>
                <a:latin typeface="Goudy Old Style"/>
              </a:rPr>
              <a:t> that returns its elements in the order in which they were last accessed.</a:t>
            </a:r>
            <a:endParaRPr/>
          </a:p>
          <a:p>
            <a:pPr marL="400050" indent="-342900">
              <a:lnSpc>
                <a:spcPct val="90000"/>
              </a:lnSpc>
              <a:buSzPct val="70000"/>
              <a:buFont typeface="Wingdings" pitchFamily="2" charset="2"/>
              <a:buChar char="v"/>
            </a:pPr>
            <a:r>
              <a:rPr lang="en-US" sz="2800" dirty="0" err="1">
                <a:solidFill>
                  <a:srgbClr val="000000"/>
                </a:solidFill>
                <a:latin typeface="Goudy Old Style"/>
              </a:rPr>
              <a:t>LinkedHashMap</a:t>
            </a:r>
            <a:r>
              <a:rPr lang="en-US" sz="2800" dirty="0">
                <a:solidFill>
                  <a:srgbClr val="000000"/>
                </a:solidFill>
                <a:latin typeface="Goudy Old Style"/>
              </a:rPr>
              <a:t> defines the following constructors.</a:t>
            </a:r>
            <a:endParaRPr/>
          </a:p>
          <a:p>
            <a:pPr marL="857250" lvl="1" indent="-342900">
              <a:lnSpc>
                <a:spcPct val="90000"/>
              </a:lnSpc>
              <a:buSzPct val="70000"/>
              <a:buFont typeface="Wingdings" pitchFamily="2" charset="2"/>
              <a:buChar char="ü"/>
            </a:pPr>
            <a:r>
              <a:rPr lang="en-US" sz="2800" dirty="0" err="1">
                <a:solidFill>
                  <a:srgbClr val="000000"/>
                </a:solidFill>
                <a:latin typeface="Goudy Old Style"/>
              </a:rPr>
              <a:t>LinkedHashMap</a:t>
            </a:r>
            <a:r>
              <a:rPr lang="en-US" sz="2800" dirty="0">
                <a:solidFill>
                  <a:srgbClr val="000000"/>
                </a:solidFill>
                <a:latin typeface="Goudy Old Style"/>
              </a:rPr>
              <a:t>( )</a:t>
            </a:r>
            <a:endParaRPr/>
          </a:p>
          <a:p>
            <a:pPr marL="857250" lvl="1" indent="-342900">
              <a:lnSpc>
                <a:spcPct val="90000"/>
              </a:lnSpc>
              <a:buSzPct val="70000"/>
              <a:buFont typeface="Wingdings" pitchFamily="2" charset="2"/>
              <a:buChar char="ü"/>
            </a:pPr>
            <a:r>
              <a:rPr lang="en-US" sz="2800" dirty="0" err="1">
                <a:solidFill>
                  <a:srgbClr val="000000"/>
                </a:solidFill>
                <a:latin typeface="Goudy Old Style"/>
              </a:rPr>
              <a:t>LinkedHashMap</a:t>
            </a:r>
            <a:r>
              <a:rPr lang="en-US" sz="2800" dirty="0">
                <a:solidFill>
                  <a:srgbClr val="000000"/>
                </a:solidFill>
                <a:latin typeface="Goudy Old Style"/>
              </a:rPr>
              <a:t>(Map </a:t>
            </a:r>
            <a:r>
              <a:rPr lang="en-US" sz="2800" i="1" dirty="0">
                <a:solidFill>
                  <a:srgbClr val="000000"/>
                </a:solidFill>
                <a:latin typeface="Goudy Old Style"/>
              </a:rPr>
              <a:t>m</a:t>
            </a:r>
            <a:r>
              <a:rPr lang="en-US" sz="2800" dirty="0">
                <a:solidFill>
                  <a:srgbClr val="000000"/>
                </a:solidFill>
                <a:latin typeface="Goudy Old Style"/>
              </a:rPr>
              <a:t>)</a:t>
            </a:r>
            <a:endParaRPr/>
          </a:p>
          <a:p>
            <a:pPr marL="857250" lvl="1" indent="-342900">
              <a:lnSpc>
                <a:spcPct val="90000"/>
              </a:lnSpc>
              <a:buSzPct val="70000"/>
              <a:buFont typeface="Wingdings" pitchFamily="2" charset="2"/>
              <a:buChar char="ü"/>
            </a:pPr>
            <a:r>
              <a:rPr lang="en-US" sz="2800" dirty="0" err="1">
                <a:solidFill>
                  <a:srgbClr val="000000"/>
                </a:solidFill>
                <a:latin typeface="Goudy Old Style"/>
              </a:rPr>
              <a:t>LinkedHashMap</a:t>
            </a:r>
            <a:r>
              <a:rPr lang="en-US" sz="2800" dirty="0">
                <a:solidFill>
                  <a:srgbClr val="000000"/>
                </a:solidFill>
                <a:latin typeface="Goudy Old Style"/>
              </a:rPr>
              <a:t>(</a:t>
            </a:r>
            <a:r>
              <a:rPr lang="en-US" sz="2800" dirty="0" err="1">
                <a:solidFill>
                  <a:srgbClr val="000000"/>
                </a:solidFill>
                <a:latin typeface="Goudy Old Style"/>
              </a:rPr>
              <a:t>int</a:t>
            </a:r>
            <a:r>
              <a:rPr lang="en-US" sz="2800" dirty="0">
                <a:solidFill>
                  <a:srgbClr val="000000"/>
                </a:solidFill>
                <a:latin typeface="Goudy Old Style"/>
              </a:rPr>
              <a:t> </a:t>
            </a:r>
            <a:r>
              <a:rPr lang="en-US" sz="2800" i="1" dirty="0">
                <a:solidFill>
                  <a:srgbClr val="000000"/>
                </a:solidFill>
                <a:latin typeface="Goudy Old Style"/>
              </a:rPr>
              <a:t>capacity</a:t>
            </a:r>
            <a:r>
              <a:rPr lang="en-US" sz="2800" dirty="0">
                <a:solidFill>
                  <a:srgbClr val="000000"/>
                </a:solidFill>
                <a:latin typeface="Goudy Old Style"/>
              </a:rPr>
              <a:t>)</a:t>
            </a:r>
            <a:endParaRPr/>
          </a:p>
          <a:p>
            <a:pPr marL="857250" lvl="1" indent="-342900">
              <a:lnSpc>
                <a:spcPct val="90000"/>
              </a:lnSpc>
              <a:buSzPct val="70000"/>
              <a:buFont typeface="Wingdings" pitchFamily="2" charset="2"/>
              <a:buChar char="ü"/>
            </a:pPr>
            <a:r>
              <a:rPr lang="en-US" sz="2800" dirty="0" err="1">
                <a:solidFill>
                  <a:srgbClr val="000000"/>
                </a:solidFill>
                <a:latin typeface="Goudy Old Style"/>
              </a:rPr>
              <a:t>LinkedHashMap</a:t>
            </a:r>
            <a:r>
              <a:rPr lang="en-US" sz="2800" dirty="0">
                <a:solidFill>
                  <a:srgbClr val="000000"/>
                </a:solidFill>
                <a:latin typeface="Goudy Old Style"/>
              </a:rPr>
              <a:t>(</a:t>
            </a:r>
            <a:r>
              <a:rPr lang="en-US" sz="2800" dirty="0" err="1">
                <a:solidFill>
                  <a:srgbClr val="000000"/>
                </a:solidFill>
                <a:latin typeface="Goudy Old Style"/>
              </a:rPr>
              <a:t>int</a:t>
            </a:r>
            <a:r>
              <a:rPr lang="en-US" sz="2800" dirty="0">
                <a:solidFill>
                  <a:srgbClr val="000000"/>
                </a:solidFill>
                <a:latin typeface="Goudy Old Style"/>
              </a:rPr>
              <a:t> </a:t>
            </a:r>
            <a:r>
              <a:rPr lang="en-US" sz="2800" i="1" dirty="0">
                <a:solidFill>
                  <a:srgbClr val="000000"/>
                </a:solidFill>
                <a:latin typeface="Goudy Old Style"/>
              </a:rPr>
              <a:t>capacity</a:t>
            </a:r>
            <a:r>
              <a:rPr lang="en-US" sz="2800" dirty="0">
                <a:solidFill>
                  <a:srgbClr val="000000"/>
                </a:solidFill>
                <a:latin typeface="Goudy Old Style"/>
              </a:rPr>
              <a:t>, float </a:t>
            </a:r>
            <a:r>
              <a:rPr lang="en-US" sz="2800" i="1" dirty="0" err="1">
                <a:solidFill>
                  <a:srgbClr val="000000"/>
                </a:solidFill>
                <a:latin typeface="Goudy Old Style"/>
              </a:rPr>
              <a:t>fillRatio</a:t>
            </a:r>
            <a:r>
              <a:rPr lang="en-US" sz="2800" dirty="0">
                <a:solidFill>
                  <a:srgbClr val="000000"/>
                </a:solidFill>
                <a:latin typeface="Goudy Old Style"/>
              </a:rPr>
              <a:t>)</a:t>
            </a:r>
            <a:endParaRPr/>
          </a:p>
          <a:p>
            <a:pPr marL="857250" lvl="1" indent="-342900">
              <a:lnSpc>
                <a:spcPct val="90000"/>
              </a:lnSpc>
              <a:buSzPct val="70000"/>
              <a:buFont typeface="Wingdings" pitchFamily="2" charset="2"/>
              <a:buChar char="ü"/>
            </a:pPr>
            <a:r>
              <a:rPr lang="en-US" sz="2800" dirty="0" err="1">
                <a:solidFill>
                  <a:srgbClr val="000000"/>
                </a:solidFill>
                <a:latin typeface="Goudy Old Style"/>
              </a:rPr>
              <a:t>LinkedHashMap</a:t>
            </a:r>
            <a:r>
              <a:rPr lang="en-US" sz="2800" dirty="0">
                <a:solidFill>
                  <a:srgbClr val="000000"/>
                </a:solidFill>
                <a:latin typeface="Goudy Old Style"/>
              </a:rPr>
              <a:t>(</a:t>
            </a:r>
            <a:r>
              <a:rPr lang="en-US" sz="2800" dirty="0" err="1">
                <a:solidFill>
                  <a:srgbClr val="000000"/>
                </a:solidFill>
                <a:latin typeface="Goudy Old Style"/>
              </a:rPr>
              <a:t>int</a:t>
            </a:r>
            <a:r>
              <a:rPr lang="en-US" sz="2800" dirty="0">
                <a:solidFill>
                  <a:srgbClr val="000000"/>
                </a:solidFill>
                <a:latin typeface="Goudy Old Style"/>
              </a:rPr>
              <a:t> </a:t>
            </a:r>
            <a:r>
              <a:rPr lang="en-US" sz="2800" i="1" dirty="0">
                <a:solidFill>
                  <a:srgbClr val="000000"/>
                </a:solidFill>
                <a:latin typeface="Goudy Old Style"/>
              </a:rPr>
              <a:t>capacity</a:t>
            </a:r>
            <a:r>
              <a:rPr lang="en-US" sz="2800" dirty="0">
                <a:solidFill>
                  <a:srgbClr val="000000"/>
                </a:solidFill>
                <a:latin typeface="Goudy Old Style"/>
              </a:rPr>
              <a:t>, float </a:t>
            </a:r>
            <a:r>
              <a:rPr lang="en-US" sz="2800" i="1" dirty="0" err="1">
                <a:solidFill>
                  <a:srgbClr val="000000"/>
                </a:solidFill>
                <a:latin typeface="Goudy Old Style"/>
              </a:rPr>
              <a:t>fillRatio</a:t>
            </a:r>
            <a:r>
              <a:rPr lang="en-US" sz="2800" dirty="0">
                <a:solidFill>
                  <a:srgbClr val="000000"/>
                </a:solidFill>
                <a:latin typeface="Goudy Old Style"/>
              </a:rPr>
              <a:t>, </a:t>
            </a:r>
            <a:r>
              <a:rPr lang="en-US" sz="2800" dirty="0" err="1">
                <a:solidFill>
                  <a:srgbClr val="000000"/>
                </a:solidFill>
                <a:latin typeface="Goudy Old Style"/>
              </a:rPr>
              <a:t>boolean</a:t>
            </a:r>
            <a:r>
              <a:rPr lang="en-US" sz="2800" dirty="0">
                <a:solidFill>
                  <a:srgbClr val="000000"/>
                </a:solidFill>
                <a:latin typeface="Goudy Old Style"/>
              </a:rPr>
              <a:t> </a:t>
            </a:r>
            <a:r>
              <a:rPr lang="en-US" sz="2800" i="1" dirty="0">
                <a:solidFill>
                  <a:srgbClr val="000000"/>
                </a:solidFill>
                <a:latin typeface="Goudy Old Style"/>
              </a:rPr>
              <a:t>Order</a:t>
            </a:r>
            <a:r>
              <a:rPr lang="en-US" sz="2800" dirty="0">
                <a:solidFill>
                  <a:srgbClr val="000000"/>
                </a:solidFill>
                <a:latin typeface="Goudy Old Style"/>
              </a:rPr>
              <a:t>)</a:t>
            </a:r>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370" name="TextShape 2"/>
          <p:cNvSpPr txBox="1"/>
          <p:nvPr/>
        </p:nvSpPr>
        <p:spPr>
          <a:xfrm>
            <a:off x="0" y="457560"/>
            <a:ext cx="9143640" cy="6400440"/>
          </a:xfrm>
          <a:prstGeom prst="rect">
            <a:avLst/>
          </a:prstGeom>
        </p:spPr>
        <p:txBody>
          <a:bodyPr/>
          <a:lstStyle/>
          <a:p>
            <a:pPr marL="285750" indent="-114300">
              <a:lnSpc>
                <a:spcPct val="80000"/>
              </a:lnSpc>
              <a:buSzPct val="70000"/>
              <a:buFont typeface="Wingdings" charset="2"/>
              <a:buChar char=""/>
            </a:pPr>
            <a:r>
              <a:rPr lang="en-US" sz="2800" dirty="0">
                <a:solidFill>
                  <a:srgbClr val="000000"/>
                </a:solidFill>
                <a:latin typeface="Goudy Old Style"/>
              </a:rPr>
              <a:t> The </a:t>
            </a:r>
            <a:r>
              <a:rPr lang="en-US" sz="2800" b="1" dirty="0">
                <a:solidFill>
                  <a:srgbClr val="000000"/>
                </a:solidFill>
                <a:latin typeface="Goudy Old Style"/>
              </a:rPr>
              <a:t>Comparator </a:t>
            </a:r>
            <a:r>
              <a:rPr lang="en-US" sz="2800" dirty="0">
                <a:solidFill>
                  <a:srgbClr val="000000"/>
                </a:solidFill>
                <a:latin typeface="Goudy Old Style"/>
              </a:rPr>
              <a:t>interface defines two methods: </a:t>
            </a:r>
            <a:endParaRPr/>
          </a:p>
          <a:p>
            <a:pPr marL="285750" indent="-114300">
              <a:lnSpc>
                <a:spcPct val="80000"/>
              </a:lnSpc>
            </a:pPr>
            <a:r>
              <a:rPr lang="en-US" sz="2800" b="1" dirty="0">
                <a:solidFill>
                  <a:srgbClr val="000000"/>
                </a:solidFill>
                <a:latin typeface="Goudy Old Style"/>
              </a:rPr>
              <a:t>    compare( ) </a:t>
            </a:r>
            <a:r>
              <a:rPr lang="en-US" sz="2800" dirty="0">
                <a:solidFill>
                  <a:srgbClr val="000000"/>
                </a:solidFill>
                <a:latin typeface="Goudy Old Style"/>
              </a:rPr>
              <a:t>and </a:t>
            </a:r>
            <a:r>
              <a:rPr lang="en-US" sz="2800" b="1" dirty="0">
                <a:solidFill>
                  <a:srgbClr val="000000"/>
                </a:solidFill>
                <a:latin typeface="Goudy Old Style"/>
              </a:rPr>
              <a:t>equals( )</a:t>
            </a:r>
            <a:r>
              <a:rPr lang="en-US" sz="2800" dirty="0">
                <a:solidFill>
                  <a:srgbClr val="000000"/>
                </a:solidFill>
                <a:latin typeface="Goudy Old Style"/>
              </a:rPr>
              <a:t>. </a:t>
            </a:r>
            <a:endParaRPr/>
          </a:p>
          <a:p>
            <a:pPr marL="400050" indent="-228600">
              <a:lnSpc>
                <a:spcPct val="80000"/>
              </a:lnSpc>
              <a:buSzPct val="70000"/>
              <a:buFont typeface="Wingdings" pitchFamily="2" charset="2"/>
              <a:buChar char="v"/>
            </a:pPr>
            <a:r>
              <a:rPr lang="en-US" sz="2800" dirty="0">
                <a:solidFill>
                  <a:srgbClr val="000000"/>
                </a:solidFill>
                <a:latin typeface="Goudy Old Style"/>
              </a:rPr>
              <a:t> The </a:t>
            </a:r>
            <a:r>
              <a:rPr lang="en-US" sz="2800" b="1" dirty="0">
                <a:solidFill>
                  <a:srgbClr val="000000"/>
                </a:solidFill>
                <a:latin typeface="Goudy Old Style"/>
              </a:rPr>
              <a:t>compare( ) </a:t>
            </a:r>
            <a:r>
              <a:rPr lang="en-US" sz="2800" dirty="0">
                <a:solidFill>
                  <a:srgbClr val="000000"/>
                </a:solidFill>
                <a:latin typeface="Goudy Old Style"/>
              </a:rPr>
              <a:t>method, compares two elements for order :</a:t>
            </a:r>
            <a:endParaRPr/>
          </a:p>
          <a:p>
            <a:pPr marL="514350" indent="-57150">
              <a:lnSpc>
                <a:spcPct val="80000"/>
              </a:lnSpc>
              <a:buSzPct val="70000"/>
            </a:pPr>
            <a:r>
              <a:rPr lang="en-US" sz="2800" dirty="0">
                <a:solidFill>
                  <a:srgbClr val="000000"/>
                </a:solidFill>
                <a:latin typeface="Goudy Old Style"/>
              </a:rPr>
              <a:t> </a:t>
            </a:r>
            <a:r>
              <a:rPr lang="en-US" sz="2800" b="1" dirty="0">
                <a:solidFill>
                  <a:srgbClr val="000000"/>
                </a:solidFill>
                <a:latin typeface="Goudy Old Style"/>
              </a:rPr>
              <a:t>  </a:t>
            </a:r>
            <a:r>
              <a:rPr lang="en-US" sz="2800" b="1" dirty="0" err="1">
                <a:solidFill>
                  <a:srgbClr val="000000"/>
                </a:solidFill>
                <a:latin typeface="Goudy Old Style"/>
              </a:rPr>
              <a:t>int</a:t>
            </a:r>
            <a:r>
              <a:rPr lang="en-US" sz="2800" b="1" dirty="0">
                <a:solidFill>
                  <a:srgbClr val="000000"/>
                </a:solidFill>
                <a:latin typeface="Goudy Old Style"/>
              </a:rPr>
              <a:t> compare(Object </a:t>
            </a:r>
            <a:r>
              <a:rPr lang="en-US" sz="2800" b="1" i="1" dirty="0">
                <a:solidFill>
                  <a:srgbClr val="000000"/>
                </a:solidFill>
                <a:latin typeface="Goudy Old Style"/>
              </a:rPr>
              <a:t>obj1</a:t>
            </a:r>
            <a:r>
              <a:rPr lang="en-US" sz="2800" b="1" dirty="0">
                <a:solidFill>
                  <a:srgbClr val="000000"/>
                </a:solidFill>
                <a:latin typeface="Goudy Old Style"/>
              </a:rPr>
              <a:t>,  Object </a:t>
            </a:r>
            <a:r>
              <a:rPr lang="en-US" sz="2800" b="1" i="1" dirty="0">
                <a:solidFill>
                  <a:srgbClr val="000000"/>
                </a:solidFill>
                <a:latin typeface="Goudy Old Style"/>
              </a:rPr>
              <a:t>obj2</a:t>
            </a:r>
            <a:r>
              <a:rPr lang="en-US" sz="2800" b="1" dirty="0">
                <a:solidFill>
                  <a:srgbClr val="000000"/>
                </a:solidFill>
                <a:latin typeface="Goudy Old Style"/>
              </a:rPr>
              <a:t>)</a:t>
            </a:r>
            <a:endParaRPr/>
          </a:p>
          <a:p>
            <a:pPr marL="514350" indent="-57150">
              <a:lnSpc>
                <a:spcPct val="80000"/>
              </a:lnSpc>
              <a:buSzPct val="70000"/>
            </a:pPr>
            <a:r>
              <a:rPr lang="en-US" sz="2800" dirty="0">
                <a:solidFill>
                  <a:srgbClr val="000000"/>
                </a:solidFill>
                <a:latin typeface="Goudy Old Style"/>
              </a:rPr>
              <a:t>   </a:t>
            </a:r>
            <a:r>
              <a:rPr lang="en-US" sz="2800" i="1" dirty="0">
                <a:solidFill>
                  <a:srgbClr val="000000"/>
                </a:solidFill>
                <a:latin typeface="Goudy Old Style"/>
              </a:rPr>
              <a:t>obj1 </a:t>
            </a:r>
            <a:r>
              <a:rPr lang="en-US" sz="2800" dirty="0">
                <a:solidFill>
                  <a:srgbClr val="000000"/>
                </a:solidFill>
                <a:latin typeface="Goudy Old Style"/>
              </a:rPr>
              <a:t>and </a:t>
            </a:r>
            <a:r>
              <a:rPr lang="en-US" sz="2800" i="1" dirty="0">
                <a:solidFill>
                  <a:srgbClr val="000000"/>
                </a:solidFill>
                <a:latin typeface="Goudy Old Style"/>
              </a:rPr>
              <a:t>obj2 </a:t>
            </a:r>
            <a:r>
              <a:rPr lang="en-US" sz="2800" dirty="0">
                <a:solidFill>
                  <a:srgbClr val="000000"/>
                </a:solidFill>
                <a:latin typeface="Goudy Old Style"/>
              </a:rPr>
              <a:t>are the objects to be compared. </a:t>
            </a:r>
            <a:endParaRPr/>
          </a:p>
          <a:p>
            <a:pPr marL="514350" indent="-57150">
              <a:lnSpc>
                <a:spcPct val="80000"/>
              </a:lnSpc>
              <a:buSzPct val="70000"/>
            </a:pPr>
            <a:r>
              <a:rPr lang="en-US" sz="2800" dirty="0">
                <a:solidFill>
                  <a:srgbClr val="000000"/>
                </a:solidFill>
                <a:latin typeface="Goudy Old Style"/>
              </a:rPr>
              <a:t>   the method returns zero if the objects are equal, positive </a:t>
            </a:r>
            <a:r>
              <a:rPr lang="en-US" sz="2800" dirty="0" smtClean="0">
                <a:solidFill>
                  <a:srgbClr val="000000"/>
                </a:solidFill>
                <a:latin typeface="Goudy Old Style"/>
              </a:rPr>
              <a:t>  value </a:t>
            </a:r>
            <a:r>
              <a:rPr lang="en-US" sz="2800" dirty="0">
                <a:solidFill>
                  <a:srgbClr val="000000"/>
                </a:solidFill>
                <a:latin typeface="Goudy Old Style"/>
              </a:rPr>
              <a:t>if </a:t>
            </a:r>
            <a:r>
              <a:rPr lang="en-US" sz="2800" i="1" dirty="0">
                <a:solidFill>
                  <a:srgbClr val="000000"/>
                </a:solidFill>
                <a:latin typeface="Goudy Old Style"/>
              </a:rPr>
              <a:t>obj1 </a:t>
            </a:r>
            <a:r>
              <a:rPr lang="en-US" sz="2800" dirty="0">
                <a:solidFill>
                  <a:srgbClr val="000000"/>
                </a:solidFill>
                <a:latin typeface="Goudy Old Style"/>
              </a:rPr>
              <a:t>is greater than </a:t>
            </a:r>
            <a:r>
              <a:rPr lang="en-US" sz="2800" i="1" dirty="0">
                <a:solidFill>
                  <a:srgbClr val="000000"/>
                </a:solidFill>
                <a:latin typeface="Goudy Old Style"/>
              </a:rPr>
              <a:t>obj2, </a:t>
            </a:r>
            <a:r>
              <a:rPr lang="en-US" sz="2800" dirty="0">
                <a:solidFill>
                  <a:srgbClr val="000000"/>
                </a:solidFill>
                <a:latin typeface="Goudy Old Style"/>
              </a:rPr>
              <a:t>else negative. </a:t>
            </a:r>
            <a:endParaRPr/>
          </a:p>
          <a:p>
            <a:pPr marL="457200" indent="-285750">
              <a:lnSpc>
                <a:spcPct val="80000"/>
              </a:lnSpc>
              <a:buSzPct val="70000"/>
              <a:buFont typeface="Wingdings" pitchFamily="2" charset="2"/>
              <a:buChar char="v"/>
            </a:pPr>
            <a:r>
              <a:rPr lang="en-US" sz="2800" dirty="0">
                <a:solidFill>
                  <a:srgbClr val="000000"/>
                </a:solidFill>
                <a:latin typeface="Goudy Old Style"/>
              </a:rPr>
              <a:t>The method throws a </a:t>
            </a:r>
            <a:r>
              <a:rPr lang="en-US" sz="2800" b="1" dirty="0" err="1">
                <a:solidFill>
                  <a:srgbClr val="000000"/>
                </a:solidFill>
                <a:latin typeface="Goudy Old Style"/>
              </a:rPr>
              <a:t>ClassCastException</a:t>
            </a:r>
            <a:r>
              <a:rPr lang="en-US" sz="2800" b="1" dirty="0">
                <a:solidFill>
                  <a:srgbClr val="000000"/>
                </a:solidFill>
                <a:latin typeface="Goudy Old Style"/>
              </a:rPr>
              <a:t> </a:t>
            </a:r>
            <a:r>
              <a:rPr lang="en-US" sz="2800" dirty="0">
                <a:solidFill>
                  <a:srgbClr val="000000"/>
                </a:solidFill>
                <a:latin typeface="Goudy Old Style"/>
              </a:rPr>
              <a:t>if the types of the objects are not compatible for comparison. By overriding </a:t>
            </a:r>
            <a:r>
              <a:rPr lang="en-US" sz="2800" b="1" dirty="0">
                <a:solidFill>
                  <a:srgbClr val="000000"/>
                </a:solidFill>
                <a:latin typeface="Goudy Old Style"/>
              </a:rPr>
              <a:t>compare( )</a:t>
            </a:r>
            <a:r>
              <a:rPr lang="en-US" sz="2800" dirty="0">
                <a:solidFill>
                  <a:srgbClr val="000000"/>
                </a:solidFill>
                <a:latin typeface="Goudy Old Style"/>
              </a:rPr>
              <a:t>, order of the objects can be altered.</a:t>
            </a:r>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372" name="TextShape 2"/>
          <p:cNvSpPr txBox="1"/>
          <p:nvPr/>
        </p:nvSpPr>
        <p:spPr>
          <a:xfrm>
            <a:off x="0" y="457200"/>
            <a:ext cx="9143640" cy="6400440"/>
          </a:xfrm>
          <a:prstGeom prst="rect">
            <a:avLst/>
          </a:prstGeom>
        </p:spPr>
        <p:txBody>
          <a:bodyPr/>
          <a:lstStyle/>
          <a:p>
            <a:pPr marL="400050" indent="-285750">
              <a:lnSpc>
                <a:spcPct val="90000"/>
              </a:lnSpc>
              <a:buSzPct val="70000"/>
              <a:buFont typeface="Wingdings" charset="2"/>
              <a:buChar char=""/>
            </a:pPr>
            <a:r>
              <a:rPr lang="en-US" sz="2800" dirty="0">
                <a:solidFill>
                  <a:srgbClr val="000000"/>
                </a:solidFill>
                <a:latin typeface="Goudy Old Style"/>
              </a:rPr>
              <a:t>The equals( ) the method, tests whether an object equals the invoking comparator.</a:t>
            </a:r>
            <a:endParaRPr/>
          </a:p>
          <a:p>
            <a:pPr marL="857250" lvl="1" indent="-285750">
              <a:lnSpc>
                <a:spcPct val="90000"/>
              </a:lnSpc>
              <a:buSzPct val="70000"/>
              <a:buFont typeface="Wingdings" pitchFamily="2" charset="2"/>
              <a:buChar char="v"/>
            </a:pPr>
            <a:r>
              <a:rPr lang="en-US" sz="2800" dirty="0" err="1">
                <a:solidFill>
                  <a:srgbClr val="000000"/>
                </a:solidFill>
                <a:latin typeface="Goudy Old Style"/>
              </a:rPr>
              <a:t>boolean</a:t>
            </a:r>
            <a:r>
              <a:rPr lang="en-US" sz="2800" dirty="0">
                <a:solidFill>
                  <a:srgbClr val="000000"/>
                </a:solidFill>
                <a:latin typeface="Goudy Old Style"/>
              </a:rPr>
              <a:t> equals(Object </a:t>
            </a:r>
            <a:r>
              <a:rPr lang="en-US" sz="2800" i="1" dirty="0" err="1">
                <a:solidFill>
                  <a:srgbClr val="000000"/>
                </a:solidFill>
                <a:latin typeface="Goudy Old Style"/>
              </a:rPr>
              <a:t>obj</a:t>
            </a:r>
            <a:r>
              <a:rPr lang="en-US" sz="2800" dirty="0">
                <a:solidFill>
                  <a:srgbClr val="000000"/>
                </a:solidFill>
                <a:latin typeface="Goudy Old Style"/>
              </a:rPr>
              <a:t>) </a:t>
            </a:r>
            <a:endParaRPr/>
          </a:p>
          <a:p>
            <a:pPr marL="857250" lvl="1" indent="-285750">
              <a:lnSpc>
                <a:spcPct val="90000"/>
              </a:lnSpc>
              <a:buSzPct val="70000"/>
              <a:buFont typeface="Wingdings" pitchFamily="2" charset="2"/>
              <a:buChar char="v"/>
            </a:pPr>
            <a:r>
              <a:rPr lang="en-US" sz="2800" i="1" dirty="0" err="1">
                <a:solidFill>
                  <a:srgbClr val="000000"/>
                </a:solidFill>
                <a:latin typeface="Goudy Old Style"/>
              </a:rPr>
              <a:t>obj</a:t>
            </a:r>
            <a:r>
              <a:rPr lang="en-US" sz="2800" i="1" dirty="0">
                <a:solidFill>
                  <a:srgbClr val="000000"/>
                </a:solidFill>
                <a:latin typeface="Goudy Old Style"/>
              </a:rPr>
              <a:t> </a:t>
            </a:r>
            <a:r>
              <a:rPr lang="en-US" sz="2800" dirty="0">
                <a:solidFill>
                  <a:srgbClr val="000000"/>
                </a:solidFill>
                <a:latin typeface="Goudy Old Style"/>
              </a:rPr>
              <a:t>is the object to be tested for equality. </a:t>
            </a:r>
            <a:endParaRPr/>
          </a:p>
          <a:p>
            <a:pPr marL="857250" lvl="1" indent="-285750">
              <a:lnSpc>
                <a:spcPct val="90000"/>
              </a:lnSpc>
              <a:buSzPct val="70000"/>
              <a:buFont typeface="Wingdings" pitchFamily="2" charset="2"/>
              <a:buChar char="v"/>
            </a:pPr>
            <a:r>
              <a:rPr lang="en-US" sz="2800" dirty="0">
                <a:solidFill>
                  <a:srgbClr val="000000"/>
                </a:solidFill>
                <a:latin typeface="Goudy Old Style"/>
              </a:rPr>
              <a:t>The method returns true if </a:t>
            </a:r>
            <a:r>
              <a:rPr lang="en-US" sz="2800" i="1" dirty="0" err="1">
                <a:solidFill>
                  <a:srgbClr val="000000"/>
                </a:solidFill>
                <a:latin typeface="Goudy Old Style"/>
              </a:rPr>
              <a:t>obj</a:t>
            </a:r>
            <a:r>
              <a:rPr lang="en-US" sz="2800" i="1" dirty="0">
                <a:solidFill>
                  <a:srgbClr val="000000"/>
                </a:solidFill>
                <a:latin typeface="Goudy Old Style"/>
              </a:rPr>
              <a:t> </a:t>
            </a:r>
            <a:r>
              <a:rPr lang="en-US" sz="2800" dirty="0">
                <a:solidFill>
                  <a:srgbClr val="000000"/>
                </a:solidFill>
                <a:latin typeface="Goudy Old Style"/>
              </a:rPr>
              <a:t>and the invoking object are both Comparator objects and use the same ordering. Otherwise, it returns false. </a:t>
            </a:r>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TextShape 1"/>
          <p:cNvSpPr txBox="1"/>
          <p:nvPr/>
        </p:nvSpPr>
        <p:spPr>
          <a:xfrm>
            <a:off x="0" y="46080"/>
            <a:ext cx="9143640" cy="410760"/>
          </a:xfrm>
          <a:prstGeom prst="rect">
            <a:avLst/>
          </a:prstGeom>
        </p:spPr>
        <p:txBody>
          <a:bodyPr anchor="ctr"/>
          <a:lstStyle/>
          <a:p>
            <a:pPr algn="ctr"/>
            <a:r>
              <a:rPr lang="en-US" sz="4000" dirty="0">
                <a:solidFill>
                  <a:srgbClr val="000000"/>
                </a:solidFill>
                <a:latin typeface="Andalus"/>
              </a:rPr>
              <a:t>contd..</a:t>
            </a:r>
            <a:endParaRPr dirty="0"/>
          </a:p>
        </p:txBody>
      </p:sp>
      <p:sp>
        <p:nvSpPr>
          <p:cNvPr id="374" name="TextShape 2"/>
          <p:cNvSpPr txBox="1"/>
          <p:nvPr/>
        </p:nvSpPr>
        <p:spPr>
          <a:xfrm>
            <a:off x="0" y="380880"/>
            <a:ext cx="9143640" cy="6476760"/>
          </a:xfrm>
          <a:prstGeom prst="rect">
            <a:avLst/>
          </a:prstGeom>
        </p:spPr>
        <p:txBody>
          <a:bodyPr/>
          <a:lstStyle/>
          <a:p>
            <a:pPr marL="461963" indent="-287338">
              <a:buSzPct val="70000"/>
              <a:buFont typeface="Wingdings" charset="2"/>
              <a:buChar char=""/>
            </a:pPr>
            <a:r>
              <a:rPr lang="en-US" sz="2800" b="1" dirty="0">
                <a:solidFill>
                  <a:srgbClr val="000000"/>
                </a:solidFill>
                <a:latin typeface="Goudy Old Style"/>
              </a:rPr>
              <a:t>Arrays</a:t>
            </a:r>
            <a:endParaRPr dirty="0"/>
          </a:p>
          <a:p>
            <a:pPr marL="461963" indent="-287338">
              <a:buSzPct val="70000"/>
              <a:buFont typeface="Wingdings" charset="2"/>
              <a:buChar char=""/>
            </a:pPr>
            <a:r>
              <a:rPr lang="en-US" sz="2600" dirty="0">
                <a:solidFill>
                  <a:srgbClr val="000000"/>
                </a:solidFill>
                <a:latin typeface="Goudy Old Style" pitchFamily="18" charset="0"/>
              </a:rPr>
              <a:t>The </a:t>
            </a:r>
            <a:r>
              <a:rPr lang="en-US" sz="2600" b="1" dirty="0">
                <a:solidFill>
                  <a:srgbClr val="000000"/>
                </a:solidFill>
                <a:latin typeface="Goudy Old Style" pitchFamily="18" charset="0"/>
              </a:rPr>
              <a:t>Arrays class provides </a:t>
            </a:r>
            <a:r>
              <a:rPr lang="en-US" sz="2600" b="1" dirty="0" smtClean="0">
                <a:solidFill>
                  <a:srgbClr val="000000"/>
                </a:solidFill>
                <a:latin typeface="Goudy Old Style" pitchFamily="18" charset="0"/>
              </a:rPr>
              <a:t>to </a:t>
            </a:r>
            <a:r>
              <a:rPr lang="en-US" sz="2600" dirty="0">
                <a:solidFill>
                  <a:srgbClr val="000000"/>
                </a:solidFill>
                <a:latin typeface="Goudy Old Style" pitchFamily="18" charset="0"/>
              </a:rPr>
              <a:t>help bridge the gap between collections and arrays. </a:t>
            </a:r>
            <a:endParaRPr sz="2600" dirty="0">
              <a:latin typeface="Goudy Old Style" pitchFamily="18" charset="0"/>
            </a:endParaRPr>
          </a:p>
          <a:p>
            <a:pPr marL="461963" indent="-287338">
              <a:buSzPct val="70000"/>
              <a:buFont typeface="Wingdings" charset="2"/>
              <a:buChar char=""/>
            </a:pPr>
            <a:r>
              <a:rPr lang="en-US" sz="2600" dirty="0">
                <a:solidFill>
                  <a:srgbClr val="000000"/>
                </a:solidFill>
                <a:latin typeface="Goudy Old Style" pitchFamily="18" charset="0"/>
              </a:rPr>
              <a:t>Methods of Arrays class</a:t>
            </a:r>
            <a:endParaRPr sz="2600" dirty="0">
              <a:latin typeface="Goudy Old Style" pitchFamily="18" charset="0"/>
            </a:endParaRPr>
          </a:p>
          <a:p>
            <a:pPr marL="461963" indent="-287338">
              <a:buSzPct val="70000"/>
              <a:buFont typeface="Wingdings" charset="2"/>
              <a:buChar char=""/>
            </a:pPr>
            <a:r>
              <a:rPr lang="en-US" sz="2600" b="1" dirty="0" err="1">
                <a:solidFill>
                  <a:srgbClr val="000000"/>
                </a:solidFill>
                <a:latin typeface="Goudy Old Style" pitchFamily="18" charset="0"/>
              </a:rPr>
              <a:t>asList</a:t>
            </a:r>
            <a:r>
              <a:rPr lang="en-US" sz="2600" b="1" dirty="0">
                <a:solidFill>
                  <a:srgbClr val="000000"/>
                </a:solidFill>
                <a:latin typeface="Goudy Old Style" pitchFamily="18" charset="0"/>
              </a:rPr>
              <a:t>( ) </a:t>
            </a:r>
            <a:r>
              <a:rPr lang="en-US" sz="2600" dirty="0">
                <a:solidFill>
                  <a:srgbClr val="000000"/>
                </a:solidFill>
                <a:latin typeface="Goudy Old Style" pitchFamily="18" charset="0"/>
              </a:rPr>
              <a:t>returns a List that is backed by a specified array, both the list and the array refer to the same location. </a:t>
            </a:r>
            <a:endParaRPr sz="2600" dirty="0">
              <a:latin typeface="Goudy Old Style" pitchFamily="18" charset="0"/>
            </a:endParaRPr>
          </a:p>
          <a:p>
            <a:pPr marL="461963" indent="-287338"/>
            <a:r>
              <a:rPr lang="en-US" sz="2600" dirty="0">
                <a:solidFill>
                  <a:srgbClr val="000000"/>
                </a:solidFill>
                <a:latin typeface="Goudy Old Style" pitchFamily="18" charset="0"/>
              </a:rPr>
              <a:t>   static &lt;T&gt; List </a:t>
            </a:r>
            <a:r>
              <a:rPr lang="en-US" sz="2600" dirty="0" err="1">
                <a:solidFill>
                  <a:srgbClr val="000000"/>
                </a:solidFill>
                <a:latin typeface="Goudy Old Style" pitchFamily="18" charset="0"/>
              </a:rPr>
              <a:t>asList</a:t>
            </a:r>
            <a:r>
              <a:rPr lang="en-US" sz="2600" dirty="0">
                <a:solidFill>
                  <a:srgbClr val="000000"/>
                </a:solidFill>
                <a:latin typeface="Goudy Old Style" pitchFamily="18" charset="0"/>
              </a:rPr>
              <a:t>(T ... </a:t>
            </a:r>
            <a:r>
              <a:rPr lang="en-US" sz="2600" i="1" dirty="0">
                <a:solidFill>
                  <a:srgbClr val="000000"/>
                </a:solidFill>
                <a:latin typeface="Goudy Old Style" pitchFamily="18" charset="0"/>
              </a:rPr>
              <a:t>array)                                             </a:t>
            </a:r>
            <a:endParaRPr lang="en-US" sz="2600" i="1" dirty="0" smtClean="0">
              <a:solidFill>
                <a:srgbClr val="000000"/>
              </a:solidFill>
              <a:latin typeface="Goudy Old Style" pitchFamily="18" charset="0"/>
            </a:endParaRPr>
          </a:p>
          <a:p>
            <a:pPr marL="461963" indent="-287338"/>
            <a:r>
              <a:rPr lang="en-US" sz="2600" i="1" dirty="0">
                <a:solidFill>
                  <a:srgbClr val="000000"/>
                </a:solidFill>
                <a:latin typeface="Goudy Old Style" pitchFamily="18" charset="0"/>
              </a:rPr>
              <a:t> </a:t>
            </a:r>
            <a:r>
              <a:rPr lang="en-US" sz="2600" i="1" dirty="0" smtClean="0">
                <a:solidFill>
                  <a:srgbClr val="000000"/>
                </a:solidFill>
                <a:latin typeface="Goudy Old Style" pitchFamily="18" charset="0"/>
              </a:rPr>
              <a:t>     array </a:t>
            </a:r>
            <a:r>
              <a:rPr lang="en-US" sz="2600" i="1" dirty="0">
                <a:solidFill>
                  <a:srgbClr val="000000"/>
                </a:solidFill>
                <a:latin typeface="Goudy Old Style" pitchFamily="18" charset="0"/>
              </a:rPr>
              <a:t>is the array that contains the data.</a:t>
            </a:r>
            <a:endParaRPr sz="2600" dirty="0">
              <a:latin typeface="Goudy Old Style"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376" name="TextShape 2"/>
          <p:cNvSpPr txBox="1"/>
          <p:nvPr/>
        </p:nvSpPr>
        <p:spPr>
          <a:xfrm>
            <a:off x="0" y="380880"/>
            <a:ext cx="9143640" cy="6476760"/>
          </a:xfrm>
          <a:prstGeom prst="rect">
            <a:avLst/>
          </a:prstGeom>
        </p:spPr>
        <p:txBody>
          <a:bodyPr/>
          <a:lstStyle/>
          <a:p>
            <a:pPr marL="339725" indent="-277813">
              <a:lnSpc>
                <a:spcPct val="90000"/>
              </a:lnSpc>
              <a:buSzPct val="70000"/>
              <a:buFont typeface="Wingdings" charset="2"/>
              <a:buChar char=""/>
            </a:pPr>
            <a:r>
              <a:rPr lang="en-US" sz="2800" b="1" dirty="0">
                <a:solidFill>
                  <a:srgbClr val="000000"/>
                </a:solidFill>
                <a:latin typeface="Goudy Old Style" pitchFamily="18" charset="0"/>
              </a:rPr>
              <a:t>Collection Algorithms</a:t>
            </a:r>
            <a:endParaRPr dirty="0">
              <a:latin typeface="Goudy Old Style" pitchFamily="18" charset="0"/>
            </a:endParaRPr>
          </a:p>
          <a:p>
            <a:pPr marL="574675" indent="-287338">
              <a:lnSpc>
                <a:spcPct val="90000"/>
              </a:lnSpc>
              <a:buSzPct val="70000"/>
              <a:buFont typeface="Wingdings" pitchFamily="2" charset="2"/>
              <a:buChar char="v"/>
            </a:pPr>
            <a:r>
              <a:rPr lang="en-US" sz="2600" dirty="0">
                <a:solidFill>
                  <a:srgbClr val="000000"/>
                </a:solidFill>
                <a:latin typeface="Goudy Old Style" pitchFamily="18" charset="0"/>
              </a:rPr>
              <a:t>The collections framework defines several algorithms that can be applied to collections and maps. These algorithms are defined as static methods within the Collections class. </a:t>
            </a:r>
            <a:endParaRPr sz="2600" dirty="0">
              <a:latin typeface="Goudy Old Style" pitchFamily="18" charset="0"/>
            </a:endParaRPr>
          </a:p>
          <a:p>
            <a:pPr marL="574675" indent="-287338">
              <a:lnSpc>
                <a:spcPct val="90000"/>
              </a:lnSpc>
              <a:buSzPct val="70000"/>
              <a:buFont typeface="Wingdings" pitchFamily="2" charset="2"/>
              <a:buChar char="v"/>
            </a:pPr>
            <a:r>
              <a:rPr lang="en-US" sz="2600" dirty="0">
                <a:solidFill>
                  <a:srgbClr val="000000"/>
                </a:solidFill>
                <a:latin typeface="Goudy Old Style" pitchFamily="18" charset="0"/>
              </a:rPr>
              <a:t>Several of the methods can throw </a:t>
            </a:r>
            <a:endParaRPr sz="2600" dirty="0">
              <a:latin typeface="Goudy Old Style" pitchFamily="18" charset="0"/>
            </a:endParaRPr>
          </a:p>
          <a:p>
            <a:pPr marL="739775" lvl="1" indent="-222250">
              <a:lnSpc>
                <a:spcPct val="90000"/>
              </a:lnSpc>
              <a:buSzPct val="70000"/>
              <a:buFont typeface="Courier New" pitchFamily="49" charset="0"/>
              <a:buChar char="o"/>
            </a:pPr>
            <a:r>
              <a:rPr lang="en-US" sz="2600" dirty="0">
                <a:solidFill>
                  <a:srgbClr val="000000"/>
                </a:solidFill>
                <a:latin typeface="Goudy Old Style" pitchFamily="18" charset="0"/>
              </a:rPr>
              <a:t>a </a:t>
            </a:r>
            <a:r>
              <a:rPr lang="en-US" sz="2600" b="1" dirty="0" err="1">
                <a:solidFill>
                  <a:srgbClr val="000000"/>
                </a:solidFill>
                <a:latin typeface="Goudy Old Style" pitchFamily="18" charset="0"/>
              </a:rPr>
              <a:t>ClassCastException</a:t>
            </a:r>
            <a:r>
              <a:rPr lang="en-US" sz="2600" dirty="0">
                <a:solidFill>
                  <a:srgbClr val="000000"/>
                </a:solidFill>
                <a:latin typeface="Goudy Old Style" pitchFamily="18" charset="0"/>
              </a:rPr>
              <a:t>, which occurs when an attempt is made to compare incompatible types, or </a:t>
            </a:r>
            <a:endParaRPr sz="2600" dirty="0">
              <a:latin typeface="Goudy Old Style" pitchFamily="18" charset="0"/>
            </a:endParaRPr>
          </a:p>
          <a:p>
            <a:pPr marL="739775" lvl="1" indent="-222250">
              <a:lnSpc>
                <a:spcPct val="90000"/>
              </a:lnSpc>
              <a:buSzPct val="70000"/>
              <a:buFont typeface="Courier New" pitchFamily="49" charset="0"/>
              <a:buChar char="o"/>
            </a:pPr>
            <a:r>
              <a:rPr lang="en-US" sz="2600" dirty="0">
                <a:solidFill>
                  <a:srgbClr val="000000"/>
                </a:solidFill>
                <a:latin typeface="Goudy Old Style" pitchFamily="18" charset="0"/>
              </a:rPr>
              <a:t>an </a:t>
            </a:r>
            <a:r>
              <a:rPr lang="en-US" sz="2600" b="1" dirty="0" err="1">
                <a:solidFill>
                  <a:srgbClr val="000000"/>
                </a:solidFill>
                <a:latin typeface="Goudy Old Style" pitchFamily="18" charset="0"/>
              </a:rPr>
              <a:t>UnsupportedOperationException</a:t>
            </a:r>
            <a:r>
              <a:rPr lang="en-US" sz="2600" dirty="0">
                <a:solidFill>
                  <a:srgbClr val="000000"/>
                </a:solidFill>
                <a:latin typeface="Goudy Old Style" pitchFamily="18" charset="0"/>
              </a:rPr>
              <a:t>, which occurs when an attempt is made to modify an </a:t>
            </a:r>
            <a:r>
              <a:rPr lang="en-US" sz="2600" dirty="0" err="1">
                <a:solidFill>
                  <a:srgbClr val="000000"/>
                </a:solidFill>
                <a:latin typeface="Goudy Old Style" pitchFamily="18" charset="0"/>
              </a:rPr>
              <a:t>unmodifiable</a:t>
            </a:r>
            <a:r>
              <a:rPr lang="en-US" sz="2600" dirty="0">
                <a:solidFill>
                  <a:srgbClr val="000000"/>
                </a:solidFill>
                <a:latin typeface="Goudy Old Style" pitchFamily="18" charset="0"/>
              </a:rPr>
              <a:t> collection.</a:t>
            </a:r>
            <a:endParaRPr sz="2600" dirty="0">
              <a:latin typeface="Goudy Old Style"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378" name="TextShape 2"/>
          <p:cNvSpPr txBox="1"/>
          <p:nvPr/>
        </p:nvSpPr>
        <p:spPr>
          <a:xfrm>
            <a:off x="0" y="304800"/>
            <a:ext cx="9143640" cy="6400440"/>
          </a:xfrm>
          <a:prstGeom prst="rect">
            <a:avLst/>
          </a:prstGeom>
        </p:spPr>
        <p:txBody>
          <a:bodyPr/>
          <a:lstStyle/>
          <a:p>
            <a:pPr marL="400050" indent="-338138">
              <a:lnSpc>
                <a:spcPct val="90000"/>
              </a:lnSpc>
              <a:buSzPct val="70000"/>
              <a:buFont typeface="Wingdings" charset="2"/>
              <a:buChar char=""/>
            </a:pPr>
            <a:r>
              <a:rPr lang="en-US" sz="2800" b="1" dirty="0">
                <a:solidFill>
                  <a:srgbClr val="000000"/>
                </a:solidFill>
                <a:latin typeface="Goudy Old Style" pitchFamily="18" charset="0"/>
              </a:rPr>
              <a:t>Algorithm </a:t>
            </a:r>
            <a:r>
              <a:rPr lang="en-US" sz="2800" b="1" dirty="0" smtClean="0">
                <a:solidFill>
                  <a:srgbClr val="000000"/>
                </a:solidFill>
                <a:latin typeface="Goudy Old Style" pitchFamily="18" charset="0"/>
              </a:rPr>
              <a:t>Methods – </a:t>
            </a:r>
            <a:endParaRPr dirty="0">
              <a:latin typeface="Goudy Old Style" pitchFamily="18" charset="0"/>
            </a:endParaRPr>
          </a:p>
          <a:p>
            <a:pPr marL="517525" indent="-342900">
              <a:lnSpc>
                <a:spcPct val="90000"/>
              </a:lnSpc>
              <a:buSzPct val="70000"/>
              <a:buFont typeface="Wingdings" pitchFamily="2" charset="2"/>
              <a:buChar char="v"/>
            </a:pPr>
            <a:r>
              <a:rPr lang="en-US" sz="2600" b="1" u="sng" dirty="0">
                <a:solidFill>
                  <a:srgbClr val="000000"/>
                </a:solidFill>
                <a:latin typeface="Goudy Old Style" pitchFamily="18" charset="0"/>
              </a:rPr>
              <a:t>static </a:t>
            </a:r>
            <a:r>
              <a:rPr lang="en-US" sz="2600" b="1" u="sng" dirty="0" err="1">
                <a:solidFill>
                  <a:srgbClr val="000000"/>
                </a:solidFill>
                <a:latin typeface="Goudy Old Style" pitchFamily="18" charset="0"/>
              </a:rPr>
              <a:t>int</a:t>
            </a:r>
            <a:r>
              <a:rPr lang="en-US" sz="2600" b="1" u="sng" dirty="0">
                <a:solidFill>
                  <a:srgbClr val="000000"/>
                </a:solidFill>
                <a:latin typeface="Goudy Old Style" pitchFamily="18" charset="0"/>
              </a:rPr>
              <a:t> </a:t>
            </a:r>
            <a:r>
              <a:rPr lang="en-US" sz="2600" b="1" u="sng" dirty="0" err="1">
                <a:solidFill>
                  <a:srgbClr val="000000"/>
                </a:solidFill>
                <a:latin typeface="Goudy Old Style" pitchFamily="18" charset="0"/>
              </a:rPr>
              <a:t>binarySearch</a:t>
            </a:r>
            <a:r>
              <a:rPr lang="en-US" sz="2600" b="1" u="sng" dirty="0">
                <a:solidFill>
                  <a:srgbClr val="000000"/>
                </a:solidFill>
                <a:latin typeface="Goudy Old Style" pitchFamily="18" charset="0"/>
              </a:rPr>
              <a:t>(List </a:t>
            </a:r>
            <a:r>
              <a:rPr lang="en-US" sz="2600" b="1" i="1" u="sng" dirty="0" err="1">
                <a:solidFill>
                  <a:srgbClr val="000000"/>
                </a:solidFill>
                <a:latin typeface="Goudy Old Style" pitchFamily="18" charset="0"/>
              </a:rPr>
              <a:t>list</a:t>
            </a:r>
            <a:r>
              <a:rPr lang="en-US" sz="2600" b="1" u="sng" dirty="0">
                <a:solidFill>
                  <a:srgbClr val="000000"/>
                </a:solidFill>
                <a:latin typeface="Goudy Old Style" pitchFamily="18" charset="0"/>
              </a:rPr>
              <a:t>, Object </a:t>
            </a:r>
            <a:r>
              <a:rPr lang="en-US" sz="2600" b="1" i="1" u="sng" dirty="0">
                <a:solidFill>
                  <a:srgbClr val="000000"/>
                </a:solidFill>
                <a:latin typeface="Goudy Old Style" pitchFamily="18" charset="0"/>
              </a:rPr>
              <a:t>value</a:t>
            </a:r>
            <a:r>
              <a:rPr lang="en-US" sz="2600" b="1" u="sng" dirty="0">
                <a:solidFill>
                  <a:srgbClr val="000000"/>
                </a:solidFill>
                <a:latin typeface="Goudy Old Style" pitchFamily="18" charset="0"/>
              </a:rPr>
              <a:t>, Comparator </a:t>
            </a:r>
            <a:r>
              <a:rPr lang="en-US" sz="2600" b="1" i="1" u="sng" dirty="0">
                <a:solidFill>
                  <a:srgbClr val="000000"/>
                </a:solidFill>
                <a:latin typeface="Goudy Old Style" pitchFamily="18" charset="0"/>
              </a:rPr>
              <a:t>c</a:t>
            </a:r>
            <a:r>
              <a:rPr lang="en-US" sz="2600" b="1" u="sng" dirty="0">
                <a:solidFill>
                  <a:srgbClr val="000000"/>
                </a:solidFill>
                <a:latin typeface="Goudy Old Style" pitchFamily="18" charset="0"/>
              </a:rPr>
              <a:t>)</a:t>
            </a:r>
            <a:r>
              <a:rPr lang="en-US" sz="2600" b="1" dirty="0">
                <a:solidFill>
                  <a:srgbClr val="000000"/>
                </a:solidFill>
                <a:latin typeface="Goudy Old Style" pitchFamily="18" charset="0"/>
              </a:rPr>
              <a:t> </a:t>
            </a:r>
            <a:r>
              <a:rPr lang="en-US" sz="2600" dirty="0">
                <a:solidFill>
                  <a:srgbClr val="000000"/>
                </a:solidFill>
                <a:latin typeface="Goudy Old Style" pitchFamily="18" charset="0"/>
              </a:rPr>
              <a:t>Searches for </a:t>
            </a:r>
            <a:r>
              <a:rPr lang="en-US" sz="2600" i="1" dirty="0">
                <a:solidFill>
                  <a:srgbClr val="000000"/>
                </a:solidFill>
                <a:latin typeface="Goudy Old Style" pitchFamily="18" charset="0"/>
              </a:rPr>
              <a:t>value </a:t>
            </a:r>
            <a:r>
              <a:rPr lang="en-US" sz="2600" dirty="0">
                <a:solidFill>
                  <a:srgbClr val="000000"/>
                </a:solidFill>
                <a:latin typeface="Goudy Old Style" pitchFamily="18" charset="0"/>
              </a:rPr>
              <a:t>in </a:t>
            </a:r>
            <a:r>
              <a:rPr lang="en-US" sz="2600" i="1" dirty="0">
                <a:solidFill>
                  <a:srgbClr val="000000"/>
                </a:solidFill>
                <a:latin typeface="Goudy Old Style" pitchFamily="18" charset="0"/>
              </a:rPr>
              <a:t>list </a:t>
            </a:r>
            <a:r>
              <a:rPr lang="en-US" sz="2600" dirty="0">
                <a:solidFill>
                  <a:srgbClr val="000000"/>
                </a:solidFill>
                <a:latin typeface="Goudy Old Style" pitchFamily="18" charset="0"/>
              </a:rPr>
              <a:t>ordered according to </a:t>
            </a:r>
            <a:r>
              <a:rPr lang="en-US" sz="2600" i="1" dirty="0">
                <a:solidFill>
                  <a:srgbClr val="000000"/>
                </a:solidFill>
                <a:latin typeface="Goudy Old Style" pitchFamily="18" charset="0"/>
              </a:rPr>
              <a:t>c</a:t>
            </a:r>
            <a:r>
              <a:rPr lang="en-US" sz="2600" dirty="0">
                <a:solidFill>
                  <a:srgbClr val="000000"/>
                </a:solidFill>
                <a:latin typeface="Goudy Old Style" pitchFamily="18" charset="0"/>
              </a:rPr>
              <a:t>. Returns the position of </a:t>
            </a:r>
            <a:r>
              <a:rPr lang="en-US" sz="2600" i="1" dirty="0">
                <a:solidFill>
                  <a:srgbClr val="000000"/>
                </a:solidFill>
                <a:latin typeface="Goudy Old Style" pitchFamily="18" charset="0"/>
              </a:rPr>
              <a:t>value </a:t>
            </a:r>
            <a:r>
              <a:rPr lang="en-US" sz="2600" dirty="0">
                <a:solidFill>
                  <a:srgbClr val="000000"/>
                </a:solidFill>
                <a:latin typeface="Goudy Old Style" pitchFamily="18" charset="0"/>
              </a:rPr>
              <a:t>in </a:t>
            </a:r>
            <a:r>
              <a:rPr lang="en-US" sz="2600" i="1" dirty="0">
                <a:solidFill>
                  <a:srgbClr val="000000"/>
                </a:solidFill>
                <a:latin typeface="Goudy Old Style" pitchFamily="18" charset="0"/>
              </a:rPr>
              <a:t>list, </a:t>
            </a:r>
            <a:r>
              <a:rPr lang="en-US" sz="2600" dirty="0">
                <a:solidFill>
                  <a:srgbClr val="000000"/>
                </a:solidFill>
                <a:latin typeface="Goudy Old Style" pitchFamily="18" charset="0"/>
              </a:rPr>
              <a:t>or −1 if </a:t>
            </a:r>
            <a:r>
              <a:rPr lang="en-US" sz="2600" i="1" dirty="0">
                <a:solidFill>
                  <a:srgbClr val="000000"/>
                </a:solidFill>
                <a:latin typeface="Goudy Old Style" pitchFamily="18" charset="0"/>
              </a:rPr>
              <a:t>value </a:t>
            </a:r>
            <a:r>
              <a:rPr lang="en-US" sz="2600" dirty="0">
                <a:solidFill>
                  <a:srgbClr val="000000"/>
                </a:solidFill>
                <a:latin typeface="Goudy Old Style" pitchFamily="18" charset="0"/>
              </a:rPr>
              <a:t>is not found.</a:t>
            </a:r>
            <a:endParaRPr sz="2600" dirty="0">
              <a:latin typeface="Goudy Old Style" pitchFamily="18" charset="0"/>
            </a:endParaRPr>
          </a:p>
          <a:p>
            <a:pPr marL="517525" indent="-342900">
              <a:lnSpc>
                <a:spcPct val="90000"/>
              </a:lnSpc>
              <a:buSzPct val="70000"/>
              <a:buFont typeface="Wingdings" pitchFamily="2" charset="2"/>
              <a:buChar char="v"/>
            </a:pPr>
            <a:r>
              <a:rPr lang="en-US" sz="2600" b="1" u="sng" dirty="0">
                <a:solidFill>
                  <a:srgbClr val="000000"/>
                </a:solidFill>
                <a:latin typeface="Goudy Old Style" pitchFamily="18" charset="0"/>
              </a:rPr>
              <a:t>static </a:t>
            </a:r>
            <a:r>
              <a:rPr lang="en-US" sz="2600" b="1" u="sng" dirty="0" err="1">
                <a:solidFill>
                  <a:srgbClr val="000000"/>
                </a:solidFill>
                <a:latin typeface="Goudy Old Style" pitchFamily="18" charset="0"/>
              </a:rPr>
              <a:t>int</a:t>
            </a:r>
            <a:r>
              <a:rPr lang="en-US" sz="2600" b="1" u="sng" dirty="0">
                <a:solidFill>
                  <a:srgbClr val="000000"/>
                </a:solidFill>
                <a:latin typeface="Goudy Old Style" pitchFamily="18" charset="0"/>
              </a:rPr>
              <a:t> </a:t>
            </a:r>
            <a:r>
              <a:rPr lang="en-US" sz="2600" b="1" u="sng" dirty="0" err="1">
                <a:solidFill>
                  <a:srgbClr val="000000"/>
                </a:solidFill>
                <a:latin typeface="Goudy Old Style" pitchFamily="18" charset="0"/>
              </a:rPr>
              <a:t>binarySearch</a:t>
            </a:r>
            <a:r>
              <a:rPr lang="en-US" sz="2600" b="1" u="sng" dirty="0">
                <a:solidFill>
                  <a:srgbClr val="000000"/>
                </a:solidFill>
                <a:latin typeface="Goudy Old Style" pitchFamily="18" charset="0"/>
              </a:rPr>
              <a:t>(List </a:t>
            </a:r>
            <a:r>
              <a:rPr lang="en-US" sz="2600" b="1" i="1" u="sng" dirty="0" err="1">
                <a:solidFill>
                  <a:srgbClr val="000000"/>
                </a:solidFill>
                <a:latin typeface="Goudy Old Style" pitchFamily="18" charset="0"/>
              </a:rPr>
              <a:t>list</a:t>
            </a:r>
            <a:r>
              <a:rPr lang="en-US" sz="2600" b="1" u="sng" dirty="0">
                <a:solidFill>
                  <a:srgbClr val="000000"/>
                </a:solidFill>
                <a:latin typeface="Goudy Old Style" pitchFamily="18" charset="0"/>
              </a:rPr>
              <a:t>, Object </a:t>
            </a:r>
            <a:r>
              <a:rPr lang="en-US" sz="2600" b="1" i="1" u="sng" dirty="0">
                <a:solidFill>
                  <a:srgbClr val="000000"/>
                </a:solidFill>
                <a:latin typeface="Goudy Old Style" pitchFamily="18" charset="0"/>
              </a:rPr>
              <a:t>value</a:t>
            </a:r>
            <a:r>
              <a:rPr lang="en-US" sz="2600" b="1" u="sng" dirty="0">
                <a:solidFill>
                  <a:srgbClr val="000000"/>
                </a:solidFill>
                <a:latin typeface="Goudy Old Style" pitchFamily="18" charset="0"/>
              </a:rPr>
              <a:t>)</a:t>
            </a:r>
            <a:r>
              <a:rPr lang="en-US" sz="2600" dirty="0">
                <a:solidFill>
                  <a:srgbClr val="000000"/>
                </a:solidFill>
                <a:latin typeface="Goudy Old Style" pitchFamily="18" charset="0"/>
              </a:rPr>
              <a:t> Searches for </a:t>
            </a:r>
            <a:r>
              <a:rPr lang="en-US" sz="2600" i="1" dirty="0">
                <a:solidFill>
                  <a:srgbClr val="000000"/>
                </a:solidFill>
                <a:latin typeface="Goudy Old Style" pitchFamily="18" charset="0"/>
              </a:rPr>
              <a:t>value </a:t>
            </a:r>
            <a:r>
              <a:rPr lang="en-US" sz="2600" dirty="0">
                <a:solidFill>
                  <a:srgbClr val="000000"/>
                </a:solidFill>
                <a:latin typeface="Goudy Old Style" pitchFamily="18" charset="0"/>
              </a:rPr>
              <a:t>in </a:t>
            </a:r>
            <a:r>
              <a:rPr lang="en-US" sz="2600" i="1" dirty="0">
                <a:solidFill>
                  <a:srgbClr val="000000"/>
                </a:solidFill>
                <a:latin typeface="Goudy Old Style" pitchFamily="18" charset="0"/>
              </a:rPr>
              <a:t>list</a:t>
            </a:r>
            <a:r>
              <a:rPr lang="en-US" sz="2600" dirty="0">
                <a:solidFill>
                  <a:srgbClr val="000000"/>
                </a:solidFill>
                <a:latin typeface="Goudy Old Style" pitchFamily="18" charset="0"/>
              </a:rPr>
              <a:t>. The list must be sorted. Returns the  position of </a:t>
            </a:r>
            <a:r>
              <a:rPr lang="en-US" sz="2600" i="1" dirty="0">
                <a:solidFill>
                  <a:srgbClr val="000000"/>
                </a:solidFill>
                <a:latin typeface="Goudy Old Style" pitchFamily="18" charset="0"/>
              </a:rPr>
              <a:t>value </a:t>
            </a:r>
            <a:r>
              <a:rPr lang="en-US" sz="2600" dirty="0">
                <a:solidFill>
                  <a:srgbClr val="000000"/>
                </a:solidFill>
                <a:latin typeface="Goudy Old Style" pitchFamily="18" charset="0"/>
              </a:rPr>
              <a:t>in </a:t>
            </a:r>
            <a:r>
              <a:rPr lang="en-US" sz="2600" i="1" dirty="0">
                <a:solidFill>
                  <a:srgbClr val="000000"/>
                </a:solidFill>
                <a:latin typeface="Goudy Old Style" pitchFamily="18" charset="0"/>
              </a:rPr>
              <a:t>list, </a:t>
            </a:r>
            <a:r>
              <a:rPr lang="en-US" sz="2600" dirty="0">
                <a:solidFill>
                  <a:srgbClr val="000000"/>
                </a:solidFill>
                <a:latin typeface="Goudy Old Style" pitchFamily="18" charset="0"/>
              </a:rPr>
              <a:t>or −1 if </a:t>
            </a:r>
            <a:r>
              <a:rPr lang="en-US" sz="2600" i="1" dirty="0">
                <a:solidFill>
                  <a:srgbClr val="000000"/>
                </a:solidFill>
                <a:latin typeface="Goudy Old Style" pitchFamily="18" charset="0"/>
              </a:rPr>
              <a:t>value </a:t>
            </a:r>
            <a:r>
              <a:rPr lang="en-US" sz="2600" dirty="0">
                <a:solidFill>
                  <a:srgbClr val="000000"/>
                </a:solidFill>
                <a:latin typeface="Goudy Old Style" pitchFamily="18" charset="0"/>
              </a:rPr>
              <a:t>is not found.</a:t>
            </a:r>
            <a:endParaRPr sz="2600" dirty="0">
              <a:latin typeface="Goudy Old Style" pitchFamily="18" charset="0"/>
            </a:endParaRPr>
          </a:p>
          <a:p>
            <a:pPr marL="517525" indent="-342900">
              <a:lnSpc>
                <a:spcPct val="90000"/>
              </a:lnSpc>
              <a:buSzPct val="70000"/>
              <a:buFont typeface="Wingdings" pitchFamily="2" charset="2"/>
              <a:buChar char="v"/>
            </a:pPr>
            <a:r>
              <a:rPr lang="en-US" sz="2600" b="1" u="sng" dirty="0">
                <a:solidFill>
                  <a:srgbClr val="000000"/>
                </a:solidFill>
                <a:latin typeface="Goudy Old Style" pitchFamily="18" charset="0"/>
              </a:rPr>
              <a:t>static void copy(List </a:t>
            </a:r>
            <a:r>
              <a:rPr lang="en-US" sz="2600" b="1" i="1" u="sng" dirty="0">
                <a:solidFill>
                  <a:srgbClr val="000000"/>
                </a:solidFill>
                <a:latin typeface="Goudy Old Style" pitchFamily="18" charset="0"/>
              </a:rPr>
              <a:t>list1</a:t>
            </a:r>
            <a:r>
              <a:rPr lang="en-US" sz="2600" b="1" u="sng" dirty="0">
                <a:solidFill>
                  <a:srgbClr val="000000"/>
                </a:solidFill>
                <a:latin typeface="Goudy Old Style" pitchFamily="18" charset="0"/>
              </a:rPr>
              <a:t>, List </a:t>
            </a:r>
            <a:r>
              <a:rPr lang="en-US" sz="2600" b="1" i="1" u="sng" dirty="0">
                <a:solidFill>
                  <a:srgbClr val="000000"/>
                </a:solidFill>
                <a:latin typeface="Goudy Old Style" pitchFamily="18" charset="0"/>
              </a:rPr>
              <a:t>list2</a:t>
            </a:r>
            <a:r>
              <a:rPr lang="en-US" sz="2600" u="sng" dirty="0">
                <a:solidFill>
                  <a:srgbClr val="000000"/>
                </a:solidFill>
                <a:latin typeface="Goudy Old Style" pitchFamily="18" charset="0"/>
              </a:rPr>
              <a:t>)</a:t>
            </a:r>
            <a:r>
              <a:rPr lang="en-US" sz="2600" dirty="0">
                <a:solidFill>
                  <a:srgbClr val="000000"/>
                </a:solidFill>
                <a:latin typeface="Goudy Old Style" pitchFamily="18" charset="0"/>
              </a:rPr>
              <a:t> Copies the elements of </a:t>
            </a:r>
            <a:r>
              <a:rPr lang="en-US" sz="2600" i="1" dirty="0">
                <a:solidFill>
                  <a:srgbClr val="000000"/>
                </a:solidFill>
                <a:latin typeface="Goudy Old Style" pitchFamily="18" charset="0"/>
              </a:rPr>
              <a:t>list2 </a:t>
            </a:r>
            <a:r>
              <a:rPr lang="en-US" sz="2600" dirty="0">
                <a:solidFill>
                  <a:srgbClr val="000000"/>
                </a:solidFill>
                <a:latin typeface="Goudy Old Style" pitchFamily="18" charset="0"/>
              </a:rPr>
              <a:t>to </a:t>
            </a:r>
            <a:r>
              <a:rPr lang="en-US" sz="2600" i="1" dirty="0">
                <a:solidFill>
                  <a:srgbClr val="000000"/>
                </a:solidFill>
                <a:latin typeface="Goudy Old Style" pitchFamily="18" charset="0"/>
              </a:rPr>
              <a:t>list1</a:t>
            </a:r>
            <a:r>
              <a:rPr lang="en-US" sz="2600" dirty="0">
                <a:solidFill>
                  <a:srgbClr val="000000"/>
                </a:solidFill>
                <a:latin typeface="Goudy Old Style" pitchFamily="18" charset="0"/>
              </a:rPr>
              <a:t>.</a:t>
            </a:r>
            <a:endParaRPr sz="2600" dirty="0">
              <a:latin typeface="Goudy Old Style" pitchFamily="18" charset="0"/>
            </a:endParaRPr>
          </a:p>
          <a:p>
            <a:pPr marL="517525" indent="-342900">
              <a:lnSpc>
                <a:spcPct val="90000"/>
              </a:lnSpc>
              <a:buSzPct val="70000"/>
              <a:buFont typeface="Wingdings" pitchFamily="2" charset="2"/>
              <a:buChar char="v"/>
            </a:pPr>
            <a:r>
              <a:rPr lang="en-US" sz="2600" b="1" u="sng" dirty="0">
                <a:solidFill>
                  <a:srgbClr val="000000"/>
                </a:solidFill>
                <a:latin typeface="Goudy Old Style" pitchFamily="18" charset="0"/>
              </a:rPr>
              <a:t>static void fill(List </a:t>
            </a:r>
            <a:r>
              <a:rPr lang="en-US" sz="2600" b="1" i="1" u="sng" dirty="0" err="1">
                <a:solidFill>
                  <a:srgbClr val="000000"/>
                </a:solidFill>
                <a:latin typeface="Goudy Old Style" pitchFamily="18" charset="0"/>
              </a:rPr>
              <a:t>list</a:t>
            </a:r>
            <a:r>
              <a:rPr lang="en-US" sz="2600" b="1" u="sng" dirty="0">
                <a:solidFill>
                  <a:srgbClr val="000000"/>
                </a:solidFill>
                <a:latin typeface="Goudy Old Style" pitchFamily="18" charset="0"/>
              </a:rPr>
              <a:t>, Object </a:t>
            </a:r>
            <a:r>
              <a:rPr lang="en-US" sz="2600" b="1" i="1" u="sng" dirty="0" err="1">
                <a:solidFill>
                  <a:srgbClr val="000000"/>
                </a:solidFill>
                <a:latin typeface="Goudy Old Style" pitchFamily="18" charset="0"/>
              </a:rPr>
              <a:t>obj</a:t>
            </a:r>
            <a:r>
              <a:rPr lang="en-US" sz="2600" b="1" u="sng" dirty="0">
                <a:solidFill>
                  <a:srgbClr val="000000"/>
                </a:solidFill>
                <a:latin typeface="Goudy Old Style" pitchFamily="18" charset="0"/>
              </a:rPr>
              <a:t>)</a:t>
            </a:r>
            <a:r>
              <a:rPr lang="en-US" sz="2600" b="1" dirty="0">
                <a:solidFill>
                  <a:srgbClr val="000000"/>
                </a:solidFill>
                <a:latin typeface="Goudy Old Style" pitchFamily="18" charset="0"/>
              </a:rPr>
              <a:t> </a:t>
            </a:r>
            <a:r>
              <a:rPr lang="en-US" sz="2600" dirty="0">
                <a:solidFill>
                  <a:srgbClr val="000000"/>
                </a:solidFill>
                <a:latin typeface="Goudy Old Style" pitchFamily="18" charset="0"/>
              </a:rPr>
              <a:t>Assigns </a:t>
            </a:r>
            <a:r>
              <a:rPr lang="en-US" sz="2600" i="1" dirty="0" err="1">
                <a:solidFill>
                  <a:srgbClr val="000000"/>
                </a:solidFill>
                <a:latin typeface="Goudy Old Style" pitchFamily="18" charset="0"/>
              </a:rPr>
              <a:t>obj</a:t>
            </a:r>
            <a:r>
              <a:rPr lang="en-US" sz="2600" i="1" dirty="0">
                <a:solidFill>
                  <a:srgbClr val="000000"/>
                </a:solidFill>
                <a:latin typeface="Goudy Old Style" pitchFamily="18" charset="0"/>
              </a:rPr>
              <a:t> </a:t>
            </a:r>
            <a:r>
              <a:rPr lang="en-US" sz="2600" dirty="0">
                <a:solidFill>
                  <a:srgbClr val="000000"/>
                </a:solidFill>
                <a:latin typeface="Goudy Old Style" pitchFamily="18" charset="0"/>
              </a:rPr>
              <a:t>to each element of </a:t>
            </a:r>
            <a:r>
              <a:rPr lang="en-US" sz="2600" i="1" dirty="0">
                <a:solidFill>
                  <a:srgbClr val="000000"/>
                </a:solidFill>
                <a:latin typeface="Goudy Old Style" pitchFamily="18" charset="0"/>
              </a:rPr>
              <a:t>list</a:t>
            </a:r>
            <a:r>
              <a:rPr lang="en-US" sz="2600" dirty="0" smtClean="0">
                <a:solidFill>
                  <a:srgbClr val="000000"/>
                </a:solidFill>
                <a:latin typeface="Goudy Old Style" pitchFamily="18" charset="0"/>
              </a:rPr>
              <a:t>.</a:t>
            </a:r>
          </a:p>
          <a:p>
            <a:pPr marL="514350" indent="-339725">
              <a:buSzPct val="70000"/>
              <a:buFont typeface="Wingdings" pitchFamily="2" charset="2"/>
              <a:buChar char="v"/>
            </a:pPr>
            <a:r>
              <a:rPr lang="en-US" sz="2600" b="1" u="sng" dirty="0">
                <a:solidFill>
                  <a:srgbClr val="000000"/>
                </a:solidFill>
                <a:latin typeface="Goudy Old Style" pitchFamily="18" charset="0"/>
              </a:rPr>
              <a:t>static </a:t>
            </a:r>
            <a:r>
              <a:rPr lang="en-US" sz="2600" b="1" u="sng" dirty="0" err="1">
                <a:solidFill>
                  <a:srgbClr val="000000"/>
                </a:solidFill>
                <a:latin typeface="Goudy Old Style" pitchFamily="18" charset="0"/>
              </a:rPr>
              <a:t>ArrayList</a:t>
            </a:r>
            <a:r>
              <a:rPr lang="en-US" sz="2600" b="1" u="sng" dirty="0">
                <a:solidFill>
                  <a:srgbClr val="000000"/>
                </a:solidFill>
                <a:latin typeface="Goudy Old Style" pitchFamily="18" charset="0"/>
              </a:rPr>
              <a:t> list(Enumeration </a:t>
            </a:r>
            <a:r>
              <a:rPr lang="en-US" sz="2600" b="1" i="1" u="sng" dirty="0" err="1">
                <a:solidFill>
                  <a:srgbClr val="000000"/>
                </a:solidFill>
                <a:latin typeface="Goudy Old Style" pitchFamily="18" charset="0"/>
              </a:rPr>
              <a:t>enum</a:t>
            </a:r>
            <a:r>
              <a:rPr lang="en-US" sz="2600" b="1" u="sng" dirty="0">
                <a:solidFill>
                  <a:srgbClr val="000000"/>
                </a:solidFill>
                <a:latin typeface="Goudy Old Style" pitchFamily="18" charset="0"/>
              </a:rPr>
              <a:t>)</a:t>
            </a:r>
            <a:r>
              <a:rPr lang="en-US" sz="2600" b="1" dirty="0">
                <a:solidFill>
                  <a:srgbClr val="000000"/>
                </a:solidFill>
                <a:latin typeface="Goudy Old Style" pitchFamily="18" charset="0"/>
              </a:rPr>
              <a:t> </a:t>
            </a:r>
            <a:r>
              <a:rPr lang="en-US" sz="2600" dirty="0">
                <a:solidFill>
                  <a:srgbClr val="000000"/>
                </a:solidFill>
                <a:latin typeface="Goudy Old Style" pitchFamily="18" charset="0"/>
              </a:rPr>
              <a:t>Returns an </a:t>
            </a:r>
            <a:r>
              <a:rPr lang="en-US" sz="2600" dirty="0" err="1">
                <a:solidFill>
                  <a:srgbClr val="000000"/>
                </a:solidFill>
                <a:latin typeface="Goudy Old Style" pitchFamily="18" charset="0"/>
              </a:rPr>
              <a:t>ArrayList</a:t>
            </a:r>
            <a:r>
              <a:rPr lang="en-US" sz="2600" dirty="0">
                <a:solidFill>
                  <a:srgbClr val="000000"/>
                </a:solidFill>
                <a:latin typeface="Goudy Old Style" pitchFamily="18" charset="0"/>
              </a:rPr>
              <a:t> that  contains the elements of </a:t>
            </a:r>
            <a:r>
              <a:rPr lang="en-US" sz="2600" i="1" dirty="0" err="1">
                <a:solidFill>
                  <a:srgbClr val="000000"/>
                </a:solidFill>
                <a:latin typeface="Goudy Old Style" pitchFamily="18" charset="0"/>
              </a:rPr>
              <a:t>enum</a:t>
            </a:r>
            <a:r>
              <a:rPr lang="en-US" sz="2600" dirty="0">
                <a:solidFill>
                  <a:srgbClr val="000000"/>
                </a:solidFill>
                <a:latin typeface="Goudy Old Style" pitchFamily="18" charset="0"/>
              </a:rPr>
              <a:t>.</a:t>
            </a:r>
            <a:endParaRPr lang="en-US" sz="2600" dirty="0">
              <a:latin typeface="Goudy Old Style" pitchFamily="18" charset="0"/>
            </a:endParaRPr>
          </a:p>
          <a:p>
            <a:pPr marL="514350" indent="-339725">
              <a:buSzPct val="70000"/>
              <a:buFont typeface="Wingdings" pitchFamily="2" charset="2"/>
              <a:buChar char="v"/>
            </a:pPr>
            <a:r>
              <a:rPr lang="en-US" sz="2600" b="1" u="sng" dirty="0">
                <a:solidFill>
                  <a:srgbClr val="000000"/>
                </a:solidFill>
                <a:latin typeface="Goudy Old Style" pitchFamily="18" charset="0"/>
              </a:rPr>
              <a:t>static Object max(Collection </a:t>
            </a:r>
            <a:r>
              <a:rPr lang="en-US" sz="2600" b="1" i="1" u="sng" dirty="0">
                <a:solidFill>
                  <a:srgbClr val="000000"/>
                </a:solidFill>
                <a:latin typeface="Goudy Old Style" pitchFamily="18" charset="0"/>
              </a:rPr>
              <a:t>c</a:t>
            </a:r>
            <a:r>
              <a:rPr lang="en-US" sz="2600" b="1" u="sng" dirty="0" smtClean="0">
                <a:solidFill>
                  <a:srgbClr val="000000"/>
                </a:solidFill>
                <a:latin typeface="Goudy Old Style" pitchFamily="18" charset="0"/>
              </a:rPr>
              <a:t>, Comparator </a:t>
            </a:r>
            <a:r>
              <a:rPr lang="en-US" sz="2600" b="1" i="1" u="sng" dirty="0">
                <a:solidFill>
                  <a:srgbClr val="000000"/>
                </a:solidFill>
                <a:latin typeface="Goudy Old Style" pitchFamily="18" charset="0"/>
              </a:rPr>
              <a:t>comp</a:t>
            </a:r>
            <a:r>
              <a:rPr lang="en-US" sz="2600" b="1" u="sng" dirty="0">
                <a:solidFill>
                  <a:srgbClr val="000000"/>
                </a:solidFill>
                <a:latin typeface="Goudy Old Style" pitchFamily="18" charset="0"/>
              </a:rPr>
              <a:t>)</a:t>
            </a:r>
            <a:r>
              <a:rPr lang="en-US" sz="2600" b="1" dirty="0">
                <a:solidFill>
                  <a:srgbClr val="000000"/>
                </a:solidFill>
                <a:latin typeface="Goudy Old Style" pitchFamily="18" charset="0"/>
              </a:rPr>
              <a:t> </a:t>
            </a:r>
            <a:r>
              <a:rPr lang="en-US" sz="2600" dirty="0">
                <a:solidFill>
                  <a:srgbClr val="000000"/>
                </a:solidFill>
                <a:latin typeface="Goudy Old Style" pitchFamily="18" charset="0"/>
              </a:rPr>
              <a:t>Returns the maximum element in </a:t>
            </a:r>
            <a:r>
              <a:rPr lang="en-US" sz="2600" i="1" dirty="0">
                <a:solidFill>
                  <a:srgbClr val="000000"/>
                </a:solidFill>
                <a:latin typeface="Goudy Old Style" pitchFamily="18" charset="0"/>
              </a:rPr>
              <a:t>c </a:t>
            </a:r>
            <a:r>
              <a:rPr lang="en-US" sz="2600" dirty="0">
                <a:solidFill>
                  <a:srgbClr val="000000"/>
                </a:solidFill>
                <a:latin typeface="Goudy Old Style" pitchFamily="18" charset="0"/>
              </a:rPr>
              <a:t>as determined by </a:t>
            </a:r>
            <a:r>
              <a:rPr lang="en-US" sz="2600" i="1" dirty="0">
                <a:solidFill>
                  <a:srgbClr val="000000"/>
                </a:solidFill>
                <a:latin typeface="Goudy Old Style" pitchFamily="18" charset="0"/>
              </a:rPr>
              <a:t>comp</a:t>
            </a:r>
            <a:r>
              <a:rPr lang="en-US" sz="2600" dirty="0">
                <a:solidFill>
                  <a:srgbClr val="000000"/>
                </a:solidFill>
                <a:latin typeface="Goudy Old Style" pitchFamily="18" charset="0"/>
              </a:rPr>
              <a:t>.</a:t>
            </a:r>
            <a:endParaRPr lang="en-US" sz="2600" dirty="0">
              <a:latin typeface="Goudy Old Style" pitchFamily="18" charset="0"/>
            </a:endParaRPr>
          </a:p>
          <a:p>
            <a:pPr marL="514350" indent="-339725">
              <a:buSzPct val="70000"/>
              <a:buFont typeface="Wingdings" pitchFamily="2" charset="2"/>
              <a:buChar char="v"/>
            </a:pPr>
            <a:r>
              <a:rPr lang="en-US" sz="2600" b="1" u="sng" dirty="0">
                <a:solidFill>
                  <a:srgbClr val="000000"/>
                </a:solidFill>
                <a:latin typeface="Goudy Old Style" pitchFamily="18" charset="0"/>
              </a:rPr>
              <a:t>static Object max(Collection </a:t>
            </a:r>
            <a:r>
              <a:rPr lang="en-US" sz="2600" b="1" i="1" u="sng" dirty="0">
                <a:solidFill>
                  <a:srgbClr val="000000"/>
                </a:solidFill>
                <a:latin typeface="Goudy Old Style" pitchFamily="18" charset="0"/>
              </a:rPr>
              <a:t>c</a:t>
            </a:r>
            <a:r>
              <a:rPr lang="en-US" sz="2600" b="1" u="sng" dirty="0">
                <a:solidFill>
                  <a:srgbClr val="000000"/>
                </a:solidFill>
                <a:latin typeface="Goudy Old Style" pitchFamily="18" charset="0"/>
              </a:rPr>
              <a:t>)</a:t>
            </a:r>
            <a:r>
              <a:rPr lang="en-US" sz="2600" dirty="0">
                <a:solidFill>
                  <a:srgbClr val="000000"/>
                </a:solidFill>
                <a:latin typeface="Goudy Old Style" pitchFamily="18" charset="0"/>
              </a:rPr>
              <a:t> Returns the maximum element in </a:t>
            </a:r>
            <a:r>
              <a:rPr lang="en-US" sz="2600" i="1" dirty="0">
                <a:solidFill>
                  <a:srgbClr val="000000"/>
                </a:solidFill>
                <a:latin typeface="Goudy Old Style" pitchFamily="18" charset="0"/>
              </a:rPr>
              <a:t>c </a:t>
            </a:r>
            <a:r>
              <a:rPr lang="en-US" sz="2600" dirty="0">
                <a:solidFill>
                  <a:srgbClr val="000000"/>
                </a:solidFill>
                <a:latin typeface="Goudy Old Style" pitchFamily="18" charset="0"/>
              </a:rPr>
              <a:t>as determined by natural ordering</a:t>
            </a:r>
            <a:r>
              <a:rPr lang="en-US" sz="2600" dirty="0" smtClean="0">
                <a:solidFill>
                  <a:srgbClr val="000000"/>
                </a:solidFill>
                <a:latin typeface="Goudy Old Style" pitchFamily="18" charset="0"/>
              </a:rPr>
              <a:t>.</a:t>
            </a:r>
            <a:endParaRPr lang="en-US" sz="2600" dirty="0">
              <a:latin typeface="Goudy Old Style"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380" name="TextShape 2"/>
          <p:cNvSpPr txBox="1"/>
          <p:nvPr/>
        </p:nvSpPr>
        <p:spPr>
          <a:xfrm>
            <a:off x="0" y="457680"/>
            <a:ext cx="9143640" cy="6324120"/>
          </a:xfrm>
          <a:prstGeom prst="rect">
            <a:avLst/>
          </a:prstGeom>
        </p:spPr>
        <p:txBody>
          <a:bodyPr/>
          <a:lstStyle/>
          <a:p>
            <a:pPr>
              <a:lnSpc>
                <a:spcPct val="90000"/>
              </a:lnSpc>
            </a:pPr>
            <a:endParaRPr dirty="0"/>
          </a:p>
        </p:txBody>
      </p:sp>
      <p:sp>
        <p:nvSpPr>
          <p:cNvPr id="2" name="Rectangle 1"/>
          <p:cNvSpPr/>
          <p:nvPr/>
        </p:nvSpPr>
        <p:spPr>
          <a:xfrm>
            <a:off x="0" y="304800"/>
            <a:ext cx="9143640" cy="6671057"/>
          </a:xfrm>
          <a:prstGeom prst="rect">
            <a:avLst/>
          </a:prstGeom>
        </p:spPr>
        <p:txBody>
          <a:bodyPr wrap="square">
            <a:spAutoFit/>
          </a:bodyPr>
          <a:lstStyle/>
          <a:p>
            <a:pPr marL="461963" indent="-287338">
              <a:lnSpc>
                <a:spcPct val="90000"/>
              </a:lnSpc>
              <a:buSzPct val="70000"/>
              <a:buFont typeface="Wingdings" pitchFamily="2" charset="2"/>
              <a:buChar char="v"/>
            </a:pPr>
            <a:r>
              <a:rPr lang="en-US" sz="2500" b="1" u="sng" dirty="0">
                <a:solidFill>
                  <a:srgbClr val="000000"/>
                </a:solidFill>
                <a:latin typeface="Goudy Old Style" pitchFamily="18" charset="0"/>
              </a:rPr>
              <a:t>static Object min(Collection </a:t>
            </a:r>
            <a:r>
              <a:rPr lang="en-US" sz="2500" b="1" u="sng" dirty="0" smtClean="0">
                <a:solidFill>
                  <a:srgbClr val="000000"/>
                </a:solidFill>
                <a:latin typeface="Goudy Old Style" pitchFamily="18" charset="0"/>
              </a:rPr>
              <a:t>c, </a:t>
            </a:r>
            <a:r>
              <a:rPr lang="en-US" sz="2500" b="1" u="sng" dirty="0">
                <a:solidFill>
                  <a:srgbClr val="000000"/>
                </a:solidFill>
                <a:latin typeface="Goudy Old Style" pitchFamily="18" charset="0"/>
              </a:rPr>
              <a:t>Comparator </a:t>
            </a:r>
            <a:r>
              <a:rPr lang="en-US" sz="2500" b="1" i="1" u="sng" dirty="0">
                <a:solidFill>
                  <a:srgbClr val="000000"/>
                </a:solidFill>
                <a:latin typeface="Goudy Old Style" pitchFamily="18" charset="0"/>
              </a:rPr>
              <a:t>comp</a:t>
            </a:r>
            <a:r>
              <a:rPr lang="en-US" sz="2500" b="1" u="sng" dirty="0">
                <a:solidFill>
                  <a:srgbClr val="000000"/>
                </a:solidFill>
                <a:latin typeface="Goudy Old Style" pitchFamily="18" charset="0"/>
              </a:rPr>
              <a:t>)</a:t>
            </a:r>
            <a:r>
              <a:rPr lang="en-US" sz="2500" b="1" dirty="0">
                <a:solidFill>
                  <a:srgbClr val="000000"/>
                </a:solidFill>
                <a:latin typeface="Goudy Old Style" pitchFamily="18" charset="0"/>
              </a:rPr>
              <a:t> </a:t>
            </a:r>
            <a:r>
              <a:rPr lang="en-US" sz="2500" dirty="0">
                <a:solidFill>
                  <a:srgbClr val="000000"/>
                </a:solidFill>
                <a:latin typeface="Goudy Old Style" pitchFamily="18" charset="0"/>
              </a:rPr>
              <a:t>Returns the minimum element in </a:t>
            </a:r>
            <a:r>
              <a:rPr lang="en-US" sz="2500" i="1" dirty="0">
                <a:solidFill>
                  <a:srgbClr val="000000"/>
                </a:solidFill>
                <a:latin typeface="Goudy Old Style" pitchFamily="18" charset="0"/>
              </a:rPr>
              <a:t>c </a:t>
            </a:r>
            <a:r>
              <a:rPr lang="en-US" sz="2500" dirty="0">
                <a:solidFill>
                  <a:srgbClr val="000000"/>
                </a:solidFill>
                <a:latin typeface="Goudy Old Style" pitchFamily="18" charset="0"/>
              </a:rPr>
              <a:t>as determined by </a:t>
            </a:r>
            <a:r>
              <a:rPr lang="en-US" sz="2500" i="1" dirty="0">
                <a:solidFill>
                  <a:srgbClr val="000000"/>
                </a:solidFill>
                <a:latin typeface="Goudy Old Style" pitchFamily="18" charset="0"/>
              </a:rPr>
              <a:t>comp</a:t>
            </a:r>
            <a:r>
              <a:rPr lang="en-US" sz="2500" dirty="0">
                <a:solidFill>
                  <a:srgbClr val="000000"/>
                </a:solidFill>
                <a:latin typeface="Goudy Old Style" pitchFamily="18" charset="0"/>
              </a:rPr>
              <a:t>. The collection need not be sorted.</a:t>
            </a:r>
            <a:endParaRPr lang="en-US" sz="2500" dirty="0">
              <a:latin typeface="Goudy Old Style" pitchFamily="18" charset="0"/>
            </a:endParaRPr>
          </a:p>
          <a:p>
            <a:pPr marL="461963" indent="-287338">
              <a:lnSpc>
                <a:spcPct val="90000"/>
              </a:lnSpc>
              <a:buSzPct val="70000"/>
              <a:buFont typeface="Wingdings" pitchFamily="2" charset="2"/>
              <a:buChar char="v"/>
            </a:pPr>
            <a:r>
              <a:rPr lang="en-US" sz="2500" b="1" u="sng" dirty="0">
                <a:solidFill>
                  <a:srgbClr val="000000"/>
                </a:solidFill>
                <a:latin typeface="Goudy Old Style" pitchFamily="18" charset="0"/>
              </a:rPr>
              <a:t>static Object min(Collection </a:t>
            </a:r>
            <a:r>
              <a:rPr lang="en-US" sz="2500" b="1" i="1" u="sng" dirty="0">
                <a:solidFill>
                  <a:srgbClr val="000000"/>
                </a:solidFill>
                <a:latin typeface="Goudy Old Style" pitchFamily="18" charset="0"/>
              </a:rPr>
              <a:t>c</a:t>
            </a:r>
            <a:r>
              <a:rPr lang="en-US" sz="2500" b="1" u="sng" dirty="0">
                <a:solidFill>
                  <a:srgbClr val="000000"/>
                </a:solidFill>
                <a:latin typeface="Goudy Old Style" pitchFamily="18" charset="0"/>
              </a:rPr>
              <a:t>)</a:t>
            </a:r>
            <a:r>
              <a:rPr lang="en-US" sz="2500" dirty="0">
                <a:solidFill>
                  <a:srgbClr val="000000"/>
                </a:solidFill>
                <a:latin typeface="Goudy Old Style" pitchFamily="18" charset="0"/>
              </a:rPr>
              <a:t> Returns the minimum element  in </a:t>
            </a:r>
            <a:r>
              <a:rPr lang="en-US" sz="2500" i="1" dirty="0">
                <a:solidFill>
                  <a:srgbClr val="000000"/>
                </a:solidFill>
                <a:latin typeface="Goudy Old Style" pitchFamily="18" charset="0"/>
              </a:rPr>
              <a:t>c </a:t>
            </a:r>
            <a:r>
              <a:rPr lang="en-US" sz="2500" dirty="0">
                <a:solidFill>
                  <a:srgbClr val="000000"/>
                </a:solidFill>
                <a:latin typeface="Goudy Old Style" pitchFamily="18" charset="0"/>
              </a:rPr>
              <a:t>as determined by natural ordering.</a:t>
            </a:r>
            <a:endParaRPr lang="en-US" sz="2500" dirty="0">
              <a:latin typeface="Goudy Old Style" pitchFamily="18" charset="0"/>
            </a:endParaRPr>
          </a:p>
          <a:p>
            <a:pPr marL="461963" indent="-287338">
              <a:lnSpc>
                <a:spcPct val="90000"/>
              </a:lnSpc>
              <a:buSzPct val="70000"/>
              <a:buFont typeface="Wingdings" pitchFamily="2" charset="2"/>
              <a:buChar char="v"/>
            </a:pPr>
            <a:r>
              <a:rPr lang="en-US" sz="2500" b="1" u="sng" dirty="0">
                <a:solidFill>
                  <a:srgbClr val="000000"/>
                </a:solidFill>
                <a:latin typeface="Goudy Old Style" pitchFamily="18" charset="0"/>
              </a:rPr>
              <a:t>static List </a:t>
            </a:r>
            <a:r>
              <a:rPr lang="en-US" sz="2500" b="1" u="sng" dirty="0" err="1">
                <a:solidFill>
                  <a:srgbClr val="000000"/>
                </a:solidFill>
                <a:latin typeface="Goudy Old Style" pitchFamily="18" charset="0"/>
              </a:rPr>
              <a:t>nCopies</a:t>
            </a:r>
            <a:r>
              <a:rPr lang="en-US" sz="2500" b="1" u="sng" dirty="0">
                <a:solidFill>
                  <a:srgbClr val="000000"/>
                </a:solidFill>
                <a:latin typeface="Goudy Old Style" pitchFamily="18" charset="0"/>
              </a:rPr>
              <a:t>(</a:t>
            </a:r>
            <a:r>
              <a:rPr lang="en-US" sz="2500" b="1" u="sng" dirty="0" err="1">
                <a:solidFill>
                  <a:srgbClr val="000000"/>
                </a:solidFill>
                <a:latin typeface="Goudy Old Style" pitchFamily="18" charset="0"/>
              </a:rPr>
              <a:t>int</a:t>
            </a:r>
            <a:r>
              <a:rPr lang="en-US" sz="2500" b="1" u="sng" dirty="0">
                <a:solidFill>
                  <a:srgbClr val="000000"/>
                </a:solidFill>
                <a:latin typeface="Goudy Old Style" pitchFamily="18" charset="0"/>
              </a:rPr>
              <a:t> </a:t>
            </a:r>
            <a:r>
              <a:rPr lang="en-US" sz="2500" b="1" i="1" u="sng" dirty="0" err="1">
                <a:solidFill>
                  <a:srgbClr val="000000"/>
                </a:solidFill>
                <a:latin typeface="Goudy Old Style" pitchFamily="18" charset="0"/>
              </a:rPr>
              <a:t>num</a:t>
            </a:r>
            <a:r>
              <a:rPr lang="en-US" sz="2500" b="1" u="sng" dirty="0">
                <a:solidFill>
                  <a:srgbClr val="000000"/>
                </a:solidFill>
                <a:latin typeface="Goudy Old Style" pitchFamily="18" charset="0"/>
              </a:rPr>
              <a:t>, Object </a:t>
            </a:r>
            <a:r>
              <a:rPr lang="en-US" sz="2500" b="1" i="1" u="sng" dirty="0" err="1">
                <a:solidFill>
                  <a:srgbClr val="000000"/>
                </a:solidFill>
                <a:latin typeface="Goudy Old Style" pitchFamily="18" charset="0"/>
              </a:rPr>
              <a:t>obj</a:t>
            </a:r>
            <a:r>
              <a:rPr lang="en-US" sz="2500" b="1" u="sng" dirty="0">
                <a:solidFill>
                  <a:srgbClr val="000000"/>
                </a:solidFill>
                <a:latin typeface="Goudy Old Style" pitchFamily="18" charset="0"/>
              </a:rPr>
              <a:t>)</a:t>
            </a:r>
            <a:r>
              <a:rPr lang="en-US" sz="2500" dirty="0">
                <a:solidFill>
                  <a:srgbClr val="000000"/>
                </a:solidFill>
                <a:latin typeface="Goudy Old Style" pitchFamily="18" charset="0"/>
              </a:rPr>
              <a:t> Returns </a:t>
            </a:r>
            <a:r>
              <a:rPr lang="en-US" sz="2500" i="1" dirty="0" err="1">
                <a:solidFill>
                  <a:srgbClr val="000000"/>
                </a:solidFill>
                <a:latin typeface="Goudy Old Style" pitchFamily="18" charset="0"/>
              </a:rPr>
              <a:t>num</a:t>
            </a:r>
            <a:r>
              <a:rPr lang="en-US" sz="2500" i="1" dirty="0">
                <a:solidFill>
                  <a:srgbClr val="000000"/>
                </a:solidFill>
                <a:latin typeface="Goudy Old Style" pitchFamily="18" charset="0"/>
              </a:rPr>
              <a:t> </a:t>
            </a:r>
            <a:r>
              <a:rPr lang="en-US" sz="2500" dirty="0">
                <a:solidFill>
                  <a:srgbClr val="000000"/>
                </a:solidFill>
                <a:latin typeface="Goudy Old Style" pitchFamily="18" charset="0"/>
              </a:rPr>
              <a:t>copies of </a:t>
            </a:r>
            <a:r>
              <a:rPr lang="en-US" sz="2500" i="1" dirty="0" err="1">
                <a:solidFill>
                  <a:srgbClr val="000000"/>
                </a:solidFill>
                <a:latin typeface="Goudy Old Style" pitchFamily="18" charset="0"/>
              </a:rPr>
              <a:t>obj</a:t>
            </a:r>
            <a:r>
              <a:rPr lang="en-US" sz="2500" i="1" dirty="0">
                <a:solidFill>
                  <a:srgbClr val="000000"/>
                </a:solidFill>
                <a:latin typeface="Goudy Old Style" pitchFamily="18" charset="0"/>
              </a:rPr>
              <a:t> </a:t>
            </a:r>
            <a:r>
              <a:rPr lang="en-US" sz="2500" dirty="0">
                <a:solidFill>
                  <a:srgbClr val="000000"/>
                </a:solidFill>
                <a:latin typeface="Goudy Old Style" pitchFamily="18" charset="0"/>
              </a:rPr>
              <a:t>contained in an immutable </a:t>
            </a:r>
            <a:r>
              <a:rPr lang="en-US" sz="2500" dirty="0" err="1">
                <a:solidFill>
                  <a:srgbClr val="000000"/>
                </a:solidFill>
                <a:latin typeface="Goudy Old Style" pitchFamily="18" charset="0"/>
              </a:rPr>
              <a:t>list.</a:t>
            </a:r>
            <a:r>
              <a:rPr lang="en-US" sz="2500" i="1" dirty="0" err="1">
                <a:solidFill>
                  <a:srgbClr val="000000"/>
                </a:solidFill>
                <a:latin typeface="Goudy Old Style" pitchFamily="18" charset="0"/>
              </a:rPr>
              <a:t>num</a:t>
            </a:r>
            <a:r>
              <a:rPr lang="en-US" sz="2500" i="1" dirty="0">
                <a:solidFill>
                  <a:srgbClr val="000000"/>
                </a:solidFill>
                <a:latin typeface="Goudy Old Style" pitchFamily="18" charset="0"/>
              </a:rPr>
              <a:t> </a:t>
            </a:r>
            <a:r>
              <a:rPr lang="en-US" sz="2500" dirty="0">
                <a:solidFill>
                  <a:srgbClr val="000000"/>
                </a:solidFill>
                <a:latin typeface="Goudy Old Style" pitchFamily="18" charset="0"/>
              </a:rPr>
              <a:t>must be greater than or equal to zero</a:t>
            </a:r>
            <a:r>
              <a:rPr lang="en-US" sz="2500" dirty="0" smtClean="0">
                <a:solidFill>
                  <a:srgbClr val="000000"/>
                </a:solidFill>
                <a:latin typeface="Goudy Old Style" pitchFamily="18" charset="0"/>
              </a:rPr>
              <a:t>.</a:t>
            </a:r>
          </a:p>
          <a:p>
            <a:pPr marL="461963" indent="-287338">
              <a:lnSpc>
                <a:spcPct val="90000"/>
              </a:lnSpc>
              <a:buSzPct val="70000"/>
              <a:buFont typeface="Wingdings" pitchFamily="2" charset="2"/>
              <a:buChar char="v"/>
            </a:pPr>
            <a:r>
              <a:rPr lang="en-US" sz="2500" b="1" u="sng" dirty="0">
                <a:solidFill>
                  <a:srgbClr val="000000"/>
                </a:solidFill>
                <a:latin typeface="Goudy Old Style" pitchFamily="18" charset="0"/>
              </a:rPr>
              <a:t>static </a:t>
            </a:r>
            <a:r>
              <a:rPr lang="en-US" sz="2500" b="1" u="sng" dirty="0" err="1">
                <a:solidFill>
                  <a:srgbClr val="000000"/>
                </a:solidFill>
                <a:latin typeface="Goudy Old Style" pitchFamily="18" charset="0"/>
              </a:rPr>
              <a:t>boolean</a:t>
            </a:r>
            <a:r>
              <a:rPr lang="en-US" sz="2500" b="1" u="sng" dirty="0">
                <a:solidFill>
                  <a:srgbClr val="000000"/>
                </a:solidFill>
                <a:latin typeface="Goudy Old Style" pitchFamily="18" charset="0"/>
              </a:rPr>
              <a:t> </a:t>
            </a:r>
            <a:r>
              <a:rPr lang="en-US" sz="2500" b="1" u="sng" dirty="0" err="1">
                <a:solidFill>
                  <a:srgbClr val="000000"/>
                </a:solidFill>
                <a:latin typeface="Goudy Old Style" pitchFamily="18" charset="0"/>
              </a:rPr>
              <a:t>replaceAll</a:t>
            </a:r>
            <a:r>
              <a:rPr lang="en-US" sz="2500" b="1" u="sng" dirty="0">
                <a:solidFill>
                  <a:srgbClr val="000000"/>
                </a:solidFill>
                <a:latin typeface="Goudy Old Style" pitchFamily="18" charset="0"/>
              </a:rPr>
              <a:t>(List </a:t>
            </a:r>
            <a:r>
              <a:rPr lang="en-US" sz="2500" b="1" i="1" u="sng" dirty="0" err="1">
                <a:solidFill>
                  <a:srgbClr val="000000"/>
                </a:solidFill>
                <a:latin typeface="Goudy Old Style" pitchFamily="18" charset="0"/>
              </a:rPr>
              <a:t>list</a:t>
            </a:r>
            <a:r>
              <a:rPr lang="en-US" sz="2500" b="1" u="sng" dirty="0">
                <a:solidFill>
                  <a:srgbClr val="000000"/>
                </a:solidFill>
                <a:latin typeface="Goudy Old Style" pitchFamily="18" charset="0"/>
              </a:rPr>
              <a:t>, Object </a:t>
            </a:r>
            <a:r>
              <a:rPr lang="en-US" sz="2500" b="1" i="1" u="sng" dirty="0">
                <a:solidFill>
                  <a:srgbClr val="000000"/>
                </a:solidFill>
                <a:latin typeface="Goudy Old Style" pitchFamily="18" charset="0"/>
              </a:rPr>
              <a:t>old</a:t>
            </a:r>
            <a:r>
              <a:rPr lang="en-US" sz="2500" b="1" u="sng" dirty="0">
                <a:solidFill>
                  <a:srgbClr val="000000"/>
                </a:solidFill>
                <a:latin typeface="Goudy Old Style" pitchFamily="18" charset="0"/>
              </a:rPr>
              <a:t>, Object </a:t>
            </a:r>
            <a:r>
              <a:rPr lang="en-US" sz="2500" b="1" i="1" u="sng" dirty="0">
                <a:solidFill>
                  <a:srgbClr val="000000"/>
                </a:solidFill>
                <a:latin typeface="Goudy Old Style" pitchFamily="18" charset="0"/>
              </a:rPr>
              <a:t>new</a:t>
            </a:r>
            <a:r>
              <a:rPr lang="en-US" sz="2500" b="1" u="sng" dirty="0">
                <a:solidFill>
                  <a:srgbClr val="000000"/>
                </a:solidFill>
                <a:latin typeface="Goudy Old Style" pitchFamily="18" charset="0"/>
              </a:rPr>
              <a:t>) </a:t>
            </a:r>
            <a:r>
              <a:rPr lang="en-US" sz="2500" dirty="0">
                <a:solidFill>
                  <a:srgbClr val="000000"/>
                </a:solidFill>
                <a:latin typeface="Goudy Old Style" pitchFamily="18" charset="0"/>
              </a:rPr>
              <a:t>Replaces all occurrences of </a:t>
            </a:r>
            <a:r>
              <a:rPr lang="en-US" sz="2500" i="1" dirty="0">
                <a:solidFill>
                  <a:srgbClr val="000000"/>
                </a:solidFill>
                <a:latin typeface="Goudy Old Style" pitchFamily="18" charset="0"/>
              </a:rPr>
              <a:t>old </a:t>
            </a:r>
            <a:r>
              <a:rPr lang="en-US" sz="2500" dirty="0">
                <a:solidFill>
                  <a:srgbClr val="000000"/>
                </a:solidFill>
                <a:latin typeface="Goudy Old Style" pitchFamily="18" charset="0"/>
              </a:rPr>
              <a:t>with </a:t>
            </a:r>
            <a:r>
              <a:rPr lang="en-US" sz="2500" i="1" dirty="0">
                <a:solidFill>
                  <a:srgbClr val="000000"/>
                </a:solidFill>
                <a:latin typeface="Goudy Old Style" pitchFamily="18" charset="0"/>
              </a:rPr>
              <a:t>new </a:t>
            </a:r>
            <a:r>
              <a:rPr lang="en-US" sz="2500" dirty="0">
                <a:solidFill>
                  <a:srgbClr val="000000"/>
                </a:solidFill>
                <a:latin typeface="Goudy Old Style" pitchFamily="18" charset="0"/>
              </a:rPr>
              <a:t>in </a:t>
            </a:r>
            <a:r>
              <a:rPr lang="en-US" sz="2500" i="1" dirty="0">
                <a:solidFill>
                  <a:srgbClr val="000000"/>
                </a:solidFill>
                <a:latin typeface="Goudy Old Style" pitchFamily="18" charset="0"/>
              </a:rPr>
              <a:t>list. </a:t>
            </a:r>
            <a:r>
              <a:rPr lang="en-US" sz="2500" dirty="0">
                <a:solidFill>
                  <a:srgbClr val="000000"/>
                </a:solidFill>
                <a:latin typeface="Goudy Old Style" pitchFamily="18" charset="0"/>
              </a:rPr>
              <a:t>Returns </a:t>
            </a:r>
            <a:r>
              <a:rPr lang="en-US" sz="2500" b="1" dirty="0">
                <a:solidFill>
                  <a:srgbClr val="000000"/>
                </a:solidFill>
                <a:latin typeface="Goudy Old Style" pitchFamily="18" charset="0"/>
              </a:rPr>
              <a:t>true </a:t>
            </a:r>
            <a:r>
              <a:rPr lang="en-US" sz="2500" dirty="0">
                <a:solidFill>
                  <a:srgbClr val="000000"/>
                </a:solidFill>
                <a:latin typeface="Goudy Old Style" pitchFamily="18" charset="0"/>
              </a:rPr>
              <a:t>if at least one replacement occurred. Returns </a:t>
            </a:r>
            <a:r>
              <a:rPr lang="en-US" sz="2500" b="1" dirty="0">
                <a:solidFill>
                  <a:srgbClr val="000000"/>
                </a:solidFill>
                <a:latin typeface="Goudy Old Style" pitchFamily="18" charset="0"/>
              </a:rPr>
              <a:t>false</a:t>
            </a:r>
            <a:r>
              <a:rPr lang="en-US" sz="2500" dirty="0">
                <a:solidFill>
                  <a:srgbClr val="000000"/>
                </a:solidFill>
                <a:latin typeface="Goudy Old Style" pitchFamily="18" charset="0"/>
              </a:rPr>
              <a:t>, otherwise. (Since Java v1.4)</a:t>
            </a:r>
            <a:endParaRPr lang="en-US" sz="2500" dirty="0">
              <a:latin typeface="Goudy Old Style" pitchFamily="18" charset="0"/>
            </a:endParaRPr>
          </a:p>
          <a:p>
            <a:pPr marL="461963" indent="-287338">
              <a:lnSpc>
                <a:spcPct val="90000"/>
              </a:lnSpc>
              <a:buSzPct val="70000"/>
              <a:buFont typeface="Wingdings" pitchFamily="2" charset="2"/>
              <a:buChar char="v"/>
            </a:pPr>
            <a:r>
              <a:rPr lang="en-US" sz="2500" b="1" u="sng" dirty="0">
                <a:solidFill>
                  <a:srgbClr val="000000"/>
                </a:solidFill>
                <a:latin typeface="Goudy Old Style" pitchFamily="18" charset="0"/>
              </a:rPr>
              <a:t>static void reverse(List </a:t>
            </a:r>
            <a:r>
              <a:rPr lang="en-US" sz="2500" b="1" i="1" u="sng" dirty="0">
                <a:solidFill>
                  <a:srgbClr val="000000"/>
                </a:solidFill>
                <a:latin typeface="Goudy Old Style" pitchFamily="18" charset="0"/>
              </a:rPr>
              <a:t>list</a:t>
            </a:r>
            <a:r>
              <a:rPr lang="en-US" sz="2500" dirty="0">
                <a:solidFill>
                  <a:srgbClr val="000000"/>
                </a:solidFill>
                <a:latin typeface="Goudy Old Style" pitchFamily="18" charset="0"/>
              </a:rPr>
              <a:t>) Reverses the sequence in </a:t>
            </a:r>
            <a:r>
              <a:rPr lang="en-US" sz="2500" i="1" dirty="0">
                <a:solidFill>
                  <a:srgbClr val="000000"/>
                </a:solidFill>
                <a:latin typeface="Goudy Old Style" pitchFamily="18" charset="0"/>
              </a:rPr>
              <a:t>list</a:t>
            </a:r>
            <a:r>
              <a:rPr lang="en-US" sz="2500" dirty="0">
                <a:solidFill>
                  <a:srgbClr val="000000"/>
                </a:solidFill>
                <a:latin typeface="Goudy Old Style" pitchFamily="18" charset="0"/>
              </a:rPr>
              <a:t>.</a:t>
            </a:r>
            <a:endParaRPr lang="en-US" sz="2500" dirty="0">
              <a:latin typeface="Goudy Old Style" pitchFamily="18" charset="0"/>
            </a:endParaRPr>
          </a:p>
          <a:p>
            <a:pPr marL="461963" indent="-287338">
              <a:lnSpc>
                <a:spcPct val="90000"/>
              </a:lnSpc>
              <a:buSzPct val="70000"/>
              <a:buFont typeface="Wingdings" pitchFamily="2" charset="2"/>
              <a:buChar char="v"/>
            </a:pPr>
            <a:r>
              <a:rPr lang="en-US" sz="2500" b="1" u="sng" dirty="0" smtClean="0">
                <a:solidFill>
                  <a:srgbClr val="000000"/>
                </a:solidFill>
                <a:latin typeface="Goudy Old Style" pitchFamily="18" charset="0"/>
              </a:rPr>
              <a:t>static </a:t>
            </a:r>
            <a:r>
              <a:rPr lang="en-US" sz="2500" b="1" u="sng" dirty="0">
                <a:solidFill>
                  <a:srgbClr val="000000"/>
                </a:solidFill>
                <a:latin typeface="Goudy Old Style" pitchFamily="18" charset="0"/>
              </a:rPr>
              <a:t>void sort(List </a:t>
            </a:r>
            <a:r>
              <a:rPr lang="en-US" sz="2500" b="1" i="1" u="sng" dirty="0" err="1">
                <a:solidFill>
                  <a:srgbClr val="000000"/>
                </a:solidFill>
                <a:latin typeface="Goudy Old Style" pitchFamily="18" charset="0"/>
              </a:rPr>
              <a:t>list</a:t>
            </a:r>
            <a:r>
              <a:rPr lang="en-US" sz="2500" b="1" u="sng" dirty="0">
                <a:solidFill>
                  <a:srgbClr val="000000"/>
                </a:solidFill>
                <a:latin typeface="Goudy Old Style" pitchFamily="18" charset="0"/>
              </a:rPr>
              <a:t>, Comparator </a:t>
            </a:r>
            <a:r>
              <a:rPr lang="en-US" sz="2500" b="1" i="1" u="sng" dirty="0">
                <a:solidFill>
                  <a:srgbClr val="000000"/>
                </a:solidFill>
                <a:latin typeface="Goudy Old Style" pitchFamily="18" charset="0"/>
              </a:rPr>
              <a:t>comp</a:t>
            </a:r>
            <a:r>
              <a:rPr lang="en-US" sz="2500" b="1" u="sng" dirty="0">
                <a:solidFill>
                  <a:srgbClr val="000000"/>
                </a:solidFill>
                <a:latin typeface="Goudy Old Style" pitchFamily="18" charset="0"/>
              </a:rPr>
              <a:t>)</a:t>
            </a:r>
            <a:r>
              <a:rPr lang="en-US" sz="2500" dirty="0">
                <a:solidFill>
                  <a:srgbClr val="000000"/>
                </a:solidFill>
                <a:latin typeface="Goudy Old Style" pitchFamily="18" charset="0"/>
              </a:rPr>
              <a:t> Sorts the elements of </a:t>
            </a:r>
            <a:r>
              <a:rPr lang="en-US" sz="2500" i="1" dirty="0">
                <a:solidFill>
                  <a:srgbClr val="000000"/>
                </a:solidFill>
                <a:latin typeface="Goudy Old Style" pitchFamily="18" charset="0"/>
              </a:rPr>
              <a:t>list </a:t>
            </a:r>
            <a:r>
              <a:rPr lang="en-US" sz="2500" dirty="0">
                <a:solidFill>
                  <a:srgbClr val="000000"/>
                </a:solidFill>
                <a:latin typeface="Goudy Old Style" pitchFamily="18" charset="0"/>
              </a:rPr>
              <a:t>as determined by </a:t>
            </a:r>
            <a:r>
              <a:rPr lang="en-US" sz="2500" i="1" dirty="0">
                <a:solidFill>
                  <a:srgbClr val="000000"/>
                </a:solidFill>
                <a:latin typeface="Goudy Old Style" pitchFamily="18" charset="0"/>
              </a:rPr>
              <a:t>comp</a:t>
            </a:r>
            <a:r>
              <a:rPr lang="en-US" sz="2500" dirty="0">
                <a:solidFill>
                  <a:srgbClr val="000000"/>
                </a:solidFill>
                <a:latin typeface="Goudy Old Style" pitchFamily="18" charset="0"/>
              </a:rPr>
              <a:t>.</a:t>
            </a:r>
            <a:endParaRPr lang="en-US" sz="2500" dirty="0">
              <a:latin typeface="Goudy Old Style" pitchFamily="18" charset="0"/>
            </a:endParaRPr>
          </a:p>
          <a:p>
            <a:pPr marL="461963" indent="-287338">
              <a:lnSpc>
                <a:spcPct val="90000"/>
              </a:lnSpc>
              <a:buSzPct val="70000"/>
              <a:buFont typeface="Wingdings" pitchFamily="2" charset="2"/>
              <a:buChar char="v"/>
            </a:pPr>
            <a:r>
              <a:rPr lang="en-US" sz="2500" b="1" u="sng" dirty="0">
                <a:solidFill>
                  <a:srgbClr val="000000"/>
                </a:solidFill>
                <a:latin typeface="Goudy Old Style" pitchFamily="18" charset="0"/>
              </a:rPr>
              <a:t>static void sort(List </a:t>
            </a:r>
            <a:r>
              <a:rPr lang="en-US" sz="2500" b="1" i="1" u="sng" dirty="0">
                <a:solidFill>
                  <a:srgbClr val="000000"/>
                </a:solidFill>
                <a:latin typeface="Goudy Old Style" pitchFamily="18" charset="0"/>
              </a:rPr>
              <a:t>list</a:t>
            </a:r>
            <a:r>
              <a:rPr lang="en-US" sz="2500" b="1" u="sng" dirty="0">
                <a:solidFill>
                  <a:srgbClr val="000000"/>
                </a:solidFill>
                <a:latin typeface="Goudy Old Style" pitchFamily="18" charset="0"/>
              </a:rPr>
              <a:t>)</a:t>
            </a:r>
            <a:r>
              <a:rPr lang="en-US" sz="2500" b="1" dirty="0">
                <a:solidFill>
                  <a:srgbClr val="000000"/>
                </a:solidFill>
                <a:latin typeface="Goudy Old Style" pitchFamily="18" charset="0"/>
              </a:rPr>
              <a:t> </a:t>
            </a:r>
            <a:r>
              <a:rPr lang="en-US" sz="2500" dirty="0">
                <a:solidFill>
                  <a:srgbClr val="000000"/>
                </a:solidFill>
                <a:latin typeface="Goudy Old Style" pitchFamily="18" charset="0"/>
              </a:rPr>
              <a:t>Sorts the elements of </a:t>
            </a:r>
            <a:r>
              <a:rPr lang="en-US" sz="2500" i="1" dirty="0">
                <a:solidFill>
                  <a:srgbClr val="000000"/>
                </a:solidFill>
                <a:latin typeface="Goudy Old Style" pitchFamily="18" charset="0"/>
              </a:rPr>
              <a:t>list </a:t>
            </a:r>
            <a:r>
              <a:rPr lang="en-US" sz="2500" dirty="0">
                <a:solidFill>
                  <a:srgbClr val="000000"/>
                </a:solidFill>
                <a:latin typeface="Goudy Old Style" pitchFamily="18" charset="0"/>
              </a:rPr>
              <a:t>as determined by their natural ordering</a:t>
            </a:r>
            <a:r>
              <a:rPr lang="en-US" sz="2500" dirty="0" smtClean="0">
                <a:solidFill>
                  <a:srgbClr val="000000"/>
                </a:solidFill>
                <a:latin typeface="Goudy Old Style" pitchFamily="18" charset="0"/>
              </a:rPr>
              <a:t>.</a:t>
            </a:r>
          </a:p>
          <a:p>
            <a:pPr marL="461963" indent="-287338">
              <a:lnSpc>
                <a:spcPct val="90000"/>
              </a:lnSpc>
              <a:buSzPct val="70000"/>
              <a:buFont typeface="Wingdings" pitchFamily="2" charset="2"/>
              <a:buChar char="v"/>
            </a:pPr>
            <a:r>
              <a:rPr lang="en-US" sz="2500" b="1" u="sng" dirty="0">
                <a:solidFill>
                  <a:srgbClr val="000000"/>
                </a:solidFill>
                <a:latin typeface="Goudy Old Style" pitchFamily="18" charset="0"/>
              </a:rPr>
              <a:t>static void swap(List </a:t>
            </a:r>
            <a:r>
              <a:rPr lang="en-US" sz="2500" b="1" i="1" u="sng" dirty="0" err="1">
                <a:solidFill>
                  <a:srgbClr val="000000"/>
                </a:solidFill>
                <a:latin typeface="Goudy Old Style" pitchFamily="18" charset="0"/>
              </a:rPr>
              <a:t>list</a:t>
            </a:r>
            <a:r>
              <a:rPr lang="en-US" sz="2500" b="1" u="sng" dirty="0">
                <a:solidFill>
                  <a:srgbClr val="000000"/>
                </a:solidFill>
                <a:latin typeface="Goudy Old Style" pitchFamily="18" charset="0"/>
              </a:rPr>
              <a:t>, </a:t>
            </a:r>
            <a:r>
              <a:rPr lang="en-US" sz="2500" b="1" u="sng" dirty="0" err="1">
                <a:solidFill>
                  <a:srgbClr val="000000"/>
                </a:solidFill>
                <a:latin typeface="Goudy Old Style" pitchFamily="18" charset="0"/>
              </a:rPr>
              <a:t>int</a:t>
            </a:r>
            <a:r>
              <a:rPr lang="en-US" sz="2500" b="1" u="sng" dirty="0">
                <a:solidFill>
                  <a:srgbClr val="000000"/>
                </a:solidFill>
                <a:latin typeface="Goudy Old Style" pitchFamily="18" charset="0"/>
              </a:rPr>
              <a:t> </a:t>
            </a:r>
            <a:r>
              <a:rPr lang="en-US" sz="2500" b="1" i="1" u="sng" dirty="0">
                <a:solidFill>
                  <a:srgbClr val="000000"/>
                </a:solidFill>
                <a:latin typeface="Goudy Old Style" pitchFamily="18" charset="0"/>
              </a:rPr>
              <a:t>idx1</a:t>
            </a:r>
            <a:r>
              <a:rPr lang="en-US" sz="2500" b="1" u="sng" dirty="0">
                <a:solidFill>
                  <a:srgbClr val="000000"/>
                </a:solidFill>
                <a:latin typeface="Goudy Old Style" pitchFamily="18" charset="0"/>
              </a:rPr>
              <a:t>, </a:t>
            </a:r>
            <a:r>
              <a:rPr lang="en-US" sz="2500" b="1" u="sng" dirty="0" err="1">
                <a:solidFill>
                  <a:srgbClr val="000000"/>
                </a:solidFill>
                <a:latin typeface="Goudy Old Style" pitchFamily="18" charset="0"/>
              </a:rPr>
              <a:t>int</a:t>
            </a:r>
            <a:r>
              <a:rPr lang="en-US" sz="2500" b="1" u="sng" dirty="0">
                <a:solidFill>
                  <a:srgbClr val="000000"/>
                </a:solidFill>
                <a:latin typeface="Goudy Old Style" pitchFamily="18" charset="0"/>
              </a:rPr>
              <a:t> </a:t>
            </a:r>
            <a:r>
              <a:rPr lang="en-US" sz="2500" b="1" i="1" u="sng" dirty="0">
                <a:solidFill>
                  <a:srgbClr val="000000"/>
                </a:solidFill>
                <a:latin typeface="Goudy Old Style" pitchFamily="18" charset="0"/>
              </a:rPr>
              <a:t>idx2</a:t>
            </a:r>
            <a:r>
              <a:rPr lang="en-US" sz="2500" b="1" u="sng" dirty="0">
                <a:solidFill>
                  <a:srgbClr val="000000"/>
                </a:solidFill>
                <a:latin typeface="Goudy Old Style" pitchFamily="18" charset="0"/>
              </a:rPr>
              <a:t>)</a:t>
            </a:r>
            <a:r>
              <a:rPr lang="en-US" sz="2500" b="1" dirty="0">
                <a:solidFill>
                  <a:srgbClr val="000000"/>
                </a:solidFill>
                <a:latin typeface="Goudy Old Style" pitchFamily="18" charset="0"/>
              </a:rPr>
              <a:t> </a:t>
            </a:r>
            <a:r>
              <a:rPr lang="en-US" sz="2500" dirty="0">
                <a:solidFill>
                  <a:srgbClr val="000000"/>
                </a:solidFill>
                <a:latin typeface="Goudy Old Style" pitchFamily="18" charset="0"/>
              </a:rPr>
              <a:t>Exchanges the elements in </a:t>
            </a:r>
            <a:r>
              <a:rPr lang="en-US" sz="2500" i="1" dirty="0">
                <a:solidFill>
                  <a:srgbClr val="000000"/>
                </a:solidFill>
                <a:latin typeface="Goudy Old Style" pitchFamily="18" charset="0"/>
              </a:rPr>
              <a:t>list </a:t>
            </a:r>
            <a:r>
              <a:rPr lang="en-US" sz="2500" dirty="0">
                <a:solidFill>
                  <a:srgbClr val="000000"/>
                </a:solidFill>
                <a:latin typeface="Goudy Old Style" pitchFamily="18" charset="0"/>
              </a:rPr>
              <a:t>at the indices specified by </a:t>
            </a:r>
            <a:r>
              <a:rPr lang="en-US" sz="2500" i="1" dirty="0">
                <a:solidFill>
                  <a:srgbClr val="000000"/>
                </a:solidFill>
                <a:latin typeface="Goudy Old Style" pitchFamily="18" charset="0"/>
              </a:rPr>
              <a:t>idx1 </a:t>
            </a:r>
            <a:r>
              <a:rPr lang="en-US" sz="2500" dirty="0">
                <a:solidFill>
                  <a:srgbClr val="000000"/>
                </a:solidFill>
                <a:latin typeface="Goudy Old Style" pitchFamily="18" charset="0"/>
              </a:rPr>
              <a:t>and </a:t>
            </a:r>
            <a:r>
              <a:rPr lang="en-US" sz="2500" i="1" dirty="0">
                <a:solidFill>
                  <a:srgbClr val="000000"/>
                </a:solidFill>
                <a:latin typeface="Goudy Old Style" pitchFamily="18" charset="0"/>
              </a:rPr>
              <a:t>idx2</a:t>
            </a:r>
            <a:r>
              <a:rPr lang="en-US" sz="2500" dirty="0">
                <a:solidFill>
                  <a:srgbClr val="000000"/>
                </a:solidFill>
                <a:latin typeface="Goudy Old Style" pitchFamily="18" charset="0"/>
              </a:rPr>
              <a:t>. (Since Java v1.4</a:t>
            </a:r>
            <a:r>
              <a:rPr lang="en-US" sz="2500" dirty="0" smtClean="0">
                <a:solidFill>
                  <a:srgbClr val="000000"/>
                </a:solidFill>
                <a:latin typeface="Goudy Old Style" pitchFamily="18" charset="0"/>
              </a:rPr>
              <a:t>)</a:t>
            </a:r>
            <a:endParaRPr lang="en-US" sz="2500" dirty="0">
              <a:latin typeface="Goudy Old Style"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76200" y="533400"/>
            <a:ext cx="8991600" cy="6019800"/>
          </a:xfrm>
        </p:spPr>
        <p:txBody>
          <a:bodyPr>
            <a:normAutofit/>
          </a:bodyPr>
          <a:lstStyle/>
          <a:p>
            <a:pPr>
              <a:buNone/>
            </a:pPr>
            <a:r>
              <a:rPr lang="en-US" sz="2800" dirty="0">
                <a:latin typeface="Goudy Old Style" pitchFamily="18" charset="0"/>
              </a:rPr>
              <a:t>At the end of this </a:t>
            </a:r>
            <a:r>
              <a:rPr lang="en-US" sz="2800" dirty="0" smtClean="0">
                <a:latin typeface="Goudy Old Style" pitchFamily="18" charset="0"/>
              </a:rPr>
              <a:t>module, you </a:t>
            </a:r>
            <a:r>
              <a:rPr lang="en-US" sz="2800" dirty="0">
                <a:latin typeface="Goudy Old Style" pitchFamily="18" charset="0"/>
              </a:rPr>
              <a:t>will be able to:</a:t>
            </a:r>
          </a:p>
          <a:p>
            <a:pPr>
              <a:buSzPct val="70000"/>
              <a:buFont typeface="Wingdings" pitchFamily="2" charset="2"/>
              <a:buChar char="Ø"/>
            </a:pPr>
            <a:r>
              <a:rPr lang="en-US" sz="2800" dirty="0" smtClean="0">
                <a:latin typeface="Goudy Old Style" pitchFamily="18" charset="0"/>
              </a:rPr>
              <a:t>Program generics</a:t>
            </a:r>
          </a:p>
          <a:p>
            <a:pPr>
              <a:buSzPct val="70000"/>
              <a:buFont typeface="Wingdings" pitchFamily="2" charset="2"/>
              <a:buChar char="Ø"/>
            </a:pPr>
            <a:r>
              <a:rPr lang="en-US" sz="2800" dirty="0" smtClean="0">
                <a:latin typeface="Goudy Old Style" pitchFamily="18" charset="0"/>
              </a:rPr>
              <a:t>Use Collections framework</a:t>
            </a:r>
          </a:p>
          <a:p>
            <a:pPr>
              <a:buSzPct val="70000"/>
              <a:buFont typeface="Wingdings" pitchFamily="2" charset="2"/>
              <a:buChar char="Ø"/>
            </a:pPr>
            <a:r>
              <a:rPr lang="en-US" sz="2800" dirty="0" smtClean="0">
                <a:latin typeface="Goudy Old Style" pitchFamily="18" charset="0"/>
              </a:rPr>
              <a:t>Understand dynamic memory allocation in Java</a:t>
            </a:r>
          </a:p>
          <a:p>
            <a:pPr>
              <a:buSzPct val="70000"/>
              <a:buFont typeface="Wingdings" pitchFamily="2" charset="2"/>
              <a:buChar char="Ø"/>
            </a:pPr>
            <a:r>
              <a:rPr lang="en-US" sz="2800" dirty="0" smtClean="0">
                <a:latin typeface="Goudy Old Style" pitchFamily="18" charset="0"/>
              </a:rPr>
              <a:t>Program maps.</a:t>
            </a:r>
          </a:p>
          <a:p>
            <a:pPr>
              <a:buSzPct val="70000"/>
              <a:buFont typeface="Wingdings" pitchFamily="2" charset="2"/>
              <a:buChar char="Ø"/>
            </a:pPr>
            <a:r>
              <a:rPr lang="en-US" sz="2800" dirty="0" smtClean="0">
                <a:latin typeface="Goudy Old Style" pitchFamily="18" charset="0"/>
              </a:rPr>
              <a:t>Use standard set of algorithms.</a:t>
            </a:r>
          </a:p>
          <a:p>
            <a:pPr>
              <a:buSzPct val="70000"/>
              <a:buFont typeface="Wingdings" pitchFamily="2" charset="2"/>
              <a:buChar char="Ø"/>
            </a:pPr>
            <a:endParaRPr lang="en-US" altLang="zh-CN" sz="2800" dirty="0">
              <a:latin typeface="Goudy Old Style" pitchFamily="18" charset="0"/>
            </a:endParaRPr>
          </a:p>
        </p:txBody>
      </p:sp>
      <p:sp>
        <p:nvSpPr>
          <p:cNvPr id="17411" name="Rectangle 2"/>
          <p:cNvSpPr>
            <a:spLocks noGrp="1" noChangeArrowheads="1"/>
          </p:cNvSpPr>
          <p:nvPr>
            <p:ph type="title" idx="4294967295"/>
          </p:nvPr>
        </p:nvSpPr>
        <p:spPr>
          <a:xfrm>
            <a:off x="152401" y="76200"/>
            <a:ext cx="6781800" cy="533400"/>
          </a:xfrm>
        </p:spPr>
        <p:txBody>
          <a:bodyPr>
            <a:noAutofit/>
          </a:bodyPr>
          <a:lstStyle/>
          <a:p>
            <a:pPr eaLnBrk="1" hangingPunct="1"/>
            <a:r>
              <a:rPr lang="en-US" sz="4000" dirty="0" smtClean="0">
                <a:latin typeface="Andalus" pitchFamily="18" charset="-78"/>
                <a:cs typeface="Andalus" pitchFamily="18" charset="-78"/>
              </a:rPr>
              <a:t>Objectives of Day 4 </a:t>
            </a:r>
          </a:p>
        </p:txBody>
      </p:sp>
    </p:spTree>
    <p:extLst>
      <p:ext uri="{BB962C8B-B14F-4D97-AF65-F5344CB8AC3E}">
        <p14:creationId xmlns:p14="http://schemas.microsoft.com/office/powerpoint/2010/main" val="35400121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p:cNvSpPr>
          <p:nvPr>
            <p:ph idx="1"/>
          </p:nvPr>
        </p:nvSpPr>
        <p:spPr>
          <a:xfrm>
            <a:off x="76200" y="533400"/>
            <a:ext cx="8915400" cy="5867400"/>
          </a:xfrm>
        </p:spPr>
        <p:txBody>
          <a:bodyPr>
            <a:normAutofit/>
          </a:bodyPr>
          <a:lstStyle/>
          <a:p>
            <a:pPr>
              <a:buSzPct val="70000"/>
              <a:buFont typeface="Wingdings" pitchFamily="2" charset="2"/>
              <a:buChar char="Ø"/>
            </a:pPr>
            <a:r>
              <a:rPr lang="en-US" sz="2800" dirty="0" smtClean="0">
                <a:latin typeface="Goudy Old Style" pitchFamily="18" charset="0"/>
              </a:rPr>
              <a:t>In Java, Arrays are treated as Objects.</a:t>
            </a:r>
          </a:p>
          <a:p>
            <a:pPr>
              <a:buSzPct val="70000"/>
              <a:buFont typeface="Wingdings" pitchFamily="2" charset="2"/>
              <a:buChar char="Ø"/>
            </a:pPr>
            <a:r>
              <a:rPr lang="en-US" sz="2800" dirty="0" smtClean="0">
                <a:latin typeface="Goudy Old Style" pitchFamily="18" charset="0"/>
              </a:rPr>
              <a:t>An array of Objects creates array of references.</a:t>
            </a:r>
          </a:p>
          <a:p>
            <a:pPr>
              <a:buSzPct val="70000"/>
              <a:buFont typeface="Wingdings" pitchFamily="2" charset="2"/>
              <a:buChar char="Ø"/>
            </a:pPr>
            <a:r>
              <a:rPr lang="en-US" sz="2800" dirty="0" smtClean="0">
                <a:latin typeface="Goudy Old Style" pitchFamily="18" charset="0"/>
              </a:rPr>
              <a:t>Collections provide for dynamic expansion and shrinking of array objects.</a:t>
            </a:r>
          </a:p>
          <a:p>
            <a:pPr>
              <a:buSzPct val="70000"/>
              <a:buFont typeface="Wingdings" pitchFamily="2" charset="2"/>
              <a:buChar char="Ø"/>
            </a:pPr>
            <a:r>
              <a:rPr lang="en-US" sz="2800" dirty="0" smtClean="0">
                <a:latin typeface="Goudy Old Style" pitchFamily="18" charset="0"/>
              </a:rPr>
              <a:t>Maps are collections which store key-value pairs.</a:t>
            </a:r>
          </a:p>
          <a:p>
            <a:pPr>
              <a:buSzPct val="70000"/>
              <a:buFont typeface="Wingdings" pitchFamily="2" charset="2"/>
              <a:buChar char="Ø"/>
            </a:pPr>
            <a:r>
              <a:rPr lang="en-US" sz="2800" dirty="0" smtClean="0">
                <a:latin typeface="Goudy Old Style" pitchFamily="18" charset="0"/>
              </a:rPr>
              <a:t>String are built in type.</a:t>
            </a:r>
          </a:p>
          <a:p>
            <a:pPr>
              <a:buSzPct val="70000"/>
              <a:buFont typeface="Wingdings" pitchFamily="2" charset="2"/>
              <a:buChar char="Ø"/>
            </a:pPr>
            <a:endParaRPr lang="en-US" sz="2800" dirty="0" smtClean="0">
              <a:latin typeface="Goudy Old Style" pitchFamily="18" charset="0"/>
            </a:endParaRPr>
          </a:p>
          <a:p>
            <a:pPr>
              <a:buSzPct val="70000"/>
              <a:buFont typeface="Wingdings" pitchFamily="2" charset="2"/>
              <a:buChar char="Ø"/>
            </a:pPr>
            <a:endParaRPr lang="en-US" sz="2800" dirty="0">
              <a:latin typeface="Goudy Old Style" pitchFamily="18" charset="0"/>
            </a:endParaRPr>
          </a:p>
          <a:p>
            <a:pPr>
              <a:buSzPct val="70000"/>
              <a:buFont typeface="Wingdings" pitchFamily="2" charset="2"/>
              <a:buChar char="Ø"/>
            </a:pPr>
            <a:endParaRPr lang="en-US" sz="2800" dirty="0">
              <a:solidFill>
                <a:srgbClr val="000099"/>
              </a:solidFill>
              <a:latin typeface="Goudy Old Style" pitchFamily="18" charset="0"/>
            </a:endParaRPr>
          </a:p>
        </p:txBody>
      </p:sp>
      <p:sp>
        <p:nvSpPr>
          <p:cNvPr id="18435" name="Rectangle 2"/>
          <p:cNvSpPr>
            <a:spLocks noGrp="1"/>
          </p:cNvSpPr>
          <p:nvPr>
            <p:ph type="title" idx="4294967295"/>
          </p:nvPr>
        </p:nvSpPr>
        <p:spPr>
          <a:xfrm>
            <a:off x="152399" y="76200"/>
            <a:ext cx="7415213" cy="457200"/>
          </a:xfrm>
        </p:spPr>
        <p:txBody>
          <a:bodyPr>
            <a:noAutofit/>
          </a:bodyPr>
          <a:lstStyle/>
          <a:p>
            <a:r>
              <a:rPr lang="en-US" sz="4000" dirty="0" smtClean="0">
                <a:latin typeface="Andalus" pitchFamily="18" charset="-78"/>
                <a:ea typeface="+mn-ea"/>
                <a:cs typeface="Andalus" pitchFamily="18" charset="-78"/>
              </a:rPr>
              <a:t>Summary</a:t>
            </a:r>
            <a:endParaRPr lang="en-US" sz="4000" dirty="0">
              <a:latin typeface="Andalus" pitchFamily="18" charset="-78"/>
              <a:ea typeface="+mn-ea"/>
              <a:cs typeface="Andalus" pitchFamily="18" charset="-78"/>
            </a:endParaRPr>
          </a:p>
        </p:txBody>
      </p:sp>
    </p:spTree>
    <p:extLst>
      <p:ext uri="{BB962C8B-B14F-4D97-AF65-F5344CB8AC3E}">
        <p14:creationId xmlns:p14="http://schemas.microsoft.com/office/powerpoint/2010/main" val="1325907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extShape 1"/>
          <p:cNvSpPr txBox="1"/>
          <p:nvPr/>
        </p:nvSpPr>
        <p:spPr>
          <a:xfrm>
            <a:off x="228600" y="76320"/>
            <a:ext cx="6705600" cy="380880"/>
          </a:xfrm>
          <a:prstGeom prst="rect">
            <a:avLst/>
          </a:prstGeom>
        </p:spPr>
        <p:txBody>
          <a:bodyPr anchor="ctr"/>
          <a:lstStyle/>
          <a:p>
            <a:pPr algn="ctr"/>
            <a:r>
              <a:rPr lang="en-US" sz="4000" dirty="0" smtClean="0">
                <a:solidFill>
                  <a:srgbClr val="000000"/>
                </a:solidFill>
                <a:latin typeface="Andalus"/>
              </a:rPr>
              <a:t>Generics</a:t>
            </a:r>
            <a:endParaRPr dirty="0"/>
          </a:p>
        </p:txBody>
      </p:sp>
      <p:sp>
        <p:nvSpPr>
          <p:cNvPr id="215" name="TextShape 2"/>
          <p:cNvSpPr txBox="1"/>
          <p:nvPr/>
        </p:nvSpPr>
        <p:spPr>
          <a:xfrm>
            <a:off x="76680" y="457680"/>
            <a:ext cx="8914920" cy="5943120"/>
          </a:xfrm>
          <a:prstGeom prst="rect">
            <a:avLst/>
          </a:prstGeom>
        </p:spPr>
        <p:txBody>
          <a:bodyPr/>
          <a:lstStyle/>
          <a:p>
            <a:pPr marL="344488" indent="-290513">
              <a:buSzPct val="70000"/>
              <a:buFont typeface="Wingdings" pitchFamily="2" charset="2"/>
              <a:buChar char="Ø"/>
            </a:pPr>
            <a:r>
              <a:rPr lang="en-US" sz="2600" dirty="0">
                <a:solidFill>
                  <a:srgbClr val="000000"/>
                </a:solidFill>
                <a:latin typeface="Goudy Old Style" pitchFamily="18" charset="0"/>
              </a:rPr>
              <a:t>Generics </a:t>
            </a:r>
            <a:endParaRPr lang="en-US" sz="2600" dirty="0" smtClean="0">
              <a:solidFill>
                <a:srgbClr val="000000"/>
              </a:solidFill>
              <a:latin typeface="Goudy Old Style" pitchFamily="18" charset="0"/>
            </a:endParaRPr>
          </a:p>
          <a:p>
            <a:pPr marL="742950" lvl="1" indent="-398463">
              <a:buSzPct val="70000"/>
              <a:buFont typeface="Wingdings" charset="2"/>
              <a:buChar char=""/>
            </a:pPr>
            <a:r>
              <a:rPr lang="en-US" sz="2600" dirty="0" smtClean="0">
                <a:solidFill>
                  <a:srgbClr val="000000"/>
                </a:solidFill>
                <a:latin typeface="Goudy Old Style" pitchFamily="18" charset="0"/>
              </a:rPr>
              <a:t>Generics provide </a:t>
            </a:r>
            <a:r>
              <a:rPr lang="en-US" sz="2600" dirty="0">
                <a:solidFill>
                  <a:srgbClr val="000000"/>
                </a:solidFill>
                <a:latin typeface="Goudy Old Style" pitchFamily="18" charset="0"/>
              </a:rPr>
              <a:t>for defining classes, interfaces and methods that work in type–safe manner with any data type.</a:t>
            </a:r>
            <a:endParaRPr sz="2600" dirty="0">
              <a:latin typeface="Goudy Old Style" pitchFamily="18" charset="0"/>
            </a:endParaRPr>
          </a:p>
          <a:p>
            <a:pPr marL="742950" lvl="1" indent="-398463">
              <a:buSzPct val="70000"/>
              <a:buFont typeface="Wingdings" charset="2"/>
              <a:buChar char=""/>
            </a:pPr>
            <a:r>
              <a:rPr lang="en-US" sz="2600" dirty="0">
                <a:solidFill>
                  <a:srgbClr val="000000"/>
                </a:solidFill>
                <a:latin typeface="Goudy Old Style" pitchFamily="18" charset="0"/>
              </a:rPr>
              <a:t>Generics provide for defining algorithm once and work for various data types. </a:t>
            </a:r>
            <a:endParaRPr sz="2600" dirty="0">
              <a:latin typeface="Goudy Old Style" pitchFamily="18" charset="0"/>
            </a:endParaRPr>
          </a:p>
          <a:p>
            <a:pPr marL="742950" lvl="1" indent="-398463">
              <a:buSzPct val="70000"/>
              <a:buFont typeface="Wingdings" charset="2"/>
              <a:buChar char=""/>
            </a:pPr>
            <a:r>
              <a:rPr lang="en-US" sz="2600" dirty="0">
                <a:solidFill>
                  <a:srgbClr val="000000"/>
                </a:solidFill>
                <a:latin typeface="Goudy Old Style" pitchFamily="18" charset="0"/>
              </a:rPr>
              <a:t>Provide for higher level abstraction.</a:t>
            </a:r>
            <a:endParaRPr sz="2600" dirty="0">
              <a:latin typeface="Goudy Old Style" pitchFamily="18" charset="0"/>
            </a:endParaRPr>
          </a:p>
          <a:p>
            <a:pPr marL="742950" lvl="1" indent="-398463">
              <a:buSzPct val="70000"/>
              <a:buFont typeface="Wingdings" charset="2"/>
              <a:buChar char=""/>
            </a:pPr>
            <a:r>
              <a:rPr lang="en-US" sz="2600" dirty="0">
                <a:solidFill>
                  <a:srgbClr val="000000"/>
                </a:solidFill>
                <a:latin typeface="Goudy Old Style" pitchFamily="18" charset="0"/>
              </a:rPr>
              <a:t>Extensively used with Collection classes.</a:t>
            </a:r>
            <a:endParaRPr sz="2600" dirty="0">
              <a:latin typeface="Goudy Old Style" pitchFamily="18" charset="0"/>
            </a:endParaRPr>
          </a:p>
          <a:p>
            <a:pPr marL="742950" lvl="1" indent="-398463">
              <a:buSzPct val="70000"/>
              <a:buFont typeface="Wingdings" charset="2"/>
              <a:buChar char=""/>
            </a:pPr>
            <a:r>
              <a:rPr lang="en-US" sz="2600" dirty="0">
                <a:solidFill>
                  <a:srgbClr val="000000"/>
                </a:solidFill>
                <a:latin typeface="Goudy Old Style" pitchFamily="18" charset="0"/>
              </a:rPr>
              <a:t>Generics came in Java from version 1.5</a:t>
            </a:r>
            <a:endParaRPr sz="2600" dirty="0">
              <a:latin typeface="Goudy Old Style" pitchFamily="18" charset="0"/>
            </a:endParaRPr>
          </a:p>
          <a:p>
            <a:pPr marL="742950" lvl="1" indent="-398463">
              <a:buSzPct val="70000"/>
              <a:buFont typeface="Wingdings" charset="2"/>
              <a:buChar char=""/>
            </a:pPr>
            <a:r>
              <a:rPr lang="en-US" sz="2600" dirty="0">
                <a:solidFill>
                  <a:srgbClr val="000000"/>
                </a:solidFill>
                <a:latin typeface="Goudy Old Style" pitchFamily="18" charset="0"/>
              </a:rPr>
              <a:t>General Syntax :  </a:t>
            </a:r>
            <a:endParaRPr sz="2600" dirty="0">
              <a:latin typeface="Goudy Old Style" pitchFamily="18" charset="0"/>
            </a:endParaRPr>
          </a:p>
          <a:p>
            <a:pPr marL="742950" lvl="1" indent="-398463"/>
            <a:r>
              <a:rPr lang="en-US" sz="2600" dirty="0">
                <a:solidFill>
                  <a:srgbClr val="000000"/>
                </a:solidFill>
                <a:latin typeface="Goudy Old Style" pitchFamily="18" charset="0"/>
              </a:rPr>
              <a:t>class  class-name &lt;type-</a:t>
            </a:r>
            <a:r>
              <a:rPr lang="en-US" sz="2600" dirty="0" err="1">
                <a:solidFill>
                  <a:srgbClr val="000000"/>
                </a:solidFill>
                <a:latin typeface="Goudy Old Style" pitchFamily="18" charset="0"/>
              </a:rPr>
              <a:t>param</a:t>
            </a:r>
            <a:r>
              <a:rPr lang="en-US" sz="2600" dirty="0">
                <a:solidFill>
                  <a:srgbClr val="000000"/>
                </a:solidFill>
                <a:latin typeface="Goudy Old Style" pitchFamily="18" charset="0"/>
              </a:rPr>
              <a:t>-list&gt;</a:t>
            </a:r>
            <a:endParaRPr sz="2600" dirty="0">
              <a:latin typeface="Goudy Old Style" pitchFamily="18" charset="0"/>
            </a:endParaRPr>
          </a:p>
          <a:p>
            <a:pPr marL="742950" lvl="1" indent="-398463"/>
            <a:r>
              <a:rPr lang="en-US" sz="2600" dirty="0">
                <a:solidFill>
                  <a:srgbClr val="000000"/>
                </a:solidFill>
                <a:latin typeface="Goudy Old Style" pitchFamily="18" charset="0"/>
              </a:rPr>
              <a:t>   { //……}</a:t>
            </a:r>
            <a:endParaRPr sz="2600" dirty="0">
              <a:latin typeface="Goudy Old Style" pitchFamily="18" charset="0"/>
            </a:endParaRPr>
          </a:p>
          <a:p>
            <a:pPr marL="742950" lvl="1" indent="-398463"/>
            <a:r>
              <a:rPr lang="en-US" sz="2600" dirty="0">
                <a:solidFill>
                  <a:srgbClr val="000000"/>
                </a:solidFill>
                <a:latin typeface="Goudy Old Style" pitchFamily="18" charset="0"/>
              </a:rPr>
              <a:t>class-name &lt;type-</a:t>
            </a:r>
            <a:r>
              <a:rPr lang="en-US" sz="2600" dirty="0" err="1">
                <a:solidFill>
                  <a:srgbClr val="000000"/>
                </a:solidFill>
                <a:latin typeface="Goudy Old Style" pitchFamily="18" charset="0"/>
              </a:rPr>
              <a:t>arg</a:t>
            </a:r>
            <a:r>
              <a:rPr lang="en-US" sz="2600" dirty="0">
                <a:solidFill>
                  <a:srgbClr val="000000"/>
                </a:solidFill>
                <a:latin typeface="Goudy Old Style" pitchFamily="18" charset="0"/>
              </a:rPr>
              <a:t>-list&gt; </a:t>
            </a:r>
            <a:r>
              <a:rPr lang="en-US" sz="2600" dirty="0" err="1">
                <a:solidFill>
                  <a:srgbClr val="000000"/>
                </a:solidFill>
                <a:latin typeface="Goudy Old Style" pitchFamily="18" charset="0"/>
              </a:rPr>
              <a:t>var</a:t>
            </a:r>
            <a:r>
              <a:rPr lang="en-US" sz="2600" dirty="0">
                <a:solidFill>
                  <a:srgbClr val="000000"/>
                </a:solidFill>
                <a:latin typeface="Goudy Old Style" pitchFamily="18" charset="0"/>
              </a:rPr>
              <a:t>-name =                                                   </a:t>
            </a:r>
            <a:endParaRPr sz="2600" dirty="0">
              <a:latin typeface="Goudy Old Style" pitchFamily="18" charset="0"/>
            </a:endParaRPr>
          </a:p>
          <a:p>
            <a:pPr marL="742950" lvl="1" indent="-398463"/>
            <a:r>
              <a:rPr lang="en-US" sz="2600" dirty="0">
                <a:solidFill>
                  <a:srgbClr val="000000"/>
                </a:solidFill>
                <a:latin typeface="Goudy Old Style" pitchFamily="18" charset="0"/>
              </a:rPr>
              <a:t>  new class-name&lt;type-</a:t>
            </a:r>
            <a:r>
              <a:rPr lang="en-US" sz="2600" dirty="0" err="1">
                <a:solidFill>
                  <a:srgbClr val="000000"/>
                </a:solidFill>
                <a:latin typeface="Goudy Old Style" pitchFamily="18" charset="0"/>
              </a:rPr>
              <a:t>arg</a:t>
            </a:r>
            <a:r>
              <a:rPr lang="en-US" sz="2600" dirty="0">
                <a:solidFill>
                  <a:srgbClr val="000000"/>
                </a:solidFill>
                <a:latin typeface="Goudy Old Style" pitchFamily="18" charset="0"/>
              </a:rPr>
              <a:t>-list&gt;(cons-</a:t>
            </a:r>
            <a:r>
              <a:rPr lang="en-US" sz="2600" dirty="0" err="1">
                <a:solidFill>
                  <a:srgbClr val="000000"/>
                </a:solidFill>
                <a:latin typeface="Goudy Old Style" pitchFamily="18" charset="0"/>
              </a:rPr>
              <a:t>arg</a:t>
            </a:r>
            <a:r>
              <a:rPr lang="en-US" sz="2600" dirty="0">
                <a:solidFill>
                  <a:srgbClr val="000000"/>
                </a:solidFill>
                <a:latin typeface="Goudy Old Style" pitchFamily="18" charset="0"/>
              </a:rPr>
              <a:t>-list);</a:t>
            </a:r>
            <a:endParaRPr sz="2600" dirty="0">
              <a:latin typeface="Goudy Old Style" pitchFamily="18" charset="0"/>
            </a:endParaRPr>
          </a:p>
          <a:p>
            <a:pPr marL="742950" lvl="2" indent="-398463">
              <a:buSzPct val="70000"/>
            </a:pPr>
            <a:r>
              <a:rPr lang="en-US" sz="2600" dirty="0">
                <a:solidFill>
                  <a:srgbClr val="000000"/>
                </a:solidFill>
                <a:latin typeface="Goudy Old Style" pitchFamily="18" charset="0"/>
              </a:rPr>
              <a:t>What is type safety ?</a:t>
            </a:r>
            <a:endParaRPr sz="2600" dirty="0">
              <a:latin typeface="Goudy Old Style" pitchFamily="18" charset="0"/>
            </a:endParaRPr>
          </a:p>
        </p:txBody>
      </p:sp>
    </p:spTree>
    <p:extLst>
      <p:ext uri="{BB962C8B-B14F-4D97-AF65-F5344CB8AC3E}">
        <p14:creationId xmlns:p14="http://schemas.microsoft.com/office/powerpoint/2010/main" val="21384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1"/>
          <p:cNvSpPr txBox="1"/>
          <p:nvPr/>
        </p:nvSpPr>
        <p:spPr>
          <a:xfrm>
            <a:off x="0" y="76320"/>
            <a:ext cx="9143640" cy="380520"/>
          </a:xfrm>
          <a:prstGeom prst="rect">
            <a:avLst/>
          </a:prstGeom>
        </p:spPr>
        <p:txBody>
          <a:bodyPr anchor="ctr"/>
          <a:lstStyle/>
          <a:p>
            <a:pPr algn="ctr"/>
            <a:r>
              <a:rPr lang="en-US" sz="4000" dirty="0">
                <a:solidFill>
                  <a:srgbClr val="000000"/>
                </a:solidFill>
                <a:latin typeface="Andalus"/>
              </a:rPr>
              <a:t>contd..</a:t>
            </a:r>
            <a:endParaRPr dirty="0"/>
          </a:p>
        </p:txBody>
      </p:sp>
      <p:sp>
        <p:nvSpPr>
          <p:cNvPr id="219" name="TextShape 2"/>
          <p:cNvSpPr txBox="1"/>
          <p:nvPr/>
        </p:nvSpPr>
        <p:spPr>
          <a:xfrm>
            <a:off x="76200" y="457200"/>
            <a:ext cx="8915400" cy="6171840"/>
          </a:xfrm>
          <a:prstGeom prst="rect">
            <a:avLst/>
          </a:prstGeom>
        </p:spPr>
        <p:txBody>
          <a:bodyPr/>
          <a:lstStyle/>
          <a:p>
            <a:pPr marL="404813" indent="-352425">
              <a:buSzPct val="70000"/>
              <a:buFont typeface="Wingdings" charset="2"/>
              <a:buChar char=""/>
            </a:pPr>
            <a:r>
              <a:rPr lang="en-US" sz="2600" dirty="0">
                <a:solidFill>
                  <a:srgbClr val="000000"/>
                </a:solidFill>
                <a:latin typeface="Goudy Old Style" pitchFamily="18" charset="0"/>
              </a:rPr>
              <a:t>Generics means parameterized types. Parameter is the data type upon which a class, an interface a method operates. </a:t>
            </a:r>
            <a:endParaRPr sz="2600" dirty="0">
              <a:latin typeface="Goudy Old Style" pitchFamily="18" charset="0"/>
            </a:endParaRPr>
          </a:p>
          <a:p>
            <a:pPr marL="404813" indent="-352425">
              <a:buSzPct val="70000"/>
              <a:buFont typeface="Wingdings" charset="2"/>
              <a:buChar char=""/>
            </a:pPr>
            <a:r>
              <a:rPr lang="en-US" sz="2600" dirty="0">
                <a:solidFill>
                  <a:srgbClr val="000000"/>
                </a:solidFill>
                <a:latin typeface="Goudy Old Style" pitchFamily="18" charset="0"/>
              </a:rPr>
              <a:t>The single class/interface/method operates on various data types, hence called as generic.</a:t>
            </a:r>
            <a:endParaRPr sz="2600" dirty="0">
              <a:latin typeface="Goudy Old Style" pitchFamily="18" charset="0"/>
            </a:endParaRPr>
          </a:p>
          <a:p>
            <a:pPr marL="404813" indent="-352425">
              <a:buSzPct val="70000"/>
              <a:buFont typeface="Wingdings" charset="2"/>
              <a:buChar char=""/>
            </a:pPr>
            <a:r>
              <a:rPr lang="en-US" sz="2600" dirty="0">
                <a:solidFill>
                  <a:srgbClr val="000000"/>
                </a:solidFill>
                <a:latin typeface="Goudy Old Style" pitchFamily="18" charset="0"/>
              </a:rPr>
              <a:t>With generics all casts are automatic and implicit. Hence generics expand the ability to reuse the code.</a:t>
            </a:r>
            <a:endParaRPr sz="2600" dirty="0">
              <a:latin typeface="Goudy Old Style" pitchFamily="18" charset="0"/>
            </a:endParaRPr>
          </a:p>
          <a:p>
            <a:pPr marL="404813" indent="-352425">
              <a:buSzPct val="70000"/>
              <a:buFont typeface="Wingdings" charset="2"/>
              <a:buChar char=""/>
            </a:pPr>
            <a:r>
              <a:rPr lang="en-US" sz="2600" dirty="0">
                <a:solidFill>
                  <a:srgbClr val="000000"/>
                </a:solidFill>
                <a:latin typeface="Goudy Old Style" pitchFamily="18" charset="0"/>
              </a:rPr>
              <a:t>Generics work only with Objects. When declaring an instance of generic type, the type argument passes to the type parameter must be of class type. </a:t>
            </a:r>
            <a:endParaRPr sz="2600" dirty="0">
              <a:latin typeface="Goudy Old Style" pitchFamily="18" charset="0"/>
            </a:endParaRPr>
          </a:p>
          <a:p>
            <a:pPr marL="404813" indent="-352425">
              <a:buSzPct val="70000"/>
              <a:buFont typeface="Wingdings" charset="2"/>
              <a:buChar char=""/>
            </a:pPr>
            <a:r>
              <a:rPr lang="en-US" sz="2600" dirty="0">
                <a:solidFill>
                  <a:srgbClr val="000000"/>
                </a:solidFill>
                <a:latin typeface="Goudy Old Style" pitchFamily="18" charset="0"/>
              </a:rPr>
              <a:t>Generics types differ based on their type arguments.</a:t>
            </a:r>
            <a:endParaRPr sz="2600" dirty="0">
              <a:latin typeface="Goudy Old Style" pitchFamily="18" charset="0"/>
            </a:endParaRPr>
          </a:p>
          <a:p>
            <a:pPr marL="404813" indent="-352425">
              <a:buSzPct val="70000"/>
              <a:buFont typeface="Wingdings" charset="2"/>
              <a:buChar char=""/>
            </a:pPr>
            <a:r>
              <a:rPr lang="en-US" sz="2600" dirty="0">
                <a:solidFill>
                  <a:srgbClr val="000000"/>
                </a:solidFill>
                <a:latin typeface="Goudy Old Style" pitchFamily="18" charset="0"/>
              </a:rPr>
              <a:t>A reference of one specific version of a generic type is not type compatible with another version of same generic type. </a:t>
            </a:r>
            <a:endParaRPr sz="2600" dirty="0">
              <a:latin typeface="Goudy Old Style" pitchFamily="18" charset="0"/>
            </a:endParaRPr>
          </a:p>
        </p:txBody>
      </p:sp>
    </p:spTree>
    <p:extLst>
      <p:ext uri="{BB962C8B-B14F-4D97-AF65-F5344CB8AC3E}">
        <p14:creationId xmlns:p14="http://schemas.microsoft.com/office/powerpoint/2010/main" val="511998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221" name="TextShape 2"/>
          <p:cNvSpPr txBox="1"/>
          <p:nvPr/>
        </p:nvSpPr>
        <p:spPr>
          <a:xfrm>
            <a:off x="76200" y="457200"/>
            <a:ext cx="8991600" cy="5638800"/>
          </a:xfrm>
          <a:prstGeom prst="rect">
            <a:avLst/>
          </a:prstGeom>
        </p:spPr>
        <p:txBody>
          <a:bodyPr/>
          <a:lstStyle/>
          <a:p>
            <a:pPr marL="339725" indent="-339725">
              <a:buSzPct val="70000"/>
              <a:buFont typeface="Wingdings" charset="2"/>
              <a:buChar char=""/>
            </a:pPr>
            <a:r>
              <a:rPr lang="en-US" sz="2600" b="1" dirty="0">
                <a:solidFill>
                  <a:srgbClr val="000000"/>
                </a:solidFill>
                <a:latin typeface="Goudy Old Style"/>
              </a:rPr>
              <a:t>Bounded types</a:t>
            </a:r>
            <a:endParaRPr sz="2600" dirty="0"/>
          </a:p>
          <a:p>
            <a:pPr marL="339725" indent="-339725">
              <a:buSzPct val="70000"/>
              <a:buFont typeface="Wingdings" charset="2"/>
              <a:buChar char=""/>
            </a:pPr>
            <a:r>
              <a:rPr lang="en-US" sz="2600" dirty="0">
                <a:solidFill>
                  <a:srgbClr val="000000"/>
                </a:solidFill>
                <a:latin typeface="Goudy Old Style"/>
              </a:rPr>
              <a:t>Java provides bounded types wherein a user can create an upper bound that declares the super</a:t>
            </a:r>
            <a:r>
              <a:rPr lang="en-US" sz="2600" dirty="0">
                <a:solidFill>
                  <a:srgbClr val="000000"/>
                </a:solidFill>
                <a:latin typeface="Times New Roman"/>
              </a:rPr>
              <a:t>-</a:t>
            </a:r>
            <a:r>
              <a:rPr lang="en-US" sz="2600" dirty="0">
                <a:solidFill>
                  <a:srgbClr val="000000"/>
                </a:solidFill>
                <a:latin typeface="Goudy Old Style"/>
              </a:rPr>
              <a:t>class from which all type arguments must be derived. </a:t>
            </a:r>
            <a:endParaRPr sz="2600" dirty="0"/>
          </a:p>
          <a:p>
            <a:pPr marL="339725" indent="-339725"/>
            <a:r>
              <a:rPr lang="en-US" sz="2600" dirty="0">
                <a:solidFill>
                  <a:srgbClr val="000000"/>
                </a:solidFill>
                <a:latin typeface="Goudy Old Style"/>
              </a:rPr>
              <a:t>    &lt;T extends super</a:t>
            </a:r>
            <a:r>
              <a:rPr lang="en-US" sz="2600" dirty="0">
                <a:solidFill>
                  <a:srgbClr val="000000"/>
                </a:solidFill>
                <a:latin typeface="Times New Roman"/>
              </a:rPr>
              <a:t>-</a:t>
            </a:r>
            <a:r>
              <a:rPr lang="en-US" sz="2600" dirty="0">
                <a:solidFill>
                  <a:srgbClr val="000000"/>
                </a:solidFill>
                <a:latin typeface="Goudy Old Style"/>
              </a:rPr>
              <a:t>class&gt;</a:t>
            </a:r>
            <a:endParaRPr sz="2600" dirty="0"/>
          </a:p>
          <a:p>
            <a:pPr marL="339725" indent="-339725">
              <a:buSzPct val="70000"/>
              <a:buFont typeface="Wingdings" charset="2"/>
              <a:buChar char=""/>
            </a:pPr>
            <a:r>
              <a:rPr lang="en-US" sz="2600" dirty="0">
                <a:solidFill>
                  <a:srgbClr val="000000"/>
                </a:solidFill>
                <a:latin typeface="Goudy Old Style"/>
              </a:rPr>
              <a:t>When specifying a bound that has a class, interface or multiple interfaces, &amp; operator is used to connect them. </a:t>
            </a:r>
            <a:endParaRPr sz="2600" dirty="0"/>
          </a:p>
          <a:p>
            <a:pPr marL="339725" indent="-339725">
              <a:buSzPct val="70000"/>
              <a:buFont typeface="Wingdings" charset="2"/>
              <a:buChar char=""/>
            </a:pPr>
            <a:r>
              <a:rPr lang="en-US" sz="2600" dirty="0">
                <a:solidFill>
                  <a:srgbClr val="000000"/>
                </a:solidFill>
                <a:latin typeface="Goudy Old Style"/>
              </a:rPr>
              <a:t>class Gen &lt; T extends </a:t>
            </a:r>
            <a:r>
              <a:rPr lang="en-US" sz="2600" dirty="0" smtClean="0">
                <a:solidFill>
                  <a:srgbClr val="000000"/>
                </a:solidFill>
                <a:latin typeface="Goudy Old Style"/>
              </a:rPr>
              <a:t>class A &gt;</a:t>
            </a:r>
            <a:endParaRPr sz="2600" dirty="0"/>
          </a:p>
          <a:p>
            <a:pPr marL="339725" indent="-339725"/>
            <a:r>
              <a:rPr lang="en-US" sz="2600" dirty="0">
                <a:solidFill>
                  <a:srgbClr val="000000"/>
                </a:solidFill>
                <a:latin typeface="Goudy Old Style"/>
              </a:rPr>
              <a:t>    { //…. </a:t>
            </a:r>
            <a:endParaRPr sz="2600" dirty="0"/>
          </a:p>
          <a:p>
            <a:pPr marL="339725" indent="-339725"/>
            <a:r>
              <a:rPr lang="en-US" sz="2600" dirty="0">
                <a:solidFill>
                  <a:srgbClr val="000000"/>
                </a:solidFill>
                <a:latin typeface="Goudy Old Style"/>
              </a:rPr>
              <a:t>       }</a:t>
            </a:r>
            <a:endParaRPr sz="2600" dirty="0"/>
          </a:p>
        </p:txBody>
      </p:sp>
    </p:spTree>
    <p:extLst>
      <p:ext uri="{BB962C8B-B14F-4D97-AF65-F5344CB8AC3E}">
        <p14:creationId xmlns:p14="http://schemas.microsoft.com/office/powerpoint/2010/main" val="3458794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223" name="TextShape 2"/>
          <p:cNvSpPr txBox="1"/>
          <p:nvPr/>
        </p:nvSpPr>
        <p:spPr>
          <a:xfrm>
            <a:off x="0" y="457200"/>
            <a:ext cx="9143640" cy="6400440"/>
          </a:xfrm>
          <a:prstGeom prst="rect">
            <a:avLst/>
          </a:prstGeom>
        </p:spPr>
        <p:txBody>
          <a:bodyPr/>
          <a:lstStyle/>
          <a:p>
            <a:pPr marL="339725" indent="-339725">
              <a:buSzPct val="70000"/>
              <a:buFont typeface="Wingdings" charset="2"/>
              <a:buChar char=""/>
            </a:pPr>
            <a:r>
              <a:rPr lang="en-US" sz="2600" b="1" dirty="0">
                <a:solidFill>
                  <a:srgbClr val="000000"/>
                </a:solidFill>
                <a:latin typeface="Goudy Old Style"/>
              </a:rPr>
              <a:t>Wildcard Arguments</a:t>
            </a:r>
            <a:endParaRPr sz="2600" dirty="0"/>
          </a:p>
          <a:p>
            <a:pPr marL="339725" indent="-339725">
              <a:buSzPct val="70000"/>
              <a:buFont typeface="Wingdings" charset="2"/>
              <a:buChar char=""/>
            </a:pPr>
            <a:r>
              <a:rPr lang="en-US" sz="2600" dirty="0">
                <a:solidFill>
                  <a:srgbClr val="000000"/>
                </a:solidFill>
                <a:latin typeface="Goudy Old Style"/>
              </a:rPr>
              <a:t>The wild card argument is specified by the ? and it represents an unknown type. </a:t>
            </a:r>
            <a:endParaRPr sz="2600" dirty="0"/>
          </a:p>
          <a:p>
            <a:pPr marL="339725" indent="-339725">
              <a:buSzPct val="70000"/>
              <a:buFont typeface="Wingdings" charset="2"/>
              <a:buChar char=""/>
            </a:pPr>
            <a:r>
              <a:rPr lang="en-US" sz="2600" dirty="0">
                <a:solidFill>
                  <a:srgbClr val="000000"/>
                </a:solidFill>
                <a:latin typeface="Goudy Old Style"/>
              </a:rPr>
              <a:t>The wild card matches any valid object.</a:t>
            </a:r>
            <a:endParaRPr sz="2600" dirty="0"/>
          </a:p>
          <a:p>
            <a:pPr marL="339725" indent="-339725">
              <a:buSzPct val="70000"/>
              <a:buFont typeface="Wingdings" charset="2"/>
              <a:buChar char=""/>
            </a:pPr>
            <a:r>
              <a:rPr lang="en-US" sz="2600" dirty="0">
                <a:solidFill>
                  <a:srgbClr val="000000"/>
                </a:solidFill>
                <a:latin typeface="Goudy Old Style"/>
              </a:rPr>
              <a:t>Wild card arguments can be bounded in much the same way that a type parameter can be bounded. </a:t>
            </a:r>
            <a:endParaRPr sz="2600" dirty="0"/>
          </a:p>
        </p:txBody>
      </p:sp>
    </p:spTree>
    <p:extLst>
      <p:ext uri="{BB962C8B-B14F-4D97-AF65-F5344CB8AC3E}">
        <p14:creationId xmlns:p14="http://schemas.microsoft.com/office/powerpoint/2010/main" val="3971209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217" name="TextShape 2"/>
          <p:cNvSpPr txBox="1"/>
          <p:nvPr/>
        </p:nvSpPr>
        <p:spPr>
          <a:xfrm>
            <a:off x="0" y="457200"/>
            <a:ext cx="9144000" cy="6171840"/>
          </a:xfrm>
          <a:prstGeom prst="rect">
            <a:avLst/>
          </a:prstGeom>
        </p:spPr>
        <p:txBody>
          <a:bodyPr/>
          <a:lstStyle/>
          <a:p>
            <a:pPr>
              <a:buSzPct val="70000"/>
              <a:buFont typeface="Wingdings" charset="2"/>
              <a:buChar char=""/>
            </a:pPr>
            <a:r>
              <a:rPr lang="en-US" sz="2600" dirty="0" smtClean="0">
                <a:solidFill>
                  <a:srgbClr val="000000"/>
                </a:solidFill>
                <a:latin typeface="Goudy Old Style"/>
              </a:rPr>
              <a:t> A </a:t>
            </a:r>
            <a:r>
              <a:rPr lang="en-US" sz="2600" dirty="0">
                <a:solidFill>
                  <a:srgbClr val="000000"/>
                </a:solidFill>
                <a:latin typeface="Goudy Old Style"/>
              </a:rPr>
              <a:t>typical example of Collection code – </a:t>
            </a:r>
            <a:endParaRPr sz="2600" dirty="0"/>
          </a:p>
          <a:p>
            <a:pPr marL="1603375" lvl="3" indent="-231775">
              <a:buSzPct val="70000"/>
              <a:buFont typeface="Courier New"/>
              <a:buChar char="o"/>
            </a:pPr>
            <a:r>
              <a:rPr lang="en-US" sz="2600" dirty="0" smtClean="0">
                <a:solidFill>
                  <a:srgbClr val="000000"/>
                </a:solidFill>
                <a:latin typeface="Goudy Old Style"/>
              </a:rPr>
              <a:t>List </a:t>
            </a:r>
            <a:r>
              <a:rPr lang="en-US" sz="2600" dirty="0" err="1">
                <a:solidFill>
                  <a:srgbClr val="000000"/>
                </a:solidFill>
                <a:latin typeface="Goudy Old Style"/>
              </a:rPr>
              <a:t>myIntList</a:t>
            </a:r>
            <a:r>
              <a:rPr lang="en-US" sz="2600" dirty="0">
                <a:solidFill>
                  <a:srgbClr val="000000"/>
                </a:solidFill>
                <a:latin typeface="Goudy Old Style"/>
              </a:rPr>
              <a:t> = new </a:t>
            </a:r>
            <a:r>
              <a:rPr lang="en-US" sz="2600" dirty="0" err="1">
                <a:solidFill>
                  <a:srgbClr val="000000"/>
                </a:solidFill>
                <a:latin typeface="Goudy Old Style"/>
              </a:rPr>
              <a:t>LinkedList</a:t>
            </a:r>
            <a:r>
              <a:rPr lang="en-US" sz="2600" dirty="0">
                <a:solidFill>
                  <a:srgbClr val="000000"/>
                </a:solidFill>
                <a:latin typeface="Goudy Old Style"/>
              </a:rPr>
              <a:t>(); </a:t>
            </a:r>
            <a:endParaRPr sz="2600" dirty="0"/>
          </a:p>
          <a:p>
            <a:pPr marL="1603375" lvl="3" indent="-231775">
              <a:buSzPct val="70000"/>
              <a:buFont typeface="Courier New"/>
              <a:buChar char="o"/>
            </a:pPr>
            <a:r>
              <a:rPr lang="en-US" sz="2600" dirty="0" err="1" smtClean="0">
                <a:solidFill>
                  <a:srgbClr val="000000"/>
                </a:solidFill>
                <a:latin typeface="Goudy Old Style"/>
              </a:rPr>
              <a:t>myIntList.add</a:t>
            </a:r>
            <a:r>
              <a:rPr lang="en-US" sz="2600" dirty="0" smtClean="0">
                <a:solidFill>
                  <a:srgbClr val="000000"/>
                </a:solidFill>
                <a:latin typeface="Goudy Old Style"/>
              </a:rPr>
              <a:t>(new </a:t>
            </a:r>
            <a:r>
              <a:rPr lang="en-US" sz="2600" dirty="0">
                <a:solidFill>
                  <a:srgbClr val="000000"/>
                </a:solidFill>
                <a:latin typeface="Goudy Old Style"/>
              </a:rPr>
              <a:t>Integer(0)); </a:t>
            </a:r>
            <a:endParaRPr sz="2600" dirty="0"/>
          </a:p>
          <a:p>
            <a:pPr marL="1603375" lvl="2" indent="-228600">
              <a:buSzPct val="70000"/>
              <a:buFont typeface="Courier New" pitchFamily="49" charset="0"/>
              <a:buChar char="o"/>
            </a:pPr>
            <a:r>
              <a:rPr lang="en-US" sz="2600" dirty="0" smtClean="0">
                <a:solidFill>
                  <a:srgbClr val="000000"/>
                </a:solidFill>
                <a:latin typeface="Goudy Old Style"/>
              </a:rPr>
              <a:t>Integer  </a:t>
            </a:r>
            <a:r>
              <a:rPr lang="en-US" sz="2600" dirty="0">
                <a:solidFill>
                  <a:srgbClr val="000000"/>
                </a:solidFill>
                <a:latin typeface="Goudy Old Style"/>
              </a:rPr>
              <a:t>x = (Integer) </a:t>
            </a:r>
            <a:r>
              <a:rPr lang="en-US" sz="2600" dirty="0" err="1">
                <a:solidFill>
                  <a:srgbClr val="000000"/>
                </a:solidFill>
                <a:latin typeface="Goudy Old Style"/>
              </a:rPr>
              <a:t>myIntList.iterator</a:t>
            </a:r>
            <a:r>
              <a:rPr lang="en-US" sz="2600" dirty="0">
                <a:solidFill>
                  <a:srgbClr val="000000"/>
                </a:solidFill>
                <a:latin typeface="Goudy Old Style"/>
              </a:rPr>
              <a:t>().next();</a:t>
            </a:r>
            <a:endParaRPr sz="2600" dirty="0"/>
          </a:p>
          <a:p>
            <a:pPr marL="404813" indent="-404813">
              <a:buSzPct val="70000"/>
              <a:buFont typeface="Wingdings" charset="2"/>
              <a:buChar char=""/>
            </a:pPr>
            <a:r>
              <a:rPr lang="en-US" sz="2600" dirty="0">
                <a:solidFill>
                  <a:srgbClr val="000000"/>
                </a:solidFill>
                <a:latin typeface="Goudy Old Style"/>
              </a:rPr>
              <a:t>The cast on the last line ensures that the assignment to a variable of type Integer is type safe.</a:t>
            </a:r>
            <a:endParaRPr sz="2600" dirty="0"/>
          </a:p>
          <a:p>
            <a:pPr marL="404813" indent="-404813">
              <a:buSzPct val="70000"/>
              <a:buFont typeface="Wingdings" charset="2"/>
              <a:buChar char=""/>
            </a:pPr>
            <a:r>
              <a:rPr lang="en-US" sz="2600" dirty="0">
                <a:solidFill>
                  <a:srgbClr val="000000"/>
                </a:solidFill>
                <a:latin typeface="Goudy Old Style"/>
              </a:rPr>
              <a:t>Generics provide a way to programmers to mark the list as being restricted to contain a particular data type.</a:t>
            </a:r>
            <a:endParaRPr sz="2600" dirty="0"/>
          </a:p>
          <a:p>
            <a:pPr marL="1654175" lvl="3" indent="-277813">
              <a:buSzPct val="70000"/>
              <a:buFont typeface="Courier New"/>
              <a:buChar char="o"/>
            </a:pPr>
            <a:r>
              <a:rPr lang="en-US" sz="2600" dirty="0" smtClean="0">
                <a:solidFill>
                  <a:srgbClr val="000000"/>
                </a:solidFill>
                <a:latin typeface="Goudy Old Style"/>
              </a:rPr>
              <a:t>List&lt;Integer</a:t>
            </a:r>
            <a:r>
              <a:rPr lang="en-US" sz="2600" dirty="0">
                <a:solidFill>
                  <a:srgbClr val="000000"/>
                </a:solidFill>
                <a:latin typeface="Goudy Old Style"/>
              </a:rPr>
              <a:t>&gt; </a:t>
            </a:r>
            <a:r>
              <a:rPr lang="en-US" sz="2600" dirty="0" err="1">
                <a:solidFill>
                  <a:srgbClr val="000000"/>
                </a:solidFill>
                <a:latin typeface="Goudy Old Style"/>
              </a:rPr>
              <a:t>myIntList</a:t>
            </a:r>
            <a:r>
              <a:rPr lang="en-US" sz="2600" dirty="0">
                <a:solidFill>
                  <a:srgbClr val="000000"/>
                </a:solidFill>
                <a:latin typeface="Goudy Old Style"/>
              </a:rPr>
              <a:t> = new </a:t>
            </a:r>
            <a:r>
              <a:rPr lang="en-US" sz="2600" dirty="0" err="1">
                <a:solidFill>
                  <a:srgbClr val="000000"/>
                </a:solidFill>
                <a:latin typeface="Goudy Old Style"/>
              </a:rPr>
              <a:t>LinkedList</a:t>
            </a:r>
            <a:r>
              <a:rPr lang="en-US" sz="2600" dirty="0">
                <a:solidFill>
                  <a:srgbClr val="000000"/>
                </a:solidFill>
                <a:latin typeface="Goudy Old Style"/>
              </a:rPr>
              <a:t>&lt;Integer&gt;(); </a:t>
            </a:r>
            <a:endParaRPr sz="2600" dirty="0"/>
          </a:p>
          <a:p>
            <a:pPr marL="1654175" lvl="4" indent="-277813">
              <a:buSzPct val="70000"/>
              <a:buFont typeface="Courier New"/>
              <a:buChar char="o"/>
            </a:pPr>
            <a:r>
              <a:rPr lang="en-US" sz="2600" dirty="0" err="1">
                <a:solidFill>
                  <a:srgbClr val="000000"/>
                </a:solidFill>
                <a:latin typeface="Goudy Old Style"/>
              </a:rPr>
              <a:t>myIntList.add</a:t>
            </a:r>
            <a:r>
              <a:rPr lang="en-US" sz="2600" dirty="0">
                <a:solidFill>
                  <a:srgbClr val="000000"/>
                </a:solidFill>
                <a:latin typeface="Goudy Old Style"/>
              </a:rPr>
              <a:t>(new Integer(0)); </a:t>
            </a:r>
            <a:endParaRPr sz="2600" dirty="0"/>
          </a:p>
          <a:p>
            <a:pPr marL="1654175" lvl="4" indent="-277813">
              <a:buSzPct val="70000"/>
              <a:buFont typeface="Courier New"/>
              <a:buChar char="o"/>
            </a:pPr>
            <a:r>
              <a:rPr lang="en-US" sz="2600" dirty="0">
                <a:solidFill>
                  <a:srgbClr val="000000"/>
                </a:solidFill>
                <a:latin typeface="Goudy Old Style"/>
              </a:rPr>
              <a:t>Integer x = </a:t>
            </a:r>
            <a:r>
              <a:rPr lang="en-US" sz="2600" dirty="0" err="1">
                <a:solidFill>
                  <a:srgbClr val="000000"/>
                </a:solidFill>
                <a:latin typeface="Goudy Old Style"/>
              </a:rPr>
              <a:t>myIntList.iterator</a:t>
            </a:r>
            <a:r>
              <a:rPr lang="en-US" sz="2600" dirty="0">
                <a:solidFill>
                  <a:srgbClr val="000000"/>
                </a:solidFill>
                <a:latin typeface="Goudy Old Style"/>
              </a:rPr>
              <a:t>().next(); </a:t>
            </a:r>
            <a:endParaRPr sz="2600" dirty="0"/>
          </a:p>
        </p:txBody>
      </p:sp>
    </p:spTree>
    <p:extLst>
      <p:ext uri="{BB962C8B-B14F-4D97-AF65-F5344CB8AC3E}">
        <p14:creationId xmlns:p14="http://schemas.microsoft.com/office/powerpoint/2010/main" val="1243362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1796</TotalTime>
  <Words>3301</Words>
  <Application>Microsoft Office PowerPoint</Application>
  <PresentationFormat>On-screen Show (4:3)</PresentationFormat>
  <Paragraphs>329</Paragraphs>
  <Slides>40</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宋体</vt:lpstr>
      <vt:lpstr>Andalus</vt:lpstr>
      <vt:lpstr>Arial</vt:lpstr>
      <vt:lpstr>Calibri</vt:lpstr>
      <vt:lpstr>Courier New</vt:lpstr>
      <vt:lpstr>Gill Sans MT</vt:lpstr>
      <vt:lpstr>Goudy Old Style</vt:lpstr>
      <vt:lpstr>ninifont</vt:lpstr>
      <vt:lpstr>Times New Roman</vt:lpstr>
      <vt:lpstr>Trebuchet MS</vt:lpstr>
      <vt:lpstr>Wingdings</vt:lpstr>
      <vt:lpstr>Office Theme</vt:lpstr>
      <vt:lpstr>PowerPoint Presentation</vt:lpstr>
      <vt:lpstr>Java</vt:lpstr>
      <vt:lpstr>Day 4</vt:lpstr>
      <vt:lpstr>Objectives of Day 4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Shaji P C</dc:creator>
  <cp:lastModifiedBy>Administrator</cp:lastModifiedBy>
  <cp:revision>142</cp:revision>
  <dcterms:created xsi:type="dcterms:W3CDTF">2012-07-07T03:21:21Z</dcterms:created>
  <dcterms:modified xsi:type="dcterms:W3CDTF">2015-10-13T11:40:51Z</dcterms:modified>
</cp:coreProperties>
</file>