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7" r:id="rId2"/>
    <p:sldId id="258" r:id="rId3"/>
    <p:sldId id="260" r:id="rId4"/>
    <p:sldId id="353" r:id="rId5"/>
    <p:sldId id="459" r:id="rId6"/>
    <p:sldId id="437" r:id="rId7"/>
    <p:sldId id="438" r:id="rId8"/>
    <p:sldId id="460" r:id="rId9"/>
    <p:sldId id="440" r:id="rId10"/>
    <p:sldId id="517" r:id="rId11"/>
    <p:sldId id="518" r:id="rId12"/>
    <p:sldId id="463" r:id="rId13"/>
    <p:sldId id="465" r:id="rId14"/>
    <p:sldId id="466" r:id="rId15"/>
    <p:sldId id="444" r:id="rId16"/>
    <p:sldId id="445" r:id="rId17"/>
    <p:sldId id="447" r:id="rId18"/>
    <p:sldId id="449" r:id="rId19"/>
    <p:sldId id="450" r:id="rId20"/>
    <p:sldId id="480" r:id="rId21"/>
    <p:sldId id="481" r:id="rId22"/>
    <p:sldId id="482" r:id="rId23"/>
    <p:sldId id="483" r:id="rId24"/>
    <p:sldId id="484" r:id="rId25"/>
    <p:sldId id="485" r:id="rId26"/>
    <p:sldId id="486" r:id="rId27"/>
    <p:sldId id="487" r:id="rId28"/>
    <p:sldId id="488" r:id="rId29"/>
    <p:sldId id="489" r:id="rId30"/>
    <p:sldId id="490" r:id="rId31"/>
    <p:sldId id="491" r:id="rId32"/>
    <p:sldId id="492" r:id="rId33"/>
    <p:sldId id="493" r:id="rId34"/>
    <p:sldId id="494" r:id="rId35"/>
    <p:sldId id="495" r:id="rId36"/>
    <p:sldId id="496" r:id="rId37"/>
    <p:sldId id="497" r:id="rId38"/>
    <p:sldId id="498" r:id="rId39"/>
    <p:sldId id="499" r:id="rId40"/>
    <p:sldId id="500" r:id="rId41"/>
    <p:sldId id="501" r:id="rId42"/>
    <p:sldId id="502" r:id="rId43"/>
    <p:sldId id="519" r:id="rId44"/>
    <p:sldId id="503" r:id="rId45"/>
    <p:sldId id="504" r:id="rId46"/>
    <p:sldId id="505" r:id="rId47"/>
    <p:sldId id="506" r:id="rId48"/>
    <p:sldId id="510" r:id="rId49"/>
    <p:sldId id="520" r:id="rId50"/>
    <p:sldId id="521" r:id="rId51"/>
    <p:sldId id="522" r:id="rId52"/>
    <p:sldId id="523" r:id="rId53"/>
    <p:sldId id="524" r:id="rId54"/>
    <p:sldId id="525" r:id="rId55"/>
    <p:sldId id="513" r:id="rId56"/>
    <p:sldId id="512" r:id="rId57"/>
    <p:sldId id="514" r:id="rId58"/>
    <p:sldId id="515" r:id="rId59"/>
    <p:sldId id="516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5774" autoAdjust="0"/>
    <p:restoredTop sz="95788" autoAdjust="0"/>
  </p:normalViewPr>
  <p:slideViewPr>
    <p:cSldViewPr>
      <p:cViewPr varScale="1">
        <p:scale>
          <a:sx n="69" d="100"/>
          <a:sy n="69" d="100"/>
        </p:scale>
        <p:origin x="15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9C545-8D76-47C8-898B-6309E5EA3C64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C11F9-CFEC-4877-AFB7-36238AD5CC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5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BF6216B-ED04-4D57-9AB9-4B832E100B66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2590067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96260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Confidential © 2011 Wipro Ltd</a:t>
            </a:r>
          </a:p>
        </p:txBody>
      </p:sp>
      <p:sp>
        <p:nvSpPr>
          <p:cNvPr id="9626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5DFAFE9-D11A-4768-B2BF-91F91A55447D}" type="slidenum">
              <a:rPr lang="en-US" smtClean="0"/>
              <a:pPr eaLnBrk="1" hangingPunct="1"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384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98308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Confidential © 2009 Wipro Ltd</a:t>
            </a:r>
          </a:p>
        </p:txBody>
      </p:sp>
      <p:sp>
        <p:nvSpPr>
          <p:cNvPr id="98309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B7B56D9-B791-46C9-8416-3D7A747F5490}" type="slidenum">
              <a:rPr lang="en-US" smtClean="0"/>
              <a:pPr eaLnBrk="1" hangingPunct="1"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90696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C11F9-CFEC-4877-AFB7-36238AD5CCD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06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64008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0" y="609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76200" y="152400"/>
            <a:ext cx="2931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Deloitte Training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2015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733800" y="6477000"/>
            <a:ext cx="1905000" cy="246063"/>
          </a:xfr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414EE32-56AB-44A5-8C9B-0C2C450113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632301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A96-3B7B-4607-9813-398C71A20408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6038-7A03-4EA2-8DAE-2B62797D9D36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:\My Documents\1 Temple\1 Wipro\1 On-going Jobs\Corporate ppt\Abstract\corp ppt_Intr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7200"/>
            <a:ext cx="9144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 rot="5400000">
            <a:off x="1676401" y="2971800"/>
            <a:ext cx="3352800" cy="317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0" y="1906044"/>
            <a:ext cx="5791200" cy="1981200"/>
          </a:xfrm>
        </p:spPr>
        <p:txBody>
          <a:bodyPr>
            <a:normAutofit/>
          </a:bodyPr>
          <a:lstStyle>
            <a:lvl1pPr algn="r">
              <a:defRPr sz="3200" b="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881132" y="51606"/>
            <a:ext cx="2250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Deloitte Training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2015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088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eak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Abstract\corp ppt_8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9200"/>
            <a:ext cx="9144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E108592C-E751-4D82-97F5-EC58C80231A1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219200" y="3517900"/>
            <a:ext cx="7772400" cy="1362075"/>
          </a:xfrm>
        </p:spPr>
        <p:txBody>
          <a:bodyPr/>
          <a:lstStyle>
            <a:lvl1pPr algn="r">
              <a:defRPr sz="2800" b="1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1212564" y="4419600"/>
            <a:ext cx="7772400" cy="444500"/>
          </a:xfrm>
        </p:spPr>
        <p:txBody>
          <a:bodyPr/>
          <a:lstStyle>
            <a:lvl1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3855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:\My Documents\1 Temple\1 Wipro\1 On-going Jobs\Corporate ppt\z+ final\TMPLTS\8a.gif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6"/>
          <p:cNvSpPr txBox="1">
            <a:spLocks/>
          </p:cNvSpPr>
          <p:nvPr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99F863CE-6503-49B3-9FAE-3AF74D55DF05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893832" y="152400"/>
            <a:ext cx="2250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Deloitte Training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2015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 descr="C:\Users\BRENDA\Desktop\Work\NIIT\image001.png"/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514975"/>
            <a:ext cx="1438275" cy="1076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0230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Abstract\corp ppt_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9200"/>
            <a:ext cx="9144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E108592C-E751-4D82-97F5-EC58C80231A1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219200" y="3517900"/>
            <a:ext cx="7772400" cy="1362075"/>
          </a:xfrm>
        </p:spPr>
        <p:txBody>
          <a:bodyPr/>
          <a:lstStyle>
            <a:lvl1pPr algn="r">
              <a:defRPr sz="2800" b="1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1212564" y="4419600"/>
            <a:ext cx="7772400" cy="444500"/>
          </a:xfrm>
        </p:spPr>
        <p:txBody>
          <a:bodyPr/>
          <a:lstStyle>
            <a:lvl1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5958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:\My Documents\1 Temple\1 Wipro\1 On-going Jobs\Corporate ppt\z+ final\TMPLTS\8a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6"/>
          <p:cNvSpPr txBox="1">
            <a:spLocks/>
          </p:cNvSpPr>
          <p:nvPr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99F863CE-6503-49B3-9FAE-3AF74D55DF05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893832" y="152400"/>
            <a:ext cx="2250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Deloitte Training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2015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 descr="C:\Users\BRENDA\Desktop\Work\NIIT\image001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562600"/>
            <a:ext cx="1438275" cy="1076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707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eak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Abstract\corp ppt_8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9200"/>
            <a:ext cx="9144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E108592C-E751-4D82-97F5-EC58C80231A1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219200" y="3517900"/>
            <a:ext cx="7772400" cy="1362075"/>
          </a:xfrm>
        </p:spPr>
        <p:txBody>
          <a:bodyPr/>
          <a:lstStyle>
            <a:lvl1pPr algn="r">
              <a:defRPr sz="2800" b="1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1212564" y="4419600"/>
            <a:ext cx="7772400" cy="444500"/>
          </a:xfrm>
        </p:spPr>
        <p:txBody>
          <a:bodyPr/>
          <a:lstStyle>
            <a:lvl1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4636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:\My Documents\1 Temple\1 Wipro\1 On-going Jobs\Corporate ppt\z+ final\TMPLTS\8a.gif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6"/>
          <p:cNvSpPr txBox="1">
            <a:spLocks/>
          </p:cNvSpPr>
          <p:nvPr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99F863CE-6503-49B3-9FAE-3AF74D55DF05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893832" y="152400"/>
            <a:ext cx="2250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Deloitte Training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2015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 descr="C:\Users\BRENDA\Desktop\Work\NIIT\image001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562600"/>
            <a:ext cx="1438275" cy="1076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929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reak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Abstract\corp ppt_8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9200"/>
            <a:ext cx="9144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E108592C-E751-4D82-97F5-EC58C80231A1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219200" y="3517900"/>
            <a:ext cx="7772400" cy="1362075"/>
          </a:xfrm>
        </p:spPr>
        <p:txBody>
          <a:bodyPr/>
          <a:lstStyle>
            <a:lvl1pPr algn="r">
              <a:defRPr sz="2800" b="1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1212564" y="4419600"/>
            <a:ext cx="7772400" cy="444500"/>
          </a:xfrm>
        </p:spPr>
        <p:txBody>
          <a:bodyPr/>
          <a:lstStyle>
            <a:lvl1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0982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813E-00C8-43A3-A968-6D8FC67E9D64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:\My Documents\1 Temple\1 Wipro\1 On-going Jobs\Corporate ppt\z+ final\TMPLTS\8a.gif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6"/>
          <p:cNvSpPr txBox="1">
            <a:spLocks/>
          </p:cNvSpPr>
          <p:nvPr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99F863CE-6503-49B3-9FAE-3AF74D55DF05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893832" y="152400"/>
            <a:ext cx="2250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Deloitte Training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2015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 descr="C:\Users\BRENDA\Desktop\Work\NIIT\image001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562600"/>
            <a:ext cx="1438275" cy="1076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6757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reak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Abstract\corp ppt_8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9200"/>
            <a:ext cx="9144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E108592C-E751-4D82-97F5-EC58C80231A1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219200" y="3517900"/>
            <a:ext cx="7772400" cy="1362075"/>
          </a:xfrm>
        </p:spPr>
        <p:txBody>
          <a:bodyPr/>
          <a:lstStyle>
            <a:lvl1pPr algn="r">
              <a:defRPr sz="2800" b="1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1212564" y="4419600"/>
            <a:ext cx="7772400" cy="444500"/>
          </a:xfrm>
        </p:spPr>
        <p:txBody>
          <a:bodyPr/>
          <a:lstStyle>
            <a:lvl1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432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:\My Documents\1 Temple\1 Wipro\1 On-going Jobs\Corporate ppt\z+ final\TMPLTS\8a.gif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6"/>
          <p:cNvSpPr txBox="1">
            <a:spLocks/>
          </p:cNvSpPr>
          <p:nvPr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99F863CE-6503-49B3-9FAE-3AF74D55DF05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893832" y="152400"/>
            <a:ext cx="2250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Deloitte Training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2015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 descr="C:\Users\BRENDA\Desktop\Work\NIIT\image001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553075"/>
            <a:ext cx="1438275" cy="1076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490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5588" y="1600200"/>
            <a:ext cx="3579812" cy="4570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57800" y="1600200"/>
            <a:ext cx="3581400" cy="2208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57800" y="3960813"/>
            <a:ext cx="35814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97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47B7-7471-4FE5-A393-083BDBCDB8BF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D05A-534B-4CB2-BA64-A525282182D1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55DC-E49A-4F38-8832-1C3C58104004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A704-4672-494C-933B-8CD71203FC44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02B4-D04C-44CA-B7CE-E910C0D868CF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649D-F0C7-40A7-B990-C21AF733DB9E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7D27-6B2A-4129-BD94-6A9628E38E39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44F12-010E-4844-9CF6-99CEB7A2CD76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19A5-EEC5-4590-8621-153D5A078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1" r:id="rId13"/>
    <p:sldLayoutId id="2147483672" r:id="rId14"/>
    <p:sldLayoutId id="2147483662" r:id="rId15"/>
    <p:sldLayoutId id="2147483663" r:id="rId16"/>
    <p:sldLayoutId id="2147483664" r:id="rId17"/>
    <p:sldLayoutId id="2147483665" r:id="rId18"/>
    <p:sldLayoutId id="2147483668" r:id="rId19"/>
    <p:sldLayoutId id="2147483667" r:id="rId20"/>
    <p:sldLayoutId id="2147483669" r:id="rId21"/>
    <p:sldLayoutId id="2147483670" r:id="rId22"/>
    <p:sldLayoutId id="2147483673" r:id="rId2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ppt_TIT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6376" name="Text Box 8"/>
          <p:cNvSpPr txBox="1">
            <a:spLocks noChangeArrowheads="1"/>
          </p:cNvSpPr>
          <p:nvPr/>
        </p:nvSpPr>
        <p:spPr bwMode="auto">
          <a:xfrm>
            <a:off x="76200" y="5410200"/>
            <a:ext cx="67437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Trebuchet MS" pitchFamily="34" charset="0"/>
              </a:rPr>
              <a:t>FOUNDATION TRAINING</a:t>
            </a:r>
            <a:endParaRPr lang="en-IN" dirty="0">
              <a:latin typeface="Trebuchet MS" pitchFamily="34" charset="0"/>
            </a:endParaRPr>
          </a:p>
          <a:p>
            <a:pPr>
              <a:defRPr/>
            </a:pPr>
            <a:r>
              <a:rPr lang="en-IN" sz="3200" dirty="0" smtClean="0">
                <a:solidFill>
                  <a:srgbClr val="FF3300"/>
                </a:solidFill>
                <a:latin typeface="ninifont" pitchFamily="66" charset="0"/>
              </a:rPr>
              <a:t>Java packages </a:t>
            </a:r>
            <a:r>
              <a:rPr lang="en-IN" sz="3200" dirty="0" err="1" smtClean="0">
                <a:solidFill>
                  <a:srgbClr val="FF3300"/>
                </a:solidFill>
                <a:latin typeface="ninifont" pitchFamily="66" charset="0"/>
              </a:rPr>
              <a:t>util</a:t>
            </a:r>
            <a:r>
              <a:rPr lang="en-IN" sz="3200" dirty="0" smtClean="0">
                <a:solidFill>
                  <a:srgbClr val="FF3300"/>
                </a:solidFill>
                <a:latin typeface="ninifont" pitchFamily="66" charset="0"/>
              </a:rPr>
              <a:t> and </a:t>
            </a:r>
            <a:r>
              <a:rPr lang="en-IN" sz="3200" dirty="0" err="1" smtClean="0">
                <a:solidFill>
                  <a:srgbClr val="FF3300"/>
                </a:solidFill>
                <a:latin typeface="ninifont" pitchFamily="66" charset="0"/>
              </a:rPr>
              <a:t>io</a:t>
            </a:r>
            <a:r>
              <a:rPr lang="en-IN" sz="3200" dirty="0" smtClean="0">
                <a:solidFill>
                  <a:srgbClr val="FF3300"/>
                </a:solidFill>
                <a:latin typeface="ninifont" pitchFamily="66" charset="0"/>
              </a:rPr>
              <a:t>, overview of Multithreading</a:t>
            </a: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896100" y="203200"/>
            <a:ext cx="2098675" cy="1292662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600" dirty="0" smtClean="0">
                <a:solidFill>
                  <a:schemeClr val="bg1"/>
                </a:solidFill>
                <a:latin typeface="Trebuchet MS" pitchFamily="34" charset="0"/>
              </a:rPr>
              <a:t>Deloitte </a:t>
            </a:r>
          </a:p>
          <a:p>
            <a:pPr algn="ctr">
              <a:defRPr/>
            </a:pPr>
            <a:r>
              <a:rPr lang="en-US" sz="2600" dirty="0" smtClean="0">
                <a:solidFill>
                  <a:schemeClr val="bg1"/>
                </a:solidFill>
                <a:latin typeface="Trebuchet MS" pitchFamily="34" charset="0"/>
              </a:rPr>
              <a:t>Training</a:t>
            </a:r>
          </a:p>
          <a:p>
            <a:pPr algn="ctr">
              <a:defRPr/>
            </a:pPr>
            <a:r>
              <a:rPr lang="en-US" sz="2600" dirty="0" smtClean="0">
                <a:solidFill>
                  <a:schemeClr val="bg1"/>
                </a:solidFill>
                <a:latin typeface="Trebuchet MS" pitchFamily="34" charset="0"/>
              </a:rPr>
              <a:t>2015</a:t>
            </a:r>
            <a:endParaRPr lang="en-IN" sz="26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457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contd..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3246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Two ways to </a:t>
            </a:r>
            <a:r>
              <a:rPr lang="en-US" sz="2600" b="1" dirty="0" smtClean="0">
                <a:latin typeface="Goudy Old Style" pitchFamily="18" charset="0"/>
                <a:cs typeface="Andalus" pitchFamily="18" charset="-78"/>
              </a:rPr>
              <a:t>create threads </a:t>
            </a: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– </a:t>
            </a:r>
          </a:p>
          <a:p>
            <a:pPr marL="1036638" lvl="1" indent="-290513" eaLnBrk="1" fontAlgn="auto" hangingPunct="1">
              <a:spcAft>
                <a:spcPts val="0"/>
              </a:spcAft>
              <a:buSzPct val="70000"/>
              <a:buFont typeface="Wingdings" pitchFamily="2" charset="2"/>
              <a:buChar char="v"/>
              <a:defRPr/>
            </a:pP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Extend the </a:t>
            </a:r>
            <a:r>
              <a:rPr lang="en-US" sz="2600" b="1" u="sng" dirty="0" smtClean="0">
                <a:latin typeface="Goudy Old Style" pitchFamily="18" charset="0"/>
                <a:cs typeface="Andalus" pitchFamily="18" charset="-78"/>
              </a:rPr>
              <a:t>Thread</a:t>
            </a: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 class</a:t>
            </a:r>
          </a:p>
          <a:p>
            <a:pPr marL="1036638" lvl="1" indent="-290513" eaLnBrk="1" fontAlgn="auto" hangingPunct="1">
              <a:spcAft>
                <a:spcPts val="0"/>
              </a:spcAft>
              <a:buSzPct val="70000"/>
              <a:buFont typeface="Wingdings" pitchFamily="2" charset="2"/>
              <a:buChar char="v"/>
              <a:defRPr/>
            </a:pP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Implement the </a:t>
            </a:r>
            <a:r>
              <a:rPr lang="en-US" sz="2600" b="1" u="sng" dirty="0" err="1" smtClean="0">
                <a:latin typeface="Goudy Old Style" pitchFamily="18" charset="0"/>
                <a:cs typeface="Andalus" pitchFamily="18" charset="-78"/>
              </a:rPr>
              <a:t>Runnable</a:t>
            </a: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 interface</a:t>
            </a:r>
          </a:p>
          <a:p>
            <a:pPr marL="60325" indent="-60325" eaLnBrk="1" hangingPunct="1">
              <a:buSzPct val="70000"/>
              <a:buFont typeface="Wingdings" pitchFamily="2" charset="2"/>
              <a:buChar char="Ø"/>
              <a:tabLst>
                <a:tab pos="0" algn="l"/>
              </a:tabLst>
            </a:pP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   The </a:t>
            </a:r>
            <a:r>
              <a:rPr lang="en-US" sz="2600" b="1" dirty="0" smtClean="0">
                <a:latin typeface="Goudy Old Style" pitchFamily="18" charset="0"/>
                <a:cs typeface="Andalus" pitchFamily="18" charset="-78"/>
              </a:rPr>
              <a:t>constructors</a:t>
            </a: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 of Thread class are –                               </a:t>
            </a:r>
          </a:p>
          <a:p>
            <a:pPr marL="1036638" lvl="1" indent="-350838" eaLnBrk="1" hangingPunct="1">
              <a:buFont typeface="Calibri" pitchFamily="34" charset="0"/>
              <a:buAutoNum type="arabicPeriod"/>
              <a:tabLst>
                <a:tab pos="0" algn="l"/>
              </a:tabLst>
            </a:pP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Thread()</a:t>
            </a:r>
          </a:p>
          <a:p>
            <a:pPr marL="1036638" lvl="1" indent="-350838" eaLnBrk="1" hangingPunct="1">
              <a:buFont typeface="Calibri" pitchFamily="34" charset="0"/>
              <a:buAutoNum type="arabicPeriod"/>
              <a:tabLst>
                <a:tab pos="0" algn="l"/>
              </a:tabLst>
            </a:pP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Thread(String </a:t>
            </a:r>
            <a:r>
              <a:rPr lang="en-US" sz="2600" dirty="0" err="1" smtClean="0">
                <a:latin typeface="Goudy Old Style" pitchFamily="18" charset="0"/>
                <a:cs typeface="Andalus" pitchFamily="18" charset="-78"/>
              </a:rPr>
              <a:t>threadName</a:t>
            </a: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)</a:t>
            </a:r>
          </a:p>
          <a:p>
            <a:pPr marL="1036638" lvl="1" indent="-350838" eaLnBrk="1" hangingPunct="1">
              <a:buFont typeface="Calibri" pitchFamily="34" charset="0"/>
              <a:buAutoNum type="arabicPeriod"/>
              <a:tabLst>
                <a:tab pos="0" algn="l"/>
              </a:tabLst>
            </a:pP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Thread(</a:t>
            </a:r>
            <a:r>
              <a:rPr lang="en-US" sz="2600" dirty="0" err="1" smtClean="0">
                <a:latin typeface="Goudy Old Style" pitchFamily="18" charset="0"/>
                <a:cs typeface="Andalus" pitchFamily="18" charset="-78"/>
              </a:rPr>
              <a:t>Runnable</a:t>
            </a: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 </a:t>
            </a:r>
            <a:r>
              <a:rPr lang="en-US" sz="2600" dirty="0" err="1" smtClean="0">
                <a:latin typeface="Goudy Old Style" pitchFamily="18" charset="0"/>
                <a:cs typeface="Andalus" pitchFamily="18" charset="-78"/>
              </a:rPr>
              <a:t>threadob</a:t>
            </a: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)</a:t>
            </a:r>
          </a:p>
          <a:p>
            <a:pPr marL="1036638" lvl="1" indent="-350838" eaLnBrk="1" hangingPunct="1">
              <a:buFont typeface="Calibri" pitchFamily="34" charset="0"/>
              <a:buAutoNum type="arabicPeriod"/>
              <a:tabLst>
                <a:tab pos="0" algn="l"/>
              </a:tabLst>
            </a:pP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Thread(</a:t>
            </a:r>
            <a:r>
              <a:rPr lang="en-US" sz="2600" dirty="0" err="1" smtClean="0">
                <a:latin typeface="Goudy Old Style" pitchFamily="18" charset="0"/>
                <a:cs typeface="Andalus" pitchFamily="18" charset="-78"/>
              </a:rPr>
              <a:t>Runnable</a:t>
            </a: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 </a:t>
            </a:r>
            <a:r>
              <a:rPr lang="en-US" sz="2600" dirty="0" err="1" smtClean="0">
                <a:latin typeface="Goudy Old Style" pitchFamily="18" charset="0"/>
                <a:cs typeface="Andalus" pitchFamily="18" charset="-78"/>
              </a:rPr>
              <a:t>threadob</a:t>
            </a: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, String </a:t>
            </a:r>
            <a:r>
              <a:rPr lang="en-US" sz="2600" dirty="0" err="1" smtClean="0">
                <a:latin typeface="Goudy Old Style" pitchFamily="18" charset="0"/>
                <a:cs typeface="Andalus" pitchFamily="18" charset="-78"/>
              </a:rPr>
              <a:t>threadName</a:t>
            </a: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)</a:t>
            </a:r>
          </a:p>
          <a:p>
            <a:pPr marL="1036638" lvl="1" indent="-350838" eaLnBrk="1" hangingPunct="1">
              <a:buFont typeface="Calibri" pitchFamily="34" charset="0"/>
              <a:buAutoNum type="arabicPeriod"/>
              <a:tabLst>
                <a:tab pos="0" algn="l"/>
              </a:tabLst>
            </a:pP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Thread(</a:t>
            </a:r>
            <a:r>
              <a:rPr lang="en-US" sz="2600" dirty="0" err="1" smtClean="0">
                <a:latin typeface="Goudy Old Style" pitchFamily="18" charset="0"/>
                <a:cs typeface="Andalus" pitchFamily="18" charset="-78"/>
              </a:rPr>
              <a:t>ThreadGroup</a:t>
            </a: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 </a:t>
            </a:r>
            <a:r>
              <a:rPr lang="en-US" sz="2600" dirty="0" err="1" smtClean="0">
                <a:latin typeface="Goudy Old Style" pitchFamily="18" charset="0"/>
                <a:cs typeface="Andalus" pitchFamily="18" charset="-78"/>
              </a:rPr>
              <a:t>groupObj</a:t>
            </a: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, </a:t>
            </a:r>
            <a:r>
              <a:rPr lang="en-US" sz="2600" dirty="0" err="1" smtClean="0">
                <a:latin typeface="Goudy Old Style" pitchFamily="18" charset="0"/>
                <a:cs typeface="Andalus" pitchFamily="18" charset="-78"/>
              </a:rPr>
              <a:t>Runnable</a:t>
            </a: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 </a:t>
            </a:r>
            <a:r>
              <a:rPr lang="en-US" sz="2600" dirty="0" err="1" smtClean="0">
                <a:latin typeface="Goudy Old Style" pitchFamily="18" charset="0"/>
                <a:cs typeface="Andalus" pitchFamily="18" charset="-78"/>
              </a:rPr>
              <a:t>threadob</a:t>
            </a: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)</a:t>
            </a:r>
          </a:p>
          <a:p>
            <a:pPr marL="1036638" lvl="1" indent="-350838" eaLnBrk="1" hangingPunct="1">
              <a:buFont typeface="Calibri" pitchFamily="34" charset="0"/>
              <a:buAutoNum type="arabicPeriod"/>
              <a:tabLst>
                <a:tab pos="0" algn="l"/>
              </a:tabLst>
            </a:pP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Thread(</a:t>
            </a:r>
            <a:r>
              <a:rPr lang="en-US" sz="2600" dirty="0" err="1" smtClean="0">
                <a:latin typeface="Goudy Old Style" pitchFamily="18" charset="0"/>
                <a:cs typeface="Andalus" pitchFamily="18" charset="-78"/>
              </a:rPr>
              <a:t>ThreadGroup</a:t>
            </a: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 </a:t>
            </a:r>
            <a:r>
              <a:rPr lang="en-US" sz="2600" dirty="0" err="1" smtClean="0">
                <a:latin typeface="Goudy Old Style" pitchFamily="18" charset="0"/>
                <a:cs typeface="Andalus" pitchFamily="18" charset="-78"/>
              </a:rPr>
              <a:t>groupObj</a:t>
            </a: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, </a:t>
            </a:r>
            <a:r>
              <a:rPr lang="en-US" sz="2600" dirty="0" err="1" smtClean="0">
                <a:latin typeface="Goudy Old Style" pitchFamily="18" charset="0"/>
                <a:cs typeface="Andalus" pitchFamily="18" charset="-78"/>
              </a:rPr>
              <a:t>Runnable</a:t>
            </a: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 </a:t>
            </a:r>
            <a:r>
              <a:rPr lang="en-US" sz="2600" dirty="0" err="1" smtClean="0">
                <a:latin typeface="Goudy Old Style" pitchFamily="18" charset="0"/>
                <a:cs typeface="Andalus" pitchFamily="18" charset="-78"/>
              </a:rPr>
              <a:t>threadob</a:t>
            </a: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, String </a:t>
            </a:r>
            <a:r>
              <a:rPr lang="en-US" sz="2600" dirty="0" err="1" smtClean="0">
                <a:latin typeface="Goudy Old Style" pitchFamily="18" charset="0"/>
                <a:cs typeface="Andalus" pitchFamily="18" charset="-78"/>
              </a:rPr>
              <a:t>threadName</a:t>
            </a: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)</a:t>
            </a:r>
            <a:endParaRPr lang="en-US" sz="2600" dirty="0" smtClean="0">
              <a:latin typeface="Goudy Old Style" pitchFamily="18" charset="0"/>
            </a:endParaRPr>
          </a:p>
          <a:p>
            <a:pPr marL="60325" indent="-60325" eaLnBrk="1" fontAlgn="auto" hangingPunct="1">
              <a:spcAft>
                <a:spcPts val="0"/>
              </a:spcAft>
              <a:buSzPct val="70000"/>
              <a:buNone/>
              <a:tabLst>
                <a:tab pos="0" algn="l"/>
              </a:tabLst>
              <a:defRPr/>
            </a:pP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    Note : </a:t>
            </a:r>
            <a:r>
              <a:rPr lang="en-US" sz="2600" b="1" dirty="0" err="1" smtClean="0">
                <a:latin typeface="Goudy Old Style" pitchFamily="18" charset="0"/>
                <a:cs typeface="Andalus" pitchFamily="18" charset="-78"/>
              </a:rPr>
              <a:t>groupObj</a:t>
            </a: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  is the thread group to which new thread will belong;   default is the group of </a:t>
            </a:r>
            <a:r>
              <a:rPr lang="en-US" sz="2600" b="1" dirty="0" smtClean="0">
                <a:latin typeface="Goudy Old Style" pitchFamily="18" charset="0"/>
                <a:cs typeface="Andalus" pitchFamily="18" charset="-78"/>
              </a:rPr>
              <a:t>parent thread</a:t>
            </a: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. If </a:t>
            </a:r>
            <a:r>
              <a:rPr lang="en-US" sz="2600" b="1" dirty="0" smtClean="0">
                <a:latin typeface="Goudy Old Style" pitchFamily="18" charset="0"/>
                <a:cs typeface="Andalus" pitchFamily="18" charset="-78"/>
              </a:rPr>
              <a:t>thread name</a:t>
            </a: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 is not specified, </a:t>
            </a:r>
            <a:r>
              <a:rPr lang="en-US" sz="2600" b="1" dirty="0" smtClean="0">
                <a:latin typeface="Goudy Old Style" pitchFamily="18" charset="0"/>
                <a:cs typeface="Andalus" pitchFamily="18" charset="-78"/>
              </a:rPr>
              <a:t>JVM </a:t>
            </a:r>
            <a:r>
              <a:rPr lang="en-US" sz="2600" dirty="0" smtClean="0">
                <a:latin typeface="Goudy Old Style" pitchFamily="18" charset="0"/>
                <a:cs typeface="Andalus" pitchFamily="18" charset="-78"/>
              </a:rPr>
              <a:t>gives a name. </a:t>
            </a:r>
          </a:p>
        </p:txBody>
      </p:sp>
    </p:spTree>
    <p:extLst>
      <p:ext uri="{BB962C8B-B14F-4D97-AF65-F5344CB8AC3E}">
        <p14:creationId xmlns:p14="http://schemas.microsoft.com/office/powerpoint/2010/main" val="423042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191000" y="4114800"/>
            <a:ext cx="4800600" cy="2514600"/>
          </a:xfrm>
          <a:prstGeom prst="roundRect">
            <a:avLst/>
          </a:prstGeom>
          <a:solidFill>
            <a:srgbClr val="FFFF00">
              <a:alpha val="8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91000" y="609600"/>
            <a:ext cx="4648200" cy="3124200"/>
          </a:xfrm>
          <a:prstGeom prst="roundRect">
            <a:avLst/>
          </a:prstGeom>
          <a:solidFill>
            <a:srgbClr val="CCE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011" name="Content Placeholder 4"/>
          <p:cNvSpPr>
            <a:spLocks noGrp="1"/>
          </p:cNvSpPr>
          <p:nvPr>
            <p:ph idx="1"/>
          </p:nvPr>
        </p:nvSpPr>
        <p:spPr>
          <a:xfrm>
            <a:off x="4038600" y="457200"/>
            <a:ext cx="5105400" cy="64008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sz="2400" dirty="0" smtClean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dirty="0" smtClean="0"/>
              <a:t>       </a:t>
            </a:r>
            <a:r>
              <a:rPr lang="en-US" sz="2600" dirty="0" smtClean="0">
                <a:latin typeface="Goudy Old Style" pitchFamily="18" charset="0"/>
              </a:rPr>
              <a:t>class </a:t>
            </a:r>
            <a:r>
              <a:rPr lang="en-US" sz="2600" dirty="0" err="1" smtClean="0">
                <a:latin typeface="Goudy Old Style" pitchFamily="18" charset="0"/>
              </a:rPr>
              <a:t>th</a:t>
            </a:r>
            <a:r>
              <a:rPr lang="en-US" sz="2600" dirty="0" smtClean="0">
                <a:latin typeface="Goudy Old Style" pitchFamily="18" charset="0"/>
              </a:rPr>
              <a:t> extends Thread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600" dirty="0" smtClean="0">
                <a:latin typeface="Goudy Old Style" pitchFamily="18" charset="0"/>
              </a:rPr>
              <a:t>        {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600" dirty="0" smtClean="0">
                <a:latin typeface="Goudy Old Style" pitchFamily="18" charset="0"/>
              </a:rPr>
              <a:t>          </a:t>
            </a:r>
            <a:r>
              <a:rPr lang="en-US" sz="2600" dirty="0" err="1" smtClean="0">
                <a:latin typeface="Goudy Old Style" pitchFamily="18" charset="0"/>
              </a:rPr>
              <a:t>th</a:t>
            </a:r>
            <a:r>
              <a:rPr lang="en-US" sz="2600" dirty="0" smtClean="0">
                <a:latin typeface="Goudy Old Style" pitchFamily="18" charset="0"/>
              </a:rPr>
              <a:t>()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600" dirty="0" smtClean="0">
                <a:latin typeface="Goudy Old Style" pitchFamily="18" charset="0"/>
              </a:rPr>
              <a:t>            { start() }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600" dirty="0" smtClean="0">
                <a:latin typeface="Goudy Old Style" pitchFamily="18" charset="0"/>
              </a:rPr>
              <a:t>       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600" dirty="0" smtClean="0">
                <a:latin typeface="Goudy Old Style" pitchFamily="18" charset="0"/>
              </a:rPr>
              <a:t>          public void run()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600" dirty="0" smtClean="0">
                <a:latin typeface="Goudy Old Style" pitchFamily="18" charset="0"/>
              </a:rPr>
              <a:t>             {    }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600" dirty="0" smtClean="0">
                <a:latin typeface="Goudy Old Style" pitchFamily="18" charset="0"/>
              </a:rPr>
              <a:t>      }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600" dirty="0" smtClean="0">
                <a:latin typeface="Goudy Old Style" pitchFamily="18" charset="0"/>
              </a:rPr>
              <a:t> 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600" dirty="0" smtClean="0">
                <a:latin typeface="Goudy Old Style" pitchFamily="18" charset="0"/>
              </a:rPr>
              <a:t>      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600" dirty="0" smtClean="0">
                <a:latin typeface="Goudy Old Style" pitchFamily="18" charset="0"/>
              </a:rPr>
              <a:t>     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600" dirty="0" smtClean="0">
                <a:latin typeface="Goudy Old Style" pitchFamily="18" charset="0"/>
              </a:rPr>
              <a:t>    class </a:t>
            </a:r>
            <a:r>
              <a:rPr lang="en-US" sz="2600" dirty="0" err="1" smtClean="0">
                <a:latin typeface="Goudy Old Style" pitchFamily="18" charset="0"/>
              </a:rPr>
              <a:t>samp</a:t>
            </a:r>
            <a:endParaRPr lang="en-US" sz="2600" dirty="0" smtClean="0">
              <a:latin typeface="Goudy Old Style" pitchFamily="18" charset="0"/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600" dirty="0" smtClean="0">
                <a:latin typeface="Goudy Old Style" pitchFamily="18" charset="0"/>
              </a:rPr>
              <a:t>     {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600" dirty="0" smtClean="0">
                <a:latin typeface="Goudy Old Style" pitchFamily="18" charset="0"/>
              </a:rPr>
              <a:t>        public static void main(String a[])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600" dirty="0" smtClean="0">
                <a:latin typeface="Goudy Old Style" pitchFamily="18" charset="0"/>
              </a:rPr>
              <a:t>         { </a:t>
            </a:r>
            <a:r>
              <a:rPr lang="en-US" sz="2600" dirty="0" err="1" smtClean="0">
                <a:latin typeface="Goudy Old Style" pitchFamily="18" charset="0"/>
              </a:rPr>
              <a:t>th</a:t>
            </a:r>
            <a:r>
              <a:rPr lang="en-US" sz="2600" dirty="0" smtClean="0">
                <a:latin typeface="Goudy Old Style" pitchFamily="18" charset="0"/>
              </a:rPr>
              <a:t> obj1 = new </a:t>
            </a:r>
            <a:r>
              <a:rPr lang="en-US" sz="2600" dirty="0" err="1" smtClean="0">
                <a:latin typeface="Goudy Old Style" pitchFamily="18" charset="0"/>
              </a:rPr>
              <a:t>th</a:t>
            </a:r>
            <a:r>
              <a:rPr lang="en-US" sz="2600" dirty="0" smtClean="0">
                <a:latin typeface="Goudy Old Style" pitchFamily="18" charset="0"/>
              </a:rPr>
              <a:t>();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600" dirty="0" smtClean="0">
                <a:latin typeface="Goudy Old Style" pitchFamily="18" charset="0"/>
              </a:rPr>
              <a:t>           </a:t>
            </a:r>
            <a:r>
              <a:rPr lang="en-US" sz="2600" dirty="0" err="1" smtClean="0">
                <a:latin typeface="Goudy Old Style" pitchFamily="18" charset="0"/>
              </a:rPr>
              <a:t>th</a:t>
            </a:r>
            <a:r>
              <a:rPr lang="en-US" sz="2600" dirty="0" smtClean="0">
                <a:latin typeface="Goudy Old Style" pitchFamily="18" charset="0"/>
              </a:rPr>
              <a:t> obj2 = new </a:t>
            </a:r>
            <a:r>
              <a:rPr lang="en-US" sz="2600" dirty="0" err="1" smtClean="0">
                <a:latin typeface="Goudy Old Style" pitchFamily="18" charset="0"/>
              </a:rPr>
              <a:t>th</a:t>
            </a:r>
            <a:r>
              <a:rPr lang="en-US" sz="2600" dirty="0" smtClean="0">
                <a:latin typeface="Goudy Old Style" pitchFamily="18" charset="0"/>
              </a:rPr>
              <a:t>();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600" dirty="0" smtClean="0">
                <a:latin typeface="Goudy Old Style" pitchFamily="18" charset="0"/>
              </a:rPr>
              <a:t>             }   }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dirty="0" smtClean="0"/>
              <a:t> 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457200"/>
            <a:ext cx="4114800" cy="5867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n-US" sz="2800" b="1" dirty="0" smtClean="0">
                <a:latin typeface="Goudy Old Style" pitchFamily="18" charset="0"/>
              </a:rPr>
              <a:t> </a:t>
            </a:r>
            <a:r>
              <a:rPr lang="en-US" sz="2800" b="1" u="sng" dirty="0" smtClean="0">
                <a:latin typeface="Goudy Old Style" pitchFamily="18" charset="0"/>
              </a:rPr>
              <a:t>Execution sequence</a:t>
            </a:r>
            <a:r>
              <a:rPr lang="en-US" sz="2800" dirty="0" smtClean="0">
                <a:latin typeface="Goudy Old Style" pitchFamily="18" charset="0"/>
              </a:rPr>
              <a:t> </a:t>
            </a:r>
            <a:endParaRPr lang="en-US" sz="2800" u="sng" dirty="0" smtClean="0">
              <a:latin typeface="Goudy Old Style" pitchFamily="18" charset="0"/>
            </a:endParaRPr>
          </a:p>
          <a:p>
            <a:pPr marL="287338" indent="-287338" eaLnBrk="1" fontAlgn="auto" hangingPunct="1">
              <a:spcAft>
                <a:spcPts val="0"/>
              </a:spcAft>
              <a:buSzPct val="70000"/>
              <a:buFont typeface="Wingdings" pitchFamily="2" charset="2"/>
              <a:buChar char="v"/>
              <a:tabLst>
                <a:tab pos="287338" algn="l"/>
              </a:tabLst>
              <a:defRPr/>
            </a:pPr>
            <a:r>
              <a:rPr lang="en-US" sz="2600" b="1" u="sng" dirty="0" smtClean="0">
                <a:latin typeface="Goudy Old Style" pitchFamily="18" charset="0"/>
              </a:rPr>
              <a:t>main</a:t>
            </a:r>
            <a:r>
              <a:rPr lang="en-US" sz="2600" dirty="0" smtClean="0">
                <a:latin typeface="Goudy Old Style" pitchFamily="18" charset="0"/>
              </a:rPr>
              <a:t> is the calling thread from which all child threads (thread objects) are created or declared and called.</a:t>
            </a:r>
          </a:p>
          <a:p>
            <a:pPr marL="287338" indent="-287338" eaLnBrk="1" fontAlgn="auto" hangingPunct="1">
              <a:spcAft>
                <a:spcPts val="0"/>
              </a:spcAft>
              <a:buSzPct val="70000"/>
              <a:buFont typeface="Wingdings" pitchFamily="2" charset="2"/>
              <a:buChar char="v"/>
              <a:tabLst>
                <a:tab pos="287338" algn="l"/>
              </a:tabLst>
              <a:defRPr/>
            </a:pPr>
            <a:r>
              <a:rPr lang="en-US" sz="2600" dirty="0" smtClean="0">
                <a:latin typeface="Goudy Old Style" pitchFamily="18" charset="0"/>
              </a:rPr>
              <a:t>Threads are initialized  in the child class constructor by the method </a:t>
            </a:r>
            <a:r>
              <a:rPr lang="en-US" sz="2600" b="1" u="sng" dirty="0" smtClean="0">
                <a:latin typeface="Goudy Old Style" pitchFamily="18" charset="0"/>
              </a:rPr>
              <a:t>start</a:t>
            </a:r>
            <a:r>
              <a:rPr lang="en-US" sz="2600" b="1" dirty="0" smtClean="0">
                <a:latin typeface="Goudy Old Style" pitchFamily="18" charset="0"/>
              </a:rPr>
              <a:t>()</a:t>
            </a:r>
            <a:r>
              <a:rPr lang="en-US" sz="2600" dirty="0" smtClean="0">
                <a:latin typeface="Goudy Old Style" pitchFamily="18" charset="0"/>
              </a:rPr>
              <a:t>.</a:t>
            </a:r>
          </a:p>
          <a:p>
            <a:pPr marL="287338" indent="-287338" eaLnBrk="1" fontAlgn="auto" hangingPunct="1">
              <a:spcAft>
                <a:spcPts val="0"/>
              </a:spcAft>
              <a:buSzPct val="70000"/>
              <a:buFont typeface="Wingdings" pitchFamily="2" charset="2"/>
              <a:buChar char="v"/>
              <a:tabLst>
                <a:tab pos="287338" algn="l"/>
              </a:tabLst>
              <a:defRPr/>
            </a:pPr>
            <a:r>
              <a:rPr lang="en-US" sz="2600" b="1" u="sng" dirty="0" smtClean="0">
                <a:latin typeface="Goudy Old Style" pitchFamily="18" charset="0"/>
              </a:rPr>
              <a:t>start</a:t>
            </a:r>
            <a:r>
              <a:rPr lang="en-US" sz="2600" b="1" dirty="0" smtClean="0">
                <a:latin typeface="Goudy Old Style" pitchFamily="18" charset="0"/>
              </a:rPr>
              <a:t>()</a:t>
            </a:r>
            <a:r>
              <a:rPr lang="en-US" sz="2600" dirty="0" smtClean="0">
                <a:latin typeface="Goudy Old Style" pitchFamily="18" charset="0"/>
              </a:rPr>
              <a:t> invokes </a:t>
            </a:r>
            <a:r>
              <a:rPr lang="en-US" sz="2600" b="1" u="sng" dirty="0" smtClean="0">
                <a:latin typeface="Goudy Old Style" pitchFamily="18" charset="0"/>
              </a:rPr>
              <a:t>run</a:t>
            </a:r>
            <a:r>
              <a:rPr lang="en-US" sz="2600" b="1" dirty="0" smtClean="0">
                <a:latin typeface="Goudy Old Style" pitchFamily="18" charset="0"/>
              </a:rPr>
              <a:t>()</a:t>
            </a:r>
            <a:r>
              <a:rPr lang="en-US" sz="2600" dirty="0" smtClean="0">
                <a:latin typeface="Goudy Old Style" pitchFamily="18" charset="0"/>
              </a:rPr>
              <a:t>. The   thread code is  implemented in the </a:t>
            </a:r>
            <a:r>
              <a:rPr lang="en-US" sz="2600" b="1" u="sng" dirty="0" smtClean="0">
                <a:latin typeface="Goudy Old Style" pitchFamily="18" charset="0"/>
              </a:rPr>
              <a:t>run</a:t>
            </a:r>
            <a:r>
              <a:rPr lang="en-US" sz="2600" b="1" dirty="0" smtClean="0">
                <a:latin typeface="Goudy Old Style" pitchFamily="18" charset="0"/>
              </a:rPr>
              <a:t>()</a:t>
            </a:r>
            <a:r>
              <a:rPr lang="en-US" sz="2600" dirty="0" smtClean="0">
                <a:latin typeface="Goudy Old Style" pitchFamily="18" charset="0"/>
              </a:rPr>
              <a:t>.</a:t>
            </a:r>
          </a:p>
          <a:p>
            <a:pPr marL="287338" indent="-287338" eaLnBrk="1" fontAlgn="auto" hangingPunct="1">
              <a:spcAft>
                <a:spcPts val="0"/>
              </a:spcAft>
              <a:buSzPct val="70000"/>
              <a:buFont typeface="Wingdings" pitchFamily="2" charset="2"/>
              <a:buChar char="v"/>
              <a:tabLst>
                <a:tab pos="287338" algn="l"/>
              </a:tabLst>
              <a:defRPr/>
            </a:pPr>
            <a:r>
              <a:rPr lang="en-US" sz="2600" dirty="0" smtClean="0">
                <a:latin typeface="Goudy Old Style" pitchFamily="18" charset="0"/>
              </a:rPr>
              <a:t>Reordering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3607" y="3656806"/>
            <a:ext cx="6248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34200" y="5638800"/>
            <a:ext cx="838200" cy="1588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5866606" y="3657600"/>
            <a:ext cx="3810794" cy="794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5334000" y="1676401"/>
            <a:ext cx="2438400" cy="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934200" y="5943600"/>
            <a:ext cx="1447800" cy="1588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6286500" y="3695700"/>
            <a:ext cx="4191000" cy="1588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>
            <a:off x="5334000" y="1524001"/>
            <a:ext cx="3048000" cy="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4990306" y="2248694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4572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4000" b="0" dirty="0" smtClean="0">
                <a:latin typeface="Andalus" pitchFamily="18" charset="-78"/>
                <a:cs typeface="Andalus" pitchFamily="18" charset="-78"/>
              </a:rPr>
              <a:t/>
            </a:r>
            <a:br>
              <a:rPr lang="en-US" sz="4000" b="0" dirty="0" smtClean="0">
                <a:latin typeface="Andalus" pitchFamily="18" charset="-78"/>
                <a:cs typeface="Andalus" pitchFamily="18" charset="-78"/>
              </a:rPr>
            </a:br>
            <a:r>
              <a:rPr lang="en-US" sz="4000" b="0" dirty="0" smtClean="0">
                <a:latin typeface="Andalus" pitchFamily="18" charset="-78"/>
                <a:cs typeface="Andalus" pitchFamily="18" charset="-78"/>
              </a:rPr>
              <a:t/>
            </a:r>
            <a:br>
              <a:rPr lang="en-US" sz="4000" b="0" dirty="0" smtClean="0">
                <a:latin typeface="Andalus" pitchFamily="18" charset="-78"/>
                <a:cs typeface="Andalus" pitchFamily="18" charset="-78"/>
              </a:rPr>
            </a:br>
            <a:r>
              <a:rPr lang="en-US" sz="4000" b="0" dirty="0" smtClean="0">
                <a:latin typeface="Andalus" pitchFamily="18" charset="-78"/>
                <a:cs typeface="Andalus" pitchFamily="18" charset="-78"/>
              </a:rPr>
              <a:t/>
            </a:r>
            <a:br>
              <a:rPr lang="en-US" sz="4000" b="0" dirty="0" smtClean="0">
                <a:latin typeface="Andalus" pitchFamily="18" charset="-78"/>
                <a:cs typeface="Andalus" pitchFamily="18" charset="-78"/>
              </a:rPr>
            </a:br>
            <a:r>
              <a:rPr lang="en-US" sz="4000" b="0" dirty="0" smtClean="0">
                <a:latin typeface="Andalus" pitchFamily="18" charset="-78"/>
                <a:cs typeface="Andalus" pitchFamily="18" charset="-78"/>
              </a:rPr>
              <a:t/>
            </a:r>
            <a:br>
              <a:rPr lang="en-US" sz="4000" b="0" dirty="0" smtClean="0">
                <a:latin typeface="Andalus" pitchFamily="18" charset="-78"/>
                <a:cs typeface="Andalus" pitchFamily="18" charset="-78"/>
              </a:rPr>
            </a:br>
            <a:r>
              <a:rPr lang="en-US" sz="4000" b="0" dirty="0" smtClean="0">
                <a:latin typeface="Andalus" pitchFamily="18" charset="-78"/>
                <a:cs typeface="Andalus" pitchFamily="18" charset="-78"/>
              </a:rPr>
              <a:t/>
            </a:r>
            <a:br>
              <a:rPr lang="en-US" sz="4000" b="0" dirty="0" smtClean="0">
                <a:latin typeface="Andalus" pitchFamily="18" charset="-78"/>
                <a:cs typeface="Andalus" pitchFamily="18" charset="-78"/>
              </a:rPr>
            </a:br>
            <a:r>
              <a:rPr lang="en-US" sz="4000" b="0" dirty="0" smtClean="0">
                <a:latin typeface="Andalus" pitchFamily="18" charset="-78"/>
                <a:cs typeface="Andalus" pitchFamily="18" charset="-78"/>
              </a:rPr>
              <a:t/>
            </a:r>
            <a:br>
              <a:rPr lang="en-US" sz="4000" b="0" dirty="0" smtClean="0">
                <a:latin typeface="Andalus" pitchFamily="18" charset="-78"/>
                <a:cs typeface="Andalus" pitchFamily="18" charset="-78"/>
              </a:rPr>
            </a:br>
            <a:r>
              <a:rPr lang="en-US" sz="4000" b="0" dirty="0" smtClean="0">
                <a:latin typeface="Andalus" pitchFamily="18" charset="-78"/>
                <a:cs typeface="Andalus" pitchFamily="18" charset="-78"/>
              </a:rPr>
              <a:t/>
            </a:r>
            <a:br>
              <a:rPr lang="en-US" sz="4000" b="0" dirty="0" smtClean="0">
                <a:latin typeface="Andalus" pitchFamily="18" charset="-78"/>
                <a:cs typeface="Andalus" pitchFamily="18" charset="-78"/>
              </a:rPr>
            </a:br>
            <a:r>
              <a:rPr lang="en-US" sz="4000" b="0" dirty="0" smtClean="0">
                <a:latin typeface="Andalus" pitchFamily="18" charset="-78"/>
                <a:cs typeface="Andalus" pitchFamily="18" charset="-78"/>
              </a:rPr>
              <a:t/>
            </a:r>
            <a:br>
              <a:rPr lang="en-US" sz="4000" b="0" dirty="0" smtClean="0">
                <a:latin typeface="Andalus" pitchFamily="18" charset="-78"/>
                <a:cs typeface="Andalus" pitchFamily="18" charset="-78"/>
              </a:rPr>
            </a:br>
            <a:r>
              <a:rPr lang="en-US" sz="4000" b="0" dirty="0" smtClean="0">
                <a:latin typeface="Andalus" pitchFamily="18" charset="-78"/>
                <a:cs typeface="Andalus" pitchFamily="18" charset="-78"/>
              </a:rPr>
              <a:t/>
            </a:r>
            <a:br>
              <a:rPr lang="en-US" sz="4000" b="0" dirty="0" smtClean="0">
                <a:latin typeface="Andalus" pitchFamily="18" charset="-78"/>
                <a:cs typeface="Andalus" pitchFamily="18" charset="-78"/>
              </a:rPr>
            </a:br>
            <a:r>
              <a:rPr lang="en-US" sz="4000" b="0" dirty="0" smtClean="0">
                <a:latin typeface="Andalus" pitchFamily="18" charset="-78"/>
                <a:cs typeface="Andalus" pitchFamily="18" charset="-78"/>
              </a:rPr>
              <a:t/>
            </a:r>
            <a:br>
              <a:rPr lang="en-US" sz="4000" b="0" dirty="0" smtClean="0">
                <a:latin typeface="Andalus" pitchFamily="18" charset="-78"/>
                <a:cs typeface="Andalus" pitchFamily="18" charset="-78"/>
              </a:rPr>
            </a:br>
            <a:r>
              <a:rPr lang="en-US" sz="4000" b="0" dirty="0" smtClean="0">
                <a:latin typeface="Andalus" pitchFamily="18" charset="-78"/>
                <a:cs typeface="Andalus" pitchFamily="18" charset="-78"/>
              </a:rPr>
              <a:t/>
            </a:r>
            <a:br>
              <a:rPr lang="en-US" sz="4000" b="0" dirty="0" smtClean="0">
                <a:latin typeface="Andalus" pitchFamily="18" charset="-78"/>
                <a:cs typeface="Andalus" pitchFamily="18" charset="-78"/>
              </a:rPr>
            </a:br>
            <a:r>
              <a:rPr lang="en-US" sz="4000" b="0" dirty="0" smtClean="0">
                <a:latin typeface="Andalus" pitchFamily="18" charset="-78"/>
                <a:cs typeface="Andalus" pitchFamily="18" charset="-78"/>
              </a:rPr>
              <a:t/>
            </a:r>
            <a:br>
              <a:rPr lang="en-US" sz="4000" b="0" dirty="0" smtClean="0">
                <a:latin typeface="Andalus" pitchFamily="18" charset="-78"/>
                <a:cs typeface="Andalus" pitchFamily="18" charset="-78"/>
              </a:rPr>
            </a:br>
            <a:r>
              <a:rPr lang="en-US" sz="4000" b="0" dirty="0" smtClean="0">
                <a:latin typeface="Andalus" pitchFamily="18" charset="-78"/>
                <a:cs typeface="Andalus" pitchFamily="18" charset="-78"/>
              </a:rPr>
              <a:t/>
            </a:r>
            <a:br>
              <a:rPr lang="en-US" sz="4000" b="0" dirty="0" smtClean="0">
                <a:latin typeface="Andalus" pitchFamily="18" charset="-78"/>
                <a:cs typeface="Andalus" pitchFamily="18" charset="-78"/>
              </a:rPr>
            </a:br>
            <a:r>
              <a:rPr lang="en-US" sz="4000" b="0" dirty="0" smtClean="0">
                <a:latin typeface="Andalus" pitchFamily="18" charset="-78"/>
                <a:cs typeface="Andalus" pitchFamily="18" charset="-78"/>
              </a:rPr>
              <a:t/>
            </a:r>
            <a:br>
              <a:rPr lang="en-US" sz="4000" b="0" dirty="0" smtClean="0">
                <a:latin typeface="Andalus" pitchFamily="18" charset="-78"/>
                <a:cs typeface="Andalus" pitchFamily="18" charset="-78"/>
              </a:rPr>
            </a:br>
            <a:r>
              <a:rPr lang="en-US" sz="4000" b="0" dirty="0" smtClean="0">
                <a:latin typeface="Andalus" pitchFamily="18" charset="-78"/>
                <a:cs typeface="Andalus" pitchFamily="18" charset="-78"/>
              </a:rPr>
              <a:t/>
            </a:r>
            <a:br>
              <a:rPr lang="en-US" sz="4000" b="0" dirty="0" smtClean="0">
                <a:latin typeface="Andalus" pitchFamily="18" charset="-78"/>
                <a:cs typeface="Andalus" pitchFamily="18" charset="-78"/>
              </a:rPr>
            </a:br>
            <a:r>
              <a:rPr lang="en-US" sz="4000" b="0" dirty="0" smtClean="0">
                <a:latin typeface="Andalus" pitchFamily="18" charset="-78"/>
                <a:cs typeface="Andalus" pitchFamily="18" charset="-78"/>
              </a:rPr>
              <a:t/>
            </a:r>
            <a:br>
              <a:rPr lang="en-US" sz="4000" b="0" dirty="0" smtClean="0">
                <a:latin typeface="Andalus" pitchFamily="18" charset="-78"/>
                <a:cs typeface="Andalus" pitchFamily="18" charset="-78"/>
              </a:rPr>
            </a:br>
            <a:r>
              <a:rPr lang="en-US" sz="4000" b="0" dirty="0" smtClean="0">
                <a:latin typeface="Andalus" pitchFamily="18" charset="-78"/>
                <a:cs typeface="Andalus" pitchFamily="18" charset="-78"/>
              </a:rPr>
              <a:t/>
            </a:r>
            <a:br>
              <a:rPr lang="en-US" sz="4000" b="0" dirty="0" smtClean="0">
                <a:latin typeface="Andalus" pitchFamily="18" charset="-78"/>
                <a:cs typeface="Andalus" pitchFamily="18" charset="-78"/>
              </a:rPr>
            </a:br>
            <a:r>
              <a:rPr lang="en-US" sz="4000" b="0" dirty="0" smtClean="0">
                <a:latin typeface="Andalus" pitchFamily="18" charset="-78"/>
                <a:cs typeface="Andalus" pitchFamily="18" charset="-78"/>
              </a:rPr>
              <a:t/>
            </a:r>
            <a:br>
              <a:rPr lang="en-US" sz="4000" b="0" dirty="0" smtClean="0">
                <a:latin typeface="Andalus" pitchFamily="18" charset="-78"/>
                <a:cs typeface="Andalus" pitchFamily="18" charset="-78"/>
              </a:rPr>
            </a:br>
            <a:r>
              <a:rPr lang="en-US" sz="4000" b="0" dirty="0" smtClean="0">
                <a:latin typeface="Andalus" pitchFamily="18" charset="-78"/>
                <a:cs typeface="Andalus" pitchFamily="18" charset="-78"/>
              </a:rPr>
              <a:t/>
            </a:r>
            <a:br>
              <a:rPr lang="en-US" sz="4000" b="0" dirty="0" smtClean="0">
                <a:latin typeface="Andalus" pitchFamily="18" charset="-78"/>
                <a:cs typeface="Andalus" pitchFamily="18" charset="-78"/>
              </a:rPr>
            </a:br>
            <a:r>
              <a:rPr lang="en-US" sz="4000" b="0" dirty="0" smtClean="0">
                <a:latin typeface="Andalus" pitchFamily="18" charset="-78"/>
                <a:cs typeface="Andalus" pitchFamily="18" charset="-78"/>
              </a:rPr>
              <a:t/>
            </a:r>
            <a:br>
              <a:rPr lang="en-US" sz="4000" b="0" dirty="0" smtClean="0">
                <a:latin typeface="Andalus" pitchFamily="18" charset="-78"/>
                <a:cs typeface="Andalus" pitchFamily="18" charset="-78"/>
              </a:rPr>
            </a:br>
            <a:r>
              <a:rPr lang="en-US" sz="4000" b="0" dirty="0" smtClean="0">
                <a:latin typeface="Andalus" pitchFamily="18" charset="-78"/>
                <a:cs typeface="Andalus" pitchFamily="18" charset="-78"/>
              </a:rPr>
              <a:t/>
            </a:r>
            <a:br>
              <a:rPr lang="en-US" sz="4000" b="0" dirty="0" smtClean="0">
                <a:latin typeface="Andalus" pitchFamily="18" charset="-78"/>
                <a:cs typeface="Andalus" pitchFamily="18" charset="-78"/>
              </a:rPr>
            </a:br>
            <a:r>
              <a:rPr lang="en-US" sz="4000" b="0" dirty="0" smtClean="0">
                <a:latin typeface="Andalus" pitchFamily="18" charset="-78"/>
                <a:cs typeface="Andalus" pitchFamily="18" charset="-78"/>
              </a:rPr>
              <a:t/>
            </a:r>
            <a:br>
              <a:rPr lang="en-US" sz="4000" b="0" dirty="0" smtClean="0">
                <a:latin typeface="Andalus" pitchFamily="18" charset="-78"/>
                <a:cs typeface="Andalus" pitchFamily="18" charset="-78"/>
              </a:rPr>
            </a:br>
            <a:r>
              <a:rPr lang="en-US" sz="4000" b="0" dirty="0" smtClean="0">
                <a:latin typeface="Andalus" pitchFamily="18" charset="-78"/>
                <a:cs typeface="Andalus" pitchFamily="18" charset="-78"/>
              </a:rPr>
              <a:t/>
            </a:r>
            <a:br>
              <a:rPr lang="en-US" sz="4000" b="0" dirty="0" smtClean="0">
                <a:latin typeface="Andalus" pitchFamily="18" charset="-78"/>
                <a:cs typeface="Andalus" pitchFamily="18" charset="-78"/>
              </a:rPr>
            </a:br>
            <a:r>
              <a:rPr lang="en-US" sz="4000" b="0" dirty="0" smtClean="0">
                <a:latin typeface="Andalus" pitchFamily="18" charset="-78"/>
                <a:cs typeface="Andalus" pitchFamily="18" charset="-78"/>
              </a:rPr>
              <a:t/>
            </a:r>
            <a:br>
              <a:rPr lang="en-US" sz="4000" b="0" dirty="0" smtClean="0">
                <a:latin typeface="Andalus" pitchFamily="18" charset="-78"/>
                <a:cs typeface="Andalus" pitchFamily="18" charset="-78"/>
              </a:rPr>
            </a:br>
            <a:r>
              <a:rPr lang="en-US" sz="4000" b="0" dirty="0" smtClean="0">
                <a:latin typeface="Andalus" pitchFamily="18" charset="-78"/>
                <a:cs typeface="Andalus" pitchFamily="18" charset="-78"/>
              </a:rPr>
              <a:t/>
            </a:r>
            <a:br>
              <a:rPr lang="en-US" sz="4000" b="0" dirty="0" smtClean="0">
                <a:latin typeface="Andalus" pitchFamily="18" charset="-78"/>
                <a:cs typeface="Andalus" pitchFamily="18" charset="-78"/>
              </a:rPr>
            </a:br>
            <a:r>
              <a:rPr lang="en-US" sz="4000" b="0" dirty="0" smtClean="0">
                <a:latin typeface="Andalus" pitchFamily="18" charset="-78"/>
                <a:cs typeface="Andalus" pitchFamily="18" charset="-78"/>
              </a:rPr>
              <a:t/>
            </a:r>
            <a:br>
              <a:rPr lang="en-US" sz="4000" b="0" dirty="0" smtClean="0">
                <a:latin typeface="Andalus" pitchFamily="18" charset="-78"/>
                <a:cs typeface="Andalus" pitchFamily="18" charset="-78"/>
              </a:rPr>
            </a:br>
            <a:r>
              <a:rPr lang="en-US" sz="4000" b="0" dirty="0" smtClean="0">
                <a:latin typeface="Andalus" pitchFamily="18" charset="-78"/>
                <a:cs typeface="Andalus" pitchFamily="18" charset="-78"/>
              </a:rPr>
              <a:t/>
            </a:r>
            <a:br>
              <a:rPr lang="en-US" sz="4000" b="0" dirty="0" smtClean="0">
                <a:latin typeface="Andalus" pitchFamily="18" charset="-78"/>
                <a:cs typeface="Andalus" pitchFamily="18" charset="-78"/>
              </a:rPr>
            </a:br>
            <a:r>
              <a:rPr lang="en-US" sz="4000" b="0" dirty="0" smtClean="0">
                <a:latin typeface="Andalus" pitchFamily="18" charset="-78"/>
                <a:cs typeface="Andalus" pitchFamily="18" charset="-78"/>
              </a:rPr>
              <a:t/>
            </a:r>
            <a:br>
              <a:rPr lang="en-US" sz="4000" b="0" dirty="0" smtClean="0">
                <a:latin typeface="Andalus" pitchFamily="18" charset="-78"/>
                <a:cs typeface="Andalus" pitchFamily="18" charset="-78"/>
              </a:rPr>
            </a:br>
            <a:r>
              <a:rPr lang="en-US" sz="4000" b="0" dirty="0" smtClean="0">
                <a:latin typeface="Andalus" pitchFamily="18" charset="-78"/>
                <a:cs typeface="Andalus" pitchFamily="18" charset="-78"/>
              </a:rPr>
              <a:t/>
            </a:r>
            <a:br>
              <a:rPr lang="en-US" sz="4000" b="0" dirty="0" smtClean="0">
                <a:latin typeface="Andalus" pitchFamily="18" charset="-78"/>
                <a:cs typeface="Andalus" pitchFamily="18" charset="-78"/>
              </a:rPr>
            </a:br>
            <a:r>
              <a:rPr lang="en-US" sz="4000" b="0" dirty="0" smtClean="0">
                <a:latin typeface="Andalus" pitchFamily="18" charset="-78"/>
                <a:cs typeface="Andalus" pitchFamily="18" charset="-78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80526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3988" y="712788"/>
            <a:ext cx="87757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b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Thread States 3-1</a:t>
            </a:r>
          </a:p>
        </p:txBody>
      </p:sp>
      <p:pic>
        <p:nvPicPr>
          <p:cNvPr id="35845" name="Picture 5" descr="bott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442913" cy="93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9" name="Picture 9" descr="rd01912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1787"/>
            <a:ext cx="12192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1525588" y="533400"/>
            <a:ext cx="7313612" cy="182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1463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  <a:ea typeface="SimHei" panose="02010609060101010101" pitchFamily="49" charset="-122"/>
                <a:cs typeface="Arial" panose="020B0604020202020204" pitchFamily="34" charset="0"/>
              </a:rPr>
              <a:t>Born: A newly created thread is in a born state.</a:t>
            </a:r>
          </a:p>
          <a:p>
            <a:pPr>
              <a:spcBef>
                <a:spcPct val="20000"/>
              </a:spcBef>
              <a:buSzPct val="70000"/>
              <a:buFont typeface="Wingdings" pitchFamily="2" charset="2"/>
              <a:buChar char="Ø"/>
            </a:pPr>
            <a:endParaRPr lang="en-US" sz="2600" dirty="0">
              <a:latin typeface="Goudy Old Style" pitchFamily="18" charset="0"/>
              <a:ea typeface="SimHei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buSzPct val="70000"/>
              <a:buFont typeface="Wingdings" pitchFamily="2" charset="2"/>
              <a:buChar char="Ø"/>
            </a:pPr>
            <a:r>
              <a:rPr lang="en-US" sz="2600" dirty="0" smtClean="0">
                <a:latin typeface="Goudy Old Style" pitchFamily="18" charset="0"/>
                <a:ea typeface="SimHei" panose="02010609060101010101" pitchFamily="49" charset="-122"/>
                <a:cs typeface="Arial" panose="020B0604020202020204" pitchFamily="34" charset="0"/>
              </a:rPr>
              <a:t>Ready</a:t>
            </a:r>
            <a:r>
              <a:rPr lang="en-US" sz="2600" dirty="0">
                <a:latin typeface="Goudy Old Style" pitchFamily="18" charset="0"/>
                <a:ea typeface="SimHei" panose="02010609060101010101" pitchFamily="49" charset="-122"/>
                <a:cs typeface="Arial" panose="020B0604020202020204" pitchFamily="34" charset="0"/>
              </a:rPr>
              <a:t>: After a thread is created, it is in its ready state waiting for start() method to be called.</a:t>
            </a:r>
          </a:p>
        </p:txBody>
      </p:sp>
      <p:sp>
        <p:nvSpPr>
          <p:cNvPr id="6" name="Rectangle 2"/>
          <p:cNvSpPr txBox="1">
            <a:spLocks/>
          </p:cNvSpPr>
          <p:nvPr/>
        </p:nvSpPr>
        <p:spPr>
          <a:xfrm>
            <a:off x="3174" y="76200"/>
            <a:ext cx="9140825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ndalus" pitchFamily="18" charset="-78"/>
                <a:ea typeface="+mn-ea"/>
                <a:cs typeface="Andalus" pitchFamily="18" charset="-78"/>
              </a:rPr>
              <a:t>Thread </a:t>
            </a:r>
            <a:r>
              <a:rPr lang="en-US" sz="4000" dirty="0" smtClean="0">
                <a:latin typeface="Andalus" pitchFamily="18" charset="-78"/>
                <a:ea typeface="+mn-ea"/>
                <a:cs typeface="Andalus" pitchFamily="18" charset="-78"/>
              </a:rPr>
              <a:t>States</a:t>
            </a:r>
            <a:endParaRPr lang="en-US" sz="40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2819400"/>
            <a:ext cx="7086600" cy="9906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buSzPct val="70000"/>
              <a:buFont typeface="Wingdings" pitchFamily="2" charset="2"/>
              <a:buChar char="Ø"/>
            </a:pPr>
            <a:r>
              <a:rPr lang="en-US" sz="2800" dirty="0">
                <a:latin typeface="Goudy Old Style" pitchFamily="18" charset="0"/>
                <a:ea typeface="SimHei" panose="02010609060101010101" pitchFamily="49" charset="-122"/>
                <a:cs typeface="Arial" panose="020B0604020202020204" pitchFamily="34" charset="0"/>
              </a:rPr>
              <a:t>Running: Thread enters the running state when it starts executing.</a:t>
            </a:r>
          </a:p>
        </p:txBody>
      </p:sp>
      <p:pic>
        <p:nvPicPr>
          <p:cNvPr id="8" name="Picture 5" descr="anim21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667000"/>
            <a:ext cx="94297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601788" y="4037013"/>
            <a:ext cx="7313612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1463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spcBef>
                <a:spcPct val="20000"/>
              </a:spcBef>
              <a:buSzPct val="70000"/>
              <a:buFont typeface="Wingdings" pitchFamily="2" charset="2"/>
              <a:buChar char="Ø"/>
            </a:pPr>
            <a:r>
              <a:rPr lang="en-US" sz="2800" dirty="0">
                <a:latin typeface="Goudy Old Style" pitchFamily="18" charset="0"/>
                <a:ea typeface="SimHei" panose="02010609060101010101" pitchFamily="49" charset="-122"/>
                <a:cs typeface="Arial" panose="020B0604020202020204" pitchFamily="34" charset="0"/>
              </a:rPr>
              <a:t>Sleeping: Execution of a thread can be halted temporarily by using sleep() method. The thread becomes ready after sleep time expires.</a:t>
            </a:r>
          </a:p>
        </p:txBody>
      </p:sp>
      <p:pic>
        <p:nvPicPr>
          <p:cNvPr id="10" name="Picture 13" descr="pe179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91000"/>
            <a:ext cx="13716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23517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5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5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3" grpId="0" build="p" bldLvl="2" autoUpdateAnimBg="0"/>
      <p:bldP spid="9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77" name="Picture 13" descr="g017638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8" y="2295525"/>
            <a:ext cx="1219200" cy="950763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712788"/>
            <a:ext cx="87757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b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Thread States 3-3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525588" y="531813"/>
            <a:ext cx="7313612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1463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SzPct val="70000"/>
              <a:buFont typeface="Wingdings" pitchFamily="2" charset="2"/>
              <a:buChar char="Ø"/>
            </a:pPr>
            <a:r>
              <a:rPr lang="en-US" sz="2800" dirty="0">
                <a:latin typeface="Goudy Old Style" pitchFamily="18" charset="0"/>
                <a:cs typeface="Arial" panose="020B0604020202020204" pitchFamily="34" charset="0"/>
              </a:rPr>
              <a:t>Waiting: Thread is in waiting state if wait() method has been invoked. Used when</a:t>
            </a:r>
            <a:r>
              <a:rPr lang="en-GB" sz="2800" dirty="0">
                <a:latin typeface="Goudy Old Style" pitchFamily="18" charset="0"/>
                <a:cs typeface="Arial" panose="020B0604020202020204" pitchFamily="34" charset="0"/>
              </a:rPr>
              <a:t> two or more threads run concurrently.</a:t>
            </a:r>
            <a:endParaRPr lang="en-US" sz="2800" dirty="0">
              <a:latin typeface="Goudy Old Style" pitchFamily="18" charset="0"/>
              <a:cs typeface="Arial" panose="020B0604020202020204" pitchFamily="34" charset="0"/>
            </a:endParaRPr>
          </a:p>
        </p:txBody>
      </p:sp>
      <p:pic>
        <p:nvPicPr>
          <p:cNvPr id="36871" name="Picture 7" descr="airpl0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762000"/>
            <a:ext cx="1270000" cy="114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1601788" y="2359026"/>
            <a:ext cx="7313612" cy="83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1463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SzPct val="70000"/>
              <a:buFont typeface="Wingdings" pitchFamily="2" charset="2"/>
              <a:buChar char="Ø"/>
            </a:pPr>
            <a:r>
              <a:rPr lang="en-US" sz="2800" dirty="0">
                <a:latin typeface="Goudy Old Style" pitchFamily="18" charset="0"/>
                <a:cs typeface="Arial" panose="020B0604020202020204" pitchFamily="34" charset="0"/>
              </a:rPr>
              <a:t>Blocked: </a:t>
            </a:r>
            <a:r>
              <a:rPr lang="en-GB" sz="2800" dirty="0">
                <a:latin typeface="Goudy Old Style" pitchFamily="18" charset="0"/>
                <a:cs typeface="Arial" panose="020B0604020202020204" pitchFamily="34" charset="0"/>
              </a:rPr>
              <a:t>The thread enters a blocked state when it waits for an event such as </a:t>
            </a:r>
            <a:r>
              <a:rPr lang="en-GB" sz="2800" dirty="0" err="1">
                <a:latin typeface="Goudy Old Style" pitchFamily="18" charset="0"/>
                <a:cs typeface="Arial" panose="020B0604020202020204" pitchFamily="34" charset="0"/>
              </a:rPr>
              <a:t>Input/Output</a:t>
            </a:r>
            <a:r>
              <a:rPr lang="en-GB" sz="2800" dirty="0">
                <a:latin typeface="Goudy Old Style" pitchFamily="18" charset="0"/>
                <a:cs typeface="Arial" panose="020B0604020202020204" pitchFamily="34" charset="0"/>
              </a:rPr>
              <a:t> operations.</a:t>
            </a:r>
            <a:endParaRPr lang="en-US" sz="2800" dirty="0">
              <a:latin typeface="Goudy Old Style" pitchFamily="18" charset="0"/>
              <a:cs typeface="Arial" panose="020B0604020202020204" pitchFamily="34" charset="0"/>
            </a:endParaRPr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1601788" y="4037013"/>
            <a:ext cx="7313612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160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1463" indent="-228600">
              <a:spcBef>
                <a:spcPct val="20000"/>
              </a:spcBef>
              <a:buBlip>
                <a:blip r:embed="rId5"/>
              </a:buBlip>
              <a:defRPr sz="140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sz="140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70000"/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Goudy Old Style" pitchFamily="18" charset="0"/>
              </a:rPr>
              <a:t>Dead: The thread enters the dead state after the run() method has finished or the thread’s stop() method is called.</a:t>
            </a:r>
          </a:p>
        </p:txBody>
      </p:sp>
      <p:pic>
        <p:nvPicPr>
          <p:cNvPr id="36882" name="Picture 18" descr="spora0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4113212"/>
            <a:ext cx="1168400" cy="85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 txBox="1">
            <a:spLocks/>
          </p:cNvSpPr>
          <p:nvPr/>
        </p:nvSpPr>
        <p:spPr>
          <a:xfrm>
            <a:off x="3175" y="76200"/>
            <a:ext cx="756443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Andalus" pitchFamily="18" charset="-78"/>
                <a:ea typeface="+mn-ea"/>
                <a:cs typeface="Andalus" pitchFamily="18" charset="-78"/>
              </a:rPr>
              <a:t>contd..</a:t>
            </a:r>
            <a:endParaRPr lang="en-US" sz="40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85856227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6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utoUpdateAnimBg="0"/>
      <p:bldP spid="36876" grpId="0" autoUpdateAnimBg="0"/>
      <p:bldP spid="36881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65" name="Oval 141"/>
          <p:cNvSpPr>
            <a:spLocks noChangeArrowheads="1"/>
          </p:cNvSpPr>
          <p:nvPr/>
        </p:nvSpPr>
        <p:spPr bwMode="auto">
          <a:xfrm>
            <a:off x="3581400" y="838200"/>
            <a:ext cx="1524000" cy="8382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Goudy Old Style" pitchFamily="18" charset="0"/>
              </a:rPr>
              <a:t> New Thread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Goudy Old Style" pitchFamily="18" charset="0"/>
              </a:rPr>
              <a:t>(BORN)</a:t>
            </a:r>
          </a:p>
        </p:txBody>
      </p:sp>
      <p:sp>
        <p:nvSpPr>
          <p:cNvPr id="52367" name="Oval 143"/>
          <p:cNvSpPr>
            <a:spLocks noChangeArrowheads="1"/>
          </p:cNvSpPr>
          <p:nvPr/>
        </p:nvSpPr>
        <p:spPr bwMode="auto">
          <a:xfrm>
            <a:off x="3581400" y="1905000"/>
            <a:ext cx="1524000" cy="8382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Goudy Old Style" pitchFamily="18" charset="0"/>
              </a:rPr>
              <a:t>READY</a:t>
            </a:r>
          </a:p>
        </p:txBody>
      </p:sp>
      <p:sp>
        <p:nvSpPr>
          <p:cNvPr id="52368" name="Oval 144"/>
          <p:cNvSpPr>
            <a:spLocks noChangeArrowheads="1"/>
          </p:cNvSpPr>
          <p:nvPr/>
        </p:nvSpPr>
        <p:spPr bwMode="auto">
          <a:xfrm>
            <a:off x="3581400" y="3581400"/>
            <a:ext cx="1524000" cy="8382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chemeClr val="bg1"/>
                </a:solidFill>
                <a:latin typeface="Goudy Old Style" pitchFamily="18" charset="0"/>
              </a:rPr>
              <a:t>RUNNING</a:t>
            </a:r>
          </a:p>
        </p:txBody>
      </p:sp>
      <p:sp>
        <p:nvSpPr>
          <p:cNvPr id="52369" name="Oval 145"/>
          <p:cNvSpPr>
            <a:spLocks noChangeArrowheads="1"/>
          </p:cNvSpPr>
          <p:nvPr/>
        </p:nvSpPr>
        <p:spPr bwMode="auto">
          <a:xfrm>
            <a:off x="3581400" y="4724400"/>
            <a:ext cx="1524000" cy="8382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chemeClr val="bg1"/>
                </a:solidFill>
                <a:latin typeface="Goudy Old Style" pitchFamily="18" charset="0"/>
              </a:rPr>
              <a:t>DEAD</a:t>
            </a:r>
          </a:p>
        </p:txBody>
      </p:sp>
      <p:sp>
        <p:nvSpPr>
          <p:cNvPr id="52370" name="Oval 146"/>
          <p:cNvSpPr>
            <a:spLocks noChangeArrowheads="1"/>
          </p:cNvSpPr>
          <p:nvPr/>
        </p:nvSpPr>
        <p:spPr bwMode="auto">
          <a:xfrm>
            <a:off x="1752600" y="2895600"/>
            <a:ext cx="1524000" cy="8382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chemeClr val="bg1"/>
                </a:solidFill>
                <a:latin typeface="Goudy Old Style" pitchFamily="18" charset="0"/>
              </a:rPr>
              <a:t>SLEEPING</a:t>
            </a:r>
          </a:p>
        </p:txBody>
      </p:sp>
      <p:sp>
        <p:nvSpPr>
          <p:cNvPr id="52371" name="Oval 147"/>
          <p:cNvSpPr>
            <a:spLocks noChangeArrowheads="1"/>
          </p:cNvSpPr>
          <p:nvPr/>
        </p:nvSpPr>
        <p:spPr bwMode="auto">
          <a:xfrm>
            <a:off x="1295400" y="4114800"/>
            <a:ext cx="1524000" cy="8382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chemeClr val="bg1"/>
                </a:solidFill>
                <a:latin typeface="Goudy Old Style" pitchFamily="18" charset="0"/>
              </a:rPr>
              <a:t>WAITING</a:t>
            </a:r>
          </a:p>
        </p:txBody>
      </p:sp>
      <p:sp>
        <p:nvSpPr>
          <p:cNvPr id="52373" name="Oval 149"/>
          <p:cNvSpPr>
            <a:spLocks noChangeArrowheads="1"/>
          </p:cNvSpPr>
          <p:nvPr/>
        </p:nvSpPr>
        <p:spPr bwMode="auto">
          <a:xfrm>
            <a:off x="5791200" y="4114800"/>
            <a:ext cx="1524000" cy="8382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chemeClr val="bg1"/>
                </a:solidFill>
                <a:latin typeface="Goudy Old Style" pitchFamily="18" charset="0"/>
              </a:rPr>
              <a:t>BLOCKED</a:t>
            </a:r>
          </a:p>
        </p:txBody>
      </p:sp>
      <p:sp>
        <p:nvSpPr>
          <p:cNvPr id="52374" name="Line 150"/>
          <p:cNvSpPr>
            <a:spLocks noChangeShapeType="1"/>
          </p:cNvSpPr>
          <p:nvPr/>
        </p:nvSpPr>
        <p:spPr bwMode="auto">
          <a:xfrm>
            <a:off x="4343400" y="16764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2375" name="Line 151"/>
          <p:cNvSpPr>
            <a:spLocks noChangeShapeType="1"/>
          </p:cNvSpPr>
          <p:nvPr/>
        </p:nvSpPr>
        <p:spPr bwMode="auto">
          <a:xfrm>
            <a:off x="4343400" y="27432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2376" name="Line 152"/>
          <p:cNvSpPr>
            <a:spLocks noChangeShapeType="1"/>
          </p:cNvSpPr>
          <p:nvPr/>
        </p:nvSpPr>
        <p:spPr bwMode="auto">
          <a:xfrm>
            <a:off x="4343400" y="4419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2377" name="Line 153"/>
          <p:cNvSpPr>
            <a:spLocks noChangeShapeType="1"/>
          </p:cNvSpPr>
          <p:nvPr/>
        </p:nvSpPr>
        <p:spPr bwMode="auto">
          <a:xfrm flipH="1">
            <a:off x="2819400" y="4267200"/>
            <a:ext cx="914400" cy="152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2378" name="Line 154"/>
          <p:cNvSpPr>
            <a:spLocks noChangeShapeType="1"/>
          </p:cNvSpPr>
          <p:nvPr/>
        </p:nvSpPr>
        <p:spPr bwMode="auto">
          <a:xfrm>
            <a:off x="5029200" y="4191000"/>
            <a:ext cx="762000" cy="228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2380" name="Line 156"/>
          <p:cNvSpPr>
            <a:spLocks noChangeShapeType="1"/>
          </p:cNvSpPr>
          <p:nvPr/>
        </p:nvSpPr>
        <p:spPr bwMode="auto">
          <a:xfrm flipH="1">
            <a:off x="3276600" y="2667000"/>
            <a:ext cx="53340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2381" name="Line 157"/>
          <p:cNvSpPr>
            <a:spLocks noChangeShapeType="1"/>
          </p:cNvSpPr>
          <p:nvPr/>
        </p:nvSpPr>
        <p:spPr bwMode="auto">
          <a:xfrm flipH="1">
            <a:off x="914400" y="4495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2382" name="Line 158"/>
          <p:cNvSpPr>
            <a:spLocks noChangeShapeType="1"/>
          </p:cNvSpPr>
          <p:nvPr/>
        </p:nvSpPr>
        <p:spPr bwMode="auto">
          <a:xfrm flipV="1">
            <a:off x="914400" y="2362200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2383" name="Line 159"/>
          <p:cNvSpPr>
            <a:spLocks noChangeShapeType="1"/>
          </p:cNvSpPr>
          <p:nvPr/>
        </p:nvSpPr>
        <p:spPr bwMode="auto">
          <a:xfrm>
            <a:off x="914400" y="23622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2385" name="Line 161"/>
          <p:cNvSpPr>
            <a:spLocks noChangeShapeType="1"/>
          </p:cNvSpPr>
          <p:nvPr/>
        </p:nvSpPr>
        <p:spPr bwMode="auto">
          <a:xfrm flipV="1">
            <a:off x="7696200" y="2362200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2386" name="Line 162"/>
          <p:cNvSpPr>
            <a:spLocks noChangeShapeType="1"/>
          </p:cNvSpPr>
          <p:nvPr/>
        </p:nvSpPr>
        <p:spPr bwMode="auto">
          <a:xfrm flipH="1">
            <a:off x="5105400" y="2362200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2389" name="Line 165"/>
          <p:cNvSpPr>
            <a:spLocks noChangeShapeType="1"/>
          </p:cNvSpPr>
          <p:nvPr/>
        </p:nvSpPr>
        <p:spPr bwMode="auto">
          <a:xfrm>
            <a:off x="7315200" y="4495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2393" name="Oval 169"/>
          <p:cNvSpPr>
            <a:spLocks noChangeArrowheads="1"/>
          </p:cNvSpPr>
          <p:nvPr/>
        </p:nvSpPr>
        <p:spPr bwMode="auto">
          <a:xfrm>
            <a:off x="5562600" y="2895600"/>
            <a:ext cx="1600200" cy="914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chemeClr val="bg1"/>
                </a:solidFill>
                <a:latin typeface="Goudy Old Style" pitchFamily="18" charset="0"/>
              </a:rPr>
              <a:t>SUSPENDED</a:t>
            </a:r>
          </a:p>
        </p:txBody>
      </p:sp>
      <p:sp>
        <p:nvSpPr>
          <p:cNvPr id="52394" name="Line 170"/>
          <p:cNvSpPr>
            <a:spLocks noChangeShapeType="1"/>
          </p:cNvSpPr>
          <p:nvPr/>
        </p:nvSpPr>
        <p:spPr bwMode="auto">
          <a:xfrm flipH="1" flipV="1">
            <a:off x="4953000" y="2667000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5" name="Rectangle 2"/>
          <p:cNvSpPr txBox="1">
            <a:spLocks/>
          </p:cNvSpPr>
          <p:nvPr/>
        </p:nvSpPr>
        <p:spPr>
          <a:xfrm>
            <a:off x="3175" y="76200"/>
            <a:ext cx="6931025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>
                <a:latin typeface="Andalus" pitchFamily="18" charset="-78"/>
                <a:ea typeface="+mn-ea"/>
                <a:cs typeface="Andalus" pitchFamily="18" charset="-78"/>
              </a:rPr>
              <a:t>Different </a:t>
            </a:r>
            <a:r>
              <a:rPr lang="en-IN" sz="3200" dirty="0" smtClean="0">
                <a:latin typeface="Andalus" pitchFamily="18" charset="-78"/>
                <a:ea typeface="+mn-ea"/>
                <a:cs typeface="Andalus" pitchFamily="18" charset="-78"/>
              </a:rPr>
              <a:t>Stages </a:t>
            </a:r>
            <a:r>
              <a:rPr lang="en-IN" sz="3200" dirty="0">
                <a:latin typeface="Andalus" pitchFamily="18" charset="-78"/>
                <a:ea typeface="+mn-ea"/>
                <a:cs typeface="Andalus" pitchFamily="18" charset="-78"/>
              </a:rPr>
              <a:t>in the </a:t>
            </a:r>
            <a:r>
              <a:rPr lang="en-IN" sz="3200" dirty="0" smtClean="0">
                <a:latin typeface="Andalus" pitchFamily="18" charset="-78"/>
                <a:ea typeface="+mn-ea"/>
                <a:cs typeface="Andalus" pitchFamily="18" charset="-78"/>
              </a:rPr>
              <a:t>Life </a:t>
            </a:r>
            <a:r>
              <a:rPr lang="en-IN" sz="3200" dirty="0">
                <a:latin typeface="Andalus" pitchFamily="18" charset="-78"/>
                <a:ea typeface="+mn-ea"/>
                <a:cs typeface="Andalus" pitchFamily="18" charset="-78"/>
              </a:rPr>
              <a:t>of a </a:t>
            </a:r>
            <a:r>
              <a:rPr lang="en-IN" sz="3200" dirty="0" smtClean="0">
                <a:latin typeface="Andalus" pitchFamily="18" charset="-78"/>
                <a:ea typeface="+mn-ea"/>
                <a:cs typeface="Andalus" pitchFamily="18" charset="-78"/>
              </a:rPr>
              <a:t>Thread</a:t>
            </a:r>
            <a:endParaRPr lang="en-US" sz="32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047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5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2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5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2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2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5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2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5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52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500"/>
                                        <p:tgtEl>
                                          <p:spTgt spid="5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3" dur="500"/>
                                        <p:tgtEl>
                                          <p:spTgt spid="52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5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1" dur="500"/>
                                        <p:tgtEl>
                                          <p:spTgt spid="52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5" dur="500"/>
                                        <p:tgtEl>
                                          <p:spTgt spid="52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5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5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65" grpId="0" animBg="1" autoUpdateAnimBg="0"/>
      <p:bldP spid="52367" grpId="0" animBg="1" autoUpdateAnimBg="0"/>
      <p:bldP spid="52368" grpId="0" animBg="1" autoUpdateAnimBg="0"/>
      <p:bldP spid="52369" grpId="0" animBg="1" autoUpdateAnimBg="0"/>
      <p:bldP spid="52370" grpId="0" animBg="1" autoUpdateAnimBg="0"/>
      <p:bldP spid="52371" grpId="0" animBg="1" autoUpdateAnimBg="0"/>
      <p:bldP spid="52373" grpId="0" animBg="1" autoUpdateAnimBg="0"/>
      <p:bldP spid="52374" grpId="0" animBg="1"/>
      <p:bldP spid="52375" grpId="0" animBg="1"/>
      <p:bldP spid="52376" grpId="0" animBg="1"/>
      <p:bldP spid="52377" grpId="0" animBg="1"/>
      <p:bldP spid="52378" grpId="0" animBg="1"/>
      <p:bldP spid="52380" grpId="0" animBg="1"/>
      <p:bldP spid="52381" grpId="0" animBg="1"/>
      <p:bldP spid="52382" grpId="0" animBg="1"/>
      <p:bldP spid="52383" grpId="0" animBg="1"/>
      <p:bldP spid="52385" grpId="0" animBg="1"/>
      <p:bldP spid="52386" grpId="0" animBg="1"/>
      <p:bldP spid="52389" grpId="0" animBg="1"/>
      <p:bldP spid="52393" grpId="0" animBg="1" autoUpdateAnimBg="0"/>
      <p:bldP spid="5239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5257800"/>
          </a:xfrm>
        </p:spPr>
        <p:txBody>
          <a:bodyPr>
            <a:normAutofit/>
          </a:bodyPr>
          <a:lstStyle/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Thread execution is interrupted if: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US" sz="2600" dirty="0">
                <a:latin typeface="Goudy Old Style" pitchFamily="18" charset="0"/>
              </a:rPr>
              <a:t>Not of highest priority.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US" sz="2600" dirty="0">
                <a:latin typeface="Goudy Old Style" pitchFamily="18" charset="0"/>
              </a:rPr>
              <a:t>Put to sleep using sleep() method.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US" sz="2600" dirty="0">
                <a:latin typeface="Goudy Old Style" pitchFamily="18" charset="0"/>
              </a:rPr>
              <a:t>Is waiting because wait() method was called.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US" sz="2600" dirty="0">
                <a:latin typeface="Goudy Old Style" pitchFamily="18" charset="0"/>
              </a:rPr>
              <a:t>Explicitly yielded using yield() method.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US" sz="2600" dirty="0">
                <a:latin typeface="Goudy Old Style" pitchFamily="18" charset="0"/>
              </a:rPr>
              <a:t>Blocked for file I/O</a:t>
            </a:r>
            <a:r>
              <a:rPr lang="en-US" sz="2600" dirty="0" smtClean="0">
                <a:latin typeface="Goudy Old Style" pitchFamily="18" charset="0"/>
              </a:rPr>
              <a:t>.</a:t>
            </a:r>
            <a:endParaRPr lang="en-US" sz="2600" dirty="0">
              <a:latin typeface="Goudy Old Style" pitchFamily="18" charset="0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304800"/>
            <a:ext cx="7564438" cy="533400"/>
          </a:xfrm>
        </p:spPr>
        <p:txBody>
          <a:bodyPr>
            <a:noAutofit/>
          </a:bodyPr>
          <a:lstStyle/>
          <a:p>
            <a:r>
              <a:rPr lang="en-IN" sz="4000" dirty="0">
                <a:latin typeface="Andalus" pitchFamily="18" charset="-78"/>
                <a:ea typeface="+mn-ea"/>
                <a:cs typeface="Andalus" pitchFamily="18" charset="-78"/>
              </a:rPr>
              <a:t>Conditions that </a:t>
            </a:r>
            <a:r>
              <a:rPr lang="en-IN" sz="4000" dirty="0" smtClean="0">
                <a:latin typeface="Andalus" pitchFamily="18" charset="-78"/>
                <a:ea typeface="+mn-ea"/>
                <a:cs typeface="Andalus" pitchFamily="18" charset="-78"/>
              </a:rPr>
              <a:t>Prevent </a:t>
            </a:r>
            <a:br>
              <a:rPr lang="en-IN" sz="4000" dirty="0" smtClean="0">
                <a:latin typeface="Andalus" pitchFamily="18" charset="-78"/>
                <a:ea typeface="+mn-ea"/>
                <a:cs typeface="Andalus" pitchFamily="18" charset="-78"/>
              </a:rPr>
            </a:br>
            <a:r>
              <a:rPr lang="en-IN" sz="4000" dirty="0" smtClean="0">
                <a:latin typeface="Andalus" pitchFamily="18" charset="-78"/>
                <a:ea typeface="+mn-ea"/>
                <a:cs typeface="Andalus" pitchFamily="18" charset="-78"/>
              </a:rPr>
              <a:t>Thread </a:t>
            </a:r>
            <a:r>
              <a:rPr lang="en-IN" sz="4000" dirty="0">
                <a:latin typeface="Andalus" pitchFamily="18" charset="-78"/>
                <a:ea typeface="+mn-ea"/>
                <a:cs typeface="Andalus" pitchFamily="18" charset="-78"/>
              </a:rPr>
              <a:t>Execution</a:t>
            </a:r>
            <a:endParaRPr lang="en-US" sz="40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3765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/>
          </a:bodyPr>
          <a:lstStyle/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Priorities for carrying out activities changes at times.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Similarly while programming, we may have to run a thread of higher importance without stopping or suspending the current running thread.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Thread priorities play an important role in such a situation</a:t>
            </a:r>
            <a:r>
              <a:rPr lang="en-US" sz="2600" dirty="0" smtClean="0">
                <a:latin typeface="Goudy Old Style" pitchFamily="18" charset="0"/>
              </a:rPr>
              <a:t>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Thread priorities in Java are constants defined in the Thread class.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US" sz="2400" dirty="0">
                <a:latin typeface="Goudy Old Style" pitchFamily="18" charset="0"/>
              </a:rPr>
              <a:t>NORM_PRIORITY	– value </a:t>
            </a:r>
            <a:r>
              <a:rPr lang="en-US" sz="2400" dirty="0" smtClean="0">
                <a:latin typeface="Goudy Old Style" pitchFamily="18" charset="0"/>
              </a:rPr>
              <a:t>is   </a:t>
            </a:r>
            <a:r>
              <a:rPr lang="en-IN" sz="2400" kern="10" dirty="0" smtClean="0">
                <a:ln w="12700">
                  <a:solidFill>
                    <a:srgbClr val="EAEAEA"/>
                  </a:solidFill>
                  <a:miter lim="800000"/>
                  <a:headEnd/>
                  <a:tailEnd/>
                </a:ln>
                <a:solidFill>
                  <a:schemeClr val="tx2"/>
                </a:soli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 panose="020B0A04020102020204" pitchFamily="34" charset="0"/>
              </a:rPr>
              <a:t>5</a:t>
            </a:r>
            <a:endParaRPr lang="en-US" sz="2400" dirty="0">
              <a:latin typeface="Goudy Old Style" pitchFamily="18" charset="0"/>
            </a:endParaRP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US" sz="2400" dirty="0">
                <a:latin typeface="Goudy Old Style" pitchFamily="18" charset="0"/>
              </a:rPr>
              <a:t>MAX_PRIORITY	– value </a:t>
            </a:r>
            <a:r>
              <a:rPr lang="en-US" sz="2400" dirty="0" smtClean="0">
                <a:latin typeface="Goudy Old Style" pitchFamily="18" charset="0"/>
              </a:rPr>
              <a:t>is  </a:t>
            </a:r>
            <a:endParaRPr lang="en-US" sz="2400" dirty="0">
              <a:latin typeface="Goudy Old Style" pitchFamily="18" charset="0"/>
            </a:endParaRP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US" sz="2400" dirty="0">
                <a:latin typeface="Goudy Old Style" pitchFamily="18" charset="0"/>
              </a:rPr>
              <a:t>MIN_PRIORITY	– value </a:t>
            </a:r>
            <a:r>
              <a:rPr lang="en-US" sz="2400" dirty="0" smtClean="0">
                <a:latin typeface="Goudy Old Style" pitchFamily="18" charset="0"/>
              </a:rPr>
              <a:t>is   </a:t>
            </a:r>
            <a:endParaRPr lang="en-US" sz="2400" dirty="0">
              <a:latin typeface="Goudy Old Style" pitchFamily="18" charset="0"/>
            </a:endParaRP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The default priority is NORM_PRIORITY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Two methods used to change priority:</a:t>
            </a:r>
          </a:p>
          <a:p>
            <a:pPr marL="574675" lvl="1" indent="-234950">
              <a:buSzPct val="70000"/>
              <a:buFont typeface="Wingdings" pitchFamily="2" charset="2"/>
              <a:buChar char="v"/>
            </a:pPr>
            <a:r>
              <a:rPr lang="en-US" sz="2400" dirty="0">
                <a:latin typeface="Goudy Old Style" pitchFamily="18" charset="0"/>
              </a:rPr>
              <a:t>final void </a:t>
            </a:r>
            <a:r>
              <a:rPr lang="en-US" sz="2400" dirty="0" err="1">
                <a:latin typeface="Goudy Old Style" pitchFamily="18" charset="0"/>
              </a:rPr>
              <a:t>setPriority</a:t>
            </a:r>
            <a:r>
              <a:rPr lang="en-US" sz="2400" dirty="0">
                <a:latin typeface="Goudy Old Style" pitchFamily="18" charset="0"/>
              </a:rPr>
              <a:t>(</a:t>
            </a:r>
            <a:r>
              <a:rPr lang="en-US" sz="2400" dirty="0" err="1">
                <a:latin typeface="Goudy Old Style" pitchFamily="18" charset="0"/>
              </a:rPr>
              <a:t>int</a:t>
            </a:r>
            <a:r>
              <a:rPr lang="en-US" sz="2400" dirty="0">
                <a:latin typeface="Goudy Old Style" pitchFamily="18" charset="0"/>
              </a:rPr>
              <a:t> </a:t>
            </a:r>
            <a:r>
              <a:rPr lang="en-US" sz="2400" dirty="0" err="1">
                <a:latin typeface="Goudy Old Style" pitchFamily="18" charset="0"/>
              </a:rPr>
              <a:t>newp</a:t>
            </a:r>
            <a:r>
              <a:rPr lang="en-US" sz="2400" dirty="0">
                <a:latin typeface="Goudy Old Style" pitchFamily="18" charset="0"/>
              </a:rPr>
              <a:t>): changes the thread’s current priority. </a:t>
            </a:r>
          </a:p>
          <a:p>
            <a:pPr marL="574675" lvl="1" indent="-234950">
              <a:buSzPct val="70000"/>
              <a:buFont typeface="Wingdings" pitchFamily="2" charset="2"/>
              <a:buChar char="v"/>
            </a:pPr>
            <a:r>
              <a:rPr lang="en-US" sz="2400" dirty="0">
                <a:latin typeface="Goudy Old Style" pitchFamily="18" charset="0"/>
              </a:rPr>
              <a:t>final </a:t>
            </a:r>
            <a:r>
              <a:rPr lang="en-US" sz="2400" dirty="0" err="1">
                <a:latin typeface="Goudy Old Style" pitchFamily="18" charset="0"/>
              </a:rPr>
              <a:t>int</a:t>
            </a:r>
            <a:r>
              <a:rPr lang="en-US" sz="2400" dirty="0">
                <a:latin typeface="Goudy Old Style" pitchFamily="18" charset="0"/>
              </a:rPr>
              <a:t> </a:t>
            </a:r>
            <a:r>
              <a:rPr lang="en-US" sz="2400" dirty="0" err="1">
                <a:latin typeface="Goudy Old Style" pitchFamily="18" charset="0"/>
              </a:rPr>
              <a:t>getPriority</a:t>
            </a:r>
            <a:r>
              <a:rPr lang="en-US" sz="2400" dirty="0">
                <a:latin typeface="Goudy Old Style" pitchFamily="18" charset="0"/>
              </a:rPr>
              <a:t>(): returns the thread’s priority.</a:t>
            </a:r>
          </a:p>
          <a:p>
            <a:pPr>
              <a:buSzPct val="70000"/>
              <a:buFont typeface="Wingdings" pitchFamily="2" charset="2"/>
              <a:buChar char="Ø"/>
            </a:pPr>
            <a:endParaRPr lang="en-US" sz="2600" dirty="0">
              <a:latin typeface="Goudy Old Style" pitchFamily="18" charset="0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79375" y="76200"/>
            <a:ext cx="7007225" cy="6858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ndalus" pitchFamily="18" charset="-78"/>
                <a:ea typeface="+mn-ea"/>
                <a:cs typeface="Andalus" pitchFamily="18" charset="-78"/>
              </a:rPr>
              <a:t>Managing Thread </a:t>
            </a:r>
            <a:r>
              <a:rPr lang="en-US" sz="4000" dirty="0" smtClean="0">
                <a:latin typeface="Andalus" pitchFamily="18" charset="-78"/>
                <a:ea typeface="+mn-ea"/>
                <a:cs typeface="Andalus" pitchFamily="18" charset="-78"/>
              </a:rPr>
              <a:t>Priorities</a:t>
            </a:r>
            <a:endParaRPr lang="en-US" sz="40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sp>
        <p:nvSpPr>
          <p:cNvPr id="5" name="WordArt 5"/>
          <p:cNvSpPr>
            <a:spLocks noChangeArrowheads="1" noChangeShapeType="1" noTextEdit="1"/>
          </p:cNvSpPr>
          <p:nvPr/>
        </p:nvSpPr>
        <p:spPr bwMode="auto">
          <a:xfrm>
            <a:off x="3962400" y="3863975"/>
            <a:ext cx="228600" cy="304800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endParaRPr lang="en-IN" sz="3600" kern="10" dirty="0">
              <a:ln w="12700">
                <a:solidFill>
                  <a:srgbClr val="EAEAEA"/>
                </a:solidFill>
                <a:miter lim="800000"/>
                <a:headEnd/>
                <a:tailEnd/>
              </a:ln>
              <a:solidFill>
                <a:schemeClr val="tx2"/>
              </a:solidFill>
              <a:effectLst>
                <a:outerShdw dist="35921" dir="2700000" sy="50000" kx="2115830" algn="bl" rotWithShape="0">
                  <a:srgbClr val="C0C0C0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" name="WordArt 6"/>
          <p:cNvSpPr>
            <a:spLocks noChangeArrowheads="1" noChangeShapeType="1" noTextEdit="1"/>
          </p:cNvSpPr>
          <p:nvPr/>
        </p:nvSpPr>
        <p:spPr bwMode="auto">
          <a:xfrm>
            <a:off x="5105400" y="3886200"/>
            <a:ext cx="228600" cy="304800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IN" sz="3600" kern="10" dirty="0">
                <a:ln w="12700">
                  <a:solidFill>
                    <a:srgbClr val="EAEAEA"/>
                  </a:solidFill>
                  <a:miter lim="800000"/>
                  <a:headEnd/>
                  <a:tailEnd/>
                </a:ln>
                <a:solidFill>
                  <a:schemeClr val="tx2"/>
                </a:soli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 panose="020B0A04020102020204" pitchFamily="34" charset="0"/>
              </a:rPr>
              <a:t>10</a:t>
            </a:r>
          </a:p>
        </p:txBody>
      </p:sp>
      <p:sp>
        <p:nvSpPr>
          <p:cNvPr id="9" name="WordArt 4"/>
          <p:cNvSpPr>
            <a:spLocks noChangeArrowheads="1" noChangeShapeType="1" noTextEdit="1"/>
          </p:cNvSpPr>
          <p:nvPr/>
        </p:nvSpPr>
        <p:spPr bwMode="auto">
          <a:xfrm>
            <a:off x="5105400" y="4397375"/>
            <a:ext cx="152400" cy="250825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IN" sz="3600" kern="10" dirty="0">
                <a:ln w="12700">
                  <a:solidFill>
                    <a:srgbClr val="EAEAEA"/>
                  </a:solidFill>
                  <a:miter lim="800000"/>
                  <a:headEnd/>
                  <a:tailEnd/>
                </a:ln>
                <a:solidFill>
                  <a:schemeClr val="tx2"/>
                </a:soli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 panose="020B0A040201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8617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xfrm>
            <a:off x="76200" y="533400"/>
            <a:ext cx="8991600" cy="6096000"/>
          </a:xfrm>
        </p:spPr>
        <p:txBody>
          <a:bodyPr>
            <a:noAutofit/>
          </a:bodyPr>
          <a:lstStyle/>
          <a:p>
            <a:pPr>
              <a:buSzPct val="70000"/>
              <a:buFont typeface="Wingdings" pitchFamily="2" charset="2"/>
              <a:buChar char="Ø"/>
            </a:pPr>
            <a:r>
              <a:rPr lang="en-US" sz="2400" dirty="0">
                <a:latin typeface="Goudy Old Style" pitchFamily="18" charset="0"/>
              </a:rPr>
              <a:t>At times, two or more threads may try to access a resource at the same </a:t>
            </a:r>
            <a:r>
              <a:rPr lang="en-US" sz="2400" dirty="0" smtClean="0">
                <a:latin typeface="Goudy Old Style" pitchFamily="18" charset="0"/>
              </a:rPr>
              <a:t>time</a:t>
            </a:r>
            <a:r>
              <a:rPr lang="en-US" sz="2400" dirty="0">
                <a:latin typeface="Goudy Old Style" pitchFamily="18" charset="0"/>
              </a:rPr>
              <a:t>,</a:t>
            </a:r>
            <a:r>
              <a:rPr lang="en-US" sz="2400" dirty="0" smtClean="0">
                <a:latin typeface="Goudy Old Style" pitchFamily="18" charset="0"/>
              </a:rPr>
              <a:t> </a:t>
            </a:r>
            <a:r>
              <a:rPr lang="en-US" sz="2400" dirty="0" err="1" smtClean="0">
                <a:latin typeface="Goudy Old Style" pitchFamily="18" charset="0"/>
              </a:rPr>
              <a:t>eg</a:t>
            </a:r>
            <a:r>
              <a:rPr lang="en-US" sz="2400" dirty="0" smtClean="0">
                <a:latin typeface="Goudy Old Style" pitchFamily="18" charset="0"/>
              </a:rPr>
              <a:t>. </a:t>
            </a:r>
            <a:r>
              <a:rPr lang="en-US" sz="2400" dirty="0">
                <a:latin typeface="Goudy Old Style" pitchFamily="18" charset="0"/>
              </a:rPr>
              <a:t>one thread might try to read data from a file while the other tries to change the data in the same file.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400" dirty="0">
                <a:latin typeface="Goudy Old Style" pitchFamily="18" charset="0"/>
              </a:rPr>
              <a:t>In such a case, data may become inconsistent.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400" dirty="0">
                <a:latin typeface="Goudy Old Style" pitchFamily="18" charset="0"/>
              </a:rPr>
              <a:t>To ensure that a shared resource is used by only one thread at any point of time, we use synchronization</a:t>
            </a:r>
            <a:r>
              <a:rPr lang="en-US" sz="2400" dirty="0" smtClean="0">
                <a:latin typeface="Goudy Old Style" pitchFamily="18" charset="0"/>
              </a:rPr>
              <a:t>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400" dirty="0">
                <a:latin typeface="Goudy Old Style" pitchFamily="18" charset="0"/>
              </a:rPr>
              <a:t>Synchronization is based on the concept of monitor.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400" dirty="0">
                <a:latin typeface="Goudy Old Style" pitchFamily="18" charset="0"/>
              </a:rPr>
              <a:t>A monitor is an object that is used as a mutually exclusive lock.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400" dirty="0">
                <a:latin typeface="Goudy Old Style" pitchFamily="18" charset="0"/>
              </a:rPr>
              <a:t>Only one thread can enter a monitor.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400" dirty="0">
                <a:latin typeface="Goudy Old Style" pitchFamily="18" charset="0"/>
              </a:rPr>
              <a:t>When one thread enters the monitor, it means that the thread has acquired a lock and all other threads must wait till that thread exits the monitor</a:t>
            </a:r>
            <a:r>
              <a:rPr lang="en-US" sz="2400" dirty="0" smtClean="0">
                <a:latin typeface="Goudy Old Style" pitchFamily="18" charset="0"/>
              </a:rPr>
              <a:t>. The </a:t>
            </a:r>
            <a:r>
              <a:rPr lang="en-US" sz="2400" dirty="0">
                <a:latin typeface="Goudy Old Style" pitchFamily="18" charset="0"/>
              </a:rPr>
              <a:t>programmer must invoke a method created using the synchronized keyword.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400" dirty="0">
                <a:latin typeface="Goudy Old Style" pitchFamily="18" charset="0"/>
              </a:rPr>
              <a:t>Owner of the method has to exit from the method to </a:t>
            </a:r>
            <a:r>
              <a:rPr lang="en-US" sz="2400" dirty="0" smtClean="0">
                <a:latin typeface="Goudy Old Style" pitchFamily="18" charset="0"/>
              </a:rPr>
              <a:t>give                    </a:t>
            </a:r>
            <a:r>
              <a:rPr lang="en-US" sz="2400" dirty="0">
                <a:latin typeface="Goudy Old Style" pitchFamily="18" charset="0"/>
              </a:rPr>
              <a:t>up control</a:t>
            </a:r>
            <a:r>
              <a:rPr lang="en-US" sz="2400" dirty="0" smtClean="0">
                <a:latin typeface="Goudy Old Style" pitchFamily="18" charset="0"/>
              </a:rPr>
              <a:t>.</a:t>
            </a:r>
            <a:endParaRPr lang="en-US" sz="2400" dirty="0">
              <a:latin typeface="Goudy Old Style" pitchFamily="18" charset="0"/>
            </a:endParaRPr>
          </a:p>
          <a:p>
            <a:pPr>
              <a:buSzPct val="70000"/>
              <a:buFont typeface="Wingdings" pitchFamily="2" charset="2"/>
              <a:buChar char="Ø"/>
            </a:pPr>
            <a:endParaRPr lang="en-US" altLang="zh-CN" sz="2400" dirty="0">
              <a:latin typeface="Goudy Old Style" pitchFamily="18" charset="0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152399" y="76200"/>
            <a:ext cx="6858001" cy="5334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ndalus" pitchFamily="18" charset="-78"/>
                <a:ea typeface="+mn-ea"/>
                <a:cs typeface="Andalus" pitchFamily="18" charset="-78"/>
              </a:rPr>
              <a:t>Thread </a:t>
            </a:r>
            <a:r>
              <a:rPr lang="en-US" sz="4000" dirty="0" smtClean="0">
                <a:latin typeface="Andalus" pitchFamily="18" charset="-78"/>
                <a:ea typeface="+mn-ea"/>
                <a:cs typeface="Andalus" pitchFamily="18" charset="-78"/>
              </a:rPr>
              <a:t>Synchronization</a:t>
            </a:r>
            <a:endParaRPr lang="en-US" sz="40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9653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867400"/>
          </a:xfrm>
        </p:spPr>
        <p:txBody>
          <a:bodyPr>
            <a:normAutofit fontScale="92500" lnSpcReduction="10000"/>
          </a:bodyPr>
          <a:lstStyle/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No explicit class called Monitor in Java. Each object has its own implicit monitor that is entered when any of the object’s implicit methods are called. 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If a thread is executing within the synchronized method of an object, any other thread or synchronized method that tries to call that object would have to wait.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The owner (thread) of the monitor has to exit the monitor to give up control of the monitor to the next thread waiting in the queue</a:t>
            </a:r>
            <a:r>
              <a:rPr lang="en-US" sz="2600" dirty="0" smtClean="0">
                <a:latin typeface="Goudy Old Style" pitchFamily="18" charset="0"/>
              </a:rPr>
              <a:t>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If synchronized keyword is omitted, all the threads can simultaneously invoke the same method, on the same object.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This condition is known as race condition.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Race conditions in a program are possible when: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US" sz="2600" dirty="0">
                <a:latin typeface="Goudy Old Style" pitchFamily="18" charset="0"/>
              </a:rPr>
              <a:t>Two or more threads share data.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US" sz="2600" dirty="0">
                <a:latin typeface="Goudy Old Style" pitchFamily="18" charset="0"/>
              </a:rPr>
              <a:t>They are reading and writing the shared </a:t>
            </a:r>
            <a:r>
              <a:rPr lang="en-US" sz="2600" dirty="0" smtClean="0">
                <a:latin typeface="Goudy Old Style" pitchFamily="18" charset="0"/>
              </a:rPr>
              <a:t>data</a:t>
            </a:r>
          </a:p>
          <a:p>
            <a:pPr marL="457200" lvl="1" indent="0">
              <a:buSzPct val="70000"/>
              <a:buNone/>
            </a:pPr>
            <a:r>
              <a:rPr lang="en-US" sz="2600" dirty="0">
                <a:latin typeface="Goudy Old Style" pitchFamily="18" charset="0"/>
              </a:rPr>
              <a:t> </a:t>
            </a:r>
            <a:r>
              <a:rPr lang="en-US" sz="2600" dirty="0" smtClean="0">
                <a:latin typeface="Goudy Old Style" pitchFamily="18" charset="0"/>
              </a:rPr>
              <a:t>    </a:t>
            </a:r>
            <a:r>
              <a:rPr lang="en-US" sz="2600" dirty="0">
                <a:latin typeface="Goudy Old Style" pitchFamily="18" charset="0"/>
              </a:rPr>
              <a:t>simultaneously</a:t>
            </a:r>
            <a:r>
              <a:rPr lang="en-US" sz="2600" dirty="0" smtClean="0">
                <a:latin typeface="Goudy Old Style" pitchFamily="18" charset="0"/>
              </a:rPr>
              <a:t>.</a:t>
            </a:r>
            <a:endParaRPr lang="en-US" sz="2600" dirty="0">
              <a:latin typeface="Goudy Old Style" pitchFamily="18" charset="0"/>
            </a:endParaRPr>
          </a:p>
          <a:p>
            <a:pPr>
              <a:buSzPct val="70000"/>
              <a:buFont typeface="Wingdings" pitchFamily="2" charset="2"/>
              <a:buChar char="Ø"/>
            </a:pPr>
            <a:endParaRPr lang="en-US" altLang="zh-CN" sz="2600" dirty="0">
              <a:latin typeface="Goudy Old Style" pitchFamily="18" charset="0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76200"/>
            <a:ext cx="7564438" cy="4572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ndalus" pitchFamily="18" charset="-78"/>
                <a:ea typeface="+mn-ea"/>
                <a:cs typeface="Andalus" pitchFamily="18" charset="-78"/>
              </a:rPr>
              <a:t>Synchronizing Code</a:t>
            </a:r>
          </a:p>
        </p:txBody>
      </p:sp>
    </p:spTree>
    <p:extLst>
      <p:ext uri="{BB962C8B-B14F-4D97-AF65-F5344CB8AC3E}">
        <p14:creationId xmlns:p14="http://schemas.microsoft.com/office/powerpoint/2010/main" val="12892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5791200"/>
          </a:xfrm>
        </p:spPr>
        <p:txBody>
          <a:bodyPr>
            <a:normAutofit/>
          </a:bodyPr>
          <a:lstStyle/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It is not always possible to achieve synchronization by creating synchronized methods within classes. 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We can put all calls to the methods defined by this class inside a synchronized block. 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A synchronized block ensures that a method can be invoked only after the current thread has successfully entered object’s monitor. 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The example shown earlier can be modified with the synchronized keyword used in the method run() of the class ‘One’. </a:t>
            </a:r>
          </a:p>
          <a:p>
            <a:pPr>
              <a:buSzPct val="70000"/>
              <a:buFont typeface="Wingdings" pitchFamily="2" charset="2"/>
              <a:buChar char="Ø"/>
            </a:pPr>
            <a:endParaRPr lang="en-US" altLang="zh-CN" sz="2600" dirty="0">
              <a:latin typeface="Goudy Old Style" pitchFamily="18" charset="0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76199" y="76200"/>
            <a:ext cx="6781801" cy="5334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ndalus" pitchFamily="18" charset="-78"/>
                <a:ea typeface="+mn-ea"/>
                <a:cs typeface="Andalus" pitchFamily="18" charset="-78"/>
              </a:rPr>
              <a:t>Synchronized Block</a:t>
            </a:r>
          </a:p>
        </p:txBody>
      </p:sp>
    </p:spTree>
    <p:extLst>
      <p:ext uri="{BB962C8B-B14F-4D97-AF65-F5344CB8AC3E}">
        <p14:creationId xmlns:p14="http://schemas.microsoft.com/office/powerpoint/2010/main" val="273409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1066800" y="2590800"/>
            <a:ext cx="7467600" cy="1981200"/>
          </a:xfrm>
        </p:spPr>
        <p:txBody>
          <a:bodyPr/>
          <a:lstStyle/>
          <a:p>
            <a:pPr algn="ctr" eaLnBrk="1" hangingPunct="1"/>
            <a:r>
              <a:rPr lang="en-US" b="1" dirty="0" smtClean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80504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0" y="76320"/>
            <a:ext cx="9143640" cy="4568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 dirty="0" smtClean="0">
                <a:solidFill>
                  <a:srgbClr val="000000"/>
                </a:solidFill>
                <a:latin typeface="Andalus"/>
              </a:rPr>
              <a:t>Input-Output in Java</a:t>
            </a:r>
            <a:endParaRPr dirty="0"/>
          </a:p>
        </p:txBody>
      </p:sp>
      <p:sp>
        <p:nvSpPr>
          <p:cNvPr id="118" name="TextShape 2"/>
          <p:cNvSpPr txBox="1"/>
          <p:nvPr/>
        </p:nvSpPr>
        <p:spPr>
          <a:xfrm>
            <a:off x="0" y="533520"/>
            <a:ext cx="9143640" cy="5790960"/>
          </a:xfrm>
          <a:prstGeom prst="rect">
            <a:avLst/>
          </a:prstGeom>
        </p:spPr>
        <p:txBody>
          <a:bodyPr/>
          <a:lstStyle/>
          <a:p>
            <a:pPr>
              <a:buSzPct val="70000"/>
              <a:buFont typeface="Wingdings" charset="2"/>
              <a:buChar char=""/>
            </a:pP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  Java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performs I/O through </a:t>
            </a:r>
            <a:r>
              <a:rPr lang="en-US" sz="2800" b="1" u="sng" dirty="0">
                <a:solidFill>
                  <a:srgbClr val="000000"/>
                </a:solidFill>
                <a:latin typeface="Goudy Old Style"/>
              </a:rPr>
              <a:t>streams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.</a:t>
            </a:r>
            <a:endParaRPr/>
          </a:p>
          <a:p>
            <a:pPr marL="573088" indent="-403225" algn="just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oudy Old Style"/>
              </a:rPr>
              <a:t>Stream is an abstraction that either produces information or consumes information.</a:t>
            </a:r>
            <a:endParaRPr/>
          </a:p>
          <a:p>
            <a:pPr marL="573088" indent="-403225" algn="just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oudy Old Style"/>
              </a:rPr>
              <a:t>Streams are connected to physical device by Java I/O system.</a:t>
            </a:r>
            <a:endParaRPr/>
          </a:p>
          <a:p>
            <a:pPr marL="573088" indent="-403225" algn="just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oudy Old Style"/>
              </a:rPr>
              <a:t>Input stream can abstract many different kinds of input – keyboard, disk, network socket. Output stream can refer to console, disk, network connection.</a:t>
            </a:r>
            <a:endParaRPr/>
          </a:p>
          <a:p>
            <a:pPr marL="573088" indent="-403225" algn="just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oudy Old Style"/>
              </a:rPr>
              <a:t>Java implements streams within class hierarchies defined in the </a:t>
            </a:r>
            <a:r>
              <a:rPr lang="en-US" sz="2800" i="1" u="sng" dirty="0">
                <a:solidFill>
                  <a:srgbClr val="000000"/>
                </a:solidFill>
                <a:latin typeface="Goudy Old Style"/>
              </a:rPr>
              <a:t>java.io</a:t>
            </a:r>
            <a:r>
              <a:rPr lang="en-US" sz="2800" b="1" dirty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package.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0564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105520" y="2743200"/>
            <a:ext cx="2666520" cy="53316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/>
          </a:ln>
        </p:spPr>
      </p:sp>
      <p:sp>
        <p:nvSpPr>
          <p:cNvPr id="120" name="CustomShape 2"/>
          <p:cNvSpPr/>
          <p:nvPr/>
        </p:nvSpPr>
        <p:spPr>
          <a:xfrm>
            <a:off x="5140080" y="2743200"/>
            <a:ext cx="2708280" cy="9435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800">
                <a:solidFill>
                  <a:srgbClr val="000000"/>
                </a:solidFill>
                <a:latin typeface="Goudy Old Style"/>
              </a:rPr>
              <a:t>Character Stream</a:t>
            </a:r>
            <a:endParaRPr/>
          </a:p>
        </p:txBody>
      </p:sp>
      <p:sp>
        <p:nvSpPr>
          <p:cNvPr id="121" name="CustomShape 3"/>
          <p:cNvSpPr/>
          <p:nvPr/>
        </p:nvSpPr>
        <p:spPr>
          <a:xfrm>
            <a:off x="1066680" y="3962520"/>
            <a:ext cx="2971440" cy="228564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/>
          </a:ln>
        </p:spPr>
      </p:sp>
      <p:sp>
        <p:nvSpPr>
          <p:cNvPr id="122" name="CustomShape 4"/>
          <p:cNvSpPr/>
          <p:nvPr/>
        </p:nvSpPr>
        <p:spPr>
          <a:xfrm>
            <a:off x="2819520" y="762000"/>
            <a:ext cx="3276360" cy="60912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/>
          </a:ln>
        </p:spPr>
      </p:sp>
      <p:sp>
        <p:nvSpPr>
          <p:cNvPr id="123" name="CustomShape 5"/>
          <p:cNvSpPr/>
          <p:nvPr/>
        </p:nvSpPr>
        <p:spPr>
          <a:xfrm>
            <a:off x="1600200" y="2743200"/>
            <a:ext cx="1828440" cy="53316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/>
          </a:ln>
        </p:spPr>
      </p:sp>
      <p:sp>
        <p:nvSpPr>
          <p:cNvPr id="124" name="TextShape 6"/>
          <p:cNvSpPr txBox="1"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>
                <a:solidFill>
                  <a:srgbClr val="000000"/>
                </a:solidFill>
                <a:latin typeface="Andalus"/>
              </a:rPr>
              <a:t>contd..</a:t>
            </a:r>
            <a:endParaRPr/>
          </a:p>
        </p:txBody>
      </p:sp>
      <p:sp>
        <p:nvSpPr>
          <p:cNvPr id="125" name="TextShape 7"/>
          <p:cNvSpPr txBox="1"/>
          <p:nvPr/>
        </p:nvSpPr>
        <p:spPr>
          <a:xfrm>
            <a:off x="0" y="457200"/>
            <a:ext cx="9143640" cy="6400440"/>
          </a:xfrm>
          <a:prstGeom prst="rect">
            <a:avLst/>
          </a:prstGeom>
        </p:spPr>
        <p:txBody>
          <a:bodyPr/>
          <a:lstStyle/>
          <a:p>
            <a:pPr algn="ctr"/>
            <a:endParaRPr/>
          </a:p>
          <a:p>
            <a:pPr algn="ctr"/>
            <a:r>
              <a:rPr lang="en-US" sz="2800" b="1" dirty="0">
                <a:solidFill>
                  <a:srgbClr val="000000"/>
                </a:solidFill>
                <a:latin typeface="Goudy Old Style"/>
              </a:rPr>
              <a:t>Java Streams</a:t>
            </a:r>
            <a:endParaRPr/>
          </a:p>
        </p:txBody>
      </p:sp>
      <p:sp>
        <p:nvSpPr>
          <p:cNvPr id="126" name="Line 8"/>
          <p:cNvSpPr/>
          <p:nvPr/>
        </p:nvSpPr>
        <p:spPr>
          <a:xfrm>
            <a:off x="2514600" y="2057400"/>
            <a:ext cx="36576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27" name="CustomShape 9"/>
          <p:cNvSpPr/>
          <p:nvPr/>
        </p:nvSpPr>
        <p:spPr>
          <a:xfrm>
            <a:off x="1603800" y="2743200"/>
            <a:ext cx="1901160" cy="9435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800">
                <a:solidFill>
                  <a:srgbClr val="000000"/>
                </a:solidFill>
                <a:latin typeface="Goudy Old Style"/>
              </a:rPr>
              <a:t>Byte Stream</a:t>
            </a:r>
            <a:endParaRPr/>
          </a:p>
        </p:txBody>
      </p:sp>
      <p:sp>
        <p:nvSpPr>
          <p:cNvPr id="128" name="Line 10"/>
          <p:cNvSpPr/>
          <p:nvPr/>
        </p:nvSpPr>
        <p:spPr>
          <a:xfrm>
            <a:off x="2514600" y="3276360"/>
            <a:ext cx="0" cy="685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9" name="CustomShape 11"/>
          <p:cNvSpPr/>
          <p:nvPr/>
        </p:nvSpPr>
        <p:spPr>
          <a:xfrm>
            <a:off x="1066680" y="3962520"/>
            <a:ext cx="2971440" cy="26499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800">
                <a:solidFill>
                  <a:srgbClr val="000000"/>
                </a:solidFill>
                <a:latin typeface="Goudy Old Style"/>
              </a:rPr>
              <a:t>Used for writing and reading binary data. At lower level all I–O is in binary form.</a:t>
            </a:r>
            <a:endParaRPr/>
          </a:p>
        </p:txBody>
      </p:sp>
      <p:sp>
        <p:nvSpPr>
          <p:cNvPr id="130" name="Line 12"/>
          <p:cNvSpPr/>
          <p:nvPr/>
        </p:nvSpPr>
        <p:spPr>
          <a:xfrm>
            <a:off x="6172200" y="3276360"/>
            <a:ext cx="0" cy="685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31" name="CustomShape 13"/>
          <p:cNvSpPr/>
          <p:nvPr/>
        </p:nvSpPr>
        <p:spPr>
          <a:xfrm>
            <a:off x="5105520" y="3962520"/>
            <a:ext cx="3276360" cy="228564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/>
          </a:ln>
        </p:spPr>
      </p:sp>
      <p:sp>
        <p:nvSpPr>
          <p:cNvPr id="132" name="CustomShape 14"/>
          <p:cNvSpPr/>
          <p:nvPr/>
        </p:nvSpPr>
        <p:spPr>
          <a:xfrm>
            <a:off x="5105520" y="3962520"/>
            <a:ext cx="3200040" cy="30765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800">
                <a:solidFill>
                  <a:srgbClr val="000000"/>
                </a:solidFill>
                <a:latin typeface="Goudy Old Style"/>
              </a:rPr>
              <a:t>Used for writing and reading characters. Can be inter–nationalized as they use Unicode.</a:t>
            </a:r>
            <a:endParaRPr/>
          </a:p>
        </p:txBody>
      </p:sp>
      <p:sp>
        <p:nvSpPr>
          <p:cNvPr id="16" name="Line 12"/>
          <p:cNvSpPr/>
          <p:nvPr/>
        </p:nvSpPr>
        <p:spPr>
          <a:xfrm>
            <a:off x="6172200" y="2057400"/>
            <a:ext cx="0" cy="685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7" name="Line 12"/>
          <p:cNvSpPr/>
          <p:nvPr/>
        </p:nvSpPr>
        <p:spPr>
          <a:xfrm>
            <a:off x="2514600" y="2057400"/>
            <a:ext cx="0" cy="685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8" name="Line 12"/>
          <p:cNvSpPr/>
          <p:nvPr/>
        </p:nvSpPr>
        <p:spPr>
          <a:xfrm>
            <a:off x="4343400" y="1371600"/>
            <a:ext cx="0" cy="685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</p:spTree>
    <p:extLst>
      <p:ext uri="{BB962C8B-B14F-4D97-AF65-F5344CB8AC3E}">
        <p14:creationId xmlns:p14="http://schemas.microsoft.com/office/powerpoint/2010/main" val="1489967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257800" y="1905120"/>
            <a:ext cx="2514240" cy="53316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/>
          </a:ln>
        </p:spPr>
      </p:sp>
      <p:sp>
        <p:nvSpPr>
          <p:cNvPr id="135" name="CustomShape 2"/>
          <p:cNvSpPr/>
          <p:nvPr/>
        </p:nvSpPr>
        <p:spPr>
          <a:xfrm>
            <a:off x="5257800" y="1981080"/>
            <a:ext cx="2811960" cy="8218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400">
                <a:solidFill>
                  <a:srgbClr val="000000"/>
                </a:solidFill>
                <a:latin typeface="Goudy Old Style"/>
              </a:rPr>
              <a:t>Character Stream</a:t>
            </a: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2819520" y="762120"/>
            <a:ext cx="3276360" cy="53316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/>
          </a:ln>
        </p:spPr>
      </p:sp>
      <p:sp>
        <p:nvSpPr>
          <p:cNvPr id="137" name="CustomShape 4"/>
          <p:cNvSpPr/>
          <p:nvPr/>
        </p:nvSpPr>
        <p:spPr>
          <a:xfrm>
            <a:off x="1600200" y="1905120"/>
            <a:ext cx="1828440" cy="53316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/>
          </a:ln>
        </p:spPr>
      </p:sp>
      <p:sp>
        <p:nvSpPr>
          <p:cNvPr id="138" name="TextShape 5"/>
          <p:cNvSpPr txBox="1"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>
                <a:solidFill>
                  <a:srgbClr val="000000"/>
                </a:solidFill>
                <a:latin typeface="Andalus"/>
              </a:rPr>
              <a:t>contd..</a:t>
            </a:r>
            <a:endParaRPr/>
          </a:p>
        </p:txBody>
      </p:sp>
      <p:sp>
        <p:nvSpPr>
          <p:cNvPr id="139" name="Line 6"/>
          <p:cNvSpPr/>
          <p:nvPr/>
        </p:nvSpPr>
        <p:spPr>
          <a:xfrm>
            <a:off x="4343400" y="1295280"/>
            <a:ext cx="0" cy="3049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40" name="Line 7"/>
          <p:cNvSpPr/>
          <p:nvPr/>
        </p:nvSpPr>
        <p:spPr>
          <a:xfrm>
            <a:off x="2514600" y="1600200"/>
            <a:ext cx="36576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41" name="Line 8"/>
          <p:cNvSpPr/>
          <p:nvPr/>
        </p:nvSpPr>
        <p:spPr>
          <a:xfrm>
            <a:off x="2514600" y="1600200"/>
            <a:ext cx="0" cy="3045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42" name="Line 9"/>
          <p:cNvSpPr/>
          <p:nvPr/>
        </p:nvSpPr>
        <p:spPr>
          <a:xfrm>
            <a:off x="6172200" y="1600200"/>
            <a:ext cx="0" cy="3045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43" name="CustomShape 10"/>
          <p:cNvSpPr/>
          <p:nvPr/>
        </p:nvSpPr>
        <p:spPr>
          <a:xfrm>
            <a:off x="1600200" y="1981080"/>
            <a:ext cx="2133360" cy="4561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400">
                <a:solidFill>
                  <a:srgbClr val="000000"/>
                </a:solidFill>
                <a:latin typeface="Goudy Old Style"/>
              </a:rPr>
              <a:t>Byte Stream</a:t>
            </a:r>
            <a:endParaRPr/>
          </a:p>
        </p:txBody>
      </p:sp>
      <p:sp>
        <p:nvSpPr>
          <p:cNvPr id="144" name="Line 11"/>
          <p:cNvSpPr/>
          <p:nvPr/>
        </p:nvSpPr>
        <p:spPr>
          <a:xfrm>
            <a:off x="2514600" y="2438280"/>
            <a:ext cx="0" cy="3049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45" name="Line 12"/>
          <p:cNvSpPr/>
          <p:nvPr/>
        </p:nvSpPr>
        <p:spPr>
          <a:xfrm>
            <a:off x="6172200" y="2438280"/>
            <a:ext cx="0" cy="3049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46" name="CustomShape 13"/>
          <p:cNvSpPr/>
          <p:nvPr/>
        </p:nvSpPr>
        <p:spPr>
          <a:xfrm>
            <a:off x="152280" y="2895480"/>
            <a:ext cx="1828440" cy="53316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/>
          </a:ln>
        </p:spPr>
      </p:sp>
      <p:sp>
        <p:nvSpPr>
          <p:cNvPr id="147" name="CustomShape 14"/>
          <p:cNvSpPr/>
          <p:nvPr/>
        </p:nvSpPr>
        <p:spPr>
          <a:xfrm>
            <a:off x="152280" y="2971800"/>
            <a:ext cx="2133360" cy="4561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400">
                <a:solidFill>
                  <a:srgbClr val="000000"/>
                </a:solidFill>
                <a:latin typeface="Goudy Old Style"/>
              </a:rPr>
              <a:t>InputStream</a:t>
            </a:r>
            <a:endParaRPr/>
          </a:p>
        </p:txBody>
      </p:sp>
      <p:sp>
        <p:nvSpPr>
          <p:cNvPr id="148" name="CustomShape 15"/>
          <p:cNvSpPr/>
          <p:nvPr/>
        </p:nvSpPr>
        <p:spPr>
          <a:xfrm>
            <a:off x="2666880" y="2895480"/>
            <a:ext cx="1980720" cy="53316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/>
          </a:ln>
        </p:spPr>
      </p:sp>
      <p:sp>
        <p:nvSpPr>
          <p:cNvPr id="149" name="CustomShape 16"/>
          <p:cNvSpPr/>
          <p:nvPr/>
        </p:nvSpPr>
        <p:spPr>
          <a:xfrm>
            <a:off x="2666880" y="2971800"/>
            <a:ext cx="2133360" cy="8218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400">
                <a:solidFill>
                  <a:srgbClr val="000000"/>
                </a:solidFill>
                <a:latin typeface="Goudy Old Style"/>
              </a:rPr>
              <a:t>OutputStream</a:t>
            </a:r>
            <a:endParaRPr/>
          </a:p>
        </p:txBody>
      </p:sp>
      <p:sp>
        <p:nvSpPr>
          <p:cNvPr id="150" name="CustomShape 17"/>
          <p:cNvSpPr/>
          <p:nvPr/>
        </p:nvSpPr>
        <p:spPr>
          <a:xfrm>
            <a:off x="5029200" y="2895480"/>
            <a:ext cx="1828440" cy="53316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/>
          </a:ln>
        </p:spPr>
      </p:sp>
      <p:sp>
        <p:nvSpPr>
          <p:cNvPr id="151" name="CustomShape 18"/>
          <p:cNvSpPr/>
          <p:nvPr/>
        </p:nvSpPr>
        <p:spPr>
          <a:xfrm>
            <a:off x="5029200" y="2971800"/>
            <a:ext cx="2133360" cy="4561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400">
                <a:solidFill>
                  <a:srgbClr val="000000"/>
                </a:solidFill>
                <a:latin typeface="Goudy Old Style"/>
              </a:rPr>
              <a:t>Reader</a:t>
            </a:r>
            <a:endParaRPr/>
          </a:p>
        </p:txBody>
      </p:sp>
      <p:sp>
        <p:nvSpPr>
          <p:cNvPr id="152" name="CustomShape 19"/>
          <p:cNvSpPr/>
          <p:nvPr/>
        </p:nvSpPr>
        <p:spPr>
          <a:xfrm>
            <a:off x="7086600" y="2895480"/>
            <a:ext cx="1828440" cy="53316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/>
          </a:ln>
        </p:spPr>
      </p:sp>
      <p:sp>
        <p:nvSpPr>
          <p:cNvPr id="153" name="CustomShape 20"/>
          <p:cNvSpPr/>
          <p:nvPr/>
        </p:nvSpPr>
        <p:spPr>
          <a:xfrm>
            <a:off x="7086600" y="2971800"/>
            <a:ext cx="2133360" cy="4561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400">
                <a:solidFill>
                  <a:srgbClr val="000000"/>
                </a:solidFill>
                <a:latin typeface="Goudy Old Style"/>
              </a:rPr>
              <a:t>Writer</a:t>
            </a:r>
            <a:endParaRPr/>
          </a:p>
        </p:txBody>
      </p:sp>
      <p:sp>
        <p:nvSpPr>
          <p:cNvPr id="154" name="Line 21"/>
          <p:cNvSpPr/>
          <p:nvPr/>
        </p:nvSpPr>
        <p:spPr>
          <a:xfrm>
            <a:off x="990360" y="2743200"/>
            <a:ext cx="29718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55" name="Line 22"/>
          <p:cNvSpPr/>
          <p:nvPr/>
        </p:nvSpPr>
        <p:spPr>
          <a:xfrm>
            <a:off x="990360" y="2743200"/>
            <a:ext cx="0" cy="1522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56" name="Line 23"/>
          <p:cNvSpPr/>
          <p:nvPr/>
        </p:nvSpPr>
        <p:spPr>
          <a:xfrm>
            <a:off x="3962160" y="2743200"/>
            <a:ext cx="0" cy="1522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57" name="Line 24"/>
          <p:cNvSpPr/>
          <p:nvPr/>
        </p:nvSpPr>
        <p:spPr>
          <a:xfrm>
            <a:off x="5410080" y="2743200"/>
            <a:ext cx="266688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58" name="Line 25"/>
          <p:cNvSpPr/>
          <p:nvPr/>
        </p:nvSpPr>
        <p:spPr>
          <a:xfrm>
            <a:off x="5410080" y="2743200"/>
            <a:ext cx="0" cy="1522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59" name="Line 26"/>
          <p:cNvSpPr/>
          <p:nvPr/>
        </p:nvSpPr>
        <p:spPr>
          <a:xfrm>
            <a:off x="8076960" y="2743200"/>
            <a:ext cx="0" cy="1522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60" name="Line 27"/>
          <p:cNvSpPr/>
          <p:nvPr/>
        </p:nvSpPr>
        <p:spPr>
          <a:xfrm>
            <a:off x="990360" y="3429000"/>
            <a:ext cx="0" cy="685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61" name="CustomShape 28"/>
          <p:cNvSpPr/>
          <p:nvPr/>
        </p:nvSpPr>
        <p:spPr>
          <a:xfrm>
            <a:off x="152280" y="4114800"/>
            <a:ext cx="1828440" cy="53316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/>
          </a:ln>
        </p:spPr>
      </p:sp>
      <p:sp>
        <p:nvSpPr>
          <p:cNvPr id="162" name="CustomShape 29"/>
          <p:cNvSpPr/>
          <p:nvPr/>
        </p:nvSpPr>
        <p:spPr>
          <a:xfrm>
            <a:off x="152280" y="4191120"/>
            <a:ext cx="2133360" cy="4561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400">
                <a:solidFill>
                  <a:srgbClr val="000000"/>
                </a:solidFill>
                <a:latin typeface="Goudy Old Style"/>
              </a:rPr>
              <a:t>read()</a:t>
            </a:r>
            <a:endParaRPr/>
          </a:p>
        </p:txBody>
      </p:sp>
      <p:sp>
        <p:nvSpPr>
          <p:cNvPr id="163" name="Line 30"/>
          <p:cNvSpPr/>
          <p:nvPr/>
        </p:nvSpPr>
        <p:spPr>
          <a:xfrm>
            <a:off x="3962160" y="3429000"/>
            <a:ext cx="0" cy="685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64" name="CustomShape 31"/>
          <p:cNvSpPr/>
          <p:nvPr/>
        </p:nvSpPr>
        <p:spPr>
          <a:xfrm>
            <a:off x="2895480" y="4114800"/>
            <a:ext cx="1828440" cy="53316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/>
          </a:ln>
        </p:spPr>
      </p:sp>
      <p:sp>
        <p:nvSpPr>
          <p:cNvPr id="165" name="CustomShape 32"/>
          <p:cNvSpPr/>
          <p:nvPr/>
        </p:nvSpPr>
        <p:spPr>
          <a:xfrm>
            <a:off x="2895480" y="4191120"/>
            <a:ext cx="2133360" cy="4561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400">
                <a:solidFill>
                  <a:srgbClr val="000000"/>
                </a:solidFill>
                <a:latin typeface="Goudy Old Style"/>
              </a:rPr>
              <a:t>write()</a:t>
            </a:r>
            <a:endParaRPr/>
          </a:p>
        </p:txBody>
      </p:sp>
      <p:sp>
        <p:nvSpPr>
          <p:cNvPr id="166" name="Line 33"/>
          <p:cNvSpPr/>
          <p:nvPr/>
        </p:nvSpPr>
        <p:spPr>
          <a:xfrm>
            <a:off x="5410080" y="3429000"/>
            <a:ext cx="0" cy="685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67" name="CustomShape 34"/>
          <p:cNvSpPr/>
          <p:nvPr/>
        </p:nvSpPr>
        <p:spPr>
          <a:xfrm>
            <a:off x="5029200" y="4114800"/>
            <a:ext cx="1828440" cy="53316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/>
          </a:ln>
        </p:spPr>
      </p:sp>
      <p:sp>
        <p:nvSpPr>
          <p:cNvPr id="168" name="CustomShape 35"/>
          <p:cNvSpPr/>
          <p:nvPr/>
        </p:nvSpPr>
        <p:spPr>
          <a:xfrm>
            <a:off x="5029200" y="4191120"/>
            <a:ext cx="2133360" cy="4561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400">
                <a:solidFill>
                  <a:srgbClr val="000000"/>
                </a:solidFill>
                <a:latin typeface="Goudy Old Style"/>
              </a:rPr>
              <a:t>read()</a:t>
            </a:r>
            <a:endParaRPr/>
          </a:p>
        </p:txBody>
      </p:sp>
      <p:sp>
        <p:nvSpPr>
          <p:cNvPr id="169" name="Line 36"/>
          <p:cNvSpPr/>
          <p:nvPr/>
        </p:nvSpPr>
        <p:spPr>
          <a:xfrm>
            <a:off x="8076960" y="3429000"/>
            <a:ext cx="0" cy="685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70" name="CustomShape 37"/>
          <p:cNvSpPr/>
          <p:nvPr/>
        </p:nvSpPr>
        <p:spPr>
          <a:xfrm>
            <a:off x="7086600" y="4114800"/>
            <a:ext cx="1828440" cy="53316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/>
          </a:ln>
        </p:spPr>
      </p:sp>
      <p:sp>
        <p:nvSpPr>
          <p:cNvPr id="171" name="CustomShape 38"/>
          <p:cNvSpPr/>
          <p:nvPr/>
        </p:nvSpPr>
        <p:spPr>
          <a:xfrm>
            <a:off x="7086600" y="4191120"/>
            <a:ext cx="2133360" cy="4561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400">
                <a:solidFill>
                  <a:srgbClr val="000000"/>
                </a:solidFill>
                <a:latin typeface="Goudy Old Style"/>
              </a:rPr>
              <a:t>write()</a:t>
            </a:r>
            <a:endParaRPr/>
          </a:p>
        </p:txBody>
      </p:sp>
      <p:sp>
        <p:nvSpPr>
          <p:cNvPr id="172" name="CustomShape 39"/>
          <p:cNvSpPr/>
          <p:nvPr/>
        </p:nvSpPr>
        <p:spPr>
          <a:xfrm>
            <a:off x="2819520" y="762120"/>
            <a:ext cx="3200040" cy="4561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IN" sz="2400">
                <a:solidFill>
                  <a:srgbClr val="000000"/>
                </a:solidFill>
                <a:latin typeface="Goudy Old Style"/>
              </a:rPr>
              <a:t>Java Streams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5299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>
                <a:solidFill>
                  <a:srgbClr val="000000"/>
                </a:solidFill>
                <a:latin typeface="Andalus"/>
              </a:rPr>
              <a:t>contd..</a:t>
            </a:r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0" y="457200"/>
            <a:ext cx="9143640" cy="6400440"/>
          </a:xfrm>
          <a:prstGeom prst="rect">
            <a:avLst/>
          </a:prstGeom>
        </p:spPr>
        <p:txBody>
          <a:bodyPr/>
          <a:lstStyle/>
          <a:p>
            <a:pPr marL="511175" indent="-403225">
              <a:buSzPct val="70000"/>
              <a:buFont typeface="Wingdings" charset="2"/>
              <a:buChar char=""/>
            </a:pPr>
            <a:r>
              <a:rPr lang="en-US" sz="2800" b="1" dirty="0" smtClean="0">
                <a:solidFill>
                  <a:srgbClr val="000000"/>
                </a:solidFill>
                <a:latin typeface="Goudy Old Style"/>
              </a:rPr>
              <a:t>Stream </a:t>
            </a:r>
            <a:r>
              <a:rPr lang="en-US" sz="2800" b="1" dirty="0">
                <a:solidFill>
                  <a:srgbClr val="000000"/>
                </a:solidFill>
                <a:latin typeface="Goudy Old Style"/>
              </a:rPr>
              <a:t>Classes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– The entire Java I/O is based upon four abstract classes viz.. </a:t>
            </a:r>
            <a:r>
              <a:rPr lang="en-US" sz="2800" b="1" dirty="0" err="1">
                <a:solidFill>
                  <a:srgbClr val="000000"/>
                </a:solidFill>
                <a:latin typeface="Goudy Old Style"/>
              </a:rPr>
              <a:t>InputStream</a:t>
            </a:r>
            <a:r>
              <a:rPr lang="en-US" sz="2800" b="1" dirty="0">
                <a:solidFill>
                  <a:srgbClr val="000000"/>
                </a:solidFill>
                <a:latin typeface="Goudy Old Style"/>
              </a:rPr>
              <a:t>, </a:t>
            </a:r>
            <a:r>
              <a:rPr lang="en-US" sz="2800" b="1" dirty="0" err="1">
                <a:solidFill>
                  <a:srgbClr val="000000"/>
                </a:solidFill>
                <a:latin typeface="Goudy Old Style"/>
              </a:rPr>
              <a:t>OutputStream</a:t>
            </a:r>
            <a:r>
              <a:rPr lang="en-US" sz="2800" b="1" dirty="0">
                <a:solidFill>
                  <a:srgbClr val="000000"/>
                </a:solidFill>
                <a:latin typeface="Goudy Old Style"/>
              </a:rPr>
              <a:t>,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(byte stream)</a:t>
            </a:r>
            <a:r>
              <a:rPr lang="en-US" sz="2800" b="1" dirty="0">
                <a:solidFill>
                  <a:srgbClr val="000000"/>
                </a:solidFill>
                <a:latin typeface="Goudy Old Style"/>
              </a:rPr>
              <a:t> Reader, Writer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(character stream).</a:t>
            </a:r>
            <a:endParaRPr/>
          </a:p>
          <a:p>
            <a:pPr marL="511175" indent="-403225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oudy Old Style"/>
              </a:rPr>
              <a:t>Character stream classes are used when working with characters or strings. Byte stream classes are used when working with bytes or other binary objects. </a:t>
            </a:r>
            <a:endParaRPr/>
          </a:p>
          <a:p>
            <a:pPr marL="511175" indent="-403225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oudy Old Style"/>
              </a:rPr>
              <a:t>Byte Stream classes cannot work directly with Unicode characters.</a:t>
            </a:r>
            <a:endParaRPr/>
          </a:p>
          <a:p>
            <a:pPr marL="511175" indent="-403225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oudy Old Style"/>
              </a:rPr>
              <a:t>Java supports direct I/O support for characters keeping in tune with “write once, run anywhere” philosophy.</a:t>
            </a:r>
            <a:endParaRPr/>
          </a:p>
          <a:p>
            <a:pPr marL="511175" indent="-403225"/>
            <a:endParaRPr/>
          </a:p>
        </p:txBody>
      </p:sp>
    </p:spTree>
    <p:extLst>
      <p:ext uri="{BB962C8B-B14F-4D97-AF65-F5344CB8AC3E}">
        <p14:creationId xmlns:p14="http://schemas.microsoft.com/office/powerpoint/2010/main" val="2935126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533520" y="0"/>
            <a:ext cx="7924320" cy="6854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>
                <a:solidFill>
                  <a:srgbClr val="000000"/>
                </a:solidFill>
                <a:latin typeface="Andalus"/>
              </a:rPr>
              <a:t>Byte Stream</a:t>
            </a:r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0" y="533520"/>
            <a:ext cx="9143640" cy="6171840"/>
          </a:xfrm>
          <a:prstGeom prst="rect">
            <a:avLst/>
          </a:prstGeom>
        </p:spPr>
        <p:txBody>
          <a:bodyPr/>
          <a:lstStyle/>
          <a:p>
            <a:pPr>
              <a:buSzPct val="70000"/>
              <a:buFont typeface="Wingdings" charset="2"/>
              <a:buChar char=""/>
            </a:pPr>
            <a:r>
              <a:rPr lang="en-US" sz="2800" b="1" dirty="0" smtClean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Goudy Old Style"/>
              </a:rPr>
              <a:t>InputStream</a:t>
            </a: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– defines the following methods </a:t>
            </a:r>
            <a:endParaRPr/>
          </a:p>
          <a:p>
            <a:pPr marL="852488" lvl="1" indent="-457200">
              <a:buSzPct val="70000"/>
              <a:buFont typeface="Wingdings" charset="2"/>
              <a:buChar char=""/>
            </a:pPr>
            <a:r>
              <a:rPr lang="en-US" sz="2800" b="1" dirty="0" err="1">
                <a:solidFill>
                  <a:srgbClr val="000000"/>
                </a:solidFill>
                <a:latin typeface="Goudy Old Style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Goudy Old Style"/>
              </a:rPr>
              <a:t> read() –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Returns an integer representation of next available byte of input. At end of file, it returns -1.</a:t>
            </a:r>
            <a:endParaRPr/>
          </a:p>
          <a:p>
            <a:pPr marL="852488" lvl="1" indent="-457200">
              <a:buSzPct val="70000"/>
              <a:buFont typeface="Wingdings" charset="2"/>
              <a:buChar char=""/>
            </a:pPr>
            <a:r>
              <a:rPr lang="en-US" sz="2800" b="1" dirty="0" err="1">
                <a:solidFill>
                  <a:srgbClr val="000000"/>
                </a:solidFill>
                <a:latin typeface="Goudy Old Style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Goudy Old Style"/>
              </a:rPr>
              <a:t> read(byte buffer[]) –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Returns the actual number of bytes that were successfully read. -1is returned when end of file is encountered. </a:t>
            </a:r>
            <a:endParaRPr/>
          </a:p>
          <a:p>
            <a:pPr marL="852488" lvl="1" indent="-457200">
              <a:buSzPct val="70000"/>
              <a:buFont typeface="Wingdings" charset="2"/>
              <a:buChar char=""/>
            </a:pPr>
            <a:r>
              <a:rPr lang="en-US" sz="2800" b="1" dirty="0" err="1">
                <a:solidFill>
                  <a:srgbClr val="000000"/>
                </a:solidFill>
                <a:latin typeface="Goudy Old Style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Goudy Old Style"/>
              </a:rPr>
              <a:t> read(byte buffer[]. </a:t>
            </a:r>
            <a:r>
              <a:rPr lang="en-US" sz="2800" b="1" dirty="0" err="1">
                <a:solidFill>
                  <a:srgbClr val="000000"/>
                </a:solidFill>
                <a:latin typeface="Goudy Old Style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Goudy Old Style"/>
              </a:rPr>
              <a:t> offset, </a:t>
            </a:r>
            <a:r>
              <a:rPr lang="en-US" sz="2800" b="1" dirty="0" err="1">
                <a:solidFill>
                  <a:srgbClr val="000000"/>
                </a:solidFill>
                <a:latin typeface="Goudy Old Style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Goudy Old Style"/>
              </a:rPr>
              <a:t>numBytes</a:t>
            </a:r>
            <a:r>
              <a:rPr lang="en-US" sz="2800" b="1" dirty="0">
                <a:solidFill>
                  <a:srgbClr val="000000"/>
                </a:solidFill>
                <a:latin typeface="Goudy Old Style"/>
              </a:rPr>
              <a:t>) –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Returns number of bytes successfully read, </a:t>
            </a: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-1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is returned when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endof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file is encountered.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9961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>
                <a:solidFill>
                  <a:srgbClr val="000000"/>
                </a:solidFill>
                <a:latin typeface="Andalus"/>
              </a:rPr>
              <a:t>contd..</a:t>
            </a:r>
            <a:endParaRPr/>
          </a:p>
        </p:txBody>
      </p:sp>
      <p:sp>
        <p:nvSpPr>
          <p:cNvPr id="178" name="TextShape 2"/>
          <p:cNvSpPr txBox="1"/>
          <p:nvPr/>
        </p:nvSpPr>
        <p:spPr>
          <a:xfrm>
            <a:off x="0" y="457200"/>
            <a:ext cx="9143640" cy="6324120"/>
          </a:xfrm>
          <a:prstGeom prst="rect">
            <a:avLst/>
          </a:prstGeom>
        </p:spPr>
        <p:txBody>
          <a:bodyPr/>
          <a:lstStyle/>
          <a:p>
            <a:pPr>
              <a:buSzPct val="70000"/>
              <a:buFont typeface="Wingdings" charset="2"/>
              <a:buChar char=""/>
            </a:pPr>
            <a:r>
              <a:rPr lang="en-US" sz="2800" b="1" dirty="0" smtClean="0">
                <a:solidFill>
                  <a:srgbClr val="000000"/>
                </a:solidFill>
                <a:latin typeface="Goudy Old Style"/>
              </a:rPr>
              <a:t>  </a:t>
            </a:r>
            <a:r>
              <a:rPr lang="en-US" sz="2800" b="1" dirty="0" err="1" smtClean="0">
                <a:solidFill>
                  <a:srgbClr val="000000"/>
                </a:solidFill>
                <a:latin typeface="Goudy Old Style"/>
              </a:rPr>
              <a:t>OutputStream</a:t>
            </a: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– defines the following methods</a:t>
            </a:r>
            <a:endParaRPr/>
          </a:p>
          <a:p>
            <a:pPr marL="744538" lvl="1" indent="-341313">
              <a:buSzPct val="70000"/>
              <a:buFont typeface="Wingdings" charset="2"/>
              <a:buChar char=""/>
            </a:pPr>
            <a:r>
              <a:rPr lang="en-US" sz="2800" b="1" dirty="0" err="1">
                <a:solidFill>
                  <a:srgbClr val="000000"/>
                </a:solidFill>
                <a:latin typeface="Goudy Old Style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Goudy Old Style"/>
              </a:rPr>
              <a:t> write(</a:t>
            </a:r>
            <a:r>
              <a:rPr lang="en-US" sz="2800" b="1" dirty="0" err="1">
                <a:solidFill>
                  <a:srgbClr val="000000"/>
                </a:solidFill>
                <a:latin typeface="Goudy Old Style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Goudy Old Style"/>
              </a:rPr>
              <a:t> b) –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Writes a single byte to an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outputstream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.  </a:t>
            </a:r>
            <a:endParaRPr/>
          </a:p>
          <a:p>
            <a:pPr marL="744538" lvl="1" indent="-341313">
              <a:buSzPct val="70000"/>
              <a:buFont typeface="Wingdings" charset="2"/>
              <a:buChar char=""/>
            </a:pPr>
            <a:r>
              <a:rPr lang="en-US" sz="2800" b="1" dirty="0" err="1">
                <a:solidFill>
                  <a:srgbClr val="000000"/>
                </a:solidFill>
                <a:latin typeface="Goudy Old Style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Goudy Old Style"/>
              </a:rPr>
              <a:t> write(byte buffer[]) </a:t>
            </a:r>
            <a:r>
              <a:rPr lang="en-US" sz="2800" b="1" dirty="0" smtClean="0">
                <a:solidFill>
                  <a:srgbClr val="000000"/>
                </a:solidFill>
                <a:latin typeface="Goudy Old Style"/>
              </a:rPr>
              <a:t>– </a:t>
            </a: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Writes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a complete array of bytes to an output stream. </a:t>
            </a:r>
            <a:endParaRPr/>
          </a:p>
          <a:p>
            <a:pPr marL="744538" lvl="1" indent="-341313">
              <a:buSzPct val="70000"/>
              <a:buFont typeface="Wingdings" charset="2"/>
              <a:buChar char=""/>
            </a:pPr>
            <a:r>
              <a:rPr lang="en-US" sz="2800" b="1" dirty="0" err="1">
                <a:solidFill>
                  <a:srgbClr val="000000"/>
                </a:solidFill>
                <a:latin typeface="Goudy Old Style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Goudy Old Style"/>
              </a:rPr>
              <a:t> write(byte buffer[], </a:t>
            </a:r>
            <a:r>
              <a:rPr lang="en-US" sz="2800" b="1" dirty="0" err="1">
                <a:solidFill>
                  <a:srgbClr val="000000"/>
                </a:solidFill>
                <a:latin typeface="Goudy Old Style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Goudy Old Style"/>
              </a:rPr>
              <a:t> offset, </a:t>
            </a:r>
            <a:r>
              <a:rPr lang="en-US" sz="2800" b="1" dirty="0" err="1">
                <a:solidFill>
                  <a:srgbClr val="000000"/>
                </a:solidFill>
                <a:latin typeface="Goudy Old Style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Goudy Old Style"/>
              </a:rPr>
              <a:t>numBytes</a:t>
            </a:r>
            <a:r>
              <a:rPr lang="en-US" sz="2800" b="1" dirty="0">
                <a:solidFill>
                  <a:srgbClr val="000000"/>
                </a:solidFill>
                <a:latin typeface="Goudy Old Style"/>
              </a:rPr>
              <a:t>) –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Writes a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subrange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of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numbytes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from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arraybuffer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beginning at buffer[offset].</a:t>
            </a:r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9082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0" y="457200"/>
            <a:ext cx="9143640" cy="6400440"/>
          </a:xfrm>
          <a:prstGeom prst="rect">
            <a:avLst/>
          </a:prstGeom>
        </p:spPr>
        <p:txBody>
          <a:bodyPr/>
          <a:lstStyle/>
          <a:p>
            <a:pPr marL="511175" indent="-403225">
              <a:lnSpc>
                <a:spcPct val="90000"/>
              </a:lnSpc>
              <a:buSzPct val="70000"/>
              <a:buFont typeface="Wingdings" charset="2"/>
              <a:buChar char=""/>
            </a:pPr>
            <a:r>
              <a:rPr lang="en-US" sz="2800" u="sng" dirty="0" err="1">
                <a:solidFill>
                  <a:srgbClr val="000000"/>
                </a:solidFill>
                <a:latin typeface="Goudy Old Style"/>
              </a:rPr>
              <a:t>PrintStream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– the class provides all of the formatting capabilities  The two constructors are – </a:t>
            </a:r>
            <a:endParaRPr/>
          </a:p>
          <a:p>
            <a:pPr marL="1084263" lvl="2" indent="-395288">
              <a:lnSpc>
                <a:spcPct val="90000"/>
              </a:lnSpc>
              <a:buSzPct val="70000"/>
              <a:buFont typeface="Wingdings" charset="2"/>
              <a:buChar char=""/>
            </a:pP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PrintStream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OutputStream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Goudy Old Style"/>
              </a:rPr>
              <a:t>outputStream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)</a:t>
            </a:r>
            <a:endParaRPr/>
          </a:p>
          <a:p>
            <a:pPr marL="1084263" lvl="2" indent="-395288">
              <a:lnSpc>
                <a:spcPct val="90000"/>
              </a:lnSpc>
              <a:buSzPct val="70000"/>
              <a:buFont typeface="Wingdings" charset="2"/>
              <a:buChar char=""/>
            </a:pP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PrintStream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OutputStream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Goudy Old Style"/>
              </a:rPr>
              <a:t>outputStream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boolean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Goudy Old Style"/>
              </a:rPr>
              <a:t>flushOnNewline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)</a:t>
            </a:r>
            <a:endParaRPr/>
          </a:p>
          <a:p>
            <a:pPr marL="511175" indent="-403225">
              <a:lnSpc>
                <a:spcPct val="90000"/>
              </a:lnSpc>
              <a:buSzPct val="70000"/>
              <a:buFont typeface="Wingdings" pitchFamily="2" charset="2"/>
              <a:buChar char="v"/>
            </a:pPr>
            <a:r>
              <a:rPr lang="en-US" sz="2800" dirty="0">
                <a:solidFill>
                  <a:srgbClr val="000000"/>
                </a:solidFill>
                <a:latin typeface="Goudy Old Style"/>
              </a:rPr>
              <a:t>where </a:t>
            </a:r>
            <a:r>
              <a:rPr lang="en-US" sz="2800" i="1" dirty="0" err="1">
                <a:solidFill>
                  <a:srgbClr val="000000"/>
                </a:solidFill>
                <a:latin typeface="Goudy Old Style"/>
              </a:rPr>
              <a:t>flushOnNewline</a:t>
            </a:r>
            <a:r>
              <a:rPr lang="en-US" sz="2800" i="1" dirty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controls whether Java flushes the output stream every time a newline (\n) character is output. </a:t>
            </a:r>
            <a:endParaRPr/>
          </a:p>
          <a:p>
            <a:pPr marL="511175" indent="-403225">
              <a:lnSpc>
                <a:spcPct val="90000"/>
              </a:lnSpc>
              <a:buSzPct val="70000"/>
              <a:buFont typeface="Wingdings" pitchFamily="2" charset="2"/>
              <a:buChar char="v"/>
            </a:pPr>
            <a:r>
              <a:rPr lang="en-US" sz="2800" dirty="0">
                <a:solidFill>
                  <a:srgbClr val="000000"/>
                </a:solidFill>
                <a:latin typeface="Goudy Old Style"/>
              </a:rPr>
              <a:t>if </a:t>
            </a:r>
            <a:r>
              <a:rPr lang="en-US" sz="2800" i="1" dirty="0" err="1">
                <a:solidFill>
                  <a:srgbClr val="000000"/>
                </a:solidFill>
                <a:latin typeface="Goudy Old Style"/>
              </a:rPr>
              <a:t>flushOnNewline</a:t>
            </a:r>
            <a:r>
              <a:rPr lang="en-US" sz="2800" i="1" dirty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is true, flushing automatically takes</a:t>
            </a:r>
            <a:endParaRPr/>
          </a:p>
          <a:p>
            <a:pPr marL="511175" indent="-403225"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   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place. If it is false, flushing is not automatic. The first constructor does not automatically flush.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Andalus"/>
              </a:rPr>
              <a:t>contd..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5219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0" y="76320"/>
            <a:ext cx="9143640" cy="38088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ndalus"/>
              </a:rPr>
              <a:t>Console Input-Output</a:t>
            </a:r>
            <a:endParaRPr dirty="0"/>
          </a:p>
        </p:txBody>
      </p:sp>
      <p:sp>
        <p:nvSpPr>
          <p:cNvPr id="182" name="TextShape 2"/>
          <p:cNvSpPr txBox="1"/>
          <p:nvPr/>
        </p:nvSpPr>
        <p:spPr>
          <a:xfrm>
            <a:off x="0" y="457200"/>
            <a:ext cx="9144000" cy="62481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SzPct val="70000"/>
              <a:buFont typeface="Wingdings" charset="2"/>
              <a:buChar char=""/>
            </a:pP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  The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System class contains three predefined stream variables </a:t>
            </a: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  </a:t>
            </a:r>
          </a:p>
          <a:p>
            <a:pPr>
              <a:lnSpc>
                <a:spcPct val="90000"/>
              </a:lnSpc>
              <a:buSzPct val="70000"/>
            </a:pPr>
            <a:r>
              <a:rPr lang="en-US" sz="2800" i="1" dirty="0" smtClean="0">
                <a:solidFill>
                  <a:srgbClr val="000000"/>
                </a:solidFill>
                <a:latin typeface="Goudy Old Style"/>
              </a:rPr>
              <a:t>     </a:t>
            </a:r>
            <a:r>
              <a:rPr lang="en-US" sz="2800" i="1" u="sng" dirty="0" smtClean="0">
                <a:solidFill>
                  <a:srgbClr val="000000"/>
                </a:solidFill>
                <a:latin typeface="Goudy Old Style"/>
              </a:rPr>
              <a:t>in</a:t>
            </a:r>
            <a:r>
              <a:rPr lang="en-US" sz="2800" i="1" dirty="0">
                <a:solidFill>
                  <a:srgbClr val="000000"/>
                </a:solidFill>
                <a:latin typeface="Goudy Old Style"/>
              </a:rPr>
              <a:t>, </a:t>
            </a:r>
            <a:r>
              <a:rPr lang="en-US" sz="2800" i="1" u="sng" dirty="0">
                <a:solidFill>
                  <a:srgbClr val="000000"/>
                </a:solidFill>
                <a:latin typeface="Goudy Old Style"/>
              </a:rPr>
              <a:t>out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and </a:t>
            </a:r>
            <a:r>
              <a:rPr lang="en-US" sz="2800" i="1" u="sng" dirty="0">
                <a:solidFill>
                  <a:srgbClr val="000000"/>
                </a:solidFill>
                <a:latin typeface="Goudy Old Style"/>
              </a:rPr>
              <a:t>err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. These fields are declared as </a:t>
            </a:r>
            <a:r>
              <a:rPr lang="en-US" sz="2800" i="1" u="sng" dirty="0">
                <a:solidFill>
                  <a:srgbClr val="000000"/>
                </a:solidFill>
                <a:latin typeface="Goudy Old Style"/>
              </a:rPr>
              <a:t>public</a:t>
            </a:r>
            <a:r>
              <a:rPr lang="en-US" sz="2800" i="1" dirty="0">
                <a:solidFill>
                  <a:srgbClr val="000000"/>
                </a:solidFill>
                <a:latin typeface="Goudy Old Style"/>
              </a:rPr>
              <a:t> and </a:t>
            </a:r>
            <a:r>
              <a:rPr lang="en-US" sz="2800" i="1" u="sng" dirty="0">
                <a:solidFill>
                  <a:srgbClr val="000000"/>
                </a:solidFill>
                <a:latin typeface="Goudy Old Style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.</a:t>
            </a:r>
            <a:endParaRPr dirty="0"/>
          </a:p>
          <a:p>
            <a:pPr marL="852488" lvl="1" indent="-387350">
              <a:lnSpc>
                <a:spcPct val="90000"/>
              </a:lnSpc>
              <a:buSzPct val="70000"/>
              <a:buFont typeface="Wingdings" charset="2"/>
              <a:buChar char=""/>
            </a:pPr>
            <a:r>
              <a:rPr lang="en-US" sz="2800" b="1" dirty="0" err="1">
                <a:solidFill>
                  <a:srgbClr val="000000"/>
                </a:solidFill>
                <a:latin typeface="Goudy Old Style"/>
              </a:rPr>
              <a:t>System.out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refers to standard output stream; out is the object of type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PrintStream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.</a:t>
            </a:r>
            <a:endParaRPr dirty="0"/>
          </a:p>
          <a:p>
            <a:pPr marL="852488" lvl="1" indent="-387350">
              <a:lnSpc>
                <a:spcPct val="90000"/>
              </a:lnSpc>
              <a:buSzPct val="70000"/>
              <a:buFont typeface="Wingdings" charset="2"/>
              <a:buChar char=""/>
            </a:pPr>
            <a:r>
              <a:rPr lang="en-US" sz="2800" b="1" dirty="0" err="1">
                <a:solidFill>
                  <a:srgbClr val="000000"/>
                </a:solidFill>
                <a:latin typeface="Goudy Old Style"/>
              </a:rPr>
              <a:t>System.in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refers to standard input stream; in is the object of type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InputStream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; </a:t>
            </a:r>
            <a:endParaRPr dirty="0"/>
          </a:p>
          <a:p>
            <a:pPr marL="852488" lvl="1" indent="-387350">
              <a:lnSpc>
                <a:spcPct val="90000"/>
              </a:lnSpc>
              <a:buSzPct val="70000"/>
              <a:buFont typeface="Wingdings" charset="2"/>
              <a:buChar char=""/>
            </a:pPr>
            <a:r>
              <a:rPr lang="en-US" sz="2800" b="1" dirty="0">
                <a:solidFill>
                  <a:srgbClr val="000000"/>
                </a:solidFill>
                <a:latin typeface="Goudy Old Style"/>
              </a:rPr>
              <a:t>System.err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refers to standard error stream; its an object of type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PrintStream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.</a:t>
            </a:r>
            <a:endParaRPr dirty="0"/>
          </a:p>
          <a:p>
            <a:pPr>
              <a:lnSpc>
                <a:spcPct val="90000"/>
              </a:lnSpc>
              <a:buSzPct val="70000"/>
              <a:buFont typeface="Wingdings" charset="2"/>
              <a:buChar char=""/>
            </a:pP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  Classes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and their purpose :</a:t>
            </a:r>
            <a:endParaRPr dirty="0"/>
          </a:p>
          <a:p>
            <a:pPr marL="852488" lvl="1" indent="-395288">
              <a:lnSpc>
                <a:spcPct val="90000"/>
              </a:lnSpc>
              <a:buSzPct val="70000"/>
              <a:buFont typeface="Wingdings" charset="2"/>
              <a:buChar char=""/>
            </a:pPr>
            <a:r>
              <a:rPr lang="en-US" sz="2800" b="1" dirty="0" err="1">
                <a:solidFill>
                  <a:srgbClr val="000000"/>
                </a:solidFill>
                <a:latin typeface="Goudy Old Style"/>
              </a:rPr>
              <a:t>BufferedReader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– Buffered input character stream.</a:t>
            </a:r>
            <a:endParaRPr dirty="0"/>
          </a:p>
          <a:p>
            <a:pPr marL="852488" lvl="1" indent="-395288">
              <a:lnSpc>
                <a:spcPct val="90000"/>
              </a:lnSpc>
              <a:buSzPct val="70000"/>
              <a:buFont typeface="Wingdings" charset="2"/>
              <a:buChar char=""/>
            </a:pPr>
            <a:r>
              <a:rPr lang="en-US" sz="2800" b="1" dirty="0" err="1">
                <a:solidFill>
                  <a:srgbClr val="000000"/>
                </a:solidFill>
                <a:latin typeface="Goudy Old Style"/>
              </a:rPr>
              <a:t>BufferedWriter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–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 Buffered output character stream.</a:t>
            </a:r>
            <a:endParaRPr dirty="0"/>
          </a:p>
          <a:p>
            <a:pPr marL="852488" lvl="1" indent="-395288">
              <a:lnSpc>
                <a:spcPct val="90000"/>
              </a:lnSpc>
              <a:buSzPct val="70000"/>
              <a:buFont typeface="Wingdings" charset="2"/>
              <a:buChar char=""/>
            </a:pPr>
            <a:r>
              <a:rPr lang="en-US" sz="2800" b="1" dirty="0" err="1">
                <a:solidFill>
                  <a:srgbClr val="000000"/>
                </a:solidFill>
                <a:latin typeface="Goudy Old Style"/>
              </a:rPr>
              <a:t>InputStreamReader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–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Input stream that translates bytes to characters.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6144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>
                <a:solidFill>
                  <a:srgbClr val="000000"/>
                </a:solidFill>
                <a:latin typeface="Andalus"/>
              </a:rPr>
              <a:t>contd..</a:t>
            </a:r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0" y="457200"/>
            <a:ext cx="9143640" cy="6400440"/>
          </a:xfrm>
          <a:prstGeom prst="rect">
            <a:avLst/>
          </a:prstGeom>
        </p:spPr>
        <p:txBody>
          <a:bodyPr/>
          <a:lstStyle/>
          <a:p>
            <a:pPr marL="465138" indent="-357188">
              <a:buSzPct val="70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latin typeface="Goudy Old Style"/>
              </a:rPr>
              <a:t>Console input is done using </a:t>
            </a:r>
            <a:r>
              <a:rPr lang="en-US" sz="2800" b="1" dirty="0" err="1">
                <a:solidFill>
                  <a:srgbClr val="000000"/>
                </a:solidFill>
                <a:latin typeface="Goudy Old Style"/>
              </a:rPr>
              <a:t>System.in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.</a:t>
            </a:r>
            <a:endParaRPr/>
          </a:p>
          <a:p>
            <a:pPr marL="465138" indent="-357188">
              <a:buSzPct val="70000"/>
              <a:buFont typeface="Wingdings" pitchFamily="2" charset="2"/>
              <a:buChar char="v"/>
            </a:pPr>
            <a:r>
              <a:rPr lang="en-US" sz="2800" b="1" dirty="0" err="1">
                <a:solidFill>
                  <a:srgbClr val="000000"/>
                </a:solidFill>
                <a:latin typeface="Goudy Old Style"/>
              </a:rPr>
              <a:t>System.in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is wrapped in a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BufferedReader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object. </a:t>
            </a:r>
            <a:endParaRPr/>
          </a:p>
          <a:p>
            <a:pPr marL="465138" lvl="1" indent="-357188">
              <a:buSzPct val="70000"/>
              <a:buFont typeface="Wingdings" charset="2"/>
              <a:buChar char=""/>
            </a:pP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BufferedReader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(Reader </a:t>
            </a:r>
            <a:r>
              <a:rPr lang="en-US" sz="2800" i="1" dirty="0" err="1">
                <a:solidFill>
                  <a:srgbClr val="000000"/>
                </a:solidFill>
                <a:latin typeface="Goudy Old Style"/>
              </a:rPr>
              <a:t>inputreader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);</a:t>
            </a:r>
            <a:endParaRPr/>
          </a:p>
          <a:p>
            <a:pPr marL="465138" indent="-357188"/>
            <a:r>
              <a:rPr lang="en-US" sz="2800" dirty="0">
                <a:solidFill>
                  <a:srgbClr val="000000"/>
                </a:solidFill>
                <a:latin typeface="Goudy Old Style"/>
              </a:rPr>
              <a:t>   where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inputreader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is the stream linked to instance of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BufferedReader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;</a:t>
            </a:r>
            <a:endParaRPr/>
          </a:p>
          <a:p>
            <a:pPr marL="465138" lvl="1" indent="-357188">
              <a:buSzPct val="70000"/>
              <a:buFont typeface="Wingdings" charset="2"/>
              <a:buChar char=""/>
            </a:pP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InputStreamReader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is one of the concrete subclass of Reader ;</a:t>
            </a:r>
            <a:endParaRPr/>
          </a:p>
          <a:p>
            <a:pPr marL="465138" lvl="1" indent="-357188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oudy Old Style"/>
              </a:rPr>
              <a:t>The following constructor is used to obtain an ISR   object linked to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System.in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                        </a:t>
            </a:r>
            <a:endParaRPr/>
          </a:p>
          <a:p>
            <a:pPr marL="465138" indent="-357188"/>
            <a:r>
              <a:rPr lang="en-US" sz="2800" dirty="0">
                <a:solidFill>
                  <a:srgbClr val="000000"/>
                </a:solidFill>
                <a:latin typeface="Goudy Old Style"/>
              </a:rPr>
              <a:t>    </a:t>
            </a:r>
            <a:r>
              <a:rPr lang="en-US" sz="2800" dirty="0" err="1" smtClean="0">
                <a:solidFill>
                  <a:srgbClr val="000000"/>
                </a:solidFill>
                <a:latin typeface="Goudy Old Style"/>
              </a:rPr>
              <a:t>InputStreamReader</a:t>
            </a: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latin typeface="Goudy Old Style"/>
              </a:rPr>
              <a:t>InputStream</a:t>
            </a: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inputstream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)</a:t>
            </a:r>
            <a:endParaRPr/>
          </a:p>
          <a:p>
            <a:pPr marL="465138" indent="-357188"/>
            <a:endParaRPr/>
          </a:p>
        </p:txBody>
      </p:sp>
    </p:spTree>
    <p:extLst>
      <p:ext uri="{BB962C8B-B14F-4D97-AF65-F5344CB8AC3E}">
        <p14:creationId xmlns:p14="http://schemas.microsoft.com/office/powerpoint/2010/main" val="40129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>
                <a:solidFill>
                  <a:srgbClr val="000000"/>
                </a:solidFill>
                <a:latin typeface="Andalus"/>
              </a:rPr>
              <a:t>contd..</a:t>
            </a:r>
            <a:endParaRPr/>
          </a:p>
        </p:txBody>
      </p:sp>
      <p:sp>
        <p:nvSpPr>
          <p:cNvPr id="186" name="TextShape 2"/>
          <p:cNvSpPr txBox="1"/>
          <p:nvPr/>
        </p:nvSpPr>
        <p:spPr>
          <a:xfrm>
            <a:off x="0" y="381000"/>
            <a:ext cx="9143640" cy="6476640"/>
          </a:xfrm>
          <a:prstGeom prst="rect">
            <a:avLst/>
          </a:prstGeom>
        </p:spPr>
        <p:txBody>
          <a:bodyPr/>
          <a:lstStyle/>
          <a:p>
            <a:pPr marL="573088" indent="-403225">
              <a:buSzPct val="70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latin typeface="Goudy Old Style"/>
              </a:rPr>
              <a:t>Summarizing the above, </a:t>
            </a:r>
            <a:endParaRPr/>
          </a:p>
          <a:p>
            <a:pPr marL="852488" lvl="1" indent="-387350">
              <a:buSzPct val="70000"/>
              <a:buFont typeface="Wingdings" charset="2"/>
              <a:buChar char=""/>
            </a:pP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BufferedReader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br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= new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BufferedReader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(new</a:t>
            </a:r>
            <a:endParaRPr/>
          </a:p>
          <a:p>
            <a:pPr marL="852488" indent="-387350"/>
            <a:r>
              <a:rPr lang="en-US" sz="2800" dirty="0">
                <a:solidFill>
                  <a:srgbClr val="000000"/>
                </a:solidFill>
                <a:latin typeface="Goudy Old Style"/>
              </a:rPr>
              <a:t>                                         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InputStreamReader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System.in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));</a:t>
            </a:r>
            <a:endParaRPr/>
          </a:p>
          <a:p>
            <a:pPr marL="852488" indent="-387350">
              <a:buSzPct val="70000"/>
              <a:buFont typeface="Wingdings" charset="2"/>
              <a:buChar char=""/>
            </a:pP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br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is a character based stream that is linked to the console through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System.in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.</a:t>
            </a:r>
            <a:endParaRPr/>
          </a:p>
          <a:p>
            <a:pPr marL="852488" indent="-387350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oudy Old Style"/>
              </a:rPr>
              <a:t>c</a:t>
            </a: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onsole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output is achieved through print() and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println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(), the methods are defined by the class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PrintStream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.</a:t>
            </a:r>
            <a:endParaRPr/>
          </a:p>
          <a:p>
            <a:pPr marL="852488" indent="-387350">
              <a:buSzPct val="70000"/>
              <a:buFont typeface="Wingdings" charset="2"/>
              <a:buChar char=""/>
            </a:pP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PrintStream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also implements a method write().</a:t>
            </a:r>
            <a:endParaRPr/>
          </a:p>
          <a:p>
            <a:pPr marL="806450" lvl="1" indent="-341313">
              <a:buSzPct val="70000"/>
              <a:buFont typeface="Wingdings" charset="2"/>
              <a:buChar char=""/>
            </a:pP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write(</a:t>
            </a:r>
            <a:r>
              <a:rPr lang="en-US" sz="2800" dirty="0" err="1" smtClean="0">
                <a:solidFill>
                  <a:srgbClr val="000000"/>
                </a:solidFill>
                <a:latin typeface="Goudy Old Style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byteval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)</a:t>
            </a:r>
            <a:endParaRPr/>
          </a:p>
          <a:p>
            <a:pPr marL="573088" indent="-107950">
              <a:buSzPct val="70000"/>
              <a:buFont typeface="Wingdings" charset="2"/>
              <a:buChar char=""/>
            </a:pP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  Usage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: </a:t>
            </a:r>
            <a:endParaRPr/>
          </a:p>
          <a:p>
            <a:pPr marL="682625" lvl="1" indent="-217488">
              <a:buSzPct val="70000"/>
              <a:buFont typeface="Wingdings" charset="2"/>
              <a:buChar char=""/>
            </a:pP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  void </a:t>
            </a:r>
            <a:r>
              <a:rPr lang="en-US" sz="2800" dirty="0" err="1" smtClean="0">
                <a:solidFill>
                  <a:srgbClr val="000000"/>
                </a:solidFill>
                <a:latin typeface="Goudy Old Style"/>
              </a:rPr>
              <a:t>System.out.write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();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0623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9"/>
          <p:cNvSpPr>
            <a:spLocks noGrp="1"/>
          </p:cNvSpPr>
          <p:nvPr>
            <p:ph type="title"/>
          </p:nvPr>
        </p:nvSpPr>
        <p:spPr>
          <a:xfrm>
            <a:off x="762000" y="3505200"/>
            <a:ext cx="7772400" cy="1362075"/>
          </a:xfrm>
        </p:spPr>
        <p:txBody>
          <a:bodyPr rtlCol="0">
            <a:normAutofit/>
          </a:bodyPr>
          <a:lstStyle/>
          <a:p>
            <a:pPr algn="ctr"/>
            <a:r>
              <a:rPr lang="en-US" dirty="0" smtClean="0"/>
              <a:t>Day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7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ndalus"/>
              </a:rPr>
              <a:t>Character Streams</a:t>
            </a:r>
            <a:endParaRPr/>
          </a:p>
        </p:txBody>
      </p:sp>
      <p:sp>
        <p:nvSpPr>
          <p:cNvPr id="188" name="TextShape 2"/>
          <p:cNvSpPr txBox="1"/>
          <p:nvPr/>
        </p:nvSpPr>
        <p:spPr>
          <a:xfrm>
            <a:off x="0" y="457200"/>
            <a:ext cx="9143640" cy="6095520"/>
          </a:xfrm>
          <a:prstGeom prst="rect">
            <a:avLst/>
          </a:prstGeom>
        </p:spPr>
        <p:txBody>
          <a:bodyPr/>
          <a:lstStyle/>
          <a:p>
            <a:pPr marL="465138" indent="-357188">
              <a:lnSpc>
                <a:spcPct val="90000"/>
              </a:lnSpc>
              <a:buSzPct val="70000"/>
              <a:buFont typeface="Wingdings" charset="2"/>
              <a:buChar char=""/>
            </a:pP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BufferedReader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– the class improves performance by </a:t>
            </a: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buffering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input. It defines the following constructors</a:t>
            </a: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:</a:t>
            </a:r>
          </a:p>
          <a:p>
            <a:pPr marL="465138" indent="-357188">
              <a:lnSpc>
                <a:spcPct val="90000"/>
              </a:lnSpc>
              <a:buSzPct val="70000"/>
            </a:pPr>
            <a:endParaRPr/>
          </a:p>
          <a:p>
            <a:pPr marL="465138" indent="-357188">
              <a:lnSpc>
                <a:spcPct val="90000"/>
              </a:lnSpc>
              <a:buSzPct val="70000"/>
              <a:buFont typeface="Wingdings" charset="2"/>
              <a:buChar char=""/>
            </a:pP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BufferedReader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(Reader </a:t>
            </a:r>
            <a:r>
              <a:rPr lang="en-US" sz="2800" i="1" dirty="0" err="1">
                <a:solidFill>
                  <a:srgbClr val="000000"/>
                </a:solidFill>
                <a:latin typeface="Goudy Old Style"/>
              </a:rPr>
              <a:t>inputStream</a:t>
            </a: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)</a:t>
            </a:r>
          </a:p>
          <a:p>
            <a:pPr marL="465138" indent="-357188">
              <a:lnSpc>
                <a:spcPct val="90000"/>
              </a:lnSpc>
              <a:buSzPct val="70000"/>
            </a:pP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     - creates a buffered character stream using a default buffer size. </a:t>
            </a:r>
            <a:endParaRPr lang="en-US" dirty="0" smtClean="0"/>
          </a:p>
          <a:p>
            <a:pPr marL="465138" indent="-357188">
              <a:lnSpc>
                <a:spcPct val="90000"/>
              </a:lnSpc>
              <a:buSzPct val="70000"/>
            </a:pPr>
            <a:endParaRPr/>
          </a:p>
          <a:p>
            <a:pPr marL="465138" indent="-357188">
              <a:lnSpc>
                <a:spcPct val="90000"/>
              </a:lnSpc>
              <a:buSzPct val="70000"/>
              <a:buFont typeface="Wingdings" charset="2"/>
              <a:buChar char=""/>
            </a:pP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BufferedReader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(Reader </a:t>
            </a:r>
            <a:r>
              <a:rPr lang="en-US" sz="2800" i="1" dirty="0" err="1">
                <a:solidFill>
                  <a:srgbClr val="000000"/>
                </a:solidFill>
                <a:latin typeface="Goudy Old Style"/>
              </a:rPr>
              <a:t>inputStream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i="1" dirty="0" err="1" smtClean="0">
                <a:solidFill>
                  <a:srgbClr val="000000"/>
                </a:solidFill>
                <a:latin typeface="Goudy Old Style"/>
              </a:rPr>
              <a:t>bufSize</a:t>
            </a: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) </a:t>
            </a:r>
          </a:p>
          <a:p>
            <a:pPr marL="465138" indent="-357188">
              <a:lnSpc>
                <a:spcPct val="90000"/>
              </a:lnSpc>
              <a:buSzPct val="70000"/>
            </a:pP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     -  the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size of the buffer is passed in </a:t>
            </a:r>
            <a:r>
              <a:rPr lang="en-US" sz="2800" i="1" dirty="0" err="1">
                <a:solidFill>
                  <a:srgbClr val="000000"/>
                </a:solidFill>
                <a:latin typeface="Goudy Old Style"/>
              </a:rPr>
              <a:t>bufSize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6537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>
                <a:solidFill>
                  <a:srgbClr val="000000"/>
                </a:solidFill>
                <a:latin typeface="Andalus"/>
              </a:rPr>
              <a:t>contd..</a:t>
            </a:r>
            <a:endParaRPr/>
          </a:p>
        </p:txBody>
      </p:sp>
      <p:sp>
        <p:nvSpPr>
          <p:cNvPr id="190" name="TextShape 2"/>
          <p:cNvSpPr txBox="1"/>
          <p:nvPr/>
        </p:nvSpPr>
        <p:spPr>
          <a:xfrm>
            <a:off x="76320" y="457080"/>
            <a:ext cx="8915040" cy="6248520"/>
          </a:xfrm>
          <a:prstGeom prst="rect">
            <a:avLst/>
          </a:prstGeom>
        </p:spPr>
        <p:txBody>
          <a:bodyPr/>
          <a:lstStyle/>
          <a:p>
            <a:pPr marL="465138" indent="-295275">
              <a:lnSpc>
                <a:spcPct val="90000"/>
              </a:lnSpc>
              <a:buSzPct val="70000"/>
              <a:buFont typeface="Wingdings" charset="2"/>
              <a:buChar char=""/>
            </a:pPr>
            <a:r>
              <a:rPr lang="en-US" sz="2800" u="sng" dirty="0" err="1">
                <a:solidFill>
                  <a:srgbClr val="000000"/>
                </a:solidFill>
                <a:latin typeface="Goudy Old Style"/>
              </a:rPr>
              <a:t>BufferedWriter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– is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a writer </a:t>
            </a: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class that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adds a flush( ) method </a:t>
            </a: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and can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be used to ensure that data buffers are physically written to the actual output stream.</a:t>
            </a:r>
            <a:endParaRPr dirty="0"/>
          </a:p>
          <a:p>
            <a:pPr marL="465138" indent="-295275">
              <a:lnSpc>
                <a:spcPct val="90000"/>
              </a:lnSpc>
              <a:buSzPct val="70000"/>
              <a:buFont typeface="Wingdings" charset="2"/>
              <a:buChar char=""/>
            </a:pPr>
            <a:r>
              <a:rPr lang="en-US" sz="2800" dirty="0" err="1" smtClean="0">
                <a:solidFill>
                  <a:srgbClr val="000000"/>
                </a:solidFill>
                <a:latin typeface="Goudy Old Style"/>
              </a:rPr>
              <a:t>BufferedWriter</a:t>
            </a: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  increases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performance by reducing the number of times data is actually physically written to the output </a:t>
            </a: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stream.</a:t>
            </a:r>
          </a:p>
          <a:p>
            <a:pPr marL="465138" indent="-295275">
              <a:lnSpc>
                <a:spcPct val="90000"/>
              </a:lnSpc>
              <a:buSzPct val="70000"/>
              <a:buFont typeface="Wingdings" charset="2"/>
              <a:buChar char=""/>
            </a:pPr>
            <a:r>
              <a:rPr lang="en-US" sz="2800" dirty="0" err="1" smtClean="0">
                <a:solidFill>
                  <a:srgbClr val="000000"/>
                </a:solidFill>
                <a:latin typeface="Goudy Old Style"/>
              </a:rPr>
              <a:t>BufferedWriter</a:t>
            </a: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has </a:t>
            </a: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two constructors :</a:t>
            </a:r>
            <a:endParaRPr dirty="0"/>
          </a:p>
          <a:p>
            <a:pPr marL="862013" lvl="1" indent="-234950">
              <a:lnSpc>
                <a:spcPct val="90000"/>
              </a:lnSpc>
              <a:buSzPct val="70000"/>
              <a:buFont typeface="Courier New" pitchFamily="49" charset="0"/>
              <a:buChar char="o"/>
            </a:pP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BufferedWriter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(Writer </a:t>
            </a:r>
            <a:r>
              <a:rPr lang="en-US" sz="2800" i="1" dirty="0" err="1">
                <a:solidFill>
                  <a:srgbClr val="000000"/>
                </a:solidFill>
                <a:latin typeface="Goudy Old Style"/>
              </a:rPr>
              <a:t>outputStream</a:t>
            </a: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)  it creates a  </a:t>
            </a:r>
          </a:p>
          <a:p>
            <a:pPr marL="627063" lvl="1">
              <a:lnSpc>
                <a:spcPct val="90000"/>
              </a:lnSpc>
              <a:buSzPct val="70000"/>
            </a:pPr>
            <a:r>
              <a:rPr lang="en-US" sz="2800" dirty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        buffered stream using a buffer with a default size.</a:t>
            </a:r>
            <a:endParaRPr sz="2800" dirty="0"/>
          </a:p>
          <a:p>
            <a:pPr marL="862013" lvl="1" indent="-234950">
              <a:lnSpc>
                <a:spcPct val="90000"/>
              </a:lnSpc>
              <a:buSzPct val="70000"/>
              <a:buFont typeface="Courier New" pitchFamily="49" charset="0"/>
              <a:buChar char="o"/>
            </a:pP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BufferedWriter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(Writer </a:t>
            </a:r>
            <a:r>
              <a:rPr lang="en-US" sz="2800" i="1" dirty="0" err="1">
                <a:solidFill>
                  <a:srgbClr val="000000"/>
                </a:solidFill>
                <a:latin typeface="Goudy Old Style"/>
              </a:rPr>
              <a:t>outputStream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Goudy Old Style"/>
              </a:rPr>
              <a:t>bufSize</a:t>
            </a: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)  in this       </a:t>
            </a:r>
          </a:p>
          <a:p>
            <a:pPr marL="627063" lvl="1">
              <a:lnSpc>
                <a:spcPct val="90000"/>
              </a:lnSpc>
              <a:buSzPct val="70000"/>
            </a:pPr>
            <a:r>
              <a:rPr lang="en-US" sz="2800" dirty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        the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size of the buffer is passed in </a:t>
            </a:r>
            <a:r>
              <a:rPr lang="en-US" sz="2800" i="1" dirty="0" err="1">
                <a:solidFill>
                  <a:srgbClr val="000000"/>
                </a:solidFill>
                <a:latin typeface="Goudy Old Style"/>
              </a:rPr>
              <a:t>bufSize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8239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>
                <a:solidFill>
                  <a:srgbClr val="000000"/>
                </a:solidFill>
                <a:latin typeface="Andalus"/>
              </a:rPr>
              <a:t>contd..</a:t>
            </a:r>
            <a:endParaRPr/>
          </a:p>
        </p:txBody>
      </p:sp>
      <p:sp>
        <p:nvSpPr>
          <p:cNvPr id="192" name="TextShape 2"/>
          <p:cNvSpPr txBox="1"/>
          <p:nvPr/>
        </p:nvSpPr>
        <p:spPr>
          <a:xfrm>
            <a:off x="0" y="381000"/>
            <a:ext cx="9143640" cy="6324000"/>
          </a:xfrm>
          <a:prstGeom prst="rect">
            <a:avLst/>
          </a:prstGeom>
        </p:spPr>
        <p:txBody>
          <a:bodyPr/>
          <a:lstStyle/>
          <a:p>
            <a:pPr marL="465138" indent="-357188">
              <a:lnSpc>
                <a:spcPct val="80000"/>
              </a:lnSpc>
              <a:buSzPct val="70000"/>
              <a:buFont typeface="Wingdings" charset="2"/>
              <a:buChar char=""/>
            </a:pPr>
            <a:r>
              <a:rPr lang="en-US" sz="2800" b="1" dirty="0" err="1">
                <a:solidFill>
                  <a:srgbClr val="000000"/>
                </a:solidFill>
                <a:latin typeface="Goudy Old Style"/>
              </a:rPr>
              <a:t>PrintWriter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-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the class provides for formatted output methods print( ) and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println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( ). </a:t>
            </a:r>
            <a:endParaRPr lang="en-US" sz="2800" dirty="0" smtClean="0">
              <a:solidFill>
                <a:srgbClr val="000000"/>
              </a:solidFill>
              <a:latin typeface="Goudy Old Style"/>
            </a:endParaRPr>
          </a:p>
          <a:p>
            <a:pPr marL="465138" indent="-357188">
              <a:lnSpc>
                <a:spcPct val="80000"/>
              </a:lnSpc>
              <a:buSzPct val="70000"/>
            </a:pPr>
            <a:endParaRPr dirty="0"/>
          </a:p>
          <a:p>
            <a:pPr marL="465138" indent="-357188">
              <a:lnSpc>
                <a:spcPct val="80000"/>
              </a:lnSpc>
              <a:buSzPct val="70000"/>
              <a:buFont typeface="Wingdings" pitchFamily="2" charset="2"/>
              <a:buChar char="v"/>
            </a:pPr>
            <a:r>
              <a:rPr lang="en-US" sz="2800" b="1" dirty="0" err="1">
                <a:solidFill>
                  <a:srgbClr val="000000"/>
                </a:solidFill>
                <a:latin typeface="Goudy Old Style"/>
              </a:rPr>
              <a:t>PrintWriter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has four constructors:</a:t>
            </a:r>
            <a:endParaRPr dirty="0"/>
          </a:p>
          <a:p>
            <a:pPr marL="922338" lvl="2" indent="-357188">
              <a:lnSpc>
                <a:spcPct val="80000"/>
              </a:lnSpc>
              <a:buSzPct val="70000"/>
              <a:buFont typeface="Wingdings" charset="2"/>
              <a:buChar char=""/>
            </a:pP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PrintWriter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OutputStream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Goudy Old Style"/>
              </a:rPr>
              <a:t>outputStream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)</a:t>
            </a:r>
            <a:endParaRPr dirty="0"/>
          </a:p>
          <a:p>
            <a:pPr marL="922338" lvl="2" indent="-357188">
              <a:lnSpc>
                <a:spcPct val="80000"/>
              </a:lnSpc>
              <a:buSzPct val="70000"/>
              <a:buFont typeface="Wingdings" charset="2"/>
              <a:buChar char=""/>
            </a:pP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PrintWriter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OutputStream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Goudy Old Style"/>
              </a:rPr>
              <a:t>outputStream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boolean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Goudy Old Style"/>
              </a:rPr>
              <a:t>flushOnNewline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)</a:t>
            </a:r>
            <a:endParaRPr dirty="0"/>
          </a:p>
          <a:p>
            <a:pPr marL="922338" lvl="2" indent="-357188">
              <a:lnSpc>
                <a:spcPct val="80000"/>
              </a:lnSpc>
              <a:buSzPct val="70000"/>
              <a:buFont typeface="Wingdings" charset="2"/>
              <a:buChar char=""/>
            </a:pP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PrintWriter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(Writer </a:t>
            </a:r>
            <a:r>
              <a:rPr lang="en-US" sz="2800" i="1" dirty="0" err="1">
                <a:solidFill>
                  <a:srgbClr val="000000"/>
                </a:solidFill>
                <a:latin typeface="Goudy Old Style"/>
              </a:rPr>
              <a:t>outputStream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)</a:t>
            </a:r>
            <a:endParaRPr dirty="0"/>
          </a:p>
          <a:p>
            <a:pPr marL="922338" lvl="2" indent="-357188">
              <a:lnSpc>
                <a:spcPct val="80000"/>
              </a:lnSpc>
              <a:buSzPct val="70000"/>
              <a:buFont typeface="Wingdings" charset="2"/>
              <a:buChar char=""/>
            </a:pP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PrintWriter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(Writer </a:t>
            </a:r>
            <a:r>
              <a:rPr lang="en-US" sz="2800" i="1" dirty="0" err="1">
                <a:solidFill>
                  <a:srgbClr val="000000"/>
                </a:solidFill>
                <a:latin typeface="Goudy Old Style"/>
              </a:rPr>
              <a:t>outputStream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boolean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Goudy Old Style"/>
              </a:rPr>
              <a:t>flushOnNewline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)</a:t>
            </a:r>
            <a:endParaRPr dirty="0"/>
          </a:p>
          <a:p>
            <a:pPr marL="1479550" lvl="2" indent="-457200">
              <a:lnSpc>
                <a:spcPct val="80000"/>
              </a:lnSpc>
              <a:buSzPct val="70000"/>
              <a:buFont typeface="Courier New" pitchFamily="49" charset="0"/>
              <a:buChar char="o"/>
            </a:pPr>
            <a:r>
              <a:rPr lang="en-US" sz="2800" dirty="0">
                <a:solidFill>
                  <a:srgbClr val="000000"/>
                </a:solidFill>
                <a:latin typeface="Goudy Old Style"/>
              </a:rPr>
              <a:t>where </a:t>
            </a:r>
            <a:r>
              <a:rPr lang="en-US" sz="2800" i="1" dirty="0" err="1">
                <a:solidFill>
                  <a:srgbClr val="000000"/>
                </a:solidFill>
                <a:latin typeface="Goudy Old Style"/>
              </a:rPr>
              <a:t>flushOnNewline</a:t>
            </a:r>
            <a:r>
              <a:rPr lang="en-US" sz="2800" i="1" dirty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controls whether Java flushes the output stream every time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println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( ) is called. If </a:t>
            </a:r>
            <a:r>
              <a:rPr lang="en-US" sz="2800" i="1" dirty="0" err="1">
                <a:solidFill>
                  <a:srgbClr val="000000"/>
                </a:solidFill>
                <a:latin typeface="Goudy Old Style"/>
              </a:rPr>
              <a:t>flushOnNewline</a:t>
            </a:r>
            <a:r>
              <a:rPr lang="en-US" sz="2800" i="1" dirty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is true, flushing automatically takes place. </a:t>
            </a:r>
            <a:endParaRPr dirty="0"/>
          </a:p>
          <a:p>
            <a:pPr marL="1479550" lvl="2" indent="-457200">
              <a:lnSpc>
                <a:spcPct val="80000"/>
              </a:lnSpc>
              <a:buSzPct val="70000"/>
              <a:buFont typeface="Courier New" pitchFamily="49" charset="0"/>
              <a:buChar char="o"/>
            </a:pPr>
            <a:r>
              <a:rPr lang="en-US" sz="2800" dirty="0">
                <a:solidFill>
                  <a:srgbClr val="000000"/>
                </a:solidFill>
                <a:latin typeface="Goudy Old Style"/>
              </a:rPr>
              <a:t>If false, flushing is not automatic. The first and third constructors do not automatically flush</a:t>
            </a: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2928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ndalus"/>
              </a:rPr>
              <a:t>File</a:t>
            </a:r>
            <a:endParaRPr dirty="0"/>
          </a:p>
        </p:txBody>
      </p:sp>
      <p:sp>
        <p:nvSpPr>
          <p:cNvPr id="194" name="TextShape 2"/>
          <p:cNvSpPr txBox="1"/>
          <p:nvPr/>
        </p:nvSpPr>
        <p:spPr>
          <a:xfrm>
            <a:off x="0" y="457200"/>
            <a:ext cx="9143640" cy="6248160"/>
          </a:xfrm>
          <a:prstGeom prst="rect">
            <a:avLst/>
          </a:prstGeom>
        </p:spPr>
        <p:txBody>
          <a:bodyPr/>
          <a:lstStyle/>
          <a:p>
            <a:pPr marL="403225" indent="-403225">
              <a:lnSpc>
                <a:spcPct val="90000"/>
              </a:lnSpc>
              <a:buSzPct val="70000"/>
              <a:buFont typeface="Wingdings" charset="2"/>
              <a:buChar char=""/>
            </a:pPr>
            <a:r>
              <a:rPr lang="en-US" sz="2800" b="1" dirty="0">
                <a:solidFill>
                  <a:srgbClr val="000000"/>
                </a:solidFill>
                <a:latin typeface="Goudy Old Style"/>
              </a:rPr>
              <a:t>File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– File class directly deals with files and file system, but not through streams. </a:t>
            </a:r>
            <a:endParaRPr dirty="0"/>
          </a:p>
          <a:p>
            <a:pPr marL="860425" lvl="2" indent="-403225">
              <a:lnSpc>
                <a:spcPct val="90000"/>
              </a:lnSpc>
              <a:buSzPct val="70000"/>
              <a:buFont typeface="Wingdings" charset="2"/>
              <a:buChar char=""/>
            </a:pP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File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object is used to obtain or manipulate the information associated with the disk file, such as </a:t>
            </a:r>
            <a:r>
              <a:rPr lang="en-US" sz="2800" b="1" dirty="0">
                <a:solidFill>
                  <a:srgbClr val="000000"/>
                </a:solidFill>
                <a:latin typeface="Goudy Old Style"/>
              </a:rPr>
              <a:t>permissions, time, date, directory path and navigate sub directory hierarchies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. </a:t>
            </a:r>
            <a:endParaRPr dirty="0"/>
          </a:p>
          <a:p>
            <a:pPr marL="860425" lvl="2" indent="-403225">
              <a:lnSpc>
                <a:spcPct val="90000"/>
              </a:lnSpc>
              <a:buSzPct val="70000"/>
              <a:buFont typeface="Wingdings" charset="2"/>
              <a:buChar char=""/>
            </a:pPr>
            <a:r>
              <a:rPr lang="en-US" sz="2800" b="1" dirty="0" smtClean="0">
                <a:solidFill>
                  <a:srgbClr val="000000"/>
                </a:solidFill>
                <a:latin typeface="Goudy Old Style"/>
              </a:rPr>
              <a:t>Constructors </a:t>
            </a:r>
            <a:r>
              <a:rPr lang="en-US" sz="2800" b="1" dirty="0">
                <a:solidFill>
                  <a:srgbClr val="000000"/>
                </a:solidFill>
                <a:latin typeface="Goudy Old Style"/>
              </a:rPr>
              <a:t>of File class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– </a:t>
            </a:r>
            <a:endParaRPr dirty="0"/>
          </a:p>
          <a:p>
            <a:pPr lvl="3" indent="-287338">
              <a:lnSpc>
                <a:spcPct val="90000"/>
              </a:lnSpc>
              <a:buSzPct val="70000"/>
              <a:buFont typeface="Courier New" pitchFamily="49" charset="0"/>
              <a:buChar char="o"/>
            </a:pPr>
            <a:r>
              <a:rPr lang="en-US" sz="2600" dirty="0">
                <a:solidFill>
                  <a:srgbClr val="000000"/>
                </a:solidFill>
                <a:latin typeface="Goudy Old Style" pitchFamily="18" charset="0"/>
              </a:rPr>
              <a:t>File(String </a:t>
            </a:r>
            <a:r>
              <a:rPr lang="en-US" sz="2600" dirty="0" err="1">
                <a:solidFill>
                  <a:srgbClr val="000000"/>
                </a:solidFill>
                <a:latin typeface="Goudy Old Style" pitchFamily="18" charset="0"/>
              </a:rPr>
              <a:t>directorypath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</a:rPr>
              <a:t>)</a:t>
            </a:r>
            <a:endParaRPr sz="2600" dirty="0">
              <a:latin typeface="Goudy Old Style" pitchFamily="18" charset="0"/>
            </a:endParaRPr>
          </a:p>
          <a:p>
            <a:pPr lvl="3" indent="-287338">
              <a:lnSpc>
                <a:spcPct val="90000"/>
              </a:lnSpc>
              <a:buSzPct val="70000"/>
              <a:buFont typeface="Courier New" pitchFamily="49" charset="0"/>
              <a:buChar char="o"/>
            </a:pPr>
            <a:r>
              <a:rPr lang="en-US" sz="2600" dirty="0">
                <a:solidFill>
                  <a:srgbClr val="000000"/>
                </a:solidFill>
                <a:latin typeface="Goudy Old Style" pitchFamily="18" charset="0"/>
              </a:rPr>
              <a:t>File(String </a:t>
            </a:r>
            <a:r>
              <a:rPr lang="en-US" sz="2600" dirty="0" err="1">
                <a:solidFill>
                  <a:srgbClr val="000000"/>
                </a:solidFill>
                <a:latin typeface="Goudy Old Style" pitchFamily="18" charset="0"/>
              </a:rPr>
              <a:t>directorypath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</a:rPr>
              <a:t>, String filename)</a:t>
            </a:r>
            <a:endParaRPr sz="2600" dirty="0">
              <a:latin typeface="Goudy Old Style" pitchFamily="18" charset="0"/>
            </a:endParaRPr>
          </a:p>
          <a:p>
            <a:pPr lvl="3" indent="-287338">
              <a:lnSpc>
                <a:spcPct val="90000"/>
              </a:lnSpc>
              <a:buSzPct val="70000"/>
              <a:buFont typeface="Courier New" pitchFamily="49" charset="0"/>
              <a:buChar char="o"/>
            </a:pPr>
            <a:r>
              <a:rPr lang="en-US" sz="2600" dirty="0">
                <a:solidFill>
                  <a:srgbClr val="000000"/>
                </a:solidFill>
                <a:latin typeface="Goudy Old Style" pitchFamily="18" charset="0"/>
              </a:rPr>
              <a:t>File(String </a:t>
            </a:r>
            <a:r>
              <a:rPr lang="en-US" sz="2600" dirty="0" err="1">
                <a:solidFill>
                  <a:srgbClr val="000000"/>
                </a:solidFill>
                <a:latin typeface="Goudy Old Style" pitchFamily="18" charset="0"/>
              </a:rPr>
              <a:t>dirobj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</a:rPr>
              <a:t>, String filename)</a:t>
            </a:r>
            <a:endParaRPr sz="2600" dirty="0">
              <a:latin typeface="Goudy Old Style" pitchFamily="18" charset="0"/>
            </a:endParaRPr>
          </a:p>
          <a:p>
            <a:pPr lvl="3" indent="-287338">
              <a:lnSpc>
                <a:spcPct val="90000"/>
              </a:lnSpc>
              <a:buSzPct val="70000"/>
              <a:buFont typeface="Courier New" pitchFamily="49" charset="0"/>
              <a:buChar char="o"/>
            </a:pPr>
            <a:r>
              <a:rPr lang="en-US" sz="2600" dirty="0">
                <a:solidFill>
                  <a:srgbClr val="000000"/>
                </a:solidFill>
                <a:latin typeface="Goudy Old Style" pitchFamily="18" charset="0"/>
              </a:rPr>
              <a:t>File(URI </a:t>
            </a:r>
            <a:r>
              <a:rPr lang="en-US" sz="2600" dirty="0" err="1">
                <a:solidFill>
                  <a:srgbClr val="000000"/>
                </a:solidFill>
                <a:latin typeface="Goudy Old Style" pitchFamily="18" charset="0"/>
              </a:rPr>
              <a:t>uriobj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</a:rPr>
              <a:t>)</a:t>
            </a:r>
            <a:endParaRPr sz="2600" dirty="0">
              <a:latin typeface="Goudy Old Style" pitchFamily="18" charset="0"/>
            </a:endParaRPr>
          </a:p>
          <a:p>
            <a:pPr marL="860425" lvl="1" indent="-403225">
              <a:lnSpc>
                <a:spcPct val="90000"/>
              </a:lnSpc>
              <a:buSzPct val="70000"/>
              <a:buFont typeface="Wingdings" pitchFamily="2" charset="2"/>
              <a:buChar char="v"/>
            </a:pPr>
            <a:r>
              <a:rPr lang="en-US" sz="2800" b="1" dirty="0" err="1" smtClean="0">
                <a:solidFill>
                  <a:srgbClr val="000000"/>
                </a:solidFill>
                <a:latin typeface="Goudy Old Style"/>
              </a:rPr>
              <a:t>Directorypath</a:t>
            </a:r>
            <a:r>
              <a:rPr lang="en-US" sz="2800" b="1" dirty="0" smtClean="0">
                <a:solidFill>
                  <a:srgbClr val="000000"/>
                </a:solidFill>
                <a:latin typeface="Goudy Old Style"/>
              </a:rPr>
              <a:t> –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is the path name of the file, filename is the name of the file,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dirobj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is File object that describes a directory,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uriObj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is URI object that describes a file</a:t>
            </a: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0402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>
                <a:solidFill>
                  <a:srgbClr val="000000"/>
                </a:solidFill>
                <a:latin typeface="Andalus"/>
              </a:rPr>
              <a:t>contd..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0" y="380880"/>
            <a:ext cx="9143640" cy="6171840"/>
          </a:xfrm>
          <a:prstGeom prst="rect">
            <a:avLst/>
          </a:prstGeom>
        </p:spPr>
        <p:txBody>
          <a:bodyPr/>
          <a:lstStyle/>
          <a:p>
            <a:pPr marL="511175" lvl="1" indent="-341313">
              <a:buSzPct val="70000"/>
              <a:buFont typeface="Wingdings" charset="2"/>
              <a:buChar char=""/>
            </a:pPr>
            <a:r>
              <a:rPr lang="en-US" sz="2800" b="1" u="sng" dirty="0" smtClean="0">
                <a:solidFill>
                  <a:srgbClr val="000000"/>
                </a:solidFill>
                <a:latin typeface="Goudy Old Style"/>
              </a:rPr>
              <a:t>Methods</a:t>
            </a:r>
            <a:r>
              <a:rPr lang="en-US" sz="2800" b="1" dirty="0" smtClean="0">
                <a:solidFill>
                  <a:srgbClr val="000000"/>
                </a:solidFill>
                <a:latin typeface="Goudy Old Style"/>
              </a:rPr>
              <a:t> – </a:t>
            </a:r>
            <a:endParaRPr/>
          </a:p>
          <a:p>
            <a:pPr marL="511175" lvl="1" indent="-341313">
              <a:buSzPct val="70000"/>
              <a:buFont typeface="Wingdings" charset="2"/>
              <a:buChar char=""/>
            </a:pPr>
            <a:r>
              <a:rPr lang="en-US" sz="2800" b="1" u="sng" dirty="0" err="1">
                <a:solidFill>
                  <a:srgbClr val="000000"/>
                </a:solidFill>
                <a:latin typeface="Goudy Old Style"/>
              </a:rPr>
              <a:t>boolean</a:t>
            </a:r>
            <a:r>
              <a:rPr lang="en-US" sz="2800" b="1" u="sng" dirty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b="1" u="sng" dirty="0" err="1">
                <a:solidFill>
                  <a:srgbClr val="000000"/>
                </a:solidFill>
                <a:latin typeface="Goudy Old Style"/>
              </a:rPr>
              <a:t>isFile</a:t>
            </a:r>
            <a:r>
              <a:rPr lang="en-US" sz="2800" b="1" dirty="0" smtClean="0">
                <a:solidFill>
                  <a:srgbClr val="000000"/>
                </a:solidFill>
                <a:latin typeface="Goudy Old Style"/>
              </a:rPr>
              <a:t>()</a:t>
            </a:r>
            <a:r>
              <a:rPr lang="en-US" sz="2800" b="1" dirty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–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returns true if called on a file and false if called on a directory, device drivers, named pipes.</a:t>
            </a:r>
            <a:endParaRPr/>
          </a:p>
          <a:p>
            <a:pPr marL="511175" lvl="1" indent="-341313">
              <a:buSzPct val="70000"/>
              <a:buFont typeface="Wingdings" charset="2"/>
              <a:buChar char=""/>
            </a:pPr>
            <a:r>
              <a:rPr lang="en-US" sz="2800" b="1" u="sng" dirty="0" err="1">
                <a:solidFill>
                  <a:srgbClr val="000000"/>
                </a:solidFill>
                <a:latin typeface="Goudy Old Style"/>
              </a:rPr>
              <a:t>boolean</a:t>
            </a:r>
            <a:r>
              <a:rPr lang="en-US" sz="2800" b="1" u="sng" dirty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b="1" u="sng" dirty="0" err="1">
                <a:solidFill>
                  <a:srgbClr val="000000"/>
                </a:solidFill>
                <a:latin typeface="Goudy Old Style"/>
              </a:rPr>
              <a:t>isAbsolute</a:t>
            </a:r>
            <a:r>
              <a:rPr lang="en-US" sz="2800" b="1" dirty="0">
                <a:solidFill>
                  <a:srgbClr val="000000"/>
                </a:solidFill>
                <a:latin typeface="Goudy Old Style"/>
              </a:rPr>
              <a:t>()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– returns true if the file has an absolute path and false if the path is relative.</a:t>
            </a:r>
            <a:endParaRPr/>
          </a:p>
          <a:p>
            <a:pPr marL="511175" lvl="1" indent="-341313">
              <a:buSzPct val="70000"/>
              <a:buFont typeface="Wingdings" charset="2"/>
              <a:buChar char=""/>
            </a:pPr>
            <a:r>
              <a:rPr lang="en-US" sz="2800" b="1" u="sng" dirty="0" err="1">
                <a:solidFill>
                  <a:srgbClr val="000000"/>
                </a:solidFill>
                <a:latin typeface="Goudy Old Style"/>
              </a:rPr>
              <a:t>boolean</a:t>
            </a:r>
            <a:r>
              <a:rPr lang="en-US" sz="2800" b="1" u="sng" dirty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b="1" u="sng" dirty="0" err="1">
                <a:solidFill>
                  <a:srgbClr val="000000"/>
                </a:solidFill>
                <a:latin typeface="Goudy Old Style"/>
              </a:rPr>
              <a:t>renameTo</a:t>
            </a:r>
            <a:r>
              <a:rPr lang="en-US" sz="2800" b="1" u="sng" dirty="0">
                <a:solidFill>
                  <a:srgbClr val="000000"/>
                </a:solidFill>
                <a:latin typeface="Goudy Old Style"/>
              </a:rPr>
              <a:t>(File </a:t>
            </a:r>
            <a:r>
              <a:rPr lang="en-US" sz="2800" b="1" u="sng" dirty="0" err="1">
                <a:solidFill>
                  <a:srgbClr val="000000"/>
                </a:solidFill>
                <a:latin typeface="Goudy Old Style"/>
              </a:rPr>
              <a:t>newName</a:t>
            </a:r>
            <a:r>
              <a:rPr lang="en-US" sz="2800" b="1" u="sng" dirty="0">
                <a:solidFill>
                  <a:srgbClr val="000000"/>
                </a:solidFill>
                <a:latin typeface="Goudy Old Style"/>
              </a:rPr>
              <a:t>)</a:t>
            </a:r>
            <a:r>
              <a:rPr lang="en-US" sz="2800" u="sng" dirty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– renames the file specified by invoking object with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newName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.</a:t>
            </a:r>
            <a:endParaRPr/>
          </a:p>
          <a:p>
            <a:pPr marL="511175" lvl="1" indent="-341313">
              <a:buSzPct val="70000"/>
              <a:buFont typeface="Wingdings" charset="2"/>
              <a:buChar char=""/>
            </a:pPr>
            <a:r>
              <a:rPr lang="en-US" sz="2800" b="1" u="sng" dirty="0" err="1">
                <a:solidFill>
                  <a:srgbClr val="000000"/>
                </a:solidFill>
                <a:latin typeface="Goudy Old Style"/>
              </a:rPr>
              <a:t>boolean</a:t>
            </a:r>
            <a:r>
              <a:rPr lang="en-US" sz="2800" b="1" u="sng" dirty="0">
                <a:solidFill>
                  <a:srgbClr val="000000"/>
                </a:solidFill>
                <a:latin typeface="Goudy Old Style"/>
              </a:rPr>
              <a:t> delete</a:t>
            </a:r>
            <a:r>
              <a:rPr lang="en-US" sz="2800" b="1" u="sng" dirty="0" smtClean="0">
                <a:solidFill>
                  <a:srgbClr val="000000"/>
                </a:solidFill>
                <a:latin typeface="Goudy Old Style"/>
              </a:rPr>
              <a:t>()</a:t>
            </a:r>
            <a:r>
              <a:rPr lang="en-US" sz="2800" b="1" dirty="0" smtClean="0">
                <a:solidFill>
                  <a:srgbClr val="000000"/>
                </a:solidFill>
                <a:latin typeface="Goudy Old Style"/>
              </a:rPr>
              <a:t> –</a:t>
            </a: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deletes the disk file represented by the path of the invoking File object. Can also delete directory if its empty.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1226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>
                <a:solidFill>
                  <a:srgbClr val="000000"/>
                </a:solidFill>
                <a:latin typeface="Andalus"/>
              </a:rPr>
              <a:t>contd..</a:t>
            </a:r>
            <a:endParaRPr/>
          </a:p>
        </p:txBody>
      </p:sp>
      <p:sp>
        <p:nvSpPr>
          <p:cNvPr id="198" name="TextShape 2"/>
          <p:cNvSpPr txBox="1"/>
          <p:nvPr/>
        </p:nvSpPr>
        <p:spPr>
          <a:xfrm>
            <a:off x="0" y="380880"/>
            <a:ext cx="9143640" cy="6248160"/>
          </a:xfrm>
          <a:prstGeom prst="rect">
            <a:avLst/>
          </a:prstGeom>
        </p:spPr>
        <p:txBody>
          <a:bodyPr/>
          <a:lstStyle/>
          <a:p>
            <a:pPr marL="231775" indent="-231775">
              <a:buSzPct val="70000"/>
              <a:buFont typeface="Wingdings" charset="2"/>
              <a:buChar char=""/>
            </a:pPr>
            <a:r>
              <a:rPr lang="en-US" sz="2800" b="1" u="sng" dirty="0" smtClean="0">
                <a:solidFill>
                  <a:srgbClr val="000000"/>
                </a:solidFill>
                <a:latin typeface="Goudy Old Style"/>
              </a:rPr>
              <a:t>Directory</a:t>
            </a:r>
            <a:r>
              <a:rPr lang="en-US" sz="2800" b="1" dirty="0" smtClean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Goudy Old Style"/>
              </a:rPr>
              <a:t>–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A directory is a File that contains a list of other files and directories. </a:t>
            </a:r>
            <a:endParaRPr dirty="0"/>
          </a:p>
          <a:p>
            <a:pPr marL="574675" indent="-287338">
              <a:buSzPct val="70000"/>
              <a:buFont typeface="Wingdings" charset="2"/>
              <a:buChar char=""/>
            </a:pPr>
            <a:r>
              <a:rPr lang="en-US" sz="2800" b="1" u="sng" dirty="0" err="1">
                <a:solidFill>
                  <a:srgbClr val="000000"/>
                </a:solidFill>
                <a:latin typeface="Goudy Old Style"/>
              </a:rPr>
              <a:t>isDirectory</a:t>
            </a:r>
            <a:r>
              <a:rPr lang="en-US" sz="2800" b="1" u="sng" dirty="0">
                <a:solidFill>
                  <a:srgbClr val="000000"/>
                </a:solidFill>
                <a:latin typeface="Goudy Old Style"/>
              </a:rPr>
              <a:t>(</a:t>
            </a:r>
            <a:r>
              <a:rPr lang="en-US" sz="2800" b="1" dirty="0">
                <a:solidFill>
                  <a:srgbClr val="000000"/>
                </a:solidFill>
                <a:latin typeface="Goudy Old Style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method returns true on a File object when the object in question is Directory. </a:t>
            </a:r>
            <a:endParaRPr dirty="0"/>
          </a:p>
          <a:p>
            <a:pPr marL="574675" indent="-287338">
              <a:buSzPct val="70000"/>
              <a:buFont typeface="Wingdings" charset="2"/>
              <a:buChar char=""/>
            </a:pPr>
            <a:r>
              <a:rPr lang="en-US" sz="2800" b="1" u="sng" dirty="0">
                <a:solidFill>
                  <a:srgbClr val="000000"/>
                </a:solidFill>
                <a:latin typeface="Goudy Old Style"/>
              </a:rPr>
              <a:t>list</a:t>
            </a:r>
            <a:r>
              <a:rPr lang="en-US" sz="2800" b="1" u="sng" dirty="0" smtClean="0">
                <a:solidFill>
                  <a:srgbClr val="000000"/>
                </a:solidFill>
                <a:latin typeface="Goudy Old Style"/>
              </a:rPr>
              <a:t>()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is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invoked to extract the list of files and directories.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8258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>
                <a:solidFill>
                  <a:srgbClr val="000000"/>
                </a:solidFill>
                <a:latin typeface="Andalus"/>
              </a:rPr>
              <a:t>File Streams </a:t>
            </a:r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0" y="457200"/>
            <a:ext cx="9143640" cy="6400440"/>
          </a:xfrm>
          <a:prstGeom prst="rect">
            <a:avLst/>
          </a:prstGeom>
        </p:spPr>
        <p:txBody>
          <a:bodyPr/>
          <a:lstStyle/>
          <a:p>
            <a:pPr>
              <a:buSzPct val="70000"/>
              <a:buFont typeface="Wingdings" charset="2"/>
              <a:buChar char=""/>
            </a:pP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b="1" u="sng" dirty="0" err="1" smtClean="0">
                <a:solidFill>
                  <a:srgbClr val="000000"/>
                </a:solidFill>
                <a:latin typeface="Goudy Old Style"/>
              </a:rPr>
              <a:t>FileOutputStream</a:t>
            </a: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 – creates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an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OutputStream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used to write bytes to a file. The constructors of FOS are 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-</a:t>
            </a:r>
            <a:endParaRPr dirty="0"/>
          </a:p>
          <a:p>
            <a:pPr marL="806450" lvl="1" indent="-349250">
              <a:buSzPct val="70000"/>
              <a:buFont typeface="Wingdings" charset="2"/>
              <a:buChar char=""/>
            </a:pP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FileOutputStream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(String </a:t>
            </a:r>
            <a:r>
              <a:rPr lang="en-US" sz="2800" i="1" dirty="0" err="1">
                <a:solidFill>
                  <a:srgbClr val="000000"/>
                </a:solidFill>
                <a:latin typeface="Goudy Old Style"/>
              </a:rPr>
              <a:t>filePath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)</a:t>
            </a:r>
            <a:endParaRPr dirty="0"/>
          </a:p>
          <a:p>
            <a:pPr marL="806450" lvl="1" indent="-349250">
              <a:buSzPct val="70000"/>
              <a:buFont typeface="Wingdings" charset="2"/>
              <a:buChar char=""/>
            </a:pP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FileOutputStream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(File </a:t>
            </a:r>
            <a:r>
              <a:rPr lang="en-US" sz="2800" i="1" dirty="0" err="1">
                <a:solidFill>
                  <a:srgbClr val="000000"/>
                </a:solidFill>
                <a:latin typeface="Goudy Old Style"/>
              </a:rPr>
              <a:t>fileObj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)</a:t>
            </a:r>
            <a:endParaRPr dirty="0"/>
          </a:p>
          <a:p>
            <a:pPr marL="806450" lvl="1" indent="-349250">
              <a:buSzPct val="70000"/>
              <a:buFont typeface="Wingdings" charset="2"/>
              <a:buChar char=""/>
            </a:pP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FileOutputStream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(String </a:t>
            </a:r>
            <a:r>
              <a:rPr lang="en-US" sz="2800" i="1" dirty="0" err="1">
                <a:solidFill>
                  <a:srgbClr val="000000"/>
                </a:solidFill>
                <a:latin typeface="Goudy Old Style"/>
              </a:rPr>
              <a:t>filePath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boolean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i="1" dirty="0">
                <a:solidFill>
                  <a:srgbClr val="000000"/>
                </a:solidFill>
                <a:latin typeface="Goudy Old Style"/>
              </a:rPr>
              <a:t>append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)</a:t>
            </a:r>
            <a:endParaRPr dirty="0"/>
          </a:p>
          <a:p>
            <a:pPr marL="806450" lvl="1" indent="-349250">
              <a:buSzPct val="70000"/>
              <a:buFont typeface="Wingdings" charset="2"/>
              <a:buChar char=""/>
            </a:pP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FileOutputStream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(File </a:t>
            </a:r>
            <a:r>
              <a:rPr lang="en-US" sz="2800" i="1" dirty="0" err="1">
                <a:solidFill>
                  <a:srgbClr val="000000"/>
                </a:solidFill>
                <a:latin typeface="Goudy Old Style"/>
              </a:rPr>
              <a:t>fileObj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boolean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i="1" dirty="0">
                <a:solidFill>
                  <a:srgbClr val="000000"/>
                </a:solidFill>
                <a:latin typeface="Goudy Old Style"/>
              </a:rPr>
              <a:t>append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)</a:t>
            </a:r>
            <a:endParaRPr dirty="0"/>
          </a:p>
          <a:p>
            <a:pPr>
              <a:buSzPct val="70000"/>
              <a:buFont typeface="Wingdings" charset="2"/>
              <a:buChar char=""/>
            </a:pP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b="1" u="sng" dirty="0" err="1" smtClean="0">
                <a:solidFill>
                  <a:srgbClr val="000000"/>
                </a:solidFill>
                <a:latin typeface="Goudy Old Style"/>
              </a:rPr>
              <a:t>FileInputStream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-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creates an </a:t>
            </a:r>
            <a:r>
              <a:rPr lang="en-US" sz="2800" b="1" dirty="0" err="1">
                <a:solidFill>
                  <a:srgbClr val="000000"/>
                </a:solidFill>
                <a:latin typeface="Goudy Old Style"/>
              </a:rPr>
              <a:t>InputStream</a:t>
            </a:r>
            <a:r>
              <a:rPr lang="en-US" sz="2800" b="1" dirty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that is used to read bytes from a file. The constructors of FIS are</a:t>
            </a:r>
            <a:endParaRPr dirty="0"/>
          </a:p>
          <a:p>
            <a:pPr marL="806450" indent="-341313">
              <a:buSzPct val="70000"/>
              <a:buFont typeface="Wingdings" charset="2"/>
              <a:buChar char=""/>
            </a:pP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FileInputStream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(String </a:t>
            </a:r>
            <a:r>
              <a:rPr lang="en-US" sz="2800" i="1" dirty="0" err="1">
                <a:solidFill>
                  <a:srgbClr val="000000"/>
                </a:solidFill>
                <a:latin typeface="Goudy Old Style"/>
              </a:rPr>
              <a:t>filepath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)</a:t>
            </a:r>
            <a:endParaRPr dirty="0"/>
          </a:p>
          <a:p>
            <a:pPr marL="806450" indent="-341313">
              <a:buSzPct val="70000"/>
              <a:buFont typeface="Wingdings" charset="2"/>
              <a:buChar char=""/>
            </a:pP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FileInputStream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(File </a:t>
            </a:r>
            <a:r>
              <a:rPr lang="en-US" sz="2800" i="1" dirty="0" err="1">
                <a:solidFill>
                  <a:srgbClr val="000000"/>
                </a:solidFill>
                <a:latin typeface="Goudy Old Style"/>
              </a:rPr>
              <a:t>fileObj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)</a:t>
            </a:r>
            <a:endParaRPr dirty="0"/>
          </a:p>
          <a:p>
            <a:pPr marL="1084263" lvl="2" indent="-277813">
              <a:buSzPct val="70000"/>
              <a:buFont typeface="Goudy Old Style" pitchFamily="18" charset="0"/>
              <a:buChar char="√"/>
            </a:pP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The </a:t>
            </a:r>
            <a:r>
              <a:rPr lang="en-US" sz="2800" i="1" dirty="0" err="1">
                <a:solidFill>
                  <a:srgbClr val="000000"/>
                </a:solidFill>
                <a:latin typeface="Goudy Old Style"/>
              </a:rPr>
              <a:t>filepath</a:t>
            </a:r>
            <a:r>
              <a:rPr lang="en-US" sz="2800" i="1" dirty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is the full path name of a file, and </a:t>
            </a:r>
            <a:r>
              <a:rPr lang="en-US" sz="2800" i="1" dirty="0" err="1">
                <a:solidFill>
                  <a:srgbClr val="000000"/>
                </a:solidFill>
                <a:latin typeface="Goudy Old Style"/>
              </a:rPr>
              <a:t>fileObj</a:t>
            </a:r>
            <a:r>
              <a:rPr lang="en-US" sz="2800" i="1" dirty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is </a:t>
            </a: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 a </a:t>
            </a:r>
            <a:r>
              <a:rPr lang="en-US" sz="2800" b="1" dirty="0">
                <a:solidFill>
                  <a:srgbClr val="000000"/>
                </a:solidFill>
                <a:latin typeface="Goudy Old Style"/>
              </a:rPr>
              <a:t>File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object that describes the file.</a:t>
            </a:r>
            <a:endParaRPr dirty="0"/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 Objects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of FIS throw </a:t>
            </a:r>
            <a:r>
              <a:rPr lang="en-US" sz="2800" b="1" dirty="0" err="1">
                <a:solidFill>
                  <a:srgbClr val="000000"/>
                </a:solidFill>
                <a:latin typeface="Goudy Old Style"/>
              </a:rPr>
              <a:t>FileNotFoundException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00386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>
                <a:solidFill>
                  <a:srgbClr val="000000"/>
                </a:solidFill>
                <a:latin typeface="Andalus"/>
              </a:rPr>
              <a:t>contd..</a:t>
            </a:r>
            <a:endParaRPr/>
          </a:p>
        </p:txBody>
      </p:sp>
      <p:sp>
        <p:nvSpPr>
          <p:cNvPr id="202" name="TextShape 2"/>
          <p:cNvSpPr txBox="1"/>
          <p:nvPr/>
        </p:nvSpPr>
        <p:spPr>
          <a:xfrm>
            <a:off x="0" y="457200"/>
            <a:ext cx="9143640" cy="6324120"/>
          </a:xfrm>
          <a:prstGeom prst="rect">
            <a:avLst/>
          </a:prstGeom>
        </p:spPr>
        <p:txBody>
          <a:bodyPr/>
          <a:lstStyle/>
          <a:p>
            <a:pPr marL="465138" indent="-357188">
              <a:lnSpc>
                <a:spcPct val="80000"/>
              </a:lnSpc>
              <a:buSzPct val="70000"/>
              <a:buFont typeface="Wingdings" charset="2"/>
              <a:buChar char=""/>
            </a:pPr>
            <a:r>
              <a:rPr lang="en-US" sz="2800" b="1" u="sng" dirty="0" err="1">
                <a:solidFill>
                  <a:srgbClr val="000000"/>
                </a:solidFill>
                <a:latin typeface="Goudy Old Style"/>
              </a:rPr>
              <a:t>FileReader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– the class creates a Reader that  is used  to read the contents of a file.  It defines following constructors – </a:t>
            </a:r>
            <a:endParaRPr dirty="0"/>
          </a:p>
          <a:p>
            <a:pPr marL="922338" lvl="1" indent="-357188">
              <a:lnSpc>
                <a:spcPct val="80000"/>
              </a:lnSpc>
              <a:buSzPct val="70000"/>
              <a:buFont typeface="Wingdings" charset="2"/>
              <a:buChar char=""/>
            </a:pP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FileReader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(String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filePath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)</a:t>
            </a:r>
            <a:endParaRPr dirty="0"/>
          </a:p>
          <a:p>
            <a:pPr marL="922338" lvl="1" indent="-357188">
              <a:lnSpc>
                <a:spcPct val="80000"/>
              </a:lnSpc>
              <a:buSzPct val="70000"/>
              <a:buFont typeface="Wingdings" charset="2"/>
              <a:buChar char=""/>
            </a:pP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FileReader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(File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fileObj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)</a:t>
            </a:r>
            <a:endParaRPr dirty="0"/>
          </a:p>
          <a:p>
            <a:pPr marL="922338" lvl="1" indent="-357188">
              <a:lnSpc>
                <a:spcPct val="80000"/>
              </a:lnSpc>
              <a:buSzPct val="70000"/>
              <a:buFont typeface="Wingdings" charset="2"/>
              <a:buChar char=""/>
            </a:pPr>
            <a:r>
              <a:rPr lang="en-US" sz="2800" u="sng" dirty="0" err="1" smtClean="0">
                <a:solidFill>
                  <a:srgbClr val="000000"/>
                </a:solidFill>
                <a:latin typeface="Goudy Old Style"/>
              </a:rPr>
              <a:t>filePath</a:t>
            </a:r>
            <a:r>
              <a:rPr lang="en-US" sz="2800" i="1" dirty="0" smtClean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is the full path name of a file, and </a:t>
            </a:r>
            <a:r>
              <a:rPr lang="en-US" sz="2800" u="sng" dirty="0" err="1">
                <a:solidFill>
                  <a:srgbClr val="000000"/>
                </a:solidFill>
                <a:latin typeface="Goudy Old Style"/>
              </a:rPr>
              <a:t>fileObj</a:t>
            </a:r>
            <a:r>
              <a:rPr lang="en-US" sz="2800" i="1" dirty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is a File</a:t>
            </a:r>
            <a:r>
              <a:rPr lang="en-US" sz="2800" b="1" dirty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object that describes the file.</a:t>
            </a:r>
            <a:endParaRPr dirty="0"/>
          </a:p>
          <a:p>
            <a:pPr marL="465138" indent="-357188">
              <a:lnSpc>
                <a:spcPct val="80000"/>
              </a:lnSpc>
            </a:pPr>
            <a:endParaRPr dirty="0"/>
          </a:p>
          <a:p>
            <a:pPr marL="465138" indent="-357188">
              <a:lnSpc>
                <a:spcPct val="80000"/>
              </a:lnSpc>
              <a:buSzPct val="70000"/>
              <a:buFont typeface="Wingdings" charset="2"/>
              <a:buChar char=""/>
            </a:pPr>
            <a:r>
              <a:rPr lang="en-US" sz="2800" b="1" u="sng" dirty="0" err="1">
                <a:solidFill>
                  <a:srgbClr val="000000"/>
                </a:solidFill>
                <a:latin typeface="Goudy Old Style"/>
              </a:rPr>
              <a:t>FileWriter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– the class that</a:t>
            </a:r>
            <a:r>
              <a:rPr lang="en-US" sz="2800" b="1" dirty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creates is used to write to a file.  </a:t>
            </a:r>
            <a:endParaRPr dirty="0"/>
          </a:p>
          <a:p>
            <a:pPr marL="465138" indent="-357188">
              <a:lnSpc>
                <a:spcPct val="80000"/>
              </a:lnSpc>
            </a:pPr>
            <a:r>
              <a:rPr lang="en-US" sz="2800" dirty="0">
                <a:solidFill>
                  <a:srgbClr val="000000"/>
                </a:solidFill>
                <a:latin typeface="Goudy Old Style"/>
              </a:rPr>
              <a:t>    It defines following constructors </a:t>
            </a: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–</a:t>
            </a:r>
            <a:endParaRPr dirty="0"/>
          </a:p>
          <a:p>
            <a:pPr marL="922338" lvl="1" indent="-357188">
              <a:lnSpc>
                <a:spcPct val="80000"/>
              </a:lnSpc>
              <a:buSzPct val="70000"/>
              <a:buFont typeface="Wingdings" charset="2"/>
              <a:buChar char=""/>
            </a:pP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FileWriter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(String </a:t>
            </a:r>
            <a:r>
              <a:rPr lang="en-US" sz="2800" i="1" dirty="0" err="1">
                <a:solidFill>
                  <a:srgbClr val="000000"/>
                </a:solidFill>
                <a:latin typeface="Goudy Old Style"/>
              </a:rPr>
              <a:t>filePath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)</a:t>
            </a:r>
            <a:endParaRPr dirty="0"/>
          </a:p>
          <a:p>
            <a:pPr marL="922338" lvl="1" indent="-357188">
              <a:lnSpc>
                <a:spcPct val="80000"/>
              </a:lnSpc>
              <a:buSzPct val="70000"/>
              <a:buFont typeface="Wingdings" charset="2"/>
              <a:buChar char=""/>
            </a:pP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FileWriter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(String </a:t>
            </a:r>
            <a:r>
              <a:rPr lang="en-US" sz="2800" i="1" dirty="0" err="1">
                <a:solidFill>
                  <a:srgbClr val="000000"/>
                </a:solidFill>
                <a:latin typeface="Goudy Old Style"/>
              </a:rPr>
              <a:t>filePath</a:t>
            </a:r>
            <a:r>
              <a:rPr lang="en-US" sz="2800" i="1" dirty="0">
                <a:solidFill>
                  <a:srgbClr val="000000"/>
                </a:solidFill>
                <a:latin typeface="Goudy Old Style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boolean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i="1" dirty="0">
                <a:solidFill>
                  <a:srgbClr val="000000"/>
                </a:solidFill>
                <a:latin typeface="Goudy Old Style"/>
              </a:rPr>
              <a:t>append)</a:t>
            </a:r>
            <a:endParaRPr dirty="0"/>
          </a:p>
          <a:p>
            <a:pPr marL="922338" lvl="1" indent="-357188">
              <a:lnSpc>
                <a:spcPct val="80000"/>
              </a:lnSpc>
              <a:buSzPct val="70000"/>
              <a:buFont typeface="Wingdings" charset="2"/>
              <a:buChar char=""/>
            </a:pP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FileWriter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(File </a:t>
            </a:r>
            <a:r>
              <a:rPr lang="en-US" sz="2800" i="1" dirty="0" err="1">
                <a:solidFill>
                  <a:srgbClr val="000000"/>
                </a:solidFill>
                <a:latin typeface="Goudy Old Style"/>
              </a:rPr>
              <a:t>fileObj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)</a:t>
            </a:r>
            <a:endParaRPr dirty="0"/>
          </a:p>
          <a:p>
            <a:pPr marL="922338" lvl="1" indent="-357188">
              <a:lnSpc>
                <a:spcPct val="80000"/>
              </a:lnSpc>
              <a:buSzPct val="70000"/>
              <a:buFont typeface="Wingdings" charset="2"/>
              <a:buChar char=""/>
            </a:pP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FileWriter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(File </a:t>
            </a:r>
            <a:r>
              <a:rPr lang="en-US" sz="2800" i="1" dirty="0" err="1">
                <a:solidFill>
                  <a:srgbClr val="000000"/>
                </a:solidFill>
                <a:latin typeface="Goudy Old Style"/>
              </a:rPr>
              <a:t>fileObj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boolean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i="1" dirty="0">
                <a:solidFill>
                  <a:srgbClr val="000000"/>
                </a:solidFill>
                <a:latin typeface="Goudy Old Style"/>
              </a:rPr>
              <a:t>append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85217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>
                <a:solidFill>
                  <a:srgbClr val="000000"/>
                </a:solidFill>
                <a:latin typeface="Andalus"/>
              </a:rPr>
              <a:t>contd..</a:t>
            </a:r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0" y="457200"/>
            <a:ext cx="9143640" cy="6248160"/>
          </a:xfrm>
          <a:prstGeom prst="rect">
            <a:avLst/>
          </a:prstGeom>
        </p:spPr>
        <p:txBody>
          <a:bodyPr/>
          <a:lstStyle/>
          <a:p>
            <a:pPr marL="341313" indent="-233363">
              <a:lnSpc>
                <a:spcPct val="90000"/>
              </a:lnSpc>
              <a:buSzPct val="70000"/>
              <a:buFont typeface="Wingdings" charset="2"/>
              <a:buChar char=""/>
            </a:pP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b="1" u="sng" dirty="0" err="1" smtClean="0">
                <a:solidFill>
                  <a:srgbClr val="000000"/>
                </a:solidFill>
                <a:latin typeface="Goudy Old Style"/>
              </a:rPr>
              <a:t>RandomAccessFile</a:t>
            </a: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the class encapsulates a random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-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access </a:t>
            </a:r>
            <a:endParaRPr lang="en-US" sz="2800" dirty="0" smtClean="0">
              <a:solidFill>
                <a:srgbClr val="000000"/>
              </a:solidFill>
              <a:latin typeface="Goudy Old Style"/>
            </a:endParaRPr>
          </a:p>
          <a:p>
            <a:pPr marL="341313" indent="-233363">
              <a:lnSpc>
                <a:spcPct val="90000"/>
              </a:lnSpc>
              <a:buSzPct val="70000"/>
            </a:pP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   file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. </a:t>
            </a:r>
            <a:endParaRPr dirty="0"/>
          </a:p>
          <a:p>
            <a:pPr marL="744538" lvl="1" indent="-287338">
              <a:lnSpc>
                <a:spcPct val="90000"/>
              </a:lnSpc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oudy Old Style"/>
              </a:rPr>
              <a:t>It implements the interfaces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DataInput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and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DataOutput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which define the basic I/O methods. </a:t>
            </a:r>
            <a:endParaRPr dirty="0"/>
          </a:p>
          <a:p>
            <a:pPr marL="744538" lvl="1" indent="-287338">
              <a:lnSpc>
                <a:spcPct val="90000"/>
              </a:lnSpc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oudy Old Style"/>
              </a:rPr>
              <a:t>It also supports positioning requests — the </a:t>
            </a:r>
            <a:r>
              <a:rPr lang="en-US" sz="2800" i="1" dirty="0">
                <a:solidFill>
                  <a:srgbClr val="000000"/>
                </a:solidFill>
                <a:latin typeface="Goudy Old Style"/>
              </a:rPr>
              <a:t>file pointer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within the file can be positioned. </a:t>
            </a:r>
            <a:endParaRPr dirty="0"/>
          </a:p>
          <a:p>
            <a:pPr marL="744538" lvl="1" indent="-287338">
              <a:lnSpc>
                <a:spcPct val="90000"/>
              </a:lnSpc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oudy Old Style"/>
              </a:rPr>
              <a:t>The class has these two constructors:</a:t>
            </a:r>
            <a:endParaRPr dirty="0"/>
          </a:p>
          <a:p>
            <a:pPr marL="1317625" lvl="2" indent="-341313">
              <a:lnSpc>
                <a:spcPct val="90000"/>
              </a:lnSpc>
              <a:buSzPct val="70000"/>
              <a:buFont typeface="Courier New"/>
              <a:buChar char="o"/>
            </a:pP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RandomAccessFile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(File </a:t>
            </a:r>
            <a:r>
              <a:rPr lang="en-US" sz="2800" i="1" dirty="0" err="1">
                <a:solidFill>
                  <a:srgbClr val="000000"/>
                </a:solidFill>
                <a:latin typeface="Goudy Old Style"/>
              </a:rPr>
              <a:t>fileObj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, String </a:t>
            </a:r>
            <a:r>
              <a:rPr lang="en-US" sz="2800" i="1" dirty="0">
                <a:solidFill>
                  <a:srgbClr val="000000"/>
                </a:solidFill>
                <a:latin typeface="Goudy Old Style"/>
              </a:rPr>
              <a:t>access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)</a:t>
            </a:r>
            <a:endParaRPr dirty="0"/>
          </a:p>
          <a:p>
            <a:pPr marL="1317625" indent="-341313"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  <a:latin typeface="Goudy Old Style"/>
              </a:rPr>
              <a:t>    throws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FileNotFoundException</a:t>
            </a:r>
            <a:endParaRPr dirty="0"/>
          </a:p>
          <a:p>
            <a:pPr marL="1317625" lvl="2" indent="-341313">
              <a:lnSpc>
                <a:spcPct val="90000"/>
              </a:lnSpc>
              <a:buSzPct val="70000"/>
              <a:buFont typeface="Courier New"/>
              <a:buChar char="o"/>
            </a:pP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RandomAccessFile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(String </a:t>
            </a:r>
            <a:r>
              <a:rPr lang="en-US" sz="2800" i="1" dirty="0">
                <a:solidFill>
                  <a:srgbClr val="000000"/>
                </a:solidFill>
                <a:latin typeface="Goudy Old Style"/>
              </a:rPr>
              <a:t>filename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, String </a:t>
            </a:r>
            <a:r>
              <a:rPr lang="en-US" sz="2800" i="1" dirty="0">
                <a:solidFill>
                  <a:srgbClr val="000000"/>
                </a:solidFill>
                <a:latin typeface="Goudy Old Style"/>
              </a:rPr>
              <a:t>access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)</a:t>
            </a:r>
            <a:endParaRPr dirty="0"/>
          </a:p>
          <a:p>
            <a:pPr marL="1317625" indent="-341313"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  <a:latin typeface="Goudy Old Style"/>
              </a:rPr>
              <a:t>    throws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FileNotFoundException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z="2800" u="sng" dirty="0">
                <a:solidFill>
                  <a:srgbClr val="000000"/>
                </a:solidFill>
                <a:latin typeface="Goudy Old Style"/>
              </a:rPr>
              <a:t>Note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-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It is not derived from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InputStream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or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OutputStream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68736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>
                <a:solidFill>
                  <a:srgbClr val="000000"/>
                </a:solidFill>
                <a:latin typeface="Andalus"/>
              </a:rPr>
              <a:t>contd..</a:t>
            </a:r>
            <a:endParaRPr/>
          </a:p>
        </p:txBody>
      </p:sp>
      <p:sp>
        <p:nvSpPr>
          <p:cNvPr id="206" name="TextShape 2"/>
          <p:cNvSpPr txBox="1"/>
          <p:nvPr/>
        </p:nvSpPr>
        <p:spPr>
          <a:xfrm>
            <a:off x="0" y="380880"/>
            <a:ext cx="9143640" cy="6476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SzPct val="70000"/>
              <a:buFont typeface="Wingdings" charset="2"/>
              <a:buChar char=""/>
            </a:pP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b="1" u="sng" dirty="0" smtClean="0">
                <a:solidFill>
                  <a:srgbClr val="000000"/>
                </a:solidFill>
                <a:latin typeface="Goudy Old Style"/>
              </a:rPr>
              <a:t>Methods of </a:t>
            </a:r>
            <a:r>
              <a:rPr lang="en-US" sz="2800" b="1" u="sng" dirty="0" err="1" smtClean="0">
                <a:solidFill>
                  <a:srgbClr val="000000"/>
                </a:solidFill>
                <a:latin typeface="Goudy Old Style"/>
              </a:rPr>
              <a:t>RandomAccess</a:t>
            </a:r>
            <a:r>
              <a:rPr lang="en-US" sz="2800" b="1" dirty="0" smtClean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Goudy Old Style"/>
              </a:rPr>
              <a:t>–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</a:t>
            </a:r>
            <a:endParaRPr dirty="0"/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v"/>
            </a:pPr>
            <a:r>
              <a:rPr lang="en-US" sz="2800" b="1" dirty="0" smtClean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b="1" u="sng" dirty="0" smtClean="0">
                <a:solidFill>
                  <a:srgbClr val="000000"/>
                </a:solidFill>
                <a:latin typeface="Goudy Old Style"/>
              </a:rPr>
              <a:t>seek</a:t>
            </a:r>
            <a:r>
              <a:rPr lang="en-US" sz="2800" b="1" dirty="0">
                <a:solidFill>
                  <a:srgbClr val="000000"/>
                </a:solidFill>
                <a:latin typeface="Goudy Old Style"/>
              </a:rPr>
              <a:t>( ) –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used to set the current position of the file pointer </a:t>
            </a: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  </a:t>
            </a:r>
          </a:p>
          <a:p>
            <a:pPr>
              <a:lnSpc>
                <a:spcPct val="90000"/>
              </a:lnSpc>
              <a:buSzPct val="70000"/>
            </a:pPr>
            <a:r>
              <a:rPr lang="en-US" sz="2800" dirty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                 within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the file:</a:t>
            </a:r>
            <a:endParaRPr dirty="0"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"/>
            </a:pP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 void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seek(long </a:t>
            </a:r>
            <a:r>
              <a:rPr lang="en-US" sz="2800" i="1" dirty="0" err="1">
                <a:solidFill>
                  <a:srgbClr val="000000"/>
                </a:solidFill>
                <a:latin typeface="Goudy Old Style"/>
              </a:rPr>
              <a:t>newPos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) throws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IOException</a:t>
            </a:r>
            <a:endParaRPr dirty="0"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"/>
            </a:pPr>
            <a:r>
              <a:rPr lang="en-US" sz="2800" i="1" dirty="0" smtClean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i="1" dirty="0" err="1" smtClean="0">
                <a:solidFill>
                  <a:srgbClr val="000000"/>
                </a:solidFill>
                <a:latin typeface="Goudy Old Style"/>
              </a:rPr>
              <a:t>newPos</a:t>
            </a:r>
            <a:r>
              <a:rPr lang="en-US" sz="2800" i="1" dirty="0" smtClean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specifies the new position, in bytes, of the file </a:t>
            </a: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   </a:t>
            </a:r>
          </a:p>
          <a:p>
            <a:pPr lvl="1">
              <a:lnSpc>
                <a:spcPct val="90000"/>
              </a:lnSpc>
              <a:buSzPct val="70000"/>
            </a:pP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    pointer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from the beginning of the file.</a:t>
            </a:r>
            <a:endParaRPr dirty="0"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"/>
            </a:pP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 After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a call to </a:t>
            </a:r>
            <a:r>
              <a:rPr lang="en-US" sz="2800" b="1" dirty="0">
                <a:solidFill>
                  <a:srgbClr val="000000"/>
                </a:solidFill>
                <a:latin typeface="Goudy Old Style"/>
              </a:rPr>
              <a:t>seek( )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, the next read or write operation will </a:t>
            </a: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 </a:t>
            </a:r>
          </a:p>
          <a:p>
            <a:pPr lvl="1">
              <a:lnSpc>
                <a:spcPct val="90000"/>
              </a:lnSpc>
              <a:buSzPct val="70000"/>
            </a:pP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    occur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at the new  file position.</a:t>
            </a:r>
            <a:endParaRPr dirty="0"/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v"/>
            </a:pPr>
            <a:r>
              <a:rPr lang="en-US" sz="2800" b="1" dirty="0" smtClean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b="1" u="sng" dirty="0" err="1" smtClean="0">
                <a:solidFill>
                  <a:srgbClr val="000000"/>
                </a:solidFill>
                <a:latin typeface="Goudy Old Style"/>
              </a:rPr>
              <a:t>setLength</a:t>
            </a:r>
            <a:r>
              <a:rPr lang="en-US" sz="2800" b="1" dirty="0">
                <a:solidFill>
                  <a:srgbClr val="000000"/>
                </a:solidFill>
                <a:latin typeface="Goudy Old Style"/>
              </a:rPr>
              <a:t>( )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– used to lengthen or shorten a file. </a:t>
            </a:r>
            <a:endParaRPr dirty="0"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"/>
            </a:pP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 void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setLength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(long </a:t>
            </a:r>
            <a:r>
              <a:rPr lang="en-US" sz="2800" i="1" dirty="0" err="1">
                <a:solidFill>
                  <a:srgbClr val="000000"/>
                </a:solidFill>
                <a:latin typeface="Goudy Old Style"/>
              </a:rPr>
              <a:t>len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) throws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IOException</a:t>
            </a:r>
            <a:endParaRPr dirty="0"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"/>
            </a:pP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 sets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the length of the invoking file to that specified by </a:t>
            </a:r>
            <a:r>
              <a:rPr lang="en-US" sz="2800" i="1" dirty="0" err="1">
                <a:solidFill>
                  <a:srgbClr val="000000"/>
                </a:solidFill>
                <a:latin typeface="Goudy Old Style"/>
              </a:rPr>
              <a:t>len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. </a:t>
            </a:r>
            <a:endParaRPr dirty="0"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"/>
            </a:pP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u="sng" dirty="0" smtClean="0">
                <a:solidFill>
                  <a:srgbClr val="000000"/>
                </a:solidFill>
                <a:latin typeface="Goudy Old Style"/>
              </a:rPr>
              <a:t>Note</a:t>
            </a: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– If the file is lengthened, the added portion is undefined.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41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533400"/>
            <a:ext cx="8763000" cy="5562600"/>
          </a:xfrm>
        </p:spPr>
        <p:txBody>
          <a:bodyPr>
            <a:noAutofit/>
          </a:bodyPr>
          <a:lstStyle/>
          <a:p>
            <a:pPr marL="0" indent="0">
              <a:buSzPct val="70000"/>
              <a:buNone/>
            </a:pPr>
            <a:r>
              <a:rPr lang="en-US" sz="2600" dirty="0">
                <a:latin typeface="Goudy Old Style" pitchFamily="18" charset="0"/>
              </a:rPr>
              <a:t>At the end of this </a:t>
            </a:r>
            <a:r>
              <a:rPr lang="en-US" sz="2600" dirty="0" smtClean="0">
                <a:latin typeface="Goudy Old Style" pitchFamily="18" charset="0"/>
              </a:rPr>
              <a:t>module, you </a:t>
            </a:r>
            <a:r>
              <a:rPr lang="en-US" sz="2600" dirty="0">
                <a:latin typeface="Goudy Old Style" pitchFamily="18" charset="0"/>
              </a:rPr>
              <a:t>will be able to: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 smtClean="0">
                <a:latin typeface="Goudy Old Style" pitchFamily="18" charset="0"/>
              </a:rPr>
              <a:t>Define </a:t>
            </a:r>
            <a:r>
              <a:rPr lang="en-US" sz="2600" dirty="0">
                <a:latin typeface="Goudy Old Style" pitchFamily="18" charset="0"/>
              </a:rPr>
              <a:t>a thread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 smtClean="0">
                <a:latin typeface="Goudy Old Style" pitchFamily="18" charset="0"/>
              </a:rPr>
              <a:t>Manage and set thread </a:t>
            </a:r>
            <a:r>
              <a:rPr lang="en-US" sz="2600" dirty="0">
                <a:latin typeface="Goudy Old Style" pitchFamily="18" charset="0"/>
              </a:rPr>
              <a:t>priorities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 smtClean="0">
                <a:latin typeface="Goudy Old Style" pitchFamily="18" charset="0"/>
              </a:rPr>
              <a:t>Use input-output mechanism of Java.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 smtClean="0">
                <a:latin typeface="Goudy Old Style" pitchFamily="18" charset="0"/>
              </a:rPr>
              <a:t>Describe </a:t>
            </a:r>
            <a:r>
              <a:rPr lang="en-US" sz="2600" dirty="0">
                <a:latin typeface="Goudy Old Style" pitchFamily="18" charset="0"/>
              </a:rPr>
              <a:t>Java streams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IN" sz="2600" dirty="0">
                <a:latin typeface="Goudy Old Style" pitchFamily="18" charset="0"/>
              </a:rPr>
              <a:t>Write console based input – output programs in Java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IN" sz="2600" dirty="0">
                <a:latin typeface="Goudy Old Style" pitchFamily="18" charset="0"/>
              </a:rPr>
              <a:t>Define Serialization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Utilize various classes in </a:t>
            </a:r>
            <a:r>
              <a:rPr lang="en-US" sz="2600" dirty="0" err="1">
                <a:latin typeface="Goudy Old Style" pitchFamily="18" charset="0"/>
              </a:rPr>
              <a:t>java.util</a:t>
            </a:r>
            <a:endParaRPr lang="en-IN" sz="2600" dirty="0" smtClean="0">
              <a:latin typeface="Goudy Old Style" pitchFamily="18" charset="0"/>
            </a:endParaRPr>
          </a:p>
          <a:p>
            <a:pPr>
              <a:buSzPct val="70000"/>
              <a:buFont typeface="Wingdings" pitchFamily="2" charset="2"/>
              <a:buChar char="Ø"/>
            </a:pPr>
            <a:r>
              <a:rPr lang="en-IN" sz="2600" dirty="0" smtClean="0">
                <a:latin typeface="Goudy Old Style" pitchFamily="18" charset="0"/>
              </a:rPr>
              <a:t>List </a:t>
            </a:r>
            <a:r>
              <a:rPr lang="en-IN" sz="2600" dirty="0">
                <a:latin typeface="Goudy Old Style" pitchFamily="18" charset="0"/>
              </a:rPr>
              <a:t>the different packages of Java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IN" sz="2600" dirty="0">
                <a:latin typeface="Goudy Old Style" pitchFamily="18" charset="0"/>
              </a:rPr>
              <a:t>Explain the classes and methods in each </a:t>
            </a:r>
            <a:r>
              <a:rPr lang="en-IN" sz="2600" dirty="0" smtClean="0">
                <a:latin typeface="Goudy Old Style" pitchFamily="18" charset="0"/>
              </a:rPr>
              <a:t>package</a:t>
            </a:r>
            <a:endParaRPr lang="en-IN" sz="2600" dirty="0">
              <a:latin typeface="Goudy Old Style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75" y="76200"/>
            <a:ext cx="7564438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Andalus" pitchFamily="18" charset="-78"/>
                <a:cs typeface="Andalus" pitchFamily="18" charset="-78"/>
              </a:rPr>
              <a:t>Objectives of Day 5 </a:t>
            </a:r>
          </a:p>
        </p:txBody>
      </p:sp>
    </p:spTree>
    <p:extLst>
      <p:ext uri="{BB962C8B-B14F-4D97-AF65-F5344CB8AC3E}">
        <p14:creationId xmlns:p14="http://schemas.microsoft.com/office/powerpoint/2010/main" val="199298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>
                <a:solidFill>
                  <a:srgbClr val="000000"/>
                </a:solidFill>
                <a:latin typeface="Andalus"/>
              </a:rPr>
              <a:t>contd..</a:t>
            </a:r>
            <a:endParaRPr/>
          </a:p>
        </p:txBody>
      </p:sp>
      <p:sp>
        <p:nvSpPr>
          <p:cNvPr id="208" name="TextShape 2"/>
          <p:cNvSpPr txBox="1"/>
          <p:nvPr/>
        </p:nvSpPr>
        <p:spPr>
          <a:xfrm>
            <a:off x="76320" y="381000"/>
            <a:ext cx="8915040" cy="6248400"/>
          </a:xfrm>
          <a:prstGeom prst="rect">
            <a:avLst/>
          </a:prstGeom>
        </p:spPr>
        <p:txBody>
          <a:bodyPr/>
          <a:lstStyle/>
          <a:p>
            <a:pPr marL="395288" lvl="1" indent="-349250">
              <a:lnSpc>
                <a:spcPct val="90000"/>
              </a:lnSpc>
              <a:buSzPct val="70000"/>
              <a:buFont typeface="Wingdings" charset="2"/>
              <a:buChar char=""/>
            </a:pPr>
            <a:r>
              <a:rPr lang="en-US" sz="2800" b="1" u="sng" dirty="0" smtClean="0">
                <a:solidFill>
                  <a:srgbClr val="000000"/>
                </a:solidFill>
                <a:latin typeface="Goudy Old Style"/>
              </a:rPr>
              <a:t>Serialization</a:t>
            </a: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–  it is the process of writing the state of an object to a byte stream. </a:t>
            </a:r>
            <a:endParaRPr/>
          </a:p>
          <a:p>
            <a:pPr marL="395288" lvl="1" indent="-349250">
              <a:lnSpc>
                <a:spcPct val="90000"/>
              </a:lnSpc>
              <a:buSzPct val="70000"/>
              <a:buFont typeface="Wingdings" charset="2"/>
              <a:buChar char=""/>
            </a:pP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Applied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in situations to save the state of the object to a persistent storage area, such as a file. At a later time, </a:t>
            </a: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the state of these objects can be restored by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using the process of </a:t>
            </a:r>
            <a:r>
              <a:rPr lang="en-US" sz="2800" b="1" dirty="0">
                <a:solidFill>
                  <a:srgbClr val="000000"/>
                </a:solidFill>
                <a:latin typeface="Goudy Old Style"/>
              </a:rPr>
              <a:t>de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-</a:t>
            </a:r>
            <a:r>
              <a:rPr lang="en-US" sz="2800" b="1" dirty="0">
                <a:solidFill>
                  <a:srgbClr val="000000"/>
                </a:solidFill>
                <a:latin typeface="Goudy Old Style"/>
              </a:rPr>
              <a:t>serialization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.</a:t>
            </a:r>
            <a:endParaRPr/>
          </a:p>
          <a:p>
            <a:pPr marL="395288" lvl="1" indent="-349250">
              <a:lnSpc>
                <a:spcPct val="90000"/>
              </a:lnSpc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oudy Old Style"/>
              </a:rPr>
              <a:t>Serialization is </a:t>
            </a: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used in implementing 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Remote Method Invocation (RMI). </a:t>
            </a:r>
            <a:endParaRPr/>
          </a:p>
          <a:p>
            <a:pPr marL="852488" lvl="2" indent="-349250">
              <a:lnSpc>
                <a:spcPct val="90000"/>
              </a:lnSpc>
              <a:buSzPct val="70000"/>
              <a:buFont typeface="Arial" pitchFamily="34" charset="0"/>
              <a:buChar char="√"/>
            </a:pPr>
            <a:r>
              <a:rPr lang="en-US" sz="2800" dirty="0">
                <a:solidFill>
                  <a:srgbClr val="000000"/>
                </a:solidFill>
                <a:latin typeface="Goudy Old Style"/>
              </a:rPr>
              <a:t>RMI allows a Java object on one machine to invoke a method of a Java object on a different machine. </a:t>
            </a:r>
            <a:endParaRPr/>
          </a:p>
          <a:p>
            <a:pPr marL="852488" lvl="2" indent="-349250">
              <a:lnSpc>
                <a:spcPct val="90000"/>
              </a:lnSpc>
              <a:buSzPct val="70000"/>
              <a:buFont typeface="Arial" pitchFamily="34" charset="0"/>
              <a:buChar char="√"/>
            </a:pPr>
            <a:r>
              <a:rPr lang="en-US" sz="2800" dirty="0">
                <a:solidFill>
                  <a:srgbClr val="000000"/>
                </a:solidFill>
                <a:latin typeface="Goudy Old Style"/>
              </a:rPr>
              <a:t>An object may be supplied as an argument to that remote method. </a:t>
            </a:r>
            <a:endParaRPr lang="en-US" sz="2800" dirty="0" smtClean="0">
              <a:solidFill>
                <a:srgbClr val="000000"/>
              </a:solidFill>
              <a:latin typeface="Goudy Old Style"/>
            </a:endParaRPr>
          </a:p>
          <a:p>
            <a:pPr marL="852488" lvl="2" indent="-349250">
              <a:lnSpc>
                <a:spcPct val="90000"/>
              </a:lnSpc>
              <a:buSzPct val="70000"/>
              <a:buFont typeface="Arial" pitchFamily="34" charset="0"/>
              <a:buChar char="√"/>
            </a:pPr>
            <a:r>
              <a:rPr lang="en-US" sz="2800" dirty="0" smtClean="0">
                <a:solidFill>
                  <a:srgbClr val="000000"/>
                </a:solidFill>
                <a:latin typeface="Goudy Old Style"/>
              </a:rPr>
              <a:t>The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sending machine serializes the object and transmits it. The receiving machine de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-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serializes it.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35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>
                <a:solidFill>
                  <a:srgbClr val="000000"/>
                </a:solidFill>
                <a:latin typeface="Andalus"/>
              </a:rPr>
              <a:t>contd..</a:t>
            </a:r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0" y="381000"/>
            <a:ext cx="9143640" cy="6400440"/>
          </a:xfrm>
          <a:prstGeom prst="rect">
            <a:avLst/>
          </a:prstGeom>
        </p:spPr>
        <p:txBody>
          <a:bodyPr/>
          <a:lstStyle/>
          <a:p>
            <a:pPr marL="465138" lvl="1" indent="-357188">
              <a:buSzPct val="70000"/>
              <a:buFont typeface="Wingdings" charset="2"/>
              <a:buChar char=""/>
            </a:pPr>
            <a:r>
              <a:rPr lang="en-US" sz="2800" b="1" u="sng" dirty="0" err="1">
                <a:solidFill>
                  <a:srgbClr val="000000"/>
                </a:solidFill>
                <a:latin typeface="Goudy Old Style"/>
              </a:rPr>
              <a:t>Serializable</a:t>
            </a:r>
            <a:r>
              <a:rPr lang="en-US" sz="2800" b="1" dirty="0">
                <a:solidFill>
                  <a:srgbClr val="000000"/>
                </a:solidFill>
                <a:latin typeface="Goudy Old Style"/>
              </a:rPr>
              <a:t> –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 An interface which provides for implementing serialization. </a:t>
            </a:r>
            <a:endParaRPr/>
          </a:p>
          <a:p>
            <a:pPr marL="852488" lvl="2" indent="-287338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oudy Old Style"/>
              </a:rPr>
              <a:t>The </a:t>
            </a:r>
            <a:r>
              <a:rPr lang="en-US" sz="2800" b="1" dirty="0" err="1">
                <a:solidFill>
                  <a:srgbClr val="000000"/>
                </a:solidFill>
                <a:latin typeface="Goudy Old Style"/>
              </a:rPr>
              <a:t>Serializable</a:t>
            </a:r>
            <a:r>
              <a:rPr lang="en-US" sz="2800" b="1" dirty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interface defines no members. It is simply used to indicate that a class may be serialized. </a:t>
            </a:r>
            <a:endParaRPr/>
          </a:p>
          <a:p>
            <a:pPr marL="852488" lvl="2" indent="-287338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oudy Old Style"/>
              </a:rPr>
              <a:t>If a class is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serializable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, all of its subclasses are also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serializable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.</a:t>
            </a:r>
            <a:endParaRPr/>
          </a:p>
          <a:p>
            <a:pPr marL="852488" lvl="2" indent="-287338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oudy Old Style"/>
              </a:rPr>
              <a:t>Variables that are declared as </a:t>
            </a:r>
            <a:r>
              <a:rPr lang="en-US" sz="2800" b="1" dirty="0">
                <a:solidFill>
                  <a:srgbClr val="000000"/>
                </a:solidFill>
                <a:latin typeface="Goudy Old Style"/>
              </a:rPr>
              <a:t>transient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are not saved by the serialization facilities.</a:t>
            </a:r>
            <a:endParaRPr/>
          </a:p>
          <a:p>
            <a:pPr marL="852488" lvl="2" indent="-287338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oudy Old Style"/>
              </a:rPr>
              <a:t>Variables that are declared </a:t>
            </a:r>
            <a:r>
              <a:rPr lang="en-US" sz="2800" b="1" dirty="0">
                <a:solidFill>
                  <a:srgbClr val="000000"/>
                </a:solidFill>
                <a:latin typeface="Goudy Old Style"/>
              </a:rPr>
              <a:t>static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variables are not saved.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47372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ndalus"/>
              </a:rPr>
              <a:t>contd..</a:t>
            </a:r>
            <a:endParaRPr dirty="0"/>
          </a:p>
        </p:txBody>
      </p:sp>
      <p:sp>
        <p:nvSpPr>
          <p:cNvPr id="212" name="TextShape 2"/>
          <p:cNvSpPr txBox="1"/>
          <p:nvPr/>
        </p:nvSpPr>
        <p:spPr>
          <a:xfrm>
            <a:off x="76200" y="381000"/>
            <a:ext cx="8991600" cy="6400800"/>
          </a:xfrm>
          <a:prstGeom prst="rect">
            <a:avLst/>
          </a:prstGeom>
        </p:spPr>
        <p:txBody>
          <a:bodyPr/>
          <a:lstStyle/>
          <a:p>
            <a:pPr marL="233363" indent="-233363">
              <a:buSzPct val="70000"/>
              <a:buFont typeface="Wingdings" pitchFamily="2" charset="2"/>
              <a:buChar char="Ø"/>
            </a:pPr>
            <a:r>
              <a:rPr lang="en-US" sz="2600" b="1" u="sng" dirty="0" err="1" smtClean="0">
                <a:solidFill>
                  <a:srgbClr val="000000"/>
                </a:solidFill>
                <a:latin typeface="Goudy Old Style" pitchFamily="18" charset="0"/>
              </a:rPr>
              <a:t>ObjectOutput</a:t>
            </a:r>
            <a:r>
              <a:rPr lang="en-US" sz="2600" b="1" i="1" dirty="0" smtClean="0">
                <a:solidFill>
                  <a:srgbClr val="000000"/>
                </a:solidFill>
                <a:latin typeface="Goudy Old Style" pitchFamily="18" charset="0"/>
              </a:rPr>
              <a:t> –</a:t>
            </a:r>
            <a:r>
              <a:rPr lang="en-US" sz="2600" dirty="0" smtClean="0">
                <a:solidFill>
                  <a:srgbClr val="000000"/>
                </a:solidFill>
                <a:latin typeface="Goudy Old Style" pitchFamily="18" charset="0"/>
              </a:rPr>
              <a:t> </a:t>
            </a:r>
            <a:r>
              <a:rPr lang="en-US" sz="2600" dirty="0">
                <a:latin typeface="Goudy Old Style" pitchFamily="18" charset="0"/>
              </a:rPr>
              <a:t>The </a:t>
            </a:r>
            <a:r>
              <a:rPr lang="en-US" sz="2600" b="1" dirty="0" err="1">
                <a:latin typeface="Goudy Old Style" pitchFamily="18" charset="0"/>
              </a:rPr>
              <a:t>ObjectOutput</a:t>
            </a:r>
            <a:r>
              <a:rPr lang="en-US" sz="2600" b="1" dirty="0">
                <a:latin typeface="Goudy Old Style" pitchFamily="18" charset="0"/>
              </a:rPr>
              <a:t> </a:t>
            </a:r>
            <a:r>
              <a:rPr lang="en-US" sz="2600" dirty="0">
                <a:latin typeface="Goudy Old Style" pitchFamily="18" charset="0"/>
              </a:rPr>
              <a:t>interface extends the </a:t>
            </a:r>
            <a:endParaRPr lang="en-US" sz="2600" dirty="0" smtClean="0">
              <a:latin typeface="Goudy Old Style" pitchFamily="18" charset="0"/>
            </a:endParaRPr>
          </a:p>
          <a:p>
            <a:pPr marL="404813">
              <a:buSzPct val="70000"/>
            </a:pPr>
            <a:r>
              <a:rPr lang="en-US" sz="2600" b="1" dirty="0" err="1" smtClean="0">
                <a:latin typeface="Goudy Old Style" pitchFamily="18" charset="0"/>
              </a:rPr>
              <a:t>DataOutput</a:t>
            </a:r>
            <a:r>
              <a:rPr lang="en-US" sz="2600" b="1" dirty="0" smtClean="0">
                <a:latin typeface="Goudy Old Style" pitchFamily="18" charset="0"/>
              </a:rPr>
              <a:t> </a:t>
            </a:r>
            <a:r>
              <a:rPr lang="en-US" sz="2600" dirty="0">
                <a:latin typeface="Goudy Old Style" pitchFamily="18" charset="0"/>
              </a:rPr>
              <a:t>interface and supports object serialization</a:t>
            </a:r>
            <a:r>
              <a:rPr lang="en-US" sz="2600" dirty="0" smtClean="0">
                <a:latin typeface="Goudy Old Style" pitchFamily="18" charset="0"/>
              </a:rPr>
              <a:t>. It </a:t>
            </a:r>
            <a:r>
              <a:rPr lang="en-US" sz="2600" dirty="0">
                <a:latin typeface="Goudy Old Style" pitchFamily="18" charset="0"/>
              </a:rPr>
              <a:t>defines the </a:t>
            </a:r>
            <a:r>
              <a:rPr lang="en-US" sz="2600" dirty="0" smtClean="0">
                <a:latin typeface="Goudy Old Style" pitchFamily="18" charset="0"/>
              </a:rPr>
              <a:t> </a:t>
            </a:r>
            <a:r>
              <a:rPr lang="en-US" sz="2600" b="1" dirty="0" err="1" smtClean="0">
                <a:latin typeface="Goudy Old Style" pitchFamily="18" charset="0"/>
              </a:rPr>
              <a:t>writeObject</a:t>
            </a:r>
            <a:r>
              <a:rPr lang="en-US" sz="2600" b="1" dirty="0">
                <a:latin typeface="Goudy Old Style" pitchFamily="18" charset="0"/>
              </a:rPr>
              <a:t>( </a:t>
            </a:r>
            <a:r>
              <a:rPr lang="en-US" sz="2600" b="1" dirty="0" smtClean="0">
                <a:latin typeface="Goudy Old Style" pitchFamily="18" charset="0"/>
              </a:rPr>
              <a:t>) and other  </a:t>
            </a:r>
            <a:r>
              <a:rPr lang="en-US" sz="2600" dirty="0" smtClean="0">
                <a:latin typeface="Goudy Old Style" pitchFamily="18" charset="0"/>
              </a:rPr>
              <a:t>methods. </a:t>
            </a:r>
            <a:r>
              <a:rPr lang="en-US" sz="2600" b="1" dirty="0" err="1">
                <a:latin typeface="Goudy Old Style" pitchFamily="18" charset="0"/>
              </a:rPr>
              <a:t>writeObject</a:t>
            </a:r>
            <a:r>
              <a:rPr lang="en-US" sz="2600" b="1" dirty="0">
                <a:latin typeface="Goudy Old Style" pitchFamily="18" charset="0"/>
              </a:rPr>
              <a:t>( )</a:t>
            </a:r>
            <a:r>
              <a:rPr lang="en-US" sz="2600" dirty="0" smtClean="0">
                <a:latin typeface="Goudy Old Style" pitchFamily="18" charset="0"/>
              </a:rPr>
              <a:t> is called </a:t>
            </a:r>
            <a:r>
              <a:rPr lang="en-US" sz="2600" dirty="0">
                <a:latin typeface="Goudy Old Style" pitchFamily="18" charset="0"/>
              </a:rPr>
              <a:t>to serialize </a:t>
            </a:r>
            <a:r>
              <a:rPr lang="en-US" sz="2600" dirty="0" smtClean="0">
                <a:latin typeface="Goudy Old Style" pitchFamily="18" charset="0"/>
              </a:rPr>
              <a:t>an </a:t>
            </a:r>
            <a:r>
              <a:rPr lang="en-US" sz="2600" dirty="0">
                <a:latin typeface="Goudy Old Style" pitchFamily="18" charset="0"/>
              </a:rPr>
              <a:t>object. All of these methods will throw an </a:t>
            </a:r>
            <a:r>
              <a:rPr lang="en-US" sz="2600" b="1" dirty="0" err="1">
                <a:latin typeface="Goudy Old Style" pitchFamily="18" charset="0"/>
              </a:rPr>
              <a:t>IOException</a:t>
            </a:r>
            <a:r>
              <a:rPr lang="en-US" sz="2600" b="1" dirty="0">
                <a:latin typeface="Goudy Old Style" pitchFamily="18" charset="0"/>
              </a:rPr>
              <a:t> </a:t>
            </a:r>
            <a:r>
              <a:rPr lang="en-US" sz="2600" dirty="0">
                <a:latin typeface="Goudy Old Style" pitchFamily="18" charset="0"/>
              </a:rPr>
              <a:t>on error conditions.</a:t>
            </a:r>
          </a:p>
          <a:p>
            <a:endParaRPr lang="en-US" sz="2600" dirty="0" smtClean="0">
              <a:solidFill>
                <a:srgbClr val="000000"/>
              </a:solidFill>
              <a:latin typeface="Goudy Old Style" pitchFamily="18" charset="0"/>
            </a:endParaRPr>
          </a:p>
          <a:p>
            <a:pPr marL="233363" indent="-233363">
              <a:buSzPct val="70000"/>
              <a:buFont typeface="Wingdings" pitchFamily="2" charset="2"/>
              <a:buChar char="Ø"/>
            </a:pPr>
            <a:r>
              <a:rPr lang="en-US" sz="2600" b="1" u="sng" dirty="0" err="1" smtClean="0">
                <a:solidFill>
                  <a:srgbClr val="000000"/>
                </a:solidFill>
                <a:latin typeface="Goudy Old Style" pitchFamily="18" charset="0"/>
              </a:rPr>
              <a:t>ObjectOutputStream</a:t>
            </a:r>
            <a:r>
              <a:rPr lang="en-US" sz="2600" dirty="0" smtClean="0">
                <a:solidFill>
                  <a:srgbClr val="000000"/>
                </a:solidFill>
                <a:latin typeface="Goudy Old Style" pitchFamily="18" charset="0"/>
              </a:rPr>
              <a:t> – </a:t>
            </a:r>
            <a:r>
              <a:rPr lang="en-US" sz="2600" dirty="0">
                <a:latin typeface="Goudy Old Style" pitchFamily="18" charset="0"/>
              </a:rPr>
              <a:t>The </a:t>
            </a:r>
            <a:r>
              <a:rPr lang="en-US" sz="2600" b="1" dirty="0" err="1">
                <a:latin typeface="Goudy Old Style" pitchFamily="18" charset="0"/>
              </a:rPr>
              <a:t>ObjectOutputStream</a:t>
            </a:r>
            <a:r>
              <a:rPr lang="en-US" sz="2600" b="1" dirty="0">
                <a:latin typeface="Goudy Old Style" pitchFamily="18" charset="0"/>
              </a:rPr>
              <a:t> </a:t>
            </a:r>
            <a:r>
              <a:rPr lang="en-US" sz="2600" dirty="0">
                <a:latin typeface="Goudy Old Style" pitchFamily="18" charset="0"/>
              </a:rPr>
              <a:t>class extends </a:t>
            </a:r>
            <a:endParaRPr lang="en-US" sz="2600" dirty="0" smtClean="0">
              <a:latin typeface="Goudy Old Style" pitchFamily="18" charset="0"/>
            </a:endParaRPr>
          </a:p>
          <a:p>
            <a:pPr marL="404813">
              <a:buSzPct val="70000"/>
            </a:pPr>
            <a:r>
              <a:rPr lang="en-US" sz="2600" dirty="0" smtClean="0">
                <a:latin typeface="Goudy Old Style" pitchFamily="18" charset="0"/>
              </a:rPr>
              <a:t>the </a:t>
            </a:r>
            <a:r>
              <a:rPr lang="en-US" sz="2600" b="1" dirty="0" err="1">
                <a:latin typeface="Goudy Old Style" pitchFamily="18" charset="0"/>
              </a:rPr>
              <a:t>OutputStream</a:t>
            </a:r>
            <a:r>
              <a:rPr lang="en-US" sz="2600" b="1" dirty="0">
                <a:latin typeface="Goudy Old Style" pitchFamily="18" charset="0"/>
              </a:rPr>
              <a:t> </a:t>
            </a:r>
            <a:r>
              <a:rPr lang="en-US" sz="2600" dirty="0">
                <a:latin typeface="Goudy Old Style" pitchFamily="18" charset="0"/>
              </a:rPr>
              <a:t>class and implements </a:t>
            </a:r>
            <a:r>
              <a:rPr lang="en-US" sz="2600" dirty="0" smtClean="0">
                <a:latin typeface="Goudy Old Style" pitchFamily="18" charset="0"/>
              </a:rPr>
              <a:t>the </a:t>
            </a:r>
            <a:r>
              <a:rPr lang="en-US" sz="2600" b="1" dirty="0" err="1" smtClean="0">
                <a:latin typeface="Goudy Old Style" pitchFamily="18" charset="0"/>
              </a:rPr>
              <a:t>ObjectOutput</a:t>
            </a:r>
            <a:r>
              <a:rPr lang="en-US" sz="2600" b="1" dirty="0" smtClean="0">
                <a:latin typeface="Goudy Old Style" pitchFamily="18" charset="0"/>
              </a:rPr>
              <a:t> </a:t>
            </a:r>
            <a:r>
              <a:rPr lang="en-US" sz="2600" dirty="0">
                <a:latin typeface="Goudy Old Style" pitchFamily="18" charset="0"/>
              </a:rPr>
              <a:t>interface. </a:t>
            </a:r>
            <a:endParaRPr lang="en-US" sz="2600" dirty="0" smtClean="0">
              <a:latin typeface="Goudy Old Style" pitchFamily="18" charset="0"/>
            </a:endParaRPr>
          </a:p>
          <a:p>
            <a:pPr marL="404813">
              <a:buSzPct val="70000"/>
            </a:pPr>
            <a:r>
              <a:rPr lang="en-US" sz="2600" dirty="0" smtClean="0">
                <a:latin typeface="Goudy Old Style" pitchFamily="18" charset="0"/>
              </a:rPr>
              <a:t>The constructor </a:t>
            </a:r>
            <a:r>
              <a:rPr lang="en-US" sz="2600" dirty="0" err="1" smtClean="0">
                <a:latin typeface="Goudy Old Style" pitchFamily="18" charset="0"/>
              </a:rPr>
              <a:t>ObjectOutputStream</a:t>
            </a:r>
            <a:r>
              <a:rPr lang="en-US" sz="2600" dirty="0" smtClean="0">
                <a:latin typeface="Goudy Old Style" pitchFamily="18" charset="0"/>
              </a:rPr>
              <a:t>(</a:t>
            </a:r>
            <a:r>
              <a:rPr lang="en-US" sz="2600" dirty="0" err="1" smtClean="0">
                <a:latin typeface="Goudy Old Style" pitchFamily="18" charset="0"/>
              </a:rPr>
              <a:t>OutputStream</a:t>
            </a:r>
            <a:r>
              <a:rPr lang="en-US" sz="2600" dirty="0" smtClean="0">
                <a:latin typeface="Goudy Old Style" pitchFamily="18" charset="0"/>
              </a:rPr>
              <a:t>  </a:t>
            </a:r>
            <a:r>
              <a:rPr lang="en-US" sz="2600" i="1" dirty="0" err="1" smtClean="0">
                <a:latin typeface="Goudy Old Style" pitchFamily="18" charset="0"/>
              </a:rPr>
              <a:t>outStream</a:t>
            </a:r>
            <a:r>
              <a:rPr lang="en-US" sz="2600" dirty="0">
                <a:latin typeface="Goudy Old Style" pitchFamily="18" charset="0"/>
              </a:rPr>
              <a:t>) throws </a:t>
            </a:r>
            <a:r>
              <a:rPr lang="en-US" sz="2600" dirty="0" err="1" smtClean="0">
                <a:latin typeface="Goudy Old Style" pitchFamily="18" charset="0"/>
              </a:rPr>
              <a:t>IOException</a:t>
            </a:r>
            <a:r>
              <a:rPr lang="en-US" sz="2600" dirty="0" smtClean="0">
                <a:latin typeface="Goudy Old Style" pitchFamily="18" charset="0"/>
              </a:rPr>
              <a:t> The </a:t>
            </a:r>
            <a:r>
              <a:rPr lang="en-US" sz="2600" dirty="0">
                <a:latin typeface="Goudy Old Style" pitchFamily="18" charset="0"/>
              </a:rPr>
              <a:t>argument </a:t>
            </a:r>
            <a:r>
              <a:rPr lang="en-US" sz="2600" i="1" dirty="0" err="1">
                <a:latin typeface="Goudy Old Style" pitchFamily="18" charset="0"/>
              </a:rPr>
              <a:t>outStream</a:t>
            </a:r>
            <a:r>
              <a:rPr lang="en-US" sz="2600" i="1" dirty="0">
                <a:latin typeface="Goudy Old Style" pitchFamily="18" charset="0"/>
              </a:rPr>
              <a:t> </a:t>
            </a:r>
            <a:r>
              <a:rPr lang="en-US" sz="2600" dirty="0">
                <a:latin typeface="Goudy Old Style" pitchFamily="18" charset="0"/>
              </a:rPr>
              <a:t>is the output stream to which serialized objects will be written.</a:t>
            </a:r>
          </a:p>
          <a:p>
            <a:r>
              <a:rPr lang="en-US" sz="2600" dirty="0">
                <a:latin typeface="Goudy Old Style" pitchFamily="18" charset="0"/>
              </a:rPr>
              <a:t> </a:t>
            </a:r>
            <a:r>
              <a:rPr lang="en-US" sz="2600" dirty="0" smtClean="0">
                <a:latin typeface="Goudy Old Style" pitchFamily="18" charset="0"/>
              </a:rPr>
              <a:t>    The methods of this class throw an </a:t>
            </a:r>
            <a:r>
              <a:rPr lang="en-US" sz="2600" b="1" dirty="0" err="1">
                <a:latin typeface="Goudy Old Style" pitchFamily="18" charset="0"/>
              </a:rPr>
              <a:t>IOException</a:t>
            </a:r>
            <a:r>
              <a:rPr lang="en-US" sz="2600" b="1" dirty="0">
                <a:latin typeface="Goudy Old Style" pitchFamily="18" charset="0"/>
              </a:rPr>
              <a:t> </a:t>
            </a:r>
            <a:r>
              <a:rPr lang="en-US" sz="2600" dirty="0">
                <a:latin typeface="Goudy Old Style" pitchFamily="18" charset="0"/>
              </a:rPr>
              <a:t>on error </a:t>
            </a:r>
            <a:r>
              <a:rPr lang="en-US" sz="2600" dirty="0" smtClean="0">
                <a:latin typeface="Goudy Old Style" pitchFamily="18" charset="0"/>
              </a:rPr>
              <a:t> </a:t>
            </a:r>
          </a:p>
          <a:p>
            <a:r>
              <a:rPr lang="en-US" sz="2600" dirty="0">
                <a:latin typeface="Goudy Old Style" pitchFamily="18" charset="0"/>
              </a:rPr>
              <a:t> </a:t>
            </a:r>
            <a:r>
              <a:rPr lang="en-US" sz="2600" dirty="0" smtClean="0">
                <a:latin typeface="Goudy Old Style" pitchFamily="18" charset="0"/>
              </a:rPr>
              <a:t>    conditions</a:t>
            </a:r>
            <a:r>
              <a:rPr lang="en-US" sz="2600" dirty="0">
                <a:latin typeface="Goudy Old Style" pitchFamily="18" charset="0"/>
              </a:rPr>
              <a:t>.</a:t>
            </a:r>
            <a:endParaRPr sz="2600" dirty="0">
              <a:latin typeface="Goudy Old Style" pitchFamily="18" charset="0"/>
            </a:endParaRPr>
          </a:p>
          <a:p>
            <a:endParaRPr sz="2600" dirty="0">
              <a:latin typeface="Goudy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6592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contd..</a:t>
            </a:r>
            <a:endParaRPr lang="en-US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" y="381000"/>
            <a:ext cx="8991600" cy="6324600"/>
          </a:xfrm>
        </p:spPr>
        <p:txBody>
          <a:bodyPr>
            <a:noAutofit/>
          </a:bodyPr>
          <a:lstStyle/>
          <a:p>
            <a:pPr>
              <a:buSzPct val="70000"/>
              <a:buFont typeface="Wingdings" pitchFamily="2" charset="2"/>
              <a:buChar char="Ø"/>
            </a:pPr>
            <a:r>
              <a:rPr lang="en-US" sz="2600" b="1" u="sng" dirty="0" err="1" smtClean="0">
                <a:solidFill>
                  <a:srgbClr val="000000"/>
                </a:solidFill>
                <a:latin typeface="Goudy Old Style" pitchFamily="18" charset="0"/>
              </a:rPr>
              <a:t>ObjectInput</a:t>
            </a:r>
            <a:r>
              <a:rPr lang="en-US" sz="2600" b="1" dirty="0" smtClean="0">
                <a:solidFill>
                  <a:srgbClr val="000000"/>
                </a:solidFill>
                <a:latin typeface="Goudy Old Style" pitchFamily="18" charset="0"/>
              </a:rPr>
              <a:t> – </a:t>
            </a:r>
            <a:r>
              <a:rPr lang="en-US" sz="2600" dirty="0">
                <a:latin typeface="Goudy Old Style" pitchFamily="18" charset="0"/>
              </a:rPr>
              <a:t>The </a:t>
            </a:r>
            <a:r>
              <a:rPr lang="en-US" sz="2600" b="1" dirty="0" err="1">
                <a:latin typeface="Goudy Old Style" pitchFamily="18" charset="0"/>
              </a:rPr>
              <a:t>ObjectInput</a:t>
            </a:r>
            <a:r>
              <a:rPr lang="en-US" sz="2600" b="1" dirty="0">
                <a:latin typeface="Goudy Old Style" pitchFamily="18" charset="0"/>
              </a:rPr>
              <a:t> </a:t>
            </a:r>
            <a:r>
              <a:rPr lang="en-US" sz="2600" dirty="0">
                <a:latin typeface="Goudy Old Style" pitchFamily="18" charset="0"/>
              </a:rPr>
              <a:t>interface extends the </a:t>
            </a:r>
            <a:r>
              <a:rPr lang="en-US" sz="2600" b="1" dirty="0" err="1">
                <a:latin typeface="Goudy Old Style" pitchFamily="18" charset="0"/>
              </a:rPr>
              <a:t>DataInput</a:t>
            </a:r>
            <a:r>
              <a:rPr lang="en-US" sz="2600" b="1" dirty="0">
                <a:latin typeface="Goudy Old Style" pitchFamily="18" charset="0"/>
              </a:rPr>
              <a:t> </a:t>
            </a:r>
            <a:r>
              <a:rPr lang="en-US" sz="2600" dirty="0">
                <a:latin typeface="Goudy Old Style" pitchFamily="18" charset="0"/>
              </a:rPr>
              <a:t>interface and defines the </a:t>
            </a:r>
            <a:r>
              <a:rPr lang="en-US" sz="2600" b="1" dirty="0" err="1">
                <a:latin typeface="Goudy Old Style" pitchFamily="18" charset="0"/>
              </a:rPr>
              <a:t>readObject</a:t>
            </a:r>
            <a:r>
              <a:rPr lang="en-US" sz="2600" b="1" dirty="0">
                <a:latin typeface="Goudy Old Style" pitchFamily="18" charset="0"/>
              </a:rPr>
              <a:t>( ) </a:t>
            </a:r>
            <a:r>
              <a:rPr lang="en-US" sz="2600" dirty="0" smtClean="0">
                <a:latin typeface="Goudy Old Style" pitchFamily="18" charset="0"/>
              </a:rPr>
              <a:t>and various methods. </a:t>
            </a:r>
            <a:r>
              <a:rPr lang="en-US" sz="2600" dirty="0">
                <a:latin typeface="Goudy Old Style" pitchFamily="18" charset="0"/>
              </a:rPr>
              <a:t>It supports object serialization. </a:t>
            </a:r>
            <a:endParaRPr lang="en-US" sz="2600" dirty="0" smtClean="0">
              <a:latin typeface="Goudy Old Style" pitchFamily="18" charset="0"/>
            </a:endParaRPr>
          </a:p>
          <a:p>
            <a:pPr marL="404813" indent="-404813">
              <a:buSzPct val="70000"/>
              <a:buNone/>
            </a:pPr>
            <a:r>
              <a:rPr lang="en-US" sz="2600" dirty="0">
                <a:latin typeface="Goudy Old Style" pitchFamily="18" charset="0"/>
              </a:rPr>
              <a:t> </a:t>
            </a:r>
            <a:r>
              <a:rPr lang="en-US" sz="2600" dirty="0" smtClean="0">
                <a:latin typeface="Goudy Old Style" pitchFamily="18" charset="0"/>
              </a:rPr>
              <a:t>   This is </a:t>
            </a:r>
            <a:r>
              <a:rPr lang="en-US" sz="2600" dirty="0">
                <a:latin typeface="Goudy Old Style" pitchFamily="18" charset="0"/>
              </a:rPr>
              <a:t>called to </a:t>
            </a:r>
            <a:r>
              <a:rPr lang="en-US" sz="2600" dirty="0" err="1">
                <a:latin typeface="Goudy Old Style" pitchFamily="18" charset="0"/>
              </a:rPr>
              <a:t>deserialize</a:t>
            </a:r>
            <a:r>
              <a:rPr lang="en-US" sz="2600" dirty="0">
                <a:latin typeface="Goudy Old Style" pitchFamily="18" charset="0"/>
              </a:rPr>
              <a:t> an object. </a:t>
            </a:r>
            <a:endParaRPr lang="en-US" sz="2600" dirty="0" smtClean="0">
              <a:latin typeface="Goudy Old Style" pitchFamily="18" charset="0"/>
            </a:endParaRPr>
          </a:p>
          <a:p>
            <a:pPr marL="404813" indent="-404813">
              <a:buSzPct val="70000"/>
              <a:buNone/>
            </a:pPr>
            <a:r>
              <a:rPr lang="en-US" sz="2600" dirty="0">
                <a:latin typeface="Goudy Old Style" pitchFamily="18" charset="0"/>
              </a:rPr>
              <a:t> </a:t>
            </a:r>
            <a:r>
              <a:rPr lang="en-US" sz="2600" dirty="0" smtClean="0">
                <a:latin typeface="Goudy Old Style" pitchFamily="18" charset="0"/>
              </a:rPr>
              <a:t>    All </a:t>
            </a:r>
            <a:r>
              <a:rPr lang="en-US" sz="2600" dirty="0">
                <a:latin typeface="Goudy Old Style" pitchFamily="18" charset="0"/>
              </a:rPr>
              <a:t>of these methods will </a:t>
            </a:r>
            <a:r>
              <a:rPr lang="en-US" sz="2600" dirty="0" smtClean="0">
                <a:latin typeface="Goudy Old Style" pitchFamily="18" charset="0"/>
              </a:rPr>
              <a:t>  throw </a:t>
            </a:r>
            <a:r>
              <a:rPr lang="en-US" sz="2600" dirty="0">
                <a:latin typeface="Goudy Old Style" pitchFamily="18" charset="0"/>
              </a:rPr>
              <a:t>an </a:t>
            </a:r>
            <a:r>
              <a:rPr lang="en-US" sz="2600" b="1" dirty="0" err="1">
                <a:latin typeface="Goudy Old Style" pitchFamily="18" charset="0"/>
              </a:rPr>
              <a:t>IOException</a:t>
            </a:r>
            <a:r>
              <a:rPr lang="en-US" sz="2600" b="1" dirty="0">
                <a:latin typeface="Goudy Old Style" pitchFamily="18" charset="0"/>
              </a:rPr>
              <a:t> </a:t>
            </a:r>
            <a:r>
              <a:rPr lang="en-US" sz="2600" dirty="0">
                <a:latin typeface="Goudy Old Style" pitchFamily="18" charset="0"/>
              </a:rPr>
              <a:t>on </a:t>
            </a:r>
            <a:r>
              <a:rPr lang="en-US" sz="2600" dirty="0" smtClean="0">
                <a:latin typeface="Goudy Old Style" pitchFamily="18" charset="0"/>
              </a:rPr>
              <a:t>error conditions</a:t>
            </a:r>
            <a:r>
              <a:rPr lang="en-US" sz="2600" dirty="0">
                <a:latin typeface="Goudy Old Style" pitchFamily="18" charset="0"/>
              </a:rPr>
              <a:t>. The </a:t>
            </a:r>
            <a:r>
              <a:rPr lang="en-US" sz="2600" b="1" dirty="0" err="1">
                <a:latin typeface="Goudy Old Style" pitchFamily="18" charset="0"/>
              </a:rPr>
              <a:t>readObject</a:t>
            </a:r>
            <a:r>
              <a:rPr lang="en-US" sz="2600" b="1" dirty="0">
                <a:latin typeface="Goudy Old Style" pitchFamily="18" charset="0"/>
              </a:rPr>
              <a:t>( ) </a:t>
            </a:r>
            <a:r>
              <a:rPr lang="en-US" sz="2600" dirty="0">
                <a:latin typeface="Goudy Old Style" pitchFamily="18" charset="0"/>
              </a:rPr>
              <a:t>method can also throw </a:t>
            </a:r>
            <a:r>
              <a:rPr lang="en-US" sz="2600" b="1" dirty="0" err="1">
                <a:latin typeface="Goudy Old Style" pitchFamily="18" charset="0"/>
              </a:rPr>
              <a:t>ClassNotFoundException</a:t>
            </a:r>
            <a:r>
              <a:rPr lang="en-US" sz="2600" dirty="0">
                <a:latin typeface="Goudy Old Style" pitchFamily="18" charset="0"/>
              </a:rPr>
              <a:t>.</a:t>
            </a:r>
            <a:endParaRPr lang="en-US" sz="2600" b="1" u="sng" dirty="0">
              <a:latin typeface="Goudy Old Style" pitchFamily="18" charset="0"/>
            </a:endParaRP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b="1" u="sng" dirty="0" err="1" smtClean="0">
                <a:latin typeface="Goudy Old Style" pitchFamily="18" charset="0"/>
              </a:rPr>
              <a:t>ObjectInputStream</a:t>
            </a:r>
            <a:r>
              <a:rPr lang="en-US" sz="2600" b="1" dirty="0" smtClean="0">
                <a:latin typeface="Goudy Old Style" pitchFamily="18" charset="0"/>
              </a:rPr>
              <a:t> –  </a:t>
            </a:r>
            <a:r>
              <a:rPr lang="en-US" sz="2600" dirty="0" smtClean="0">
                <a:latin typeface="Goudy Old Style" pitchFamily="18" charset="0"/>
              </a:rPr>
              <a:t>The </a:t>
            </a:r>
            <a:r>
              <a:rPr lang="en-US" sz="2600" b="1" dirty="0" err="1">
                <a:latin typeface="Goudy Old Style" pitchFamily="18" charset="0"/>
              </a:rPr>
              <a:t>ObjectInputStream</a:t>
            </a:r>
            <a:r>
              <a:rPr lang="en-US" sz="2600" b="1" dirty="0">
                <a:latin typeface="Goudy Old Style" pitchFamily="18" charset="0"/>
              </a:rPr>
              <a:t> </a:t>
            </a:r>
            <a:r>
              <a:rPr lang="en-US" sz="2600" dirty="0">
                <a:latin typeface="Goudy Old Style" pitchFamily="18" charset="0"/>
              </a:rPr>
              <a:t>class extends the </a:t>
            </a:r>
            <a:r>
              <a:rPr lang="en-US" sz="2600" b="1" dirty="0" err="1">
                <a:latin typeface="Goudy Old Style" pitchFamily="18" charset="0"/>
              </a:rPr>
              <a:t>InputStream</a:t>
            </a:r>
            <a:r>
              <a:rPr lang="en-US" sz="2600" b="1" dirty="0">
                <a:latin typeface="Goudy Old Style" pitchFamily="18" charset="0"/>
              </a:rPr>
              <a:t> </a:t>
            </a:r>
            <a:r>
              <a:rPr lang="en-US" sz="2600" dirty="0">
                <a:latin typeface="Goudy Old Style" pitchFamily="18" charset="0"/>
              </a:rPr>
              <a:t>class and implements the </a:t>
            </a:r>
            <a:r>
              <a:rPr lang="en-US" sz="2600" b="1" dirty="0" err="1" smtClean="0">
                <a:latin typeface="Goudy Old Style" pitchFamily="18" charset="0"/>
              </a:rPr>
              <a:t>ObjectInput</a:t>
            </a:r>
            <a:r>
              <a:rPr lang="en-US" sz="2600" b="1" dirty="0" smtClean="0">
                <a:latin typeface="Goudy Old Style" pitchFamily="18" charset="0"/>
              </a:rPr>
              <a:t>  </a:t>
            </a:r>
            <a:r>
              <a:rPr lang="en-US" sz="2600" dirty="0" smtClean="0">
                <a:latin typeface="Goudy Old Style" pitchFamily="18" charset="0"/>
              </a:rPr>
              <a:t>interface</a:t>
            </a:r>
            <a:r>
              <a:rPr lang="en-US" sz="2600" dirty="0">
                <a:latin typeface="Goudy Old Style" pitchFamily="18" charset="0"/>
              </a:rPr>
              <a:t>. </a:t>
            </a:r>
            <a:r>
              <a:rPr lang="en-US" sz="2600" b="1" dirty="0" err="1">
                <a:latin typeface="Goudy Old Style" pitchFamily="18" charset="0"/>
              </a:rPr>
              <a:t>ObjectInputStream</a:t>
            </a:r>
            <a:r>
              <a:rPr lang="en-US" sz="2600" b="1" dirty="0">
                <a:latin typeface="Goudy Old Style" pitchFamily="18" charset="0"/>
              </a:rPr>
              <a:t> </a:t>
            </a:r>
            <a:r>
              <a:rPr lang="en-US" sz="2600" dirty="0">
                <a:latin typeface="Goudy Old Style" pitchFamily="18" charset="0"/>
              </a:rPr>
              <a:t>is responsible for reading objects from a stream. </a:t>
            </a:r>
            <a:r>
              <a:rPr lang="en-US" sz="2600" dirty="0" smtClean="0">
                <a:latin typeface="Goudy Old Style" pitchFamily="18" charset="0"/>
              </a:rPr>
              <a:t>The constructor </a:t>
            </a:r>
            <a:r>
              <a:rPr lang="en-US" sz="2600" dirty="0" err="1" smtClean="0">
                <a:latin typeface="Goudy Old Style" pitchFamily="18" charset="0"/>
              </a:rPr>
              <a:t>ObjectInputStream</a:t>
            </a:r>
            <a:r>
              <a:rPr lang="en-US" sz="2600" dirty="0" smtClean="0">
                <a:latin typeface="Goudy Old Style" pitchFamily="18" charset="0"/>
              </a:rPr>
              <a:t>(</a:t>
            </a:r>
            <a:r>
              <a:rPr lang="en-US" sz="2600" dirty="0" err="1" smtClean="0">
                <a:latin typeface="Goudy Old Style" pitchFamily="18" charset="0"/>
              </a:rPr>
              <a:t>InputStream</a:t>
            </a:r>
            <a:r>
              <a:rPr lang="en-US" sz="2600" dirty="0" smtClean="0">
                <a:latin typeface="Goudy Old Style" pitchFamily="18" charset="0"/>
              </a:rPr>
              <a:t> </a:t>
            </a:r>
            <a:r>
              <a:rPr lang="en-US" sz="2600" i="1" dirty="0" err="1" smtClean="0">
                <a:latin typeface="Goudy Old Style" pitchFamily="18" charset="0"/>
              </a:rPr>
              <a:t>inStream</a:t>
            </a:r>
            <a:r>
              <a:rPr lang="en-US" sz="2600" dirty="0" smtClean="0">
                <a:latin typeface="Goudy Old Style" pitchFamily="18" charset="0"/>
              </a:rPr>
              <a:t>) throws </a:t>
            </a:r>
            <a:r>
              <a:rPr lang="en-US" sz="2600" dirty="0" err="1">
                <a:latin typeface="Goudy Old Style" pitchFamily="18" charset="0"/>
              </a:rPr>
              <a:t>IOException</a:t>
            </a:r>
            <a:endParaRPr lang="en-US" sz="2600" dirty="0">
              <a:latin typeface="Goudy Old Style" pitchFamily="18" charset="0"/>
            </a:endParaRPr>
          </a:p>
          <a:p>
            <a:pPr marL="339725" indent="0">
              <a:buNone/>
            </a:pPr>
            <a:r>
              <a:rPr lang="en-US" sz="2600" dirty="0">
                <a:latin typeface="Goudy Old Style" pitchFamily="18" charset="0"/>
              </a:rPr>
              <a:t>The argument </a:t>
            </a:r>
            <a:r>
              <a:rPr lang="en-US" sz="2600" i="1" dirty="0" err="1">
                <a:latin typeface="Goudy Old Style" pitchFamily="18" charset="0"/>
              </a:rPr>
              <a:t>inStream</a:t>
            </a:r>
            <a:r>
              <a:rPr lang="en-US" sz="2600" i="1" dirty="0">
                <a:latin typeface="Goudy Old Style" pitchFamily="18" charset="0"/>
              </a:rPr>
              <a:t> </a:t>
            </a:r>
            <a:r>
              <a:rPr lang="en-US" sz="2600" dirty="0">
                <a:latin typeface="Goudy Old Style" pitchFamily="18" charset="0"/>
              </a:rPr>
              <a:t>is the input stream from which serialized objects should be </a:t>
            </a:r>
            <a:r>
              <a:rPr lang="en-US" sz="2600" dirty="0" err="1" smtClean="0">
                <a:latin typeface="Goudy Old Style" pitchFamily="18" charset="0"/>
              </a:rPr>
              <a:t>read.Several</a:t>
            </a:r>
            <a:r>
              <a:rPr lang="en-US" sz="2600" dirty="0" smtClean="0">
                <a:latin typeface="Goudy Old Style" pitchFamily="18" charset="0"/>
              </a:rPr>
              <a:t> methods of this class will throw </a:t>
            </a:r>
            <a:r>
              <a:rPr lang="en-US" sz="2600" dirty="0">
                <a:latin typeface="Goudy Old Style" pitchFamily="18" charset="0"/>
              </a:rPr>
              <a:t>an </a:t>
            </a:r>
            <a:r>
              <a:rPr lang="en-US" sz="2600" b="1" dirty="0" err="1">
                <a:latin typeface="Goudy Old Style" pitchFamily="18" charset="0"/>
              </a:rPr>
              <a:t>IOException</a:t>
            </a:r>
            <a:r>
              <a:rPr lang="en-US" sz="2600" b="1" dirty="0">
                <a:latin typeface="Goudy Old Style" pitchFamily="18" charset="0"/>
              </a:rPr>
              <a:t> </a:t>
            </a:r>
            <a:r>
              <a:rPr lang="en-US" sz="2600" dirty="0">
                <a:latin typeface="Goudy Old Style" pitchFamily="18" charset="0"/>
              </a:rPr>
              <a:t>on error conditions</a:t>
            </a:r>
            <a:r>
              <a:rPr lang="en-US" sz="2600" dirty="0" smtClean="0">
                <a:latin typeface="Goudy Old Style" pitchFamily="18" charset="0"/>
              </a:rPr>
              <a:t>.</a:t>
            </a:r>
            <a:endParaRPr lang="en-US" sz="2600" b="1" dirty="0">
              <a:solidFill>
                <a:srgbClr val="000000"/>
              </a:solidFill>
              <a:latin typeface="Goudy Old Style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754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600" dirty="0">
                <a:latin typeface="Goudy Old Style" pitchFamily="18" charset="0"/>
              </a:rPr>
              <a:t>A </a:t>
            </a:r>
            <a:r>
              <a:rPr lang="en-IN" sz="2600" i="1" dirty="0">
                <a:latin typeface="Goudy Old Style" pitchFamily="18" charset="0"/>
              </a:rPr>
              <a:t>package </a:t>
            </a:r>
            <a:r>
              <a:rPr lang="en-IN" sz="2600" dirty="0">
                <a:latin typeface="Goudy Old Style" pitchFamily="18" charset="0"/>
              </a:rPr>
              <a:t>is a set of classes that are stored in a directory, which has the same name as the package name. Packages enable you to organize the class files provided by Java. The Java packages are classified into the following two categories: 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IN" sz="2600" b="1" dirty="0" smtClean="0">
                <a:latin typeface="Goudy Old Style" pitchFamily="18" charset="0"/>
              </a:rPr>
              <a:t>Java </a:t>
            </a:r>
            <a:r>
              <a:rPr lang="en-IN" sz="2600" b="1" dirty="0">
                <a:latin typeface="Goudy Old Style" pitchFamily="18" charset="0"/>
              </a:rPr>
              <a:t>Application Programming Interface (API) </a:t>
            </a:r>
            <a:r>
              <a:rPr lang="en-IN" sz="2600" b="1" dirty="0" smtClean="0">
                <a:latin typeface="Goudy Old Style" pitchFamily="18" charset="0"/>
              </a:rPr>
              <a:t>packages</a:t>
            </a:r>
            <a:r>
              <a:rPr lang="en-IN" sz="2600" dirty="0" smtClean="0">
                <a:latin typeface="Goudy Old Style" pitchFamily="18" charset="0"/>
              </a:rPr>
              <a:t>: The </a:t>
            </a:r>
            <a:r>
              <a:rPr lang="en-IN" sz="2600" dirty="0">
                <a:latin typeface="Goudy Old Style" pitchFamily="18" charset="0"/>
              </a:rPr>
              <a:t>Java API consists of various packages, such as </a:t>
            </a:r>
            <a:r>
              <a:rPr lang="en-IN" sz="2600" dirty="0" err="1">
                <a:latin typeface="Goudy Old Style" pitchFamily="18" charset="0"/>
              </a:rPr>
              <a:t>java.lang</a:t>
            </a:r>
            <a:r>
              <a:rPr lang="en-IN" sz="2600" dirty="0">
                <a:latin typeface="Goudy Old Style" pitchFamily="18" charset="0"/>
              </a:rPr>
              <a:t>, </a:t>
            </a:r>
            <a:r>
              <a:rPr lang="en-IN" sz="2600" dirty="0" err="1">
                <a:latin typeface="Goudy Old Style" pitchFamily="18" charset="0"/>
              </a:rPr>
              <a:t>java.util</a:t>
            </a:r>
            <a:r>
              <a:rPr lang="en-IN" sz="2600" dirty="0">
                <a:latin typeface="Goudy Old Style" pitchFamily="18" charset="0"/>
              </a:rPr>
              <a:t>, java.io, </a:t>
            </a:r>
            <a:r>
              <a:rPr lang="en-IN" sz="2600" dirty="0" err="1">
                <a:latin typeface="Goudy Old Style" pitchFamily="18" charset="0"/>
              </a:rPr>
              <a:t>java.awt</a:t>
            </a:r>
            <a:r>
              <a:rPr lang="en-IN" sz="2600" dirty="0">
                <a:latin typeface="Goudy Old Style" pitchFamily="18" charset="0"/>
              </a:rPr>
              <a:t>, java.net, and </a:t>
            </a:r>
            <a:r>
              <a:rPr lang="en-IN" sz="2600" dirty="0" err="1">
                <a:latin typeface="Goudy Old Style" pitchFamily="18" charset="0"/>
              </a:rPr>
              <a:t>java.applet</a:t>
            </a:r>
            <a:r>
              <a:rPr lang="en-IN" sz="2600" dirty="0">
                <a:latin typeface="Goudy Old Style" pitchFamily="18" charset="0"/>
              </a:rPr>
              <a:t>. 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IN" sz="2600" b="1" dirty="0" smtClean="0">
                <a:latin typeface="Goudy Old Style" pitchFamily="18" charset="0"/>
              </a:rPr>
              <a:t>Java </a:t>
            </a:r>
            <a:r>
              <a:rPr lang="en-IN" sz="2600" b="1" dirty="0">
                <a:latin typeface="Goudy Old Style" pitchFamily="18" charset="0"/>
              </a:rPr>
              <a:t>user-defined packages</a:t>
            </a:r>
            <a:r>
              <a:rPr lang="en-IN" sz="2600" dirty="0">
                <a:latin typeface="Goudy Old Style" pitchFamily="18" charset="0"/>
              </a:rPr>
              <a:t>: The packages that a user creates are called user-defined packages. The user-defined packages can be imported in any Java program. </a:t>
            </a:r>
          </a:p>
        </p:txBody>
      </p:sp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76200"/>
            <a:ext cx="7564438" cy="457200"/>
          </a:xfrm>
        </p:spPr>
        <p:txBody>
          <a:bodyPr>
            <a:noAutofit/>
          </a:bodyPr>
          <a:lstStyle/>
          <a:p>
            <a:r>
              <a:rPr lang="en-IN" sz="4000" dirty="0">
                <a:latin typeface="Andalus" pitchFamily="18" charset="-78"/>
                <a:cs typeface="Andalus" pitchFamily="18" charset="-78"/>
              </a:rPr>
              <a:t>Packages in </a:t>
            </a:r>
            <a:r>
              <a:rPr lang="en-IN" sz="4000" dirty="0" smtClean="0">
                <a:latin typeface="Andalus" pitchFamily="18" charset="-78"/>
                <a:cs typeface="Andalus" pitchFamily="18" charset="-78"/>
              </a:rPr>
              <a:t>Java</a:t>
            </a:r>
            <a:endParaRPr lang="en-US" sz="4000" dirty="0">
              <a:solidFill>
                <a:srgbClr val="000099"/>
              </a:solidFill>
              <a:latin typeface="Andalus" pitchFamily="18" charset="-78"/>
              <a:ea typeface="+mn-ea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2993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xfrm>
            <a:off x="76200" y="457200"/>
            <a:ext cx="8229600" cy="38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latin typeface="Goudy Old Style" pitchFamily="18" charset="0"/>
              </a:rPr>
              <a:t>The following table lists a few </a:t>
            </a:r>
            <a:r>
              <a:rPr lang="en-IN" sz="2400" dirty="0" smtClean="0">
                <a:latin typeface="Goudy Old Style" pitchFamily="18" charset="0"/>
              </a:rPr>
              <a:t>built–in </a:t>
            </a:r>
            <a:r>
              <a:rPr lang="en-IN" sz="2400" dirty="0">
                <a:latin typeface="Goudy Old Style" pitchFamily="18" charset="0"/>
              </a:rPr>
              <a:t>Java packages. </a:t>
            </a:r>
            <a:endParaRPr lang="en-IN" sz="2400" dirty="0" smtClean="0">
              <a:latin typeface="Goudy Old Style" pitchFamily="18" charset="0"/>
            </a:endParaRPr>
          </a:p>
          <a:p>
            <a:pPr marL="0" indent="0">
              <a:buNone/>
            </a:pPr>
            <a:endParaRPr lang="en-IN" sz="2400" dirty="0">
              <a:latin typeface="Goudy Old Style" pitchFamily="18" charset="0"/>
            </a:endParaRPr>
          </a:p>
          <a:p>
            <a:pPr marL="0" indent="0">
              <a:buNone/>
            </a:pPr>
            <a:endParaRPr lang="en-IN" sz="2400" dirty="0" smtClean="0">
              <a:latin typeface="Goudy Old Style" pitchFamily="18" charset="0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76200"/>
            <a:ext cx="7564438" cy="4572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ndalus" pitchFamily="18" charset="-78"/>
                <a:ea typeface="+mn-ea"/>
                <a:cs typeface="Andalus" pitchFamily="18" charset="-78"/>
              </a:rPr>
              <a:t>Java Packages</a:t>
            </a:r>
            <a:endParaRPr lang="en-US" sz="40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239094"/>
              </p:ext>
            </p:extLst>
          </p:nvPr>
        </p:nvGraphicFramePr>
        <p:xfrm>
          <a:off x="152400" y="914400"/>
          <a:ext cx="8839200" cy="47951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1032"/>
                <a:gridCol w="6668168"/>
              </a:tblGrid>
              <a:tr h="3115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Java Package Name 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Description 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42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java.lang 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Provides various classes, such as Object, System, and Class. 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java.util 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Provides various classes that support collection or groups of objects, such as hash tables, string parsing, and system properties. 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java.io 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Defines two streams, input stream and output stream that determine the flow of bytes from a source to destination. 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java.awt 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Provides classes to implement graphical user interface, such as creating buttons, check boxes, text boxes, menus, and list boxes. 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68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java.net 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Provides classes that support network programming, such as Socket, ServerSocket, and DatagramSocket. 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851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java.applet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 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Provides the Applet class that provides methods to display images, play audio files, and obtain information about the applet environment. Some of these methods are play(), </a:t>
                      </a:r>
                      <a:r>
                        <a:rPr lang="en-IN" sz="2000" dirty="0" err="1"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getImage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(), </a:t>
                      </a:r>
                      <a:r>
                        <a:rPr lang="en-IN" sz="2000" dirty="0" err="1"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getAppletInfo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(), and </a:t>
                      </a:r>
                      <a:r>
                        <a:rPr lang="en-IN" sz="2000" dirty="0" err="1"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getAudioClip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Goudy Old Style" pitchFamily="18" charset="0"/>
                        </a:rPr>
                        <a:t>().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0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867400"/>
          </a:xfrm>
        </p:spPr>
        <p:txBody>
          <a:bodyPr>
            <a:normAutofit/>
          </a:bodyPr>
          <a:lstStyle/>
          <a:p>
            <a:pPr>
              <a:buSzPct val="70000"/>
              <a:buFont typeface="Wingdings" pitchFamily="2" charset="2"/>
              <a:buChar char="Ø"/>
            </a:pPr>
            <a:r>
              <a:rPr lang="en-IN" sz="2600" dirty="0">
                <a:latin typeface="Goudy Old Style" pitchFamily="18" charset="0"/>
              </a:rPr>
              <a:t>The import statement is used to include a Java package in a program. The following syntax shows how to import a package in a Java program: </a:t>
            </a:r>
          </a:p>
          <a:p>
            <a:pPr marL="1257300" lvl="2" indent="-457200">
              <a:buSzPct val="70000"/>
              <a:buFont typeface="Wingdings" pitchFamily="2" charset="2"/>
              <a:buChar char="v"/>
            </a:pPr>
            <a:r>
              <a:rPr lang="en-IN" sz="2600" dirty="0">
                <a:latin typeface="Goudy Old Style" pitchFamily="18" charset="0"/>
              </a:rPr>
              <a:t>import&lt;</a:t>
            </a:r>
            <a:r>
              <a:rPr lang="en-IN" sz="2600" dirty="0" err="1">
                <a:latin typeface="Goudy Old Style" pitchFamily="18" charset="0"/>
              </a:rPr>
              <a:t>package_name</a:t>
            </a:r>
            <a:r>
              <a:rPr lang="en-IN" sz="2600" dirty="0">
                <a:latin typeface="Goudy Old Style" pitchFamily="18" charset="0"/>
              </a:rPr>
              <a:t>&gt;.*; </a:t>
            </a:r>
          </a:p>
          <a:p>
            <a:pPr marL="1257300" lvl="2" indent="-457200">
              <a:buSzPct val="70000"/>
              <a:buFont typeface="Wingdings" pitchFamily="2" charset="2"/>
              <a:buChar char="v"/>
            </a:pPr>
            <a:r>
              <a:rPr lang="en-IN" sz="2600" dirty="0">
                <a:latin typeface="Goudy Old Style" pitchFamily="18" charset="0"/>
              </a:rPr>
              <a:t>import&lt;</a:t>
            </a:r>
            <a:r>
              <a:rPr lang="en-IN" sz="2600" dirty="0" err="1">
                <a:latin typeface="Goudy Old Style" pitchFamily="18" charset="0"/>
              </a:rPr>
              <a:t>package_name</a:t>
            </a:r>
            <a:r>
              <a:rPr lang="en-IN" sz="2600" dirty="0">
                <a:latin typeface="Goudy Old Style" pitchFamily="18" charset="0"/>
              </a:rPr>
              <a:t>&gt;.&lt;</a:t>
            </a:r>
            <a:r>
              <a:rPr lang="en-IN" sz="2600" dirty="0" err="1">
                <a:latin typeface="Goudy Old Style" pitchFamily="18" charset="0"/>
              </a:rPr>
              <a:t>class_name</a:t>
            </a:r>
            <a:r>
              <a:rPr lang="en-IN" sz="2600" dirty="0" smtClean="0">
                <a:latin typeface="Goudy Old Style" pitchFamily="18" charset="0"/>
              </a:rPr>
              <a:t>&gt;;</a:t>
            </a:r>
            <a:endParaRPr lang="en-IN" altLang="zh-CN" sz="2600" dirty="0">
              <a:latin typeface="Goudy Old Style" pitchFamily="18" charset="0"/>
            </a:endParaRPr>
          </a:p>
          <a:p>
            <a:pPr>
              <a:buSzPct val="70000"/>
              <a:buFont typeface="Wingdings" pitchFamily="2" charset="2"/>
              <a:buChar char="Ø"/>
            </a:pPr>
            <a:r>
              <a:rPr lang="en-IN" sz="2600" dirty="0">
                <a:latin typeface="Goudy Old Style" pitchFamily="18" charset="0"/>
              </a:rPr>
              <a:t>T</a:t>
            </a:r>
            <a:r>
              <a:rPr lang="en-IN" sz="2600" dirty="0" smtClean="0">
                <a:latin typeface="Goudy Old Style" pitchFamily="18" charset="0"/>
              </a:rPr>
              <a:t>he </a:t>
            </a:r>
            <a:r>
              <a:rPr lang="en-IN" sz="2600" dirty="0">
                <a:latin typeface="Goudy Old Style" pitchFamily="18" charset="0"/>
              </a:rPr>
              <a:t>following syntax shows how to import the </a:t>
            </a:r>
            <a:r>
              <a:rPr lang="en-IN" sz="2600" dirty="0" err="1">
                <a:latin typeface="Goudy Old Style" pitchFamily="18" charset="0"/>
              </a:rPr>
              <a:t>awt</a:t>
            </a:r>
            <a:r>
              <a:rPr lang="en-IN" sz="2600" dirty="0">
                <a:latin typeface="Goudy Old Style" pitchFamily="18" charset="0"/>
              </a:rPr>
              <a:t> package in a Java program: </a:t>
            </a:r>
          </a:p>
          <a:p>
            <a:pPr marL="1257300" lvl="2" indent="-457200">
              <a:buSzPct val="70000"/>
              <a:buFont typeface="Wingdings" pitchFamily="2" charset="2"/>
              <a:buChar char="v"/>
            </a:pPr>
            <a:r>
              <a:rPr lang="en-IN" sz="2600" dirty="0">
                <a:latin typeface="Goudy Old Style" pitchFamily="18" charset="0"/>
              </a:rPr>
              <a:t>import </a:t>
            </a:r>
            <a:r>
              <a:rPr lang="en-IN" sz="2600" dirty="0" err="1">
                <a:latin typeface="Goudy Old Style" pitchFamily="18" charset="0"/>
              </a:rPr>
              <a:t>java.awt</a:t>
            </a:r>
            <a:r>
              <a:rPr lang="en-IN" sz="2600" dirty="0">
                <a:latin typeface="Goudy Old Style" pitchFamily="18" charset="0"/>
              </a:rPr>
              <a:t>. *; // Imports all the classes of the </a:t>
            </a:r>
            <a:r>
              <a:rPr lang="en-IN" sz="2600" dirty="0" err="1">
                <a:latin typeface="Goudy Old Style" pitchFamily="18" charset="0"/>
              </a:rPr>
              <a:t>awt</a:t>
            </a:r>
            <a:r>
              <a:rPr lang="en-IN" sz="2600" dirty="0">
                <a:latin typeface="Goudy Old Style" pitchFamily="18" charset="0"/>
              </a:rPr>
              <a:t> package </a:t>
            </a:r>
          </a:p>
          <a:p>
            <a:pPr marL="1257300" lvl="2" indent="-457200">
              <a:buSzPct val="70000"/>
              <a:buFont typeface="Wingdings" pitchFamily="2" charset="2"/>
              <a:buChar char="v"/>
            </a:pPr>
            <a:r>
              <a:rPr lang="en-IN" sz="2600" dirty="0">
                <a:latin typeface="Goudy Old Style" pitchFamily="18" charset="0"/>
              </a:rPr>
              <a:t>import </a:t>
            </a:r>
            <a:r>
              <a:rPr lang="en-IN" sz="2600" dirty="0" err="1">
                <a:latin typeface="Goudy Old Style" pitchFamily="18" charset="0"/>
              </a:rPr>
              <a:t>java.awt.Button</a:t>
            </a:r>
            <a:r>
              <a:rPr lang="en-IN" sz="2600" dirty="0">
                <a:latin typeface="Goudy Old Style" pitchFamily="18" charset="0"/>
              </a:rPr>
              <a:t>; // Imports only the Button class of the </a:t>
            </a:r>
            <a:r>
              <a:rPr lang="en-IN" sz="2600" dirty="0" err="1">
                <a:latin typeface="Goudy Old Style" pitchFamily="18" charset="0"/>
              </a:rPr>
              <a:t>awt</a:t>
            </a:r>
            <a:r>
              <a:rPr lang="en-IN" sz="2600" dirty="0">
                <a:latin typeface="Goudy Old Style" pitchFamily="18" charset="0"/>
              </a:rPr>
              <a:t> //package</a:t>
            </a:r>
            <a:endParaRPr lang="en-US" altLang="zh-CN" sz="2600" dirty="0">
              <a:latin typeface="Goudy Old Style" pitchFamily="18" charset="0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76200"/>
            <a:ext cx="7564438" cy="457200"/>
          </a:xfrm>
        </p:spPr>
        <p:txBody>
          <a:bodyPr>
            <a:noAutofit/>
          </a:bodyPr>
          <a:lstStyle/>
          <a:p>
            <a:r>
              <a:rPr lang="en-IN" sz="4000" dirty="0" smtClean="0">
                <a:latin typeface="Andalus" pitchFamily="18" charset="-78"/>
                <a:cs typeface="Andalus" pitchFamily="18" charset="-78"/>
              </a:rPr>
              <a:t>import </a:t>
            </a:r>
            <a:r>
              <a:rPr lang="en-IN" sz="4000" dirty="0">
                <a:latin typeface="Andalus" pitchFamily="18" charset="-78"/>
                <a:cs typeface="Andalus" pitchFamily="18" charset="-78"/>
              </a:rPr>
              <a:t>Statement</a:t>
            </a:r>
            <a:endParaRPr lang="en-US" sz="4000" dirty="0">
              <a:solidFill>
                <a:srgbClr val="000099"/>
              </a:solidFill>
              <a:latin typeface="Andalus" pitchFamily="18" charset="-78"/>
              <a:ea typeface="+mn-ea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6032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762000"/>
          </a:xfrm>
        </p:spPr>
        <p:txBody>
          <a:bodyPr>
            <a:noAutofit/>
          </a:bodyPr>
          <a:lstStyle/>
          <a:p>
            <a:pPr>
              <a:buSzPct val="70000"/>
              <a:buFont typeface="Wingdings" pitchFamily="2" charset="2"/>
              <a:buChar char="Ø"/>
            </a:pPr>
            <a:r>
              <a:rPr lang="en-IN" sz="2400" dirty="0">
                <a:latin typeface="Goudy Old Style" pitchFamily="18" charset="0"/>
              </a:rPr>
              <a:t>The </a:t>
            </a:r>
            <a:r>
              <a:rPr lang="en-IN" sz="2400" dirty="0" err="1">
                <a:latin typeface="Goudy Old Style" pitchFamily="18" charset="0"/>
              </a:rPr>
              <a:t>java.lang</a:t>
            </a:r>
            <a:r>
              <a:rPr lang="en-IN" sz="2400" dirty="0">
                <a:latin typeface="Goudy Old Style" pitchFamily="18" charset="0"/>
              </a:rPr>
              <a:t> package provides various classes and interfaces that are fundamental to Java programming. </a:t>
            </a:r>
            <a:endParaRPr lang="en-IN" sz="2400" dirty="0" smtClean="0">
              <a:latin typeface="Goudy Old Style" pitchFamily="18" charset="0"/>
            </a:endParaRPr>
          </a:p>
          <a:p>
            <a:pPr>
              <a:buSzPct val="70000"/>
              <a:buFont typeface="Wingdings" pitchFamily="2" charset="2"/>
              <a:buChar char="Ø"/>
            </a:pPr>
            <a:endParaRPr lang="en-US" altLang="zh-CN" sz="2400" dirty="0">
              <a:solidFill>
                <a:srgbClr val="FFC000"/>
              </a:solidFill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76200"/>
            <a:ext cx="6931025" cy="457200"/>
          </a:xfrm>
        </p:spPr>
        <p:txBody>
          <a:bodyPr>
            <a:noAutofit/>
          </a:bodyPr>
          <a:lstStyle/>
          <a:p>
            <a:r>
              <a:rPr lang="en-IN" sz="4000" dirty="0" err="1" smtClean="0">
                <a:latin typeface="Andalus" pitchFamily="18" charset="-78"/>
                <a:cs typeface="Andalus" pitchFamily="18" charset="-78"/>
              </a:rPr>
              <a:t>java.lang</a:t>
            </a:r>
            <a:endParaRPr lang="en-US" sz="4000" dirty="0">
              <a:solidFill>
                <a:srgbClr val="000099"/>
              </a:solidFill>
              <a:latin typeface="Andalus" pitchFamily="18" charset="-78"/>
              <a:ea typeface="+mn-ea"/>
              <a:cs typeface="Andalus" pitchFamily="18" charset="-78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199954"/>
              </p:ext>
            </p:extLst>
          </p:nvPr>
        </p:nvGraphicFramePr>
        <p:xfrm>
          <a:off x="152401" y="1295400"/>
          <a:ext cx="8153400" cy="51054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7120"/>
                <a:gridCol w="7066280"/>
              </a:tblGrid>
              <a:tr h="3687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Goudy Old Style" pitchFamily="18" charset="0"/>
                        </a:rPr>
                        <a:t>Class </a:t>
                      </a:r>
                      <a:endParaRPr lang="en-IN" sz="1800" b="1" dirty="0">
                        <a:solidFill>
                          <a:srgbClr val="000000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Goudy Old Style" pitchFamily="18" charset="0"/>
                        </a:rPr>
                        <a:t>Description </a:t>
                      </a:r>
                      <a:endParaRPr lang="en-IN" sz="1800" b="1" dirty="0">
                        <a:solidFill>
                          <a:srgbClr val="000000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6073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Goudy Old Style" pitchFamily="18" charset="0"/>
                        </a:rPr>
                        <a:t>Object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Goudy Old Style" pitchFamily="18" charset="0"/>
                        </a:rPr>
                        <a:t>All the classes in the </a:t>
                      </a:r>
                      <a:r>
                        <a:rPr lang="en-IN" sz="1800" dirty="0" err="1">
                          <a:effectLst/>
                          <a:latin typeface="Goudy Old Style" pitchFamily="18" charset="0"/>
                        </a:rPr>
                        <a:t>java.lang</a:t>
                      </a:r>
                      <a:r>
                        <a:rPr lang="en-IN" sz="1800" dirty="0">
                          <a:effectLst/>
                          <a:latin typeface="Goudy Old Style" pitchFamily="18" charset="0"/>
                        </a:rPr>
                        <a:t> package are subclasses of the Object class and inherit its methods. 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6417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Goudy Old Style" pitchFamily="18" charset="0"/>
                        </a:rPr>
                        <a:t>Class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Goudy Old Style" pitchFamily="18" charset="0"/>
                        </a:rPr>
                        <a:t>Supports runtime processing of the class information of an object. The Class </a:t>
                      </a:r>
                      <a:r>
                        <a:rPr lang="en-IN" sz="1800" dirty="0" err="1">
                          <a:effectLst/>
                          <a:latin typeface="Goudy Old Style" pitchFamily="18" charset="0"/>
                        </a:rPr>
                        <a:t>class</a:t>
                      </a:r>
                      <a:r>
                        <a:rPr lang="en-IN" sz="1800" dirty="0">
                          <a:effectLst/>
                          <a:latin typeface="Goudy Old Style" pitchFamily="18" charset="0"/>
                        </a:rPr>
                        <a:t> also supports the </a:t>
                      </a:r>
                      <a:r>
                        <a:rPr lang="en-IN" sz="1800" dirty="0" err="1">
                          <a:effectLst/>
                          <a:latin typeface="Goudy Old Style" pitchFamily="18" charset="0"/>
                        </a:rPr>
                        <a:t>toString</a:t>
                      </a:r>
                      <a:r>
                        <a:rPr lang="en-IN" sz="1800" dirty="0">
                          <a:effectLst/>
                          <a:latin typeface="Goudy Old Style" pitchFamily="18" charset="0"/>
                        </a:rPr>
                        <a:t>() method. 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6471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Goudy Old Style" pitchFamily="18" charset="0"/>
                        </a:rPr>
                        <a:t>System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Goudy Old Style" pitchFamily="18" charset="0"/>
                        </a:rPr>
                        <a:t>Provides a standard interface to input, output, and error devices, such as keyboard and Visual Display Unit (VDU). 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687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Goudy Old Style" pitchFamily="18" charset="0"/>
                        </a:rPr>
                        <a:t>Wrapper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Goudy Old Style" pitchFamily="18" charset="0"/>
                        </a:rPr>
                        <a:t>Represents the primitive data types, such as int, char, and double, as objects.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682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Goudy Old Style" pitchFamily="18" charset="0"/>
                        </a:rPr>
                        <a:t>Character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Goudy Old Style" pitchFamily="18" charset="0"/>
                        </a:rPr>
                        <a:t>Provides methods for determining the type of character and converting characters from uppercase to lowercase, and vice-versa. 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687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Goudy Old Style" pitchFamily="18" charset="0"/>
                        </a:rPr>
                        <a:t>Integer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Goudy Old Style" pitchFamily="18" charset="0"/>
                        </a:rPr>
                        <a:t>Provides methods for converting an int object to a String object.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682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Goudy Old Style" pitchFamily="18" charset="0"/>
                        </a:rPr>
                        <a:t>Math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Goudy Old Style" pitchFamily="18" charset="0"/>
                        </a:rPr>
                        <a:t>Provides various numeric constants and methods for statistics, logarithms, exponents, and trigonometry.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687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Goudy Old Style" pitchFamily="18" charset="0"/>
                        </a:rPr>
                        <a:t>String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Goudy Old Style" pitchFamily="18" charset="0"/>
                        </a:rPr>
                        <a:t>Supports operations on strings and characters. 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687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Goudy Old Style" pitchFamily="18" charset="0"/>
                        </a:rPr>
                        <a:t>Enum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Goudy Old Style" pitchFamily="18" charset="0"/>
                        </a:rPr>
                        <a:t>Operates as the base class of all Java language enumeration types. 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1066800"/>
          </a:xfrm>
        </p:spPr>
        <p:txBody>
          <a:bodyPr>
            <a:noAutofit/>
          </a:bodyPr>
          <a:lstStyle/>
          <a:p>
            <a:pPr>
              <a:buSzPct val="70000"/>
              <a:buFont typeface="Wingdings" pitchFamily="2" charset="2"/>
              <a:buChar char="Ø"/>
            </a:pPr>
            <a:r>
              <a:rPr lang="en-IN" sz="2400" dirty="0">
                <a:latin typeface="Goudy Old Style" pitchFamily="18" charset="0"/>
              </a:rPr>
              <a:t>The </a:t>
            </a:r>
            <a:r>
              <a:rPr lang="en-IN" sz="2400" dirty="0" err="1">
                <a:latin typeface="Goudy Old Style" pitchFamily="18" charset="0"/>
              </a:rPr>
              <a:t>java.util</a:t>
            </a:r>
            <a:r>
              <a:rPr lang="en-IN" sz="2400" dirty="0">
                <a:latin typeface="Goudy Old Style" pitchFamily="18" charset="0"/>
              </a:rPr>
              <a:t> package provides various utility classes and interfaces that support date/calendar operations, string manipulation, parsing, and basic event processing. </a:t>
            </a:r>
            <a:r>
              <a:rPr lang="en-IN" sz="2400" dirty="0" smtClean="0">
                <a:latin typeface="Goudy Old Style" pitchFamily="18" charset="0"/>
              </a:rPr>
              <a:t> </a:t>
            </a:r>
            <a:endParaRPr lang="en-US" altLang="zh-CN" sz="2400" dirty="0">
              <a:latin typeface="Goudy Old Style" pitchFamily="18" charset="0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76200"/>
            <a:ext cx="7564438" cy="457200"/>
          </a:xfrm>
        </p:spPr>
        <p:txBody>
          <a:bodyPr>
            <a:noAutofit/>
          </a:bodyPr>
          <a:lstStyle/>
          <a:p>
            <a:r>
              <a:rPr lang="en-IN" sz="4000" dirty="0" err="1" smtClean="0">
                <a:latin typeface="Andalus" pitchFamily="18" charset="-78"/>
                <a:cs typeface="Andalus" pitchFamily="18" charset="-78"/>
              </a:rPr>
              <a:t>java.util</a:t>
            </a:r>
            <a:endParaRPr lang="en-US" sz="4000" dirty="0">
              <a:solidFill>
                <a:srgbClr val="000099"/>
              </a:solidFill>
              <a:latin typeface="Andalus" pitchFamily="18" charset="-78"/>
              <a:ea typeface="+mn-ea"/>
              <a:cs typeface="Andalus" pitchFamily="18" charset="-7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331887"/>
              </p:ext>
            </p:extLst>
          </p:nvPr>
        </p:nvGraphicFramePr>
        <p:xfrm>
          <a:off x="152400" y="1676400"/>
          <a:ext cx="8382000" cy="48005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9800"/>
                <a:gridCol w="6172200"/>
              </a:tblGrid>
              <a:tr h="3413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ysClr val="windowText" lastClr="000000"/>
                          </a:solidFill>
                          <a:effectLst/>
                          <a:latin typeface="Goudy Old Style" pitchFamily="18" charset="0"/>
                        </a:rPr>
                        <a:t>Class </a:t>
                      </a:r>
                      <a:endParaRPr lang="en-IN" sz="2000" dirty="0">
                        <a:solidFill>
                          <a:sysClr val="windowText" lastClr="000000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ysClr val="windowText" lastClr="000000"/>
                          </a:solidFill>
                          <a:effectLst/>
                          <a:latin typeface="Goudy Old Style" pitchFamily="18" charset="0"/>
                        </a:rPr>
                        <a:t>Description </a:t>
                      </a:r>
                      <a:endParaRPr lang="en-IN" sz="2000">
                        <a:solidFill>
                          <a:sysClr val="windowText" lastClr="000000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3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ysClr val="windowText" lastClr="000000"/>
                          </a:solidFill>
                          <a:effectLst/>
                          <a:latin typeface="Goudy Old Style" pitchFamily="18" charset="0"/>
                        </a:rPr>
                        <a:t>BitSet </a:t>
                      </a:r>
                      <a:endParaRPr lang="en-IN" sz="2000">
                        <a:solidFill>
                          <a:sysClr val="windowText" lastClr="000000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ysClr val="windowText" lastClr="000000"/>
                          </a:solidFill>
                          <a:effectLst/>
                          <a:latin typeface="Goudy Old Style" pitchFamily="18" charset="0"/>
                        </a:rPr>
                        <a:t>Creates a set of bits that grows as required. </a:t>
                      </a:r>
                      <a:endParaRPr lang="en-IN" sz="2000">
                        <a:solidFill>
                          <a:sysClr val="windowText" lastClr="000000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3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ysClr val="windowText" lastClr="000000"/>
                          </a:solidFill>
                          <a:effectLst/>
                          <a:latin typeface="Goudy Old Style" pitchFamily="18" charset="0"/>
                        </a:rPr>
                        <a:t>Date </a:t>
                      </a:r>
                      <a:endParaRPr lang="en-IN" sz="2000">
                        <a:solidFill>
                          <a:sysClr val="windowText" lastClr="000000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ysClr val="windowText" lastClr="000000"/>
                          </a:solidFill>
                          <a:effectLst/>
                          <a:latin typeface="Goudy Old Style" pitchFamily="18" charset="0"/>
                        </a:rPr>
                        <a:t>Encapsulates date and time information. </a:t>
                      </a:r>
                      <a:endParaRPr lang="en-IN" sz="2000" dirty="0">
                        <a:solidFill>
                          <a:sysClr val="windowText" lastClr="000000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3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ysClr val="windowText" lastClr="000000"/>
                          </a:solidFill>
                          <a:effectLst/>
                          <a:latin typeface="Goudy Old Style" pitchFamily="18" charset="0"/>
                        </a:rPr>
                        <a:t>Hashtable </a:t>
                      </a:r>
                      <a:endParaRPr lang="en-IN" sz="2000">
                        <a:solidFill>
                          <a:sysClr val="windowText" lastClr="000000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ysClr val="windowText" lastClr="000000"/>
                          </a:solidFill>
                          <a:effectLst/>
                          <a:latin typeface="Goudy Old Style" pitchFamily="18" charset="0"/>
                        </a:rPr>
                        <a:t>Implements a hash table, which maps keys to values. </a:t>
                      </a:r>
                      <a:endParaRPr lang="en-IN" sz="2000" dirty="0">
                        <a:solidFill>
                          <a:sysClr val="windowText" lastClr="000000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3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ysClr val="windowText" lastClr="000000"/>
                          </a:solidFill>
                          <a:effectLst/>
                          <a:latin typeface="Goudy Old Style" pitchFamily="18" charset="0"/>
                        </a:rPr>
                        <a:t>Random </a:t>
                      </a:r>
                      <a:endParaRPr lang="en-IN" sz="2000">
                        <a:solidFill>
                          <a:sysClr val="windowText" lastClr="000000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ysClr val="windowText" lastClr="000000"/>
                          </a:solidFill>
                          <a:effectLst/>
                          <a:latin typeface="Goudy Old Style" pitchFamily="18" charset="0"/>
                        </a:rPr>
                        <a:t>Generates a stream of random numbers. </a:t>
                      </a:r>
                      <a:endParaRPr lang="en-IN" sz="2000">
                        <a:solidFill>
                          <a:sysClr val="windowText" lastClr="000000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3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ysClr val="windowText" lastClr="000000"/>
                          </a:solidFill>
                          <a:effectLst/>
                          <a:latin typeface="Goudy Old Style" pitchFamily="18" charset="0"/>
                        </a:rPr>
                        <a:t>StringTokenizer </a:t>
                      </a:r>
                      <a:endParaRPr lang="en-IN" sz="2000">
                        <a:solidFill>
                          <a:sysClr val="windowText" lastClr="000000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ysClr val="windowText" lastClr="000000"/>
                          </a:solidFill>
                          <a:effectLst/>
                          <a:latin typeface="Goudy Old Style" pitchFamily="18" charset="0"/>
                        </a:rPr>
                        <a:t>Provides methods to break a string into tokens. </a:t>
                      </a:r>
                      <a:endParaRPr lang="en-IN" sz="2000">
                        <a:solidFill>
                          <a:sysClr val="windowText" lastClr="000000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81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ysClr val="windowText" lastClr="000000"/>
                          </a:solidFill>
                          <a:effectLst/>
                          <a:latin typeface="Goudy Old Style" pitchFamily="18" charset="0"/>
                        </a:rPr>
                        <a:t>Scanner </a:t>
                      </a:r>
                      <a:endParaRPr lang="en-IN" sz="2000">
                        <a:solidFill>
                          <a:sysClr val="windowText" lastClr="000000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ysClr val="windowText" lastClr="000000"/>
                          </a:solidFill>
                          <a:effectLst/>
                          <a:latin typeface="Goudy Old Style" pitchFamily="18" charset="0"/>
                        </a:rPr>
                        <a:t>Scans primitive data types and strings by using regular expressions, and then breaks then into tokens. </a:t>
                      </a:r>
                      <a:endParaRPr lang="en-IN" sz="2000" dirty="0">
                        <a:solidFill>
                          <a:sysClr val="windowText" lastClr="000000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81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ysClr val="windowText" lastClr="000000"/>
                          </a:solidFill>
                          <a:effectLst/>
                          <a:latin typeface="Goudy Old Style" pitchFamily="18" charset="0"/>
                        </a:rPr>
                        <a:t>Arrays </a:t>
                      </a:r>
                      <a:endParaRPr lang="en-IN" sz="2000" dirty="0">
                        <a:solidFill>
                          <a:sysClr val="windowText" lastClr="000000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ysClr val="windowText" lastClr="000000"/>
                          </a:solidFill>
                          <a:effectLst/>
                          <a:latin typeface="Goudy Old Style" pitchFamily="18" charset="0"/>
                        </a:rPr>
                        <a:t>Provides various methods to perform various operations on arrays, such as searching and sorting. </a:t>
                      </a:r>
                      <a:endParaRPr lang="en-IN" sz="2000" dirty="0">
                        <a:solidFill>
                          <a:sysClr val="windowText" lastClr="000000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81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ysClr val="windowText" lastClr="000000"/>
                          </a:solidFill>
                          <a:effectLst/>
                          <a:latin typeface="Goudy Old Style" pitchFamily="18" charset="0"/>
                        </a:rPr>
                        <a:t>Calendar </a:t>
                      </a:r>
                      <a:endParaRPr lang="en-IN" sz="2000">
                        <a:solidFill>
                          <a:sysClr val="windowText" lastClr="000000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ysClr val="windowText" lastClr="000000"/>
                          </a:solidFill>
                          <a:effectLst/>
                          <a:latin typeface="Goudy Old Style" pitchFamily="18" charset="0"/>
                        </a:rPr>
                        <a:t>Provides support for date conversion and can be extended to provide conversion for specific calendar systems. </a:t>
                      </a:r>
                      <a:endParaRPr lang="en-IN" sz="2000">
                        <a:solidFill>
                          <a:sysClr val="windowText" lastClr="000000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81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ysClr val="windowText" lastClr="000000"/>
                          </a:solidFill>
                          <a:effectLst/>
                          <a:latin typeface="Goudy Old Style" pitchFamily="18" charset="0"/>
                        </a:rPr>
                        <a:t>GregorianCalendar </a:t>
                      </a:r>
                      <a:endParaRPr lang="en-IN" sz="2000">
                        <a:solidFill>
                          <a:sysClr val="windowText" lastClr="000000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ysClr val="windowText" lastClr="000000"/>
                          </a:solidFill>
                          <a:effectLst/>
                          <a:latin typeface="Goudy Old Style" pitchFamily="18" charset="0"/>
                        </a:rPr>
                        <a:t>Provides the standard calendar used worldwide. It is a subclass of the Calendar class. </a:t>
                      </a:r>
                      <a:endParaRPr lang="en-IN" sz="2000" dirty="0">
                        <a:solidFill>
                          <a:sysClr val="windowText" lastClr="000000"/>
                        </a:solidFill>
                        <a:effectLst/>
                        <a:latin typeface="Goudy Old Style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15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0" y="76320"/>
            <a:ext cx="9143640" cy="38088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 dirty="0" smtClean="0">
                <a:solidFill>
                  <a:srgbClr val="000000"/>
                </a:solidFill>
                <a:latin typeface="Andalus"/>
              </a:rPr>
              <a:t>contd..</a:t>
            </a:r>
            <a:endParaRPr dirty="0"/>
          </a:p>
        </p:txBody>
      </p:sp>
      <p:sp>
        <p:nvSpPr>
          <p:cNvPr id="230" name="TextShape 2"/>
          <p:cNvSpPr txBox="1"/>
          <p:nvPr/>
        </p:nvSpPr>
        <p:spPr>
          <a:xfrm>
            <a:off x="76320" y="381000"/>
            <a:ext cx="8991360" cy="6400320"/>
          </a:xfrm>
          <a:prstGeom prst="rect">
            <a:avLst/>
          </a:prstGeom>
        </p:spPr>
        <p:txBody>
          <a:bodyPr/>
          <a:lstStyle/>
          <a:p>
            <a:pPr marL="457200" indent="-339725">
              <a:buSzPct val="70000"/>
              <a:buFont typeface="Wingdings" charset="2"/>
              <a:buChar char=""/>
            </a:pPr>
            <a:r>
              <a:rPr lang="en-US" sz="2800" b="1" u="sng" dirty="0" err="1">
                <a:solidFill>
                  <a:srgbClr val="000000"/>
                </a:solidFill>
                <a:latin typeface="Goudy Old Style"/>
              </a:rPr>
              <a:t>java.util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package contains powerful classes and interfaces which provide for extra utility. </a:t>
            </a:r>
            <a:endParaRPr dirty="0"/>
          </a:p>
          <a:p>
            <a:pPr marL="862013" indent="-404813">
              <a:buSzPct val="70000"/>
              <a:buFont typeface="Wingdings" charset="2"/>
              <a:buChar char=""/>
            </a:pPr>
            <a:r>
              <a:rPr lang="en-US" sz="2800" b="1" u="sng" dirty="0">
                <a:solidFill>
                  <a:srgbClr val="000000"/>
                </a:solidFill>
                <a:latin typeface="Goudy Old Style"/>
              </a:rPr>
              <a:t>Classes of </a:t>
            </a:r>
            <a:r>
              <a:rPr lang="en-US" sz="2800" b="1" u="sng" dirty="0" err="1">
                <a:solidFill>
                  <a:srgbClr val="000000"/>
                </a:solidFill>
                <a:latin typeface="Goudy Old Style"/>
              </a:rPr>
              <a:t>java.util</a:t>
            </a:r>
            <a:endParaRPr b="1" u="sng" dirty="0"/>
          </a:p>
          <a:p>
            <a:pPr marL="1084263" lvl="1" indent="-339725">
              <a:buSzPct val="70000"/>
              <a:buFont typeface="Wingdings" charset="2"/>
              <a:buChar char=""/>
            </a:pP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StringTokenizer</a:t>
            </a:r>
            <a:endParaRPr dirty="0"/>
          </a:p>
          <a:p>
            <a:pPr marL="1084263" lvl="1" indent="-339725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oudy Old Style"/>
              </a:rPr>
              <a:t>Date</a:t>
            </a:r>
            <a:endParaRPr dirty="0"/>
          </a:p>
          <a:p>
            <a:pPr marL="1084263" lvl="1" indent="-339725">
              <a:buSzPct val="70000"/>
              <a:buFont typeface="Wingdings" charset="2"/>
              <a:buChar char=""/>
            </a:pP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Calender</a:t>
            </a:r>
            <a:endParaRPr dirty="0"/>
          </a:p>
          <a:p>
            <a:pPr marL="1084263" lvl="1" indent="-339725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oudy Old Style"/>
              </a:rPr>
              <a:t>Random</a:t>
            </a:r>
            <a:endParaRPr dirty="0"/>
          </a:p>
          <a:p>
            <a:pPr marL="1084263" lvl="1" indent="-339725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oudy Old Style"/>
              </a:rPr>
              <a:t>Scanner</a:t>
            </a:r>
            <a:endParaRPr dirty="0"/>
          </a:p>
          <a:p>
            <a:pPr marL="1084263" lvl="1" indent="-339725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oudy Old Style"/>
              </a:rPr>
              <a:t>Currency</a:t>
            </a:r>
            <a:endParaRPr dirty="0"/>
          </a:p>
          <a:p>
            <a:pPr marL="1084263" lvl="1" indent="-339725">
              <a:buSzPct val="70000"/>
              <a:buFont typeface="Wingdings" charset="2"/>
              <a:buChar char=""/>
            </a:pP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EventObject</a:t>
            </a:r>
            <a:endParaRPr dirty="0"/>
          </a:p>
          <a:p>
            <a:pPr marL="1084263" indent="-339725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870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xfrm>
            <a:off x="76200" y="533400"/>
            <a:ext cx="8915400" cy="5867400"/>
          </a:xfrm>
        </p:spPr>
        <p:txBody>
          <a:bodyPr>
            <a:normAutofit/>
          </a:bodyPr>
          <a:lstStyle/>
          <a:p>
            <a:pPr>
              <a:buSzPct val="70000"/>
              <a:buFont typeface="Wingdings" pitchFamily="2" charset="2"/>
              <a:buChar char="Ø"/>
            </a:pPr>
            <a:r>
              <a:rPr lang="en-US" sz="2800" dirty="0">
                <a:latin typeface="Goudy Old Style" pitchFamily="18" charset="0"/>
              </a:rPr>
              <a:t>What is … ?</a:t>
            </a:r>
            <a:endParaRPr lang="en-US" sz="2800" dirty="0" smtClean="0">
              <a:latin typeface="Goudy Old Style" pitchFamily="18" charset="0"/>
            </a:endParaRP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Multitasking</a:t>
            </a:r>
            <a:endParaRPr lang="en-US" sz="2600" dirty="0">
              <a:latin typeface="Goudy Old Style" pitchFamily="18" charset="0"/>
            </a:endParaRP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Multiprocessing</a:t>
            </a:r>
            <a:endParaRPr lang="en-US" sz="2600" dirty="0">
              <a:latin typeface="Goudy Old Style" pitchFamily="18" charset="0"/>
            </a:endParaRP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Multithreading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800" dirty="0">
                <a:latin typeface="Goudy Old Style" pitchFamily="18" charset="0"/>
              </a:rPr>
              <a:t>Multitasking is the ability to run one or more programs concurrently.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800" dirty="0">
                <a:latin typeface="Goudy Old Style" pitchFamily="18" charset="0"/>
              </a:rPr>
              <a:t>Operating system controls the way in which these programs run by scheduling them.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800" dirty="0">
                <a:latin typeface="Goudy Old Style" pitchFamily="18" charset="0"/>
              </a:rPr>
              <a:t>Time elapsed between switching of programs is minuscule.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800" dirty="0">
                <a:latin typeface="Goudy Old Style" pitchFamily="18" charset="0"/>
              </a:rPr>
              <a:t>Multithreading is the ability to execute different parts of a program, called threads, simultaneously.</a:t>
            </a:r>
          </a:p>
          <a:p>
            <a:endParaRPr lang="en-US" altLang="zh-CN" sz="2800" dirty="0"/>
          </a:p>
          <a:p>
            <a:pPr>
              <a:buSzPct val="70000"/>
              <a:buFont typeface="Wingdings" pitchFamily="2" charset="2"/>
              <a:buChar char="Ø"/>
            </a:pPr>
            <a:endParaRPr lang="en-US" sz="2800" dirty="0">
              <a:latin typeface="Goudy Old Style" pitchFamily="18" charset="0"/>
            </a:endParaRPr>
          </a:p>
          <a:p>
            <a:pPr marL="0" indent="0">
              <a:buSzPct val="70000"/>
              <a:buNone/>
            </a:pPr>
            <a:endParaRPr lang="en-US" altLang="zh-CN" sz="2800" dirty="0">
              <a:latin typeface="Goudy Old Style" pitchFamily="18" charset="0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0"/>
            <a:ext cx="7564438" cy="6096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ndalus" pitchFamily="18" charset="-78"/>
                <a:ea typeface="+mn-ea"/>
                <a:cs typeface="Andalus" pitchFamily="18" charset="-78"/>
              </a:rPr>
              <a:t>Multithreading</a:t>
            </a:r>
            <a:endParaRPr lang="en-US" sz="40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5929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>
                <a:solidFill>
                  <a:srgbClr val="000000"/>
                </a:solidFill>
                <a:latin typeface="Andalus"/>
              </a:rPr>
              <a:t>contd..</a:t>
            </a:r>
            <a:endParaRPr/>
          </a:p>
        </p:txBody>
      </p:sp>
      <p:sp>
        <p:nvSpPr>
          <p:cNvPr id="232" name="TextShape 2"/>
          <p:cNvSpPr txBox="1"/>
          <p:nvPr/>
        </p:nvSpPr>
        <p:spPr>
          <a:xfrm>
            <a:off x="0" y="380880"/>
            <a:ext cx="9143640" cy="6476760"/>
          </a:xfrm>
          <a:prstGeom prst="rect">
            <a:avLst/>
          </a:prstGeom>
        </p:spPr>
        <p:txBody>
          <a:bodyPr/>
          <a:lstStyle/>
          <a:p>
            <a:pPr>
              <a:buSzPct val="70000"/>
              <a:buFont typeface="Wingdings" charset="2"/>
              <a:buChar char=""/>
            </a:pPr>
            <a:r>
              <a:rPr lang="en-US" sz="2800" b="1" dirty="0" smtClean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Goudy Old Style"/>
              </a:rPr>
              <a:t>StringTokenizer</a:t>
            </a:r>
            <a:r>
              <a:rPr lang="en-US" sz="2800" b="1" dirty="0" smtClean="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Goudy Old Style"/>
              </a:rPr>
              <a:t>– </a:t>
            </a:r>
            <a:endParaRPr dirty="0"/>
          </a:p>
          <a:p>
            <a:pPr marL="457200" indent="-339725">
              <a:buSzPct val="70000"/>
              <a:buFont typeface="Wingdings" charset="2"/>
              <a:buChar char=""/>
            </a:pPr>
            <a:r>
              <a:rPr lang="en-US" sz="2600" dirty="0" err="1">
                <a:solidFill>
                  <a:srgbClr val="000000"/>
                </a:solidFill>
                <a:latin typeface="Goudy Old Style" pitchFamily="18" charset="0"/>
              </a:rPr>
              <a:t>StringTokenizer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</a:rPr>
              <a:t> provides the </a:t>
            </a:r>
            <a:r>
              <a:rPr lang="en-US" sz="2600" i="1" dirty="0" err="1">
                <a:solidFill>
                  <a:srgbClr val="000000"/>
                </a:solidFill>
                <a:latin typeface="Goudy Old Style" pitchFamily="18" charset="0"/>
              </a:rPr>
              <a:t>lexer</a:t>
            </a:r>
            <a:r>
              <a:rPr lang="en-US" sz="2600" i="1" dirty="0">
                <a:solidFill>
                  <a:srgbClr val="000000"/>
                </a:solidFill>
                <a:latin typeface="Goudy Old Style" pitchFamily="18" charset="0"/>
              </a:rPr>
              <a:t> (or scanner) i.e. the 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</a:rPr>
              <a:t>first step in parsing process.</a:t>
            </a:r>
            <a:endParaRPr sz="2600" dirty="0">
              <a:latin typeface="Goudy Old Style" pitchFamily="18" charset="0"/>
            </a:endParaRPr>
          </a:p>
          <a:p>
            <a:pPr marL="457200" indent="-339725">
              <a:buSzPct val="70000"/>
              <a:buFont typeface="Wingdings" charset="2"/>
              <a:buChar char=""/>
            </a:pPr>
            <a:r>
              <a:rPr lang="en-US" sz="2600" dirty="0" err="1">
                <a:solidFill>
                  <a:srgbClr val="000000"/>
                </a:solidFill>
                <a:latin typeface="Goudy Old Style" pitchFamily="18" charset="0"/>
              </a:rPr>
              <a:t>StringTokenizer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</a:rPr>
              <a:t> implements the Enumeration.</a:t>
            </a:r>
            <a:r>
              <a:rPr lang="en-US" sz="2600" b="1" i="1" dirty="0">
                <a:solidFill>
                  <a:srgbClr val="000000"/>
                </a:solidFill>
                <a:latin typeface="Goudy Old Style" pitchFamily="18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</a:rPr>
              <a:t>Hence, an input string can be enumerated as the individual tokens contained in it using </a:t>
            </a:r>
            <a:r>
              <a:rPr lang="en-US" sz="2600" b="1" dirty="0" err="1">
                <a:solidFill>
                  <a:srgbClr val="000000"/>
                </a:solidFill>
                <a:latin typeface="Goudy Old Style" pitchFamily="18" charset="0"/>
              </a:rPr>
              <a:t>StringTokenizer</a:t>
            </a:r>
            <a:r>
              <a:rPr lang="en-US" sz="2600" b="1" dirty="0">
                <a:solidFill>
                  <a:srgbClr val="000000"/>
                </a:solidFill>
                <a:latin typeface="Goudy Old Style" pitchFamily="18" charset="0"/>
              </a:rPr>
              <a:t>.</a:t>
            </a:r>
            <a:endParaRPr sz="2600" dirty="0">
              <a:latin typeface="Goudy Old Style" pitchFamily="18" charset="0"/>
            </a:endParaRPr>
          </a:p>
          <a:p>
            <a:pPr>
              <a:buSzPct val="70000"/>
              <a:buFont typeface="Wingdings" charset="2"/>
              <a:buChar char=""/>
            </a:pPr>
            <a:r>
              <a:rPr lang="en-US" sz="2800" b="1" dirty="0" smtClean="0">
                <a:solidFill>
                  <a:srgbClr val="000000"/>
                </a:solidFill>
                <a:latin typeface="Goudy Old Style"/>
              </a:rPr>
              <a:t> Constructors </a:t>
            </a:r>
            <a:r>
              <a:rPr lang="en-US" sz="2800" b="1" dirty="0">
                <a:solidFill>
                  <a:srgbClr val="000000"/>
                </a:solidFill>
                <a:latin typeface="Goudy Old Style"/>
              </a:rPr>
              <a:t>of </a:t>
            </a:r>
            <a:r>
              <a:rPr lang="en-US" sz="2800" b="1" dirty="0" err="1">
                <a:solidFill>
                  <a:srgbClr val="000000"/>
                </a:solidFill>
                <a:latin typeface="Goudy Old Style"/>
              </a:rPr>
              <a:t>StringTokenizer</a:t>
            </a:r>
            <a:endParaRPr dirty="0"/>
          </a:p>
          <a:p>
            <a:pPr marL="509588" lvl="1" indent="-339725">
              <a:buSzPct val="70000"/>
              <a:buFont typeface="Wingdings" charset="2"/>
              <a:buChar char=""/>
            </a:pPr>
            <a:r>
              <a:rPr lang="en-US" sz="2600" dirty="0" err="1">
                <a:solidFill>
                  <a:srgbClr val="000000"/>
                </a:solidFill>
                <a:latin typeface="Goudy Old Style" pitchFamily="18" charset="0"/>
              </a:rPr>
              <a:t>StringTokenizer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</a:rPr>
              <a:t>(String </a:t>
            </a:r>
            <a:r>
              <a:rPr lang="en-US" sz="2600" i="1" dirty="0" err="1">
                <a:solidFill>
                  <a:srgbClr val="000000"/>
                </a:solidFill>
                <a:latin typeface="Goudy Old Style" pitchFamily="18" charset="0"/>
              </a:rPr>
              <a:t>str</a:t>
            </a:r>
            <a:r>
              <a:rPr lang="en-US" sz="2600" i="1" dirty="0">
                <a:solidFill>
                  <a:srgbClr val="000000"/>
                </a:solidFill>
                <a:latin typeface="Goudy Old Style" pitchFamily="18" charset="0"/>
              </a:rPr>
              <a:t>)</a:t>
            </a:r>
            <a:endParaRPr sz="2600" dirty="0">
              <a:latin typeface="Goudy Old Style" pitchFamily="18" charset="0"/>
            </a:endParaRPr>
          </a:p>
          <a:p>
            <a:pPr marL="509588" lvl="1" indent="-339725">
              <a:buSzPct val="70000"/>
              <a:buFont typeface="Wingdings" charset="2"/>
              <a:buChar char=""/>
            </a:pPr>
            <a:r>
              <a:rPr lang="en-US" sz="2600" dirty="0" err="1">
                <a:solidFill>
                  <a:srgbClr val="000000"/>
                </a:solidFill>
                <a:latin typeface="Goudy Old Style" pitchFamily="18" charset="0"/>
              </a:rPr>
              <a:t>StringTokenizer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</a:rPr>
              <a:t>(String </a:t>
            </a:r>
            <a:r>
              <a:rPr lang="en-US" sz="2600" i="1" dirty="0" err="1">
                <a:solidFill>
                  <a:srgbClr val="000000"/>
                </a:solidFill>
                <a:latin typeface="Goudy Old Style" pitchFamily="18" charset="0"/>
              </a:rPr>
              <a:t>str</a:t>
            </a:r>
            <a:r>
              <a:rPr lang="en-US" sz="2600" i="1" dirty="0">
                <a:solidFill>
                  <a:srgbClr val="000000"/>
                </a:solidFill>
                <a:latin typeface="Goudy Old Style" pitchFamily="18" charset="0"/>
              </a:rPr>
              <a:t>, String delimiters)</a:t>
            </a:r>
            <a:endParaRPr sz="2600" dirty="0">
              <a:latin typeface="Goudy Old Style" pitchFamily="18" charset="0"/>
            </a:endParaRPr>
          </a:p>
          <a:p>
            <a:pPr marL="509588" lvl="1" indent="-339725">
              <a:buSzPct val="70000"/>
              <a:buFont typeface="Wingdings" charset="2"/>
              <a:buChar char=""/>
            </a:pPr>
            <a:r>
              <a:rPr lang="en-US" sz="2600" dirty="0" err="1">
                <a:solidFill>
                  <a:srgbClr val="000000"/>
                </a:solidFill>
                <a:latin typeface="Goudy Old Style" pitchFamily="18" charset="0"/>
              </a:rPr>
              <a:t>StringTokenizer</a:t>
            </a:r>
            <a:r>
              <a:rPr lang="en-US" sz="2600" dirty="0">
                <a:solidFill>
                  <a:srgbClr val="000000"/>
                </a:solidFill>
                <a:latin typeface="Goudy Old Style" pitchFamily="18" charset="0"/>
              </a:rPr>
              <a:t>(String </a:t>
            </a:r>
            <a:r>
              <a:rPr lang="en-US" sz="2600" i="1" dirty="0" err="1">
                <a:solidFill>
                  <a:srgbClr val="000000"/>
                </a:solidFill>
                <a:latin typeface="Goudy Old Style" pitchFamily="18" charset="0"/>
              </a:rPr>
              <a:t>str</a:t>
            </a:r>
            <a:r>
              <a:rPr lang="en-US" sz="2600" i="1" dirty="0">
                <a:solidFill>
                  <a:srgbClr val="000000"/>
                </a:solidFill>
                <a:latin typeface="Goudy Old Style" pitchFamily="18" charset="0"/>
              </a:rPr>
              <a:t>, String delimiters, </a:t>
            </a:r>
            <a:r>
              <a:rPr lang="en-US" sz="2600" i="1" dirty="0" err="1">
                <a:solidFill>
                  <a:srgbClr val="000000"/>
                </a:solidFill>
                <a:latin typeface="Goudy Old Style" pitchFamily="18" charset="0"/>
              </a:rPr>
              <a:t>boolean</a:t>
            </a:r>
            <a:r>
              <a:rPr lang="en-US" sz="2600" i="1" dirty="0">
                <a:solidFill>
                  <a:srgbClr val="000000"/>
                </a:solidFill>
                <a:latin typeface="Goudy Old Style" pitchFamily="18" charset="0"/>
              </a:rPr>
              <a:t> </a:t>
            </a:r>
            <a:r>
              <a:rPr lang="en-US" sz="2600" i="1" dirty="0" err="1">
                <a:solidFill>
                  <a:srgbClr val="000000"/>
                </a:solidFill>
                <a:latin typeface="Goudy Old Style" pitchFamily="18" charset="0"/>
              </a:rPr>
              <a:t>delimAsToken</a:t>
            </a:r>
            <a:r>
              <a:rPr lang="en-US" sz="2600" i="1" dirty="0">
                <a:solidFill>
                  <a:srgbClr val="000000"/>
                </a:solidFill>
                <a:latin typeface="Goudy Old Style" pitchFamily="18" charset="0"/>
              </a:rPr>
              <a:t>)</a:t>
            </a:r>
            <a:endParaRPr sz="2600" dirty="0">
              <a:latin typeface="Goudy Old Style" pitchFamily="18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Goudy Old Style"/>
              </a:rPr>
              <a:t>Note : 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The processing of text often consists of parsing a formatted input string. </a:t>
            </a:r>
            <a:r>
              <a:rPr lang="en-US" sz="2800" i="1" dirty="0">
                <a:solidFill>
                  <a:srgbClr val="000000"/>
                </a:solidFill>
                <a:latin typeface="Goudy Old Style"/>
              </a:rPr>
              <a:t>Parsing is the division 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of text into a set of discrete parts, or </a:t>
            </a:r>
            <a:r>
              <a:rPr lang="en-US" sz="2800" i="1" dirty="0">
                <a:solidFill>
                  <a:srgbClr val="000000"/>
                </a:solidFill>
                <a:latin typeface="Goudy Old Style"/>
              </a:rPr>
              <a:t>tokens, which in a certain sequence can convey a semantic meaning.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96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0" y="7632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>
                <a:solidFill>
                  <a:srgbClr val="000000"/>
                </a:solidFill>
                <a:latin typeface="Andalus"/>
              </a:rPr>
              <a:t>contd..</a:t>
            </a:r>
            <a:endParaRPr/>
          </a:p>
        </p:txBody>
      </p:sp>
      <p:sp>
        <p:nvSpPr>
          <p:cNvPr id="234" name="TextShape 2"/>
          <p:cNvSpPr txBox="1"/>
          <p:nvPr/>
        </p:nvSpPr>
        <p:spPr>
          <a:xfrm>
            <a:off x="0" y="380880"/>
            <a:ext cx="9143640" cy="6476760"/>
          </a:xfrm>
          <a:prstGeom prst="rect">
            <a:avLst/>
          </a:prstGeom>
        </p:spPr>
        <p:txBody>
          <a:bodyPr/>
          <a:lstStyle/>
          <a:p>
            <a:pPr>
              <a:buSzPct val="70000"/>
              <a:buFont typeface="Wingdings" charset="2"/>
              <a:buChar char=""/>
            </a:pPr>
            <a:r>
              <a:rPr lang="en-US" sz="2800" b="1" dirty="0" smtClean="0">
                <a:solidFill>
                  <a:srgbClr val="000000"/>
                </a:solidFill>
                <a:latin typeface="Goudy Old Style"/>
              </a:rPr>
              <a:t> Methods </a:t>
            </a:r>
            <a:r>
              <a:rPr lang="en-US" sz="2800" b="1" dirty="0">
                <a:solidFill>
                  <a:srgbClr val="000000"/>
                </a:solidFill>
                <a:latin typeface="Goudy Old Style"/>
              </a:rPr>
              <a:t>of </a:t>
            </a:r>
            <a:r>
              <a:rPr lang="en-US" sz="2800" b="1" dirty="0" err="1">
                <a:solidFill>
                  <a:srgbClr val="000000"/>
                </a:solidFill>
                <a:latin typeface="Goudy Old Style"/>
              </a:rPr>
              <a:t>StringTokenizer</a:t>
            </a:r>
            <a:r>
              <a:rPr lang="en-US" sz="2800" b="1" dirty="0">
                <a:solidFill>
                  <a:srgbClr val="000000"/>
                </a:solidFill>
                <a:latin typeface="Goudy Old Style"/>
              </a:rPr>
              <a:t> –</a:t>
            </a:r>
            <a:endParaRPr dirty="0"/>
          </a:p>
          <a:p>
            <a:pPr marL="627063" indent="-339725">
              <a:buSzPct val="70000"/>
              <a:buFont typeface="Wingdings" charset="2"/>
              <a:buChar char=""/>
            </a:pPr>
            <a:r>
              <a:rPr lang="en-US" sz="2800" b="1" u="sng" dirty="0" err="1">
                <a:solidFill>
                  <a:srgbClr val="000000"/>
                </a:solidFill>
                <a:latin typeface="Goudy Old Style" pitchFamily="18" charset="0"/>
              </a:rPr>
              <a:t>int</a:t>
            </a:r>
            <a:r>
              <a:rPr lang="en-US" sz="2800" b="1" u="sng" dirty="0">
                <a:solidFill>
                  <a:srgbClr val="000000"/>
                </a:solidFill>
                <a:latin typeface="Goudy Old Style" pitchFamily="18" charset="0"/>
              </a:rPr>
              <a:t> </a:t>
            </a:r>
            <a:r>
              <a:rPr lang="en-US" sz="2800" b="1" u="sng" dirty="0" err="1">
                <a:solidFill>
                  <a:srgbClr val="000000"/>
                </a:solidFill>
                <a:latin typeface="Goudy Old Style" pitchFamily="18" charset="0"/>
              </a:rPr>
              <a:t>countTokens</a:t>
            </a:r>
            <a:r>
              <a:rPr lang="en-US" sz="2800" b="1" u="sng" dirty="0">
                <a:solidFill>
                  <a:srgbClr val="000000"/>
                </a:solidFill>
                <a:latin typeface="Goudy Old Style" pitchFamily="18" charset="0"/>
              </a:rPr>
              <a:t>()</a:t>
            </a:r>
            <a:r>
              <a:rPr lang="en-US" sz="2800" b="1" dirty="0">
                <a:solidFill>
                  <a:srgbClr val="000000"/>
                </a:solidFill>
                <a:latin typeface="Goudy Old Style" pitchFamily="18" charset="0"/>
              </a:rPr>
              <a:t> –</a:t>
            </a:r>
            <a:r>
              <a:rPr lang="en-US" sz="2800" dirty="0">
                <a:solidFill>
                  <a:srgbClr val="000000"/>
                </a:solidFill>
                <a:latin typeface="Goudy Old Style" pitchFamily="18" charset="0"/>
              </a:rPr>
              <a:t> determines the number of tokens left to be parsed and returns that number.</a:t>
            </a:r>
            <a:endParaRPr sz="2800" dirty="0">
              <a:latin typeface="Goudy Old Style" pitchFamily="18" charset="0"/>
            </a:endParaRPr>
          </a:p>
          <a:p>
            <a:pPr marL="627063" indent="-339725">
              <a:buSzPct val="70000"/>
              <a:buFont typeface="Wingdings" charset="2"/>
              <a:buChar char=""/>
            </a:pPr>
            <a:r>
              <a:rPr lang="en-US" sz="2800" b="1" u="sng" dirty="0" err="1">
                <a:solidFill>
                  <a:srgbClr val="000000"/>
                </a:solidFill>
                <a:latin typeface="Goudy Old Style" pitchFamily="18" charset="0"/>
              </a:rPr>
              <a:t>boolean</a:t>
            </a:r>
            <a:r>
              <a:rPr lang="en-US" sz="2800" b="1" u="sng" dirty="0">
                <a:solidFill>
                  <a:srgbClr val="000000"/>
                </a:solidFill>
                <a:latin typeface="Goudy Old Style" pitchFamily="18" charset="0"/>
              </a:rPr>
              <a:t> </a:t>
            </a:r>
            <a:r>
              <a:rPr lang="en-US" sz="2800" b="1" u="sng" dirty="0" err="1">
                <a:solidFill>
                  <a:srgbClr val="000000"/>
                </a:solidFill>
                <a:latin typeface="Goudy Old Style" pitchFamily="18" charset="0"/>
              </a:rPr>
              <a:t>hasMoreElements</a:t>
            </a:r>
            <a:r>
              <a:rPr lang="en-US" sz="2800" b="1" u="sng" dirty="0">
                <a:solidFill>
                  <a:srgbClr val="000000"/>
                </a:solidFill>
                <a:latin typeface="Goudy Old Style" pitchFamily="18" charset="0"/>
              </a:rPr>
              <a:t>()</a:t>
            </a:r>
            <a:r>
              <a:rPr lang="en-US" sz="2800" dirty="0">
                <a:solidFill>
                  <a:srgbClr val="000000"/>
                </a:solidFill>
                <a:latin typeface="Goudy Old Style" pitchFamily="18" charset="0"/>
              </a:rPr>
              <a:t> – Returns true if one or more tokens remain in String and false otherwise</a:t>
            </a:r>
            <a:endParaRPr sz="2800" dirty="0">
              <a:latin typeface="Goudy Old Style" pitchFamily="18" charset="0"/>
            </a:endParaRPr>
          </a:p>
          <a:p>
            <a:pPr marL="627063" indent="-339725">
              <a:buSzPct val="70000"/>
              <a:buFont typeface="Wingdings" charset="2"/>
              <a:buChar char=""/>
            </a:pPr>
            <a:r>
              <a:rPr lang="en-US" sz="2800" b="1" u="sng" dirty="0" err="1">
                <a:solidFill>
                  <a:srgbClr val="000000"/>
                </a:solidFill>
                <a:latin typeface="Goudy Old Style" pitchFamily="18" charset="0"/>
              </a:rPr>
              <a:t>boolean</a:t>
            </a:r>
            <a:r>
              <a:rPr lang="en-US" sz="2800" b="1" u="sng" dirty="0">
                <a:solidFill>
                  <a:srgbClr val="000000"/>
                </a:solidFill>
                <a:latin typeface="Goudy Old Style" pitchFamily="18" charset="0"/>
              </a:rPr>
              <a:t> </a:t>
            </a:r>
            <a:r>
              <a:rPr lang="en-US" sz="2800" b="1" u="sng" dirty="0" err="1">
                <a:solidFill>
                  <a:srgbClr val="000000"/>
                </a:solidFill>
                <a:latin typeface="Goudy Old Style" pitchFamily="18" charset="0"/>
              </a:rPr>
              <a:t>hasMoreTokens</a:t>
            </a:r>
            <a:r>
              <a:rPr lang="en-US" sz="2800" b="1" u="sng" dirty="0">
                <a:solidFill>
                  <a:srgbClr val="000000"/>
                </a:solidFill>
                <a:latin typeface="Goudy Old Style" pitchFamily="18" charset="0"/>
              </a:rPr>
              <a:t>()</a:t>
            </a:r>
            <a:r>
              <a:rPr lang="en-US" sz="2800" dirty="0">
                <a:solidFill>
                  <a:srgbClr val="000000"/>
                </a:solidFill>
                <a:latin typeface="Goudy Old Style" pitchFamily="18" charset="0"/>
              </a:rPr>
              <a:t> – Returns true if one or more tokens remain in String and false otherwise</a:t>
            </a:r>
            <a:endParaRPr sz="2800" dirty="0">
              <a:latin typeface="Goudy Old Style" pitchFamily="18" charset="0"/>
            </a:endParaRPr>
          </a:p>
          <a:p>
            <a:pPr marL="627063" indent="-339725">
              <a:buSzPct val="70000"/>
              <a:buFont typeface="Wingdings" charset="2"/>
              <a:buChar char=""/>
            </a:pPr>
            <a:r>
              <a:rPr lang="en-US" sz="2800" b="1" u="sng" dirty="0">
                <a:solidFill>
                  <a:srgbClr val="000000"/>
                </a:solidFill>
                <a:latin typeface="Goudy Old Style" pitchFamily="18" charset="0"/>
              </a:rPr>
              <a:t>Object </a:t>
            </a:r>
            <a:r>
              <a:rPr lang="en-US" sz="2800" b="1" u="sng" dirty="0" err="1">
                <a:solidFill>
                  <a:srgbClr val="000000"/>
                </a:solidFill>
                <a:latin typeface="Goudy Old Style" pitchFamily="18" charset="0"/>
              </a:rPr>
              <a:t>nextElement</a:t>
            </a:r>
            <a:r>
              <a:rPr lang="en-US" sz="2800" b="1" u="sng" dirty="0">
                <a:solidFill>
                  <a:srgbClr val="000000"/>
                </a:solidFill>
                <a:latin typeface="Goudy Old Style" pitchFamily="18" charset="0"/>
              </a:rPr>
              <a:t>()</a:t>
            </a:r>
            <a:r>
              <a:rPr lang="en-US" sz="2800" b="1" dirty="0">
                <a:solidFill>
                  <a:srgbClr val="000000"/>
                </a:solidFill>
                <a:latin typeface="Goudy Old Style" pitchFamily="18" charset="0"/>
              </a:rPr>
              <a:t> – </a:t>
            </a:r>
            <a:r>
              <a:rPr lang="en-US" sz="2800" dirty="0">
                <a:solidFill>
                  <a:srgbClr val="000000"/>
                </a:solidFill>
                <a:latin typeface="Goudy Old Style" pitchFamily="18" charset="0"/>
              </a:rPr>
              <a:t>Returns next token as an Object.</a:t>
            </a:r>
            <a:endParaRPr sz="2800" dirty="0">
              <a:latin typeface="Goudy Old Style" pitchFamily="18" charset="0"/>
            </a:endParaRPr>
          </a:p>
          <a:p>
            <a:pPr marL="627063" indent="-339725">
              <a:buSzPct val="70000"/>
              <a:buFont typeface="Wingdings" charset="2"/>
              <a:buChar char=""/>
            </a:pPr>
            <a:r>
              <a:rPr lang="en-US" sz="2800" b="1" u="sng" dirty="0">
                <a:solidFill>
                  <a:srgbClr val="000000"/>
                </a:solidFill>
                <a:latin typeface="Goudy Old Style" pitchFamily="18" charset="0"/>
              </a:rPr>
              <a:t>String </a:t>
            </a:r>
            <a:r>
              <a:rPr lang="en-US" sz="2800" b="1" u="sng" dirty="0" err="1">
                <a:solidFill>
                  <a:srgbClr val="000000"/>
                </a:solidFill>
                <a:latin typeface="Goudy Old Style" pitchFamily="18" charset="0"/>
              </a:rPr>
              <a:t>nextToken</a:t>
            </a:r>
            <a:r>
              <a:rPr lang="en-US" sz="2800" b="1" u="sng" dirty="0">
                <a:solidFill>
                  <a:srgbClr val="000000"/>
                </a:solidFill>
                <a:latin typeface="Goudy Old Style" pitchFamily="18" charset="0"/>
              </a:rPr>
              <a:t>()</a:t>
            </a:r>
            <a:r>
              <a:rPr lang="en-US" sz="2800" b="1" dirty="0">
                <a:solidFill>
                  <a:srgbClr val="000000"/>
                </a:solidFill>
                <a:latin typeface="Goudy Old Style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Goudy Old Style" pitchFamily="18" charset="0"/>
              </a:rPr>
              <a:t>– Returns the next token as a String.</a:t>
            </a:r>
            <a:endParaRPr sz="2800" dirty="0">
              <a:latin typeface="Goudy Old Style" pitchFamily="18" charset="0"/>
            </a:endParaRPr>
          </a:p>
          <a:p>
            <a:pPr marL="627063" indent="-339725">
              <a:buSzPct val="70000"/>
              <a:buFont typeface="Wingdings" charset="2"/>
              <a:buChar char=""/>
            </a:pPr>
            <a:r>
              <a:rPr lang="en-US" sz="2800" b="1" u="sng" dirty="0">
                <a:solidFill>
                  <a:srgbClr val="000000"/>
                </a:solidFill>
                <a:latin typeface="Goudy Old Style" pitchFamily="18" charset="0"/>
              </a:rPr>
              <a:t>String </a:t>
            </a:r>
            <a:r>
              <a:rPr lang="en-US" sz="2800" b="1" u="sng" dirty="0" err="1">
                <a:solidFill>
                  <a:srgbClr val="000000"/>
                </a:solidFill>
                <a:latin typeface="Goudy Old Style" pitchFamily="18" charset="0"/>
              </a:rPr>
              <a:t>nextToken</a:t>
            </a:r>
            <a:r>
              <a:rPr lang="en-US" sz="2800" b="1" u="sng" dirty="0">
                <a:solidFill>
                  <a:srgbClr val="000000"/>
                </a:solidFill>
                <a:latin typeface="Goudy Old Style" pitchFamily="18" charset="0"/>
              </a:rPr>
              <a:t>(String delimiters)</a:t>
            </a:r>
            <a:r>
              <a:rPr lang="en-US" sz="2800" b="1" dirty="0">
                <a:solidFill>
                  <a:srgbClr val="000000"/>
                </a:solidFill>
                <a:latin typeface="Goudy Old Style" pitchFamily="18" charset="0"/>
              </a:rPr>
              <a:t> – </a:t>
            </a:r>
            <a:r>
              <a:rPr lang="en-US" sz="2800" dirty="0">
                <a:solidFill>
                  <a:srgbClr val="000000"/>
                </a:solidFill>
                <a:latin typeface="Goudy Old Style" pitchFamily="18" charset="0"/>
              </a:rPr>
              <a:t>Returns</a:t>
            </a:r>
            <a:r>
              <a:rPr lang="en-US" sz="2800" b="1" dirty="0">
                <a:solidFill>
                  <a:srgbClr val="000000"/>
                </a:solidFill>
                <a:latin typeface="Goudy Old Style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Goudy Old Style" pitchFamily="18" charset="0"/>
              </a:rPr>
              <a:t>the next token as a String and sets the delimiters string to that specified by delimiters.</a:t>
            </a:r>
            <a:endParaRPr sz="2800" dirty="0">
              <a:latin typeface="Goudy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13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0" y="76200"/>
            <a:ext cx="9143640" cy="30456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ndalus"/>
              </a:rPr>
              <a:t>contd..</a:t>
            </a:r>
            <a:endParaRPr dirty="0"/>
          </a:p>
        </p:txBody>
      </p:sp>
      <p:sp>
        <p:nvSpPr>
          <p:cNvPr id="236" name="TextShape 2"/>
          <p:cNvSpPr txBox="1"/>
          <p:nvPr/>
        </p:nvSpPr>
        <p:spPr>
          <a:xfrm>
            <a:off x="0" y="380880"/>
            <a:ext cx="9143640" cy="6400440"/>
          </a:xfrm>
          <a:prstGeom prst="rect">
            <a:avLst/>
          </a:prstGeom>
        </p:spPr>
        <p:txBody>
          <a:bodyPr/>
          <a:lstStyle/>
          <a:p>
            <a:pPr marL="404813" indent="-287338">
              <a:buSzPct val="70000"/>
              <a:buFont typeface="Wingdings" charset="2"/>
              <a:buChar char=""/>
            </a:pPr>
            <a:r>
              <a:rPr lang="en-US" sz="2800" b="1" dirty="0">
                <a:solidFill>
                  <a:srgbClr val="000000"/>
                </a:solidFill>
                <a:latin typeface="Goudy Old Style"/>
              </a:rPr>
              <a:t>Date class</a:t>
            </a:r>
            <a:endParaRPr dirty="0"/>
          </a:p>
          <a:p>
            <a:pPr marL="627063" indent="-287338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oudy Old Style"/>
              </a:rPr>
              <a:t>Encapsulates the current date and time. </a:t>
            </a:r>
            <a:endParaRPr dirty="0"/>
          </a:p>
          <a:p>
            <a:pPr marL="404813" indent="-287338">
              <a:buSzPct val="70000"/>
              <a:buFont typeface="Wingdings" charset="2"/>
              <a:buChar char=""/>
            </a:pPr>
            <a:r>
              <a:rPr lang="en-US" sz="2800" b="1" dirty="0">
                <a:solidFill>
                  <a:srgbClr val="000000"/>
                </a:solidFill>
                <a:latin typeface="Goudy Old Style"/>
              </a:rPr>
              <a:t>Constructors of Date class</a:t>
            </a:r>
            <a:endParaRPr dirty="0"/>
          </a:p>
          <a:p>
            <a:pPr marL="690563" indent="-285750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oudy Old Style"/>
              </a:rPr>
              <a:t>Date()</a:t>
            </a:r>
            <a:endParaRPr dirty="0"/>
          </a:p>
          <a:p>
            <a:pPr marL="690563" indent="-285750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oudy Old Style"/>
              </a:rPr>
              <a:t>Date(long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millisec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)</a:t>
            </a:r>
            <a:endParaRPr dirty="0"/>
          </a:p>
          <a:p>
            <a:pPr marL="690563" indent="-285750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oudy Old Style"/>
              </a:rPr>
              <a:t>Most of the methods are deprecated and moved to the classes Calendar and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DateFormat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.</a:t>
            </a:r>
            <a:r>
              <a:rPr lang="en-US" sz="3200" dirty="0">
                <a:solidFill>
                  <a:srgbClr val="000000"/>
                </a:solidFill>
                <a:latin typeface="Arial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00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0" y="76320"/>
            <a:ext cx="9143640" cy="4568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>
                <a:solidFill>
                  <a:srgbClr val="000000"/>
                </a:solidFill>
                <a:latin typeface="Andalus"/>
              </a:rPr>
              <a:t>contd..</a:t>
            </a:r>
            <a:endParaRPr/>
          </a:p>
        </p:txBody>
      </p:sp>
      <p:sp>
        <p:nvSpPr>
          <p:cNvPr id="238" name="TextShape 2"/>
          <p:cNvSpPr txBox="1"/>
          <p:nvPr/>
        </p:nvSpPr>
        <p:spPr>
          <a:xfrm>
            <a:off x="0" y="381000"/>
            <a:ext cx="9143640" cy="6324360"/>
          </a:xfrm>
          <a:prstGeom prst="rect">
            <a:avLst/>
          </a:prstGeom>
        </p:spPr>
        <p:txBody>
          <a:bodyPr/>
          <a:lstStyle/>
          <a:p>
            <a:pPr marL="509588" indent="-339725">
              <a:buSzPct val="70000"/>
              <a:buFont typeface="Wingdings" charset="2"/>
              <a:buChar char=""/>
            </a:pPr>
            <a:r>
              <a:rPr lang="en-US" sz="2800" b="1" dirty="0">
                <a:solidFill>
                  <a:srgbClr val="000000"/>
                </a:solidFill>
                <a:latin typeface="Goudy Old Style"/>
              </a:rPr>
              <a:t>Calendar  class –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</a:t>
            </a:r>
            <a:endParaRPr dirty="0"/>
          </a:p>
          <a:p>
            <a:pPr marL="744538" indent="-339725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oudy Old Style"/>
              </a:rPr>
              <a:t>An abstract class that provides for converting time in milliseconds into a number of useful components viz.. year, month, day, hour, minute and second.</a:t>
            </a:r>
            <a:endParaRPr dirty="0"/>
          </a:p>
          <a:p>
            <a:pPr marL="744538" indent="-339725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oudy Old Style"/>
              </a:rPr>
              <a:t>Calendar class has no constructors</a:t>
            </a:r>
            <a:endParaRPr dirty="0"/>
          </a:p>
          <a:p>
            <a:pPr marL="509588" indent="-339725">
              <a:buSzPct val="70000"/>
              <a:buFont typeface="Wingdings" charset="2"/>
              <a:buChar char=""/>
            </a:pPr>
            <a:r>
              <a:rPr lang="en-US" sz="2800" b="1" dirty="0">
                <a:solidFill>
                  <a:srgbClr val="000000"/>
                </a:solidFill>
                <a:latin typeface="Goudy Old Style"/>
              </a:rPr>
              <a:t>Methods of Calendar class</a:t>
            </a:r>
            <a:endParaRPr dirty="0"/>
          </a:p>
          <a:p>
            <a:pPr marL="744538" indent="-339725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oudy Old Style"/>
              </a:rPr>
              <a:t>abstract void add(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w,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v)</a:t>
            </a:r>
            <a:endParaRPr dirty="0"/>
          </a:p>
          <a:p>
            <a:pPr marL="744538" indent="-339725">
              <a:buSzPct val="70000"/>
              <a:buFont typeface="Wingdings" charset="2"/>
              <a:buChar char=""/>
            </a:pP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boolean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after(Object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calObj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)</a:t>
            </a:r>
            <a:endParaRPr dirty="0"/>
          </a:p>
          <a:p>
            <a:pPr marL="744538" indent="-339725">
              <a:buSzPct val="70000"/>
              <a:buFont typeface="Wingdings" charset="2"/>
              <a:buChar char=""/>
            </a:pP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boolean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before(Object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calObj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)</a:t>
            </a:r>
            <a:endParaRPr dirty="0"/>
          </a:p>
          <a:p>
            <a:pPr marL="744538" indent="-339725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oudy Old Style"/>
              </a:rPr>
              <a:t>final void clear()</a:t>
            </a:r>
            <a:endParaRPr dirty="0"/>
          </a:p>
          <a:p>
            <a:pPr marL="744538" indent="-339725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oudy Old Style"/>
              </a:rPr>
              <a:t>Calendar defines some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 constants, which are used with  get or set components of the calendar. </a:t>
            </a:r>
            <a:endParaRPr dirty="0"/>
          </a:p>
          <a:p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38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0" y="46080"/>
            <a:ext cx="9143640" cy="41076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000">
                <a:solidFill>
                  <a:srgbClr val="000000"/>
                </a:solidFill>
                <a:latin typeface="Andalus"/>
              </a:rPr>
              <a:t>contd..</a:t>
            </a:r>
            <a:endParaRPr/>
          </a:p>
        </p:txBody>
      </p:sp>
      <p:sp>
        <p:nvSpPr>
          <p:cNvPr id="240" name="TextShape 2"/>
          <p:cNvSpPr txBox="1"/>
          <p:nvPr/>
        </p:nvSpPr>
        <p:spPr>
          <a:xfrm>
            <a:off x="0" y="380880"/>
            <a:ext cx="9143640" cy="6476760"/>
          </a:xfrm>
          <a:prstGeom prst="rect">
            <a:avLst/>
          </a:prstGeom>
        </p:spPr>
        <p:txBody>
          <a:bodyPr/>
          <a:lstStyle/>
          <a:p>
            <a:pPr marL="457200" indent="-287338">
              <a:buSzPct val="70000"/>
              <a:buFont typeface="Wingdings" charset="2"/>
              <a:buChar char=""/>
            </a:pPr>
            <a:r>
              <a:rPr lang="en-US" sz="2800" b="1" dirty="0">
                <a:solidFill>
                  <a:srgbClr val="000000"/>
                </a:solidFill>
                <a:latin typeface="Goudy Old Style"/>
              </a:rPr>
              <a:t>Scanner class</a:t>
            </a:r>
            <a:endParaRPr dirty="0"/>
          </a:p>
          <a:p>
            <a:pPr marL="627063" indent="-393700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oudy Old Style"/>
              </a:rPr>
              <a:t>Scanner reads formatted input and converts it into its binary form.</a:t>
            </a:r>
            <a:endParaRPr dirty="0"/>
          </a:p>
          <a:p>
            <a:pPr marL="627063" indent="-393700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oudy Old Style"/>
              </a:rPr>
              <a:t>Scanner can be used to read input from the console, a file, a String, or any source that implements the Readable interface or </a:t>
            </a:r>
            <a:r>
              <a:rPr lang="en-US" sz="2800" dirty="0" err="1">
                <a:solidFill>
                  <a:srgbClr val="000000"/>
                </a:solidFill>
                <a:latin typeface="Goudy Old Style"/>
              </a:rPr>
              <a:t>ReadableByteChannel</a:t>
            </a:r>
            <a:r>
              <a:rPr lang="en-US" sz="2800" dirty="0">
                <a:solidFill>
                  <a:srgbClr val="000000"/>
                </a:solidFill>
                <a:latin typeface="Goudy Old Style"/>
              </a:rPr>
              <a:t>. </a:t>
            </a:r>
            <a:endParaRPr dirty="0"/>
          </a:p>
          <a:p>
            <a:pPr marL="627063" indent="-393700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oudy Old Style"/>
              </a:rPr>
              <a:t>To use Scanner, the procedure is :</a:t>
            </a:r>
            <a:endParaRPr dirty="0"/>
          </a:p>
          <a:p>
            <a:pPr marL="914400" lvl="1" indent="-287338"/>
            <a:r>
              <a:rPr lang="en-US" sz="2800" dirty="0">
                <a:solidFill>
                  <a:srgbClr val="000000"/>
                </a:solidFill>
                <a:latin typeface="Goudy Old Style"/>
              </a:rPr>
              <a:t>1. </a:t>
            </a:r>
            <a:r>
              <a:rPr lang="en-US" sz="2400" dirty="0">
                <a:solidFill>
                  <a:srgbClr val="000000"/>
                </a:solidFill>
                <a:latin typeface="Goudy Old Style" pitchFamily="18" charset="0"/>
              </a:rPr>
              <a:t>Determine if a specific type of input is available by calling one of </a:t>
            </a:r>
            <a:r>
              <a:rPr lang="en-US" sz="2400" dirty="0" smtClean="0">
                <a:solidFill>
                  <a:srgbClr val="000000"/>
                </a:solidFill>
                <a:latin typeface="Goudy Old Style" pitchFamily="18" charset="0"/>
              </a:rPr>
              <a:t>  Scanner’s  </a:t>
            </a:r>
            <a:r>
              <a:rPr lang="en-US" sz="2400" dirty="0" err="1">
                <a:solidFill>
                  <a:srgbClr val="000000"/>
                </a:solidFill>
                <a:latin typeface="Goudy Old Style" pitchFamily="18" charset="0"/>
              </a:rPr>
              <a:t>hasNext</a:t>
            </a:r>
            <a:r>
              <a:rPr lang="en-US" sz="2400" i="1" dirty="0" err="1">
                <a:solidFill>
                  <a:srgbClr val="000000"/>
                </a:solidFill>
                <a:latin typeface="Goudy Old Style" pitchFamily="18" charset="0"/>
              </a:rPr>
              <a:t>X</a:t>
            </a:r>
            <a:r>
              <a:rPr lang="en-US" sz="2400" i="1" dirty="0">
                <a:solidFill>
                  <a:srgbClr val="000000"/>
                </a:solidFill>
                <a:latin typeface="Goudy Old Style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Goudy Old Style" pitchFamily="18" charset="0"/>
              </a:rPr>
              <a:t>methods, where X is the </a:t>
            </a:r>
            <a:r>
              <a:rPr lang="en-US" sz="2400" dirty="0" err="1">
                <a:solidFill>
                  <a:srgbClr val="000000"/>
                </a:solidFill>
                <a:latin typeface="Goudy Old Style" pitchFamily="18" charset="0"/>
              </a:rPr>
              <a:t>datatype</a:t>
            </a:r>
            <a:endParaRPr sz="2400" dirty="0">
              <a:latin typeface="Goudy Old Style" pitchFamily="18" charset="0"/>
            </a:endParaRPr>
          </a:p>
          <a:p>
            <a:pPr marL="914400" lvl="1" indent="-287338"/>
            <a:r>
              <a:rPr lang="en-US" sz="2400" dirty="0">
                <a:solidFill>
                  <a:srgbClr val="000000"/>
                </a:solidFill>
                <a:latin typeface="Goudy Old Style" pitchFamily="18" charset="0"/>
              </a:rPr>
              <a:t>2. If input is available, read it by calling one of Scanner’s </a:t>
            </a:r>
            <a:r>
              <a:rPr lang="en-US" sz="2400" dirty="0" err="1">
                <a:solidFill>
                  <a:srgbClr val="000000"/>
                </a:solidFill>
                <a:latin typeface="Goudy Old Style" pitchFamily="18" charset="0"/>
              </a:rPr>
              <a:t>next</a:t>
            </a:r>
            <a:r>
              <a:rPr lang="en-US" sz="2400" i="1" dirty="0" err="1">
                <a:solidFill>
                  <a:srgbClr val="000000"/>
                </a:solidFill>
                <a:latin typeface="Goudy Old Style" pitchFamily="18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Goudy Old Style" pitchFamily="18" charset="0"/>
              </a:rPr>
              <a:t>    methods.</a:t>
            </a:r>
            <a:endParaRPr sz="2400" dirty="0">
              <a:latin typeface="Goudy Old Style" pitchFamily="18" charset="0"/>
            </a:endParaRPr>
          </a:p>
          <a:p>
            <a:pPr marL="914400" lvl="1" indent="-287338"/>
            <a:r>
              <a:rPr lang="en-US" sz="2400" dirty="0">
                <a:solidFill>
                  <a:srgbClr val="000000"/>
                </a:solidFill>
                <a:latin typeface="Goudy Old Style" pitchFamily="18" charset="0"/>
              </a:rPr>
              <a:t>3. Repeat the process until input is exhausted.</a:t>
            </a:r>
            <a:endParaRPr sz="2400" dirty="0">
              <a:latin typeface="Goudy Old Style" pitchFamily="18" charset="0"/>
            </a:endParaRPr>
          </a:p>
          <a:p>
            <a:pPr marL="627063" indent="-339725">
              <a:buSzPct val="70000"/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Goudy Old Style"/>
              </a:rPr>
              <a:t>Scanner defines two sets of methods to read input.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168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xfrm>
            <a:off x="76200" y="609600"/>
            <a:ext cx="8610600" cy="5791200"/>
          </a:xfrm>
        </p:spPr>
        <p:txBody>
          <a:bodyPr>
            <a:normAutofit/>
          </a:bodyPr>
          <a:lstStyle/>
          <a:p>
            <a:pPr>
              <a:buSzPct val="70000"/>
              <a:buFont typeface="Wingdings" pitchFamily="2" charset="2"/>
              <a:buChar char="Ø"/>
            </a:pPr>
            <a:r>
              <a:rPr lang="en-IN" sz="2600" dirty="0">
                <a:latin typeface="Goudy Old Style" pitchFamily="18" charset="0"/>
              </a:rPr>
              <a:t>The </a:t>
            </a:r>
            <a:r>
              <a:rPr lang="en-IN" sz="2600" i="1" dirty="0">
                <a:latin typeface="Goudy Old Style" pitchFamily="18" charset="0"/>
              </a:rPr>
              <a:t>Enumeration </a:t>
            </a:r>
            <a:r>
              <a:rPr lang="en-IN" sz="2600" dirty="0">
                <a:latin typeface="Goudy Old Style" pitchFamily="18" charset="0"/>
              </a:rPr>
              <a:t>interface defines the methods by which you can enumerate or obtain the elements in a collection of objects. </a:t>
            </a:r>
            <a:endParaRPr lang="en-IN" sz="2600" dirty="0" smtClean="0">
              <a:latin typeface="Goudy Old Style" pitchFamily="18" charset="0"/>
            </a:endParaRPr>
          </a:p>
          <a:p>
            <a:pPr>
              <a:buSzPct val="70000"/>
              <a:buFont typeface="Wingdings" pitchFamily="2" charset="2"/>
              <a:buChar char="Ø"/>
            </a:pPr>
            <a:r>
              <a:rPr lang="en-IN" sz="2600" dirty="0" smtClean="0">
                <a:latin typeface="Goudy Old Style" pitchFamily="18" charset="0"/>
              </a:rPr>
              <a:t>This </a:t>
            </a:r>
            <a:r>
              <a:rPr lang="en-IN" sz="2600" dirty="0">
                <a:latin typeface="Goudy Old Style" pitchFamily="18" charset="0"/>
              </a:rPr>
              <a:t>interface provides two methods: </a:t>
            </a:r>
            <a:r>
              <a:rPr lang="en-IN" sz="2600" dirty="0" err="1">
                <a:latin typeface="Goudy Old Style" pitchFamily="18" charset="0"/>
              </a:rPr>
              <a:t>hashMoreElements</a:t>
            </a:r>
            <a:r>
              <a:rPr lang="en-IN" sz="2600" dirty="0">
                <a:latin typeface="Goudy Old Style" pitchFamily="18" charset="0"/>
              </a:rPr>
              <a:t>() and </a:t>
            </a:r>
            <a:r>
              <a:rPr lang="en-IN" sz="2600" dirty="0" err="1">
                <a:latin typeface="Goudy Old Style" pitchFamily="18" charset="0"/>
              </a:rPr>
              <a:t>nextElement</a:t>
            </a:r>
            <a:r>
              <a:rPr lang="en-IN" sz="2600" dirty="0">
                <a:latin typeface="Goudy Old Style" pitchFamily="18" charset="0"/>
              </a:rPr>
              <a:t>(). </a:t>
            </a:r>
            <a:endParaRPr lang="en-IN" sz="2600" dirty="0" smtClean="0">
              <a:latin typeface="Goudy Old Style" pitchFamily="18" charset="0"/>
            </a:endParaRPr>
          </a:p>
          <a:p>
            <a:pPr>
              <a:buSzPct val="70000"/>
              <a:buFont typeface="Wingdings" pitchFamily="2" charset="2"/>
              <a:buChar char="Ø"/>
            </a:pPr>
            <a:r>
              <a:rPr lang="en-IN" sz="2600" dirty="0" smtClean="0">
                <a:latin typeface="Goudy Old Style" pitchFamily="18" charset="0"/>
              </a:rPr>
              <a:t>The </a:t>
            </a:r>
            <a:r>
              <a:rPr lang="en-IN" sz="2600" dirty="0" err="1">
                <a:latin typeface="Goudy Old Style" pitchFamily="18" charset="0"/>
              </a:rPr>
              <a:t>hashMoreElements</a:t>
            </a:r>
            <a:r>
              <a:rPr lang="en-IN" sz="2600" dirty="0">
                <a:latin typeface="Goudy Old Style" pitchFamily="18" charset="0"/>
              </a:rPr>
              <a:t>() method enables you to determine elements that are contained in an Enumeration object. </a:t>
            </a:r>
            <a:endParaRPr lang="en-IN" sz="2600" dirty="0" smtClean="0">
              <a:latin typeface="Goudy Old Style" pitchFamily="18" charset="0"/>
            </a:endParaRPr>
          </a:p>
          <a:p>
            <a:pPr>
              <a:buSzPct val="70000"/>
              <a:buFont typeface="Wingdings" pitchFamily="2" charset="2"/>
              <a:buChar char="Ø"/>
            </a:pPr>
            <a:r>
              <a:rPr lang="en-IN" sz="2600" dirty="0" smtClean="0">
                <a:latin typeface="Goudy Old Style" pitchFamily="18" charset="0"/>
              </a:rPr>
              <a:t>The </a:t>
            </a:r>
            <a:r>
              <a:rPr lang="en-IN" sz="2600" dirty="0" err="1">
                <a:latin typeface="Goudy Old Style" pitchFamily="18" charset="0"/>
              </a:rPr>
              <a:t>nextElement</a:t>
            </a:r>
            <a:r>
              <a:rPr lang="en-IN" sz="2600" dirty="0">
                <a:latin typeface="Goudy Old Style" pitchFamily="18" charset="0"/>
              </a:rPr>
              <a:t>() method returns the </a:t>
            </a:r>
            <a:r>
              <a:rPr lang="en-IN" sz="2600" dirty="0" err="1">
                <a:latin typeface="Goudy Old Style" pitchFamily="18" charset="0"/>
              </a:rPr>
              <a:t>nextElement</a:t>
            </a:r>
            <a:r>
              <a:rPr lang="en-IN" sz="2600" dirty="0">
                <a:latin typeface="Goudy Old Style" pitchFamily="18" charset="0"/>
              </a:rPr>
              <a:t>() if one more element is contained by an object. </a:t>
            </a:r>
            <a:endParaRPr lang="en-US" altLang="zh-CN" sz="2600" dirty="0">
              <a:latin typeface="Goudy Old Style" pitchFamily="18" charset="0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-76200" y="0"/>
            <a:ext cx="7010400" cy="685800"/>
          </a:xfrm>
        </p:spPr>
        <p:txBody>
          <a:bodyPr>
            <a:noAutofit/>
          </a:bodyPr>
          <a:lstStyle/>
          <a:p>
            <a:r>
              <a:rPr lang="en-IN" sz="4000" dirty="0">
                <a:latin typeface="Andalus" pitchFamily="18" charset="-78"/>
                <a:cs typeface="Andalus" pitchFamily="18" charset="-78"/>
              </a:rPr>
              <a:t>The Enumeration Interface </a:t>
            </a:r>
            <a:endParaRPr lang="en-US" sz="4000" dirty="0">
              <a:solidFill>
                <a:srgbClr val="000099"/>
              </a:solidFill>
              <a:latin typeface="Andalus" pitchFamily="18" charset="-78"/>
              <a:ea typeface="+mn-ea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8721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5791200"/>
          </a:xfrm>
        </p:spPr>
        <p:txBody>
          <a:bodyPr>
            <a:normAutofit/>
          </a:bodyPr>
          <a:lstStyle/>
          <a:p>
            <a:pPr marL="0" indent="0">
              <a:buSzPct val="70000"/>
              <a:buNone/>
            </a:pPr>
            <a:r>
              <a:rPr lang="en-IN" sz="2600" dirty="0">
                <a:latin typeface="Goudy Old Style" pitchFamily="18" charset="0"/>
              </a:rPr>
              <a:t>The various legacy classes defined by the </a:t>
            </a:r>
            <a:r>
              <a:rPr lang="en-IN" sz="2600" dirty="0" err="1">
                <a:latin typeface="Goudy Old Style" pitchFamily="18" charset="0"/>
              </a:rPr>
              <a:t>java.util</a:t>
            </a:r>
            <a:r>
              <a:rPr lang="en-IN" sz="2600" dirty="0">
                <a:latin typeface="Goudy Old Style" pitchFamily="18" charset="0"/>
              </a:rPr>
              <a:t> package are: 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IN" sz="2600" dirty="0" smtClean="0">
                <a:latin typeface="Goudy Old Style" pitchFamily="18" charset="0"/>
              </a:rPr>
              <a:t>Vector</a:t>
            </a:r>
          </a:p>
          <a:p>
            <a:pPr marL="457200" lvl="1" indent="0">
              <a:buSzPct val="70000"/>
              <a:buNone/>
            </a:pPr>
            <a:r>
              <a:rPr lang="en-IN" sz="2600" dirty="0">
                <a:latin typeface="Goudy Old Style" pitchFamily="18" charset="0"/>
              </a:rPr>
              <a:t>The Vector class implements a dynamic array of objects. </a:t>
            </a:r>
            <a:r>
              <a:rPr lang="en-IN" sz="2600" dirty="0" smtClean="0">
                <a:latin typeface="Goudy Old Style" pitchFamily="18" charset="0"/>
              </a:rPr>
              <a:t> </a:t>
            </a:r>
            <a:endParaRPr lang="en-IN" sz="2600" dirty="0">
              <a:latin typeface="Goudy Old Style" pitchFamily="18" charset="0"/>
            </a:endParaRPr>
          </a:p>
          <a:p>
            <a:pPr>
              <a:buSzPct val="70000"/>
              <a:buFont typeface="Wingdings" pitchFamily="2" charset="2"/>
              <a:buChar char="Ø"/>
            </a:pPr>
            <a:r>
              <a:rPr lang="en-IN" sz="2600" dirty="0" smtClean="0">
                <a:latin typeface="Goudy Old Style" pitchFamily="18" charset="0"/>
              </a:rPr>
              <a:t>Stack </a:t>
            </a:r>
          </a:p>
          <a:p>
            <a:pPr marL="457200" lvl="1" indent="0">
              <a:buSzPct val="70000"/>
              <a:buNone/>
            </a:pPr>
            <a:r>
              <a:rPr lang="en-IN" sz="2600" dirty="0">
                <a:latin typeface="Goudy Old Style" pitchFamily="18" charset="0"/>
              </a:rPr>
              <a:t>The Stack class provides the capability to create and use storage objects called stacks within your Java programs. </a:t>
            </a:r>
            <a:r>
              <a:rPr lang="en-IN" sz="2600" dirty="0" smtClean="0">
                <a:latin typeface="Goudy Old Style" pitchFamily="18" charset="0"/>
              </a:rPr>
              <a:t>	</a:t>
            </a:r>
            <a:endParaRPr lang="en-IN" sz="2600" dirty="0">
              <a:latin typeface="Goudy Old Style" pitchFamily="18" charset="0"/>
            </a:endParaRPr>
          </a:p>
          <a:p>
            <a:pPr>
              <a:buSzPct val="70000"/>
              <a:buFont typeface="Wingdings" pitchFamily="2" charset="2"/>
              <a:buChar char="Ø"/>
            </a:pPr>
            <a:r>
              <a:rPr lang="en-IN" sz="2600" dirty="0" err="1" smtClean="0">
                <a:latin typeface="Goudy Old Style" pitchFamily="18" charset="0"/>
              </a:rPr>
              <a:t>Hashtable</a:t>
            </a:r>
            <a:r>
              <a:rPr lang="en-IN" sz="2600" dirty="0" smtClean="0">
                <a:latin typeface="Goudy Old Style" pitchFamily="18" charset="0"/>
              </a:rPr>
              <a:t> </a:t>
            </a:r>
          </a:p>
          <a:p>
            <a:pPr marL="457200" lvl="1" indent="0">
              <a:buSzPct val="70000"/>
              <a:buNone/>
            </a:pPr>
            <a:r>
              <a:rPr lang="en-IN" sz="2600" dirty="0">
                <a:latin typeface="Goudy Old Style" pitchFamily="18" charset="0"/>
              </a:rPr>
              <a:t>The </a:t>
            </a:r>
            <a:r>
              <a:rPr lang="en-IN" sz="2600" dirty="0" err="1">
                <a:latin typeface="Goudy Old Style" pitchFamily="18" charset="0"/>
              </a:rPr>
              <a:t>Hashtable</a:t>
            </a:r>
            <a:r>
              <a:rPr lang="en-IN" sz="2600" dirty="0">
                <a:latin typeface="Goudy Old Style" pitchFamily="18" charset="0"/>
              </a:rPr>
              <a:t> class implements a hash table data structure. </a:t>
            </a:r>
            <a:endParaRPr lang="en-IN" sz="2600" dirty="0" smtClean="0">
              <a:latin typeface="Goudy Old Style" pitchFamily="18" charset="0"/>
            </a:endParaRPr>
          </a:p>
          <a:p>
            <a:pPr>
              <a:buSzPct val="70000"/>
              <a:buFont typeface="Wingdings" pitchFamily="2" charset="2"/>
              <a:buChar char="Ø"/>
            </a:pPr>
            <a:r>
              <a:rPr lang="en-IN" sz="2600" dirty="0" smtClean="0">
                <a:latin typeface="Goudy Old Style" pitchFamily="18" charset="0"/>
              </a:rPr>
              <a:t>Properties</a:t>
            </a:r>
          </a:p>
          <a:p>
            <a:pPr marL="457200" lvl="1" indent="0">
              <a:buSzPct val="70000"/>
              <a:buNone/>
            </a:pPr>
            <a:r>
              <a:rPr lang="en-IN" sz="2600" dirty="0" smtClean="0">
                <a:latin typeface="Goudy Old Style" pitchFamily="18" charset="0"/>
              </a:rPr>
              <a:t>The </a:t>
            </a:r>
            <a:r>
              <a:rPr lang="en-IN" sz="2600" dirty="0">
                <a:latin typeface="Goudy Old Style" pitchFamily="18" charset="0"/>
              </a:rPr>
              <a:t>Properties class is a subclass of </a:t>
            </a:r>
            <a:r>
              <a:rPr lang="en-IN" sz="2600" dirty="0" err="1">
                <a:latin typeface="Goudy Old Style" pitchFamily="18" charset="0"/>
              </a:rPr>
              <a:t>Hashtable</a:t>
            </a:r>
            <a:r>
              <a:rPr lang="en-IN" sz="2600" dirty="0">
                <a:latin typeface="Goudy Old Style" pitchFamily="18" charset="0"/>
              </a:rPr>
              <a:t> that can be read or written from a stream. </a:t>
            </a:r>
          </a:p>
          <a:p>
            <a:pPr>
              <a:buSzPct val="70000"/>
              <a:buFont typeface="Wingdings" pitchFamily="2" charset="2"/>
              <a:buChar char="Ø"/>
            </a:pPr>
            <a:endParaRPr lang="en-US" altLang="zh-CN" sz="2600" dirty="0">
              <a:latin typeface="Goudy Old Style" pitchFamily="18" charset="0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0"/>
            <a:ext cx="6931025" cy="685800"/>
          </a:xfrm>
        </p:spPr>
        <p:txBody>
          <a:bodyPr>
            <a:noAutofit/>
          </a:bodyPr>
          <a:lstStyle/>
          <a:p>
            <a:r>
              <a:rPr lang="en-IN" sz="4000" dirty="0" smtClean="0">
                <a:latin typeface="Andalus" pitchFamily="18" charset="-78"/>
                <a:cs typeface="Andalus" pitchFamily="18" charset="-78"/>
              </a:rPr>
              <a:t>Legacy </a:t>
            </a:r>
            <a:r>
              <a:rPr lang="en-IN" sz="4000" dirty="0">
                <a:latin typeface="Andalus" pitchFamily="18" charset="-78"/>
                <a:cs typeface="Andalus" pitchFamily="18" charset="-78"/>
              </a:rPr>
              <a:t>Classes and Interfaces </a:t>
            </a:r>
            <a:endParaRPr lang="en-US" sz="4000" dirty="0">
              <a:solidFill>
                <a:srgbClr val="000099"/>
              </a:solidFill>
              <a:latin typeface="Andalus" pitchFamily="18" charset="-78"/>
              <a:ea typeface="+mn-ea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2550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xfrm>
            <a:off x="0" y="609600"/>
            <a:ext cx="9067800" cy="5791200"/>
          </a:xfrm>
        </p:spPr>
        <p:txBody>
          <a:bodyPr>
            <a:noAutofit/>
          </a:bodyPr>
          <a:lstStyle/>
          <a:p>
            <a:pPr>
              <a:buSzPct val="70000"/>
              <a:buFont typeface="Wingdings" pitchFamily="2" charset="2"/>
              <a:buChar char="Ø"/>
            </a:pPr>
            <a:r>
              <a:rPr lang="en-IN" sz="2600" dirty="0">
                <a:latin typeface="Goudy Old Style" pitchFamily="18" charset="0"/>
              </a:rPr>
              <a:t>The </a:t>
            </a:r>
            <a:r>
              <a:rPr lang="en-IN" sz="2600" b="1" dirty="0" err="1">
                <a:latin typeface="Goudy Old Style" pitchFamily="18" charset="0"/>
              </a:rPr>
              <a:t>java.util.regex</a:t>
            </a:r>
            <a:r>
              <a:rPr lang="en-IN" sz="2600" dirty="0">
                <a:latin typeface="Goudy Old Style" pitchFamily="18" charset="0"/>
              </a:rPr>
              <a:t> package enables you to create a Java program that manipulates regular expressions. </a:t>
            </a:r>
            <a:endParaRPr lang="en-IN" sz="2600" dirty="0" smtClean="0">
              <a:latin typeface="Goudy Old Style" pitchFamily="18" charset="0"/>
            </a:endParaRPr>
          </a:p>
          <a:p>
            <a:pPr>
              <a:buSzPct val="70000"/>
              <a:buFont typeface="Wingdings" pitchFamily="2" charset="2"/>
              <a:buChar char="Ø"/>
            </a:pPr>
            <a:r>
              <a:rPr lang="en-IN" sz="2600" dirty="0">
                <a:latin typeface="Goudy Old Style" pitchFamily="18" charset="0"/>
              </a:rPr>
              <a:t>A regular expression is a sequence of characters that specify search pattern for a string. </a:t>
            </a:r>
            <a:endParaRPr lang="en-IN" sz="2600" dirty="0" smtClean="0">
              <a:latin typeface="Goudy Old Style" pitchFamily="18" charset="0"/>
            </a:endParaRPr>
          </a:p>
          <a:p>
            <a:pPr>
              <a:buSzPct val="70000"/>
              <a:buFont typeface="Wingdings" pitchFamily="2" charset="2"/>
              <a:buChar char="Ø"/>
            </a:pPr>
            <a:r>
              <a:rPr lang="en-IN" sz="2600" dirty="0">
                <a:latin typeface="Goudy Old Style" pitchFamily="18" charset="0"/>
              </a:rPr>
              <a:t>The </a:t>
            </a:r>
            <a:r>
              <a:rPr lang="en-IN" sz="2600" b="1" dirty="0" err="1">
                <a:latin typeface="Goudy Old Style" pitchFamily="18" charset="0"/>
              </a:rPr>
              <a:t>java.util.regex</a:t>
            </a:r>
            <a:r>
              <a:rPr lang="en-IN" sz="2600" dirty="0">
                <a:latin typeface="Goudy Old Style" pitchFamily="18" charset="0"/>
              </a:rPr>
              <a:t> package consists of the following classes to manipulate the regular expressions: 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IN" sz="2600" b="1" dirty="0" smtClean="0">
                <a:latin typeface="Goudy Old Style" pitchFamily="18" charset="0"/>
              </a:rPr>
              <a:t>Pattern</a:t>
            </a:r>
            <a:r>
              <a:rPr lang="en-IN" sz="2600" dirty="0" smtClean="0">
                <a:latin typeface="Goudy Old Style" pitchFamily="18" charset="0"/>
              </a:rPr>
              <a:t> – Pattern </a:t>
            </a:r>
            <a:r>
              <a:rPr lang="en-IN" sz="2600" dirty="0">
                <a:latin typeface="Goudy Old Style" pitchFamily="18" charset="0"/>
              </a:rPr>
              <a:t>class is used to create and compile a regular expression. 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IN" sz="2600" b="1" dirty="0" smtClean="0">
                <a:latin typeface="Goudy Old Style" pitchFamily="18" charset="0"/>
              </a:rPr>
              <a:t>Matcher</a:t>
            </a:r>
            <a:r>
              <a:rPr lang="en-IN" sz="2600" dirty="0" smtClean="0">
                <a:latin typeface="Goudy Old Style" pitchFamily="18" charset="0"/>
              </a:rPr>
              <a:t> – The </a:t>
            </a:r>
            <a:r>
              <a:rPr lang="en-IN" sz="2600" dirty="0">
                <a:latin typeface="Goudy Old Style" pitchFamily="18" charset="0"/>
              </a:rPr>
              <a:t>Matcher class is used to match character sequences against a given string sequence pattern. </a:t>
            </a:r>
            <a:endParaRPr lang="en-IN" sz="2600" dirty="0" smtClean="0">
              <a:latin typeface="Goudy Old Style" pitchFamily="18" charset="0"/>
            </a:endParaRP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IN" sz="2600" b="1" dirty="0">
                <a:latin typeface="Goudy Old Style" pitchFamily="18" charset="0"/>
              </a:rPr>
              <a:t>Formatter</a:t>
            </a:r>
            <a:r>
              <a:rPr lang="en-IN" sz="2600" dirty="0">
                <a:latin typeface="Goudy Old Style" pitchFamily="18" charset="0"/>
              </a:rPr>
              <a:t> </a:t>
            </a:r>
            <a:r>
              <a:rPr lang="en-IN" sz="2600" dirty="0" smtClean="0">
                <a:latin typeface="Goudy Old Style" pitchFamily="18" charset="0"/>
              </a:rPr>
              <a:t>– The </a:t>
            </a:r>
            <a:r>
              <a:rPr lang="en-IN" sz="2600" dirty="0">
                <a:latin typeface="Goudy Old Style" pitchFamily="18" charset="0"/>
              </a:rPr>
              <a:t>Formatter class of the </a:t>
            </a:r>
            <a:r>
              <a:rPr lang="en-IN" sz="2600" dirty="0" err="1">
                <a:latin typeface="Goudy Old Style" pitchFamily="18" charset="0"/>
              </a:rPr>
              <a:t>java.util</a:t>
            </a:r>
            <a:r>
              <a:rPr lang="en-IN" sz="2600" dirty="0">
                <a:latin typeface="Goudy Old Style" pitchFamily="18" charset="0"/>
              </a:rPr>
              <a:t> package enables you to create a Java program that generates formatted output. </a:t>
            </a:r>
          </a:p>
        </p:txBody>
      </p:sp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76200"/>
            <a:ext cx="7564438" cy="533400"/>
          </a:xfrm>
        </p:spPr>
        <p:txBody>
          <a:bodyPr>
            <a:noAutofit/>
          </a:bodyPr>
          <a:lstStyle/>
          <a:p>
            <a:r>
              <a:rPr lang="en-IN" sz="4000" dirty="0" err="1" smtClean="0">
                <a:latin typeface="Andalus" pitchFamily="18" charset="-78"/>
                <a:cs typeface="Andalus" pitchFamily="18" charset="-78"/>
              </a:rPr>
              <a:t>java.util.regex</a:t>
            </a:r>
            <a:endParaRPr lang="en-US" sz="40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8402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xfrm>
            <a:off x="76200" y="533400"/>
            <a:ext cx="8915400" cy="5943600"/>
          </a:xfrm>
        </p:spPr>
        <p:txBody>
          <a:bodyPr>
            <a:normAutofit/>
          </a:bodyPr>
          <a:lstStyle/>
          <a:p>
            <a:pPr>
              <a:buSzPct val="70000"/>
              <a:buFont typeface="Wingdings" pitchFamily="2" charset="2"/>
              <a:buChar char="Ø"/>
            </a:pPr>
            <a:r>
              <a:rPr lang="en-IN" sz="2600" dirty="0">
                <a:latin typeface="Goudy Old Style" pitchFamily="18" charset="0"/>
                <a:cs typeface="Andalus" pitchFamily="18" charset="-78"/>
              </a:rPr>
              <a:t>The </a:t>
            </a:r>
            <a:r>
              <a:rPr lang="en-IN" sz="2600" b="1" dirty="0" err="1">
                <a:latin typeface="Goudy Old Style" pitchFamily="18" charset="0"/>
                <a:cs typeface="Andalus" pitchFamily="18" charset="-78"/>
              </a:rPr>
              <a:t>java.text</a:t>
            </a:r>
            <a:r>
              <a:rPr lang="en-IN" sz="2600" dirty="0">
                <a:latin typeface="Goudy Old Style" pitchFamily="18" charset="0"/>
                <a:cs typeface="Andalus" pitchFamily="18" charset="-78"/>
              </a:rPr>
              <a:t> package provides classes and interfaces for creating programs that formats and parses dates, numbers, and text in a language-independent manner. </a:t>
            </a:r>
            <a:endParaRPr lang="en-IN" sz="2600" dirty="0" smtClean="0">
              <a:latin typeface="Goudy Old Style" pitchFamily="18" charset="0"/>
              <a:cs typeface="Andalus" pitchFamily="18" charset="-78"/>
            </a:endParaRPr>
          </a:p>
          <a:p>
            <a:pPr>
              <a:buSzPct val="70000"/>
              <a:buFont typeface="Wingdings" pitchFamily="2" charset="2"/>
              <a:buChar char="Ø"/>
            </a:pPr>
            <a:r>
              <a:rPr lang="en-IN" sz="2600" dirty="0" smtClean="0">
                <a:latin typeface="Goudy Old Style" pitchFamily="18" charset="0"/>
                <a:cs typeface="Andalus" pitchFamily="18" charset="-78"/>
              </a:rPr>
              <a:t>Formatting </a:t>
            </a:r>
            <a:r>
              <a:rPr lang="en-IN" sz="2600" dirty="0">
                <a:latin typeface="Goudy Old Style" pitchFamily="18" charset="0"/>
                <a:cs typeface="Andalus" pitchFamily="18" charset="-78"/>
              </a:rPr>
              <a:t>date or number means converting these to a string in a particular format, whereas, parsing means converting a string to a date or number. </a:t>
            </a:r>
            <a:endParaRPr lang="en-IN" sz="2600" dirty="0" smtClean="0">
              <a:latin typeface="Goudy Old Style" pitchFamily="18" charset="0"/>
              <a:cs typeface="Andalus" pitchFamily="18" charset="-78"/>
            </a:endParaRPr>
          </a:p>
          <a:p>
            <a:pPr>
              <a:buSzPct val="70000"/>
              <a:buFont typeface="Wingdings" pitchFamily="2" charset="2"/>
              <a:buChar char="Ø"/>
            </a:pPr>
            <a:r>
              <a:rPr lang="en-IN" sz="2600" dirty="0">
                <a:latin typeface="Goudy Old Style" pitchFamily="18" charset="0"/>
                <a:cs typeface="Andalus" pitchFamily="18" charset="-78"/>
              </a:rPr>
              <a:t>The </a:t>
            </a:r>
            <a:r>
              <a:rPr lang="en-IN" sz="2600" b="1" dirty="0" err="1">
                <a:latin typeface="Goudy Old Style" pitchFamily="18" charset="0"/>
                <a:cs typeface="Andalus" pitchFamily="18" charset="-78"/>
              </a:rPr>
              <a:t>java.text</a:t>
            </a:r>
            <a:r>
              <a:rPr lang="en-IN" sz="2600" dirty="0">
                <a:latin typeface="Goudy Old Style" pitchFamily="18" charset="0"/>
                <a:cs typeface="Andalus" pitchFamily="18" charset="-78"/>
              </a:rPr>
              <a:t> package consists of the following classes for formatting and parsing dates, numbers, and text: 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IN" sz="2600" b="1" dirty="0" err="1" smtClean="0">
                <a:latin typeface="Goudy Old Style" pitchFamily="18" charset="0"/>
                <a:cs typeface="Andalus" pitchFamily="18" charset="-78"/>
              </a:rPr>
              <a:t>DateFormat</a:t>
            </a:r>
            <a:r>
              <a:rPr lang="en-IN" sz="2600" b="1" dirty="0" smtClean="0">
                <a:latin typeface="Goudy Old Style" pitchFamily="18" charset="0"/>
                <a:cs typeface="Andalus" pitchFamily="18" charset="-78"/>
              </a:rPr>
              <a:t> :</a:t>
            </a:r>
            <a:r>
              <a:rPr lang="en-IN" sz="2600" dirty="0" smtClean="0">
                <a:latin typeface="Goudy Old Style" pitchFamily="18" charset="0"/>
                <a:cs typeface="Andalus" pitchFamily="18" charset="-78"/>
              </a:rPr>
              <a:t> </a:t>
            </a:r>
            <a:r>
              <a:rPr lang="en-IN" sz="2600" dirty="0">
                <a:latin typeface="Goudy Old Style" pitchFamily="18" charset="0"/>
                <a:cs typeface="Andalus" pitchFamily="18" charset="-78"/>
              </a:rPr>
              <a:t>It provides methods for formatting and parsing dates. 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IN" sz="2600" b="1" dirty="0" err="1" smtClean="0">
                <a:latin typeface="Goudy Old Style" pitchFamily="18" charset="0"/>
                <a:cs typeface="Andalus" pitchFamily="18" charset="-78"/>
              </a:rPr>
              <a:t>NumberFormat</a:t>
            </a:r>
            <a:r>
              <a:rPr lang="en-IN" sz="2600" b="1" dirty="0" smtClean="0">
                <a:latin typeface="Goudy Old Style" pitchFamily="18" charset="0"/>
                <a:cs typeface="Andalus" pitchFamily="18" charset="-78"/>
              </a:rPr>
              <a:t> :</a:t>
            </a:r>
            <a:r>
              <a:rPr lang="en-IN" sz="2600" dirty="0" smtClean="0">
                <a:latin typeface="Goudy Old Style" pitchFamily="18" charset="0"/>
                <a:cs typeface="Andalus" pitchFamily="18" charset="-78"/>
              </a:rPr>
              <a:t> </a:t>
            </a:r>
            <a:r>
              <a:rPr lang="en-IN" sz="2600" dirty="0">
                <a:latin typeface="Goudy Old Style" pitchFamily="18" charset="0"/>
                <a:cs typeface="Andalus" pitchFamily="18" charset="-78"/>
              </a:rPr>
              <a:t>It provides methods for formatting and parsing numbers and currency values. </a:t>
            </a:r>
          </a:p>
        </p:txBody>
      </p:sp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76200"/>
            <a:ext cx="7564438" cy="457200"/>
          </a:xfrm>
        </p:spPr>
        <p:txBody>
          <a:bodyPr>
            <a:noAutofit/>
          </a:bodyPr>
          <a:lstStyle/>
          <a:p>
            <a:r>
              <a:rPr lang="en-IN" sz="4000" dirty="0" err="1" smtClean="0">
                <a:latin typeface="Andalus" pitchFamily="18" charset="-78"/>
                <a:cs typeface="Andalus" pitchFamily="18" charset="-78"/>
              </a:rPr>
              <a:t>java.text</a:t>
            </a:r>
            <a:endParaRPr lang="en-US" sz="4000" dirty="0">
              <a:solidFill>
                <a:srgbClr val="000099"/>
              </a:solidFill>
              <a:latin typeface="Andalus" pitchFamily="18" charset="-78"/>
              <a:ea typeface="+mn-ea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165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9375" y="533400"/>
            <a:ext cx="8683625" cy="5867400"/>
          </a:xfrm>
        </p:spPr>
        <p:txBody>
          <a:bodyPr>
            <a:noAutofit/>
          </a:bodyPr>
          <a:lstStyle/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 smtClean="0">
                <a:latin typeface="Goudy Old Style" pitchFamily="18" charset="0"/>
              </a:rPr>
              <a:t>You have learned how to:</a:t>
            </a:r>
            <a:endParaRPr lang="en-US" sz="2600" dirty="0">
              <a:latin typeface="Goudy Old Style" pitchFamily="18" charset="0"/>
            </a:endParaRP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IN" sz="2400" dirty="0" smtClean="0">
                <a:latin typeface="Goudy Old Style" pitchFamily="18" charset="0"/>
              </a:rPr>
              <a:t>Use java streams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IN" sz="2400" dirty="0" smtClean="0">
                <a:latin typeface="Goudy Old Style" pitchFamily="18" charset="0"/>
              </a:rPr>
              <a:t>Handle console based input-output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IN" sz="2400" dirty="0" smtClean="0">
                <a:latin typeface="Goudy Old Style" pitchFamily="18" charset="0"/>
              </a:rPr>
              <a:t>Serialize the objects.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IN" sz="2400" dirty="0" smtClean="0">
                <a:latin typeface="Goudy Old Style" pitchFamily="18" charset="0"/>
              </a:rPr>
              <a:t>List </a:t>
            </a:r>
            <a:r>
              <a:rPr lang="en-IN" sz="2400" dirty="0">
                <a:latin typeface="Goudy Old Style" pitchFamily="18" charset="0"/>
              </a:rPr>
              <a:t>the different packages of Java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IN" sz="2400" dirty="0">
                <a:latin typeface="Goudy Old Style" pitchFamily="18" charset="0"/>
              </a:rPr>
              <a:t>Explain the classes and methods in each package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IN" sz="2400" dirty="0">
                <a:latin typeface="Goudy Old Style" pitchFamily="18" charset="0"/>
              </a:rPr>
              <a:t>Write programs using the </a:t>
            </a:r>
            <a:r>
              <a:rPr lang="en-IN" sz="2400" dirty="0" smtClean="0">
                <a:latin typeface="Goudy Old Style" pitchFamily="18" charset="0"/>
              </a:rPr>
              <a:t>packages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US" sz="2400" dirty="0" smtClean="0">
                <a:latin typeface="Goudy Old Style" pitchFamily="18" charset="0"/>
              </a:rPr>
              <a:t>Define </a:t>
            </a:r>
            <a:r>
              <a:rPr lang="en-US" sz="2400" dirty="0">
                <a:latin typeface="Goudy Old Style" pitchFamily="18" charset="0"/>
              </a:rPr>
              <a:t>multithreading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US" sz="2400" dirty="0">
                <a:latin typeface="Goudy Old Style" pitchFamily="18" charset="0"/>
              </a:rPr>
              <a:t>List benefits of multithreading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US" sz="2400" dirty="0" smtClean="0">
                <a:latin typeface="Goudy Old Style" pitchFamily="18" charset="0"/>
              </a:rPr>
              <a:t>Discuss </a:t>
            </a:r>
            <a:r>
              <a:rPr lang="en-US" sz="2400" dirty="0">
                <a:latin typeface="Goudy Old Style" pitchFamily="18" charset="0"/>
              </a:rPr>
              <a:t>thread states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US" sz="2400" dirty="0">
                <a:latin typeface="Goudy Old Style" pitchFamily="18" charset="0"/>
              </a:rPr>
              <a:t>Manage thread priorities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US" sz="2400" dirty="0">
                <a:latin typeface="Goudy Old Style" pitchFamily="18" charset="0"/>
              </a:rPr>
              <a:t>Explain how to set thread priorities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GB" sz="2400" dirty="0">
                <a:latin typeface="Goudy Old Style" pitchFamily="18" charset="0"/>
              </a:rPr>
              <a:t>Explain thread </a:t>
            </a:r>
            <a:r>
              <a:rPr lang="en-GB" sz="2400" dirty="0" smtClean="0">
                <a:latin typeface="Goudy Old Style" pitchFamily="18" charset="0"/>
              </a:rPr>
              <a:t>synchronization</a:t>
            </a:r>
            <a:endParaRPr lang="en-GB" sz="2400" dirty="0">
              <a:latin typeface="Goudy Old Style" pitchFamily="18" charset="0"/>
            </a:endParaRPr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3175" y="0"/>
            <a:ext cx="6931025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Andalus" pitchFamily="18" charset="-78"/>
                <a:ea typeface="+mn-ea"/>
                <a:cs typeface="Andalus" pitchFamily="18" charset="-78"/>
              </a:rPr>
              <a:t>Summary</a:t>
            </a:r>
            <a:endParaRPr lang="en-US" sz="40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3781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xfrm>
            <a:off x="76200" y="457200"/>
            <a:ext cx="8915400" cy="5943600"/>
          </a:xfrm>
        </p:spPr>
        <p:txBody>
          <a:bodyPr>
            <a:normAutofit/>
          </a:bodyPr>
          <a:lstStyle/>
          <a:p>
            <a:pPr>
              <a:buSzPct val="70000"/>
              <a:buFont typeface="Wingdings" pitchFamily="2" charset="2"/>
              <a:buChar char="Ø"/>
            </a:pPr>
            <a:r>
              <a:rPr lang="en-US" sz="2800" dirty="0">
                <a:latin typeface="Goudy Old Style" pitchFamily="18" charset="0"/>
              </a:rPr>
              <a:t>Thread is the smallest unit of executable code that performs a particular task.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800" dirty="0">
                <a:latin typeface="Goudy Old Style" pitchFamily="18" charset="0"/>
              </a:rPr>
              <a:t>An application can be divided into multiple tasks and each task can be assigned to a thread.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800" dirty="0">
                <a:latin typeface="Goudy Old Style" pitchFamily="18" charset="0"/>
              </a:rPr>
              <a:t>Many threads executing simultaneously is termed as Multithreading.</a:t>
            </a:r>
          </a:p>
        </p:txBody>
      </p:sp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76200"/>
            <a:ext cx="7564438" cy="3810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ndalus" pitchFamily="18" charset="-78"/>
                <a:ea typeface="+mn-ea"/>
                <a:cs typeface="Andalus" pitchFamily="18" charset="-78"/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30631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xfrm>
            <a:off x="76200" y="533400"/>
            <a:ext cx="8991600" cy="5105400"/>
          </a:xfrm>
        </p:spPr>
        <p:txBody>
          <a:bodyPr>
            <a:normAutofit/>
          </a:bodyPr>
          <a:lstStyle/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Multithreading requires less overhead than multitasking.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US" sz="2600" dirty="0">
                <a:latin typeface="Goudy Old Style" pitchFamily="18" charset="0"/>
              </a:rPr>
              <a:t>In multitasking, processes run in their own different address space.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US" sz="2600" dirty="0">
                <a:latin typeface="Goudy Old Style" pitchFamily="18" charset="0"/>
              </a:rPr>
              <a:t>Tasks involved in multithreading can share the same address space.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Inter-process calling involves more overhead than inter-thread communication.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GB" sz="2600" dirty="0">
                <a:latin typeface="Goudy Old Style" pitchFamily="18" charset="0"/>
              </a:rPr>
              <a:t>Multithreading allows us to write efficient programs that make maximum use of the CPU.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GB" sz="2600" dirty="0">
                <a:latin typeface="Goudy Old Style" pitchFamily="18" charset="0"/>
              </a:rPr>
              <a:t>Multithreading allows animation loops to sleep for a second between each frame without causing the whole system to pause.</a:t>
            </a:r>
            <a:r>
              <a:rPr lang="en-US" sz="2600" dirty="0">
                <a:latin typeface="Goudy Old Style" pitchFamily="18" charset="0"/>
              </a:rPr>
              <a:t> </a:t>
            </a:r>
          </a:p>
          <a:p>
            <a:pPr>
              <a:buSzPct val="70000"/>
              <a:buFont typeface="Wingdings" pitchFamily="2" charset="2"/>
              <a:buChar char="Ø"/>
            </a:pPr>
            <a:endParaRPr lang="en-US" altLang="zh-CN" sz="2600" dirty="0">
              <a:latin typeface="Goudy Old Style" pitchFamily="18" charset="0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76200"/>
            <a:ext cx="7564438" cy="4572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ndalus" pitchFamily="18" charset="-78"/>
                <a:ea typeface="+mn-ea"/>
                <a:cs typeface="Andalus" pitchFamily="18" charset="-78"/>
              </a:rPr>
              <a:t>Benefits of Multithreading</a:t>
            </a:r>
          </a:p>
        </p:txBody>
      </p:sp>
    </p:spTree>
    <p:extLst>
      <p:ext uri="{BB962C8B-B14F-4D97-AF65-F5344CB8AC3E}">
        <p14:creationId xmlns:p14="http://schemas.microsoft.com/office/powerpoint/2010/main" val="287773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2894012"/>
            <a:ext cx="7162800" cy="2668587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>
              <a:buSzPct val="70000"/>
              <a:buFont typeface="Wingdings" pitchFamily="2" charset="2"/>
              <a:buChar char="Ø"/>
            </a:pPr>
            <a:r>
              <a:rPr lang="en-US" sz="2800" dirty="0">
                <a:latin typeface="Goudy Old Style" pitchFamily="18" charset="0"/>
                <a:cs typeface="Arial" panose="020B0604020202020204" pitchFamily="34" charset="0"/>
              </a:rPr>
              <a:t>Displaying scrolling text patterns or images on the screen.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712788"/>
            <a:ext cx="87757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b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Applications of thread</a:t>
            </a:r>
          </a:p>
        </p:txBody>
      </p:sp>
      <p:pic>
        <p:nvPicPr>
          <p:cNvPr id="29700" name="Picture 4" descr="pe06982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2722563"/>
            <a:ext cx="1203325" cy="123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706" name="Group 10"/>
          <p:cNvGrpSpPr>
            <a:grpSpLocks/>
          </p:cNvGrpSpPr>
          <p:nvPr/>
        </p:nvGrpSpPr>
        <p:grpSpPr bwMode="auto">
          <a:xfrm>
            <a:off x="4427537" y="1295400"/>
            <a:ext cx="2049463" cy="855663"/>
            <a:chOff x="3365" y="1957"/>
            <a:chExt cx="1291" cy="539"/>
          </a:xfrm>
        </p:grpSpPr>
        <p:pic>
          <p:nvPicPr>
            <p:cNvPr id="29701" name="Picture 5" descr="wb00669_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5" y="2069"/>
              <a:ext cx="331" cy="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702" name="Picture 6" descr="j014471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1957"/>
              <a:ext cx="816" cy="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1525588" y="685801"/>
            <a:ext cx="7313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1463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39725" indent="-339725">
              <a:spcBef>
                <a:spcPct val="20000"/>
              </a:spcBef>
              <a:buSzPct val="70000"/>
              <a:buFont typeface="Wingdings" pitchFamily="2" charset="2"/>
              <a:buChar char="Ø"/>
            </a:pPr>
            <a:r>
              <a:rPr lang="en-US" sz="2800" dirty="0">
                <a:latin typeface="Goudy Old Style" pitchFamily="18" charset="0"/>
                <a:cs typeface="Arial" panose="020B0604020202020204" pitchFamily="34" charset="0"/>
              </a:rPr>
              <a:t>Playing sound and displaying images simultaneously.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1525588" y="2209800"/>
            <a:ext cx="7313612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1463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39725" indent="-339725">
              <a:spcBef>
                <a:spcPct val="20000"/>
              </a:spcBef>
              <a:buSzPct val="70000"/>
              <a:buFont typeface="Wingdings" pitchFamily="2" charset="2"/>
              <a:buChar char="Ø"/>
            </a:pPr>
            <a:r>
              <a:rPr lang="en-US" sz="2800" dirty="0">
                <a:latin typeface="Goudy Old Style" pitchFamily="18" charset="0"/>
                <a:cs typeface="Arial" panose="020B0604020202020204" pitchFamily="34" charset="0"/>
              </a:rPr>
              <a:t>Displaying multiple images on the screen.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" y="54114"/>
            <a:ext cx="6934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Andalus" pitchFamily="18" charset="-78"/>
                <a:cs typeface="Andalus" pitchFamily="18" charset="-78"/>
              </a:rPr>
              <a:t>Applications of thread</a:t>
            </a:r>
            <a:endParaRPr lang="en-IN" sz="4000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001004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  <p:bldP spid="29698" grpId="0" animBg="1"/>
      <p:bldP spid="29704" grpId="0" autoUpdateAnimBg="0"/>
      <p:bldP spid="2970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xfrm>
            <a:off x="76200" y="533400"/>
            <a:ext cx="8839200" cy="5867400"/>
          </a:xfrm>
        </p:spPr>
        <p:txBody>
          <a:bodyPr>
            <a:normAutofit/>
          </a:bodyPr>
          <a:lstStyle/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When Java programs execute, there is always one thread running and that is the main thread.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US" sz="2600" dirty="0">
                <a:latin typeface="Goudy Old Style" pitchFamily="18" charset="0"/>
              </a:rPr>
              <a:t>It is this thread from which child threads are created.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US" sz="2600" dirty="0">
                <a:latin typeface="Goudy Old Style" pitchFamily="18" charset="0"/>
              </a:rPr>
              <a:t>Program is terminated when main thread stops execution.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US" sz="2600" dirty="0">
                <a:latin typeface="Goudy Old Style" pitchFamily="18" charset="0"/>
              </a:rPr>
              <a:t>Main thread can be controlled through Thread objects.</a:t>
            </a:r>
          </a:p>
          <a:p>
            <a:pPr lvl="1">
              <a:buSzPct val="70000"/>
              <a:buFont typeface="Wingdings" pitchFamily="2" charset="2"/>
              <a:buChar char="v"/>
            </a:pPr>
            <a:r>
              <a:rPr lang="en-US" sz="2600" dirty="0">
                <a:latin typeface="Goudy Old Style" pitchFamily="18" charset="0"/>
              </a:rPr>
              <a:t>Reference of the main thread can be obtained by calling the </a:t>
            </a:r>
            <a:r>
              <a:rPr lang="en-US" sz="2600" dirty="0" err="1">
                <a:latin typeface="Goudy Old Style" pitchFamily="18" charset="0"/>
              </a:rPr>
              <a:t>currentThread</a:t>
            </a:r>
            <a:r>
              <a:rPr lang="en-US" sz="2600" dirty="0">
                <a:latin typeface="Goudy Old Style" pitchFamily="18" charset="0"/>
              </a:rPr>
              <a:t>() method of the Thread class</a:t>
            </a:r>
            <a:r>
              <a:rPr lang="en-US" sz="2600" dirty="0" smtClean="0">
                <a:latin typeface="Goudy Old Style" pitchFamily="18" charset="0"/>
              </a:rPr>
              <a:t>.</a:t>
            </a:r>
            <a:endParaRPr lang="en-US" sz="2600" dirty="0">
              <a:latin typeface="Goudy Old Style" pitchFamily="18" charset="0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76200"/>
            <a:ext cx="7564438" cy="4572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ndalus" pitchFamily="18" charset="-78"/>
                <a:ea typeface="+mn-ea"/>
                <a:cs typeface="Andalus" pitchFamily="18" charset="-78"/>
              </a:rPr>
              <a:t>The ‘main’ thread</a:t>
            </a:r>
          </a:p>
        </p:txBody>
      </p:sp>
    </p:spTree>
    <p:extLst>
      <p:ext uri="{BB962C8B-B14F-4D97-AF65-F5344CB8AC3E}">
        <p14:creationId xmlns:p14="http://schemas.microsoft.com/office/powerpoint/2010/main" val="23887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2083</TotalTime>
  <Words>4693</Words>
  <Application>Microsoft Office PowerPoint</Application>
  <PresentationFormat>On-screen Show (4:3)</PresentationFormat>
  <Paragraphs>524</Paragraphs>
  <Slides>59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4" baseType="lpstr">
      <vt:lpstr>SimHei</vt:lpstr>
      <vt:lpstr>宋体</vt:lpstr>
      <vt:lpstr>Andalus</vt:lpstr>
      <vt:lpstr>Arial</vt:lpstr>
      <vt:lpstr>Arial Black</vt:lpstr>
      <vt:lpstr>Calibri</vt:lpstr>
      <vt:lpstr>Courier New</vt:lpstr>
      <vt:lpstr>Gill Sans MT</vt:lpstr>
      <vt:lpstr>Goudy Old Style</vt:lpstr>
      <vt:lpstr>ninifont</vt:lpstr>
      <vt:lpstr>Tahoma</vt:lpstr>
      <vt:lpstr>Times New Roman</vt:lpstr>
      <vt:lpstr>Trebuchet MS</vt:lpstr>
      <vt:lpstr>Wingdings</vt:lpstr>
      <vt:lpstr>Office Theme</vt:lpstr>
      <vt:lpstr>PowerPoint Presentation</vt:lpstr>
      <vt:lpstr>Java</vt:lpstr>
      <vt:lpstr>Day 5</vt:lpstr>
      <vt:lpstr>Objectives of Day 5 </vt:lpstr>
      <vt:lpstr>Multithreading</vt:lpstr>
      <vt:lpstr>Thread</vt:lpstr>
      <vt:lpstr>Benefits of Multithreading</vt:lpstr>
      <vt:lpstr>Applications of thread</vt:lpstr>
      <vt:lpstr>The ‘main’ thread</vt:lpstr>
      <vt:lpstr>contd..</vt:lpstr>
      <vt:lpstr>                             contd..</vt:lpstr>
      <vt:lpstr>Thread States 3-1</vt:lpstr>
      <vt:lpstr>Thread States 3-3</vt:lpstr>
      <vt:lpstr>PowerPoint Presentation</vt:lpstr>
      <vt:lpstr>Conditions that Prevent  Thread Execution</vt:lpstr>
      <vt:lpstr>Managing Thread Priorities</vt:lpstr>
      <vt:lpstr>Thread Synchronization</vt:lpstr>
      <vt:lpstr>Synchronizing Code</vt:lpstr>
      <vt:lpstr>Synchronized Block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contd..</vt:lpstr>
      <vt:lpstr>Packages in Java</vt:lpstr>
      <vt:lpstr>Java Packages</vt:lpstr>
      <vt:lpstr>import Statement</vt:lpstr>
      <vt:lpstr>java.lang</vt:lpstr>
      <vt:lpstr>java.util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Enumeration Interface </vt:lpstr>
      <vt:lpstr>Legacy Classes and Interfaces </vt:lpstr>
      <vt:lpstr>java.util.regex</vt:lpstr>
      <vt:lpstr>java.text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Shaji P C</dc:creator>
  <cp:lastModifiedBy>Administrator</cp:lastModifiedBy>
  <cp:revision>139</cp:revision>
  <dcterms:created xsi:type="dcterms:W3CDTF">2012-07-07T03:21:21Z</dcterms:created>
  <dcterms:modified xsi:type="dcterms:W3CDTF">2015-10-13T11:41:20Z</dcterms:modified>
</cp:coreProperties>
</file>