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7" r:id="rId7"/>
    <p:sldId id="261" r:id="rId8"/>
    <p:sldId id="268" r:id="rId9"/>
    <p:sldId id="262" r:id="rId10"/>
    <p:sldId id="263" r:id="rId11"/>
    <p:sldId id="264" r:id="rId12"/>
    <p:sldId id="265" r:id="rId13"/>
    <p:sldId id="266" r:id="rId14"/>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644" y="-1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25AEAD19-7F23-4BE9-B00E-3AB567E4DA39}" type="datetimeFigureOut">
              <a:rPr lang="en-US" smtClean="0"/>
              <a:t>4/5/2024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48042FA2-1567-4057-8BA7-AF32D849616D}" type="slidenum">
              <a:rPr lang="en-US" smtClean="0"/>
              <a:t>‹#›</a:t>
            </a:fld>
            <a:endParaRPr lang="en-US"/>
          </a:p>
        </p:txBody>
      </p:sp>
    </p:spTree>
    <p:extLst>
      <p:ext uri="{BB962C8B-B14F-4D97-AF65-F5344CB8AC3E}">
        <p14:creationId xmlns:p14="http://schemas.microsoft.com/office/powerpoint/2010/main" val="283937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042FA2-1567-4057-8BA7-AF32D849616D}" type="slidenum">
              <a:rPr lang="en-US" smtClean="0"/>
              <a:t>12</a:t>
            </a:fld>
            <a:endParaRPr lang="en-US"/>
          </a:p>
        </p:txBody>
      </p:sp>
    </p:spTree>
    <p:extLst>
      <p:ext uri="{BB962C8B-B14F-4D97-AF65-F5344CB8AC3E}">
        <p14:creationId xmlns:p14="http://schemas.microsoft.com/office/powerpoint/2010/main" val="4265523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14997" y="497205"/>
            <a:ext cx="10962005" cy="1070609"/>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bing.com/ck/a?!&amp;&amp;p=3901bafb875f892bJmltdHM9MTcxMjE4ODgwMCZpZ3VpZD0yNWExOTAyZi1iYTdkLTZmMDEtMGI3NC04M2M1YmI3YjZlMzUmaW5zaWQ9NTIzNA&amp;ptn=3&amp;ver=2&amp;hsh=3&amp;fclid=25a1902f-ba7d-6f01-0b74-83c5bb7b6e35&amp;psq=google+colab&amp;u=a1aHR0cHM6Ly9jb2xhYi5nb29nbGUv&amp;ntb=1"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7675" y="2185923"/>
            <a:ext cx="11439525" cy="567463"/>
          </a:xfrm>
          <a:prstGeom prst="rect">
            <a:avLst/>
          </a:prstGeom>
        </p:spPr>
        <p:txBody>
          <a:bodyPr vert="horz" wrap="square" lIns="0" tIns="13335" rIns="0" bIns="0" rtlCol="0">
            <a:spAutoFit/>
          </a:bodyPr>
          <a:lstStyle/>
          <a:p>
            <a:pPr marL="12700">
              <a:lnSpc>
                <a:spcPct val="100000"/>
              </a:lnSpc>
              <a:spcBef>
                <a:spcPts val="105"/>
              </a:spcBef>
            </a:pPr>
            <a:r>
              <a:rPr lang="en-US" sz="3600" b="1" dirty="0" smtClean="0">
                <a:solidFill>
                  <a:srgbClr val="1CACE3"/>
                </a:solidFill>
                <a:latin typeface="Arial"/>
                <a:cs typeface="Arial"/>
              </a:rPr>
              <a:t>TELECOM CHURN PREDICTION BY DATA SCIENCE </a:t>
            </a:r>
            <a:endParaRPr sz="3600" dirty="0">
              <a:latin typeface="Arial"/>
              <a:cs typeface="Arial"/>
            </a:endParaRPr>
          </a:p>
        </p:txBody>
      </p:sp>
      <p:sp>
        <p:nvSpPr>
          <p:cNvPr id="3" name="object 3"/>
          <p:cNvSpPr txBox="1">
            <a:spLocks noGrp="1"/>
          </p:cNvSpPr>
          <p:nvPr>
            <p:ph type="title"/>
          </p:nvPr>
        </p:nvSpPr>
        <p:spPr>
          <a:prstGeom prst="rect">
            <a:avLst/>
          </a:prstGeom>
        </p:spPr>
        <p:txBody>
          <a:bodyPr vert="horz" wrap="square" lIns="0" tIns="568959" rIns="0" bIns="0" rtlCol="0">
            <a:spAutoFit/>
          </a:bodyPr>
          <a:lstStyle/>
          <a:p>
            <a:pPr marL="3264535">
              <a:lnSpc>
                <a:spcPct val="100000"/>
              </a:lnSpc>
              <a:spcBef>
                <a:spcPts val="130"/>
              </a:spcBef>
            </a:pPr>
            <a:r>
              <a:rPr sz="3200" dirty="0">
                <a:solidFill>
                  <a:srgbClr val="1382AC"/>
                </a:solidFill>
              </a:rPr>
              <a:t>CAPSTONE</a:t>
            </a:r>
            <a:r>
              <a:rPr sz="3200" spc="-204" dirty="0">
                <a:solidFill>
                  <a:srgbClr val="1382AC"/>
                </a:solidFill>
              </a:rPr>
              <a:t> </a:t>
            </a:r>
            <a:r>
              <a:rPr sz="3200" spc="-10" dirty="0">
                <a:solidFill>
                  <a:srgbClr val="1382AC"/>
                </a:solidFill>
              </a:rPr>
              <a:t>PROJECT</a:t>
            </a:r>
            <a:endParaRPr sz="3200"/>
          </a:p>
        </p:txBody>
      </p:sp>
      <p:sp>
        <p:nvSpPr>
          <p:cNvPr id="4" name="object 4"/>
          <p:cNvSpPr txBox="1"/>
          <p:nvPr/>
        </p:nvSpPr>
        <p:spPr>
          <a:xfrm>
            <a:off x="447675" y="3086100"/>
            <a:ext cx="11296650" cy="3693319"/>
          </a:xfrm>
          <a:prstGeom prst="rect">
            <a:avLst/>
          </a:prstGeom>
          <a:solidFill>
            <a:srgbClr val="465258"/>
          </a:solidFill>
        </p:spPr>
        <p:txBody>
          <a:bodyPr vert="horz" wrap="square" lIns="0" tIns="0" rIns="0" bIns="0" rtlCol="0">
            <a:spAutoFit/>
          </a:bodyPr>
          <a:lstStyle/>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marL="2763520">
              <a:lnSpc>
                <a:spcPct val="100000"/>
              </a:lnSpc>
            </a:pPr>
            <a:endParaRPr lang="en-US" sz="2000" dirty="0">
              <a:latin typeface="Times New Roman"/>
              <a:cs typeface="Times New Roman"/>
            </a:endParaRPr>
          </a:p>
          <a:p>
            <a:pPr marL="2763520">
              <a:lnSpc>
                <a:spcPct val="100000"/>
              </a:lnSpc>
            </a:pPr>
            <a:endParaRPr lang="en-US" sz="2000" b="1" dirty="0">
              <a:solidFill>
                <a:srgbClr val="1382AC"/>
              </a:solidFill>
              <a:latin typeface="Times New Roman"/>
              <a:cs typeface="Times New Roman"/>
            </a:endParaRPr>
          </a:p>
          <a:p>
            <a:pPr marL="2763520">
              <a:lnSpc>
                <a:spcPct val="100000"/>
              </a:lnSpc>
            </a:pPr>
            <a:endParaRPr lang="en-US" sz="2000" b="1" dirty="0">
              <a:solidFill>
                <a:srgbClr val="1382AC"/>
              </a:solidFill>
              <a:latin typeface="Times New Roman"/>
              <a:cs typeface="Times New Roman"/>
            </a:endParaRPr>
          </a:p>
          <a:p>
            <a:pPr marL="2763520">
              <a:lnSpc>
                <a:spcPct val="100000"/>
              </a:lnSpc>
            </a:pPr>
            <a:endParaRPr lang="en-US" sz="2000" b="1" dirty="0">
              <a:solidFill>
                <a:srgbClr val="1382AC"/>
              </a:solidFill>
              <a:latin typeface="Times New Roman"/>
              <a:cs typeface="Times New Roman"/>
            </a:endParaRPr>
          </a:p>
          <a:p>
            <a:pPr marL="2763520">
              <a:lnSpc>
                <a:spcPct val="100000"/>
              </a:lnSpc>
            </a:pPr>
            <a:endParaRPr lang="en-US" sz="2000" b="1" dirty="0">
              <a:solidFill>
                <a:srgbClr val="1382AC"/>
              </a:solidFill>
              <a:latin typeface="Times New Roman"/>
              <a:cs typeface="Times New Roman"/>
            </a:endParaRPr>
          </a:p>
          <a:p>
            <a:pPr marL="2763520">
              <a:lnSpc>
                <a:spcPct val="100000"/>
              </a:lnSpc>
            </a:pPr>
            <a:endParaRPr lang="en-US" sz="2000" b="1" dirty="0">
              <a:solidFill>
                <a:srgbClr val="1382AC"/>
              </a:solidFill>
              <a:latin typeface="Times New Roman"/>
              <a:cs typeface="Times New Roman"/>
            </a:endParaRPr>
          </a:p>
          <a:p>
            <a:pPr marL="2763520">
              <a:lnSpc>
                <a:spcPct val="100000"/>
              </a:lnSpc>
            </a:pPr>
            <a:r>
              <a:rPr sz="2000" b="1" dirty="0" smtClean="0">
                <a:solidFill>
                  <a:srgbClr val="1382AC"/>
                </a:solidFill>
                <a:latin typeface="Arial"/>
                <a:cs typeface="Arial"/>
              </a:rPr>
              <a:t>Presented</a:t>
            </a:r>
            <a:r>
              <a:rPr sz="2000" b="1" spc="-20" dirty="0" smtClean="0">
                <a:solidFill>
                  <a:srgbClr val="1382AC"/>
                </a:solidFill>
                <a:latin typeface="Arial"/>
                <a:cs typeface="Arial"/>
              </a:rPr>
              <a:t> </a:t>
            </a:r>
            <a:r>
              <a:rPr sz="2000" b="1" spc="-25" dirty="0" smtClean="0">
                <a:solidFill>
                  <a:srgbClr val="1382AC"/>
                </a:solidFill>
                <a:latin typeface="Arial"/>
                <a:cs typeface="Arial"/>
              </a:rPr>
              <a:t>By</a:t>
            </a:r>
            <a:r>
              <a:rPr lang="en-US" sz="2000" b="1" spc="-25" dirty="0" smtClean="0">
                <a:solidFill>
                  <a:srgbClr val="1382AC"/>
                </a:solidFill>
                <a:latin typeface="Arial"/>
                <a:cs typeface="Arial"/>
              </a:rPr>
              <a:t>:</a:t>
            </a:r>
          </a:p>
          <a:p>
            <a:pPr marL="2763520">
              <a:lnSpc>
                <a:spcPct val="100000"/>
              </a:lnSpc>
            </a:pPr>
            <a:r>
              <a:rPr sz="2000" b="1" dirty="0" smtClean="0">
                <a:solidFill>
                  <a:srgbClr val="1382AC"/>
                </a:solidFill>
                <a:latin typeface="Arial"/>
                <a:cs typeface="Arial"/>
              </a:rPr>
              <a:t>1</a:t>
            </a:r>
            <a:r>
              <a:rPr sz="2000" b="1" dirty="0">
                <a:solidFill>
                  <a:srgbClr val="1382AC"/>
                </a:solidFill>
                <a:latin typeface="Arial"/>
                <a:cs typeface="Arial"/>
              </a:rPr>
              <a:t>.</a:t>
            </a:r>
            <a:r>
              <a:rPr sz="2000" b="1" spc="140" dirty="0">
                <a:solidFill>
                  <a:srgbClr val="1382AC"/>
                </a:solidFill>
                <a:latin typeface="Arial"/>
                <a:cs typeface="Arial"/>
              </a:rPr>
              <a:t> </a:t>
            </a:r>
            <a:r>
              <a:rPr lang="en-US" sz="2000" b="1" dirty="0" smtClean="0">
                <a:solidFill>
                  <a:srgbClr val="1382AC"/>
                </a:solidFill>
                <a:latin typeface="Arial"/>
                <a:cs typeface="Arial"/>
              </a:rPr>
              <a:t>S.PRASANNA</a:t>
            </a:r>
            <a:r>
              <a:rPr sz="2000" b="1" dirty="0" smtClean="0">
                <a:solidFill>
                  <a:srgbClr val="1382AC"/>
                </a:solidFill>
                <a:latin typeface="Arial"/>
                <a:cs typeface="Arial"/>
              </a:rPr>
              <a:t>-</a:t>
            </a:r>
            <a:r>
              <a:rPr lang="en-US" sz="2000" b="1" spc="-10" dirty="0" err="1" smtClean="0">
                <a:solidFill>
                  <a:srgbClr val="1382AC"/>
                </a:solidFill>
                <a:latin typeface="Arial"/>
                <a:cs typeface="Arial"/>
              </a:rPr>
              <a:t>Alagappa</a:t>
            </a:r>
            <a:r>
              <a:rPr lang="en-US" sz="2000" b="1" spc="-10" dirty="0" smtClean="0">
                <a:solidFill>
                  <a:srgbClr val="1382AC"/>
                </a:solidFill>
                <a:latin typeface="Arial"/>
                <a:cs typeface="Arial"/>
              </a:rPr>
              <a:t> college of </a:t>
            </a:r>
            <a:r>
              <a:rPr lang="en-US" sz="2000" b="1" spc="-10" dirty="0" err="1" smtClean="0">
                <a:solidFill>
                  <a:srgbClr val="1382AC"/>
                </a:solidFill>
                <a:latin typeface="Arial"/>
                <a:cs typeface="Arial"/>
              </a:rPr>
              <a:t>technology,Chennai</a:t>
            </a:r>
            <a:r>
              <a:rPr lang="en-US" sz="2000" b="1" dirty="0" smtClean="0">
                <a:solidFill>
                  <a:srgbClr val="1382AC"/>
                </a:solidFill>
                <a:latin typeface="Arial"/>
                <a:cs typeface="Arial"/>
              </a:rPr>
              <a:t>- Ceramic     technology </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CONCLUSION</a:t>
            </a:r>
          </a:p>
        </p:txBody>
      </p:sp>
      <p:sp>
        <p:nvSpPr>
          <p:cNvPr id="3" name="TextBox 2"/>
          <p:cNvSpPr txBox="1"/>
          <p:nvPr/>
        </p:nvSpPr>
        <p:spPr>
          <a:xfrm rot="10800000" flipH="1" flipV="1">
            <a:off x="762000" y="2017186"/>
            <a:ext cx="10668000" cy="1631216"/>
          </a:xfrm>
          <a:prstGeom prst="rect">
            <a:avLst/>
          </a:prstGeom>
          <a:noFill/>
        </p:spPr>
        <p:txBody>
          <a:bodyPr wrap="square" rtlCol="0">
            <a:spAutoFit/>
          </a:bodyPr>
          <a:lstStyle/>
          <a:p>
            <a:r>
              <a:rPr lang="en-US" sz="2000" dirty="0" smtClean="0"/>
              <a:t>In conclusion, our proposed solution for telecom churn prediction leverages advanced data preprocessing, feature engineering, and machine learning techniques to accurately identify customers at risk of churn. By deploying predictive models and an interactive dashboard for real-time monitoring, telecom companies can proactively implement retention strategies, leading to improved customer retention rates and sustained business growth</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7118" rIns="0" bIns="0" rtlCol="0">
            <a:spAutoFit/>
          </a:bodyPr>
          <a:lstStyle/>
          <a:p>
            <a:pPr marL="12700">
              <a:lnSpc>
                <a:spcPct val="100000"/>
              </a:lnSpc>
              <a:spcBef>
                <a:spcPts val="105"/>
              </a:spcBef>
            </a:pPr>
            <a:r>
              <a:rPr sz="3300" dirty="0"/>
              <a:t>FUTURE</a:t>
            </a:r>
            <a:r>
              <a:rPr sz="3300" spc="-40" dirty="0"/>
              <a:t> </a:t>
            </a:r>
            <a:r>
              <a:rPr sz="3300" spc="-10" dirty="0"/>
              <a:t>SCOPE</a:t>
            </a:r>
            <a:endParaRPr sz="3300"/>
          </a:p>
        </p:txBody>
      </p:sp>
      <p:sp>
        <p:nvSpPr>
          <p:cNvPr id="3" name="TextBox 2"/>
          <p:cNvSpPr txBox="1"/>
          <p:nvPr/>
        </p:nvSpPr>
        <p:spPr>
          <a:xfrm>
            <a:off x="685800" y="1447800"/>
            <a:ext cx="10896600" cy="4801314"/>
          </a:xfrm>
          <a:prstGeom prst="rect">
            <a:avLst/>
          </a:prstGeom>
          <a:noFill/>
        </p:spPr>
        <p:txBody>
          <a:bodyPr wrap="square" rtlCol="0">
            <a:spAutoFit/>
          </a:bodyPr>
          <a:lstStyle/>
          <a:p>
            <a:r>
              <a:rPr lang="en-US" dirty="0" smtClean="0"/>
              <a:t>The future scope for telecom churn prediction using data analytics is promising and includes several potential avenues for further development and enhancement:</a:t>
            </a:r>
          </a:p>
          <a:p>
            <a:endParaRPr lang="en-US" dirty="0" smtClean="0"/>
          </a:p>
          <a:p>
            <a:r>
              <a:rPr lang="en-US" dirty="0" smtClean="0"/>
              <a:t>1.Advanced Machine Learning Techniques: Explore more advanced machine learning techniques such as deep learning models (e.g., neural networks) to capture complex patterns in telecom data and improve churn prediction accuracy.</a:t>
            </a:r>
          </a:p>
          <a:p>
            <a:endParaRPr lang="en-US" dirty="0" smtClean="0"/>
          </a:p>
          <a:p>
            <a:r>
              <a:rPr lang="en-US" dirty="0" smtClean="0"/>
              <a:t>2.Real-time Predictions: Develop models and infrastructure capable of making real-time predictions to enable immediate intervention strategies and enhance customer retention efforts.</a:t>
            </a:r>
          </a:p>
          <a:p>
            <a:endParaRPr lang="en-US" dirty="0" smtClean="0"/>
          </a:p>
          <a:p>
            <a:r>
              <a:rPr lang="en-US" dirty="0" smtClean="0"/>
              <a:t>3. Predictive Analytics: Integrate additional data sources such as social media activity, customer feedback, and external factors (e.g., economic indicators) to enhance predictive analytics capabilities and provide a more comprehensive understanding of customer behavior.</a:t>
            </a:r>
          </a:p>
          <a:p>
            <a:endParaRPr lang="en-US" dirty="0" smtClean="0"/>
          </a:p>
          <a:p>
            <a:r>
              <a:rPr lang="en-US" dirty="0" smtClean="0"/>
              <a:t>4. Personalized Retention Strategies: Utilize predictive analytics to tailor retention strategies at an individual customer level, offering personalized incentives, discounts, or service upgrades based on predicted churn probabilities and customer preferences.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REFERENCES</a:t>
            </a:r>
          </a:p>
        </p:txBody>
      </p:sp>
      <p:sp>
        <p:nvSpPr>
          <p:cNvPr id="4" name="TextBox 3"/>
          <p:cNvSpPr txBox="1"/>
          <p:nvPr/>
        </p:nvSpPr>
        <p:spPr>
          <a:xfrm>
            <a:off x="1295400" y="1600200"/>
            <a:ext cx="6506909" cy="1200329"/>
          </a:xfrm>
          <a:prstGeom prst="rect">
            <a:avLst/>
          </a:prstGeom>
          <a:noFill/>
        </p:spPr>
        <p:txBody>
          <a:bodyPr wrap="none" rtlCol="0">
            <a:spAutoFit/>
          </a:bodyPr>
          <a:lstStyle/>
          <a:p>
            <a:pPr marL="285750" indent="-285750">
              <a:buFont typeface="Arial" pitchFamily="34" charset="0"/>
              <a:buChar char="•"/>
            </a:pPr>
            <a:r>
              <a:rPr lang="en-US" dirty="0" smtClean="0"/>
              <a:t>https</a:t>
            </a:r>
            <a:r>
              <a:rPr lang="en-US" dirty="0"/>
              <a:t>://</a:t>
            </a:r>
            <a:r>
              <a:rPr lang="en-US" dirty="0" smtClean="0"/>
              <a:t>www.kaggle.com</a:t>
            </a:r>
          </a:p>
          <a:p>
            <a:pPr marL="285750" indent="-285750">
              <a:buFont typeface="Arial" pitchFamily="34" charset="0"/>
              <a:buChar char="•"/>
            </a:pPr>
            <a:r>
              <a:rPr lang="en-US" dirty="0" smtClean="0"/>
              <a:t>https://colab.research.google.com/?utm_source=scs-index </a:t>
            </a:r>
          </a:p>
          <a:p>
            <a:pPr marL="285750" indent="-285750">
              <a:buFont typeface="Arial" pitchFamily="34" charset="0"/>
              <a:buChar char="•"/>
            </a:pPr>
            <a:endParaRPr lang="en-US" dirty="0" smtClean="0">
              <a:hlinkClick r:id="rId3"/>
            </a:endParaRPr>
          </a:p>
          <a:p>
            <a:pPr marL="285750" indent="-285750">
              <a:buFont typeface="Arial" pitchFamily="34" charset="0"/>
              <a:buChar cha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1044" y="3602418"/>
            <a:ext cx="2127885" cy="448945"/>
          </a:xfrm>
          <a:prstGeom prst="rect">
            <a:avLst/>
          </a:prstGeom>
        </p:spPr>
        <p:txBody>
          <a:bodyPr vert="horz" wrap="square" lIns="0" tIns="15875" rIns="0" bIns="0" rtlCol="0">
            <a:spAutoFit/>
          </a:bodyPr>
          <a:lstStyle/>
          <a:p>
            <a:pPr marL="12700">
              <a:lnSpc>
                <a:spcPct val="100000"/>
              </a:lnSpc>
              <a:spcBef>
                <a:spcPts val="125"/>
              </a:spcBef>
            </a:pPr>
            <a:r>
              <a:rPr sz="2750" dirty="0">
                <a:solidFill>
                  <a:srgbClr val="001F5F"/>
                </a:solidFill>
              </a:rPr>
              <a:t>THANK</a:t>
            </a:r>
            <a:r>
              <a:rPr sz="2750" spc="15" dirty="0">
                <a:solidFill>
                  <a:srgbClr val="001F5F"/>
                </a:solidFill>
              </a:rPr>
              <a:t> </a:t>
            </a:r>
            <a:r>
              <a:rPr sz="2750" spc="-25" dirty="0">
                <a:solidFill>
                  <a:srgbClr val="001F5F"/>
                </a:solidFill>
              </a:rPr>
              <a:t>YOU</a:t>
            </a:r>
            <a:endParaRPr sz="27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001F5F"/>
                </a:solidFill>
              </a:rPr>
              <a:t>OUTLINE</a:t>
            </a:r>
            <a:endParaRPr sz="275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4800">
              <a:lnSpc>
                <a:spcPct val="100000"/>
              </a:lnSpc>
              <a:spcBef>
                <a:spcPts val="1455"/>
              </a:spcBef>
              <a:buClr>
                <a:srgbClr val="1CACE3"/>
              </a:buClr>
              <a:buSzPct val="92500"/>
              <a:buFont typeface="DejaVu Sans"/>
              <a:buChar char="◾"/>
              <a:tabLst>
                <a:tab pos="317500" algn="l"/>
              </a:tabLst>
            </a:pPr>
            <a:r>
              <a:rPr sz="2000" b="1" dirty="0">
                <a:solidFill>
                  <a:srgbClr val="404040"/>
                </a:solidFill>
                <a:latin typeface="Arial"/>
                <a:cs typeface="Arial"/>
              </a:rPr>
              <a:t>Problem</a:t>
            </a:r>
            <a:r>
              <a:rPr sz="2000" b="1" spc="5" dirty="0">
                <a:solidFill>
                  <a:srgbClr val="404040"/>
                </a:solidFill>
                <a:latin typeface="Arial"/>
                <a:cs typeface="Arial"/>
              </a:rPr>
              <a:t> </a:t>
            </a:r>
            <a:r>
              <a:rPr sz="2000" b="1" spc="-10" dirty="0">
                <a:solidFill>
                  <a:srgbClr val="404040"/>
                </a:solidFill>
                <a:latin typeface="Arial"/>
                <a:cs typeface="Arial"/>
              </a:rPr>
              <a:t>Statement</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Proposed</a:t>
            </a:r>
            <a:r>
              <a:rPr sz="2000" b="1" spc="-20" dirty="0">
                <a:solidFill>
                  <a:srgbClr val="404040"/>
                </a:solidFill>
                <a:latin typeface="Arial"/>
                <a:cs typeface="Arial"/>
              </a:rPr>
              <a:t> </a:t>
            </a:r>
            <a:r>
              <a:rPr sz="2000" b="1" spc="-10" dirty="0">
                <a:solidFill>
                  <a:srgbClr val="404040"/>
                </a:solidFill>
                <a:latin typeface="Arial"/>
                <a:cs typeface="Arial"/>
              </a:rPr>
              <a:t>System/Solution</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dirty="0">
                <a:solidFill>
                  <a:srgbClr val="404040"/>
                </a:solidFill>
                <a:latin typeface="Arial"/>
                <a:cs typeface="Arial"/>
              </a:rPr>
              <a:t>System</a:t>
            </a:r>
            <a:r>
              <a:rPr sz="2000" b="1" spc="70" dirty="0">
                <a:solidFill>
                  <a:srgbClr val="404040"/>
                </a:solidFill>
                <a:latin typeface="Arial"/>
                <a:cs typeface="Arial"/>
              </a:rPr>
              <a:t> </a:t>
            </a:r>
            <a:r>
              <a:rPr sz="2000" b="1" dirty="0">
                <a:solidFill>
                  <a:srgbClr val="404040"/>
                </a:solidFill>
                <a:latin typeface="Arial"/>
                <a:cs typeface="Arial"/>
              </a:rPr>
              <a:t>Development</a:t>
            </a:r>
            <a:r>
              <a:rPr sz="2000" b="1" spc="-195" dirty="0">
                <a:solidFill>
                  <a:srgbClr val="404040"/>
                </a:solidFill>
                <a:latin typeface="Arial"/>
                <a:cs typeface="Arial"/>
              </a:rPr>
              <a:t> </a:t>
            </a:r>
            <a:r>
              <a:rPr sz="2000" b="1" spc="-10" dirty="0">
                <a:solidFill>
                  <a:srgbClr val="404040"/>
                </a:solidFill>
                <a:latin typeface="Arial"/>
                <a:cs typeface="Arial"/>
              </a:rPr>
              <a:t>Approach</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Algorithm</a:t>
            </a:r>
            <a:r>
              <a:rPr sz="2000" b="1" spc="-120" dirty="0">
                <a:solidFill>
                  <a:srgbClr val="404040"/>
                </a:solidFill>
                <a:latin typeface="Arial"/>
                <a:cs typeface="Arial"/>
              </a:rPr>
              <a:t> </a:t>
            </a:r>
            <a:r>
              <a:rPr sz="2000" b="1" dirty="0">
                <a:solidFill>
                  <a:srgbClr val="404040"/>
                </a:solidFill>
                <a:latin typeface="Arial"/>
                <a:cs typeface="Arial"/>
              </a:rPr>
              <a:t>&amp;</a:t>
            </a:r>
            <a:r>
              <a:rPr sz="2000" b="1" spc="20" dirty="0">
                <a:solidFill>
                  <a:srgbClr val="404040"/>
                </a:solidFill>
                <a:latin typeface="Arial"/>
                <a:cs typeface="Arial"/>
              </a:rPr>
              <a:t> </a:t>
            </a:r>
            <a:r>
              <a:rPr sz="2000" b="1" spc="-10" dirty="0">
                <a:solidFill>
                  <a:srgbClr val="404040"/>
                </a:solidFill>
                <a:latin typeface="Arial"/>
                <a:cs typeface="Arial"/>
              </a:rPr>
              <a:t>Deployment</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spc="-10" dirty="0">
                <a:solidFill>
                  <a:srgbClr val="404040"/>
                </a:solidFill>
                <a:latin typeface="Arial"/>
                <a:cs typeface="Arial"/>
              </a:rPr>
              <a:t>Result</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spc="-10" dirty="0">
                <a:solidFill>
                  <a:srgbClr val="404040"/>
                </a:solidFill>
                <a:latin typeface="Arial"/>
                <a:cs typeface="Arial"/>
              </a:rPr>
              <a:t>Conclusion</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Future</a:t>
            </a:r>
            <a:r>
              <a:rPr sz="2000" b="1" spc="-5" dirty="0">
                <a:solidFill>
                  <a:srgbClr val="404040"/>
                </a:solidFill>
                <a:latin typeface="Arial"/>
                <a:cs typeface="Arial"/>
              </a:rPr>
              <a:t> </a:t>
            </a:r>
            <a:r>
              <a:rPr sz="2000" b="1" spc="-10" dirty="0">
                <a:solidFill>
                  <a:srgbClr val="404040"/>
                </a:solidFill>
                <a:latin typeface="Arial"/>
                <a:cs typeface="Arial"/>
              </a:rPr>
              <a:t>Scope</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spc="-1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PROBLEM</a:t>
            </a:r>
            <a:r>
              <a:rPr spc="65" dirty="0"/>
              <a:t> </a:t>
            </a:r>
            <a:r>
              <a:rPr spc="-50" dirty="0"/>
              <a:t>STATEMENT</a:t>
            </a:r>
          </a:p>
        </p:txBody>
      </p:sp>
      <p:sp>
        <p:nvSpPr>
          <p:cNvPr id="3" name="TextBox 2"/>
          <p:cNvSpPr txBox="1"/>
          <p:nvPr/>
        </p:nvSpPr>
        <p:spPr>
          <a:xfrm>
            <a:off x="762000" y="1447800"/>
            <a:ext cx="10287000" cy="1938992"/>
          </a:xfrm>
          <a:prstGeom prst="rect">
            <a:avLst/>
          </a:prstGeom>
          <a:noFill/>
        </p:spPr>
        <p:txBody>
          <a:bodyPr wrap="square" rtlCol="0">
            <a:spAutoFit/>
          </a:bodyPr>
          <a:lstStyle/>
          <a:p>
            <a:r>
              <a:rPr lang="en-US" sz="2400" dirty="0" smtClean="0"/>
              <a:t>Telecom companies face challenges with customer churn impacting revenue. Data analytics helps predict churn by collecting and preprocessing data, engineering features, building predictive models, and deploying them for real-time predictions. Implemented retention strategies based on predictions to reduce churn rates and optimize business growth</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PROPOSED</a:t>
            </a:r>
            <a:r>
              <a:rPr spc="105" dirty="0"/>
              <a:t> </a:t>
            </a:r>
            <a:r>
              <a:rPr spc="-10" dirty="0"/>
              <a:t>SOLUTION</a:t>
            </a:r>
          </a:p>
        </p:txBody>
      </p:sp>
      <p:sp>
        <p:nvSpPr>
          <p:cNvPr id="3" name="TextBox 2"/>
          <p:cNvSpPr txBox="1"/>
          <p:nvPr/>
        </p:nvSpPr>
        <p:spPr>
          <a:xfrm>
            <a:off x="609600" y="1524000"/>
            <a:ext cx="10744200" cy="3477875"/>
          </a:xfrm>
          <a:prstGeom prst="rect">
            <a:avLst/>
          </a:prstGeom>
          <a:noFill/>
        </p:spPr>
        <p:txBody>
          <a:bodyPr wrap="square" rtlCol="0">
            <a:spAutoFit/>
          </a:bodyPr>
          <a:lstStyle/>
          <a:p>
            <a:pPr marL="342900" indent="-342900">
              <a:buFont typeface="Arial" pitchFamily="34" charset="0"/>
              <a:buChar char="•"/>
            </a:pPr>
            <a:r>
              <a:rPr lang="en-US" sz="2000" dirty="0" smtClean="0"/>
              <a:t>Utilizing advanced machine learning algorithms, our solution will analyze extensive historical hotel booking data to establish patterns and correlations.</a:t>
            </a:r>
          </a:p>
          <a:p>
            <a:pPr marL="342900" indent="-342900">
              <a:buFont typeface="Arial" pitchFamily="34" charset="0"/>
              <a:buChar char="•"/>
            </a:pPr>
            <a:r>
              <a:rPr lang="en-US" sz="2000" dirty="0" smtClean="0"/>
              <a:t>For optimal timing, a predictive model will consider factors such as seasonality, demand fluctuations, and promotional periods, providing users with insights on when to secure the most cost-effective room rates.</a:t>
            </a:r>
          </a:p>
          <a:p>
            <a:pPr marL="342900" indent="-342900">
              <a:buFont typeface="Arial" pitchFamily="34" charset="0"/>
              <a:buChar char="•"/>
            </a:pPr>
            <a:r>
              <a:rPr lang="en-US" sz="2000" dirty="0" smtClean="0"/>
              <a:t>The ideal length of stay will be determined through data-driven analysis, considering variables like day-of- week trends and duration-specific </a:t>
            </a:r>
            <a:r>
              <a:rPr lang="en-US" sz="2000" smtClean="0"/>
              <a:t>pricing </a:t>
            </a:r>
            <a:r>
              <a:rPr lang="en-US" sz="2000" smtClean="0"/>
              <a:t>strategies</a:t>
            </a:r>
            <a:endParaRPr lang="en-US" sz="2000" dirty="0"/>
          </a:p>
          <a:p>
            <a:pPr marL="342900" indent="-342900">
              <a:buFont typeface="Arial" pitchFamily="34" charset="0"/>
              <a:buChar char="•"/>
            </a:pPr>
            <a:endParaRPr lang="en-US" sz="2000" dirty="0" smtClean="0"/>
          </a:p>
          <a:p>
            <a:endParaRPr lang="en-US" sz="2000" dirty="0" smtClean="0"/>
          </a:p>
          <a:p>
            <a:r>
              <a:rPr lang="en-US" sz="2000" dirty="0" smtClean="0"/>
              <a:t>This holistic approach aims to empower travelers and hoteliers alike with actionable intelligence for strategic decision-making in the dynamic hospitality landscape.</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pc="-10" dirty="0"/>
              <a:t>SYSTEM</a:t>
            </a:r>
            <a:r>
              <a:rPr dirty="0"/>
              <a:t>	</a:t>
            </a:r>
            <a:r>
              <a:rPr spc="-10" dirty="0"/>
              <a:t>APPROACH</a:t>
            </a:r>
          </a:p>
        </p:txBody>
      </p:sp>
      <p:sp>
        <p:nvSpPr>
          <p:cNvPr id="3" name="TextBox 2"/>
          <p:cNvSpPr txBox="1"/>
          <p:nvPr/>
        </p:nvSpPr>
        <p:spPr>
          <a:xfrm>
            <a:off x="914400" y="1371600"/>
            <a:ext cx="10058400" cy="4154984"/>
          </a:xfrm>
          <a:prstGeom prst="rect">
            <a:avLst/>
          </a:prstGeom>
          <a:noFill/>
        </p:spPr>
        <p:txBody>
          <a:bodyPr wrap="square" rtlCol="0">
            <a:spAutoFit/>
          </a:bodyPr>
          <a:lstStyle/>
          <a:p>
            <a:r>
              <a:rPr lang="en-US" sz="2000" dirty="0" smtClean="0"/>
              <a:t>Building the proposed solution would involve a combination of data processing, feature engineering, and machine learning. Here are the key system and library requirements:</a:t>
            </a:r>
          </a:p>
          <a:p>
            <a:endParaRPr lang="en-US" dirty="0"/>
          </a:p>
          <a:p>
            <a:r>
              <a:rPr lang="en-US" sz="2800" b="1" dirty="0" smtClean="0"/>
              <a:t>System Requirements:</a:t>
            </a:r>
          </a:p>
          <a:p>
            <a:r>
              <a:rPr lang="en-US" dirty="0" smtClean="0"/>
              <a:t> </a:t>
            </a:r>
          </a:p>
          <a:p>
            <a:r>
              <a:rPr lang="en-US" sz="2000" dirty="0" smtClean="0"/>
              <a:t>Hardware:</a:t>
            </a:r>
          </a:p>
          <a:p>
            <a:r>
              <a:rPr lang="en-US" sz="2000" dirty="0" smtClean="0"/>
              <a:t>              A computer with sufficient processing power, preferably with multiple cores or a GPU for faster training of machine learning models.- Adequate RAM to handle the size of the dataset and computational requirements.</a:t>
            </a:r>
          </a:p>
          <a:p>
            <a:endParaRPr lang="en-US" sz="2000" dirty="0"/>
          </a:p>
          <a:p>
            <a:r>
              <a:rPr lang="en-US" sz="2000" dirty="0" smtClean="0"/>
              <a:t> Software:- </a:t>
            </a:r>
          </a:p>
          <a:p>
            <a:r>
              <a:rPr lang="en-US" sz="2000" dirty="0"/>
              <a:t> </a:t>
            </a:r>
            <a:r>
              <a:rPr lang="en-US" sz="2000" dirty="0" smtClean="0"/>
              <a:t>             An operating system compatible with the required machine learning libraries (e.g., Windows, Linux, </a:t>
            </a:r>
            <a:r>
              <a:rPr lang="en-US" sz="2000" dirty="0" err="1" smtClean="0"/>
              <a:t>macOS</a:t>
            </a:r>
            <a:r>
              <a:rPr lang="en-US" sz="2000" dirty="0" smtClean="0"/>
              <a:t>).</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1371600"/>
            <a:ext cx="11125200" cy="2954655"/>
          </a:xfrm>
          <a:prstGeom prst="rect">
            <a:avLst/>
          </a:prstGeom>
          <a:noFill/>
        </p:spPr>
        <p:txBody>
          <a:bodyPr wrap="square" rtlCol="0">
            <a:spAutoFit/>
          </a:bodyPr>
          <a:lstStyle/>
          <a:p>
            <a:r>
              <a:rPr lang="en-US" sz="2800" dirty="0" smtClean="0"/>
              <a:t>Library Requirements:</a:t>
            </a:r>
          </a:p>
          <a:p>
            <a:endParaRPr lang="en-US" dirty="0"/>
          </a:p>
          <a:p>
            <a:r>
              <a:rPr lang="en-US" sz="2000" dirty="0" smtClean="0"/>
              <a:t>1.Data Processing and Analysis:-</a:t>
            </a:r>
          </a:p>
          <a:p>
            <a:r>
              <a:rPr lang="en-US" sz="2000" dirty="0"/>
              <a:t> </a:t>
            </a:r>
            <a:r>
              <a:rPr lang="en-US" sz="2000" dirty="0" smtClean="0"/>
              <a:t>              Pandas: For data manipulation and analysis</a:t>
            </a:r>
          </a:p>
          <a:p>
            <a:r>
              <a:rPr lang="en-US" sz="2000" dirty="0"/>
              <a:t> </a:t>
            </a:r>
            <a:r>
              <a:rPr lang="en-US" sz="2000" dirty="0" smtClean="0"/>
              <a:t>              </a:t>
            </a:r>
            <a:r>
              <a:rPr lang="en-US" sz="2000" dirty="0" err="1" smtClean="0"/>
              <a:t>NumPy</a:t>
            </a:r>
            <a:r>
              <a:rPr lang="en-US" sz="2000" dirty="0" smtClean="0"/>
              <a:t>: For numerical operations on data.</a:t>
            </a:r>
          </a:p>
          <a:p>
            <a:pPr marL="342900" indent="-342900">
              <a:buAutoNum type="arabicPeriod"/>
            </a:pPr>
            <a:endParaRPr lang="en-US" sz="2000" dirty="0"/>
          </a:p>
          <a:p>
            <a:r>
              <a:rPr lang="en-US" sz="2000" dirty="0" smtClean="0"/>
              <a:t>2. Data Visualization:- </a:t>
            </a:r>
          </a:p>
          <a:p>
            <a:r>
              <a:rPr lang="en-US" sz="2000" dirty="0"/>
              <a:t> </a:t>
            </a:r>
            <a:r>
              <a:rPr lang="en-US" sz="2000" dirty="0" smtClean="0"/>
              <a:t>               </a:t>
            </a:r>
            <a:r>
              <a:rPr lang="en-US" sz="2000" dirty="0" err="1" smtClean="0"/>
              <a:t>Matplotlib</a:t>
            </a:r>
            <a:r>
              <a:rPr lang="en-US" sz="2000" dirty="0" smtClean="0"/>
              <a:t> and </a:t>
            </a:r>
            <a:r>
              <a:rPr lang="en-US" sz="2000" dirty="0" err="1" smtClean="0"/>
              <a:t>Seaborn</a:t>
            </a:r>
            <a:r>
              <a:rPr lang="en-US" sz="2000" dirty="0" smtClean="0"/>
              <a:t>: For creating visualizations to understand data patterns.</a:t>
            </a:r>
          </a:p>
          <a:p>
            <a:r>
              <a:rPr lang="en-US" sz="2000" dirty="0"/>
              <a:t> </a:t>
            </a:r>
            <a:r>
              <a:rPr lang="en-US" sz="2000" dirty="0" smtClean="0"/>
              <a:t>               </a:t>
            </a:r>
            <a:r>
              <a:rPr lang="en-US" sz="2000" dirty="0" err="1" smtClean="0"/>
              <a:t>Plotly</a:t>
            </a:r>
            <a:r>
              <a:rPr lang="en-US" sz="2000" dirty="0" smtClean="0"/>
              <a:t> or </a:t>
            </a:r>
            <a:r>
              <a:rPr lang="en-US" sz="2000" dirty="0" err="1" smtClean="0"/>
              <a:t>Bokeh</a:t>
            </a:r>
            <a:r>
              <a:rPr lang="en-US" sz="2000" dirty="0" smtClean="0"/>
              <a:t>: Interactive visualization libraries for more complex visualizations</a:t>
            </a:r>
            <a:r>
              <a:rPr lang="en-US" dirty="0" smtClean="0"/>
              <a:t>.</a:t>
            </a:r>
            <a:endParaRPr lang="en-US" dirty="0"/>
          </a:p>
        </p:txBody>
      </p:sp>
    </p:spTree>
    <p:extLst>
      <p:ext uri="{BB962C8B-B14F-4D97-AF65-F5344CB8AC3E}">
        <p14:creationId xmlns:p14="http://schemas.microsoft.com/office/powerpoint/2010/main" val="1669722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3" name="TextBox 2"/>
          <p:cNvSpPr txBox="1"/>
          <p:nvPr/>
        </p:nvSpPr>
        <p:spPr>
          <a:xfrm>
            <a:off x="685800" y="1447800"/>
            <a:ext cx="10820400" cy="4154984"/>
          </a:xfrm>
          <a:prstGeom prst="rect">
            <a:avLst/>
          </a:prstGeom>
          <a:noFill/>
        </p:spPr>
        <p:txBody>
          <a:bodyPr wrap="square" rtlCol="0">
            <a:spAutoFit/>
          </a:bodyPr>
          <a:lstStyle/>
          <a:p>
            <a:r>
              <a:rPr lang="en-US" sz="2400" b="1" dirty="0" smtClean="0"/>
              <a:t>Algorithm:</a:t>
            </a:r>
          </a:p>
          <a:p>
            <a:r>
              <a:rPr lang="en-US" sz="2000" b="1" dirty="0" smtClean="0"/>
              <a:t> </a:t>
            </a:r>
            <a:r>
              <a:rPr lang="en-US" sz="2000" dirty="0" smtClean="0"/>
              <a:t>One common algorithm for telecom churn prediction is the Random Forest classifier. This ensemble learning method combines multiple decision trees to make predictions. Here's a simplified outline of the algorithm:</a:t>
            </a:r>
          </a:p>
          <a:p>
            <a:r>
              <a:rPr lang="en-US" sz="2000" dirty="0" smtClean="0"/>
              <a:t>1.Data Preprocessing: Clean the dataset, handle missing values, encode categorical variables, and split the data into training and testing sets.</a:t>
            </a:r>
          </a:p>
          <a:p>
            <a:r>
              <a:rPr lang="en-US" sz="2000" dirty="0" smtClean="0"/>
              <a:t>2. Feature Selection/Engineering: Identify relevant features that contribute to churn prediction. This may include customer demographics, usage patterns, contract details, and customer interactions.</a:t>
            </a:r>
          </a:p>
          <a:p>
            <a:r>
              <a:rPr lang="en-US" sz="2000" dirty="0" smtClean="0"/>
              <a:t>3. Model Training: Train the Random Forest classifier using the training data. The algorithm builds multiple decision trees based on random subsets of features and data samples.</a:t>
            </a:r>
          </a:p>
          <a:p>
            <a:r>
              <a:rPr lang="en-US" sz="2000" dirty="0" smtClean="0"/>
              <a:t> 4. Model Evaluation: Evaluate the trained model using the testing data to assess its performance. Common evaluation metrics include accuracy, precision, recall, and F1-score.5. </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2508" y="685800"/>
            <a:ext cx="11353800" cy="6247864"/>
          </a:xfrm>
          <a:prstGeom prst="rect">
            <a:avLst/>
          </a:prstGeom>
          <a:noFill/>
        </p:spPr>
        <p:txBody>
          <a:bodyPr wrap="square" rtlCol="0">
            <a:spAutoFit/>
          </a:bodyPr>
          <a:lstStyle/>
          <a:p>
            <a:r>
              <a:rPr lang="en-US" sz="2000" b="1" dirty="0" smtClean="0"/>
              <a:t>Deployment Statement:</a:t>
            </a:r>
          </a:p>
          <a:p>
            <a:r>
              <a:rPr lang="en-US" sz="2000" dirty="0" smtClean="0"/>
              <a:t>The deployment of the Random Forest churn prediction model involves the following steps:</a:t>
            </a:r>
          </a:p>
          <a:p>
            <a:r>
              <a:rPr lang="en-US" sz="2000" dirty="0" smtClean="0"/>
              <a:t>1.Integration: Integrate the trained Random Forest model into the telecom company's existing infrastructure or applications. This could involve using APIs or libraries to enable seamless interaction between the model and other systems.</a:t>
            </a:r>
          </a:p>
          <a:p>
            <a:r>
              <a:rPr lang="en-US" sz="2000" dirty="0" smtClean="0"/>
              <a:t>2. Scalability Ensure that the deployed model can handle the volume of incoming customer data in real-time or batch processing mode. This may involve deploying the model on scalable cloud infrastructure to accommodate fluctuations in workload.</a:t>
            </a:r>
          </a:p>
          <a:p>
            <a:r>
              <a:rPr lang="en-US" sz="2000" dirty="0" smtClean="0"/>
              <a:t>3. Monitoring: Implement mechanisms to monitor the performance of the deployed model in production. This includes tracking prediction accuracy, response times, and any drift in model behavior over time.</a:t>
            </a:r>
          </a:p>
          <a:p>
            <a:r>
              <a:rPr lang="en-US" sz="2000" dirty="0" smtClean="0"/>
              <a:t>4. Feedback Loop: Establish a feedback loop to gather data on the model's predictions and their outcomes. This information can be used to continuously evaluate and refine the model, improving its accuracy and effectiveness over time.</a:t>
            </a:r>
          </a:p>
          <a:p>
            <a:r>
              <a:rPr lang="en-US" sz="2000" dirty="0" smtClean="0"/>
              <a:t>5. Documentation and </a:t>
            </a:r>
            <a:r>
              <a:rPr lang="en-US" sz="2000" dirty="0" err="1" smtClean="0"/>
              <a:t>Training:Document</a:t>
            </a:r>
            <a:r>
              <a:rPr lang="en-US" sz="2000" dirty="0" smtClean="0"/>
              <a:t> the deployment process and provide training to relevant stakeholders on how to interpret and use the model's predictions effectively in their decision-making processes.</a:t>
            </a:r>
          </a:p>
          <a:p>
            <a:r>
              <a:rPr lang="en-US" sz="2000" dirty="0" smtClean="0"/>
              <a:t>By following these steps, the Random Forest churn prediction model can be successfully deployed in a telecom company's environment, enabling proactive retention efforts to reduce churn rates and improve customer satisfaction.</a:t>
            </a:r>
            <a:endParaRPr lang="en-US" sz="2000" dirty="0"/>
          </a:p>
        </p:txBody>
      </p:sp>
    </p:spTree>
    <p:extLst>
      <p:ext uri="{BB962C8B-B14F-4D97-AF65-F5344CB8AC3E}">
        <p14:creationId xmlns:p14="http://schemas.microsoft.com/office/powerpoint/2010/main" val="2321231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5237"/>
            <a:ext cx="3976284" cy="26638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0443" y="685800"/>
            <a:ext cx="3997925" cy="311838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4500384"/>
            <a:ext cx="2413915" cy="235280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9400" y="3918421"/>
            <a:ext cx="4420208" cy="298890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1398" y="3804181"/>
            <a:ext cx="4225287" cy="2857099"/>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53400" y="887107"/>
            <a:ext cx="3286693" cy="27157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TotalTime>
  <Words>950</Words>
  <Application>Microsoft Office PowerPoint</Application>
  <PresentationFormat>Custom</PresentationFormat>
  <Paragraphs>83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CAPSTONE PROJECT</vt:lpstr>
      <vt:lpstr>OUTLINE</vt:lpstr>
      <vt:lpstr>PROBLEM STATEMENT</vt:lpstr>
      <vt:lpstr>PROPOSED SOLUTION</vt:lpstr>
      <vt:lpstr>SYSTEM APPROACH</vt:lpstr>
      <vt:lpstr>PowerPoint Presentation</vt:lpstr>
      <vt:lpstr>ALGORITHM &amp; DEPLOYMENT</vt:lpstr>
      <vt:lpstr>PowerPoint Presentation</vt:lpstr>
      <vt:lpstr>RESULT</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Dell</dc:creator>
  <cp:lastModifiedBy>Dell</cp:lastModifiedBy>
  <cp:revision>10</cp:revision>
  <dcterms:created xsi:type="dcterms:W3CDTF">2024-04-04T17:06:50Z</dcterms:created>
  <dcterms:modified xsi:type="dcterms:W3CDTF">2024-04-04T18:47:28Z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y fmtid="{D5CDD505-2E9C-101B-9397-08002B2CF9AE}" pid="4" name="Producer">
    <vt:lpwstr>3-Heights(TM) PDF Security Shell 4.8.25.2 (http://www.pdf-tools.com)</vt:lpwstr>
  </property>
</Properties>
</file>