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574d3726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574d3726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574d3726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574d3726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574d3726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574d3726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574d3726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574d3726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574d3726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574d3726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574d372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574d372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574d3726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574d3726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574d372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574d372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574d3726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574d3726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574d3726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574d3726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574d372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574d372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574d3726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574d3726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ode/kbdharun/z-test-analysis-co2-emission/inpu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33333"/>
              </a:lnSpc>
              <a:spcBef>
                <a:spcPts val="1800"/>
              </a:spcBef>
              <a:spcAft>
                <a:spcPts val="0"/>
              </a:spcAft>
              <a:buClr>
                <a:schemeClr val="dk1"/>
              </a:buClr>
              <a:buSzPts val="1100"/>
              <a:buFont typeface="Arial"/>
              <a:buNone/>
            </a:pPr>
            <a:r>
              <a:rPr lang="en" sz="2550">
                <a:solidFill>
                  <a:srgbClr val="FF0000"/>
                </a:solidFill>
                <a:latin typeface="Roboto"/>
                <a:ea typeface="Roboto"/>
                <a:cs typeface="Roboto"/>
                <a:sym typeface="Roboto"/>
              </a:rPr>
              <a:t>Report: Modeling Canadian CO2 Emissions in Cars</a:t>
            </a:r>
            <a:endParaRPr sz="2550">
              <a:solidFill>
                <a:srgbClr val="FF0000"/>
              </a:solidFill>
              <a:latin typeface="Roboto"/>
              <a:ea typeface="Roboto"/>
              <a:cs typeface="Roboto"/>
              <a:sym typeface="Roboto"/>
            </a:endParaRPr>
          </a:p>
          <a:p>
            <a:pPr indent="0" lvl="0" marL="0" rtl="0" algn="ctr">
              <a:spcBef>
                <a:spcPts val="400"/>
              </a:spcBef>
              <a:spcAft>
                <a:spcPts val="0"/>
              </a:spcAft>
              <a:buNone/>
            </a:pPr>
            <a:r>
              <a:rPr lang="en"/>
              <a:t>Capstone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Prasan Ratnayake (Zone 24x7)</a:t>
            </a:r>
            <a:endParaRPr/>
          </a:p>
          <a:p>
            <a:pPr indent="0" lvl="0" marL="0" rtl="0" algn="ctr">
              <a:spcBef>
                <a:spcPts val="0"/>
              </a:spcBef>
              <a:spcAft>
                <a:spcPts val="0"/>
              </a:spcAft>
              <a:buNone/>
            </a:pPr>
            <a:r>
              <a:rPr lang="en"/>
              <a:t>Data Science Engineer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Discussion</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0000"/>
              </a:lnSpc>
              <a:spcBef>
                <a:spcPts val="1400"/>
              </a:spcBef>
              <a:spcAft>
                <a:spcPts val="0"/>
              </a:spcAft>
              <a:buClr>
                <a:schemeClr val="dk1"/>
              </a:buClr>
              <a:buSzPts val="1100"/>
              <a:buFont typeface="Arial"/>
              <a:buNone/>
            </a:pPr>
            <a:r>
              <a:rPr lang="en" sz="1650">
                <a:solidFill>
                  <a:schemeClr val="dk1"/>
                </a:solidFill>
                <a:latin typeface="Roboto"/>
                <a:ea typeface="Roboto"/>
                <a:cs typeface="Roboto"/>
                <a:sym typeface="Roboto"/>
              </a:rPr>
              <a:t>Conclusion and Recommendations</a:t>
            </a:r>
            <a:endParaRPr sz="1650">
              <a:solidFill>
                <a:schemeClr val="dk1"/>
              </a:solidFill>
              <a:latin typeface="Roboto"/>
              <a:ea typeface="Roboto"/>
              <a:cs typeface="Roboto"/>
              <a:sym typeface="Roboto"/>
            </a:endParaRPr>
          </a:p>
          <a:p>
            <a:pPr indent="0" lvl="0" marL="0" rtl="0" algn="l">
              <a:spcBef>
                <a:spcPts val="400"/>
              </a:spcBef>
              <a:spcAft>
                <a:spcPts val="0"/>
              </a:spcAft>
              <a:buClr>
                <a:schemeClr val="dk1"/>
              </a:buClr>
              <a:buSzPts val="1100"/>
              <a:buFont typeface="Arial"/>
              <a:buNone/>
            </a:pPr>
            <a:r>
              <a:rPr lang="en" sz="1200">
                <a:solidFill>
                  <a:srgbClr val="374151"/>
                </a:solidFill>
                <a:latin typeface="Roboto"/>
                <a:ea typeface="Roboto"/>
                <a:cs typeface="Roboto"/>
                <a:sym typeface="Roboto"/>
              </a:rPr>
              <a:t>In conclusion, the modeling of CO2 emissions in Canadian cars represents a crucial step towards understanding, predicting, and mitigating environmental impacts. The insights gained from this analysis not only contribute to the academic discourse but also offer actionable insights for policymakers and industry stakeholders. Moving forward, continuous refinement of models and data collection methodologies stands imperative for developing robust, adaptive models capable of addressing evolving emission challenges.</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Final Application</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483173" y="1152475"/>
            <a:ext cx="3296800" cy="3381350"/>
          </a:xfrm>
          <a:prstGeom prst="rect">
            <a:avLst/>
          </a:prstGeom>
          <a:noFill/>
          <a:ln>
            <a:noFill/>
          </a:ln>
        </p:spPr>
      </p:pic>
      <p:sp>
        <p:nvSpPr>
          <p:cNvPr id="128" name="Google Shape;128;p23"/>
          <p:cNvSpPr txBox="1"/>
          <p:nvPr/>
        </p:nvSpPr>
        <p:spPr>
          <a:xfrm>
            <a:off x="3887550" y="1274775"/>
            <a:ext cx="4728000" cy="31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Input Parameters: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Make: Dropdown menu to select the car manufacturer (e.g., PORSCHE, BMW, etc.).</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Model: Dropdown menu to select the car model (e.g., Panamera 4 Executive, M6 CABRIOLET, etc.).</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Vehicle Class (VC): Dropdown menu to specify the vehicle class (e.g., FULL-SIZE, SUBCOMPACT, etc.).</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Transmission (T): Dropdown menu for the car's transmission type (e.g., AM8, AM7, etc.).</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Fuel Type (FT): Dropdown menu for the fuel type (e.g., Z, X, etc.).</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Engine Size (EC): Numeric input field to enter the engine size (in liters).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Fuel Consumption City (FC-C): Numeric input field for the fuel consumption in the city (in L/100 km).</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Final Application</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pic>
        <p:nvPicPr>
          <p:cNvPr id="135" name="Google Shape;135;p24"/>
          <p:cNvPicPr preferRelativeResize="0"/>
          <p:nvPr/>
        </p:nvPicPr>
        <p:blipFill>
          <a:blip r:embed="rId3">
            <a:alphaModFix/>
          </a:blip>
          <a:stretch>
            <a:fillRect/>
          </a:stretch>
        </p:blipFill>
        <p:spPr>
          <a:xfrm>
            <a:off x="483173" y="1152475"/>
            <a:ext cx="3296800" cy="3381350"/>
          </a:xfrm>
          <a:prstGeom prst="rect">
            <a:avLst/>
          </a:prstGeom>
          <a:noFill/>
          <a:ln>
            <a:noFill/>
          </a:ln>
        </p:spPr>
      </p:pic>
      <p:sp>
        <p:nvSpPr>
          <p:cNvPr id="136" name="Google Shape;136;p24"/>
          <p:cNvSpPr txBox="1"/>
          <p:nvPr/>
        </p:nvSpPr>
        <p:spPr>
          <a:xfrm>
            <a:off x="3887550" y="1274775"/>
            <a:ext cx="4728000" cy="3146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Prediction:</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Upon entering these parameters and clicking the 'Predict CO2 Emission' button, the application processes the inputs using a pre-trained XGBoost model.</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The predicted CO2 emissions in grams per kilometer (g/km) are displayed as the output.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Functionality:</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The application encodes categorical inputs using label encoders to fit the model's requirements.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It handles both categorical and numerical inputs, transforming categorical inputs while keeping numerical ones unchanged.</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Errors, such as attempting to convert non-numeric values to floats, are being addressed to ensure smooth user experience.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Final Application</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483173" y="1152475"/>
            <a:ext cx="3296800" cy="3381350"/>
          </a:xfrm>
          <a:prstGeom prst="rect">
            <a:avLst/>
          </a:prstGeom>
          <a:noFill/>
          <a:ln>
            <a:noFill/>
          </a:ln>
        </p:spPr>
      </p:pic>
      <p:sp>
        <p:nvSpPr>
          <p:cNvPr id="144" name="Google Shape;144;p25"/>
          <p:cNvSpPr txBox="1"/>
          <p:nvPr/>
        </p:nvSpPr>
        <p:spPr>
          <a:xfrm>
            <a:off x="3887550" y="1274775"/>
            <a:ext cx="4728000" cy="3146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Usage:</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Users can experiment with different car attributes by selecting from available options or inputting numerical values.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The prediction output allows users to understand the estimated CO2 emissions based on the selected car specifications.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Technologies Used:</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Streamlit for the web-based app interface.</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Pandas for data manipulation and handling.</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lang="en" sz="1200">
                <a:solidFill>
                  <a:srgbClr val="374151"/>
                </a:solidFill>
                <a:latin typeface="Roboto"/>
                <a:ea typeface="Roboto"/>
                <a:cs typeface="Roboto"/>
                <a:sym typeface="Roboto"/>
              </a:rPr>
              <a:t>XGBoost model for CO2 emission prediction.</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The transportation sector stands as a significant contributor to Canada's carbon footprint, with vehicles accounting for a substantial portion of CO2 emissions. Understanding and mitigating these emissions have become critical in the pursuit of sustainable environmental practices.</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lang="en" sz="1200">
                <a:solidFill>
                  <a:srgbClr val="374151"/>
                </a:solidFill>
                <a:latin typeface="Roboto"/>
                <a:ea typeface="Roboto"/>
                <a:cs typeface="Roboto"/>
                <a:sym typeface="Roboto"/>
              </a:rPr>
              <a:t>The dataset utilized in this study encapsulates a comprehensive official record of CO2 emissions data sourced from a myriad of cars, encompassing various makes, models, and characteristics. Spanning 7385 records and 12 columns, this dataset offers a rich repository of information crucial for assessing and predicting CO2 emissions within the Canadian automotive landscape</a:t>
            </a:r>
            <a:endParaRPr sz="1200">
              <a:solidFill>
                <a:srgbClr val="37415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The relevance of this analysis transcends the confines of a mere predictive modeling exercise. At its core, this study seeks to address the pressing need for a deeper understanding of the factors influencing CO2 emissions in cars. By leveraging machine learning techniques and extensive data analysis, we aim to unravel patterns, correlations, and predictive insights that can significantly impact policymaking, environmental initiatives, and consumer awareness.</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The dataset comprises 7385 records and 12 columns, providing essential insights into CO2 emissions factors for different cars. Abbreviations used in the dataset to describe features are detailed in the Data Description sheet, enhancing the understanding of the data.</a:t>
            </a:r>
            <a:endParaRPr sz="1200">
              <a:solidFill>
                <a:srgbClr val="37415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400"/>
              <a:t>Url :</a:t>
            </a:r>
            <a:r>
              <a:rPr b="1" lang="en" sz="1400" u="sng">
                <a:solidFill>
                  <a:schemeClr val="accent5"/>
                </a:solidFill>
                <a:hlinkClick r:id="rId3">
                  <a:extLst>
                    <a:ext uri="{A12FA001-AC4F-418D-AE19-62706E023703}">
                      <ahyp:hlinkClr val="tx"/>
                    </a:ext>
                  </a:extLst>
                </a:hlinkClick>
              </a:rPr>
              <a:t>Dataset</a:t>
            </a:r>
            <a:endParaRPr b="1" sz="800">
              <a:solidFill>
                <a:srgbClr val="374151"/>
              </a:solidFill>
              <a:latin typeface="Roboto"/>
              <a:ea typeface="Roboto"/>
              <a:cs typeface="Roboto"/>
              <a:sym typeface="Roboto"/>
            </a:endParaRPr>
          </a:p>
          <a:p>
            <a:pPr indent="0" lvl="0" marL="0" rtl="0" algn="l">
              <a:lnSpc>
                <a:spcPct val="160000"/>
              </a:lnSpc>
              <a:spcBef>
                <a:spcPts val="1400"/>
              </a:spcBef>
              <a:spcAft>
                <a:spcPts val="0"/>
              </a:spcAft>
              <a:buClr>
                <a:schemeClr val="dk1"/>
              </a:buClr>
              <a:buSzPts val="1100"/>
              <a:buFont typeface="Arial"/>
              <a:buNone/>
            </a:pPr>
            <a:r>
              <a:rPr lang="en" sz="1650">
                <a:solidFill>
                  <a:schemeClr val="dk1"/>
                </a:solidFill>
                <a:latin typeface="Roboto"/>
                <a:ea typeface="Roboto"/>
                <a:cs typeface="Roboto"/>
                <a:sym typeface="Roboto"/>
              </a:rPr>
              <a:t>Data Columns</a:t>
            </a:r>
            <a:endParaRPr sz="1650">
              <a:solidFill>
                <a:schemeClr val="dk1"/>
              </a:solidFill>
              <a:latin typeface="Roboto"/>
              <a:ea typeface="Roboto"/>
              <a:cs typeface="Roboto"/>
              <a:sym typeface="Roboto"/>
            </a:endParaRPr>
          </a:p>
          <a:p>
            <a:pPr indent="0" lvl="0" marL="0" rtl="0" algn="l">
              <a:spcBef>
                <a:spcPts val="400"/>
              </a:spcBef>
              <a:spcAft>
                <a:spcPts val="0"/>
              </a:spcAft>
              <a:buClr>
                <a:schemeClr val="dk1"/>
              </a:buClr>
              <a:buSzPts val="1100"/>
              <a:buFont typeface="Arial"/>
              <a:buNone/>
            </a:pPr>
            <a:r>
              <a:rPr lang="en" sz="1200">
                <a:solidFill>
                  <a:srgbClr val="374151"/>
                </a:solidFill>
                <a:latin typeface="Roboto"/>
                <a:ea typeface="Roboto"/>
                <a:cs typeface="Roboto"/>
                <a:sym typeface="Roboto"/>
              </a:rPr>
              <a:t>Key columns such as 'Make', 'Model', 'Vehicle Class', 'Engine Size (L)', 'Cylinders', 'Transmission', 'Fuel Type', and fuel consumption metrics ('Fuel Consumption City', 'Highway', and 'Combined') form the backbone of this dataset, contributing vital information about CO2 emissions.</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sz="1200">
              <a:solidFill>
                <a:srgbClr val="374151"/>
              </a:solidFill>
              <a:latin typeface="Roboto"/>
              <a:ea typeface="Roboto"/>
              <a:cs typeface="Roboto"/>
              <a:sym typeface="Roboto"/>
            </a:endParaRPr>
          </a:p>
        </p:txBody>
      </p:sp>
      <p:pic>
        <p:nvPicPr>
          <p:cNvPr id="74" name="Google Shape;74;p16"/>
          <p:cNvPicPr preferRelativeResize="0"/>
          <p:nvPr/>
        </p:nvPicPr>
        <p:blipFill>
          <a:blip r:embed="rId3">
            <a:alphaModFix/>
          </a:blip>
          <a:stretch>
            <a:fillRect/>
          </a:stretch>
        </p:blipFill>
        <p:spPr>
          <a:xfrm>
            <a:off x="230613" y="1592325"/>
            <a:ext cx="8682775" cy="201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1" name="Google Shape;81;p17"/>
          <p:cNvSpPr/>
          <p:nvPr/>
        </p:nvSpPr>
        <p:spPr>
          <a:xfrm>
            <a:off x="520400" y="1656700"/>
            <a:ext cx="2178300" cy="94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60000"/>
              </a:lnSpc>
              <a:spcBef>
                <a:spcPts val="1400"/>
              </a:spcBef>
              <a:spcAft>
                <a:spcPts val="0"/>
              </a:spcAft>
              <a:buClr>
                <a:schemeClr val="dk1"/>
              </a:buClr>
              <a:buSzPts val="1100"/>
              <a:buFont typeface="Arial"/>
              <a:buNone/>
            </a:pPr>
            <a:r>
              <a:rPr lang="en" sz="1650">
                <a:solidFill>
                  <a:schemeClr val="dk1"/>
                </a:solidFill>
                <a:latin typeface="Roboto"/>
                <a:ea typeface="Roboto"/>
                <a:cs typeface="Roboto"/>
                <a:sym typeface="Roboto"/>
              </a:rPr>
              <a:t>Data Preprocessing</a:t>
            </a:r>
            <a:endParaRPr sz="1650">
              <a:solidFill>
                <a:schemeClr val="dk1"/>
              </a:solidFill>
              <a:latin typeface="Roboto"/>
              <a:ea typeface="Roboto"/>
              <a:cs typeface="Roboto"/>
              <a:sym typeface="Roboto"/>
            </a:endParaRPr>
          </a:p>
          <a:p>
            <a:pPr indent="0" lvl="0" marL="0" rtl="0" algn="ctr">
              <a:spcBef>
                <a:spcPts val="400"/>
              </a:spcBef>
              <a:spcAft>
                <a:spcPts val="0"/>
              </a:spcAft>
              <a:buNone/>
            </a:pPr>
            <a:r>
              <a:t/>
            </a:r>
            <a:endParaRPr/>
          </a:p>
        </p:txBody>
      </p:sp>
      <p:sp>
        <p:nvSpPr>
          <p:cNvPr id="82" name="Google Shape;82;p17"/>
          <p:cNvSpPr/>
          <p:nvPr/>
        </p:nvSpPr>
        <p:spPr>
          <a:xfrm>
            <a:off x="3114775" y="1656700"/>
            <a:ext cx="2178300" cy="94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60000"/>
              </a:lnSpc>
              <a:spcBef>
                <a:spcPts val="1400"/>
              </a:spcBef>
              <a:spcAft>
                <a:spcPts val="0"/>
              </a:spcAft>
              <a:buNone/>
            </a:pPr>
            <a:r>
              <a:rPr lang="en" sz="1650">
                <a:solidFill>
                  <a:schemeClr val="dk1"/>
                </a:solidFill>
                <a:latin typeface="Roboto"/>
                <a:ea typeface="Roboto"/>
                <a:cs typeface="Roboto"/>
                <a:sym typeface="Roboto"/>
              </a:rPr>
              <a:t>Design ML Solution</a:t>
            </a:r>
            <a:endParaRPr sz="1650">
              <a:solidFill>
                <a:schemeClr val="dk1"/>
              </a:solidFill>
              <a:latin typeface="Roboto"/>
              <a:ea typeface="Roboto"/>
              <a:cs typeface="Roboto"/>
              <a:sym typeface="Roboto"/>
            </a:endParaRPr>
          </a:p>
          <a:p>
            <a:pPr indent="0" lvl="0" marL="0" rtl="0" algn="ctr">
              <a:spcBef>
                <a:spcPts val="400"/>
              </a:spcBef>
              <a:spcAft>
                <a:spcPts val="0"/>
              </a:spcAft>
              <a:buNone/>
            </a:pPr>
            <a:r>
              <a:t/>
            </a:r>
            <a:endParaRPr/>
          </a:p>
        </p:txBody>
      </p:sp>
      <p:sp>
        <p:nvSpPr>
          <p:cNvPr id="83" name="Google Shape;83;p17"/>
          <p:cNvSpPr/>
          <p:nvPr/>
        </p:nvSpPr>
        <p:spPr>
          <a:xfrm>
            <a:off x="5709150" y="1656700"/>
            <a:ext cx="2178300" cy="94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60000"/>
              </a:lnSpc>
              <a:spcBef>
                <a:spcPts val="1400"/>
              </a:spcBef>
              <a:spcAft>
                <a:spcPts val="0"/>
              </a:spcAft>
              <a:buNone/>
            </a:pPr>
            <a:r>
              <a:rPr lang="en" sz="1650">
                <a:solidFill>
                  <a:schemeClr val="dk1"/>
                </a:solidFill>
                <a:latin typeface="Roboto"/>
                <a:ea typeface="Roboto"/>
                <a:cs typeface="Roboto"/>
                <a:sym typeface="Roboto"/>
              </a:rPr>
              <a:t>Train Model</a:t>
            </a:r>
            <a:endParaRPr sz="1650">
              <a:solidFill>
                <a:schemeClr val="dk1"/>
              </a:solidFill>
              <a:latin typeface="Roboto"/>
              <a:ea typeface="Roboto"/>
              <a:cs typeface="Roboto"/>
              <a:sym typeface="Roboto"/>
            </a:endParaRPr>
          </a:p>
          <a:p>
            <a:pPr indent="0" lvl="0" marL="0" rtl="0" algn="ctr">
              <a:spcBef>
                <a:spcPts val="400"/>
              </a:spcBef>
              <a:spcAft>
                <a:spcPts val="0"/>
              </a:spcAft>
              <a:buNone/>
            </a:pPr>
            <a:r>
              <a:t/>
            </a:r>
            <a:endParaRPr/>
          </a:p>
        </p:txBody>
      </p:sp>
      <p:sp>
        <p:nvSpPr>
          <p:cNvPr id="84" name="Google Shape;84;p17"/>
          <p:cNvSpPr/>
          <p:nvPr/>
        </p:nvSpPr>
        <p:spPr>
          <a:xfrm>
            <a:off x="3482850" y="3037250"/>
            <a:ext cx="2178300" cy="94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60000"/>
              </a:lnSpc>
              <a:spcBef>
                <a:spcPts val="1400"/>
              </a:spcBef>
              <a:spcAft>
                <a:spcPts val="0"/>
              </a:spcAft>
              <a:buNone/>
            </a:pPr>
            <a:r>
              <a:rPr lang="en" sz="1650">
                <a:solidFill>
                  <a:schemeClr val="dk1"/>
                </a:solidFill>
                <a:latin typeface="Roboto"/>
                <a:ea typeface="Roboto"/>
                <a:cs typeface="Roboto"/>
                <a:sym typeface="Roboto"/>
              </a:rPr>
              <a:t>Hyperparameter </a:t>
            </a:r>
            <a:r>
              <a:rPr lang="en" sz="1650">
                <a:solidFill>
                  <a:schemeClr val="dk1"/>
                </a:solidFill>
                <a:latin typeface="Roboto"/>
                <a:ea typeface="Roboto"/>
                <a:cs typeface="Roboto"/>
                <a:sym typeface="Roboto"/>
              </a:rPr>
              <a:t>Tuning</a:t>
            </a:r>
            <a:endParaRPr sz="1650">
              <a:solidFill>
                <a:schemeClr val="dk1"/>
              </a:solidFill>
              <a:latin typeface="Roboto"/>
              <a:ea typeface="Roboto"/>
              <a:cs typeface="Roboto"/>
              <a:sym typeface="Roboto"/>
            </a:endParaRPr>
          </a:p>
          <a:p>
            <a:pPr indent="0" lvl="0" marL="0" rtl="0" algn="ctr">
              <a:spcBef>
                <a:spcPts val="400"/>
              </a:spcBef>
              <a:spcAft>
                <a:spcPts val="0"/>
              </a:spcAft>
              <a:buNone/>
            </a:pPr>
            <a:r>
              <a:t/>
            </a:r>
            <a:endParaRPr/>
          </a:p>
        </p:txBody>
      </p:sp>
      <p:sp>
        <p:nvSpPr>
          <p:cNvPr id="85" name="Google Shape;85;p17"/>
          <p:cNvSpPr/>
          <p:nvPr/>
        </p:nvSpPr>
        <p:spPr>
          <a:xfrm>
            <a:off x="6028300" y="3013975"/>
            <a:ext cx="2178300" cy="94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60000"/>
              </a:lnSpc>
              <a:spcBef>
                <a:spcPts val="1400"/>
              </a:spcBef>
              <a:spcAft>
                <a:spcPts val="0"/>
              </a:spcAft>
              <a:buNone/>
            </a:pPr>
            <a:r>
              <a:rPr lang="en" sz="1150">
                <a:solidFill>
                  <a:schemeClr val="dk1"/>
                </a:solidFill>
                <a:latin typeface="Roboto"/>
                <a:ea typeface="Roboto"/>
                <a:cs typeface="Roboto"/>
                <a:sym typeface="Roboto"/>
              </a:rPr>
              <a:t>Evaluate Model Performance on Train Test</a:t>
            </a:r>
            <a:endParaRPr sz="1150">
              <a:solidFill>
                <a:schemeClr val="dk1"/>
              </a:solidFill>
              <a:latin typeface="Roboto"/>
              <a:ea typeface="Roboto"/>
              <a:cs typeface="Roboto"/>
              <a:sym typeface="Roboto"/>
            </a:endParaRPr>
          </a:p>
          <a:p>
            <a:pPr indent="0" lvl="0" marL="0" rtl="0" algn="ctr">
              <a:spcBef>
                <a:spcPts val="400"/>
              </a:spcBef>
              <a:spcAft>
                <a:spcPts val="0"/>
              </a:spcAft>
              <a:buNone/>
            </a:pPr>
            <a:r>
              <a:t/>
            </a:r>
            <a:endParaRPr/>
          </a:p>
        </p:txBody>
      </p:sp>
      <p:sp>
        <p:nvSpPr>
          <p:cNvPr id="86" name="Google Shape;86;p17"/>
          <p:cNvSpPr/>
          <p:nvPr/>
        </p:nvSpPr>
        <p:spPr>
          <a:xfrm>
            <a:off x="2682700" y="2017050"/>
            <a:ext cx="484200" cy="19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FF"/>
              </a:highlight>
            </a:endParaRPr>
          </a:p>
        </p:txBody>
      </p:sp>
      <p:sp>
        <p:nvSpPr>
          <p:cNvPr id="87" name="Google Shape;87;p17"/>
          <p:cNvSpPr/>
          <p:nvPr/>
        </p:nvSpPr>
        <p:spPr>
          <a:xfrm>
            <a:off x="5255575" y="2027950"/>
            <a:ext cx="484200" cy="19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FF"/>
              </a:highlight>
            </a:endParaRPr>
          </a:p>
        </p:txBody>
      </p:sp>
      <p:sp>
        <p:nvSpPr>
          <p:cNvPr id="88" name="Google Shape;88;p17"/>
          <p:cNvSpPr/>
          <p:nvPr/>
        </p:nvSpPr>
        <p:spPr>
          <a:xfrm>
            <a:off x="6684525" y="2592600"/>
            <a:ext cx="274200" cy="421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p:nvPr/>
        </p:nvSpPr>
        <p:spPr>
          <a:xfrm>
            <a:off x="5619525" y="3347575"/>
            <a:ext cx="462600" cy="274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Methodology</a:t>
            </a:r>
            <a:endParaRPr b="1"/>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60000"/>
              </a:lnSpc>
              <a:spcBef>
                <a:spcPts val="1400"/>
              </a:spcBef>
              <a:spcAft>
                <a:spcPts val="0"/>
              </a:spcAft>
              <a:buNone/>
            </a:pPr>
            <a:r>
              <a:rPr lang="en" sz="1650">
                <a:solidFill>
                  <a:schemeClr val="dk1"/>
                </a:solidFill>
                <a:latin typeface="Roboto"/>
                <a:ea typeface="Roboto"/>
                <a:cs typeface="Roboto"/>
                <a:sym typeface="Roboto"/>
              </a:rPr>
              <a:t>Data Preprocessing</a:t>
            </a:r>
            <a:endParaRPr sz="1650">
              <a:solidFill>
                <a:schemeClr val="dk1"/>
              </a:solidFill>
              <a:latin typeface="Roboto"/>
              <a:ea typeface="Roboto"/>
              <a:cs typeface="Roboto"/>
              <a:sym typeface="Roboto"/>
            </a:endParaRPr>
          </a:p>
          <a:p>
            <a:pPr indent="0" lvl="0" marL="0" rtl="0" algn="l">
              <a:spcBef>
                <a:spcPts val="400"/>
              </a:spcBef>
              <a:spcAft>
                <a:spcPts val="0"/>
              </a:spcAft>
              <a:buNone/>
            </a:pPr>
            <a:r>
              <a:rPr lang="en" sz="1200">
                <a:solidFill>
                  <a:srgbClr val="374151"/>
                </a:solidFill>
                <a:latin typeface="Roboto"/>
                <a:ea typeface="Roboto"/>
                <a:cs typeface="Roboto"/>
                <a:sym typeface="Roboto"/>
              </a:rPr>
              <a:t>Before model development, a rigorous data preprocessing phase was executed. This phase involved meticulous cleaning, handling missing values, categorical variable encoding, and feature scaling. The objective was to ensure the dataset's readiness for subsequent modeling tasks.</a:t>
            </a:r>
            <a:endParaRPr sz="1200">
              <a:solidFill>
                <a:srgbClr val="374151"/>
              </a:solidFill>
              <a:latin typeface="Roboto"/>
              <a:ea typeface="Roboto"/>
              <a:cs typeface="Roboto"/>
              <a:sym typeface="Roboto"/>
            </a:endParaRPr>
          </a:p>
          <a:p>
            <a:pPr indent="0" lvl="0" marL="0" rtl="0" algn="l">
              <a:lnSpc>
                <a:spcPct val="160000"/>
              </a:lnSpc>
              <a:spcBef>
                <a:spcPts val="1500"/>
              </a:spcBef>
              <a:spcAft>
                <a:spcPts val="0"/>
              </a:spcAft>
              <a:buNone/>
            </a:pPr>
            <a:r>
              <a:rPr lang="en" sz="1650">
                <a:solidFill>
                  <a:schemeClr val="dk1"/>
                </a:solidFill>
                <a:latin typeface="Roboto"/>
                <a:ea typeface="Roboto"/>
                <a:cs typeface="Roboto"/>
                <a:sym typeface="Roboto"/>
              </a:rPr>
              <a:t>Model Development and Hyperparameter Tuning</a:t>
            </a:r>
            <a:endParaRPr sz="1650">
              <a:solidFill>
                <a:schemeClr val="dk1"/>
              </a:solidFill>
              <a:latin typeface="Roboto"/>
              <a:ea typeface="Roboto"/>
              <a:cs typeface="Roboto"/>
              <a:sym typeface="Roboto"/>
            </a:endParaRPr>
          </a:p>
          <a:p>
            <a:pPr indent="0" lvl="0" marL="0" rtl="0" algn="l">
              <a:spcBef>
                <a:spcPts val="400"/>
              </a:spcBef>
              <a:spcAft>
                <a:spcPts val="0"/>
              </a:spcAft>
              <a:buNone/>
            </a:pPr>
            <a:r>
              <a:rPr lang="en" sz="1200">
                <a:solidFill>
                  <a:srgbClr val="374151"/>
                </a:solidFill>
                <a:latin typeface="Roboto"/>
                <a:ea typeface="Roboto"/>
                <a:cs typeface="Roboto"/>
                <a:sym typeface="Roboto"/>
              </a:rPr>
              <a:t>A variety of machine learning techniques were employed to predict CO2 emissions effectively. Through systematic experimentation, hyperparameter tuning, and cross-validation, the best-performing model was identified.</a:t>
            </a:r>
            <a:endParaRPr sz="1200">
              <a:solidFill>
                <a:srgbClr val="374151"/>
              </a:solidFill>
              <a:latin typeface="Roboto"/>
              <a:ea typeface="Roboto"/>
              <a:cs typeface="Roboto"/>
              <a:sym typeface="Roboto"/>
            </a:endParaRPr>
          </a:p>
          <a:p>
            <a:pPr indent="0" lvl="0" marL="0" rtl="0" algn="l">
              <a:lnSpc>
                <a:spcPct val="160000"/>
              </a:lnSpc>
              <a:spcBef>
                <a:spcPts val="1500"/>
              </a:spcBef>
              <a:spcAft>
                <a:spcPts val="0"/>
              </a:spcAft>
              <a:buNone/>
            </a:pPr>
            <a:r>
              <a:rPr lang="en" sz="1650">
                <a:solidFill>
                  <a:schemeClr val="dk1"/>
                </a:solidFill>
                <a:latin typeface="Roboto"/>
                <a:ea typeface="Roboto"/>
                <a:cs typeface="Roboto"/>
                <a:sym typeface="Roboto"/>
              </a:rPr>
              <a:t>Best Model and Accuracy</a:t>
            </a:r>
            <a:endParaRPr sz="1650">
              <a:solidFill>
                <a:schemeClr val="dk1"/>
              </a:solidFill>
              <a:latin typeface="Roboto"/>
              <a:ea typeface="Roboto"/>
              <a:cs typeface="Roboto"/>
              <a:sym typeface="Roboto"/>
            </a:endParaRPr>
          </a:p>
          <a:p>
            <a:pPr indent="0" lvl="0" marL="0" rtl="0" algn="l">
              <a:spcBef>
                <a:spcPts val="400"/>
              </a:spcBef>
              <a:spcAft>
                <a:spcPts val="0"/>
              </a:spcAft>
              <a:buNone/>
            </a:pPr>
            <a:r>
              <a:rPr lang="en" sz="1200">
                <a:solidFill>
                  <a:srgbClr val="374151"/>
                </a:solidFill>
                <a:latin typeface="Roboto"/>
                <a:ea typeface="Roboto"/>
                <a:cs typeface="Roboto"/>
                <a:sym typeface="Roboto"/>
              </a:rPr>
              <a:t>The XGBoost algorithm emerged as the most accurate model, achieving an impressive R-squared score of 99.07%. Notably, the Random Forest model closely followed with a score of 98.89%. Other models, such as Support Vector Machines and Linear Regression, also contributed valuable insights.</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61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a:t>
            </a:r>
            <a:endParaRPr b="1"/>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1275846" y="1405846"/>
            <a:ext cx="6489825" cy="307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Discussion</a:t>
            </a:r>
            <a:endParaRPr b="1"/>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60000"/>
              </a:lnSpc>
              <a:spcBef>
                <a:spcPts val="1400"/>
              </a:spcBef>
              <a:spcAft>
                <a:spcPts val="0"/>
              </a:spcAft>
              <a:buClr>
                <a:schemeClr val="dk1"/>
              </a:buClr>
              <a:buSzPts val="1100"/>
              <a:buFont typeface="Arial"/>
              <a:buNone/>
            </a:pPr>
            <a:r>
              <a:rPr lang="en" sz="1650">
                <a:solidFill>
                  <a:schemeClr val="dk1"/>
                </a:solidFill>
                <a:latin typeface="Roboto"/>
                <a:ea typeface="Roboto"/>
                <a:cs typeface="Roboto"/>
                <a:sym typeface="Roboto"/>
              </a:rPr>
              <a:t>Understanding CO2 Emissions Patterns</a:t>
            </a:r>
            <a:endParaRPr sz="1650">
              <a:solidFill>
                <a:schemeClr val="dk1"/>
              </a:solidFill>
              <a:latin typeface="Roboto"/>
              <a:ea typeface="Roboto"/>
              <a:cs typeface="Roboto"/>
              <a:sym typeface="Roboto"/>
            </a:endParaRPr>
          </a:p>
          <a:p>
            <a:pPr indent="0" lvl="0" marL="0" rtl="0" algn="l">
              <a:spcBef>
                <a:spcPts val="400"/>
              </a:spcBef>
              <a:spcAft>
                <a:spcPts val="0"/>
              </a:spcAft>
              <a:buClr>
                <a:schemeClr val="dk1"/>
              </a:buClr>
              <a:buSzPts val="1100"/>
              <a:buFont typeface="Arial"/>
              <a:buNone/>
            </a:pPr>
            <a:r>
              <a:rPr lang="en" sz="1200">
                <a:solidFill>
                  <a:srgbClr val="374151"/>
                </a:solidFill>
                <a:latin typeface="Roboto"/>
                <a:ea typeface="Roboto"/>
                <a:cs typeface="Roboto"/>
                <a:sym typeface="Roboto"/>
              </a:rPr>
              <a:t>The analysis of CO2 emissions in Canadian cars uncovered intricate patterns and relationships among various vehicle features and emission levels. By exploring factors such as engine specifications, fuel types, and consumption metrics, we gained valuable insights into the dynamics influencing emissions. Notably, features like engine size, cylinder count, and fuel consumption emerged as significant contributors to CO2 emissions, corroborating existing knowledge in the automotive domain.</a:t>
            </a:r>
            <a:endParaRPr sz="1200">
              <a:solidFill>
                <a:srgbClr val="37415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lang="en" sz="1650">
                <a:solidFill>
                  <a:schemeClr val="dk1"/>
                </a:solidFill>
                <a:latin typeface="Roboto"/>
                <a:ea typeface="Roboto"/>
                <a:cs typeface="Roboto"/>
                <a:sym typeface="Roboto"/>
              </a:rPr>
              <a:t>Impact of Machine Learning Techniques</a:t>
            </a:r>
            <a:endParaRPr sz="1650">
              <a:solidFill>
                <a:schemeClr val="dk1"/>
              </a:solidFill>
              <a:latin typeface="Roboto"/>
              <a:ea typeface="Roboto"/>
              <a:cs typeface="Roboto"/>
              <a:sym typeface="Roboto"/>
            </a:endParaRPr>
          </a:p>
          <a:p>
            <a:pPr indent="0" lvl="0" marL="0" rtl="0" algn="l">
              <a:spcBef>
                <a:spcPts val="400"/>
              </a:spcBef>
              <a:spcAft>
                <a:spcPts val="0"/>
              </a:spcAft>
              <a:buClr>
                <a:schemeClr val="dk1"/>
              </a:buClr>
              <a:buSzPts val="1100"/>
              <a:buFont typeface="Arial"/>
              <a:buNone/>
            </a:pPr>
            <a:r>
              <a:rPr lang="en" sz="1200">
                <a:solidFill>
                  <a:srgbClr val="374151"/>
                </a:solidFill>
                <a:latin typeface="Roboto"/>
                <a:ea typeface="Roboto"/>
                <a:cs typeface="Roboto"/>
                <a:sym typeface="Roboto"/>
              </a:rPr>
              <a:t>The application of diverse machine learning algorithms unveiled promising avenues for predicting CO2 emissions. Among these, XGBoost and Random Forest models demonstrated exceptional accuracy, surpassing traditional linear models and providing deeper insights into the nonlinear relationships within the dataset. The high accuracy achieved by these models underscores their potential as robust predictive tools for assessing and managing CO2 emissions in cars.</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Discussion</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60000"/>
              </a:lnSpc>
              <a:spcBef>
                <a:spcPts val="1400"/>
              </a:spcBef>
              <a:spcAft>
                <a:spcPts val="0"/>
              </a:spcAft>
              <a:buClr>
                <a:schemeClr val="dk1"/>
              </a:buClr>
              <a:buSzPts val="1100"/>
              <a:buFont typeface="Arial"/>
              <a:buNone/>
            </a:pPr>
            <a:r>
              <a:rPr lang="en" sz="1650">
                <a:solidFill>
                  <a:schemeClr val="dk1"/>
                </a:solidFill>
                <a:latin typeface="Roboto"/>
                <a:ea typeface="Roboto"/>
                <a:cs typeface="Roboto"/>
                <a:sym typeface="Roboto"/>
              </a:rPr>
              <a:t>Significance for Policy and Sustainability Initiatives</a:t>
            </a:r>
            <a:endParaRPr sz="1650">
              <a:solidFill>
                <a:schemeClr val="dk1"/>
              </a:solidFill>
              <a:latin typeface="Roboto"/>
              <a:ea typeface="Roboto"/>
              <a:cs typeface="Roboto"/>
              <a:sym typeface="Roboto"/>
            </a:endParaRPr>
          </a:p>
          <a:p>
            <a:pPr indent="0" lvl="0" marL="0" rtl="0" algn="l">
              <a:spcBef>
                <a:spcPts val="400"/>
              </a:spcBef>
              <a:spcAft>
                <a:spcPts val="0"/>
              </a:spcAft>
              <a:buClr>
                <a:schemeClr val="dk1"/>
              </a:buClr>
              <a:buSzPts val="1100"/>
              <a:buFont typeface="Arial"/>
              <a:buNone/>
            </a:pPr>
            <a:r>
              <a:rPr lang="en" sz="1200">
                <a:solidFill>
                  <a:srgbClr val="374151"/>
                </a:solidFill>
                <a:latin typeface="Roboto"/>
                <a:ea typeface="Roboto"/>
                <a:cs typeface="Roboto"/>
                <a:sym typeface="Roboto"/>
              </a:rPr>
              <a:t>The findings from this analysis hold immense implications for policymakers, environmentalists, and industry stakeholders. Accurate predictive models enable informed decision-making regarding emission regulations, fuel efficiency standards, and incentivizing eco-friendly vehicle designs. Additionally, understanding emission patterns can aid consumers in making environmentally conscious choices when purchasing vehicles, fostering a shift towards greener transportation practices.</a:t>
            </a:r>
            <a:endParaRPr sz="1200">
              <a:solidFill>
                <a:srgbClr val="374151"/>
              </a:solidFill>
              <a:latin typeface="Roboto"/>
              <a:ea typeface="Roboto"/>
              <a:cs typeface="Roboto"/>
              <a:sym typeface="Roboto"/>
            </a:endParaRPr>
          </a:p>
          <a:p>
            <a:pPr indent="0" lvl="0" marL="0" rtl="0" algn="l">
              <a:lnSpc>
                <a:spcPct val="160000"/>
              </a:lnSpc>
              <a:spcBef>
                <a:spcPts val="1500"/>
              </a:spcBef>
              <a:spcAft>
                <a:spcPts val="0"/>
              </a:spcAft>
              <a:buClr>
                <a:schemeClr val="dk1"/>
              </a:buClr>
              <a:buSzPts val="1100"/>
              <a:buFont typeface="Arial"/>
              <a:buNone/>
            </a:pPr>
            <a:r>
              <a:rPr lang="en" sz="1650">
                <a:solidFill>
                  <a:schemeClr val="dk1"/>
                </a:solidFill>
                <a:latin typeface="Roboto"/>
                <a:ea typeface="Roboto"/>
                <a:cs typeface="Roboto"/>
                <a:sym typeface="Roboto"/>
              </a:rPr>
              <a:t>Limitations and Future Directions</a:t>
            </a:r>
            <a:endParaRPr sz="1650">
              <a:solidFill>
                <a:schemeClr val="dk1"/>
              </a:solidFill>
              <a:latin typeface="Roboto"/>
              <a:ea typeface="Roboto"/>
              <a:cs typeface="Roboto"/>
              <a:sym typeface="Roboto"/>
            </a:endParaRPr>
          </a:p>
          <a:p>
            <a:pPr indent="0" lvl="0" marL="0" rtl="0" algn="l">
              <a:spcBef>
                <a:spcPts val="400"/>
              </a:spcBef>
              <a:spcAft>
                <a:spcPts val="0"/>
              </a:spcAft>
              <a:buClr>
                <a:schemeClr val="dk1"/>
              </a:buClr>
              <a:buSzPts val="1100"/>
              <a:buFont typeface="Arial"/>
              <a:buNone/>
            </a:pPr>
            <a:r>
              <a:rPr lang="en" sz="1200">
                <a:solidFill>
                  <a:srgbClr val="374151"/>
                </a:solidFill>
                <a:latin typeface="Roboto"/>
                <a:ea typeface="Roboto"/>
                <a:cs typeface="Roboto"/>
                <a:sym typeface="Roboto"/>
              </a:rPr>
              <a:t>While our analysis provided significant insights, several limitations warrant consideration. The dataset's completeness and representativeness may influence model performance, and the inclusion of additional data sources could enhance predictive accuracy. Furthermore, exploring temporal trends and integrating real-time emissions data could bolster the models' predictive capabilities in a dynamic automotive landscape.</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