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549" r:id="rId3"/>
    <p:sldId id="583" r:id="rId4"/>
    <p:sldId id="601" r:id="rId5"/>
    <p:sldId id="589" r:id="rId6"/>
    <p:sldId id="597" r:id="rId7"/>
    <p:sldId id="598" r:id="rId8"/>
    <p:sldId id="599" r:id="rId9"/>
    <p:sldId id="600" r:id="rId10"/>
    <p:sldId id="602" r:id="rId11"/>
    <p:sldId id="603" r:id="rId12"/>
    <p:sldId id="607" r:id="rId13"/>
    <p:sldId id="608" r:id="rId14"/>
    <p:sldId id="609" r:id="rId15"/>
    <p:sldId id="610" r:id="rId16"/>
    <p:sldId id="611" r:id="rId17"/>
    <p:sldId id="612" r:id="rId18"/>
    <p:sldId id="604" r:id="rId19"/>
    <p:sldId id="613" r:id="rId20"/>
    <p:sldId id="605" r:id="rId21"/>
    <p:sldId id="585" r:id="rId22"/>
    <p:sldId id="594" r:id="rId23"/>
    <p:sldId id="595" r:id="rId24"/>
    <p:sldId id="596" r:id="rId25"/>
    <p:sldId id="618" r:id="rId26"/>
    <p:sldId id="587" r:id="rId27"/>
    <p:sldId id="614" r:id="rId28"/>
    <p:sldId id="615" r:id="rId29"/>
    <p:sldId id="616" r:id="rId30"/>
    <p:sldId id="61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7C8C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19" d="100"/>
          <a:sy n="119" d="100"/>
        </p:scale>
        <p:origin x="23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6282416-EE6C-4066-BC3C-E0BD3F24D03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9F1F66-CF69-4A91-B995-91EADE95013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6282416-EE6C-4066-BC3C-E0BD3F24D03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9F1F66-CF69-4A91-B995-91EADE95013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6282416-EE6C-4066-BC3C-E0BD3F24D03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9F1F66-CF69-4A91-B995-91EADE950130}"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cxnSp>
        <p:nvCxnSpPr>
          <p:cNvPr id="7" name="Straight Connector 6"/>
          <p:cNvCxnSpPr/>
          <p:nvPr userDrawn="1"/>
        </p:nvCxnSpPr>
        <p:spPr>
          <a:xfrm flipH="1">
            <a:off x="2057006" y="6492194"/>
            <a:ext cx="9540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0" y="0"/>
            <a:ext cx="12191999"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6"/>
          <p:cNvSpPr>
            <a:spLocks noChangeAspect="1"/>
          </p:cNvSpPr>
          <p:nvPr userDrawn="1"/>
        </p:nvSpPr>
        <p:spPr bwMode="auto">
          <a:xfrm>
            <a:off x="0" y="190500"/>
            <a:ext cx="779272" cy="475488"/>
          </a:xfrm>
          <a:custGeom>
            <a:avLst/>
            <a:gdLst>
              <a:gd name="T0" fmla="*/ 381 w 708"/>
              <a:gd name="T1" fmla="*/ 0 h 432"/>
              <a:gd name="T2" fmla="*/ 0 w 708"/>
              <a:gd name="T3" fmla="*/ 0 h 432"/>
              <a:gd name="T4" fmla="*/ 0 w 708"/>
              <a:gd name="T5" fmla="*/ 379 h 432"/>
              <a:gd name="T6" fmla="*/ 0 w 708"/>
              <a:gd name="T7" fmla="*/ 432 h 432"/>
              <a:gd name="T8" fmla="*/ 708 w 708"/>
              <a:gd name="T9" fmla="*/ 432 h 432"/>
              <a:gd name="T10" fmla="*/ 381 w 708"/>
              <a:gd name="T11" fmla="*/ 0 h 432"/>
            </a:gdLst>
            <a:ahLst/>
            <a:cxnLst>
              <a:cxn ang="0">
                <a:pos x="T0" y="T1"/>
              </a:cxn>
              <a:cxn ang="0">
                <a:pos x="T2" y="T3"/>
              </a:cxn>
              <a:cxn ang="0">
                <a:pos x="T4" y="T5"/>
              </a:cxn>
              <a:cxn ang="0">
                <a:pos x="T6" y="T7"/>
              </a:cxn>
              <a:cxn ang="0">
                <a:pos x="T8" y="T9"/>
              </a:cxn>
              <a:cxn ang="0">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vert="horz" wrap="square" lIns="91440" tIns="45720" rIns="91440" bIns="45720" numCol="1" anchor="t" anchorCtr="0" compatLnSpc="1"/>
          <a:lstStyle/>
          <a:p>
            <a:endParaRPr lang="en-IN"/>
          </a:p>
        </p:txBody>
      </p:sp>
      <p:sp>
        <p:nvSpPr>
          <p:cNvPr id="10" name="Freeform 14"/>
          <p:cNvSpPr/>
          <p:nvPr userDrawn="1"/>
        </p:nvSpPr>
        <p:spPr bwMode="auto">
          <a:xfrm>
            <a:off x="574360" y="190119"/>
            <a:ext cx="680080" cy="609981"/>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vert="horz" wrap="square" lIns="91440" tIns="45720" rIns="91440" bIns="45720" numCol="1" anchor="t" anchorCtr="0" compatLnSpc="1"/>
          <a:lstStyle/>
          <a:p>
            <a:endParaRPr lang="en-IN"/>
          </a:p>
        </p:txBody>
      </p:sp>
      <p:sp>
        <p:nvSpPr>
          <p:cNvPr id="11" name="Freeform 6"/>
          <p:cNvSpPr>
            <a:spLocks noChangeAspect="1"/>
          </p:cNvSpPr>
          <p:nvPr userDrawn="1"/>
        </p:nvSpPr>
        <p:spPr bwMode="auto">
          <a:xfrm>
            <a:off x="11597006" y="6482669"/>
            <a:ext cx="615126" cy="375331"/>
          </a:xfrm>
          <a:custGeom>
            <a:avLst/>
            <a:gdLst>
              <a:gd name="T0" fmla="*/ 381 w 708"/>
              <a:gd name="T1" fmla="*/ 0 h 432"/>
              <a:gd name="T2" fmla="*/ 0 w 708"/>
              <a:gd name="T3" fmla="*/ 0 h 432"/>
              <a:gd name="T4" fmla="*/ 0 w 708"/>
              <a:gd name="T5" fmla="*/ 379 h 432"/>
              <a:gd name="T6" fmla="*/ 0 w 708"/>
              <a:gd name="T7" fmla="*/ 432 h 432"/>
              <a:gd name="T8" fmla="*/ 708 w 708"/>
              <a:gd name="T9" fmla="*/ 432 h 432"/>
              <a:gd name="T10" fmla="*/ 381 w 708"/>
              <a:gd name="T11" fmla="*/ 0 h 432"/>
            </a:gdLst>
            <a:ahLst/>
            <a:cxnLst>
              <a:cxn ang="0">
                <a:pos x="T0" y="T1"/>
              </a:cxn>
              <a:cxn ang="0">
                <a:pos x="T2" y="T3"/>
              </a:cxn>
              <a:cxn ang="0">
                <a:pos x="T4" y="T5"/>
              </a:cxn>
              <a:cxn ang="0">
                <a:pos x="T6" y="T7"/>
              </a:cxn>
              <a:cxn ang="0">
                <a:pos x="T8" y="T9"/>
              </a:cxn>
              <a:cxn ang="0">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vert="horz" wrap="square" lIns="91440" tIns="45720" rIns="91440" bIns="45720" numCol="1" anchor="t" anchorCtr="0" compatLnSpc="1"/>
          <a:lstStyle/>
          <a:p>
            <a:endParaRPr lang="en-IN"/>
          </a:p>
        </p:txBody>
      </p:sp>
      <p:sp>
        <p:nvSpPr>
          <p:cNvPr id="12" name="Slide Number Placeholder 5"/>
          <p:cNvSpPr txBox="1"/>
          <p:nvPr userDrawn="1"/>
        </p:nvSpPr>
        <p:spPr>
          <a:xfrm>
            <a:off x="11621977" y="6530294"/>
            <a:ext cx="406399"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73712EF7-039F-497C-B2F5-5E3D3FD47D72}" type="slidenum">
              <a:rPr kumimoji="0" lang="en-US" sz="1300" b="0" i="0" u="none" strike="noStrike" kern="1200" cap="none" spc="0" normalizeH="0" baseline="0" noProof="0" smtClean="0">
                <a:ln>
                  <a:noFill/>
                </a:ln>
                <a:solidFill>
                  <a:schemeClr val="bg1"/>
                </a:solidFill>
                <a:effectLst/>
                <a:uLnTx/>
                <a:uFillTx/>
                <a:latin typeface="+mn-lt"/>
                <a:ea typeface="+mn-ea"/>
                <a:cs typeface="+mn-cs"/>
              </a:rPr>
            </a:fld>
            <a:endParaRPr kumimoji="0" lang="en-US" sz="1300" b="0" i="0" u="none" strike="noStrike" kern="1200" cap="none" spc="0" normalizeH="0" baseline="0" noProof="0" dirty="0">
              <a:ln>
                <a:noFill/>
              </a:ln>
              <a:solidFill>
                <a:schemeClr val="bg1"/>
              </a:solidFill>
              <a:effectLst/>
              <a:uLnTx/>
              <a:uFillTx/>
              <a:latin typeface="+mn-lt"/>
              <a:ea typeface="+mn-ea"/>
              <a:cs typeface="+mn-cs"/>
            </a:endParaRPr>
          </a:p>
        </p:txBody>
      </p:sp>
      <p:pic>
        <p:nvPicPr>
          <p:cNvPr id="14" name="Picture 13"/>
          <p:cNvPicPr>
            <a:picLocks noChangeAspect="1"/>
          </p:cNvPicPr>
          <p:nvPr userDrawn="1"/>
        </p:nvPicPr>
        <p:blipFill>
          <a:blip r:embed="rId2" cstate="print"/>
          <a:stretch>
            <a:fillRect/>
          </a:stretch>
        </p:blipFill>
        <p:spPr>
          <a:xfrm>
            <a:off x="186436" y="6096191"/>
            <a:ext cx="1802021" cy="58938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6282416-EE6C-4066-BC3C-E0BD3F24D03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9F1F66-CF69-4A91-B995-91EADE95013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6282416-EE6C-4066-BC3C-E0BD3F24D03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9F1F66-CF69-4A91-B995-91EADE95013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36282416-EE6C-4066-BC3C-E0BD3F24D03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9F1F66-CF69-4A91-B995-91EADE95013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36282416-EE6C-4066-BC3C-E0BD3F24D03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9F1F66-CF69-4A91-B995-91EADE95013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6282416-EE6C-4066-BC3C-E0BD3F24D03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9F1F66-CF69-4A91-B995-91EADE95013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282416-EE6C-4066-BC3C-E0BD3F24D03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9F1F66-CF69-4A91-B995-91EADE95013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6282416-EE6C-4066-BC3C-E0BD3F24D03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9F1F66-CF69-4A91-B995-91EADE95013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6282416-EE6C-4066-BC3C-E0BD3F24D03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9F1F66-CF69-4A91-B995-91EADE95013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282416-EE6C-4066-BC3C-E0BD3F24D034}"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F1F66-CF69-4A91-B995-91EADE95013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jpe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3.jpe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7"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3"/>
          <p:cNvSpPr txBox="1"/>
          <p:nvPr/>
        </p:nvSpPr>
        <p:spPr>
          <a:xfrm>
            <a:off x="464234" y="1087395"/>
            <a:ext cx="11352627" cy="46280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dirty="0"/>
          </a:p>
        </p:txBody>
      </p:sp>
      <p:pic>
        <p:nvPicPr>
          <p:cNvPr id="5"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1305" y="-130667"/>
            <a:ext cx="5653088" cy="2460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Google Shape;149;p27"/>
          <p:cNvSpPr/>
          <p:nvPr/>
        </p:nvSpPr>
        <p:spPr bwMode="auto">
          <a:xfrm>
            <a:off x="490855" y="3299460"/>
            <a:ext cx="11701145" cy="1605915"/>
          </a:xfrm>
          <a:custGeom>
            <a:avLst/>
            <a:gdLst>
              <a:gd name="T0" fmla="*/ 0 w 4583"/>
              <a:gd name="T1" fmla="*/ 0 h 727"/>
              <a:gd name="T2" fmla="*/ 4583 w 4583"/>
              <a:gd name="T3" fmla="*/ 727 h 727"/>
            </a:gdLst>
            <a:ahLst/>
            <a:cxnLst/>
            <a:rect l="T0" t="T1" r="T2" b="T3"/>
            <a:pathLst>
              <a:path w="4583" h="727" extrusionOk="0">
                <a:moveTo>
                  <a:pt x="0" y="0"/>
                </a:moveTo>
                <a:lnTo>
                  <a:pt x="0" y="727"/>
                </a:lnTo>
                <a:lnTo>
                  <a:pt x="4583" y="727"/>
                </a:lnTo>
                <a:lnTo>
                  <a:pt x="4028" y="0"/>
                </a:lnTo>
                <a:lnTo>
                  <a:pt x="0" y="0"/>
                </a:lnTo>
                <a:close/>
              </a:path>
            </a:pathLst>
          </a:custGeom>
          <a:solidFill>
            <a:srgbClr val="F18B17">
              <a:alpha val="84705"/>
            </a:srgbClr>
          </a:solidFill>
          <a:ln>
            <a:noFill/>
          </a:ln>
        </p:spPr>
        <p:txBody>
          <a:bodyPr lIns="59400" tIns="29681" rIns="59400" bIns="29681"/>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6858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6858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Tx/>
              <a:buNone/>
              <a:defRPr/>
            </a:pPr>
            <a:r>
              <a:rPr lang="en-US" altLang="en-US" sz="3000" b="1" dirty="0">
                <a:solidFill>
                  <a:schemeClr val="bg1"/>
                </a:solidFill>
                <a:latin typeface="Museo 300"/>
                <a:cs typeface="Calibri" panose="020F0502020204030204" pitchFamily="34" charset="0"/>
                <a:sym typeface="Calibri" panose="020F0502020204030204" pitchFamily="34" charset="0"/>
              </a:rPr>
              <a:t>TOPIC: Anti Theft Protection of Vehicle by GSM and</a:t>
            </a:r>
            <a:endParaRPr lang="en-US" altLang="en-US" sz="3000" b="1" dirty="0">
              <a:solidFill>
                <a:schemeClr val="bg1"/>
              </a:solidFill>
              <a:latin typeface="Museo 300"/>
              <a:cs typeface="Calibri" panose="020F0502020204030204" pitchFamily="34" charset="0"/>
              <a:sym typeface="Calibri" panose="020F0502020204030204" pitchFamily="34" charset="0"/>
            </a:endParaRPr>
          </a:p>
          <a:p>
            <a:pPr algn="just" eaLnBrk="1" hangingPunct="1">
              <a:lnSpc>
                <a:spcPct val="150000"/>
              </a:lnSpc>
              <a:spcBef>
                <a:spcPct val="0"/>
              </a:spcBef>
              <a:buFontTx/>
              <a:buNone/>
              <a:defRPr/>
            </a:pPr>
            <a:r>
              <a:rPr lang="en-US" altLang="en-US" sz="3000" b="1" dirty="0">
                <a:solidFill>
                  <a:schemeClr val="bg1"/>
                </a:solidFill>
                <a:latin typeface="Museo 300"/>
                <a:cs typeface="Calibri" panose="020F0502020204030204" pitchFamily="34" charset="0"/>
                <a:sym typeface="Calibri" panose="020F0502020204030204" pitchFamily="34" charset="0"/>
              </a:rPr>
              <a:t> GPS and Accident detection.</a:t>
            </a:r>
            <a:endParaRPr lang="en-IN" altLang="en-US" sz="3000" b="1" dirty="0">
              <a:solidFill>
                <a:schemeClr val="bg1"/>
              </a:solidFill>
              <a:latin typeface="Museo 300"/>
              <a:cs typeface="Calibri" panose="020F0502020204030204" pitchFamily="34" charset="0"/>
              <a:sym typeface="Calibri" panose="020F0502020204030204" pitchFamily="34" charset="0"/>
            </a:endParaRPr>
          </a:p>
        </p:txBody>
      </p:sp>
      <p:sp>
        <p:nvSpPr>
          <p:cNvPr id="8" name="Google Shape;151;p27"/>
          <p:cNvSpPr/>
          <p:nvPr/>
        </p:nvSpPr>
        <p:spPr bwMode="auto">
          <a:xfrm>
            <a:off x="3809047" y="1965193"/>
            <a:ext cx="4043363" cy="1171575"/>
          </a:xfrm>
          <a:custGeom>
            <a:avLst/>
            <a:gdLst>
              <a:gd name="T0" fmla="*/ 0 w 4583"/>
              <a:gd name="T1" fmla="*/ 0 h 727"/>
              <a:gd name="T2" fmla="*/ 4583 w 4583"/>
              <a:gd name="T3" fmla="*/ 727 h 727"/>
            </a:gdLst>
            <a:ahLst/>
            <a:cxnLst/>
            <a:rect l="T0" t="T1" r="T2" b="T3"/>
            <a:pathLst>
              <a:path w="4583" h="727" extrusionOk="0">
                <a:moveTo>
                  <a:pt x="0" y="0"/>
                </a:moveTo>
                <a:lnTo>
                  <a:pt x="0" y="727"/>
                </a:lnTo>
                <a:lnTo>
                  <a:pt x="4583" y="727"/>
                </a:lnTo>
                <a:lnTo>
                  <a:pt x="4028" y="0"/>
                </a:lnTo>
                <a:lnTo>
                  <a:pt x="0" y="0"/>
                </a:lnTo>
                <a:close/>
              </a:path>
            </a:pathLst>
          </a:custGeom>
          <a:solidFill>
            <a:srgbClr val="F18B17">
              <a:alpha val="8470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9400" tIns="29681" rIns="59400" bIns="29681"/>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400" b="1" dirty="0">
                <a:solidFill>
                  <a:srgbClr val="E7E6E6"/>
                </a:solidFill>
                <a:latin typeface="Museo 300"/>
                <a:sym typeface="Arial" panose="020B0604020202020204" pitchFamily="34" charset="0"/>
              </a:rPr>
              <a:t>An Autonomous Institute</a:t>
            </a:r>
            <a:endParaRPr lang="en-US" altLang="en-US" sz="1400" dirty="0">
              <a:solidFill>
                <a:srgbClr val="000000"/>
              </a:solidFill>
              <a:latin typeface="Museo 300"/>
            </a:endParaRPr>
          </a:p>
          <a:p>
            <a:pPr algn="ctr" eaLnBrk="1" hangingPunct="1">
              <a:lnSpc>
                <a:spcPct val="100000"/>
              </a:lnSpc>
              <a:spcBef>
                <a:spcPct val="0"/>
              </a:spcBef>
              <a:buFontTx/>
              <a:buNone/>
            </a:pPr>
            <a:r>
              <a:rPr lang="en-GB" altLang="en-US" sz="1400" b="1" dirty="0">
                <a:solidFill>
                  <a:srgbClr val="E7E6E6"/>
                </a:solidFill>
                <a:latin typeface="Museo 300"/>
                <a:sym typeface="Arial" panose="020B0604020202020204" pitchFamily="34" charset="0"/>
              </a:rPr>
              <a:t>Affiliated to VTU, Belagavi,</a:t>
            </a:r>
            <a:endParaRPr lang="en-US" altLang="en-US" sz="1400" b="1" dirty="0">
              <a:solidFill>
                <a:srgbClr val="E7E6E6"/>
              </a:solidFill>
              <a:latin typeface="Museo 300"/>
              <a:sym typeface="Arial" panose="020B0604020202020204" pitchFamily="34" charset="0"/>
            </a:endParaRPr>
          </a:p>
          <a:p>
            <a:pPr algn="ctr" eaLnBrk="1" hangingPunct="1">
              <a:lnSpc>
                <a:spcPct val="100000"/>
              </a:lnSpc>
              <a:spcBef>
                <a:spcPct val="0"/>
              </a:spcBef>
              <a:buFontTx/>
              <a:buNone/>
            </a:pPr>
            <a:r>
              <a:rPr lang="en-GB" altLang="en-US" sz="1400" b="1" dirty="0">
                <a:solidFill>
                  <a:srgbClr val="E7E6E6"/>
                </a:solidFill>
                <a:latin typeface="Museo 300"/>
                <a:sym typeface="Arial" panose="020B0604020202020204" pitchFamily="34" charset="0"/>
              </a:rPr>
              <a:t>Approved by AICTE, New Delhi,</a:t>
            </a:r>
            <a:endParaRPr lang="en-US" altLang="en-US" sz="1400" b="1" dirty="0">
              <a:solidFill>
                <a:srgbClr val="E7E6E6"/>
              </a:solidFill>
              <a:latin typeface="Museo 300"/>
              <a:sym typeface="Arial" panose="020B0604020202020204" pitchFamily="34" charset="0"/>
            </a:endParaRPr>
          </a:p>
          <a:p>
            <a:pPr algn="ctr" eaLnBrk="1" hangingPunct="1">
              <a:lnSpc>
                <a:spcPct val="100000"/>
              </a:lnSpc>
              <a:spcBef>
                <a:spcPct val="0"/>
              </a:spcBef>
              <a:buFontTx/>
              <a:buNone/>
            </a:pPr>
            <a:r>
              <a:rPr lang="en-GB" altLang="en-US" sz="1400" b="1" dirty="0">
                <a:solidFill>
                  <a:srgbClr val="E7E6E6"/>
                </a:solidFill>
                <a:latin typeface="Museo 300"/>
                <a:sym typeface="Arial" panose="020B0604020202020204" pitchFamily="34" charset="0"/>
              </a:rPr>
              <a:t>Recognized by UGC with 2(f) &amp; 12(B)</a:t>
            </a:r>
            <a:endParaRPr lang="en-US" altLang="en-US" sz="1400" b="1" dirty="0">
              <a:solidFill>
                <a:srgbClr val="E7E6E6"/>
              </a:solidFill>
              <a:latin typeface="Museo 300"/>
              <a:sym typeface="Arial" panose="020B0604020202020204" pitchFamily="34" charset="0"/>
            </a:endParaRPr>
          </a:p>
          <a:p>
            <a:pPr algn="ctr" eaLnBrk="1" hangingPunct="1">
              <a:lnSpc>
                <a:spcPct val="100000"/>
              </a:lnSpc>
              <a:spcBef>
                <a:spcPct val="0"/>
              </a:spcBef>
              <a:buFontTx/>
              <a:buNone/>
            </a:pPr>
            <a:r>
              <a:rPr lang="en-GB" altLang="en-US" sz="1400" b="1" dirty="0">
                <a:solidFill>
                  <a:srgbClr val="E7E6E6"/>
                </a:solidFill>
                <a:latin typeface="Museo 300"/>
                <a:sym typeface="Arial" panose="020B0604020202020204" pitchFamily="34" charset="0"/>
              </a:rPr>
              <a:t>Accredited by NBA &amp; NAAC</a:t>
            </a:r>
            <a:endParaRPr lang="en-US" altLang="en-US" sz="1400" dirty="0">
              <a:solidFill>
                <a:srgbClr val="000000"/>
              </a:solidFill>
              <a:latin typeface="Museo 300"/>
            </a:endParaRPr>
          </a:p>
        </p:txBody>
      </p:sp>
      <p:sp>
        <p:nvSpPr>
          <p:cNvPr id="2" name="TextBox 1"/>
          <p:cNvSpPr txBox="1"/>
          <p:nvPr/>
        </p:nvSpPr>
        <p:spPr>
          <a:xfrm>
            <a:off x="7698105" y="5067935"/>
            <a:ext cx="4390390" cy="1476375"/>
          </a:xfrm>
          <a:prstGeom prst="rect">
            <a:avLst/>
          </a:prstGeom>
          <a:noFill/>
        </p:spPr>
        <p:txBody>
          <a:bodyPr wrap="square" rtlCol="0">
            <a:spAutoFit/>
          </a:bodyPr>
          <a:lstStyle/>
          <a:p>
            <a:r>
              <a:rPr lang="en-US" dirty="0"/>
              <a:t>Team Members:- </a:t>
            </a:r>
            <a:endParaRPr lang="en-US" dirty="0"/>
          </a:p>
          <a:p>
            <a:r>
              <a:rPr lang="en-US" dirty="0"/>
              <a:t>Prasant Kumar Pradhan       1MJ19CS118</a:t>
            </a:r>
            <a:endParaRPr lang="en-US" dirty="0"/>
          </a:p>
          <a:p>
            <a:r>
              <a:rPr lang="en-US" dirty="0"/>
              <a:t>Pritipragyna Jena                  1MJ19CS120</a:t>
            </a:r>
            <a:endParaRPr lang="en-US" dirty="0"/>
          </a:p>
          <a:p>
            <a:r>
              <a:rPr lang="en-US" dirty="0"/>
              <a:t>Hugar Veerendra 	              1MJ20CS410</a:t>
            </a:r>
            <a:endParaRPr lang="en-US" dirty="0"/>
          </a:p>
          <a:p>
            <a:r>
              <a:rPr lang="en-US" dirty="0"/>
              <a:t>Pradeep Kumar T N	              1MJ20CS411</a:t>
            </a:r>
            <a:endParaRPr lang="en-GB" dirty="0"/>
          </a:p>
        </p:txBody>
      </p:sp>
      <p:sp>
        <p:nvSpPr>
          <p:cNvPr id="3" name="TextBox 2"/>
          <p:cNvSpPr txBox="1"/>
          <p:nvPr/>
        </p:nvSpPr>
        <p:spPr>
          <a:xfrm>
            <a:off x="2153357" y="6100538"/>
            <a:ext cx="4114800" cy="369332"/>
          </a:xfrm>
          <a:prstGeom prst="rect">
            <a:avLst/>
          </a:prstGeom>
          <a:noFill/>
        </p:spPr>
        <p:txBody>
          <a:bodyPr wrap="square" rtlCol="0">
            <a:spAutoFit/>
          </a:bodyPr>
          <a:lstStyle/>
          <a:p>
            <a:r>
              <a:rPr lang="en-US" dirty="0"/>
              <a:t>Guide:- Asst. Prof. </a:t>
            </a:r>
            <a:r>
              <a:rPr lang="en-US" dirty="0" err="1"/>
              <a:t>Nikitha</a:t>
            </a:r>
            <a:r>
              <a:rPr lang="en-US" dirty="0"/>
              <a:t> G S</a:t>
            </a:r>
            <a:endParaRPr lang="en-GB" dirty="0"/>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169339" y="102401"/>
            <a:ext cx="3853320"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Methodology</a:t>
            </a:r>
            <a:endParaRPr lang="en-IN" dirty="0"/>
          </a:p>
        </p:txBody>
      </p:sp>
      <p:sp>
        <p:nvSpPr>
          <p:cNvPr id="12" name="TextBox 11"/>
          <p:cNvSpPr txBox="1"/>
          <p:nvPr/>
        </p:nvSpPr>
        <p:spPr>
          <a:xfrm>
            <a:off x="392674" y="642144"/>
            <a:ext cx="11406650" cy="4913653"/>
          </a:xfrm>
          <a:prstGeom prst="rect">
            <a:avLst/>
          </a:prstGeom>
          <a:noFill/>
        </p:spPr>
        <p:txBody>
          <a:bodyPr wrap="square">
            <a:spAutoFit/>
          </a:bodyPr>
          <a:lstStyle/>
          <a:p>
            <a:pPr marL="360045">
              <a:spcBef>
                <a:spcPts val="555"/>
              </a:spcBef>
              <a:spcAft>
                <a:spcPts val="555"/>
              </a:spcAft>
            </a:pPr>
            <a:r>
              <a:rPr lang="en-US" sz="1400" b="1" dirty="0">
                <a:solidFill>
                  <a:srgbClr val="000000"/>
                </a:solidFill>
                <a:effectLst/>
                <a:latin typeface="Times New Roman" panose="02020603050405020304" pitchFamily="18" charset="0"/>
                <a:ea typeface="Times New Roman" panose="02020603050405020304" pitchFamily="18" charset="0"/>
              </a:rPr>
              <a:t>EXSISTING SYSTEM</a:t>
            </a:r>
            <a:endParaRPr lang="en-IN" sz="1400" dirty="0">
              <a:solidFill>
                <a:srgbClr val="000000"/>
              </a:solidFill>
              <a:effectLst/>
              <a:latin typeface="Calibri" panose="020F0502020204030204" pitchFamily="34" charset="0"/>
              <a:ea typeface="Calibri" panose="020F0502020204030204" pitchFamily="34" charset="0"/>
            </a:endParaRPr>
          </a:p>
          <a:p>
            <a:pPr marL="360045" algn="just">
              <a:lnSpc>
                <a:spcPct val="150000"/>
              </a:lnSpc>
              <a:spcBef>
                <a:spcPts val="500"/>
              </a:spcBef>
              <a:spcAft>
                <a:spcPts val="500"/>
              </a:spcAft>
            </a:pPr>
            <a:r>
              <a:rPr lang="en-IN" sz="1400" dirty="0">
                <a:effectLst/>
                <a:latin typeface="Times New Roman" panose="02020603050405020304" pitchFamily="18" charset="0"/>
                <a:ea typeface="Times New Roman" panose="02020603050405020304" pitchFamily="18" charset="0"/>
              </a:rPr>
              <a:t>In many previous research works, Global positioning system (GPS) and GSM modules were separately used as global navigation satellite system. This system is generally used to locate the vehicles if stolen. The location information is sent in the form of a message containing latitude and longitude and speed information of the vehicle can also be sent to the owner of the vehicle. The utilization of ARM 7 microcontroller, GSM and GPS module together with an accelerometer and temperature sensor are used to track the vehicle’s location. Some of the other works used GPS-GSM framework to track vehicles using Google Earth application and to view the current area and status of the vehicles that are being stolen. </a:t>
            </a:r>
            <a:endParaRPr lang="en-IN" sz="1400" dirty="0">
              <a:effectLst/>
              <a:latin typeface="Times New Roman" panose="02020603050405020304" pitchFamily="18" charset="0"/>
              <a:ea typeface="Times New Roman" panose="02020603050405020304" pitchFamily="18" charset="0"/>
            </a:endParaRPr>
          </a:p>
          <a:p>
            <a:pPr marL="360045">
              <a:spcBef>
                <a:spcPts val="555"/>
              </a:spcBef>
              <a:spcAft>
                <a:spcPts val="555"/>
              </a:spcAft>
            </a:pPr>
            <a:r>
              <a:rPr lang="en-US" sz="1400" b="1" dirty="0">
                <a:solidFill>
                  <a:srgbClr val="000000"/>
                </a:solidFill>
                <a:effectLst/>
                <a:latin typeface="Times New Roman" panose="02020603050405020304" pitchFamily="18" charset="0"/>
                <a:ea typeface="Times New Roman" panose="02020603050405020304" pitchFamily="18" charset="0"/>
              </a:rPr>
              <a:t>DEMERITS OF EXSISTING SYSTEM</a:t>
            </a:r>
            <a:endParaRPr lang="en-IN" sz="1400" dirty="0">
              <a:solidFill>
                <a:srgbClr val="000000"/>
              </a:solidFill>
              <a:effectLst/>
              <a:latin typeface="Calibri" panose="020F0502020204030204" pitchFamily="34" charset="0"/>
              <a:ea typeface="Calibri" panose="020F0502020204030204" pitchFamily="34" charset="0"/>
            </a:endParaRPr>
          </a:p>
          <a:p>
            <a:pPr marL="360045" lvl="0" indent="-342900">
              <a:lnSpc>
                <a:spcPct val="150000"/>
              </a:lnSpc>
              <a:buFont typeface="Symbol" panose="05050102010706020507" pitchFamily="2" charset="2"/>
              <a:buChar char=""/>
            </a:pPr>
            <a:r>
              <a:rPr lang="en-US" sz="1400" dirty="0">
                <a:solidFill>
                  <a:srgbClr val="000000"/>
                </a:solidFill>
                <a:effectLst/>
                <a:latin typeface="Times New Roman" panose="02020603050405020304" pitchFamily="18" charset="0"/>
                <a:ea typeface="Calibri" panose="020F0502020204030204" pitchFamily="34" charset="0"/>
              </a:rPr>
              <a:t>The proposed system deals with the accident alerting and detection.</a:t>
            </a:r>
            <a:endParaRPr lang="en-IN" sz="1400" dirty="0">
              <a:solidFill>
                <a:srgbClr val="000000"/>
              </a:solidFill>
              <a:effectLst/>
              <a:latin typeface="Calibri" panose="020F0502020204030204" pitchFamily="34" charset="0"/>
              <a:ea typeface="Calibri" panose="020F0502020204030204" pitchFamily="34" charset="0"/>
            </a:endParaRPr>
          </a:p>
          <a:p>
            <a:pPr marL="360045" lvl="0" indent="-342900">
              <a:lnSpc>
                <a:spcPct val="150000"/>
              </a:lnSpc>
              <a:buFont typeface="Symbol" panose="05050102010706020507" pitchFamily="2" charset="2"/>
              <a:buChar char=""/>
            </a:pPr>
            <a:r>
              <a:rPr lang="en-US" sz="1400" dirty="0">
                <a:solidFill>
                  <a:srgbClr val="000000"/>
                </a:solidFill>
                <a:effectLst/>
                <a:latin typeface="Times New Roman" panose="02020603050405020304" pitchFamily="18" charset="0"/>
                <a:ea typeface="Calibri" panose="020F0502020204030204" pitchFamily="34" charset="0"/>
              </a:rPr>
              <a:t>It is common scenario that people die unnoticed during accidents, especially during night time.</a:t>
            </a:r>
            <a:endParaRPr lang="en-IN" sz="1400" dirty="0">
              <a:solidFill>
                <a:srgbClr val="000000"/>
              </a:solidFill>
              <a:effectLst/>
              <a:latin typeface="Calibri" panose="020F0502020204030204" pitchFamily="34" charset="0"/>
              <a:ea typeface="Calibri" panose="020F0502020204030204" pitchFamily="34" charset="0"/>
            </a:endParaRPr>
          </a:p>
          <a:p>
            <a:pPr marL="360045" lvl="0" indent="-342900">
              <a:lnSpc>
                <a:spcPct val="150000"/>
              </a:lnSpc>
              <a:buFont typeface="Symbol" panose="05050102010706020507" pitchFamily="2" charset="2"/>
              <a:buChar char=""/>
            </a:pPr>
            <a:r>
              <a:rPr lang="en-US" sz="1400" dirty="0">
                <a:solidFill>
                  <a:srgbClr val="000000"/>
                </a:solidFill>
                <a:effectLst/>
                <a:latin typeface="Times New Roman" panose="02020603050405020304" pitchFamily="18" charset="0"/>
                <a:ea typeface="Calibri" panose="020F0502020204030204" pitchFamily="34" charset="0"/>
              </a:rPr>
              <a:t>Communication is possible only through telephone calls.</a:t>
            </a:r>
            <a:endParaRPr lang="en-IN" sz="1400" dirty="0">
              <a:solidFill>
                <a:srgbClr val="000000"/>
              </a:solidFill>
              <a:effectLst/>
              <a:latin typeface="Calibri" panose="020F0502020204030204" pitchFamily="34" charset="0"/>
              <a:ea typeface="Calibri" panose="020F0502020204030204" pitchFamily="34" charset="0"/>
            </a:endParaRPr>
          </a:p>
          <a:p>
            <a:pPr marL="360045" lvl="0" indent="-342900">
              <a:lnSpc>
                <a:spcPct val="150000"/>
              </a:lnSpc>
              <a:buFont typeface="Symbol" panose="05050102010706020507" pitchFamily="2" charset="2"/>
              <a:buChar char=""/>
            </a:pPr>
            <a:r>
              <a:rPr lang="en-US" sz="1400" dirty="0">
                <a:solidFill>
                  <a:srgbClr val="000000"/>
                </a:solidFill>
                <a:effectLst/>
                <a:latin typeface="Times New Roman" panose="02020603050405020304" pitchFamily="18" charset="0"/>
                <a:ea typeface="Calibri" panose="020F0502020204030204" pitchFamily="34" charset="0"/>
              </a:rPr>
              <a:t>In present scenario, we see many case where people die on road due to unnoticed road accidents.</a:t>
            </a:r>
            <a:endParaRPr lang="en-IN" sz="1400" dirty="0">
              <a:solidFill>
                <a:srgbClr val="000000"/>
              </a:solidFill>
              <a:effectLst/>
              <a:latin typeface="Calibri" panose="020F0502020204030204" pitchFamily="34" charset="0"/>
              <a:ea typeface="Calibri" panose="020F0502020204030204" pitchFamily="34" charset="0"/>
            </a:endParaRPr>
          </a:p>
          <a:p>
            <a:pPr marL="360045" lvl="0" indent="-342900">
              <a:lnSpc>
                <a:spcPct val="150000"/>
              </a:lnSpc>
              <a:buFont typeface="Symbol" panose="05050102010706020507" pitchFamily="2" charset="2"/>
              <a:buChar char=""/>
            </a:pPr>
            <a:r>
              <a:rPr lang="en-US" sz="1400" dirty="0">
                <a:solidFill>
                  <a:srgbClr val="000000"/>
                </a:solidFill>
                <a:effectLst/>
                <a:latin typeface="Times New Roman" panose="02020603050405020304" pitchFamily="18" charset="0"/>
                <a:ea typeface="Calibri" panose="020F0502020204030204" pitchFamily="34" charset="0"/>
              </a:rPr>
              <a:t>This becomes a usual case at nights.</a:t>
            </a:r>
            <a:endParaRPr lang="en-IN" sz="1400" dirty="0">
              <a:solidFill>
                <a:srgbClr val="000000"/>
              </a:solidFill>
              <a:effectLst/>
              <a:latin typeface="Calibri" panose="020F0502020204030204" pitchFamily="34" charset="0"/>
              <a:ea typeface="Calibri" panose="020F0502020204030204" pitchFamily="34" charset="0"/>
            </a:endParaRPr>
          </a:p>
          <a:p>
            <a:pPr marL="360045" lvl="0" indent="-342900">
              <a:lnSpc>
                <a:spcPct val="200000"/>
              </a:lnSpc>
              <a:buFont typeface="Symbol" panose="05050102010706020507" pitchFamily="2" charset="2"/>
              <a:buChar char=""/>
            </a:pPr>
            <a:r>
              <a:rPr lang="en-US" sz="1400" dirty="0">
                <a:solidFill>
                  <a:srgbClr val="000000"/>
                </a:solidFill>
                <a:effectLst/>
                <a:latin typeface="Times New Roman" panose="02020603050405020304" pitchFamily="18" charset="0"/>
                <a:ea typeface="Calibri" panose="020F0502020204030204" pitchFamily="34" charset="0"/>
              </a:rPr>
              <a:t>There is no such system to inform the rescue forces when the driver is seriously injured.</a:t>
            </a:r>
            <a:endParaRPr lang="en-IN" sz="1400" dirty="0">
              <a:solidFill>
                <a:srgbClr val="000000"/>
              </a:solidFill>
              <a:effectLst/>
              <a:latin typeface="Calibri" panose="020F0502020204030204" pitchFamily="34" charset="0"/>
              <a:ea typeface="Calibri" panose="020F0502020204030204" pitchFamily="34" charset="0"/>
            </a:endParaRPr>
          </a:p>
          <a:p>
            <a:pPr algn="just">
              <a:lnSpc>
                <a:spcPct val="150000"/>
              </a:lnSpc>
              <a:spcBef>
                <a:spcPts val="500"/>
              </a:spcBef>
              <a:spcAft>
                <a:spcPts val="500"/>
              </a:spcAft>
            </a:pPr>
            <a:endParaRPr lang="en-IN" sz="1500" dirty="0">
              <a:effectLst/>
              <a:latin typeface="Times New Roman" panose="02020603050405020304" pitchFamily="18" charset="0"/>
              <a:ea typeface="Times New Roman" panose="02020603050405020304" pitchFamily="18" charset="0"/>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169339" y="102401"/>
            <a:ext cx="3853320"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Methodology</a:t>
            </a:r>
            <a:endParaRPr lang="en-IN" dirty="0"/>
          </a:p>
        </p:txBody>
      </p:sp>
      <p:sp>
        <p:nvSpPr>
          <p:cNvPr id="12" name="TextBox 11"/>
          <p:cNvSpPr txBox="1"/>
          <p:nvPr/>
        </p:nvSpPr>
        <p:spPr>
          <a:xfrm>
            <a:off x="392674" y="642144"/>
            <a:ext cx="11406650" cy="6227089"/>
          </a:xfrm>
          <a:prstGeom prst="rect">
            <a:avLst/>
          </a:prstGeom>
          <a:noFill/>
        </p:spPr>
        <p:txBody>
          <a:bodyPr wrap="square">
            <a:spAutoFit/>
          </a:bodyPr>
          <a:lstStyle/>
          <a:p>
            <a:pPr marL="360045">
              <a:spcBef>
                <a:spcPts val="555"/>
              </a:spcBef>
              <a:spcAft>
                <a:spcPts val="555"/>
              </a:spcAft>
            </a:pPr>
            <a:r>
              <a:rPr lang="en-US" sz="1400" b="1" dirty="0">
                <a:solidFill>
                  <a:srgbClr val="000000"/>
                </a:solidFill>
                <a:effectLst/>
                <a:latin typeface="Times New Roman" panose="02020603050405020304" pitchFamily="18" charset="0"/>
                <a:ea typeface="Times New Roman" panose="02020603050405020304" pitchFamily="18" charset="0"/>
              </a:rPr>
              <a:t>PROPOSED SYSTEM</a:t>
            </a:r>
            <a:endParaRPr lang="en-IN" sz="1400" dirty="0">
              <a:solidFill>
                <a:srgbClr val="000000"/>
              </a:solidFill>
              <a:effectLst/>
              <a:latin typeface="Calibri" panose="020F0502020204030204" pitchFamily="34" charset="0"/>
              <a:ea typeface="Calibri" panose="020F0502020204030204" pitchFamily="34" charset="0"/>
            </a:endParaRPr>
          </a:p>
          <a:p>
            <a:pPr algn="just">
              <a:lnSpc>
                <a:spcPct val="150000"/>
              </a:lnSpc>
            </a:pPr>
            <a:r>
              <a:rPr lang="en-IN" sz="1400" dirty="0">
                <a:solidFill>
                  <a:srgbClr val="000000"/>
                </a:solidFill>
                <a:effectLst/>
                <a:latin typeface="Times New Roman" panose="02020603050405020304" pitchFamily="18" charset="0"/>
                <a:ea typeface="Times New Roman" panose="02020603050405020304" pitchFamily="18" charset="0"/>
              </a:rPr>
              <a:t>In this project, we present an anti-theft-control system for automobiles that tries to stop a vehicle from being stolen. This proposed system makes use of an embedded chip with an inductive- proximity sensor. If a wrong key is entered into the keypad, the proximity sensor senses the key and sends the message to the owners mobile stating that the vehicle is being accessed.</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IN" sz="1400" dirty="0">
                <a:solidFill>
                  <a:srgbClr val="000000"/>
                </a:solidFill>
                <a:effectLst/>
                <a:latin typeface="Times New Roman" panose="02020603050405020304" pitchFamily="18" charset="0"/>
                <a:ea typeface="Times New Roman" panose="02020603050405020304" pitchFamily="18" charset="0"/>
              </a:rPr>
              <a:t>Subsequently the control system present in the car prompts the person entering the key to enter the correct password.</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IN" sz="1400" dirty="0">
                <a:solidFill>
                  <a:srgbClr val="000000"/>
                </a:solidFill>
                <a:effectLst/>
                <a:latin typeface="Times New Roman" panose="02020603050405020304" pitchFamily="18" charset="0"/>
                <a:ea typeface="Times New Roman" panose="02020603050405020304" pitchFamily="18" charset="0"/>
              </a:rPr>
              <a:t>At present, the rate of crime is increasing rapidly because it is a kind of evidence from the fact that thefts became a matter of routine. Particularly these vehicles may incur huge losses on the part of the amount invested in these vehicles. To overcome this problem, there are numerous technologies are available in the market such as GPS, GSM and GPRS systems. In the present day, most of the vehicles are designed with GSM-based vehicle theft control systems, which protects from thefts even if they are parked in the parking area.</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IN" sz="1400" dirty="0">
                <a:solidFill>
                  <a:srgbClr val="000000"/>
                </a:solidFill>
                <a:effectLst/>
                <a:latin typeface="Times New Roman" panose="02020603050405020304" pitchFamily="18" charset="0"/>
                <a:ea typeface="Times New Roman" panose="02020603050405020304" pitchFamily="18" charset="0"/>
              </a:rPr>
              <a:t>For a better understanding of this concept of the vehicle theft control system, the projects that are based on GPS and GSM security systems are discussed below.</a:t>
            </a:r>
            <a:endParaRPr lang="en-IN" sz="1400" dirty="0">
              <a:solidFill>
                <a:srgbClr val="000000"/>
              </a:solidFill>
              <a:effectLst/>
              <a:latin typeface="Times New Roman" panose="02020603050405020304" pitchFamily="18" charset="0"/>
              <a:ea typeface="Times New Roman" panose="02020603050405020304" pitchFamily="18" charset="0"/>
            </a:endParaRPr>
          </a:p>
          <a:p>
            <a:pPr algn="just">
              <a:lnSpc>
                <a:spcPct val="150000"/>
              </a:lnSpc>
            </a:pPr>
            <a:r>
              <a:rPr lang="en-IN" sz="1400" dirty="0">
                <a:solidFill>
                  <a:srgbClr val="000000"/>
                </a:solidFill>
                <a:effectLst/>
                <a:latin typeface="Times New Roman" panose="02020603050405020304" pitchFamily="18" charset="0"/>
                <a:ea typeface="Times New Roman" panose="02020603050405020304" pitchFamily="18" charset="0"/>
              </a:rPr>
              <a:t>These GSM and GPS tracking systems for cars project significantly reduce the time, manpower and operates without interference of humanoid. In the modern world, there are various new technologies like GPS, GSM, RFID, Biometric Recognition. Mobile communication has been integrated into vehicles for security purposes. In these projects GPS technology is used to find the exact location of the vehicle and GSM is used to send the message to the owner of the vehicle. At once if the vehicle seems to be theft, the owner just has to send an SMS to that vehicle, that means a vehicle will be stopped all the doors will be closed then the theft will be locked in the car.</a:t>
            </a:r>
            <a:endParaRPr lang="en-IN" sz="1400" dirty="0">
              <a:solidFill>
                <a:srgbClr val="000000"/>
              </a:solidFill>
              <a:effectLst/>
              <a:latin typeface="Times New Roman" panose="02020603050405020304" pitchFamily="18" charset="0"/>
              <a:ea typeface="Times New Roman" panose="02020603050405020304" pitchFamily="18" charset="0"/>
            </a:endParaRPr>
          </a:p>
          <a:p>
            <a:pPr algn="just">
              <a:lnSpc>
                <a:spcPct val="150000"/>
              </a:lnSpc>
            </a:pPr>
            <a:endParaRPr lang="en-IN" sz="1400" dirty="0">
              <a:effectLst/>
              <a:latin typeface="Times New Roman" panose="02020603050405020304" pitchFamily="18" charset="0"/>
              <a:ea typeface="Times New Roman" panose="02020603050405020304" pitchFamily="18" charset="0"/>
            </a:endParaRPr>
          </a:p>
          <a:p>
            <a:pPr algn="just">
              <a:lnSpc>
                <a:spcPct val="150000"/>
              </a:lnSpc>
            </a:pPr>
            <a:endParaRPr lang="en-IN" sz="1400" dirty="0">
              <a:effectLst/>
              <a:latin typeface="Times New Roman" panose="02020603050405020304" pitchFamily="18" charset="0"/>
              <a:ea typeface="Times New Roman" panose="02020603050405020304" pitchFamily="18" charset="0"/>
            </a:endParaRPr>
          </a:p>
          <a:p>
            <a:pPr algn="just">
              <a:lnSpc>
                <a:spcPct val="150000"/>
              </a:lnSpc>
              <a:spcBef>
                <a:spcPts val="500"/>
              </a:spcBef>
              <a:spcAft>
                <a:spcPts val="500"/>
              </a:spcAft>
            </a:pPr>
            <a:endParaRPr lang="en-IN" sz="1400" dirty="0">
              <a:effectLst/>
              <a:latin typeface="Times New Roman" panose="02020603050405020304" pitchFamily="18" charset="0"/>
              <a:ea typeface="Times New Roman" panose="02020603050405020304" pitchFamily="18" charset="0"/>
            </a:endParaRP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169339" y="102401"/>
            <a:ext cx="3853320"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Methodology</a:t>
            </a:r>
            <a:endParaRPr lang="en-IN" dirty="0"/>
          </a:p>
        </p:txBody>
      </p:sp>
      <p:sp>
        <p:nvSpPr>
          <p:cNvPr id="11" name="TextBox 10"/>
          <p:cNvSpPr txBox="1"/>
          <p:nvPr/>
        </p:nvSpPr>
        <p:spPr>
          <a:xfrm>
            <a:off x="392674" y="642144"/>
            <a:ext cx="11406650" cy="6227089"/>
          </a:xfrm>
          <a:prstGeom prst="rect">
            <a:avLst/>
          </a:prstGeom>
          <a:noFill/>
        </p:spPr>
        <p:txBody>
          <a:bodyPr wrap="square">
            <a:spAutoFit/>
          </a:bodyPr>
          <a:lstStyle/>
          <a:p>
            <a:pPr marL="360045">
              <a:spcBef>
                <a:spcPts val="555"/>
              </a:spcBef>
              <a:spcAft>
                <a:spcPts val="555"/>
              </a:spcAft>
            </a:pPr>
            <a:r>
              <a:rPr lang="en-US" sz="1400" b="1" dirty="0">
                <a:solidFill>
                  <a:srgbClr val="000000"/>
                </a:solidFill>
                <a:effectLst/>
                <a:latin typeface="Times New Roman" panose="02020603050405020304" pitchFamily="18" charset="0"/>
                <a:ea typeface="Times New Roman" panose="02020603050405020304" pitchFamily="18" charset="0"/>
              </a:rPr>
              <a:t>PROPOSED SYSTEM</a:t>
            </a:r>
            <a:endParaRPr lang="en-IN" sz="1400" dirty="0">
              <a:solidFill>
                <a:srgbClr val="000000"/>
              </a:solidFill>
              <a:effectLst/>
              <a:latin typeface="Calibri" panose="020F0502020204030204" pitchFamily="34" charset="0"/>
              <a:ea typeface="Calibri" panose="020F0502020204030204" pitchFamily="34" charset="0"/>
            </a:endParaRPr>
          </a:p>
          <a:p>
            <a:pPr algn="just">
              <a:lnSpc>
                <a:spcPct val="150000"/>
              </a:lnSpc>
            </a:pPr>
            <a:r>
              <a:rPr lang="en-IN" sz="1400" dirty="0">
                <a:solidFill>
                  <a:srgbClr val="000000"/>
                </a:solidFill>
                <a:effectLst/>
                <a:latin typeface="Times New Roman" panose="02020603050405020304" pitchFamily="18" charset="0"/>
                <a:ea typeface="Times New Roman" panose="02020603050405020304" pitchFamily="18" charset="0"/>
              </a:rPr>
              <a:t>This GSM based vehicle theft control system retrieves the exact location of a vehicle in terms of its longitude and latitude. This data is fed to the microcontroller, that is interfaced with a GSM </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IN" sz="1400" dirty="0">
                <a:solidFill>
                  <a:srgbClr val="000000"/>
                </a:solidFill>
                <a:effectLst/>
                <a:latin typeface="Times New Roman" panose="02020603050405020304" pitchFamily="18" charset="0"/>
                <a:ea typeface="Times New Roman" panose="02020603050405020304" pitchFamily="18" charset="0"/>
              </a:rPr>
              <a:t>modem. The microcontroller retrieves the exact location details from the GPS and sends an SMS to the concerned authority over GSM modem on periodical intervals which are set by the user. </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IN" sz="1400" dirty="0">
                <a:solidFill>
                  <a:srgbClr val="000000"/>
                </a:solidFill>
                <a:effectLst/>
                <a:latin typeface="Times New Roman" panose="02020603050405020304" pitchFamily="18" charset="0"/>
                <a:ea typeface="Times New Roman" panose="02020603050405020304" pitchFamily="18" charset="0"/>
              </a:rPr>
              <a:t>An LCD is connected to the microcontroller for crossing the data received before being sent over GSM. This project will be very useful for people to keep track of their vehicles. Further, this project can be developed by arranging to stop the ignition of the vehicle by the owner remotely by sending an SMS in theft situations. The main objective of this project is to send an auto-generated SMS to the owner of the vehicle about any unauthorized entry. An advantage of this project is that the owner of the vehicle can also send back the SMS, which will deactivate the ignition of the vehicle.</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IN" sz="1400" dirty="0">
                <a:solidFill>
                  <a:srgbClr val="000000"/>
                </a:solidFill>
                <a:effectLst/>
                <a:latin typeface="Times New Roman" panose="02020603050405020304" pitchFamily="18" charset="0"/>
                <a:ea typeface="Times New Roman" panose="02020603050405020304" pitchFamily="18" charset="0"/>
              </a:rPr>
              <a:t>As the crime rate is increasing day by day, vehicle theft control system is essential for every vehicle. In this project, if an unauthorized person tries to steal the vehicle, the microcontroller gets an interrupt through a switch mechanism which is connected to the system. Then, immediately it commands the GSM modem to send an SMS.</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IN" sz="1400" dirty="0">
                <a:solidFill>
                  <a:srgbClr val="000000"/>
                </a:solidFill>
                <a:effectLst/>
                <a:latin typeface="Times New Roman" panose="02020603050405020304" pitchFamily="18" charset="0"/>
                <a:ea typeface="Times New Roman" panose="02020603050405020304" pitchFamily="18" charset="0"/>
              </a:rPr>
              <a:t>Therefore, the owner of the vehicle from anywhere can deactivate the engine of the vehicle. Further, this proposed system can be developed by interfacing a GPS, which will give the exact </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IN" sz="1400" dirty="0">
                <a:solidFill>
                  <a:srgbClr val="000000"/>
                </a:solidFill>
                <a:effectLst/>
                <a:latin typeface="Times New Roman" panose="02020603050405020304" pitchFamily="18" charset="0"/>
                <a:ea typeface="Times New Roman" panose="02020603050405020304" pitchFamily="18" charset="0"/>
              </a:rPr>
              <a:t>location of the vehicle in terms of longitude and latitude. Further, this data can be sent to the vehicle owner through an SMS who can enter these values on google maps to get the vehicle location.</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endParaRPr lang="en-IN" sz="1400" dirty="0">
              <a:effectLst/>
              <a:latin typeface="Times New Roman" panose="02020603050405020304" pitchFamily="18" charset="0"/>
              <a:ea typeface="Times New Roman" panose="02020603050405020304" pitchFamily="18" charset="0"/>
            </a:endParaRPr>
          </a:p>
          <a:p>
            <a:pPr algn="just">
              <a:lnSpc>
                <a:spcPct val="150000"/>
              </a:lnSpc>
            </a:pPr>
            <a:endParaRPr lang="en-IN" sz="1400" dirty="0">
              <a:effectLst/>
              <a:latin typeface="Times New Roman" panose="02020603050405020304" pitchFamily="18" charset="0"/>
              <a:ea typeface="Times New Roman" panose="02020603050405020304" pitchFamily="18" charset="0"/>
            </a:endParaRPr>
          </a:p>
          <a:p>
            <a:pPr algn="just">
              <a:lnSpc>
                <a:spcPct val="150000"/>
              </a:lnSpc>
              <a:spcBef>
                <a:spcPts val="500"/>
              </a:spcBef>
              <a:spcAft>
                <a:spcPts val="500"/>
              </a:spcAft>
            </a:pPr>
            <a:endParaRPr lang="en-IN" sz="1400" dirty="0">
              <a:effectLst/>
              <a:latin typeface="Times New Roman" panose="02020603050405020304" pitchFamily="18" charset="0"/>
              <a:ea typeface="Times New Roman" panose="02020603050405020304" pitchFamily="18" charset="0"/>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169339" y="102401"/>
            <a:ext cx="3853320"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Methodology</a:t>
            </a:r>
            <a:endParaRPr lang="en-IN" dirty="0"/>
          </a:p>
        </p:txBody>
      </p:sp>
      <p:sp>
        <p:nvSpPr>
          <p:cNvPr id="12" name="TextBox 11"/>
          <p:cNvSpPr txBox="1"/>
          <p:nvPr/>
        </p:nvSpPr>
        <p:spPr>
          <a:xfrm>
            <a:off x="392674" y="642144"/>
            <a:ext cx="11406650" cy="3128549"/>
          </a:xfrm>
          <a:prstGeom prst="rect">
            <a:avLst/>
          </a:prstGeom>
          <a:noFill/>
        </p:spPr>
        <p:txBody>
          <a:bodyPr wrap="square">
            <a:spAutoFit/>
          </a:bodyPr>
          <a:lstStyle/>
          <a:p>
            <a:pPr>
              <a:lnSpc>
                <a:spcPct val="150000"/>
              </a:lnSpc>
              <a:spcBef>
                <a:spcPts val="555"/>
              </a:spcBef>
              <a:spcAft>
                <a:spcPts val="555"/>
              </a:spcAft>
            </a:pPr>
            <a:r>
              <a:rPr lang="en-US" sz="1800" b="1" dirty="0">
                <a:solidFill>
                  <a:srgbClr val="000000"/>
                </a:solidFill>
                <a:effectLst/>
                <a:latin typeface="Times New Roman" panose="02020603050405020304" pitchFamily="18" charset="0"/>
                <a:ea typeface="Times New Roman" panose="02020603050405020304" pitchFamily="18" charset="0"/>
              </a:rPr>
              <a:t>ADVANTAGES PROPOSED SYSTEM</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50000"/>
              </a:lnSpc>
              <a:spcBef>
                <a:spcPts val="500"/>
              </a:spcBef>
              <a:spcAft>
                <a:spcPts val="500"/>
              </a:spcAft>
              <a:buFont typeface="Symbol" panose="05050102010706020507" pitchFamily="2" charset="2"/>
              <a:buChar char=""/>
            </a:pPr>
            <a:r>
              <a:rPr lang="en-IN" sz="1800" dirty="0">
                <a:effectLst/>
                <a:latin typeface="TimesNewRomanPSMT"/>
                <a:ea typeface="Times New Roman" panose="02020603050405020304" pitchFamily="18" charset="0"/>
              </a:rPr>
              <a:t>Going further, the details of the vehicle along with their RFID tag numbers can be stored on a centralized database.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500"/>
              </a:spcBef>
              <a:spcAft>
                <a:spcPts val="500"/>
              </a:spcAft>
              <a:buFont typeface="Symbol" panose="05050102010706020507" pitchFamily="2" charset="2"/>
              <a:buChar char=""/>
            </a:pPr>
            <a:r>
              <a:rPr lang="en-IN" sz="1800" dirty="0">
                <a:effectLst/>
                <a:latin typeface="TimesNewRomanPSMT"/>
                <a:ea typeface="Times New Roman" panose="02020603050405020304" pitchFamily="18" charset="0"/>
              </a:rPr>
              <a:t>Cameras can be implemented in order to record driver’s sight line.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500"/>
              </a:spcBef>
              <a:spcAft>
                <a:spcPts val="500"/>
              </a:spcAft>
              <a:buFont typeface="Symbol" panose="05050102010706020507" pitchFamily="2" charset="2"/>
              <a:buChar char=""/>
            </a:pPr>
            <a:r>
              <a:rPr lang="en-IN" sz="1800" dirty="0">
                <a:effectLst/>
                <a:latin typeface="TimesNewRomanPSMT"/>
                <a:ea typeface="Times New Roman" panose="02020603050405020304" pitchFamily="18" charset="0"/>
              </a:rPr>
              <a:t>While GPS can also be installed to detect the present location of the vehicle.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500"/>
              </a:spcBef>
              <a:spcAft>
                <a:spcPts val="500"/>
              </a:spcAft>
              <a:buFont typeface="Symbol" panose="05050102010706020507" pitchFamily="2" charset="2"/>
              <a:buChar char=""/>
            </a:pPr>
            <a:r>
              <a:rPr lang="en-IN" sz="1800" dirty="0">
                <a:effectLst/>
                <a:latin typeface="TimesNewRomanPSMT"/>
                <a:ea typeface="Times New Roman" panose="02020603050405020304" pitchFamily="18" charset="0"/>
              </a:rPr>
              <a:t>Here is the System Architecture of our Project</a:t>
            </a:r>
            <a:r>
              <a:rPr lang="en-IN"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gn="just">
              <a:lnSpc>
                <a:spcPct val="150000"/>
              </a:lnSpc>
              <a:spcBef>
                <a:spcPts val="500"/>
              </a:spcBef>
              <a:spcAft>
                <a:spcPts val="500"/>
              </a:spcAft>
            </a:pPr>
            <a:endParaRPr lang="en-IN" sz="1500" dirty="0">
              <a:effectLst/>
              <a:latin typeface="Times New Roman" panose="02020603050405020304" pitchFamily="18" charset="0"/>
              <a:ea typeface="Times New Roman" panose="02020603050405020304" pitchFamily="18" charset="0"/>
            </a:endParaRP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169339" y="102401"/>
            <a:ext cx="3853320"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Methodology</a:t>
            </a:r>
            <a:endParaRPr lang="en-IN" dirty="0"/>
          </a:p>
        </p:txBody>
      </p:sp>
      <p:pic>
        <p:nvPicPr>
          <p:cNvPr id="11" name="Picture 10" descr="Diagram&#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l="-7" t="2792" r="7"/>
          <a:stretch>
            <a:fillRect/>
          </a:stretch>
        </p:blipFill>
        <p:spPr bwMode="auto">
          <a:xfrm>
            <a:off x="3230245" y="1184592"/>
            <a:ext cx="5731510" cy="4488815"/>
          </a:xfrm>
          <a:prstGeom prst="rect">
            <a:avLst/>
          </a:prstGeom>
          <a:ln>
            <a:noFill/>
          </a:ln>
        </p:spPr>
      </p:pic>
      <p:sp>
        <p:nvSpPr>
          <p:cNvPr id="13" name="TextBox 12"/>
          <p:cNvSpPr txBox="1"/>
          <p:nvPr/>
        </p:nvSpPr>
        <p:spPr>
          <a:xfrm>
            <a:off x="3043517" y="5647257"/>
            <a:ext cx="6104964" cy="458011"/>
          </a:xfrm>
          <a:prstGeom prst="rect">
            <a:avLst/>
          </a:prstGeom>
          <a:noFill/>
        </p:spPr>
        <p:txBody>
          <a:bodyPr wrap="square">
            <a:spAutoFit/>
          </a:bodyPr>
          <a:lstStyle/>
          <a:p>
            <a:pPr algn="ctr">
              <a:lnSpc>
                <a:spcPct val="150000"/>
              </a:lnSpc>
            </a:pPr>
            <a:r>
              <a:rPr lang="en-IN" sz="1800" b="1" u="sng" dirty="0">
                <a:effectLst/>
                <a:latin typeface="Times New Roman" panose="02020603050405020304" pitchFamily="18" charset="0"/>
                <a:ea typeface="Times New Roman" panose="02020603050405020304" pitchFamily="18" charset="0"/>
              </a:rPr>
              <a:t>System Architecture</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934020" y="103257"/>
            <a:ext cx="3979712"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Implementation</a:t>
            </a:r>
            <a:endParaRPr lang="en-IN" dirty="0"/>
          </a:p>
        </p:txBody>
      </p:sp>
      <p:sp>
        <p:nvSpPr>
          <p:cNvPr id="12" name="TextBox 11"/>
          <p:cNvSpPr txBox="1"/>
          <p:nvPr/>
        </p:nvSpPr>
        <p:spPr>
          <a:xfrm>
            <a:off x="392674" y="642144"/>
            <a:ext cx="11406650" cy="5919569"/>
          </a:xfrm>
          <a:prstGeom prst="rect">
            <a:avLst/>
          </a:prstGeom>
          <a:noFill/>
        </p:spPr>
        <p:txBody>
          <a:bodyPr wrap="square">
            <a:spAutoFit/>
          </a:bodyPr>
          <a:lstStyle/>
          <a:p>
            <a:pPr>
              <a:lnSpc>
                <a:spcPct val="150000"/>
              </a:lnSpc>
              <a:spcAft>
                <a:spcPts val="800"/>
              </a:spcAft>
            </a:pPr>
            <a:r>
              <a:rPr lang="en-US" sz="1400" u="sng" dirty="0">
                <a:solidFill>
                  <a:srgbClr val="000000"/>
                </a:solidFill>
                <a:effectLst/>
                <a:latin typeface="Times New Roman" panose="02020603050405020304" pitchFamily="18" charset="0"/>
                <a:ea typeface="Calibri" panose="020F0502020204030204" pitchFamily="34" charset="0"/>
              </a:rPr>
              <a:t>Programming Languages </a:t>
            </a:r>
            <a:endParaRPr lang="en-IN" sz="1400" dirty="0">
              <a:solidFill>
                <a:srgbClr val="000000"/>
              </a:solidFill>
              <a:effectLst/>
              <a:latin typeface="Calibri" panose="020F0502020204030204" pitchFamily="34" charset="0"/>
              <a:ea typeface="Calibri" panose="020F0502020204030204" pitchFamily="34" charset="0"/>
            </a:endParaRPr>
          </a:p>
          <a:p>
            <a:pPr>
              <a:lnSpc>
                <a:spcPct val="150000"/>
              </a:lnSpc>
            </a:pPr>
            <a:r>
              <a:rPr lang="en-IN" sz="1400" b="1" dirty="0">
                <a:effectLst/>
                <a:latin typeface="TimesNewRomanPS"/>
                <a:ea typeface="Times New Roman" panose="02020603050405020304" pitchFamily="18" charset="0"/>
              </a:rPr>
              <a:t>Java : </a:t>
            </a:r>
            <a:r>
              <a:rPr lang="en-IN" sz="1400" dirty="0">
                <a:effectLst/>
                <a:latin typeface="TimesNewRomanPSMT"/>
                <a:ea typeface="Times New Roman" panose="02020603050405020304" pitchFamily="18" charset="0"/>
              </a:rPr>
              <a:t>Java is a popular programming language, created in 1995. It is owned by Oracle, and more than 3 billion devices run Java. It is used for: </a:t>
            </a:r>
            <a:endParaRPr lang="en-IN" sz="1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2" charset="2"/>
              <a:buChar char=""/>
            </a:pPr>
            <a:r>
              <a:rPr lang="en-IN" sz="1400" dirty="0">
                <a:effectLst/>
                <a:latin typeface="TimesNewRomanPSMT"/>
                <a:ea typeface="Times New Roman" panose="02020603050405020304" pitchFamily="18" charset="0"/>
              </a:rPr>
              <a:t>Mobile applications (specially Android apps) </a:t>
            </a:r>
            <a:endParaRPr lang="en-IN" sz="1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2" charset="2"/>
              <a:buChar char=""/>
            </a:pPr>
            <a:r>
              <a:rPr lang="en-IN" sz="1400" dirty="0">
                <a:effectLst/>
                <a:latin typeface="TimesNewRomanPSMT"/>
                <a:ea typeface="Times New Roman" panose="02020603050405020304" pitchFamily="18" charset="0"/>
              </a:rPr>
              <a:t>Desktop applications </a:t>
            </a:r>
            <a:endParaRPr lang="en-IN" sz="1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2" charset="2"/>
              <a:buChar char=""/>
            </a:pPr>
            <a:r>
              <a:rPr lang="en-IN" sz="1400" dirty="0">
                <a:effectLst/>
                <a:latin typeface="TimesNewRomanPSMT"/>
                <a:ea typeface="Times New Roman" panose="02020603050405020304" pitchFamily="18" charset="0"/>
              </a:rPr>
              <a:t>Web applications </a:t>
            </a:r>
            <a:endParaRPr lang="en-IN" sz="1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2" charset="2"/>
              <a:buChar char=""/>
            </a:pPr>
            <a:r>
              <a:rPr lang="en-IN" sz="1400" dirty="0">
                <a:effectLst/>
                <a:latin typeface="TimesNewRomanPSMT"/>
                <a:ea typeface="Times New Roman" panose="02020603050405020304" pitchFamily="18" charset="0"/>
              </a:rPr>
              <a:t>Web servers and application servers </a:t>
            </a:r>
            <a:endParaRPr lang="en-IN" sz="1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2" charset="2"/>
              <a:buChar char=""/>
            </a:pPr>
            <a:r>
              <a:rPr lang="en-IN" sz="1400" dirty="0">
                <a:effectLst/>
                <a:latin typeface="TimesNewRomanPSMT"/>
                <a:ea typeface="Times New Roman" panose="02020603050405020304" pitchFamily="18" charset="0"/>
              </a:rPr>
              <a:t>Games </a:t>
            </a:r>
            <a:endParaRPr lang="en-IN" sz="1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2" charset="2"/>
              <a:buChar char=""/>
            </a:pPr>
            <a:r>
              <a:rPr lang="en-IN" sz="1400" dirty="0">
                <a:effectLst/>
                <a:latin typeface="TimesNewRomanPSMT"/>
                <a:ea typeface="Times New Roman" panose="02020603050405020304" pitchFamily="18" charset="0"/>
              </a:rPr>
              <a:t>Database connection and much, much more! </a:t>
            </a:r>
            <a:endParaRPr lang="en-IN" sz="1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2" charset="2"/>
              <a:buChar char=""/>
            </a:pPr>
            <a:r>
              <a:rPr lang="en-IN" sz="1400" dirty="0">
                <a:effectLst/>
                <a:latin typeface="TimesNewRomanPSMT"/>
                <a:ea typeface="Times New Roman" panose="02020603050405020304" pitchFamily="18" charset="0"/>
              </a:rPr>
              <a:t>Java works on different platforms (Windows, Mac, Linux, Raspberry Pi, etc.) </a:t>
            </a:r>
            <a:endParaRPr lang="en-IN" sz="1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2" charset="2"/>
              <a:buChar char=""/>
            </a:pPr>
            <a:r>
              <a:rPr lang="en-IN" sz="1400" dirty="0">
                <a:effectLst/>
                <a:latin typeface="TimesNewRomanPSMT"/>
                <a:ea typeface="Times New Roman" panose="02020603050405020304" pitchFamily="18" charset="0"/>
              </a:rPr>
              <a:t>It is one of the most popular programming language in the world </a:t>
            </a:r>
            <a:endParaRPr lang="en-IN" sz="1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2" charset="2"/>
              <a:buChar char=""/>
            </a:pPr>
            <a:r>
              <a:rPr lang="en-IN" sz="1400" dirty="0">
                <a:effectLst/>
                <a:latin typeface="TimesNewRomanPSMT"/>
                <a:ea typeface="Times New Roman" panose="02020603050405020304" pitchFamily="18" charset="0"/>
              </a:rPr>
              <a:t>It is easy to learn and simple to use </a:t>
            </a:r>
            <a:endParaRPr lang="en-IN" sz="1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2" charset="2"/>
              <a:buChar char=""/>
            </a:pPr>
            <a:r>
              <a:rPr lang="en-IN" sz="1400" dirty="0">
                <a:effectLst/>
                <a:latin typeface="TimesNewRomanPSMT"/>
                <a:ea typeface="Times New Roman" panose="02020603050405020304" pitchFamily="18" charset="0"/>
              </a:rPr>
              <a:t>It is open-source and free </a:t>
            </a:r>
            <a:endParaRPr lang="en-IN" sz="1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2" charset="2"/>
              <a:buChar char=""/>
            </a:pPr>
            <a:r>
              <a:rPr lang="en-IN" sz="1400" dirty="0">
                <a:effectLst/>
                <a:latin typeface="TimesNewRomanPSMT"/>
                <a:ea typeface="Times New Roman" panose="02020603050405020304" pitchFamily="18" charset="0"/>
              </a:rPr>
              <a:t>It is secure, fast and powerful </a:t>
            </a:r>
            <a:endParaRPr lang="en-IN" sz="1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2" charset="2"/>
              <a:buChar char=""/>
            </a:pPr>
            <a:r>
              <a:rPr lang="en-IN" sz="1400" dirty="0">
                <a:effectLst/>
                <a:latin typeface="TimesNewRomanPSMT"/>
                <a:ea typeface="Times New Roman" panose="02020603050405020304" pitchFamily="18" charset="0"/>
              </a:rPr>
              <a:t>It has a huge community support (tens of millions of developers) </a:t>
            </a:r>
            <a:endParaRPr lang="en-IN" sz="1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2" charset="2"/>
              <a:buChar char=""/>
            </a:pPr>
            <a:r>
              <a:rPr lang="en-IN" sz="1400" dirty="0">
                <a:effectLst/>
                <a:latin typeface="TimesNewRomanPSMT"/>
                <a:ea typeface="Times New Roman" panose="02020603050405020304" pitchFamily="18" charset="0"/>
              </a:rPr>
              <a:t>Java is an object oriented language which gives a clear structure to programs and allows code to be reused, lowering development costs </a:t>
            </a:r>
            <a:endParaRPr lang="en-IN" sz="1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2" charset="2"/>
              <a:buChar char=""/>
            </a:pPr>
            <a:r>
              <a:rPr lang="en-IN" sz="1400" dirty="0">
                <a:effectLst/>
                <a:latin typeface="TimesNewRomanPSMT"/>
                <a:ea typeface="Times New Roman" panose="02020603050405020304" pitchFamily="18" charset="0"/>
              </a:rPr>
              <a:t>As Java is close to C++ and C#, it makes it easy for programmers to switch to Java or vice versa </a:t>
            </a:r>
            <a:endParaRPr lang="en-IN" sz="1400" dirty="0">
              <a:effectLst/>
              <a:latin typeface="Times New Roman" panose="02020603050405020304" pitchFamily="18" charset="0"/>
              <a:ea typeface="Times New Roman" panose="02020603050405020304" pitchFamily="18" charset="0"/>
            </a:endParaRPr>
          </a:p>
          <a:p>
            <a:pPr marL="133350" lvl="0" algn="l" rtl="0">
              <a:spcBef>
                <a:spcPts val="0"/>
              </a:spcBef>
              <a:spcAft>
                <a:spcPts val="0"/>
              </a:spcAft>
              <a:buClr>
                <a:srgbClr val="000000"/>
              </a:buClr>
              <a:buSzPts val="1500"/>
            </a:pPr>
            <a:endParaRPr lang="en-US" sz="1800" dirty="0">
              <a:solidFill>
                <a:srgbClr val="000000"/>
              </a:solidFill>
              <a:latin typeface="Arial" panose="020B0604020202020204"/>
              <a:ea typeface="Arial" panose="020B0604020202020204"/>
              <a:cs typeface="Arial" panose="020B0604020202020204"/>
              <a:sym typeface="Arial" panose="020B0604020202020204"/>
            </a:endParaRPr>
          </a:p>
          <a:p>
            <a:pPr marL="133350" lvl="0" algn="l" rtl="0">
              <a:spcBef>
                <a:spcPts val="0"/>
              </a:spcBef>
              <a:spcAft>
                <a:spcPts val="0"/>
              </a:spcAft>
              <a:buClr>
                <a:srgbClr val="000000"/>
              </a:buClr>
              <a:buSzPts val="1500"/>
            </a:pPr>
            <a:endParaRPr lang="en-IN" dirty="0"/>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934020" y="103257"/>
            <a:ext cx="3979712"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Implementation</a:t>
            </a:r>
            <a:endParaRPr lang="en-IN" dirty="0"/>
          </a:p>
        </p:txBody>
      </p:sp>
      <p:sp>
        <p:nvSpPr>
          <p:cNvPr id="12" name="TextBox 11"/>
          <p:cNvSpPr txBox="1"/>
          <p:nvPr/>
        </p:nvSpPr>
        <p:spPr>
          <a:xfrm>
            <a:off x="392674" y="642144"/>
            <a:ext cx="11406650" cy="5447645"/>
          </a:xfrm>
          <a:prstGeom prst="rect">
            <a:avLst/>
          </a:prstGeom>
          <a:noFill/>
        </p:spPr>
        <p:txBody>
          <a:bodyPr wrap="square">
            <a:spAutoFit/>
          </a:bodyPr>
          <a:lstStyle/>
          <a:p>
            <a:pPr>
              <a:lnSpc>
                <a:spcPct val="150000"/>
              </a:lnSpc>
            </a:pPr>
            <a:r>
              <a:rPr lang="en-IN" sz="1600" b="1" dirty="0">
                <a:effectLst/>
                <a:latin typeface="TimesNewRomanPS"/>
                <a:ea typeface="Times New Roman" panose="02020603050405020304" pitchFamily="18" charset="0"/>
              </a:rPr>
              <a:t>C: </a:t>
            </a:r>
            <a:r>
              <a:rPr lang="en-IN" sz="1600" dirty="0">
                <a:effectLst/>
                <a:latin typeface="TimesNewRomanPSMT"/>
                <a:ea typeface="Times New Roman" panose="02020603050405020304" pitchFamily="18" charset="0"/>
              </a:rPr>
              <a:t>C is a high-level structured oriented programming language, used in general-purpose programming, developed by Dennis Ritchie at AT&amp;T Bell Labs, the USA between 1969 and 1973. In 1988, the American National Standards Institute (ANSI) had formalized the C language.</a:t>
            </a:r>
            <a:br>
              <a:rPr lang="en-IN" sz="1600" dirty="0">
                <a:effectLst/>
                <a:latin typeface="TimesNewRomanPSMT"/>
                <a:ea typeface="Times New Roman" panose="02020603050405020304" pitchFamily="18" charset="0"/>
              </a:rPr>
            </a:br>
            <a:r>
              <a:rPr lang="en-IN" sz="1600" dirty="0">
                <a:effectLst/>
                <a:latin typeface="TimesNewRomanPSMT"/>
                <a:ea typeface="Times New Roman" panose="02020603050405020304" pitchFamily="18" charset="0"/>
              </a:rPr>
              <a:t>C was invented to write UNIX operating system. </a:t>
            </a:r>
            <a:endParaRPr lang="en-IN" sz="1600" dirty="0">
              <a:effectLst/>
              <a:latin typeface="Times New Roman" panose="02020603050405020304" pitchFamily="18" charset="0"/>
              <a:ea typeface="Times New Roman" panose="02020603050405020304" pitchFamily="18" charset="0"/>
            </a:endParaRPr>
          </a:p>
          <a:p>
            <a:pPr>
              <a:lnSpc>
                <a:spcPct val="150000"/>
              </a:lnSpc>
            </a:pPr>
            <a:r>
              <a:rPr lang="en-IN" sz="1600" dirty="0">
                <a:effectLst/>
                <a:latin typeface="TimesNewRomanPSMT"/>
                <a:ea typeface="Times New Roman" panose="02020603050405020304" pitchFamily="18" charset="0"/>
              </a:rPr>
              <a:t>C is a successor of 'Basic Combined Programming Language' (BCPL) called B language. Linux OS, PHP, and MySQL are written in C.</a:t>
            </a:r>
            <a:br>
              <a:rPr lang="en-IN" sz="1600" dirty="0">
                <a:effectLst/>
                <a:latin typeface="TimesNewRomanPSMT"/>
                <a:ea typeface="Times New Roman" panose="02020603050405020304" pitchFamily="18" charset="0"/>
              </a:rPr>
            </a:br>
            <a:r>
              <a:rPr lang="en-IN" sz="1600" dirty="0">
                <a:effectLst/>
                <a:latin typeface="TimesNewRomanPSMT"/>
                <a:ea typeface="Times New Roman" panose="02020603050405020304" pitchFamily="18" charset="0"/>
              </a:rPr>
              <a:t>C has been written in assembly language. </a:t>
            </a:r>
            <a:endParaRPr lang="en-IN" sz="1600" dirty="0">
              <a:effectLst/>
              <a:latin typeface="Times New Roman" panose="02020603050405020304" pitchFamily="18" charset="0"/>
              <a:ea typeface="Times New Roman" panose="02020603050405020304" pitchFamily="18" charset="0"/>
            </a:endParaRPr>
          </a:p>
          <a:p>
            <a:pPr>
              <a:lnSpc>
                <a:spcPct val="150000"/>
              </a:lnSpc>
            </a:pPr>
            <a:r>
              <a:rPr lang="en-IN" sz="1600" dirty="0">
                <a:effectLst/>
                <a:latin typeface="TimesNewRomanPSMT"/>
                <a:ea typeface="Times New Roman" panose="02020603050405020304" pitchFamily="18" charset="0"/>
              </a:rPr>
              <a:t>In the beginning, C was used for developing system applications, </a:t>
            </a:r>
            <a:r>
              <a:rPr lang="en-IN" sz="1600" dirty="0" err="1">
                <a:effectLst/>
                <a:latin typeface="TimesNewRomanPSMT"/>
                <a:ea typeface="Times New Roman" panose="02020603050405020304" pitchFamily="18" charset="0"/>
              </a:rPr>
              <a:t>e.g</a:t>
            </a:r>
            <a:r>
              <a:rPr lang="en-IN" sz="1600" dirty="0">
                <a:effectLst/>
                <a:latin typeface="TimesNewRomanPSMT"/>
                <a:ea typeface="Times New Roman" panose="02020603050405020304" pitchFamily="18" charset="0"/>
              </a:rPr>
              <a:t> : </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2" charset="2"/>
              <a:buChar char=""/>
            </a:pPr>
            <a:r>
              <a:rPr lang="en-IN" sz="1600" dirty="0">
                <a:effectLst/>
                <a:latin typeface="TimesNewRomanPSMT"/>
                <a:ea typeface="Times New Roman" panose="02020603050405020304" pitchFamily="18" charset="0"/>
              </a:rPr>
              <a:t>Database Systems </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2" charset="2"/>
              <a:buChar char=""/>
            </a:pPr>
            <a:r>
              <a:rPr lang="en-IN" sz="1600" dirty="0">
                <a:effectLst/>
                <a:latin typeface="TimesNewRomanPSMT"/>
                <a:ea typeface="Times New Roman" panose="02020603050405020304" pitchFamily="18" charset="0"/>
              </a:rPr>
              <a:t>Language Interpreters </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2" charset="2"/>
              <a:buChar char=""/>
            </a:pPr>
            <a:r>
              <a:rPr lang="en-IN" sz="1600" dirty="0">
                <a:effectLst/>
                <a:latin typeface="TimesNewRomanPSMT"/>
                <a:ea typeface="Times New Roman" panose="02020603050405020304" pitchFamily="18" charset="0"/>
              </a:rPr>
              <a:t>Compilers and Assemblers </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2" charset="2"/>
              <a:buChar char=""/>
            </a:pPr>
            <a:r>
              <a:rPr lang="en-IN" sz="1600" dirty="0">
                <a:effectLst/>
                <a:latin typeface="TimesNewRomanPSMT"/>
                <a:ea typeface="Times New Roman" panose="02020603050405020304" pitchFamily="18" charset="0"/>
              </a:rPr>
              <a:t>Operating Systems </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2" charset="2"/>
              <a:buChar char=""/>
            </a:pPr>
            <a:r>
              <a:rPr lang="en-IN" sz="1600" dirty="0">
                <a:effectLst/>
                <a:latin typeface="TimesNewRomanPSMT"/>
                <a:ea typeface="Times New Roman" panose="02020603050405020304" pitchFamily="18" charset="0"/>
              </a:rPr>
              <a:t>Network Drivers </a:t>
            </a:r>
            <a:endParaRPr lang="en-IN" sz="1600" dirty="0">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2" charset="2"/>
              <a:buChar char=""/>
            </a:pPr>
            <a:r>
              <a:rPr lang="en-IN" sz="1600" dirty="0">
                <a:effectLst/>
                <a:latin typeface="TimesNewRomanPSMT"/>
                <a:ea typeface="Times New Roman" panose="02020603050405020304" pitchFamily="18" charset="0"/>
              </a:rPr>
              <a:t>Word Processors </a:t>
            </a:r>
            <a:endParaRPr lang="en-IN" sz="1600" dirty="0">
              <a:effectLst/>
              <a:latin typeface="Times New Roman" panose="02020603050405020304" pitchFamily="18" charset="0"/>
              <a:ea typeface="Times New Roman" panose="02020603050405020304" pitchFamily="18" charset="0"/>
            </a:endParaRPr>
          </a:p>
          <a:p>
            <a:pPr marL="133350" lvl="0" algn="l" rtl="0">
              <a:spcBef>
                <a:spcPts val="0"/>
              </a:spcBef>
              <a:spcAft>
                <a:spcPts val="0"/>
              </a:spcAft>
              <a:buClr>
                <a:srgbClr val="000000"/>
              </a:buClr>
              <a:buSzPts val="1500"/>
            </a:pPr>
            <a:endParaRPr lang="en-US" sz="1800" dirty="0">
              <a:solidFill>
                <a:srgbClr val="000000"/>
              </a:solidFill>
              <a:latin typeface="Arial" panose="020B0604020202020204"/>
              <a:ea typeface="Arial" panose="020B0604020202020204"/>
              <a:cs typeface="Arial" panose="020B0604020202020204"/>
              <a:sym typeface="Arial" panose="020B0604020202020204"/>
            </a:endParaRPr>
          </a:p>
          <a:p>
            <a:pPr marL="133350" lvl="0" algn="l" rtl="0">
              <a:spcBef>
                <a:spcPts val="0"/>
              </a:spcBef>
              <a:spcAft>
                <a:spcPts val="0"/>
              </a:spcAft>
              <a:buClr>
                <a:srgbClr val="000000"/>
              </a:buClr>
              <a:buSzPts val="1500"/>
            </a:pPr>
            <a:endParaRPr lang="en-IN" dirty="0"/>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p>
            <a:r>
              <a:rPr lang="en-IN" altLang="en-US"/>
              <a:t> </a:t>
            </a:r>
            <a:endParaRPr lang="en-IN" altLang="en-US"/>
          </a:p>
        </p:txBody>
      </p:sp>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934020" y="103257"/>
            <a:ext cx="3979712"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Implementation</a:t>
            </a:r>
            <a:endParaRPr lang="en-IN" dirty="0"/>
          </a:p>
        </p:txBody>
      </p:sp>
      <p:sp>
        <p:nvSpPr>
          <p:cNvPr id="12" name="TextBox 11"/>
          <p:cNvSpPr txBox="1"/>
          <p:nvPr/>
        </p:nvSpPr>
        <p:spPr>
          <a:xfrm>
            <a:off x="392674" y="642144"/>
            <a:ext cx="8186896" cy="5255798"/>
          </a:xfrm>
          <a:prstGeom prst="rect">
            <a:avLst/>
          </a:prstGeom>
          <a:noFill/>
        </p:spPr>
        <p:txBody>
          <a:bodyPr wrap="square">
            <a:spAutoFit/>
          </a:bodyPr>
          <a:lstStyle/>
          <a:p>
            <a:pPr>
              <a:lnSpc>
                <a:spcPct val="150000"/>
              </a:lnSpc>
              <a:spcAft>
                <a:spcPts val="800"/>
              </a:spcAft>
            </a:pPr>
            <a:r>
              <a:rPr lang="en-US" sz="1700" u="sng" dirty="0">
                <a:solidFill>
                  <a:srgbClr val="000000"/>
                </a:solidFill>
                <a:effectLst/>
                <a:latin typeface="Times New Roman" panose="02020603050405020304" pitchFamily="18" charset="0"/>
                <a:ea typeface="Calibri" panose="020F0502020204030204" pitchFamily="34" charset="0"/>
              </a:rPr>
              <a:t>System Architecture</a:t>
            </a:r>
            <a:endParaRPr lang="en-US" sz="1700" u="sng"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2" charset="2"/>
              <a:buChar char=""/>
            </a:pPr>
            <a:r>
              <a:rPr lang="en-IN" sz="1700" dirty="0">
                <a:effectLst/>
                <a:latin typeface="TimesNewRomanPSMT"/>
                <a:ea typeface="Times New Roman" panose="02020603050405020304" pitchFamily="18" charset="0"/>
              </a:rPr>
              <a:t>First if someone tries to start the vehicle other than the owner and DC is on. </a:t>
            </a:r>
            <a:endParaRPr lang="en-IN" sz="17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2" charset="2"/>
              <a:buChar char=""/>
            </a:pPr>
            <a:r>
              <a:rPr lang="en-IN" sz="1700" dirty="0">
                <a:effectLst/>
                <a:latin typeface="TimesNewRomanPSMT"/>
                <a:ea typeface="Times New Roman" panose="02020603050405020304" pitchFamily="18" charset="0"/>
              </a:rPr>
              <a:t>The DC motor here resembles a vehicle, if the motor starts rotating then the vehicle is on </a:t>
            </a:r>
            <a:endParaRPr lang="en-IN" sz="17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2" charset="2"/>
              <a:buChar char=""/>
            </a:pPr>
            <a:r>
              <a:rPr lang="en-IN" sz="1700" dirty="0">
                <a:effectLst/>
                <a:latin typeface="TimesNewRomanPSMT"/>
                <a:ea typeface="Times New Roman" panose="02020603050405020304" pitchFamily="18" charset="0"/>
              </a:rPr>
              <a:t>else it is off. </a:t>
            </a:r>
            <a:endParaRPr lang="en-IN" sz="17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2" charset="2"/>
              <a:buChar char=""/>
            </a:pPr>
            <a:r>
              <a:rPr lang="en-IN" sz="1700" dirty="0">
                <a:effectLst/>
                <a:latin typeface="TimesNewRomanPSMT"/>
                <a:ea typeface="Times New Roman" panose="02020603050405020304" pitchFamily="18" charset="0"/>
              </a:rPr>
              <a:t>So once the vehicle is on, an alert message will be sent to the owner. </a:t>
            </a:r>
            <a:endParaRPr lang="en-IN" sz="17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2" charset="2"/>
              <a:buChar char=""/>
            </a:pPr>
            <a:r>
              <a:rPr lang="en-IN" sz="1700" dirty="0">
                <a:effectLst/>
                <a:latin typeface="TimesNewRomanPSMT"/>
                <a:ea typeface="Times New Roman" panose="02020603050405020304" pitchFamily="18" charset="0"/>
              </a:rPr>
              <a:t>The owner can off the engine through vehicle tracker Application or he can track the location of the vehicle through Google Maps which will be present in the message. </a:t>
            </a:r>
            <a:endParaRPr lang="en-IN" sz="17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2" charset="2"/>
              <a:buChar char=""/>
            </a:pPr>
            <a:r>
              <a:rPr lang="en-IN" sz="1700" dirty="0">
                <a:effectLst/>
                <a:latin typeface="TimesNewRomanPSMT"/>
                <a:ea typeface="Times New Roman" panose="02020603050405020304" pitchFamily="18" charset="0"/>
              </a:rPr>
              <a:t>So this second message can be used when the vehicle has been stolen and is away from the owners location. </a:t>
            </a:r>
            <a:endParaRPr lang="en-IN" sz="17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2" charset="2"/>
              <a:buChar char=""/>
            </a:pPr>
            <a:r>
              <a:rPr lang="en-IN" sz="1700" dirty="0">
                <a:effectLst/>
                <a:latin typeface="TimesNewRomanPSMT"/>
                <a:ea typeface="Times New Roman" panose="02020603050405020304" pitchFamily="18" charset="0"/>
              </a:rPr>
              <a:t>So all the data that is start and stop of the vehicle, date will be stored in the database which will be present in the vehicle tracker application. </a:t>
            </a:r>
            <a:endParaRPr lang="en-IN" sz="1700" dirty="0">
              <a:effectLst/>
              <a:latin typeface="Times New Roman" panose="02020603050405020304" pitchFamily="18" charset="0"/>
              <a:ea typeface="Times New Roman" panose="02020603050405020304" pitchFamily="18" charset="0"/>
            </a:endParaRPr>
          </a:p>
          <a:p>
            <a:pPr>
              <a:lnSpc>
                <a:spcPct val="150000"/>
              </a:lnSpc>
              <a:spcAft>
                <a:spcPts val="800"/>
              </a:spcAft>
            </a:pPr>
            <a:endParaRPr lang="en-IN" sz="1700" dirty="0">
              <a:solidFill>
                <a:srgbClr val="000000"/>
              </a:solidFill>
              <a:effectLst/>
              <a:latin typeface="Calibri" panose="020F0502020204030204" pitchFamily="34" charset="0"/>
              <a:ea typeface="Calibri" panose="020F0502020204030204" pitchFamily="34" charset="0"/>
            </a:endParaRPr>
          </a:p>
        </p:txBody>
      </p:sp>
      <p:graphicFrame>
        <p:nvGraphicFramePr>
          <p:cNvPr id="3" name="Content Placeholder 2"/>
          <p:cNvGraphicFramePr/>
          <p:nvPr>
            <p:ph idx="1"/>
          </p:nvPr>
        </p:nvGraphicFramePr>
        <p:xfrm>
          <a:off x="8750192" y="1616710"/>
          <a:ext cx="2988526" cy="4351338"/>
        </p:xfrm>
        <a:graphic>
          <a:graphicData uri="http://schemas.openxmlformats.org/presentationml/2006/ole">
            <mc:AlternateContent xmlns:mc="http://schemas.openxmlformats.org/markup-compatibility/2006">
              <mc:Choice xmlns:v="urn:schemas-microsoft-com:vml" Requires="v">
                <p:oleObj spid="_x0000_s4" name="" r:id="rId2" imgW="3375660" imgH="4914900" progId="Paint.Picture">
                  <p:embed/>
                </p:oleObj>
              </mc:Choice>
              <mc:Fallback>
                <p:oleObj name="" r:id="rId2" imgW="3375660" imgH="4914900" progId="Paint.Picture">
                  <p:embed/>
                  <p:pic>
                    <p:nvPicPr>
                      <p:cNvPr id="0" name="Picture 3"/>
                      <p:cNvPicPr/>
                      <p:nvPr/>
                    </p:nvPicPr>
                    <p:blipFill>
                      <a:blip r:embed="rId3"/>
                      <a:stretch>
                        <a:fillRect/>
                      </a:stretch>
                    </p:blipFill>
                    <p:spPr>
                      <a:xfrm>
                        <a:off x="8750192" y="1616710"/>
                        <a:ext cx="2988526" cy="4351338"/>
                      </a:xfrm>
                      <a:prstGeom prst="rect">
                        <a:avLst/>
                      </a:prstGeom>
                    </p:spPr>
                  </p:pic>
                </p:oleObj>
              </mc:Fallback>
            </mc:AlternateContent>
          </a:graphicData>
        </a:graphic>
      </p:graphicFrame>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934020" y="103257"/>
            <a:ext cx="3979712"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Implementation</a:t>
            </a:r>
            <a:endParaRPr lang="en-IN" dirty="0"/>
          </a:p>
        </p:txBody>
      </p:sp>
      <p:sp>
        <p:nvSpPr>
          <p:cNvPr id="12" name="TextBox 11"/>
          <p:cNvSpPr txBox="1"/>
          <p:nvPr/>
        </p:nvSpPr>
        <p:spPr>
          <a:xfrm>
            <a:off x="392674" y="642144"/>
            <a:ext cx="6829425" cy="5516895"/>
          </a:xfrm>
          <a:prstGeom prst="rect">
            <a:avLst/>
          </a:prstGeom>
          <a:noFill/>
        </p:spPr>
        <p:txBody>
          <a:bodyPr wrap="square">
            <a:spAutoFit/>
          </a:bodyPr>
          <a:lstStyle/>
          <a:p>
            <a:pPr algn="just">
              <a:lnSpc>
                <a:spcPct val="150000"/>
              </a:lnSpc>
            </a:pPr>
            <a:r>
              <a:rPr lang="en-US" sz="1500" u="sng" dirty="0">
                <a:solidFill>
                  <a:srgbClr val="000000"/>
                </a:solidFill>
                <a:effectLst/>
                <a:latin typeface="Times New Roman" panose="02020603050405020304" pitchFamily="18" charset="0"/>
                <a:ea typeface="Calibri" panose="020F0502020204030204" pitchFamily="34" charset="0"/>
              </a:rPr>
              <a:t>Components</a:t>
            </a:r>
            <a:endParaRPr lang="en-IN" sz="1500" u="sng" dirty="0">
              <a:effectLst/>
              <a:latin typeface="TimesNewRomanPSMT"/>
              <a:ea typeface="Times New Roman" panose="02020603050405020304" pitchFamily="18" charset="0"/>
            </a:endParaRPr>
          </a:p>
          <a:p>
            <a:pPr marL="342900" lvl="0" indent="-342900" algn="just">
              <a:lnSpc>
                <a:spcPct val="150000"/>
              </a:lnSpc>
              <a:buFont typeface="Symbol" panose="05050102010706020507" pitchFamily="2" charset="2"/>
              <a:buChar char=""/>
            </a:pPr>
            <a:r>
              <a:rPr lang="en-IN" sz="1500" u="sng" dirty="0">
                <a:effectLst/>
                <a:latin typeface="TimesNewRomanPSMT"/>
                <a:ea typeface="Times New Roman" panose="02020603050405020304" pitchFamily="18" charset="0"/>
              </a:rPr>
              <a:t>Renesas microcontroller</a:t>
            </a:r>
            <a:r>
              <a:rPr lang="en-IN" sz="1500" dirty="0">
                <a:effectLst/>
                <a:latin typeface="TimesNewRomanPSMT"/>
                <a:ea typeface="Times New Roman" panose="02020603050405020304" pitchFamily="18" charset="0"/>
              </a:rPr>
              <a:t> is a 16 bit microcontroller belongs to RL78 series .IC R5F100LE is used in this project. This has 64 pins and 16 ports ,p0 and p7 is used for LCD connection. </a:t>
            </a:r>
            <a:endParaRPr lang="en-IN" sz="15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2" charset="2"/>
              <a:buChar char=""/>
            </a:pPr>
            <a:r>
              <a:rPr lang="en-IN" sz="1500" u="sng" dirty="0">
                <a:effectLst/>
                <a:latin typeface="TimesNewRomanPSMT"/>
                <a:ea typeface="Times New Roman" panose="02020603050405020304" pitchFamily="18" charset="0"/>
              </a:rPr>
              <a:t>GPS NEO6M</a:t>
            </a:r>
            <a:r>
              <a:rPr lang="en-IN" sz="1500" dirty="0">
                <a:effectLst/>
                <a:latin typeface="TimesNewRomanPSMT"/>
                <a:ea typeface="Times New Roman" panose="02020603050405020304" pitchFamily="18" charset="0"/>
              </a:rPr>
              <a:t> model is connected to UART0 port is utilized to send and receive messages. </a:t>
            </a:r>
            <a:endParaRPr lang="en-IN" sz="15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2" charset="2"/>
              <a:buChar char=""/>
            </a:pPr>
            <a:r>
              <a:rPr lang="en-IN" sz="1500" u="sng" dirty="0">
                <a:effectLst/>
                <a:latin typeface="TimesNewRomanPSMT"/>
                <a:ea typeface="Times New Roman" panose="02020603050405020304" pitchFamily="18" charset="0"/>
              </a:rPr>
              <a:t>GSM</a:t>
            </a:r>
            <a:r>
              <a:rPr lang="en-IN" sz="1500" dirty="0">
                <a:effectLst/>
                <a:latin typeface="TimesNewRomanPSMT"/>
                <a:ea typeface="Times New Roman" panose="02020603050405020304" pitchFamily="18" charset="0"/>
              </a:rPr>
              <a:t> is connected to UART1 port to obtain the geo-coordinates from satellites. </a:t>
            </a:r>
            <a:endParaRPr lang="en-IN" sz="15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2" charset="2"/>
              <a:buChar char=""/>
            </a:pPr>
            <a:r>
              <a:rPr lang="en-IN" sz="1500" u="sng" dirty="0">
                <a:effectLst/>
                <a:latin typeface="TimesNewRomanPSMT"/>
                <a:ea typeface="Times New Roman" panose="02020603050405020304" pitchFamily="18" charset="0"/>
              </a:rPr>
              <a:t>DC motor</a:t>
            </a:r>
            <a:r>
              <a:rPr lang="en-IN" sz="1500" dirty="0">
                <a:effectLst/>
                <a:latin typeface="TimesNewRomanPSMT"/>
                <a:ea typeface="Times New Roman" panose="02020603050405020304" pitchFamily="18" charset="0"/>
              </a:rPr>
              <a:t> is connected through Driver IC L293 to port p5 of the microcontroller. The D.C motor represents a vehicle, there by demonstrating the starting action or stopping action of the vehicle </a:t>
            </a:r>
            <a:endParaRPr lang="en-IN" sz="15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2" charset="2"/>
              <a:buChar char=""/>
            </a:pPr>
            <a:r>
              <a:rPr lang="en-IN" sz="1500" u="sng" dirty="0">
                <a:effectLst/>
                <a:latin typeface="TimesNewRomanPSMT"/>
                <a:ea typeface="Times New Roman" panose="02020603050405020304" pitchFamily="18" charset="0"/>
              </a:rPr>
              <a:t>Accelerometer sensor ADXL337</a:t>
            </a:r>
            <a:r>
              <a:rPr lang="en-IN" sz="1500" dirty="0">
                <a:effectLst/>
                <a:latin typeface="TimesNewRomanPSMT"/>
                <a:ea typeface="Times New Roman" panose="02020603050405020304" pitchFamily="18" charset="0"/>
              </a:rPr>
              <a:t> model is used to identify the change in the gravitational pull along x-axis, y-axis and provides the variation in the voltage as output. </a:t>
            </a:r>
            <a:endParaRPr lang="en-IN" sz="15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2" charset="2"/>
              <a:buChar char=""/>
            </a:pPr>
            <a:r>
              <a:rPr lang="en-IN" sz="1500" dirty="0">
                <a:effectLst/>
                <a:latin typeface="TimesNewRomanPSMT"/>
                <a:ea typeface="Times New Roman" panose="02020603050405020304" pitchFamily="18" charset="0"/>
              </a:rPr>
              <a:t>The </a:t>
            </a:r>
            <a:r>
              <a:rPr lang="en-IN" sz="1500" u="sng" dirty="0">
                <a:effectLst/>
                <a:latin typeface="TimesNewRomanPSMT"/>
                <a:ea typeface="Times New Roman" panose="02020603050405020304" pitchFamily="18" charset="0"/>
              </a:rPr>
              <a:t>toggle switch</a:t>
            </a:r>
            <a:r>
              <a:rPr lang="en-IN" sz="1500" dirty="0">
                <a:effectLst/>
                <a:latin typeface="TimesNewRomanPSMT"/>
                <a:ea typeface="Times New Roman" panose="02020603050405020304" pitchFamily="18" charset="0"/>
              </a:rPr>
              <a:t> acts as a vehicle key and is used to demonstrate start or stop the vehicle. </a:t>
            </a:r>
            <a:endParaRPr lang="en-IN" sz="1500" dirty="0">
              <a:effectLst/>
              <a:latin typeface="Times New Roman" panose="02020603050405020304" pitchFamily="18" charset="0"/>
              <a:ea typeface="Times New Roman" panose="02020603050405020304" pitchFamily="18" charset="0"/>
            </a:endParaRPr>
          </a:p>
          <a:p>
            <a:pPr marL="133350" lvl="0" algn="l" rtl="0">
              <a:spcBef>
                <a:spcPts val="0"/>
              </a:spcBef>
              <a:spcAft>
                <a:spcPts val="0"/>
              </a:spcAft>
              <a:buClr>
                <a:srgbClr val="000000"/>
              </a:buClr>
              <a:buSzPts val="1500"/>
            </a:pPr>
            <a:endParaRPr lang="en-IN" sz="1500" dirty="0"/>
          </a:p>
        </p:txBody>
      </p:sp>
      <p:pic>
        <p:nvPicPr>
          <p:cNvPr id="13" name="Picture 12" descr="A close-up of a circuit board&#10;&#10;Description automatically generated with medium confidence"/>
          <p:cNvPicPr>
            <a:picLocks noChangeAspect="1"/>
          </p:cNvPicPr>
          <p:nvPr/>
        </p:nvPicPr>
        <p:blipFill rotWithShape="1">
          <a:blip r:embed="rId2">
            <a:extLst>
              <a:ext uri="{28A0092B-C50C-407E-A947-70E740481C1C}">
                <a14:useLocalDpi xmlns:a14="http://schemas.microsoft.com/office/drawing/2010/main" val="0"/>
              </a:ext>
            </a:extLst>
          </a:blip>
          <a:srcRect t="19402" b="24550"/>
          <a:stretch>
            <a:fillRect/>
          </a:stretch>
        </p:blipFill>
        <p:spPr bwMode="auto">
          <a:xfrm rot="16200000">
            <a:off x="7811903" y="981267"/>
            <a:ext cx="3681399" cy="4585312"/>
          </a:xfrm>
          <a:prstGeom prst="rect">
            <a:avLst/>
          </a:prstGeom>
          <a:ln>
            <a:noFill/>
          </a:ln>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934020" y="103257"/>
            <a:ext cx="3979712"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Implementation</a:t>
            </a:r>
            <a:endParaRPr lang="en-IN" dirty="0"/>
          </a:p>
        </p:txBody>
      </p:sp>
      <p:sp>
        <p:nvSpPr>
          <p:cNvPr id="12" name="TextBox 11"/>
          <p:cNvSpPr txBox="1"/>
          <p:nvPr/>
        </p:nvSpPr>
        <p:spPr>
          <a:xfrm>
            <a:off x="407903" y="976827"/>
            <a:ext cx="11376192" cy="3372077"/>
          </a:xfrm>
          <a:prstGeom prst="rect">
            <a:avLst/>
          </a:prstGeom>
          <a:noFill/>
        </p:spPr>
        <p:txBody>
          <a:bodyPr wrap="square">
            <a:spAutoFit/>
          </a:bodyPr>
          <a:lstStyle/>
          <a:p>
            <a:pPr>
              <a:lnSpc>
                <a:spcPct val="150000"/>
              </a:lnSpc>
            </a:pPr>
            <a:r>
              <a:rPr lang="en-US" sz="1600" u="sng" dirty="0">
                <a:solidFill>
                  <a:srgbClr val="000000"/>
                </a:solidFill>
                <a:effectLst/>
                <a:latin typeface="Times New Roman" panose="02020603050405020304" pitchFamily="18" charset="0"/>
                <a:ea typeface="Calibri" panose="020F0502020204030204" pitchFamily="34" charset="0"/>
              </a:rPr>
              <a:t>Android Application</a:t>
            </a:r>
            <a:endParaRPr lang="en-US" sz="1600" dirty="0">
              <a:solidFill>
                <a:srgbClr val="000000"/>
              </a:solidFill>
              <a:latin typeface="Times New Roman" panose="02020603050405020304" pitchFamily="18" charset="0"/>
              <a:ea typeface="Times New Roman" panose="02020603050405020304" pitchFamily="18" charset="0"/>
            </a:endParaRPr>
          </a:p>
          <a:p>
            <a:pPr>
              <a:lnSpc>
                <a:spcPct val="150000"/>
              </a:lnSpc>
            </a:pPr>
            <a:r>
              <a:rPr lang="en-IN" sz="1600" b="1" u="sng" dirty="0">
                <a:effectLst/>
                <a:latin typeface="TimesNewRomanPS"/>
                <a:ea typeface="Times New Roman" panose="02020603050405020304" pitchFamily="18" charset="0"/>
              </a:rPr>
              <a:t>Step-1</a:t>
            </a:r>
            <a:r>
              <a:rPr lang="en-IN" sz="1600" u="sng" dirty="0">
                <a:effectLst/>
                <a:latin typeface="TimesNewRomanPSMT"/>
                <a:ea typeface="Times New Roman" panose="02020603050405020304" pitchFamily="18" charset="0"/>
              </a:rPr>
              <a:t>:</a:t>
            </a:r>
            <a:r>
              <a:rPr lang="en-IN" sz="1600" dirty="0">
                <a:effectLst/>
                <a:latin typeface="TimesNewRomanPSMT"/>
                <a:ea typeface="Times New Roman" panose="02020603050405020304" pitchFamily="18" charset="0"/>
              </a:rPr>
              <a:t> User can open the app to send SMS for DC motor to on and off the motor.</a:t>
            </a:r>
            <a:br>
              <a:rPr lang="en-IN" sz="1600" dirty="0">
                <a:effectLst/>
                <a:latin typeface="TimesNewRomanPSMT"/>
                <a:ea typeface="Times New Roman" panose="02020603050405020304" pitchFamily="18" charset="0"/>
              </a:rPr>
            </a:br>
            <a:r>
              <a:rPr lang="en-IN" sz="1600" b="1" u="sng" dirty="0">
                <a:effectLst/>
                <a:latin typeface="TimesNewRomanPS"/>
                <a:ea typeface="Times New Roman" panose="02020603050405020304" pitchFamily="18" charset="0"/>
              </a:rPr>
              <a:t>Step-2</a:t>
            </a:r>
            <a:r>
              <a:rPr lang="en-IN" sz="1600" u="sng" dirty="0">
                <a:effectLst/>
                <a:latin typeface="TimesNewRomanPSMT"/>
                <a:ea typeface="Times New Roman" panose="02020603050405020304" pitchFamily="18" charset="0"/>
              </a:rPr>
              <a:t>:</a:t>
            </a:r>
            <a:r>
              <a:rPr lang="en-IN" sz="1600" dirty="0">
                <a:effectLst/>
                <a:latin typeface="TimesNewRomanPSMT"/>
                <a:ea typeface="Times New Roman" panose="02020603050405020304" pitchFamily="18" charset="0"/>
              </a:rPr>
              <a:t> In hardware part. If the DC motor is rotating means vehicle is on otherwise it’s off. L293 is the 16 pin IC with eight pins on each side dedicated to the controlling of a motor. GSM is utilized to send SMS, GPS is used for tracking the location of the user along with the coordinates.</a:t>
            </a:r>
            <a:br>
              <a:rPr lang="en-IN" sz="1600" dirty="0">
                <a:effectLst/>
                <a:latin typeface="TimesNewRomanPSMT"/>
                <a:ea typeface="Times New Roman" panose="02020603050405020304" pitchFamily="18" charset="0"/>
              </a:rPr>
            </a:br>
            <a:r>
              <a:rPr lang="en-IN" sz="1600" b="1" u="sng" dirty="0">
                <a:effectLst/>
                <a:latin typeface="TimesNewRomanPS"/>
                <a:ea typeface="Times New Roman" panose="02020603050405020304" pitchFamily="18" charset="0"/>
              </a:rPr>
              <a:t>Step-3</a:t>
            </a:r>
            <a:r>
              <a:rPr lang="en-IN" sz="1600" u="sng" dirty="0">
                <a:effectLst/>
                <a:latin typeface="TimesNewRomanPSMT"/>
                <a:ea typeface="Times New Roman" panose="02020603050405020304" pitchFamily="18" charset="0"/>
              </a:rPr>
              <a:t>:</a:t>
            </a:r>
            <a:r>
              <a:rPr lang="en-IN" sz="1600" dirty="0">
                <a:effectLst/>
                <a:latin typeface="TimesNewRomanPSMT"/>
                <a:ea typeface="Times New Roman" panose="02020603050405020304" pitchFamily="18" charset="0"/>
              </a:rPr>
              <a:t> In Android app. If the vehicle is stolen then the user can track the vehicle continuously if user want. Otherwise, user can send SMS like “STOP” through GSM. From android mobile data is sent to the local server (laptop). In the local server data is maintained in the database. These consists of start and stop time of the vehicle, and the date when vehicle was used. </a:t>
            </a:r>
            <a:endParaRPr lang="en-IN" sz="1600" dirty="0">
              <a:effectLst/>
              <a:latin typeface="Times New Roman" panose="02020603050405020304" pitchFamily="18" charset="0"/>
              <a:ea typeface="Times New Roman" panose="02020603050405020304" pitchFamily="18" charset="0"/>
            </a:endParaRPr>
          </a:p>
          <a:p>
            <a:pPr>
              <a:lnSpc>
                <a:spcPct val="150000"/>
              </a:lnSpc>
            </a:pPr>
            <a:endParaRPr lang="en-IN" sz="1600" dirty="0">
              <a:effectLst/>
              <a:latin typeface="TimesNewRomanPSMT"/>
              <a:ea typeface="Times New Roman" panose="02020603050405020304" pitchFamily="18" charset="0"/>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035196" y="421412"/>
            <a:ext cx="2121606"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Abstract</a:t>
            </a:r>
            <a:endParaRPr lang="en-IN" dirty="0"/>
          </a:p>
        </p:txBody>
      </p:sp>
      <p:sp>
        <p:nvSpPr>
          <p:cNvPr id="11" name="TextBox 10"/>
          <p:cNvSpPr txBox="1"/>
          <p:nvPr/>
        </p:nvSpPr>
        <p:spPr>
          <a:xfrm>
            <a:off x="525706" y="1616453"/>
            <a:ext cx="11406650" cy="4217629"/>
          </a:xfrm>
          <a:prstGeom prst="rect">
            <a:avLst/>
          </a:prstGeom>
          <a:noFill/>
        </p:spPr>
        <p:txBody>
          <a:bodyPr wrap="square">
            <a:spAutoFit/>
          </a:bodyPr>
          <a:lstStyle/>
          <a:p>
            <a:pPr algn="just">
              <a:lnSpc>
                <a:spcPct val="150000"/>
              </a:lnSpc>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rPr>
              <a:t>An efficient automotive security system is implemented for anti-theft and accident detection, using an embedded system consisting of a Global Positioning System (GPS) and a Global System for Mobile Communication (GSM) Module. The system in the event of theft will send predefined message to the owner of vehicle. The user (if he feels his vehicle is getting stolen) can start tracking the position of targeted vehicle on Google maps on a dedicated vehicle. Using GPS locator, the target’s current location is determined and sent. Since the main medium of communication is internet (system to user and vice versa), the term IOT or ‘Internet of Things’ is implemented here. The aspect of the project is the accident detection. The process is same as in theft detection, i.e., when accident does take place, the accelerometer’s readings will trigger the system to start sending coordinates of the accident site to the law enforcement authorities and hospitals, in response to which emergency action can be taken by them immediately.</a:t>
            </a:r>
            <a:endParaRPr lang="en-IN" sz="18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endParaRPr lang="en-IN" dirty="0"/>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035196" y="421412"/>
            <a:ext cx="2121606"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Working</a:t>
            </a:r>
            <a:endParaRPr lang="en-IN" dirty="0"/>
          </a:p>
        </p:txBody>
      </p:sp>
      <p:sp>
        <p:nvSpPr>
          <p:cNvPr id="5" name="TextBox 4"/>
          <p:cNvSpPr txBox="1"/>
          <p:nvPr/>
        </p:nvSpPr>
        <p:spPr>
          <a:xfrm>
            <a:off x="457200" y="1400026"/>
            <a:ext cx="8703127" cy="3693319"/>
          </a:xfrm>
          <a:prstGeom prst="rect">
            <a:avLst/>
          </a:prstGeom>
          <a:noFill/>
        </p:spPr>
        <p:txBody>
          <a:bodyPr wrap="square">
            <a:spAutoFit/>
          </a:bodyPr>
          <a:lstStyle/>
          <a:p>
            <a:r>
              <a:rPr lang="en-US" dirty="0"/>
              <a:t>• First, if someone tries to start the vehicle other than the owner and DC is on. </a:t>
            </a:r>
            <a:endParaRPr lang="en-US" dirty="0"/>
          </a:p>
          <a:p>
            <a:endParaRPr lang="en-US" dirty="0"/>
          </a:p>
          <a:p>
            <a:r>
              <a:rPr lang="en-US" dirty="0"/>
              <a:t>• The DC motor here resembles a vehicle, if the motor starts rotating then the vehicle is on else it is off. </a:t>
            </a:r>
            <a:endParaRPr lang="en-US" dirty="0"/>
          </a:p>
          <a:p>
            <a:endParaRPr lang="en-US" dirty="0"/>
          </a:p>
          <a:p>
            <a:r>
              <a:rPr lang="en-US" dirty="0"/>
              <a:t>• So once the vehicle is on, an alert message will be sent to the owner. </a:t>
            </a:r>
            <a:endParaRPr lang="en-US" dirty="0"/>
          </a:p>
          <a:p>
            <a:endParaRPr lang="en-US" dirty="0"/>
          </a:p>
          <a:p>
            <a:r>
              <a:rPr lang="en-US" dirty="0"/>
              <a:t>• The owner can off the engine through vehicle tracker Application or he can track the location of the vehicle through Google Maps which will be present in the message. </a:t>
            </a:r>
            <a:endParaRPr lang="en-US" dirty="0"/>
          </a:p>
          <a:p>
            <a:endParaRPr lang="en-US" dirty="0"/>
          </a:p>
          <a:p>
            <a:r>
              <a:rPr lang="en-US" dirty="0"/>
              <a:t>• So, this second message can be used when the vehicle has been stolen and is away from the owner’s location. </a:t>
            </a:r>
            <a:endParaRPr lang="en-US" dirty="0"/>
          </a:p>
          <a:p>
            <a:endParaRPr lang="en-US" dirty="0"/>
          </a:p>
        </p:txBody>
      </p:sp>
      <p:pic>
        <p:nvPicPr>
          <p:cNvPr id="4" name="Picture 3"/>
          <p:cNvPicPr>
            <a:picLocks noChangeAspect="1"/>
          </p:cNvPicPr>
          <p:nvPr/>
        </p:nvPicPr>
        <p:blipFill>
          <a:blip r:embed="rId2"/>
          <a:stretch>
            <a:fillRect/>
          </a:stretch>
        </p:blipFill>
        <p:spPr>
          <a:xfrm>
            <a:off x="9169352" y="1129298"/>
            <a:ext cx="2705100" cy="4248150"/>
          </a:xfrm>
          <a:prstGeom prst="rect">
            <a:avLst/>
          </a:prstGeom>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035196" y="421412"/>
            <a:ext cx="2121606"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Working</a:t>
            </a:r>
            <a:endParaRPr lang="en-IN" dirty="0"/>
          </a:p>
        </p:txBody>
      </p:sp>
      <p:pic>
        <p:nvPicPr>
          <p:cNvPr id="4" name="Picture 3"/>
          <p:cNvPicPr>
            <a:picLocks noChangeAspect="1"/>
          </p:cNvPicPr>
          <p:nvPr/>
        </p:nvPicPr>
        <p:blipFill>
          <a:blip r:embed="rId2"/>
          <a:stretch>
            <a:fillRect/>
          </a:stretch>
        </p:blipFill>
        <p:spPr>
          <a:xfrm>
            <a:off x="4590390" y="1129298"/>
            <a:ext cx="2992555" cy="4871968"/>
          </a:xfrm>
          <a:prstGeom prst="rect">
            <a:avLst/>
          </a:prstGeom>
        </p:spPr>
      </p:pic>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035196" y="421412"/>
            <a:ext cx="2121606"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IN" dirty="0"/>
              <a:t>Output</a:t>
            </a:r>
            <a:endParaRPr lang="en-IN" dirty="0"/>
          </a:p>
        </p:txBody>
      </p:sp>
      <p:pic>
        <p:nvPicPr>
          <p:cNvPr id="5" name="Picture 4" descr="A picture containing graphical user interface&#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722" y="1129298"/>
            <a:ext cx="2977806" cy="5034834"/>
          </a:xfrm>
          <a:prstGeom prst="rect">
            <a:avLst/>
          </a:prstGeom>
        </p:spPr>
      </p:pic>
      <p:pic>
        <p:nvPicPr>
          <p:cNvPr id="7" name="Picture 6" descr="Graphical user interface&#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6801" y="1129298"/>
            <a:ext cx="2772507" cy="5034834"/>
          </a:xfrm>
          <a:prstGeom prst="rect">
            <a:avLst/>
          </a:prstGeom>
        </p:spPr>
      </p:pic>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035196" y="421412"/>
            <a:ext cx="2121606"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IN" dirty="0"/>
              <a:t>Output</a:t>
            </a:r>
            <a:endParaRPr lang="en-IN" dirty="0"/>
          </a:p>
        </p:txBody>
      </p:sp>
      <p:pic>
        <p:nvPicPr>
          <p:cNvPr id="11" name="Picture 10" descr="Graphical user interface, text, application, chat or text message&#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605" y="1167240"/>
            <a:ext cx="2766591" cy="5004752"/>
          </a:xfrm>
          <a:prstGeom prst="rect">
            <a:avLst/>
          </a:prstGeom>
        </p:spPr>
      </p:pic>
      <p:pic>
        <p:nvPicPr>
          <p:cNvPr id="5" name="Picture 4" descr="A screenshot of a phone&#10;&#10;Description automatically generated with low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2185" y="1129298"/>
            <a:ext cx="2656063" cy="5004753"/>
          </a:xfrm>
          <a:prstGeom prst="rect">
            <a:avLst/>
          </a:prstGeom>
        </p:spPr>
      </p:pic>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035196" y="421412"/>
            <a:ext cx="2121606"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IN" dirty="0"/>
              <a:t>Output</a:t>
            </a:r>
            <a:endParaRPr lang="en-IN" dirty="0"/>
          </a:p>
        </p:txBody>
      </p:sp>
      <p:pic>
        <p:nvPicPr>
          <p:cNvPr id="12" name="Picture 11" descr="A picture containing electronics, circuit component, electronic component, electronic engineering&#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t="24791" b="29323"/>
          <a:stretch>
            <a:fillRect/>
          </a:stretch>
        </p:blipFill>
        <p:spPr bwMode="auto">
          <a:xfrm rot="16200000">
            <a:off x="3516292" y="1168180"/>
            <a:ext cx="5159414" cy="5261288"/>
          </a:xfrm>
          <a:prstGeom prst="rect">
            <a:avLst/>
          </a:prstGeom>
          <a:ln>
            <a:noFill/>
          </a:ln>
        </p:spPr>
      </p:pic>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1018369" y="1130867"/>
            <a:ext cx="10263673" cy="5238750"/>
          </a:xfrm>
          <a:prstGeom prst="rect">
            <a:avLst/>
          </a:prstGeom>
        </p:spPr>
        <p:txBody>
          <a:bodyPr wrap="square">
            <a:spAutoFit/>
          </a:bodyPr>
          <a:lstStyle/>
          <a:p>
            <a:pPr marL="285750" indent="-285750" algn="just">
              <a:lnSpc>
                <a:spcPct val="150000"/>
              </a:lnSpc>
              <a:spcBef>
                <a:spcPts val="750"/>
              </a:spcBef>
              <a:buSzPct val="100000"/>
              <a:buFont typeface="Arial" panose="020B0604020202020204" pitchFamily="34" charset="0"/>
              <a:buChar char="•"/>
              <a:defRPr/>
            </a:pPr>
            <a:r>
              <a:rPr lang="en-US" dirty="0"/>
              <a:t>The project titled “</a:t>
            </a:r>
            <a:r>
              <a:rPr lang="en-GB" sz="1800" dirty="0">
                <a:solidFill>
                  <a:srgbClr val="000000"/>
                </a:solidFill>
              </a:rPr>
              <a:t>Anti-Theft Protection of Vehicle by GSM and GPS and Accident Detection</a:t>
            </a:r>
            <a:r>
              <a:rPr lang="en-US" dirty="0"/>
              <a:t>” is a model for an anti-theft and accident detection for four-wheelers.</a:t>
            </a:r>
            <a:endParaRPr lang="en-US" dirty="0"/>
          </a:p>
          <a:p>
            <a:pPr marL="285750" indent="-285750" algn="just">
              <a:lnSpc>
                <a:spcPct val="150000"/>
              </a:lnSpc>
              <a:spcBef>
                <a:spcPts val="750"/>
              </a:spcBef>
              <a:buSzPct val="100000"/>
              <a:buFont typeface="Arial" panose="020B0604020202020204" pitchFamily="34" charset="0"/>
              <a:buChar char="•"/>
              <a:defRPr/>
            </a:pPr>
            <a:r>
              <a:rPr lang="en-US" dirty="0"/>
              <a:t>As the theft of the vehicles are increasing nowadays it’s becoming difficult to locate the stolen vehicle .</a:t>
            </a:r>
            <a:endParaRPr lang="en-US" dirty="0"/>
          </a:p>
          <a:p>
            <a:pPr marL="285750" indent="-285750" algn="just">
              <a:lnSpc>
                <a:spcPct val="150000"/>
              </a:lnSpc>
              <a:spcBef>
                <a:spcPts val="750"/>
              </a:spcBef>
              <a:buSzPct val="100000"/>
              <a:buFont typeface="Arial" panose="020B0604020202020204" pitchFamily="34" charset="0"/>
              <a:buChar char="•"/>
              <a:defRPr/>
            </a:pPr>
            <a:r>
              <a:rPr lang="en-IN" altLang="en-US" dirty="0">
                <a:cs typeface="+mn-lt"/>
              </a:rPr>
              <a:t>As, many accidents are also happening these days and people are dying on the roads, many times their families won't get to know for a long time that their family members have met with the accident.</a:t>
            </a:r>
            <a:endParaRPr lang="en-IN" altLang="en-US" dirty="0">
              <a:cs typeface="+mn-lt"/>
            </a:endParaRPr>
          </a:p>
          <a:p>
            <a:pPr marL="285750" indent="-285750" algn="just">
              <a:lnSpc>
                <a:spcPct val="150000"/>
              </a:lnSpc>
              <a:spcBef>
                <a:spcPts val="750"/>
              </a:spcBef>
              <a:buSzPct val="100000"/>
              <a:buFont typeface="Arial" panose="020B0604020202020204" pitchFamily="34" charset="0"/>
              <a:buChar char="•"/>
              <a:defRPr/>
            </a:pPr>
            <a:r>
              <a:rPr lang="en-IN" altLang="en-US" dirty="0">
                <a:cs typeface="+mn-lt"/>
              </a:rPr>
              <a:t>In order to overcome these 2 problems, the solution is to opt a device which gives the location of the vehicle and notifies when accident occurs</a:t>
            </a:r>
            <a:endParaRPr lang="en-IN" altLang="en-US" dirty="0">
              <a:cs typeface="+mn-lt"/>
            </a:endParaRPr>
          </a:p>
          <a:p>
            <a:pPr marL="285750" indent="-285750" algn="just">
              <a:lnSpc>
                <a:spcPct val="150000"/>
              </a:lnSpc>
              <a:spcBef>
                <a:spcPts val="750"/>
              </a:spcBef>
              <a:buSzPct val="100000"/>
              <a:buFont typeface="Arial" panose="020B0604020202020204" pitchFamily="34" charset="0"/>
              <a:buChar char="•"/>
              <a:defRPr/>
            </a:pPr>
            <a:r>
              <a:rPr lang="en-IN" altLang="en-US" dirty="0">
                <a:cs typeface="+mn-lt"/>
              </a:rPr>
              <a:t>By using this device, we will be able to track the live location of the vehicle and detect when an accident occurs.</a:t>
            </a:r>
            <a:endParaRPr lang="en-IN" altLang="en-US" dirty="0">
              <a:cs typeface="+mn-lt"/>
            </a:endParaRPr>
          </a:p>
          <a:p>
            <a:pPr marL="285750" indent="-285750" algn="just">
              <a:lnSpc>
                <a:spcPct val="150000"/>
              </a:lnSpc>
              <a:spcBef>
                <a:spcPts val="750"/>
              </a:spcBef>
              <a:buSzPct val="100000"/>
              <a:buFont typeface="Arial" panose="020B0604020202020204" pitchFamily="34" charset="0"/>
              <a:buChar char="•"/>
              <a:defRPr/>
            </a:pPr>
            <a:r>
              <a:rPr lang="en-IN" altLang="en-US" dirty="0">
                <a:cs typeface="+mn-lt"/>
              </a:rPr>
              <a:t>Hence the cost of this will be low, it’s easy to afford, and install.</a:t>
            </a:r>
            <a:endParaRPr lang="en-IN" altLang="en-US" dirty="0">
              <a:latin typeface="Museo 300"/>
              <a:cs typeface="Times New Roman" panose="02020603050405020304" pitchFamily="18" charset="0"/>
            </a:endParaRPr>
          </a:p>
          <a:p>
            <a:pPr marL="285750" indent="-285750" algn="just">
              <a:lnSpc>
                <a:spcPct val="150000"/>
              </a:lnSpc>
              <a:spcBef>
                <a:spcPts val="750"/>
              </a:spcBef>
              <a:buSzPct val="100000"/>
              <a:buFont typeface="Arial" panose="020B0604020202020204" pitchFamily="34" charset="0"/>
              <a:buChar char="•"/>
              <a:defRPr/>
            </a:pPr>
            <a:endParaRPr lang="en-IN" altLang="en-US" dirty="0">
              <a:latin typeface="Museo 300"/>
              <a:cs typeface="Times New Roman" panose="02020603050405020304" pitchFamily="18" charset="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169339" y="422981"/>
            <a:ext cx="3853320"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Conclusion</a:t>
            </a:r>
            <a:endParaRPr lang="en-IN" dirty="0"/>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169339" y="178619"/>
            <a:ext cx="3853320"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References</a:t>
            </a:r>
            <a:endParaRPr lang="en-IN" dirty="0"/>
          </a:p>
        </p:txBody>
      </p:sp>
      <p:sp>
        <p:nvSpPr>
          <p:cNvPr id="4" name="TextBox 3"/>
          <p:cNvSpPr txBox="1"/>
          <p:nvPr/>
        </p:nvSpPr>
        <p:spPr>
          <a:xfrm>
            <a:off x="362338" y="782121"/>
            <a:ext cx="11467322" cy="5293757"/>
          </a:xfrm>
          <a:prstGeom prst="rect">
            <a:avLst/>
          </a:prstGeom>
          <a:noFill/>
        </p:spPr>
        <p:txBody>
          <a:bodyPr wrap="square">
            <a:spAutoFit/>
          </a:bodyPr>
          <a:lstStyle/>
          <a:p>
            <a:pPr algn="just">
              <a:spcBef>
                <a:spcPts val="500"/>
              </a:spcBef>
              <a:spcAft>
                <a:spcPts val="500"/>
              </a:spcAft>
            </a:pPr>
            <a:r>
              <a:rPr lang="en-IN" sz="1800" dirty="0">
                <a:effectLst/>
                <a:latin typeface="Times New Roman" panose="02020603050405020304" pitchFamily="18" charset="0"/>
                <a:ea typeface="Times New Roman" panose="02020603050405020304" pitchFamily="18" charset="0"/>
              </a:rPr>
              <a:t> [1]  </a:t>
            </a:r>
            <a:r>
              <a:rPr lang="en-IN" sz="1800" dirty="0" err="1">
                <a:effectLst/>
                <a:latin typeface="Times New Roman" panose="02020603050405020304" pitchFamily="18" charset="0"/>
                <a:ea typeface="Times New Roman" panose="02020603050405020304" pitchFamily="18" charset="0"/>
              </a:rPr>
              <a:t>M.Veeraiah</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B.Nandini</a:t>
            </a:r>
            <a:r>
              <a:rPr lang="en-IN" sz="1800" dirty="0">
                <a:effectLst/>
                <a:latin typeface="Times New Roman" panose="02020603050405020304" pitchFamily="18" charset="0"/>
                <a:ea typeface="Times New Roman" panose="02020603050405020304" pitchFamily="18" charset="0"/>
              </a:rPr>
              <a:t>, P. </a:t>
            </a:r>
            <a:r>
              <a:rPr lang="en-IN" sz="1800" dirty="0" err="1">
                <a:effectLst/>
                <a:latin typeface="Times New Roman" panose="02020603050405020304" pitchFamily="18" charset="0"/>
                <a:ea typeface="Times New Roman" panose="02020603050405020304" pitchFamily="18" charset="0"/>
              </a:rPr>
              <a:t>Koteswara</a:t>
            </a:r>
            <a:r>
              <a:rPr lang="en-IN" sz="1800" dirty="0">
                <a:effectLst/>
                <a:latin typeface="Times New Roman" panose="02020603050405020304" pitchFamily="18" charset="0"/>
                <a:ea typeface="Times New Roman" panose="02020603050405020304" pitchFamily="18" charset="0"/>
              </a:rPr>
              <a:t> Rao, M. </a:t>
            </a:r>
            <a:r>
              <a:rPr lang="en-IN" sz="1800" dirty="0" err="1">
                <a:effectLst/>
                <a:latin typeface="Times New Roman" panose="02020603050405020304" pitchFamily="18" charset="0"/>
                <a:ea typeface="Times New Roman" panose="02020603050405020304" pitchFamily="18" charset="0"/>
              </a:rPr>
              <a:t>Jaswanth</a:t>
            </a:r>
            <a:r>
              <a:rPr lang="en-IN" sz="1800" dirty="0">
                <a:effectLst/>
                <a:latin typeface="Times New Roman" panose="02020603050405020304" pitchFamily="18" charset="0"/>
                <a:ea typeface="Times New Roman" panose="02020603050405020304" pitchFamily="18" charset="0"/>
              </a:rPr>
              <a:t>, M. Jyotsna, “Implementation of Vehicle Starting Using Fingerprint Sensor &amp; Accident Detection with Accelerometer, GSM &amp; GPS,” International Journal of Research in Engineering and Science(IJRES), Vishakhapatnam, 22-06-2022</a:t>
            </a:r>
            <a:endParaRPr lang="en-IN" sz="1800" dirty="0">
              <a:effectLst/>
              <a:latin typeface="Times New Roman" panose="02020603050405020304" pitchFamily="18" charset="0"/>
              <a:ea typeface="Times New Roman" panose="02020603050405020304" pitchFamily="18" charset="0"/>
            </a:endParaRPr>
          </a:p>
          <a:p>
            <a:pPr algn="just">
              <a:spcBef>
                <a:spcPts val="500"/>
              </a:spcBef>
              <a:spcAft>
                <a:spcPts val="500"/>
              </a:spcAft>
            </a:pPr>
            <a:r>
              <a:rPr lang="en-IN" sz="1800" dirty="0">
                <a:effectLst/>
                <a:latin typeface="Times New Roman" panose="02020603050405020304" pitchFamily="18" charset="0"/>
                <a:ea typeface="Times New Roman" panose="02020603050405020304" pitchFamily="18" charset="0"/>
              </a:rPr>
              <a:t>[2]  Anjan T L, Nikhil Satish, </a:t>
            </a:r>
            <a:r>
              <a:rPr lang="en-IN" sz="1800" dirty="0" err="1">
                <a:effectLst/>
                <a:latin typeface="Times New Roman" panose="02020603050405020304" pitchFamily="18" charset="0"/>
                <a:ea typeface="Times New Roman" panose="02020603050405020304" pitchFamily="18" charset="0"/>
              </a:rPr>
              <a:t>Abhinandan</a:t>
            </a:r>
            <a:r>
              <a:rPr lang="en-IN" sz="1800" dirty="0">
                <a:effectLst/>
                <a:latin typeface="Times New Roman" panose="02020603050405020304" pitchFamily="18" charset="0"/>
                <a:ea typeface="Times New Roman" panose="02020603050405020304" pitchFamily="18" charset="0"/>
              </a:rPr>
              <a:t> Kumar, Abhinav Narayan, Kiran S M, “Anti-Theft Security System for Vehicles,” International Research Journal of Engineering and Technology(IRJET), Karnataka, May 2018</a:t>
            </a:r>
            <a:endParaRPr lang="en-IN" sz="1800" dirty="0">
              <a:effectLst/>
              <a:latin typeface="Times New Roman" panose="02020603050405020304" pitchFamily="18" charset="0"/>
              <a:ea typeface="Times New Roman" panose="02020603050405020304" pitchFamily="18" charset="0"/>
            </a:endParaRPr>
          </a:p>
          <a:p>
            <a:pPr algn="just">
              <a:spcBef>
                <a:spcPts val="500"/>
              </a:spcBef>
              <a:spcAft>
                <a:spcPts val="500"/>
              </a:spcAft>
            </a:pPr>
            <a:r>
              <a:rPr lang="en-IN" sz="1800" dirty="0">
                <a:effectLst/>
                <a:latin typeface="Times New Roman" panose="02020603050405020304" pitchFamily="18" charset="0"/>
                <a:ea typeface="Times New Roman" panose="02020603050405020304" pitchFamily="18" charset="0"/>
              </a:rPr>
              <a:t>[3]  Adnan Shamim, </a:t>
            </a:r>
            <a:r>
              <a:rPr lang="en-IN" sz="1800" dirty="0" err="1">
                <a:effectLst/>
                <a:latin typeface="Times New Roman" panose="02020603050405020304" pitchFamily="18" charset="0"/>
                <a:ea typeface="Times New Roman" panose="02020603050405020304" pitchFamily="18" charset="0"/>
              </a:rPr>
              <a:t>Eurusha</a:t>
            </a:r>
            <a:r>
              <a:rPr lang="en-IN" sz="1800" dirty="0">
                <a:effectLst/>
                <a:latin typeface="Times New Roman" panose="02020603050405020304" pitchFamily="18" charset="0"/>
                <a:ea typeface="Times New Roman" panose="02020603050405020304" pitchFamily="18" charset="0"/>
              </a:rPr>
              <a:t> Pious, Muhammad Adil, “Smart Anti-Theft Vehicular Security and Accident Detection System using GPS and GSM Technology,” University of Swabi Journal(USJ), December 2018</a:t>
            </a:r>
            <a:endParaRPr lang="en-IN" sz="1800" dirty="0">
              <a:effectLst/>
              <a:latin typeface="Times New Roman" panose="02020603050405020304" pitchFamily="18" charset="0"/>
              <a:ea typeface="Times New Roman" panose="02020603050405020304" pitchFamily="18" charset="0"/>
            </a:endParaRPr>
          </a:p>
          <a:p>
            <a:pPr algn="just">
              <a:spcBef>
                <a:spcPts val="500"/>
              </a:spcBef>
              <a:spcAft>
                <a:spcPts val="500"/>
              </a:spcAft>
            </a:pPr>
            <a:r>
              <a:rPr lang="en-IN" sz="1800" dirty="0">
                <a:effectLst/>
                <a:latin typeface="Times New Roman" panose="02020603050405020304" pitchFamily="18" charset="0"/>
                <a:ea typeface="Times New Roman" panose="02020603050405020304" pitchFamily="18" charset="0"/>
              </a:rPr>
              <a:t>[4]  </a:t>
            </a:r>
            <a:r>
              <a:rPr lang="en-IN" sz="1800" dirty="0" err="1">
                <a:effectLst/>
                <a:latin typeface="Times New Roman" panose="02020603050405020304" pitchFamily="18" charset="0"/>
                <a:ea typeface="Times New Roman" panose="02020603050405020304" pitchFamily="18" charset="0"/>
              </a:rPr>
              <a:t>Akinwole</a:t>
            </a:r>
            <a:r>
              <a:rPr lang="en-IN" sz="1800" dirty="0">
                <a:effectLst/>
                <a:latin typeface="Times New Roman" panose="02020603050405020304" pitchFamily="18" charset="0"/>
                <a:ea typeface="Times New Roman" panose="02020603050405020304" pitchFamily="18" charset="0"/>
              </a:rPr>
              <a:t> Bukola, " Development of an Anti-Theft Vehicle Security System using GPS and GSM Technology with Biometric Authentication," International Journal of Innovative Science and Research Technology, Volume 5, Issue 2, February – 2020</a:t>
            </a:r>
            <a:endParaRPr lang="en-IN" sz="1800" dirty="0">
              <a:effectLst/>
              <a:latin typeface="Times New Roman" panose="02020603050405020304" pitchFamily="18" charset="0"/>
              <a:ea typeface="Times New Roman" panose="02020603050405020304" pitchFamily="18" charset="0"/>
            </a:endParaRPr>
          </a:p>
          <a:p>
            <a:pPr algn="just">
              <a:spcBef>
                <a:spcPts val="500"/>
              </a:spcBef>
              <a:spcAft>
                <a:spcPts val="500"/>
              </a:spcAft>
            </a:pPr>
            <a:r>
              <a:rPr lang="en-IN" sz="1800" dirty="0">
                <a:effectLst/>
                <a:latin typeface="Times New Roman" panose="02020603050405020304" pitchFamily="18" charset="0"/>
                <a:ea typeface="Times New Roman" panose="02020603050405020304" pitchFamily="18" charset="0"/>
              </a:rPr>
              <a:t>[5]  </a:t>
            </a:r>
            <a:r>
              <a:rPr lang="en-IN" sz="1800" dirty="0">
                <a:effectLst/>
                <a:latin typeface="TimesNewRomanPSMT"/>
                <a:ea typeface="Times New Roman" panose="02020603050405020304" pitchFamily="18" charset="0"/>
              </a:rPr>
              <a:t>M. Bandyopadhyay, N. Mandal, S. Chattopadhyay, B. Roy</a:t>
            </a:r>
            <a:r>
              <a:rPr lang="en-IN" sz="1800" dirty="0">
                <a:effectLst/>
                <a:latin typeface="Times New Roman" panose="02020603050405020304" pitchFamily="18" charset="0"/>
                <a:ea typeface="Times New Roman" panose="02020603050405020304" pitchFamily="18" charset="0"/>
              </a:rPr>
              <a:t>, "A Novel GSM and GPS Based Vehicle Security System," AMSE JOURNALS-AMSE IIETA publication-2017-Series: Advances D; Vol. 22; Nov. 15, 2017</a:t>
            </a:r>
            <a:endParaRPr lang="en-IN" sz="1800" dirty="0">
              <a:effectLst/>
              <a:latin typeface="Times New Roman" panose="02020603050405020304" pitchFamily="18" charset="0"/>
              <a:ea typeface="Times New Roman" panose="02020603050405020304" pitchFamily="18" charset="0"/>
            </a:endParaRPr>
          </a:p>
          <a:p>
            <a:pPr algn="just">
              <a:spcBef>
                <a:spcPts val="500"/>
              </a:spcBef>
              <a:spcAft>
                <a:spcPts val="500"/>
              </a:spcAft>
            </a:pPr>
            <a:r>
              <a:rPr lang="en-IN" sz="1800" dirty="0">
                <a:effectLst/>
                <a:latin typeface="Times New Roman" panose="02020603050405020304" pitchFamily="18" charset="0"/>
                <a:ea typeface="Times New Roman" panose="02020603050405020304" pitchFamily="18" charset="0"/>
              </a:rPr>
              <a:t>[6]  </a:t>
            </a:r>
            <a:r>
              <a:rPr lang="en-IN" sz="1800" dirty="0" err="1">
                <a:effectLst/>
                <a:latin typeface="TimesNewRomanPSMT"/>
                <a:ea typeface="Times New Roman" panose="02020603050405020304" pitchFamily="18" charset="0"/>
              </a:rPr>
              <a:t>Dr.</a:t>
            </a:r>
            <a:r>
              <a:rPr lang="en-IN" sz="1800" dirty="0">
                <a:effectLst/>
                <a:latin typeface="TimesNewRomanPSMT"/>
                <a:ea typeface="Times New Roman" panose="02020603050405020304" pitchFamily="18" charset="0"/>
              </a:rPr>
              <a:t> G. Uday Kiran Bhargava, B. Ravi Kumar, A. Karna Rao</a:t>
            </a:r>
            <a:r>
              <a:rPr lang="en-IN" sz="1800" dirty="0">
                <a:effectLst/>
                <a:latin typeface="Times New Roman" panose="02020603050405020304" pitchFamily="18" charset="0"/>
                <a:ea typeface="Times New Roman" panose="02020603050405020304" pitchFamily="18" charset="0"/>
              </a:rPr>
              <a:t>, "Automatic Vehicle Accident Detection and Rescue System Using GSM and GPS Module," Journal of Critical Review, Vol 9, ISSUE 05, 2022</a:t>
            </a:r>
            <a:endParaRPr lang="en-IN" sz="1800" dirty="0">
              <a:effectLst/>
              <a:latin typeface="Times New Roman" panose="02020603050405020304" pitchFamily="18" charset="0"/>
              <a:ea typeface="Times New Roman" panose="02020603050405020304" pitchFamily="18" charset="0"/>
            </a:endParaRPr>
          </a:p>
          <a:p>
            <a:pPr algn="just">
              <a:spcBef>
                <a:spcPts val="500"/>
              </a:spcBef>
              <a:spcAft>
                <a:spcPts val="500"/>
              </a:spcAft>
            </a:pPr>
            <a:r>
              <a:rPr lang="en-IN" sz="1800" dirty="0">
                <a:effectLst/>
                <a:latin typeface="Times New Roman" panose="02020603050405020304" pitchFamily="18" charset="0"/>
                <a:ea typeface="Times New Roman" panose="02020603050405020304" pitchFamily="18" charset="0"/>
              </a:rPr>
              <a:t>[7]  </a:t>
            </a:r>
            <a:r>
              <a:rPr lang="en-IN" sz="1800" dirty="0">
                <a:effectLst/>
                <a:latin typeface="TimesNewRomanPSMT"/>
                <a:ea typeface="Times New Roman" panose="02020603050405020304" pitchFamily="18" charset="0"/>
              </a:rPr>
              <a:t>Harsha P. </a:t>
            </a:r>
            <a:r>
              <a:rPr lang="en-IN" sz="1800" dirty="0" err="1">
                <a:effectLst/>
                <a:latin typeface="TimesNewRomanPSMT"/>
                <a:ea typeface="Times New Roman" panose="02020603050405020304" pitchFamily="18" charset="0"/>
              </a:rPr>
              <a:t>Pawar</a:t>
            </a:r>
            <a:r>
              <a:rPr lang="en-IN" sz="1800" dirty="0">
                <a:effectLst/>
                <a:latin typeface="TimesNewRomanPSMT"/>
                <a:ea typeface="Times New Roman" panose="02020603050405020304" pitchFamily="18" charset="0"/>
              </a:rPr>
              <a:t>, </a:t>
            </a:r>
            <a:r>
              <a:rPr lang="en-IN" sz="1800" dirty="0" err="1">
                <a:effectLst/>
                <a:latin typeface="TimesNewRomanPSMT"/>
                <a:ea typeface="Times New Roman" panose="02020603050405020304" pitchFamily="18" charset="0"/>
              </a:rPr>
              <a:t>Snehal</a:t>
            </a:r>
            <a:r>
              <a:rPr lang="en-IN" sz="1800" dirty="0">
                <a:effectLst/>
                <a:latin typeface="TimesNewRomanPSMT"/>
                <a:ea typeface="Times New Roman" panose="02020603050405020304" pitchFamily="18" charset="0"/>
              </a:rPr>
              <a:t> A. Chavan, </a:t>
            </a:r>
            <a:r>
              <a:rPr lang="en-IN" sz="1800" dirty="0" err="1">
                <a:effectLst/>
                <a:latin typeface="TimesNewRomanPSMT"/>
                <a:ea typeface="Times New Roman" panose="02020603050405020304" pitchFamily="18" charset="0"/>
              </a:rPr>
              <a:t>Sayali</a:t>
            </a:r>
            <a:r>
              <a:rPr lang="en-IN" sz="1800" dirty="0">
                <a:effectLst/>
                <a:latin typeface="TimesNewRomanPSMT"/>
                <a:ea typeface="Times New Roman" panose="02020603050405020304" pitchFamily="18" charset="0"/>
              </a:rPr>
              <a:t> S. Chavan, </a:t>
            </a:r>
            <a:r>
              <a:rPr lang="en-IN" sz="1800" dirty="0" err="1">
                <a:effectLst/>
                <a:latin typeface="TimesNewRomanPSMT"/>
                <a:ea typeface="Times New Roman" panose="02020603050405020304" pitchFamily="18" charset="0"/>
              </a:rPr>
              <a:t>Tejasvi</a:t>
            </a:r>
            <a:r>
              <a:rPr lang="en-IN" sz="1800" dirty="0">
                <a:effectLst/>
                <a:latin typeface="TimesNewRomanPSMT"/>
                <a:ea typeface="Times New Roman" panose="02020603050405020304" pitchFamily="18" charset="0"/>
              </a:rPr>
              <a:t> S. Yadav</a:t>
            </a:r>
            <a:r>
              <a:rPr lang="en-IN" sz="1800" dirty="0">
                <a:effectLst/>
                <a:latin typeface="Times New Roman" panose="02020603050405020304" pitchFamily="18" charset="0"/>
                <a:ea typeface="Times New Roman" panose="02020603050405020304" pitchFamily="18" charset="0"/>
              </a:rPr>
              <a:t> “GSM and GPS Based Smart Security System for Vehicles”, International Research Journal of Engineering and Technology(IRJET), Maharashtra, March 2015 </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169339" y="178619"/>
            <a:ext cx="3853320"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References</a:t>
            </a:r>
            <a:endParaRPr lang="en-IN" dirty="0"/>
          </a:p>
        </p:txBody>
      </p:sp>
      <p:sp>
        <p:nvSpPr>
          <p:cNvPr id="4" name="TextBox 3"/>
          <p:cNvSpPr txBox="1"/>
          <p:nvPr/>
        </p:nvSpPr>
        <p:spPr>
          <a:xfrm>
            <a:off x="362338" y="782121"/>
            <a:ext cx="11467322" cy="5975995"/>
          </a:xfrm>
          <a:prstGeom prst="rect">
            <a:avLst/>
          </a:prstGeom>
          <a:noFill/>
        </p:spPr>
        <p:txBody>
          <a:bodyPr wrap="square">
            <a:spAutoFit/>
          </a:bodyPr>
          <a:lstStyle/>
          <a:p>
            <a:pPr>
              <a:spcBef>
                <a:spcPts val="500"/>
              </a:spcBef>
              <a:spcAft>
                <a:spcPts val="500"/>
              </a:spcAft>
            </a:pPr>
            <a:r>
              <a:rPr lang="en-IN" sz="1800" dirty="0">
                <a:effectLst/>
                <a:latin typeface="Times New Roman" panose="02020603050405020304" pitchFamily="18" charset="0"/>
                <a:ea typeface="Times New Roman" panose="02020603050405020304" pitchFamily="18" charset="0"/>
              </a:rPr>
              <a:t>[8]  </a:t>
            </a:r>
            <a:r>
              <a:rPr lang="en-IN" sz="1800" dirty="0">
                <a:effectLst/>
                <a:latin typeface="TimesNewRomanPSMT"/>
                <a:ea typeface="Times New Roman" panose="02020603050405020304" pitchFamily="18" charset="0"/>
              </a:rPr>
              <a:t>M. Benedict </a:t>
            </a:r>
            <a:r>
              <a:rPr lang="en-IN" sz="1800" dirty="0" err="1">
                <a:effectLst/>
                <a:latin typeface="TimesNewRomanPSMT"/>
                <a:ea typeface="Times New Roman" panose="02020603050405020304" pitchFamily="18" charset="0"/>
              </a:rPr>
              <a:t>Tephila</a:t>
            </a:r>
            <a:r>
              <a:rPr lang="en-IN" sz="1800" dirty="0">
                <a:effectLst/>
                <a:latin typeface="TimesNewRomanPSMT"/>
                <a:ea typeface="Times New Roman" panose="02020603050405020304" pitchFamily="18" charset="0"/>
              </a:rPr>
              <a:t>, G. Gokul, K. </a:t>
            </a:r>
            <a:r>
              <a:rPr lang="en-IN" sz="1800" dirty="0" err="1">
                <a:effectLst/>
                <a:latin typeface="TimesNewRomanPSMT"/>
                <a:ea typeface="Times New Roman" panose="02020603050405020304" pitchFamily="18" charset="0"/>
              </a:rPr>
              <a:t>Imthyas</a:t>
            </a:r>
            <a:r>
              <a:rPr lang="en-IN" sz="1800" dirty="0">
                <a:effectLst/>
                <a:latin typeface="TimesNewRomanPSMT"/>
                <a:ea typeface="Times New Roman" panose="02020603050405020304" pitchFamily="18" charset="0"/>
              </a:rPr>
              <a:t> Ahamed, R. </a:t>
            </a:r>
            <a:r>
              <a:rPr lang="en-IN" sz="1800" dirty="0" err="1">
                <a:effectLst/>
                <a:latin typeface="TimesNewRomanPSMT"/>
                <a:ea typeface="Times New Roman" panose="02020603050405020304" pitchFamily="18" charset="0"/>
              </a:rPr>
              <a:t>Indiran</a:t>
            </a:r>
            <a:r>
              <a:rPr lang="en-IN" sz="1800" dirty="0">
                <a:effectLst/>
                <a:latin typeface="Times New Roman" panose="02020603050405020304" pitchFamily="18" charset="0"/>
                <a:ea typeface="Times New Roman" panose="02020603050405020304" pitchFamily="18" charset="0"/>
              </a:rPr>
              <a:t> “Anti-theft System using IoT” YMER-An International Peer Reviewed Journal, Volume 21, ISSUE 11, Nov - 2022 </a:t>
            </a:r>
            <a:endParaRPr lang="en-IN" sz="1800" dirty="0">
              <a:effectLst/>
              <a:latin typeface="Times New Roman" panose="02020603050405020304" pitchFamily="18" charset="0"/>
              <a:ea typeface="Times New Roman" panose="02020603050405020304" pitchFamily="18" charset="0"/>
            </a:endParaRPr>
          </a:p>
          <a:p>
            <a:pPr>
              <a:spcBef>
                <a:spcPts val="500"/>
              </a:spcBef>
              <a:spcAft>
                <a:spcPts val="500"/>
              </a:spcAft>
            </a:pPr>
            <a:r>
              <a:rPr lang="en-IN" sz="1800" dirty="0">
                <a:effectLst/>
                <a:latin typeface="Times New Roman" panose="02020603050405020304" pitchFamily="18" charset="0"/>
                <a:ea typeface="Times New Roman" panose="02020603050405020304" pitchFamily="18" charset="0"/>
              </a:rPr>
              <a:t>[9]  </a:t>
            </a:r>
            <a:r>
              <a:rPr lang="en-IN" sz="1800" dirty="0" err="1">
                <a:effectLst/>
                <a:latin typeface="Times New Roman" panose="02020603050405020304" pitchFamily="18" charset="0"/>
                <a:ea typeface="Times New Roman" panose="02020603050405020304" pitchFamily="18" charset="0"/>
              </a:rPr>
              <a:t>Gundepu</a:t>
            </a:r>
            <a:r>
              <a:rPr lang="en-IN" sz="1800" dirty="0">
                <a:effectLst/>
                <a:latin typeface="Times New Roman" panose="02020603050405020304" pitchFamily="18" charset="0"/>
                <a:ea typeface="Times New Roman" panose="02020603050405020304" pitchFamily="18" charset="0"/>
              </a:rPr>
              <a:t> Reddy </a:t>
            </a:r>
            <a:r>
              <a:rPr lang="en-IN" sz="1800" dirty="0" err="1">
                <a:effectLst/>
                <a:latin typeface="Times New Roman" panose="02020603050405020304" pitchFamily="18" charset="0"/>
                <a:ea typeface="Times New Roman" panose="02020603050405020304" pitchFamily="18" charset="0"/>
              </a:rPr>
              <a:t>Anuroopa</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Vuyyala</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Lingaswamy</a:t>
            </a:r>
            <a:r>
              <a:rPr lang="en-IN" sz="1800" dirty="0">
                <a:effectLst/>
                <a:latin typeface="Times New Roman" panose="02020603050405020304" pitchFamily="18" charset="0"/>
                <a:ea typeface="Times New Roman" panose="02020603050405020304" pitchFamily="18" charset="0"/>
              </a:rPr>
              <a:t>, " GSM &amp; GPM Module Based Automatic Vehicle Accident Detection and Rescue System, " Turkish Journal of Computer and Mathematics Education ,Vol.12 No.02, Hyderabad, (2021)</a:t>
            </a:r>
            <a:endParaRPr lang="en-IN" sz="1800" dirty="0">
              <a:effectLst/>
              <a:latin typeface="Times New Roman" panose="02020603050405020304" pitchFamily="18" charset="0"/>
              <a:ea typeface="Times New Roman" panose="02020603050405020304" pitchFamily="18" charset="0"/>
            </a:endParaRPr>
          </a:p>
          <a:p>
            <a:pPr>
              <a:spcBef>
                <a:spcPts val="500"/>
              </a:spcBef>
              <a:spcAft>
                <a:spcPts val="500"/>
              </a:spcAft>
            </a:pPr>
            <a:r>
              <a:rPr lang="en-IN" sz="1800" dirty="0">
                <a:solidFill>
                  <a:srgbClr val="000000"/>
                </a:solidFill>
                <a:effectLst/>
                <a:latin typeface="Times New Roman" panose="02020603050405020304" pitchFamily="18" charset="0"/>
                <a:ea typeface="Times New Roman" panose="02020603050405020304" pitchFamily="18" charset="0"/>
              </a:rPr>
              <a:t>[10] Mohammed </a:t>
            </a:r>
            <a:r>
              <a:rPr lang="en-IN" sz="1800" dirty="0" err="1">
                <a:solidFill>
                  <a:srgbClr val="000000"/>
                </a:solidFill>
                <a:effectLst/>
                <a:latin typeface="Times New Roman" panose="02020603050405020304" pitchFamily="18" charset="0"/>
                <a:ea typeface="Times New Roman" panose="02020603050405020304" pitchFamily="18" charset="0"/>
              </a:rPr>
              <a:t>Shafeeq</a:t>
            </a:r>
            <a:r>
              <a:rPr lang="en-IN" sz="1800" dirty="0">
                <a:solidFill>
                  <a:srgbClr val="000000"/>
                </a:solidFill>
                <a:effectLst/>
                <a:latin typeface="Times New Roman" panose="02020603050405020304" pitchFamily="18" charset="0"/>
                <a:ea typeface="Times New Roman" panose="02020603050405020304" pitchFamily="18" charset="0"/>
              </a:rPr>
              <a:t> K. K., Maqbool </a:t>
            </a:r>
            <a:r>
              <a:rPr lang="en-IN" sz="1800" dirty="0" err="1">
                <a:solidFill>
                  <a:srgbClr val="000000"/>
                </a:solidFill>
                <a:effectLst/>
                <a:latin typeface="Times New Roman" panose="02020603050405020304" pitchFamily="18" charset="0"/>
                <a:ea typeface="Times New Roman" panose="02020603050405020304" pitchFamily="18" charset="0"/>
              </a:rPr>
              <a:t>Thoufeeq</a:t>
            </a:r>
            <a:r>
              <a:rPr lang="en-IN" sz="1800" dirty="0">
                <a:solidFill>
                  <a:srgbClr val="000000"/>
                </a:solidFill>
                <a:effectLst/>
                <a:latin typeface="Times New Roman" panose="02020603050405020304" pitchFamily="18" charset="0"/>
                <a:ea typeface="Times New Roman" panose="02020603050405020304" pitchFamily="18" charset="0"/>
              </a:rPr>
              <a:t> T., “Android Board Based Intelligent Car Anti-Theft System Through Face Recognition Using GSM and GPS” Journal of Applied Information Science 6 (2), December 2018 </a:t>
            </a:r>
            <a:endParaRPr lang="en-IN" sz="1800" dirty="0">
              <a:effectLst/>
              <a:latin typeface="Times New Roman" panose="02020603050405020304" pitchFamily="18" charset="0"/>
              <a:ea typeface="Times New Roman" panose="02020603050405020304" pitchFamily="18" charset="0"/>
            </a:endParaRPr>
          </a:p>
          <a:p>
            <a:pPr>
              <a:spcBef>
                <a:spcPts val="500"/>
              </a:spcBef>
              <a:spcAft>
                <a:spcPts val="500"/>
              </a:spcAft>
            </a:pPr>
            <a:r>
              <a:rPr lang="en-IN" sz="1800" dirty="0">
                <a:solidFill>
                  <a:srgbClr val="000000"/>
                </a:solidFill>
                <a:effectLst/>
                <a:latin typeface="Times New Roman" panose="02020603050405020304" pitchFamily="18" charset="0"/>
                <a:ea typeface="Times New Roman" panose="02020603050405020304" pitchFamily="18" charset="0"/>
              </a:rPr>
              <a:t>[11] </a:t>
            </a:r>
            <a:r>
              <a:rPr lang="en-IN" sz="1800" dirty="0">
                <a:effectLst/>
                <a:latin typeface="TimesNewRomanPSMT"/>
                <a:ea typeface="Times New Roman" panose="02020603050405020304" pitchFamily="18" charset="0"/>
              </a:rPr>
              <a:t>S. J. </a:t>
            </a:r>
            <a:r>
              <a:rPr lang="en-IN" sz="1800" dirty="0" err="1">
                <a:effectLst/>
                <a:latin typeface="TimesNewRomanPSMT"/>
                <a:ea typeface="Times New Roman" panose="02020603050405020304" pitchFamily="18" charset="0"/>
              </a:rPr>
              <a:t>Karale</a:t>
            </a:r>
            <a:r>
              <a:rPr lang="en-IN" sz="1800" dirty="0">
                <a:effectLst/>
                <a:latin typeface="TimesNewRomanPSMT"/>
                <a:ea typeface="Times New Roman" panose="02020603050405020304" pitchFamily="18" charset="0"/>
              </a:rPr>
              <a:t>, Sweety </a:t>
            </a:r>
            <a:r>
              <a:rPr lang="en-IN" sz="1800" dirty="0" err="1">
                <a:effectLst/>
                <a:latin typeface="TimesNewRomanPSMT"/>
                <a:ea typeface="Times New Roman" panose="02020603050405020304" pitchFamily="18" charset="0"/>
              </a:rPr>
              <a:t>Awchat</a:t>
            </a:r>
            <a:r>
              <a:rPr lang="en-IN" sz="1800" dirty="0">
                <a:effectLst/>
                <a:latin typeface="TimesNewRomanPSMT"/>
                <a:ea typeface="Times New Roman" panose="02020603050405020304" pitchFamily="18" charset="0"/>
              </a:rPr>
              <a:t>, Piyush </a:t>
            </a:r>
            <a:r>
              <a:rPr lang="en-IN" sz="1800" dirty="0" err="1">
                <a:effectLst/>
                <a:latin typeface="TimesNewRomanPSMT"/>
                <a:ea typeface="Times New Roman" panose="02020603050405020304" pitchFamily="18" charset="0"/>
              </a:rPr>
              <a:t>Rewatkar</a:t>
            </a:r>
            <a:r>
              <a:rPr lang="en-IN" sz="1800" dirty="0">
                <a:effectLst/>
                <a:latin typeface="TimesNewRomanPSMT"/>
                <a:ea typeface="Times New Roman" panose="02020603050405020304" pitchFamily="18" charset="0"/>
              </a:rPr>
              <a:t>, Shantanu </a:t>
            </a:r>
            <a:r>
              <a:rPr lang="en-IN" sz="1800" dirty="0" err="1">
                <a:effectLst/>
                <a:latin typeface="TimesNewRomanPSMT"/>
                <a:ea typeface="Times New Roman" panose="02020603050405020304" pitchFamily="18" charset="0"/>
              </a:rPr>
              <a:t>Mankar</a:t>
            </a:r>
            <a:r>
              <a:rPr lang="en-IN" sz="1800" dirty="0">
                <a:effectLst/>
                <a:latin typeface="TimesNewRomanPSMT"/>
                <a:ea typeface="Times New Roman" panose="02020603050405020304" pitchFamily="18" charset="0"/>
              </a:rPr>
              <a:t>, </a:t>
            </a:r>
            <a:r>
              <a:rPr lang="en-IN" sz="1800" dirty="0" err="1">
                <a:effectLst/>
                <a:latin typeface="TimesNewRomanPSMT"/>
                <a:ea typeface="Times New Roman" panose="02020603050405020304" pitchFamily="18" charset="0"/>
              </a:rPr>
              <a:t>Harshal</a:t>
            </a:r>
            <a:r>
              <a:rPr lang="en-IN" sz="1800" dirty="0">
                <a:effectLst/>
                <a:latin typeface="TimesNewRomanPSMT"/>
                <a:ea typeface="Times New Roman" panose="02020603050405020304" pitchFamily="18" charset="0"/>
              </a:rPr>
              <a:t> </a:t>
            </a:r>
            <a:r>
              <a:rPr lang="en-IN" sz="1800" dirty="0" err="1">
                <a:effectLst/>
                <a:latin typeface="TimesNewRomanPSMT"/>
                <a:ea typeface="Times New Roman" panose="02020603050405020304" pitchFamily="18" charset="0"/>
              </a:rPr>
              <a:t>Khapekar</a:t>
            </a:r>
            <a:r>
              <a:rPr lang="en-IN" sz="1800" dirty="0">
                <a:effectLst/>
                <a:latin typeface="TimesNewRomanPSMT"/>
                <a:ea typeface="Times New Roman" panose="02020603050405020304" pitchFamily="18" charset="0"/>
              </a:rPr>
              <a:t>, </a:t>
            </a:r>
            <a:r>
              <a:rPr lang="en-IN" sz="1800" dirty="0" err="1">
                <a:effectLst/>
                <a:latin typeface="TimesNewRomanPSMT"/>
                <a:ea typeface="Times New Roman" panose="02020603050405020304" pitchFamily="18" charset="0"/>
              </a:rPr>
              <a:t>Tejas</a:t>
            </a:r>
            <a:r>
              <a:rPr lang="en-IN" sz="1800" dirty="0">
                <a:effectLst/>
                <a:latin typeface="TimesNewRomanPSMT"/>
                <a:ea typeface="Times New Roman" panose="02020603050405020304" pitchFamily="18" charset="0"/>
              </a:rPr>
              <a:t> </a:t>
            </a:r>
            <a:r>
              <a:rPr lang="en-IN" sz="1800" dirty="0" err="1">
                <a:effectLst/>
                <a:latin typeface="TimesNewRomanPSMT"/>
                <a:ea typeface="Times New Roman" panose="02020603050405020304" pitchFamily="18" charset="0"/>
              </a:rPr>
              <a:t>Atram</a:t>
            </a:r>
            <a:r>
              <a:rPr lang="en-IN" sz="1800" dirty="0">
                <a:effectLst/>
                <a:latin typeface="TimesNewRomanPSMT"/>
                <a:ea typeface="Times New Roman" panose="02020603050405020304" pitchFamily="18" charset="0"/>
              </a:rPr>
              <a:t>, “Car Anti-Theft System using GPS and GSM Module”, International Journal of Research in Engineering, Science and Management(IJRESM), Volume-2, ISSUE-4, April 2019</a:t>
            </a:r>
            <a:endParaRPr lang="en-IN" sz="1800" dirty="0">
              <a:effectLst/>
              <a:latin typeface="Times New Roman" panose="02020603050405020304" pitchFamily="18" charset="0"/>
              <a:ea typeface="Times New Roman" panose="02020603050405020304" pitchFamily="18" charset="0"/>
            </a:endParaRPr>
          </a:p>
          <a:p>
            <a:pPr>
              <a:spcBef>
                <a:spcPts val="500"/>
              </a:spcBef>
              <a:spcAft>
                <a:spcPts val="500"/>
              </a:spcAft>
            </a:pPr>
            <a:r>
              <a:rPr lang="en-IN" sz="1800" dirty="0">
                <a:effectLst/>
                <a:latin typeface="TimesNewRomanPSMT"/>
                <a:ea typeface="Times New Roman" panose="02020603050405020304" pitchFamily="18" charset="0"/>
              </a:rPr>
              <a:t>[12] S. </a:t>
            </a:r>
            <a:r>
              <a:rPr lang="en-IN" sz="1800" dirty="0" err="1">
                <a:effectLst/>
                <a:latin typeface="TimesNewRomanPSMT"/>
                <a:ea typeface="Times New Roman" panose="02020603050405020304" pitchFamily="18" charset="0"/>
              </a:rPr>
              <a:t>Gnanapriya</a:t>
            </a:r>
            <a:r>
              <a:rPr lang="en-IN" sz="1800" dirty="0">
                <a:effectLst/>
                <a:latin typeface="TimesNewRomanPSMT"/>
                <a:ea typeface="Times New Roman" panose="02020603050405020304" pitchFamily="18" charset="0"/>
              </a:rPr>
              <a:t>, M. </a:t>
            </a:r>
            <a:r>
              <a:rPr lang="en-IN" sz="1800" dirty="0" err="1">
                <a:effectLst/>
                <a:latin typeface="TimesNewRomanPSMT"/>
                <a:ea typeface="Times New Roman" panose="02020603050405020304" pitchFamily="18" charset="0"/>
              </a:rPr>
              <a:t>Sowmiya</a:t>
            </a:r>
            <a:r>
              <a:rPr lang="en-IN" sz="1800" dirty="0">
                <a:effectLst/>
                <a:latin typeface="TimesNewRomanPSMT"/>
                <a:ea typeface="Times New Roman" panose="02020603050405020304" pitchFamily="18" charset="0"/>
              </a:rPr>
              <a:t>, S. Priyadarshini, R. Ramya Priya, R. Saranya, “An IoT Based Anti Theft Detection and Notification System for Two Wheelers”, Social Science Research Network(SSRN), April 2022</a:t>
            </a:r>
            <a:endParaRPr lang="en-IN" sz="1800" dirty="0">
              <a:effectLst/>
              <a:latin typeface="TimesNewRomanPSMT"/>
              <a:ea typeface="Times New Roman" panose="02020603050405020304" pitchFamily="18" charset="0"/>
            </a:endParaRPr>
          </a:p>
          <a:p>
            <a:pPr>
              <a:spcBef>
                <a:spcPts val="500"/>
              </a:spcBef>
              <a:spcAft>
                <a:spcPts val="500"/>
              </a:spcAft>
            </a:pPr>
            <a:r>
              <a:rPr lang="en-IN" sz="1800" dirty="0">
                <a:effectLst/>
                <a:latin typeface="TimesNewRomanPSMT"/>
                <a:ea typeface="Times New Roman" panose="02020603050405020304" pitchFamily="18" charset="0"/>
              </a:rPr>
              <a:t>[13] </a:t>
            </a:r>
            <a:r>
              <a:rPr lang="en-IN" sz="1800" dirty="0" err="1">
                <a:effectLst/>
                <a:latin typeface="TimesNewRomanPSMT"/>
                <a:ea typeface="Times New Roman" panose="02020603050405020304" pitchFamily="18" charset="0"/>
              </a:rPr>
              <a:t>Dhanya</a:t>
            </a:r>
            <a:r>
              <a:rPr lang="en-IN" sz="1800" dirty="0">
                <a:effectLst/>
                <a:latin typeface="TimesNewRomanPSMT"/>
                <a:ea typeface="Times New Roman" panose="02020603050405020304" pitchFamily="18" charset="0"/>
              </a:rPr>
              <a:t> N. M, “Anti-Theft Vehicle Tracking System Using GPS and Location Prediction”, International Journal on Advanced Science Engineering Information Technology (IJASEIT), Vol. 8, No. 6, 2018</a:t>
            </a:r>
            <a:endParaRPr lang="en-IN" sz="1800" dirty="0">
              <a:effectLst/>
              <a:latin typeface="Times New Roman" panose="02020603050405020304" pitchFamily="18" charset="0"/>
              <a:ea typeface="Times New Roman" panose="02020603050405020304" pitchFamily="18" charset="0"/>
            </a:endParaRPr>
          </a:p>
          <a:p>
            <a:pPr>
              <a:spcBef>
                <a:spcPts val="500"/>
              </a:spcBef>
              <a:spcAft>
                <a:spcPts val="500"/>
              </a:spcAft>
            </a:pPr>
            <a:r>
              <a:rPr lang="en-IN" sz="1800" dirty="0">
                <a:effectLst/>
                <a:latin typeface="Times New Roman" panose="02020603050405020304" pitchFamily="18" charset="0"/>
                <a:ea typeface="Times New Roman" panose="02020603050405020304" pitchFamily="18" charset="0"/>
              </a:rPr>
              <a:t>[14] N Bharath Kumar, N Akash, H Aravindan, “Using Arduino Anti-Theft System for Vehicle”, International Journal of Emerging Technologies in Engineering Research (IJETER)</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Volume 6, Issue 9, September (2018)</a:t>
            </a:r>
            <a:endParaRPr lang="en-IN" sz="1800" dirty="0">
              <a:effectLst/>
              <a:latin typeface="Times New Roman" panose="02020603050405020304" pitchFamily="18" charset="0"/>
              <a:ea typeface="Times New Roman" panose="02020603050405020304" pitchFamily="18" charset="0"/>
            </a:endParaRPr>
          </a:p>
          <a:p>
            <a:pPr algn="just">
              <a:spcBef>
                <a:spcPts val="500"/>
              </a:spcBef>
              <a:spcAft>
                <a:spcPts val="500"/>
              </a:spcAft>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169339" y="178619"/>
            <a:ext cx="3853320"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References</a:t>
            </a:r>
            <a:endParaRPr lang="en-IN" dirty="0"/>
          </a:p>
        </p:txBody>
      </p:sp>
      <p:sp>
        <p:nvSpPr>
          <p:cNvPr id="4" name="TextBox 3"/>
          <p:cNvSpPr txBox="1"/>
          <p:nvPr/>
        </p:nvSpPr>
        <p:spPr>
          <a:xfrm>
            <a:off x="362338" y="782121"/>
            <a:ext cx="11467322" cy="5570756"/>
          </a:xfrm>
          <a:prstGeom prst="rect">
            <a:avLst/>
          </a:prstGeom>
          <a:noFill/>
        </p:spPr>
        <p:txBody>
          <a:bodyPr wrap="square">
            <a:spAutoFit/>
          </a:bodyPr>
          <a:lstStyle/>
          <a:p>
            <a:pPr algn="just">
              <a:spcBef>
                <a:spcPts val="500"/>
              </a:spcBef>
              <a:spcAft>
                <a:spcPts val="500"/>
              </a:spcAft>
            </a:pPr>
            <a:r>
              <a:rPr lang="en-IN" sz="1800" dirty="0">
                <a:effectLst/>
                <a:latin typeface="Times New Roman" panose="02020603050405020304" pitchFamily="18" charset="0"/>
                <a:ea typeface="Times New Roman" panose="02020603050405020304" pitchFamily="18" charset="0"/>
              </a:rPr>
              <a:t>[15] </a:t>
            </a:r>
            <a:r>
              <a:rPr lang="en-IN" sz="1800" dirty="0" err="1">
                <a:effectLst/>
                <a:latin typeface="TimesNewRomanPSMT"/>
                <a:ea typeface="Times New Roman" panose="02020603050405020304" pitchFamily="18" charset="0"/>
              </a:rPr>
              <a:t>Ogunrinola</a:t>
            </a:r>
            <a:r>
              <a:rPr lang="en-IN" sz="1800" dirty="0">
                <a:effectLst/>
                <a:latin typeface="TimesNewRomanPSMT"/>
                <a:ea typeface="Times New Roman" panose="02020603050405020304" pitchFamily="18" charset="0"/>
              </a:rPr>
              <a:t> O. B, </a:t>
            </a:r>
            <a:r>
              <a:rPr lang="en-IN" sz="1800" dirty="0" err="1">
                <a:effectLst/>
                <a:latin typeface="TimesNewRomanPSMT"/>
                <a:ea typeface="Times New Roman" panose="02020603050405020304" pitchFamily="18" charset="0"/>
              </a:rPr>
              <a:t>Olalere</a:t>
            </a:r>
            <a:r>
              <a:rPr lang="en-IN" sz="1800" dirty="0">
                <a:effectLst/>
                <a:latin typeface="TimesNewRomanPSMT"/>
                <a:ea typeface="Times New Roman" panose="02020603050405020304" pitchFamily="18" charset="0"/>
              </a:rPr>
              <a:t> N. A, Nwosu E. U, </a:t>
            </a:r>
            <a:r>
              <a:rPr lang="en-IN" sz="1800" dirty="0" err="1">
                <a:effectLst/>
                <a:latin typeface="TimesNewRomanPSMT"/>
                <a:ea typeface="Times New Roman" panose="02020603050405020304" pitchFamily="18" charset="0"/>
              </a:rPr>
              <a:t>Adebari</a:t>
            </a:r>
            <a:r>
              <a:rPr lang="en-IN" sz="1800" dirty="0">
                <a:effectLst/>
                <a:latin typeface="TimesNewRomanPSMT"/>
                <a:ea typeface="Times New Roman" panose="02020603050405020304" pitchFamily="18" charset="0"/>
              </a:rPr>
              <a:t> F. A., “Automobile Accident Reporting and Anti-Theft Stratagem”, Digital Innovations &amp; Contemporary Research in Science, Engineering &amp; Technology, Vol. 6, No. 3, September 2018</a:t>
            </a:r>
            <a:endParaRPr lang="en-IN" sz="1800" dirty="0">
              <a:effectLst/>
              <a:latin typeface="Times New Roman" panose="02020603050405020304" pitchFamily="18" charset="0"/>
              <a:ea typeface="Times New Roman" panose="02020603050405020304" pitchFamily="18" charset="0"/>
            </a:endParaRPr>
          </a:p>
          <a:p>
            <a:pPr algn="just">
              <a:spcBef>
                <a:spcPts val="500"/>
              </a:spcBef>
              <a:spcAft>
                <a:spcPts val="500"/>
              </a:spcAft>
            </a:pPr>
            <a:r>
              <a:rPr lang="en-IN" sz="1800" dirty="0">
                <a:effectLst/>
                <a:latin typeface="TimesNewRomanPSMT"/>
                <a:ea typeface="Times New Roman" panose="02020603050405020304" pitchFamily="18" charset="0"/>
              </a:rPr>
              <a:t>[16] </a:t>
            </a:r>
            <a:r>
              <a:rPr lang="en-IN" sz="1800" dirty="0" err="1">
                <a:effectLst/>
                <a:latin typeface="TimesNewRomanPSMT"/>
                <a:ea typeface="Times New Roman" panose="02020603050405020304" pitchFamily="18" charset="0"/>
              </a:rPr>
              <a:t>Gopu</a:t>
            </a:r>
            <a:r>
              <a:rPr lang="en-IN" sz="1800" dirty="0">
                <a:effectLst/>
                <a:latin typeface="TimesNewRomanPSMT"/>
                <a:ea typeface="Times New Roman" panose="02020603050405020304" pitchFamily="18" charset="0"/>
              </a:rPr>
              <a:t> Priyanka, </a:t>
            </a:r>
            <a:r>
              <a:rPr lang="en-IN" sz="1800" dirty="0" err="1">
                <a:effectLst/>
                <a:latin typeface="TimesNewRomanPSMT"/>
                <a:ea typeface="Times New Roman" panose="02020603050405020304" pitchFamily="18" charset="0"/>
              </a:rPr>
              <a:t>Bala</a:t>
            </a:r>
            <a:r>
              <a:rPr lang="en-IN" sz="1800" dirty="0">
                <a:effectLst/>
                <a:latin typeface="TimesNewRomanPSMT"/>
                <a:ea typeface="Times New Roman" panose="02020603050405020304" pitchFamily="18" charset="0"/>
              </a:rPr>
              <a:t> </a:t>
            </a:r>
            <a:r>
              <a:rPr lang="en-IN" sz="1800" dirty="0" err="1">
                <a:effectLst/>
                <a:latin typeface="TimesNewRomanPSMT"/>
                <a:ea typeface="Times New Roman" panose="02020603050405020304" pitchFamily="18" charset="0"/>
              </a:rPr>
              <a:t>Bhadruni</a:t>
            </a:r>
            <a:r>
              <a:rPr lang="en-IN" sz="1800" dirty="0">
                <a:effectLst/>
                <a:latin typeface="TimesNewRomanPSMT"/>
                <a:ea typeface="Times New Roman" panose="02020603050405020304" pitchFamily="18" charset="0"/>
              </a:rPr>
              <a:t> </a:t>
            </a:r>
            <a:r>
              <a:rPr lang="en-IN" sz="1800" dirty="0" err="1">
                <a:effectLst/>
                <a:latin typeface="TimesNewRomanPSMT"/>
                <a:ea typeface="Times New Roman" panose="02020603050405020304" pitchFamily="18" charset="0"/>
              </a:rPr>
              <a:t>Pranavi</a:t>
            </a:r>
            <a:r>
              <a:rPr lang="en-IN" sz="1800" dirty="0">
                <a:effectLst/>
                <a:latin typeface="TimesNewRomanPSMT"/>
                <a:ea typeface="Times New Roman" panose="02020603050405020304" pitchFamily="18" charset="0"/>
              </a:rPr>
              <a:t>, </a:t>
            </a:r>
            <a:r>
              <a:rPr lang="en-IN" sz="1800" dirty="0" err="1">
                <a:effectLst/>
                <a:latin typeface="TimesNewRomanPSMT"/>
                <a:ea typeface="Times New Roman" panose="02020603050405020304" pitchFamily="18" charset="0"/>
              </a:rPr>
              <a:t>Krishnamsetty</a:t>
            </a:r>
            <a:r>
              <a:rPr lang="en-IN" sz="1800" dirty="0">
                <a:effectLst/>
                <a:latin typeface="TimesNewRomanPSMT"/>
                <a:ea typeface="Times New Roman" panose="02020603050405020304" pitchFamily="18" charset="0"/>
              </a:rPr>
              <a:t> </a:t>
            </a:r>
            <a:r>
              <a:rPr lang="en-IN" sz="1800" dirty="0" err="1">
                <a:effectLst/>
                <a:latin typeface="TimesNewRomanPSMT"/>
                <a:ea typeface="Times New Roman" panose="02020603050405020304" pitchFamily="18" charset="0"/>
              </a:rPr>
              <a:t>Manaswini</a:t>
            </a:r>
            <a:r>
              <a:rPr lang="en-IN" sz="1800" dirty="0">
                <a:effectLst/>
                <a:latin typeface="TimesNewRomanPSMT"/>
                <a:ea typeface="Times New Roman" panose="02020603050405020304" pitchFamily="18" charset="0"/>
              </a:rPr>
              <a:t>, A.S.R. Sai Srinivas, A.V. </a:t>
            </a:r>
            <a:r>
              <a:rPr lang="en-IN" sz="1800" dirty="0" err="1">
                <a:effectLst/>
                <a:latin typeface="TimesNewRomanPSMT"/>
                <a:ea typeface="Times New Roman" panose="02020603050405020304" pitchFamily="18" charset="0"/>
              </a:rPr>
              <a:t>Rajan</a:t>
            </a:r>
            <a:r>
              <a:rPr lang="en-IN" sz="1800" dirty="0">
                <a:effectLst/>
                <a:latin typeface="TimesNewRomanPSMT"/>
                <a:ea typeface="Times New Roman" panose="02020603050405020304" pitchFamily="18" charset="0"/>
              </a:rPr>
              <a:t>, “International Journal of Research in Engineering, Science and Management (IJRESM)”, Volume-3, Issue-5, May 2020</a:t>
            </a:r>
            <a:endParaRPr lang="en-IN" sz="1800" dirty="0">
              <a:effectLst/>
              <a:latin typeface="Times New Roman" panose="02020603050405020304" pitchFamily="18" charset="0"/>
              <a:ea typeface="Times New Roman" panose="02020603050405020304" pitchFamily="18" charset="0"/>
            </a:endParaRPr>
          </a:p>
          <a:p>
            <a:pPr algn="just">
              <a:spcBef>
                <a:spcPts val="500"/>
              </a:spcBef>
              <a:spcAft>
                <a:spcPts val="500"/>
              </a:spcAft>
            </a:pPr>
            <a:r>
              <a:rPr lang="en-IN" sz="1800" dirty="0">
                <a:effectLst/>
                <a:latin typeface="TimesNewRomanPSMT"/>
                <a:ea typeface="Times New Roman" panose="02020603050405020304" pitchFamily="18" charset="0"/>
              </a:rPr>
              <a:t>[17] K. Lavanya, P. </a:t>
            </a:r>
            <a:r>
              <a:rPr lang="en-IN" sz="1800" dirty="0" err="1">
                <a:effectLst/>
                <a:latin typeface="TimesNewRomanPSMT"/>
                <a:ea typeface="Times New Roman" panose="02020603050405020304" pitchFamily="18" charset="0"/>
              </a:rPr>
              <a:t>Saketh</a:t>
            </a:r>
            <a:r>
              <a:rPr lang="en-IN" sz="1800" dirty="0">
                <a:effectLst/>
                <a:latin typeface="TimesNewRomanPSMT"/>
                <a:ea typeface="Times New Roman" panose="02020603050405020304" pitchFamily="18" charset="0"/>
              </a:rPr>
              <a:t> Reddy, N. Sumanth, P. </a:t>
            </a:r>
            <a:r>
              <a:rPr lang="en-IN" sz="1800" dirty="0" err="1">
                <a:effectLst/>
                <a:latin typeface="TimesNewRomanPSMT"/>
                <a:ea typeface="Times New Roman" panose="02020603050405020304" pitchFamily="18" charset="0"/>
              </a:rPr>
              <a:t>Prathamesh</a:t>
            </a:r>
            <a:r>
              <a:rPr lang="en-IN" sz="1800" dirty="0">
                <a:effectLst/>
                <a:latin typeface="TimesNewRomanPSMT"/>
                <a:ea typeface="Times New Roman" panose="02020603050405020304" pitchFamily="18" charset="0"/>
              </a:rPr>
              <a:t>, N. Aravind, “Accident Prevention, detection and reporting for two-wheeler safety system”, International Research Journal of Modernization in Engineering Technology and Science, Vol. 04, ISSUE-06, June 2022</a:t>
            </a:r>
            <a:endParaRPr lang="en-IN" sz="1800" dirty="0">
              <a:effectLst/>
              <a:latin typeface="Times New Roman" panose="02020603050405020304" pitchFamily="18" charset="0"/>
              <a:ea typeface="Times New Roman" panose="02020603050405020304" pitchFamily="18" charset="0"/>
            </a:endParaRPr>
          </a:p>
          <a:p>
            <a:pPr algn="just">
              <a:spcBef>
                <a:spcPts val="500"/>
              </a:spcBef>
              <a:spcAft>
                <a:spcPts val="500"/>
              </a:spcAft>
            </a:pPr>
            <a:r>
              <a:rPr lang="en-IN" sz="1800" dirty="0">
                <a:effectLst/>
                <a:latin typeface="TimesNewRomanPSMT"/>
                <a:ea typeface="Times New Roman" panose="02020603050405020304" pitchFamily="18" charset="0"/>
              </a:rPr>
              <a:t>[18] Chetan Kumar G S, Yogesh HM, “An Approach of Anti-Theft Security System for Vehicles”, International Journal of Multidisciplinary Research in Science, Engineering and Technology (IJMRSET), May 2022</a:t>
            </a:r>
            <a:endParaRPr lang="en-IN" sz="1800" dirty="0">
              <a:effectLst/>
              <a:latin typeface="Times New Roman" panose="02020603050405020304" pitchFamily="18" charset="0"/>
              <a:ea typeface="Times New Roman" panose="02020603050405020304" pitchFamily="18" charset="0"/>
            </a:endParaRPr>
          </a:p>
          <a:p>
            <a:pPr algn="just">
              <a:spcBef>
                <a:spcPts val="500"/>
              </a:spcBef>
              <a:spcAft>
                <a:spcPts val="500"/>
              </a:spcAft>
            </a:pPr>
            <a:r>
              <a:rPr lang="en-IN" sz="1800" dirty="0">
                <a:effectLst/>
                <a:latin typeface="TimesNewRomanPSMT"/>
                <a:ea typeface="Times New Roman" panose="02020603050405020304" pitchFamily="18" charset="0"/>
              </a:rPr>
              <a:t>[19] Dhruv </a:t>
            </a:r>
            <a:r>
              <a:rPr lang="en-IN" sz="1800" dirty="0" err="1">
                <a:effectLst/>
                <a:latin typeface="TimesNewRomanPSMT"/>
                <a:ea typeface="Times New Roman" panose="02020603050405020304" pitchFamily="18" charset="0"/>
              </a:rPr>
              <a:t>Raval</a:t>
            </a:r>
            <a:r>
              <a:rPr lang="en-IN" sz="1800" dirty="0">
                <a:effectLst/>
                <a:latin typeface="TimesNewRomanPSMT"/>
                <a:ea typeface="Times New Roman" panose="02020603050405020304" pitchFamily="18" charset="0"/>
              </a:rPr>
              <a:t>, Raj Thakkar, Chirag Prajapati, Rohan Chaudhary, Prof. Mukesh </a:t>
            </a:r>
            <a:r>
              <a:rPr lang="en-IN" sz="1800" dirty="0" err="1">
                <a:effectLst/>
                <a:latin typeface="TimesNewRomanPSMT"/>
                <a:ea typeface="Times New Roman" panose="02020603050405020304" pitchFamily="18" charset="0"/>
              </a:rPr>
              <a:t>Soni</a:t>
            </a:r>
            <a:r>
              <a:rPr lang="en-IN" sz="1800" dirty="0">
                <a:effectLst/>
                <a:latin typeface="TimesNewRomanPSMT"/>
                <a:ea typeface="Times New Roman" panose="02020603050405020304" pitchFamily="18" charset="0"/>
              </a:rPr>
              <a:t>, “Smart Vehicle System”, </a:t>
            </a:r>
            <a:r>
              <a:rPr lang="en-IN" sz="1800" dirty="0" err="1">
                <a:effectLst/>
                <a:latin typeface="TimesNewRomanPSMT"/>
                <a:ea typeface="Times New Roman" panose="02020603050405020304" pitchFamily="18" charset="0"/>
              </a:rPr>
              <a:t>Technix</a:t>
            </a:r>
            <a:r>
              <a:rPr lang="en-IN" sz="1800" dirty="0">
                <a:effectLst/>
                <a:latin typeface="TimesNewRomanPSMT"/>
                <a:ea typeface="Times New Roman" panose="02020603050405020304" pitchFamily="18" charset="0"/>
              </a:rPr>
              <a:t> International Journal for Engineering Research, Volume 6, Issue 1, January 2019</a:t>
            </a:r>
            <a:endParaRPr lang="en-IN" sz="1800" dirty="0">
              <a:effectLst/>
              <a:latin typeface="Times New Roman" panose="02020603050405020304" pitchFamily="18" charset="0"/>
              <a:ea typeface="Times New Roman" panose="02020603050405020304" pitchFamily="18" charset="0"/>
            </a:endParaRPr>
          </a:p>
          <a:p>
            <a:pPr algn="just">
              <a:spcBef>
                <a:spcPts val="500"/>
              </a:spcBef>
              <a:spcAft>
                <a:spcPts val="500"/>
              </a:spcAft>
            </a:pPr>
            <a:r>
              <a:rPr lang="en-IN" sz="1800" dirty="0">
                <a:effectLst/>
                <a:latin typeface="TimesNewRomanPSMT"/>
                <a:ea typeface="Times New Roman" panose="02020603050405020304" pitchFamily="18" charset="0"/>
              </a:rPr>
              <a:t>[20] </a:t>
            </a:r>
            <a:r>
              <a:rPr lang="en-IN" sz="1800" dirty="0" err="1">
                <a:effectLst/>
                <a:latin typeface="TimesNewRomanPSMT"/>
                <a:ea typeface="Times New Roman" panose="02020603050405020304" pitchFamily="18" charset="0"/>
              </a:rPr>
              <a:t>Lalitkumar</a:t>
            </a:r>
            <a:r>
              <a:rPr lang="en-IN" sz="1800" dirty="0">
                <a:effectLst/>
                <a:latin typeface="TimesNewRomanPSMT"/>
                <a:ea typeface="Times New Roman" panose="02020603050405020304" pitchFamily="18" charset="0"/>
              </a:rPr>
              <a:t> A. Deshmukh, Ankit A. Singh, Vishal D. </a:t>
            </a:r>
            <a:r>
              <a:rPr lang="en-IN" sz="1800" dirty="0" err="1">
                <a:effectLst/>
                <a:latin typeface="TimesNewRomanPSMT"/>
                <a:ea typeface="Times New Roman" panose="02020603050405020304" pitchFamily="18" charset="0"/>
              </a:rPr>
              <a:t>Arikar</a:t>
            </a:r>
            <a:r>
              <a:rPr lang="en-IN" sz="1800" dirty="0">
                <a:effectLst/>
                <a:latin typeface="TimesNewRomanPSMT"/>
                <a:ea typeface="Times New Roman" panose="02020603050405020304" pitchFamily="18" charset="0"/>
              </a:rPr>
              <a:t>, Seema </a:t>
            </a:r>
            <a:r>
              <a:rPr lang="en-IN" sz="1800" dirty="0" err="1">
                <a:effectLst/>
                <a:latin typeface="TimesNewRomanPSMT"/>
                <a:ea typeface="Times New Roman" panose="02020603050405020304" pitchFamily="18" charset="0"/>
              </a:rPr>
              <a:t>Biranware</a:t>
            </a:r>
            <a:r>
              <a:rPr lang="en-IN" sz="1800" dirty="0">
                <a:effectLst/>
                <a:latin typeface="TimesNewRomanPSMT"/>
                <a:ea typeface="Times New Roman" panose="02020603050405020304" pitchFamily="18" charset="0"/>
              </a:rPr>
              <a:t>, “Vehicle Theft Detection Technique”, International Research Journal of Modernization in Engineering Technology and Science(IRJMETS), Vol. 04, ISSUE 08, August 2022</a:t>
            </a:r>
            <a:endParaRPr lang="en-IN" sz="1800" dirty="0">
              <a:effectLst/>
              <a:latin typeface="Times New Roman" panose="02020603050405020304" pitchFamily="18" charset="0"/>
              <a:ea typeface="Times New Roman" panose="02020603050405020304" pitchFamily="18" charset="0"/>
            </a:endParaRPr>
          </a:p>
          <a:p>
            <a:pPr algn="just">
              <a:spcBef>
                <a:spcPts val="500"/>
              </a:spcBef>
              <a:spcAft>
                <a:spcPts val="500"/>
              </a:spcAft>
            </a:pPr>
            <a:r>
              <a:rPr lang="en-IN" sz="1800" dirty="0">
                <a:effectLst/>
                <a:latin typeface="TimesNewRomanPSMT"/>
                <a:ea typeface="Times New Roman" panose="02020603050405020304" pitchFamily="18" charset="0"/>
              </a:rPr>
              <a:t>[21] N. </a:t>
            </a:r>
            <a:r>
              <a:rPr lang="en-IN" sz="1800" dirty="0" err="1">
                <a:effectLst/>
                <a:latin typeface="TimesNewRomanPSMT"/>
                <a:ea typeface="Times New Roman" panose="02020603050405020304" pitchFamily="18" charset="0"/>
              </a:rPr>
              <a:t>Khadarbasha</a:t>
            </a:r>
            <a:r>
              <a:rPr lang="en-IN" sz="1800" dirty="0">
                <a:effectLst/>
                <a:latin typeface="TimesNewRomanPSMT"/>
                <a:ea typeface="Times New Roman" panose="02020603050405020304" pitchFamily="18" charset="0"/>
              </a:rPr>
              <a:t>, A. </a:t>
            </a:r>
            <a:r>
              <a:rPr lang="en-IN" sz="1800" dirty="0" err="1">
                <a:effectLst/>
                <a:latin typeface="TimesNewRomanPSMT"/>
                <a:ea typeface="Times New Roman" panose="02020603050405020304" pitchFamily="18" charset="0"/>
              </a:rPr>
              <a:t>Yogeshwaran</a:t>
            </a:r>
            <a:r>
              <a:rPr lang="en-IN" sz="1800" dirty="0">
                <a:effectLst/>
                <a:latin typeface="TimesNewRomanPSMT"/>
                <a:ea typeface="Times New Roman" panose="02020603050405020304" pitchFamily="18" charset="0"/>
              </a:rPr>
              <a:t>, “Vehicle Anti-Theft Detection and Protection with Air Quality IoT Notification”, Irish Interdisciplinary Journal of Science &amp; Research(IIJSR), Vol. 04, ISSUE 4, Oct-Dec. 2020</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169339" y="178619"/>
            <a:ext cx="3853320"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References</a:t>
            </a:r>
            <a:endParaRPr lang="en-IN" dirty="0"/>
          </a:p>
        </p:txBody>
      </p:sp>
      <p:sp>
        <p:nvSpPr>
          <p:cNvPr id="4" name="TextBox 3"/>
          <p:cNvSpPr txBox="1"/>
          <p:nvPr/>
        </p:nvSpPr>
        <p:spPr>
          <a:xfrm>
            <a:off x="362338" y="782121"/>
            <a:ext cx="11467322" cy="3929281"/>
          </a:xfrm>
          <a:prstGeom prst="rect">
            <a:avLst/>
          </a:prstGeom>
          <a:noFill/>
        </p:spPr>
        <p:txBody>
          <a:bodyPr wrap="square">
            <a:spAutoFit/>
          </a:bodyPr>
          <a:lstStyle/>
          <a:p>
            <a:pPr algn="just">
              <a:spcBef>
                <a:spcPts val="500"/>
              </a:spcBef>
              <a:spcAft>
                <a:spcPts val="500"/>
              </a:spcAft>
            </a:pPr>
            <a:r>
              <a:rPr lang="en-IN" sz="1800" dirty="0">
                <a:effectLst/>
                <a:latin typeface="TimesNewRomanPSMT"/>
                <a:ea typeface="Times New Roman" panose="02020603050405020304" pitchFamily="18" charset="0"/>
              </a:rPr>
              <a:t>[22] P. </a:t>
            </a:r>
            <a:r>
              <a:rPr lang="en-IN" sz="1800" dirty="0" err="1">
                <a:effectLst/>
                <a:latin typeface="TimesNewRomanPSMT"/>
                <a:ea typeface="Times New Roman" panose="02020603050405020304" pitchFamily="18" charset="0"/>
              </a:rPr>
              <a:t>Aswini</a:t>
            </a:r>
            <a:r>
              <a:rPr lang="en-IN" sz="1800" dirty="0">
                <a:effectLst/>
                <a:latin typeface="TimesNewRomanPSMT"/>
                <a:ea typeface="Times New Roman" panose="02020603050405020304" pitchFamily="18" charset="0"/>
              </a:rPr>
              <a:t>, P. Madhuri, O. </a:t>
            </a:r>
            <a:r>
              <a:rPr lang="en-IN" sz="1800" dirty="0" err="1">
                <a:effectLst/>
                <a:latin typeface="TimesNewRomanPSMT"/>
                <a:ea typeface="Times New Roman" panose="02020603050405020304" pitchFamily="18" charset="0"/>
              </a:rPr>
              <a:t>DivyaSree</a:t>
            </a:r>
            <a:r>
              <a:rPr lang="en-IN" sz="1800" dirty="0">
                <a:effectLst/>
                <a:latin typeface="TimesNewRomanPSMT"/>
                <a:ea typeface="Times New Roman" panose="02020603050405020304" pitchFamily="18" charset="0"/>
              </a:rPr>
              <a:t>, </a:t>
            </a:r>
            <a:r>
              <a:rPr lang="en-IN" sz="1800" dirty="0" err="1">
                <a:effectLst/>
                <a:latin typeface="TimesNewRomanPSMT"/>
                <a:ea typeface="Times New Roman" panose="02020603050405020304" pitchFamily="18" charset="0"/>
              </a:rPr>
              <a:t>Dr.</a:t>
            </a:r>
            <a:r>
              <a:rPr lang="en-IN" sz="1800" dirty="0">
                <a:effectLst/>
                <a:latin typeface="TimesNewRomanPSMT"/>
                <a:ea typeface="Times New Roman" panose="02020603050405020304" pitchFamily="18" charset="0"/>
              </a:rPr>
              <a:t> </a:t>
            </a:r>
            <a:r>
              <a:rPr lang="en-IN" sz="1800" dirty="0" err="1">
                <a:effectLst/>
                <a:latin typeface="TimesNewRomanPSMT"/>
                <a:ea typeface="Times New Roman" panose="02020603050405020304" pitchFamily="18" charset="0"/>
              </a:rPr>
              <a:t>J.Vinoth</a:t>
            </a:r>
            <a:r>
              <a:rPr lang="en-IN" sz="1800" dirty="0">
                <a:effectLst/>
                <a:latin typeface="TimesNewRomanPSMT"/>
                <a:ea typeface="Times New Roman" panose="02020603050405020304" pitchFamily="18" charset="0"/>
              </a:rPr>
              <a:t> Kumar, “Vehicle Theft Detection with Remote Engine Locking”, International Journal of Research Publication and Reviews, Vol. 02, ISSUE 3, 2021</a:t>
            </a:r>
            <a:endParaRPr lang="en-IN" sz="1800" dirty="0">
              <a:effectLst/>
              <a:latin typeface="Times New Roman" panose="02020603050405020304" pitchFamily="18" charset="0"/>
              <a:ea typeface="Times New Roman" panose="02020603050405020304" pitchFamily="18" charset="0"/>
            </a:endParaRPr>
          </a:p>
          <a:p>
            <a:pPr algn="just">
              <a:spcBef>
                <a:spcPts val="500"/>
              </a:spcBef>
              <a:spcAft>
                <a:spcPts val="500"/>
              </a:spcAft>
            </a:pPr>
            <a:r>
              <a:rPr lang="en-IN" sz="1800" dirty="0">
                <a:effectLst/>
                <a:latin typeface="TimesNewRomanPSMT"/>
                <a:ea typeface="Times New Roman" panose="02020603050405020304" pitchFamily="18" charset="0"/>
              </a:rPr>
              <a:t>[23] Prabha Kant Dwivedi, Pragya Jaiswal, Shobha Nishad, Priya Singh, </a:t>
            </a:r>
            <a:r>
              <a:rPr lang="en-IN" sz="1800" dirty="0" err="1">
                <a:effectLst/>
                <a:latin typeface="TimesNewRomanPSMT"/>
                <a:ea typeface="Times New Roman" panose="02020603050405020304" pitchFamily="18" charset="0"/>
              </a:rPr>
              <a:t>Sristi</a:t>
            </a:r>
            <a:r>
              <a:rPr lang="en-IN" sz="1800" dirty="0">
                <a:effectLst/>
                <a:latin typeface="TimesNewRomanPSMT"/>
                <a:ea typeface="Times New Roman" panose="02020603050405020304" pitchFamily="18" charset="0"/>
              </a:rPr>
              <a:t> Singh, Archana, “Vehicle Theft, Detection and Remote Engine Locking System”, International Research Journal of Modernization in Engineering Technology and Science(IRJMETS), Vol. 02, ISSUE 04, April 2020</a:t>
            </a:r>
            <a:endParaRPr lang="en-IN" sz="1800" dirty="0">
              <a:effectLst/>
              <a:latin typeface="Times New Roman" panose="02020603050405020304" pitchFamily="18" charset="0"/>
              <a:ea typeface="Times New Roman" panose="02020603050405020304" pitchFamily="18" charset="0"/>
            </a:endParaRPr>
          </a:p>
          <a:p>
            <a:pPr algn="just">
              <a:spcBef>
                <a:spcPts val="500"/>
              </a:spcBef>
              <a:spcAft>
                <a:spcPts val="500"/>
              </a:spcAft>
            </a:pPr>
            <a:r>
              <a:rPr lang="en-IN" sz="1800" dirty="0">
                <a:effectLst/>
                <a:latin typeface="TimesNewRomanPSMT"/>
                <a:ea typeface="Times New Roman" panose="02020603050405020304" pitchFamily="18" charset="0"/>
              </a:rPr>
              <a:t>[24] Prof. </a:t>
            </a:r>
            <a:r>
              <a:rPr lang="en-IN" sz="1800" dirty="0" err="1">
                <a:effectLst/>
                <a:latin typeface="TimesNewRomanPSMT"/>
                <a:ea typeface="Times New Roman" panose="02020603050405020304" pitchFamily="18" charset="0"/>
              </a:rPr>
              <a:t>Ujwala</a:t>
            </a:r>
            <a:r>
              <a:rPr lang="en-IN" sz="1800" dirty="0">
                <a:effectLst/>
                <a:latin typeface="TimesNewRomanPSMT"/>
                <a:ea typeface="Times New Roman" panose="02020603050405020304" pitchFamily="18" charset="0"/>
              </a:rPr>
              <a:t> Patil, Prof. </a:t>
            </a:r>
            <a:r>
              <a:rPr lang="en-IN" sz="1800" dirty="0" err="1">
                <a:effectLst/>
                <a:latin typeface="TimesNewRomanPSMT"/>
                <a:ea typeface="Times New Roman" panose="02020603050405020304" pitchFamily="18" charset="0"/>
              </a:rPr>
              <a:t>S.N.Mathad</a:t>
            </a:r>
            <a:r>
              <a:rPr lang="en-IN" sz="1800" dirty="0">
                <a:effectLst/>
                <a:latin typeface="TimesNewRomanPSMT"/>
                <a:ea typeface="Times New Roman" panose="02020603050405020304" pitchFamily="18" charset="0"/>
              </a:rPr>
              <a:t>, Mr. Shishir Ramesh Patil, “Vehicle Tracking System using GPS and GSM using Mobile Applications”, International Journal of Innovative Science and Research Technology, Vol. 03, ISSUE – 05, May 2018</a:t>
            </a:r>
            <a:endParaRPr lang="en-IN" sz="1800" dirty="0">
              <a:effectLst/>
              <a:latin typeface="TimesNewRomanPSMT"/>
              <a:ea typeface="Times New Roman" panose="02020603050405020304" pitchFamily="18" charset="0"/>
            </a:endParaRPr>
          </a:p>
          <a:p>
            <a:pPr algn="just">
              <a:spcBef>
                <a:spcPts val="500"/>
              </a:spcBef>
              <a:spcAft>
                <a:spcPts val="500"/>
              </a:spcAft>
            </a:pPr>
            <a:r>
              <a:rPr lang="en-IN" sz="1800" dirty="0">
                <a:effectLst/>
                <a:latin typeface="TimesNewRomanPSMT"/>
                <a:ea typeface="Times New Roman" panose="02020603050405020304" pitchFamily="18" charset="0"/>
              </a:rPr>
              <a:t>[25] T. Shailaja, B. </a:t>
            </a:r>
            <a:r>
              <a:rPr lang="en-IN" sz="1800" dirty="0" err="1">
                <a:effectLst/>
                <a:latin typeface="TimesNewRomanPSMT"/>
                <a:ea typeface="Times New Roman" panose="02020603050405020304" pitchFamily="18" charset="0"/>
              </a:rPr>
              <a:t>Parameshwari</a:t>
            </a:r>
            <a:r>
              <a:rPr lang="en-IN" sz="1800" dirty="0">
                <a:effectLst/>
                <a:latin typeface="TimesNewRomanPSMT"/>
                <a:ea typeface="Times New Roman" panose="02020603050405020304" pitchFamily="18" charset="0"/>
              </a:rPr>
              <a:t>, S. </a:t>
            </a:r>
            <a:r>
              <a:rPr lang="en-IN" sz="1800" dirty="0" err="1">
                <a:effectLst/>
                <a:latin typeface="TimesNewRomanPSMT"/>
                <a:ea typeface="Times New Roman" panose="02020603050405020304" pitchFamily="18" charset="0"/>
              </a:rPr>
              <a:t>Bahulya</a:t>
            </a:r>
            <a:r>
              <a:rPr lang="en-IN" sz="1800" dirty="0">
                <a:effectLst/>
                <a:latin typeface="TimesNewRomanPSMT"/>
                <a:ea typeface="Times New Roman" panose="02020603050405020304" pitchFamily="18" charset="0"/>
              </a:rPr>
              <a:t>, M. </a:t>
            </a:r>
            <a:r>
              <a:rPr lang="en-IN" sz="1800" dirty="0" err="1">
                <a:effectLst/>
                <a:latin typeface="TimesNewRomanPSMT"/>
                <a:ea typeface="Times New Roman" panose="02020603050405020304" pitchFamily="18" charset="0"/>
              </a:rPr>
              <a:t>Manaswi</a:t>
            </a:r>
            <a:r>
              <a:rPr lang="en-IN" sz="1800" dirty="0">
                <a:effectLst/>
                <a:latin typeface="TimesNewRomanPSMT"/>
                <a:ea typeface="Times New Roman" panose="02020603050405020304" pitchFamily="18" charset="0"/>
              </a:rPr>
              <a:t>, S.</a:t>
            </a:r>
            <a:r>
              <a:rPr lang="en-IN" sz="1800" dirty="0" err="1">
                <a:effectLst/>
                <a:latin typeface="TimesNewRomanPSMT"/>
                <a:ea typeface="Times New Roman" panose="02020603050405020304" pitchFamily="18" charset="0"/>
              </a:rPr>
              <a:t>Chandrabhanu</a:t>
            </a:r>
            <a:r>
              <a:rPr lang="en-IN" sz="1800" dirty="0">
                <a:effectLst/>
                <a:latin typeface="TimesNewRomanPSMT"/>
                <a:ea typeface="Times New Roman" panose="02020603050405020304" pitchFamily="18" charset="0"/>
              </a:rPr>
              <a:t>,”Vehicle Tracking and Monitoring System to Enhance the Safety and Security Driving using IoT”, International Journal for Advanced Research In Science &amp; Technology(IJARST), Vol. 10, ISSUE 12, Dec 2020</a:t>
            </a:r>
            <a:endParaRPr lang="en-IN" sz="1800" dirty="0">
              <a:effectLst/>
              <a:latin typeface="Times New Roman" panose="02020603050405020304" pitchFamily="18" charset="0"/>
              <a:ea typeface="Times New Roman" panose="02020603050405020304" pitchFamily="18" charset="0"/>
            </a:endParaRPr>
          </a:p>
          <a:p>
            <a:pPr algn="just">
              <a:spcBef>
                <a:spcPts val="500"/>
              </a:spcBef>
              <a:spcAft>
                <a:spcPts val="500"/>
              </a:spcAft>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827979" y="227636"/>
            <a:ext cx="4541470"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Problem Statement</a:t>
            </a:r>
            <a:endParaRPr lang="en-IN" dirty="0"/>
          </a:p>
        </p:txBody>
      </p:sp>
      <p:sp>
        <p:nvSpPr>
          <p:cNvPr id="11" name="TextBox 10"/>
          <p:cNvSpPr txBox="1"/>
          <p:nvPr/>
        </p:nvSpPr>
        <p:spPr>
          <a:xfrm>
            <a:off x="1286582" y="1360361"/>
            <a:ext cx="9618833" cy="1289071"/>
          </a:xfrm>
          <a:prstGeom prst="rect">
            <a:avLst/>
          </a:prstGeom>
          <a:noFill/>
        </p:spPr>
        <p:txBody>
          <a:bodyPr wrap="square">
            <a:spAutoFit/>
          </a:bodyPr>
          <a:lstStyle/>
          <a:p>
            <a:pPr algn="just">
              <a:lnSpc>
                <a:spcPct val="150000"/>
              </a:lnSpc>
              <a:spcBef>
                <a:spcPts val="500"/>
              </a:spcBef>
              <a:spcAft>
                <a:spcPts val="500"/>
              </a:spcAft>
            </a:pPr>
            <a:r>
              <a:rPr lang="en-IN" sz="1800" dirty="0">
                <a:effectLst/>
                <a:latin typeface="TimesNewRomanPSMT"/>
                <a:ea typeface="Times New Roman" panose="02020603050405020304" pitchFamily="18" charset="0"/>
              </a:rPr>
              <a:t>Development of an efficient security system for anti-theft and accident detection, using an embedded system consisting of a global positioning system (GPS) , a Wi-Fi module and message sending technology using GSM. </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170984" y="457200"/>
            <a:ext cx="3167309"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Introduction</a:t>
            </a:r>
            <a:endParaRPr lang="en-IN" dirty="0"/>
          </a:p>
        </p:txBody>
      </p:sp>
      <p:sp>
        <p:nvSpPr>
          <p:cNvPr id="11" name="TextBox 10"/>
          <p:cNvSpPr txBox="1"/>
          <p:nvPr/>
        </p:nvSpPr>
        <p:spPr>
          <a:xfrm>
            <a:off x="392675" y="1367699"/>
            <a:ext cx="11406650" cy="4319270"/>
          </a:xfrm>
          <a:prstGeom prst="rect">
            <a:avLst/>
          </a:prstGeom>
          <a:noFill/>
        </p:spPr>
        <p:txBody>
          <a:bodyPr wrap="square">
            <a:spAutoFit/>
          </a:bodyPr>
          <a:lstStyle/>
          <a:p>
            <a:pPr algn="just">
              <a:lnSpc>
                <a:spcPct val="150000"/>
              </a:lnSpc>
              <a:spcBef>
                <a:spcPts val="750"/>
              </a:spcBef>
              <a:buSzPct val="100000"/>
              <a:defRPr/>
            </a:pPr>
            <a:r>
              <a:rPr lang="en-US" dirty="0"/>
              <a:t>The project titled “</a:t>
            </a:r>
            <a:r>
              <a:rPr lang="en-GB" sz="1800" dirty="0">
                <a:solidFill>
                  <a:srgbClr val="000000"/>
                </a:solidFill>
              </a:rPr>
              <a:t>Anti-Theft Protection of Vehicle by GSM and GPS and Accident Detection</a:t>
            </a:r>
            <a:r>
              <a:rPr lang="en-US" dirty="0"/>
              <a:t>” is a model for an anti-theft and accident detection for four-wheeler. As the theft of the vehicles are increasing nowadays it’s becoming difficult to locate the </a:t>
            </a:r>
            <a:r>
              <a:rPr lang="en-US"/>
              <a:t>stolen vehicle.</a:t>
            </a:r>
            <a:r>
              <a:rPr lang="en-IN" altLang="en-US" dirty="0">
                <a:latin typeface="Calibri" panose="020F0502020204030204" pitchFamily="34" charset="0"/>
                <a:cs typeface="Calibri" panose="020F0502020204030204" pitchFamily="34" charset="0"/>
              </a:rPr>
              <a:t>As, many accidents are also happening and people are dying on the roads, many times their families won't get to know for a long time that their family members have met with the accident. </a:t>
            </a:r>
            <a:endParaRPr lang="en-IN" altLang="en-US" dirty="0">
              <a:latin typeface="Calibri" panose="020F0502020204030204" pitchFamily="34" charset="0"/>
              <a:cs typeface="Calibri" panose="020F0502020204030204" pitchFamily="34" charset="0"/>
            </a:endParaRPr>
          </a:p>
          <a:p>
            <a:pPr algn="just">
              <a:lnSpc>
                <a:spcPct val="150000"/>
              </a:lnSpc>
              <a:spcBef>
                <a:spcPts val="750"/>
              </a:spcBef>
              <a:buSzPct val="100000"/>
              <a:defRPr/>
            </a:pPr>
            <a:r>
              <a:rPr lang="en-IN" altLang="en-US" dirty="0">
                <a:latin typeface="Calibri" panose="020F0502020204030204" pitchFamily="34" charset="0"/>
                <a:cs typeface="Calibri" panose="020F0502020204030204" pitchFamily="34" charset="0"/>
              </a:rPr>
              <a:t>In order to overcome these 2 problems, the solution is to opt a device which gives the location of the vehicle and notifies when accident occurs. By using this device, we will be able to track the live location of the vehicle and detect when an accident occurs.</a:t>
            </a:r>
            <a:endParaRPr lang="en-IN" altLang="en-US" dirty="0">
              <a:latin typeface="Calibri" panose="020F0502020204030204" pitchFamily="34" charset="0"/>
              <a:cs typeface="Calibri" panose="020F0502020204030204" pitchFamily="34" charset="0"/>
            </a:endParaRPr>
          </a:p>
          <a:p>
            <a:pPr algn="just">
              <a:lnSpc>
                <a:spcPct val="150000"/>
              </a:lnSpc>
              <a:spcBef>
                <a:spcPts val="750"/>
              </a:spcBef>
              <a:buSzPct val="100000"/>
              <a:defRPr/>
            </a:pPr>
            <a:r>
              <a:rPr lang="en-IN" altLang="en-US" dirty="0">
                <a:latin typeface="Calibri" panose="020F0502020204030204" pitchFamily="34" charset="0"/>
                <a:cs typeface="Calibri" panose="020F0502020204030204" pitchFamily="34" charset="0"/>
              </a:rPr>
              <a:t>Hence the implementation is simple, and the cost is less so that people can easily afford to install this device in their cars, which will in turn benefit them in the future in case something occurs.</a:t>
            </a:r>
            <a:endParaRPr lang="en-IN" altLang="en-US" dirty="0">
              <a:latin typeface="Calibri" panose="020F0502020204030204" pitchFamily="34" charset="0"/>
              <a:cs typeface="Calibri" panose="020F0502020204030204" pitchFamily="34" charset="0"/>
            </a:endParaRPr>
          </a:p>
          <a:p>
            <a:pPr algn="just">
              <a:lnSpc>
                <a:spcPct val="107000"/>
              </a:lnSpc>
              <a:spcAft>
                <a:spcPts val="800"/>
              </a:spcAft>
            </a:pPr>
            <a:endParaRPr lang="en-IN" dirty="0">
              <a:latin typeface="Calibri" panose="020F0502020204030204" pitchFamily="34" charset="0"/>
              <a:cs typeface="Calibri" panose="020F0502020204030204" pitchFamily="34" charset="0"/>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626424" y="0"/>
            <a:ext cx="4939149"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Literature Survey</a:t>
            </a:r>
            <a:endParaRPr lang="en-IN" dirty="0"/>
          </a:p>
        </p:txBody>
      </p:sp>
      <p:graphicFrame>
        <p:nvGraphicFramePr>
          <p:cNvPr id="3" name="Table 3"/>
          <p:cNvGraphicFramePr>
            <a:graphicFrameLocks noGrp="1"/>
          </p:cNvGraphicFramePr>
          <p:nvPr/>
        </p:nvGraphicFramePr>
        <p:xfrm>
          <a:off x="586333" y="814913"/>
          <a:ext cx="11171777" cy="5521340"/>
        </p:xfrm>
        <a:graphic>
          <a:graphicData uri="http://schemas.openxmlformats.org/drawingml/2006/table">
            <a:tbl>
              <a:tblPr firstRow="1" bandRow="1">
                <a:tableStyleId>{073A0DAA-6AF3-43AB-8588-CEC1D06C72B9}</a:tableStyleId>
              </a:tblPr>
              <a:tblGrid>
                <a:gridCol w="750630"/>
                <a:gridCol w="3542738"/>
                <a:gridCol w="5562530"/>
                <a:gridCol w="1315879"/>
              </a:tblGrid>
              <a:tr h="648862">
                <a:tc>
                  <a:txBody>
                    <a:bodyPr/>
                    <a:lstStyle/>
                    <a:p>
                      <a:r>
                        <a:rPr lang="en-US" dirty="0"/>
                        <a:t>Sl. No</a:t>
                      </a:r>
                      <a:endParaRPr lang="en-US" dirty="0"/>
                    </a:p>
                  </a:txBody>
                  <a:tcPr/>
                </a:tc>
                <a:tc>
                  <a:txBody>
                    <a:bodyPr/>
                    <a:lstStyle/>
                    <a:p>
                      <a:r>
                        <a:rPr lang="en-US" dirty="0"/>
                        <a:t>Authors</a:t>
                      </a:r>
                      <a:endParaRPr lang="en-US" dirty="0"/>
                    </a:p>
                  </a:txBody>
                  <a:tcPr/>
                </a:tc>
                <a:tc>
                  <a:txBody>
                    <a:bodyPr/>
                    <a:lstStyle/>
                    <a:p>
                      <a:r>
                        <a:rPr lang="en-US" dirty="0"/>
                        <a:t>Inference</a:t>
                      </a:r>
                      <a:endParaRPr lang="en-US" dirty="0"/>
                    </a:p>
                  </a:txBody>
                  <a:tcPr/>
                </a:tc>
                <a:tc>
                  <a:txBody>
                    <a:bodyPr/>
                    <a:lstStyle/>
                    <a:p>
                      <a:r>
                        <a:rPr lang="en-US" dirty="0"/>
                        <a:t>Year of Publication</a:t>
                      </a:r>
                      <a:endParaRPr lang="en-US" dirty="0"/>
                    </a:p>
                  </a:txBody>
                  <a:tcPr/>
                </a:tc>
              </a:tr>
              <a:tr h="1199479">
                <a:tc>
                  <a:txBody>
                    <a:bodyPr/>
                    <a:lstStyle/>
                    <a:p>
                      <a:r>
                        <a:rPr lang="en-US" dirty="0"/>
                        <a:t>1</a:t>
                      </a:r>
                      <a:endParaRPr lang="en-US" dirty="0"/>
                    </a:p>
                  </a:txBody>
                  <a:tcPr/>
                </a:tc>
                <a:tc>
                  <a:txBody>
                    <a:bodyPr/>
                    <a:lstStyle/>
                    <a:p>
                      <a:r>
                        <a:rPr lang="en-US" sz="1800" kern="1200" dirty="0" err="1">
                          <a:solidFill>
                            <a:schemeClr val="dk1"/>
                          </a:solidFill>
                          <a:effectLst/>
                          <a:latin typeface="+mn-lt"/>
                          <a:ea typeface="+mn-ea"/>
                          <a:cs typeface="+mn-cs"/>
                        </a:rPr>
                        <a:t>M.Veeraiah</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B.Nandini</a:t>
                      </a:r>
                      <a:r>
                        <a:rPr lang="en-US" sz="1800" kern="1200" dirty="0">
                          <a:solidFill>
                            <a:schemeClr val="dk1"/>
                          </a:solidFill>
                          <a:effectLst/>
                          <a:latin typeface="+mn-lt"/>
                          <a:ea typeface="+mn-ea"/>
                          <a:cs typeface="+mn-cs"/>
                        </a:rPr>
                        <a:t>, P. </a:t>
                      </a:r>
                      <a:r>
                        <a:rPr lang="en-US" sz="1800" kern="1200" dirty="0" err="1">
                          <a:solidFill>
                            <a:schemeClr val="dk1"/>
                          </a:solidFill>
                          <a:effectLst/>
                          <a:latin typeface="+mn-lt"/>
                          <a:ea typeface="+mn-ea"/>
                          <a:cs typeface="+mn-cs"/>
                        </a:rPr>
                        <a:t>Koteswara</a:t>
                      </a:r>
                      <a:r>
                        <a:rPr lang="en-US" sz="1800" kern="1200" dirty="0">
                          <a:solidFill>
                            <a:schemeClr val="dk1"/>
                          </a:solidFill>
                          <a:effectLst/>
                          <a:latin typeface="+mn-lt"/>
                          <a:ea typeface="+mn-ea"/>
                          <a:cs typeface="+mn-cs"/>
                        </a:rPr>
                        <a:t> Rao, M. </a:t>
                      </a:r>
                      <a:r>
                        <a:rPr lang="en-US" sz="1800" kern="1200" dirty="0" err="1">
                          <a:solidFill>
                            <a:schemeClr val="dk1"/>
                          </a:solidFill>
                          <a:effectLst/>
                          <a:latin typeface="+mn-lt"/>
                          <a:ea typeface="+mn-ea"/>
                          <a:cs typeface="+mn-cs"/>
                        </a:rPr>
                        <a:t>Jaswanth</a:t>
                      </a:r>
                      <a:r>
                        <a:rPr lang="en-US" sz="1800" kern="1200" dirty="0">
                          <a:solidFill>
                            <a:schemeClr val="dk1"/>
                          </a:solidFill>
                          <a:effectLst/>
                          <a:latin typeface="+mn-lt"/>
                          <a:ea typeface="+mn-ea"/>
                          <a:cs typeface="+mn-cs"/>
                        </a:rPr>
                        <a:t>, M. Jyotsna</a:t>
                      </a:r>
                      <a:r>
                        <a:rPr lang="en-IN" dirty="0">
                          <a:effectLst/>
                        </a:rPr>
                        <a:t> </a:t>
                      </a:r>
                      <a:endParaRPr lang="en-US" dirty="0"/>
                    </a:p>
                  </a:txBody>
                  <a:tcPr/>
                </a:tc>
                <a:tc>
                  <a:txBody>
                    <a:bodyPr/>
                    <a:lstStyle/>
                    <a:p>
                      <a:r>
                        <a:rPr lang="en-US" sz="1800" kern="1200" dirty="0">
                          <a:solidFill>
                            <a:schemeClr val="dk1"/>
                          </a:solidFill>
                          <a:effectLst/>
                          <a:latin typeface="+mn-lt"/>
                          <a:ea typeface="+mn-ea"/>
                          <a:cs typeface="+mn-cs"/>
                        </a:rPr>
                        <a:t>Used the finger print module where placing finger in this module can be started by the authorized person only, which provides more security. They have placed Accident Detection module as well.</a:t>
                      </a:r>
                      <a:r>
                        <a:rPr lang="en-IN" dirty="0">
                          <a:effectLst/>
                        </a:rPr>
                        <a:t> </a:t>
                      </a:r>
                      <a:endParaRPr lang="en-US" dirty="0"/>
                    </a:p>
                  </a:txBody>
                  <a:tcPr/>
                </a:tc>
                <a:tc>
                  <a:txBody>
                    <a:bodyPr/>
                    <a:lstStyle/>
                    <a:p>
                      <a:r>
                        <a:rPr lang="en-US" dirty="0"/>
                        <a:t>2022</a:t>
                      </a:r>
                      <a:endParaRPr lang="en-US" dirty="0"/>
                    </a:p>
                  </a:txBody>
                  <a:tcPr/>
                </a:tc>
              </a:tr>
              <a:tr h="1274041">
                <a:tc>
                  <a:txBody>
                    <a:bodyPr/>
                    <a:lstStyle/>
                    <a:p>
                      <a:r>
                        <a:rPr lang="en-US" dirty="0"/>
                        <a:t>2 </a:t>
                      </a:r>
                      <a:endParaRPr lang="en-US" dirty="0"/>
                    </a:p>
                  </a:txBody>
                  <a:tcPr/>
                </a:tc>
                <a:tc>
                  <a:txBody>
                    <a:bodyPr/>
                    <a:lstStyle/>
                    <a:p>
                      <a:r>
                        <a:rPr lang="en-US" sz="1800" kern="1200" dirty="0">
                          <a:solidFill>
                            <a:schemeClr val="dk1"/>
                          </a:solidFill>
                          <a:effectLst/>
                          <a:latin typeface="+mn-lt"/>
                          <a:ea typeface="+mn-ea"/>
                          <a:cs typeface="+mn-cs"/>
                        </a:rPr>
                        <a:t>Anjan T L, Nikhil Satish, </a:t>
                      </a:r>
                      <a:r>
                        <a:rPr lang="en-US" sz="1800" kern="1200" dirty="0" err="1">
                          <a:solidFill>
                            <a:schemeClr val="dk1"/>
                          </a:solidFill>
                          <a:effectLst/>
                          <a:latin typeface="+mn-lt"/>
                          <a:ea typeface="+mn-ea"/>
                          <a:cs typeface="+mn-cs"/>
                        </a:rPr>
                        <a:t>Abhinandan</a:t>
                      </a:r>
                      <a:r>
                        <a:rPr lang="en-US" sz="1800" kern="1200" dirty="0">
                          <a:solidFill>
                            <a:schemeClr val="dk1"/>
                          </a:solidFill>
                          <a:effectLst/>
                          <a:latin typeface="+mn-lt"/>
                          <a:ea typeface="+mn-ea"/>
                          <a:cs typeface="+mn-cs"/>
                        </a:rPr>
                        <a:t> Kumar, Abhinav Narayan, Kiran S M </a:t>
                      </a:r>
                      <a:endParaRPr lang="en-US" dirty="0"/>
                    </a:p>
                  </a:txBody>
                  <a:tcPr/>
                </a:tc>
                <a:tc>
                  <a:txBody>
                    <a:bodyPr/>
                    <a:lstStyle/>
                    <a:p>
                      <a:r>
                        <a:rPr lang="en-US" sz="1800" kern="1200" dirty="0">
                          <a:solidFill>
                            <a:schemeClr val="dk1"/>
                          </a:solidFill>
                          <a:effectLst/>
                          <a:latin typeface="+mn-lt"/>
                          <a:ea typeface="+mn-ea"/>
                          <a:cs typeface="+mn-cs"/>
                        </a:rPr>
                        <a:t>Used a password to access the vehicle, if the password is correctly entered then the circuit is build to engine ignition system. If not, ignition of the vehicle will not light-up and the vehicle shall not start.</a:t>
                      </a:r>
                      <a:endParaRPr lang="en-US" dirty="0"/>
                    </a:p>
                  </a:txBody>
                  <a:tcPr/>
                </a:tc>
                <a:tc>
                  <a:txBody>
                    <a:bodyPr/>
                    <a:lstStyle/>
                    <a:p>
                      <a:r>
                        <a:rPr lang="en-US" dirty="0"/>
                        <a:t>2018</a:t>
                      </a:r>
                      <a:endParaRPr lang="en-US" dirty="0"/>
                    </a:p>
                  </a:txBody>
                  <a:tcPr/>
                </a:tc>
              </a:tr>
              <a:tr h="1199479">
                <a:tc>
                  <a:txBody>
                    <a:bodyPr/>
                    <a:lstStyle/>
                    <a:p>
                      <a:r>
                        <a:rPr lang="en-US" dirty="0"/>
                        <a:t>3</a:t>
                      </a:r>
                      <a:endParaRPr lang="en-US" dirty="0"/>
                    </a:p>
                  </a:txBody>
                  <a:tcPr/>
                </a:tc>
                <a:tc>
                  <a:txBody>
                    <a:bodyPr/>
                    <a:lstStyle/>
                    <a:p>
                      <a:r>
                        <a:rPr lang="en-US" sz="1800" kern="1200" dirty="0">
                          <a:solidFill>
                            <a:schemeClr val="dk1"/>
                          </a:solidFill>
                          <a:effectLst/>
                          <a:latin typeface="+mn-lt"/>
                          <a:ea typeface="+mn-ea"/>
                          <a:cs typeface="+mn-cs"/>
                        </a:rPr>
                        <a:t>Adnan Shamim, </a:t>
                      </a:r>
                      <a:r>
                        <a:rPr lang="en-US" sz="1800" kern="1200" dirty="0" err="1">
                          <a:solidFill>
                            <a:schemeClr val="dk1"/>
                          </a:solidFill>
                          <a:effectLst/>
                          <a:latin typeface="+mn-lt"/>
                          <a:ea typeface="+mn-ea"/>
                          <a:cs typeface="+mn-cs"/>
                        </a:rPr>
                        <a:t>Eurusha</a:t>
                      </a:r>
                      <a:r>
                        <a:rPr lang="en-US" sz="1800" kern="1200" dirty="0">
                          <a:solidFill>
                            <a:schemeClr val="dk1"/>
                          </a:solidFill>
                          <a:effectLst/>
                          <a:latin typeface="+mn-lt"/>
                          <a:ea typeface="+mn-ea"/>
                          <a:cs typeface="+mn-cs"/>
                        </a:rPr>
                        <a:t> Pious, Muhammad Adil </a:t>
                      </a:r>
                      <a:endParaRPr lang="en-US" dirty="0"/>
                    </a:p>
                  </a:txBody>
                  <a:tcPr/>
                </a:tc>
                <a:tc>
                  <a:txBody>
                    <a:bodyPr/>
                    <a:lstStyle/>
                    <a:p>
                      <a:r>
                        <a:rPr lang="en-US" sz="1800" kern="1200" dirty="0">
                          <a:solidFill>
                            <a:schemeClr val="dk1"/>
                          </a:solidFill>
                          <a:effectLst/>
                          <a:latin typeface="+mn-lt"/>
                          <a:ea typeface="+mn-ea"/>
                          <a:cs typeface="+mn-cs"/>
                        </a:rPr>
                        <a:t>proposed a system in which when you insert the key it redirects to your Android Application. The mobile application is in the main control of the system and can specify the commands after then</a:t>
                      </a:r>
                      <a:r>
                        <a:rPr lang="en-IN" sz="1800" kern="1200" dirty="0">
                          <a:solidFill>
                            <a:schemeClr val="dk1"/>
                          </a:solidFill>
                          <a:effectLst/>
                          <a:latin typeface="+mn-lt"/>
                          <a:ea typeface="+mn-ea"/>
                          <a:cs typeface="+mn-cs"/>
                        </a:rPr>
                        <a:t>.</a:t>
                      </a:r>
                      <a:endParaRPr lang="en-US" dirty="0"/>
                    </a:p>
                  </a:txBody>
                  <a:tcPr/>
                </a:tc>
                <a:tc>
                  <a:txBody>
                    <a:bodyPr/>
                    <a:lstStyle/>
                    <a:p>
                      <a:r>
                        <a:rPr lang="en-US" dirty="0"/>
                        <a:t>2018</a:t>
                      </a:r>
                      <a:endParaRPr lang="en-US" dirty="0"/>
                    </a:p>
                  </a:txBody>
                  <a:tcPr/>
                </a:tc>
              </a:tr>
              <a:tr h="1199479">
                <a:tc>
                  <a:txBody>
                    <a:bodyPr/>
                    <a:lstStyle/>
                    <a:p>
                      <a:r>
                        <a:rPr lang="en-US" dirty="0"/>
                        <a:t>4</a:t>
                      </a:r>
                      <a:endParaRPr lang="en-US" dirty="0"/>
                    </a:p>
                  </a:txBody>
                  <a:tcPr/>
                </a:tc>
                <a:tc>
                  <a:txBody>
                    <a:bodyPr/>
                    <a:lstStyle/>
                    <a:p>
                      <a:r>
                        <a:rPr lang="en-US" sz="1800" kern="1200" dirty="0" err="1">
                          <a:solidFill>
                            <a:schemeClr val="dk1"/>
                          </a:solidFill>
                          <a:effectLst/>
                          <a:latin typeface="+mn-lt"/>
                          <a:ea typeface="+mn-ea"/>
                          <a:cs typeface="+mn-cs"/>
                        </a:rPr>
                        <a:t>Akinwole</a:t>
                      </a:r>
                      <a:r>
                        <a:rPr lang="en-US" sz="1800" kern="1200" dirty="0">
                          <a:solidFill>
                            <a:schemeClr val="dk1"/>
                          </a:solidFill>
                          <a:effectLst/>
                          <a:latin typeface="+mn-lt"/>
                          <a:ea typeface="+mn-ea"/>
                          <a:cs typeface="+mn-cs"/>
                        </a:rPr>
                        <a:t> Bukola </a:t>
                      </a:r>
                      <a:endParaRPr lang="en-US" dirty="0"/>
                    </a:p>
                  </a:txBody>
                  <a:tcPr/>
                </a:tc>
                <a:tc>
                  <a:txBody>
                    <a:bodyPr/>
                    <a:lstStyle/>
                    <a:p>
                      <a:r>
                        <a:rPr lang="en-US" sz="1800" kern="1200" dirty="0">
                          <a:solidFill>
                            <a:schemeClr val="dk1"/>
                          </a:solidFill>
                          <a:effectLst/>
                          <a:latin typeface="+mn-lt"/>
                          <a:ea typeface="+mn-ea"/>
                          <a:cs typeface="+mn-cs"/>
                        </a:rPr>
                        <a:t>Has designed a antitheft system with authentication unit which is used for verifying the users of the vehicle by matching the captured fingerprints with the predefined fingerprints in the database.</a:t>
                      </a:r>
                      <a:r>
                        <a:rPr lang="en-IN" dirty="0">
                          <a:effectLst/>
                        </a:rPr>
                        <a:t> </a:t>
                      </a:r>
                      <a:endParaRPr lang="en-US" dirty="0"/>
                    </a:p>
                  </a:txBody>
                  <a:tcPr/>
                </a:tc>
                <a:tc>
                  <a:txBody>
                    <a:bodyPr/>
                    <a:lstStyle/>
                    <a:p>
                      <a:r>
                        <a:rPr lang="en-US" dirty="0"/>
                        <a:t>2020</a:t>
                      </a:r>
                      <a:endParaRPr lang="en-US" dirty="0"/>
                    </a:p>
                  </a:txBody>
                  <a:tcPr/>
                </a:tc>
              </a:tr>
            </a:tbl>
          </a:graphicData>
        </a:graphic>
      </p:graphicFrame>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626424" y="0"/>
            <a:ext cx="4939149"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Literature Survey</a:t>
            </a:r>
            <a:endParaRPr lang="en-IN" dirty="0"/>
          </a:p>
        </p:txBody>
      </p:sp>
      <p:graphicFrame>
        <p:nvGraphicFramePr>
          <p:cNvPr id="3" name="Table 3"/>
          <p:cNvGraphicFramePr>
            <a:graphicFrameLocks noGrp="1"/>
          </p:cNvGraphicFramePr>
          <p:nvPr/>
        </p:nvGraphicFramePr>
        <p:xfrm>
          <a:off x="586333" y="814913"/>
          <a:ext cx="11171777" cy="5295431"/>
        </p:xfrm>
        <a:graphic>
          <a:graphicData uri="http://schemas.openxmlformats.org/drawingml/2006/table">
            <a:tbl>
              <a:tblPr firstRow="1" bandRow="1">
                <a:tableStyleId>{073A0DAA-6AF3-43AB-8588-CEC1D06C72B9}</a:tableStyleId>
              </a:tblPr>
              <a:tblGrid>
                <a:gridCol w="750630"/>
                <a:gridCol w="3542738"/>
                <a:gridCol w="5562530"/>
                <a:gridCol w="1315879"/>
              </a:tblGrid>
              <a:tr h="648862">
                <a:tc>
                  <a:txBody>
                    <a:bodyPr/>
                    <a:lstStyle/>
                    <a:p>
                      <a:r>
                        <a:rPr lang="en-US" dirty="0"/>
                        <a:t>Sl. No</a:t>
                      </a:r>
                      <a:endParaRPr lang="en-US" dirty="0"/>
                    </a:p>
                  </a:txBody>
                  <a:tcPr/>
                </a:tc>
                <a:tc>
                  <a:txBody>
                    <a:bodyPr/>
                    <a:lstStyle/>
                    <a:p>
                      <a:r>
                        <a:rPr lang="en-US" dirty="0"/>
                        <a:t>Authors</a:t>
                      </a:r>
                      <a:endParaRPr lang="en-US" dirty="0"/>
                    </a:p>
                  </a:txBody>
                  <a:tcPr/>
                </a:tc>
                <a:tc>
                  <a:txBody>
                    <a:bodyPr/>
                    <a:lstStyle/>
                    <a:p>
                      <a:r>
                        <a:rPr lang="en-US" dirty="0"/>
                        <a:t>Inference</a:t>
                      </a:r>
                      <a:endParaRPr lang="en-US" dirty="0"/>
                    </a:p>
                  </a:txBody>
                  <a:tcPr/>
                </a:tc>
                <a:tc>
                  <a:txBody>
                    <a:bodyPr/>
                    <a:lstStyle/>
                    <a:p>
                      <a:r>
                        <a:rPr lang="en-US" dirty="0"/>
                        <a:t>Year of Publication</a:t>
                      </a:r>
                      <a:endParaRPr lang="en-US" dirty="0"/>
                    </a:p>
                  </a:txBody>
                  <a:tcPr/>
                </a:tc>
              </a:tr>
              <a:tr h="1199479">
                <a:tc>
                  <a:txBody>
                    <a:bodyPr/>
                    <a:lstStyle/>
                    <a:p>
                      <a:r>
                        <a:rPr lang="en-US" dirty="0"/>
                        <a:t>5</a:t>
                      </a:r>
                      <a:endParaRPr lang="en-US" dirty="0"/>
                    </a:p>
                  </a:txBody>
                  <a:tcPr/>
                </a:tc>
                <a:tc>
                  <a:txBody>
                    <a:bodyPr/>
                    <a:lstStyle/>
                    <a:p>
                      <a:r>
                        <a:rPr lang="en-US" sz="1800" kern="1200" dirty="0">
                          <a:solidFill>
                            <a:schemeClr val="dk1"/>
                          </a:solidFill>
                          <a:effectLst/>
                          <a:latin typeface="+mn-lt"/>
                          <a:ea typeface="+mn-ea"/>
                          <a:cs typeface="+mn-cs"/>
                        </a:rPr>
                        <a:t>M. Bandyopadhyay, N. Mandal, S. Chattopadhyay, B. Roy</a:t>
                      </a:r>
                      <a:r>
                        <a:rPr lang="en-IN" dirty="0">
                          <a:effectLst/>
                        </a:rPr>
                        <a:t> </a:t>
                      </a:r>
                      <a:endParaRPr lang="en-US" dirty="0"/>
                    </a:p>
                  </a:txBody>
                  <a:tcPr/>
                </a:tc>
                <a:tc>
                  <a:txBody>
                    <a:bodyPr/>
                    <a:lstStyle/>
                    <a:p>
                      <a:r>
                        <a:rPr lang="en-US" sz="1800" kern="1200" dirty="0">
                          <a:solidFill>
                            <a:schemeClr val="dk1"/>
                          </a:solidFill>
                          <a:effectLst/>
                          <a:latin typeface="+mn-lt"/>
                          <a:ea typeface="+mn-ea"/>
                          <a:cs typeface="+mn-cs"/>
                        </a:rPr>
                        <a:t>Implemented an embedded system, GPS And GSM Technology. It is an multi-processor operation technique. This module only provides anti-theft system in automobiles and it’s very flexible</a:t>
                      </a:r>
                      <a:r>
                        <a:rPr lang="en-IN" sz="1800" kern="1200" dirty="0">
                          <a:solidFill>
                            <a:schemeClr val="dk1"/>
                          </a:solidFill>
                          <a:effectLst/>
                          <a:latin typeface="+mn-lt"/>
                          <a:ea typeface="+mn-ea"/>
                          <a:cs typeface="+mn-cs"/>
                        </a:rPr>
                        <a:t>.</a:t>
                      </a:r>
                      <a:endParaRPr lang="en-US" dirty="0"/>
                    </a:p>
                  </a:txBody>
                  <a:tcPr/>
                </a:tc>
                <a:tc>
                  <a:txBody>
                    <a:bodyPr/>
                    <a:lstStyle/>
                    <a:p>
                      <a:r>
                        <a:rPr lang="en-US" dirty="0"/>
                        <a:t>2017</a:t>
                      </a:r>
                      <a:endParaRPr lang="en-US" dirty="0"/>
                    </a:p>
                  </a:txBody>
                  <a:tcPr/>
                </a:tc>
              </a:tr>
              <a:tr h="1274041">
                <a:tc>
                  <a:txBody>
                    <a:bodyPr/>
                    <a:lstStyle/>
                    <a:p>
                      <a:r>
                        <a:rPr lang="en-US" dirty="0"/>
                        <a:t>6 </a:t>
                      </a:r>
                      <a:endParaRPr lang="en-US" dirty="0"/>
                    </a:p>
                  </a:txBody>
                  <a:tcPr/>
                </a:tc>
                <a:tc>
                  <a:txBody>
                    <a:bodyPr/>
                    <a:lstStyle/>
                    <a:p>
                      <a:r>
                        <a:rPr lang="en-US" sz="1800" kern="1200" dirty="0">
                          <a:solidFill>
                            <a:schemeClr val="dk1"/>
                          </a:solidFill>
                          <a:effectLst/>
                          <a:latin typeface="+mn-lt"/>
                          <a:ea typeface="+mn-ea"/>
                          <a:cs typeface="+mn-cs"/>
                        </a:rPr>
                        <a:t>Dr. G. Uday Kiran Bhargava, B. Ravi Kumar, A. Karna Rao </a:t>
                      </a:r>
                      <a:endParaRPr lang="en-US" dirty="0"/>
                    </a:p>
                  </a:txBody>
                  <a:tcPr/>
                </a:tc>
                <a:tc>
                  <a:txBody>
                    <a:bodyPr/>
                    <a:lstStyle/>
                    <a:p>
                      <a:r>
                        <a:rPr lang="en-US" sz="1800" kern="1200" dirty="0">
                          <a:solidFill>
                            <a:schemeClr val="dk1"/>
                          </a:solidFill>
                          <a:effectLst/>
                          <a:latin typeface="+mn-lt"/>
                          <a:ea typeface="+mn-ea"/>
                          <a:cs typeface="+mn-cs"/>
                        </a:rPr>
                        <a:t>Proposed system which can monitor the vehicle, prevent as well as get location during the accident and prevent accident when vehicles come in close contact to each other via the sensor.</a:t>
                      </a:r>
                      <a:r>
                        <a:rPr lang="en-IN" dirty="0">
                          <a:effectLst/>
                        </a:rPr>
                        <a:t> </a:t>
                      </a:r>
                      <a:endParaRPr lang="en-US" dirty="0"/>
                    </a:p>
                  </a:txBody>
                  <a:tcPr/>
                </a:tc>
                <a:tc>
                  <a:txBody>
                    <a:bodyPr/>
                    <a:lstStyle/>
                    <a:p>
                      <a:r>
                        <a:rPr lang="en-US" dirty="0"/>
                        <a:t>2022</a:t>
                      </a:r>
                      <a:endParaRPr lang="en-US" dirty="0"/>
                    </a:p>
                  </a:txBody>
                  <a:tcPr/>
                </a:tc>
              </a:tr>
              <a:tr h="1199479">
                <a:tc>
                  <a:txBody>
                    <a:bodyPr/>
                    <a:lstStyle/>
                    <a:p>
                      <a:r>
                        <a:rPr lang="en-US" dirty="0"/>
                        <a:t>7</a:t>
                      </a:r>
                      <a:endParaRPr lang="en-US" dirty="0"/>
                    </a:p>
                  </a:txBody>
                  <a:tcPr/>
                </a:tc>
                <a:tc>
                  <a:txBody>
                    <a:bodyPr/>
                    <a:lstStyle/>
                    <a:p>
                      <a:r>
                        <a:rPr lang="en-US" sz="1800" kern="1200" dirty="0">
                          <a:solidFill>
                            <a:schemeClr val="dk1"/>
                          </a:solidFill>
                          <a:effectLst/>
                          <a:latin typeface="+mn-lt"/>
                          <a:ea typeface="+mn-ea"/>
                          <a:cs typeface="+mn-cs"/>
                        </a:rPr>
                        <a:t>Harsha P. </a:t>
                      </a:r>
                      <a:r>
                        <a:rPr lang="en-US" sz="1800" kern="1200" dirty="0" err="1">
                          <a:solidFill>
                            <a:schemeClr val="dk1"/>
                          </a:solidFill>
                          <a:effectLst/>
                          <a:latin typeface="+mn-lt"/>
                          <a:ea typeface="+mn-ea"/>
                          <a:cs typeface="+mn-cs"/>
                        </a:rPr>
                        <a:t>Pawar</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Snehal</a:t>
                      </a:r>
                      <a:r>
                        <a:rPr lang="en-US" sz="1800" kern="1200" dirty="0">
                          <a:solidFill>
                            <a:schemeClr val="dk1"/>
                          </a:solidFill>
                          <a:effectLst/>
                          <a:latin typeface="+mn-lt"/>
                          <a:ea typeface="+mn-ea"/>
                          <a:cs typeface="+mn-cs"/>
                        </a:rPr>
                        <a:t> A. Chavan, </a:t>
                      </a:r>
                      <a:r>
                        <a:rPr lang="en-US" sz="1800" kern="1200" dirty="0" err="1">
                          <a:solidFill>
                            <a:schemeClr val="dk1"/>
                          </a:solidFill>
                          <a:effectLst/>
                          <a:latin typeface="+mn-lt"/>
                          <a:ea typeface="+mn-ea"/>
                          <a:cs typeface="+mn-cs"/>
                        </a:rPr>
                        <a:t>Sayali</a:t>
                      </a:r>
                      <a:r>
                        <a:rPr lang="en-US" sz="1800" kern="1200" dirty="0">
                          <a:solidFill>
                            <a:schemeClr val="dk1"/>
                          </a:solidFill>
                          <a:effectLst/>
                          <a:latin typeface="+mn-lt"/>
                          <a:ea typeface="+mn-ea"/>
                          <a:cs typeface="+mn-cs"/>
                        </a:rPr>
                        <a:t> S. Chavan, </a:t>
                      </a:r>
                      <a:r>
                        <a:rPr lang="en-US" sz="1800" kern="1200" dirty="0" err="1">
                          <a:solidFill>
                            <a:schemeClr val="dk1"/>
                          </a:solidFill>
                          <a:effectLst/>
                          <a:latin typeface="+mn-lt"/>
                          <a:ea typeface="+mn-ea"/>
                          <a:cs typeface="+mn-cs"/>
                        </a:rPr>
                        <a:t>Tejasvi</a:t>
                      </a:r>
                      <a:r>
                        <a:rPr lang="en-US" sz="1800" kern="1200" dirty="0">
                          <a:solidFill>
                            <a:schemeClr val="dk1"/>
                          </a:solidFill>
                          <a:effectLst/>
                          <a:latin typeface="+mn-lt"/>
                          <a:ea typeface="+mn-ea"/>
                          <a:cs typeface="+mn-cs"/>
                        </a:rPr>
                        <a:t> S. Yadav</a:t>
                      </a:r>
                      <a:r>
                        <a:rPr lang="en-IN" dirty="0">
                          <a:effectLst/>
                        </a:rPr>
                        <a:t> </a:t>
                      </a:r>
                      <a:endParaRPr lang="en-US" dirty="0"/>
                    </a:p>
                  </a:txBody>
                  <a:tcPr/>
                </a:tc>
                <a:tc>
                  <a:txBody>
                    <a:bodyPr/>
                    <a:lstStyle/>
                    <a:p>
                      <a:r>
                        <a:rPr lang="en-US" sz="1800" kern="1200" dirty="0">
                          <a:solidFill>
                            <a:schemeClr val="dk1"/>
                          </a:solidFill>
                          <a:effectLst/>
                          <a:latin typeface="+mn-lt"/>
                          <a:ea typeface="+mn-ea"/>
                          <a:cs typeface="+mn-cs"/>
                        </a:rPr>
                        <a:t>Proposed system which will so location of vehicle on mobile. Owner can get accidental details and location if the vehicle is being used by any other person. The owner can lock the vehicle by himself as well</a:t>
                      </a:r>
                      <a:r>
                        <a:rPr lang="en-IN" sz="1800" kern="1200" dirty="0">
                          <a:solidFill>
                            <a:schemeClr val="dk1"/>
                          </a:solidFill>
                          <a:effectLst/>
                          <a:latin typeface="+mn-lt"/>
                          <a:ea typeface="+mn-ea"/>
                          <a:cs typeface="+mn-cs"/>
                        </a:rPr>
                        <a:t>.</a:t>
                      </a:r>
                      <a:endParaRPr lang="en-US" dirty="0"/>
                    </a:p>
                  </a:txBody>
                  <a:tcPr/>
                </a:tc>
                <a:tc>
                  <a:txBody>
                    <a:bodyPr/>
                    <a:lstStyle/>
                    <a:p>
                      <a:r>
                        <a:rPr lang="en-US" dirty="0"/>
                        <a:t>2015</a:t>
                      </a:r>
                      <a:endParaRPr lang="en-US" dirty="0"/>
                    </a:p>
                  </a:txBody>
                  <a:tcPr/>
                </a:tc>
              </a:tr>
              <a:tr h="973570">
                <a:tc>
                  <a:txBody>
                    <a:bodyPr/>
                    <a:lstStyle/>
                    <a:p>
                      <a:r>
                        <a:rPr lang="en-US" dirty="0"/>
                        <a:t>8</a:t>
                      </a:r>
                      <a:endParaRPr lang="en-US" dirty="0"/>
                    </a:p>
                  </a:txBody>
                  <a:tcPr/>
                </a:tc>
                <a:tc>
                  <a:txBody>
                    <a:bodyPr/>
                    <a:lstStyle/>
                    <a:p>
                      <a:r>
                        <a:rPr lang="en-US" sz="1800" kern="1200" dirty="0">
                          <a:solidFill>
                            <a:schemeClr val="dk1"/>
                          </a:solidFill>
                          <a:effectLst/>
                          <a:latin typeface="+mn-lt"/>
                          <a:ea typeface="+mn-ea"/>
                          <a:cs typeface="+mn-cs"/>
                        </a:rPr>
                        <a:t>M. Benedict </a:t>
                      </a:r>
                      <a:r>
                        <a:rPr lang="en-US" sz="1800" kern="1200" dirty="0" err="1">
                          <a:solidFill>
                            <a:schemeClr val="dk1"/>
                          </a:solidFill>
                          <a:effectLst/>
                          <a:latin typeface="+mn-lt"/>
                          <a:ea typeface="+mn-ea"/>
                          <a:cs typeface="+mn-cs"/>
                        </a:rPr>
                        <a:t>Tephila</a:t>
                      </a:r>
                      <a:r>
                        <a:rPr lang="en-US" sz="1800" kern="1200" dirty="0">
                          <a:solidFill>
                            <a:schemeClr val="dk1"/>
                          </a:solidFill>
                          <a:effectLst/>
                          <a:latin typeface="+mn-lt"/>
                          <a:ea typeface="+mn-ea"/>
                          <a:cs typeface="+mn-cs"/>
                        </a:rPr>
                        <a:t>, G. Gokul, K. </a:t>
                      </a:r>
                      <a:r>
                        <a:rPr lang="en-US" sz="1800" kern="1200" dirty="0" err="1">
                          <a:solidFill>
                            <a:schemeClr val="dk1"/>
                          </a:solidFill>
                          <a:effectLst/>
                          <a:latin typeface="+mn-lt"/>
                          <a:ea typeface="+mn-ea"/>
                          <a:cs typeface="+mn-cs"/>
                        </a:rPr>
                        <a:t>Imthyas</a:t>
                      </a:r>
                      <a:r>
                        <a:rPr lang="en-US" sz="1800" kern="1200" dirty="0">
                          <a:solidFill>
                            <a:schemeClr val="dk1"/>
                          </a:solidFill>
                          <a:effectLst/>
                          <a:latin typeface="+mn-lt"/>
                          <a:ea typeface="+mn-ea"/>
                          <a:cs typeface="+mn-cs"/>
                        </a:rPr>
                        <a:t> Ahamed, R. </a:t>
                      </a:r>
                      <a:r>
                        <a:rPr lang="en-US" sz="1800" kern="1200" dirty="0" err="1">
                          <a:solidFill>
                            <a:schemeClr val="dk1"/>
                          </a:solidFill>
                          <a:effectLst/>
                          <a:latin typeface="+mn-lt"/>
                          <a:ea typeface="+mn-ea"/>
                          <a:cs typeface="+mn-cs"/>
                        </a:rPr>
                        <a:t>Indiran</a:t>
                      </a:r>
                      <a:r>
                        <a:rPr lang="en-US" sz="1800" kern="1200" dirty="0">
                          <a:solidFill>
                            <a:schemeClr val="dk1"/>
                          </a:solidFill>
                          <a:effectLst/>
                          <a:latin typeface="+mn-lt"/>
                          <a:ea typeface="+mn-ea"/>
                          <a:cs typeface="+mn-cs"/>
                        </a:rPr>
                        <a:t> </a:t>
                      </a:r>
                      <a:endParaRPr lang="en-US" dirty="0"/>
                    </a:p>
                  </a:txBody>
                  <a:tcPr/>
                </a:tc>
                <a:tc>
                  <a:txBody>
                    <a:bodyPr/>
                    <a:lstStyle/>
                    <a:p>
                      <a:r>
                        <a:rPr lang="en-US" sz="1800" kern="1200" dirty="0">
                          <a:solidFill>
                            <a:schemeClr val="dk1"/>
                          </a:solidFill>
                          <a:effectLst/>
                          <a:latin typeface="+mn-lt"/>
                          <a:ea typeface="+mn-ea"/>
                          <a:cs typeface="+mn-cs"/>
                        </a:rPr>
                        <a:t>Used IoT Device with Raspberry-Pi along with ultrasonic and Vibration sensor. They equipped camera for facial recognition system as a part of system feature.</a:t>
                      </a:r>
                      <a:r>
                        <a:rPr lang="en-IN" dirty="0">
                          <a:effectLst/>
                        </a:rPr>
                        <a:t> </a:t>
                      </a:r>
                      <a:endParaRPr lang="en-US" dirty="0"/>
                    </a:p>
                  </a:txBody>
                  <a:tcPr/>
                </a:tc>
                <a:tc>
                  <a:txBody>
                    <a:bodyPr/>
                    <a:lstStyle/>
                    <a:p>
                      <a:r>
                        <a:rPr lang="en-US" dirty="0"/>
                        <a:t>2022</a:t>
                      </a:r>
                      <a:endParaRPr lang="en-US" dirty="0"/>
                    </a:p>
                  </a:txBody>
                  <a:tcPr/>
                </a:tc>
              </a:tr>
            </a:tbl>
          </a:graphicData>
        </a:graphic>
      </p:graphicFrame>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626424" y="0"/>
            <a:ext cx="4939149"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Literature Survey</a:t>
            </a:r>
            <a:endParaRPr lang="en-IN" dirty="0"/>
          </a:p>
        </p:txBody>
      </p:sp>
      <p:graphicFrame>
        <p:nvGraphicFramePr>
          <p:cNvPr id="3" name="Table 3"/>
          <p:cNvGraphicFramePr>
            <a:graphicFrameLocks noGrp="1"/>
          </p:cNvGraphicFramePr>
          <p:nvPr/>
        </p:nvGraphicFramePr>
        <p:xfrm>
          <a:off x="586333" y="814913"/>
          <a:ext cx="11171777" cy="5521340"/>
        </p:xfrm>
        <a:graphic>
          <a:graphicData uri="http://schemas.openxmlformats.org/drawingml/2006/table">
            <a:tbl>
              <a:tblPr firstRow="1" bandRow="1">
                <a:tableStyleId>{073A0DAA-6AF3-43AB-8588-CEC1D06C72B9}</a:tableStyleId>
              </a:tblPr>
              <a:tblGrid>
                <a:gridCol w="750630"/>
                <a:gridCol w="3542738"/>
                <a:gridCol w="5562530"/>
                <a:gridCol w="1315879"/>
              </a:tblGrid>
              <a:tr h="648862">
                <a:tc>
                  <a:txBody>
                    <a:bodyPr/>
                    <a:lstStyle/>
                    <a:p>
                      <a:r>
                        <a:rPr lang="en-US" dirty="0"/>
                        <a:t>Sl. No</a:t>
                      </a:r>
                      <a:endParaRPr lang="en-US" dirty="0"/>
                    </a:p>
                  </a:txBody>
                  <a:tcPr/>
                </a:tc>
                <a:tc>
                  <a:txBody>
                    <a:bodyPr/>
                    <a:lstStyle/>
                    <a:p>
                      <a:r>
                        <a:rPr lang="en-US" dirty="0"/>
                        <a:t>Authors</a:t>
                      </a:r>
                      <a:endParaRPr lang="en-US" dirty="0"/>
                    </a:p>
                  </a:txBody>
                  <a:tcPr/>
                </a:tc>
                <a:tc>
                  <a:txBody>
                    <a:bodyPr/>
                    <a:lstStyle/>
                    <a:p>
                      <a:r>
                        <a:rPr lang="en-US" dirty="0"/>
                        <a:t>Inference</a:t>
                      </a:r>
                      <a:endParaRPr lang="en-US" dirty="0"/>
                    </a:p>
                  </a:txBody>
                  <a:tcPr/>
                </a:tc>
                <a:tc>
                  <a:txBody>
                    <a:bodyPr/>
                    <a:lstStyle/>
                    <a:p>
                      <a:r>
                        <a:rPr lang="en-US" dirty="0"/>
                        <a:t>Year of Publication</a:t>
                      </a:r>
                      <a:endParaRPr lang="en-US" dirty="0"/>
                    </a:p>
                  </a:txBody>
                  <a:tcPr/>
                </a:tc>
              </a:tr>
              <a:tr h="1199479">
                <a:tc>
                  <a:txBody>
                    <a:bodyPr/>
                    <a:lstStyle/>
                    <a:p>
                      <a:r>
                        <a:rPr lang="en-US" dirty="0"/>
                        <a:t>9</a:t>
                      </a:r>
                      <a:endParaRPr lang="en-US" dirty="0"/>
                    </a:p>
                  </a:txBody>
                  <a:tcPr/>
                </a:tc>
                <a:tc>
                  <a:txBody>
                    <a:bodyPr/>
                    <a:lstStyle/>
                    <a:p>
                      <a:r>
                        <a:rPr lang="en-US" sz="1800" kern="1200" dirty="0" err="1">
                          <a:solidFill>
                            <a:schemeClr val="dk1"/>
                          </a:solidFill>
                          <a:effectLst/>
                          <a:latin typeface="+mn-lt"/>
                          <a:ea typeface="+mn-ea"/>
                          <a:cs typeface="+mn-cs"/>
                        </a:rPr>
                        <a:t>Gundepu</a:t>
                      </a:r>
                      <a:r>
                        <a:rPr lang="en-US" sz="1800" kern="1200" dirty="0">
                          <a:solidFill>
                            <a:schemeClr val="dk1"/>
                          </a:solidFill>
                          <a:effectLst/>
                          <a:latin typeface="+mn-lt"/>
                          <a:ea typeface="+mn-ea"/>
                          <a:cs typeface="+mn-cs"/>
                        </a:rPr>
                        <a:t> Reddy </a:t>
                      </a:r>
                      <a:r>
                        <a:rPr lang="en-US" sz="1800" kern="1200" dirty="0" err="1">
                          <a:solidFill>
                            <a:schemeClr val="dk1"/>
                          </a:solidFill>
                          <a:effectLst/>
                          <a:latin typeface="+mn-lt"/>
                          <a:ea typeface="+mn-ea"/>
                          <a:cs typeface="+mn-cs"/>
                        </a:rPr>
                        <a:t>Anuroopa</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Vuyyala</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Lingaswamy</a:t>
                      </a:r>
                      <a:r>
                        <a:rPr lang="en-US" sz="1800" kern="1200" dirty="0">
                          <a:solidFill>
                            <a:schemeClr val="dk1"/>
                          </a:solidFill>
                          <a:effectLst/>
                          <a:latin typeface="+mn-lt"/>
                          <a:ea typeface="+mn-ea"/>
                          <a:cs typeface="+mn-cs"/>
                        </a:rPr>
                        <a:t> </a:t>
                      </a:r>
                      <a:endParaRPr lang="en-US" dirty="0"/>
                    </a:p>
                  </a:txBody>
                  <a:tcPr/>
                </a:tc>
                <a:tc>
                  <a:txBody>
                    <a:bodyPr/>
                    <a:lstStyle/>
                    <a:p>
                      <a:r>
                        <a:rPr lang="en-US" sz="1800" kern="1200" dirty="0">
                          <a:solidFill>
                            <a:schemeClr val="dk1"/>
                          </a:solidFill>
                          <a:effectLst/>
                          <a:latin typeface="+mn-lt"/>
                          <a:ea typeface="+mn-ea"/>
                          <a:cs typeface="+mn-cs"/>
                        </a:rPr>
                        <a:t>System which will monitor and prevent the vehicle from getting into road accidents. They have used embedded systems and ARDUINO microcontroller. It can track as well as position a vehicle.</a:t>
                      </a:r>
                      <a:r>
                        <a:rPr lang="en-IN" dirty="0">
                          <a:effectLst/>
                        </a:rPr>
                        <a:t> </a:t>
                      </a:r>
                      <a:endParaRPr lang="en-US" dirty="0"/>
                    </a:p>
                  </a:txBody>
                  <a:tcPr/>
                </a:tc>
                <a:tc>
                  <a:txBody>
                    <a:bodyPr/>
                    <a:lstStyle/>
                    <a:p>
                      <a:r>
                        <a:rPr lang="en-US" dirty="0"/>
                        <a:t>2021</a:t>
                      </a:r>
                      <a:endParaRPr lang="en-US" dirty="0"/>
                    </a:p>
                  </a:txBody>
                  <a:tcPr/>
                </a:tc>
              </a:tr>
              <a:tr h="1274041">
                <a:tc>
                  <a:txBody>
                    <a:bodyPr/>
                    <a:lstStyle/>
                    <a:p>
                      <a:r>
                        <a:rPr lang="en-US" dirty="0"/>
                        <a:t>10 </a:t>
                      </a:r>
                      <a:endParaRPr lang="en-US" dirty="0"/>
                    </a:p>
                  </a:txBody>
                  <a:tcPr/>
                </a:tc>
                <a:tc>
                  <a:txBody>
                    <a:bodyPr/>
                    <a:lstStyle/>
                    <a:p>
                      <a:r>
                        <a:rPr lang="en-US" sz="1800" kern="1200" dirty="0">
                          <a:solidFill>
                            <a:schemeClr val="dk1"/>
                          </a:solidFill>
                          <a:effectLst/>
                          <a:latin typeface="+mn-lt"/>
                          <a:ea typeface="+mn-ea"/>
                          <a:cs typeface="+mn-cs"/>
                        </a:rPr>
                        <a:t>Mohammed </a:t>
                      </a:r>
                      <a:r>
                        <a:rPr lang="en-US" sz="1800" kern="1200" dirty="0" err="1">
                          <a:solidFill>
                            <a:schemeClr val="dk1"/>
                          </a:solidFill>
                          <a:effectLst/>
                          <a:latin typeface="+mn-lt"/>
                          <a:ea typeface="+mn-ea"/>
                          <a:cs typeface="+mn-cs"/>
                        </a:rPr>
                        <a:t>Shafeeq</a:t>
                      </a:r>
                      <a:r>
                        <a:rPr lang="en-US" sz="1800" kern="1200" dirty="0">
                          <a:solidFill>
                            <a:schemeClr val="dk1"/>
                          </a:solidFill>
                          <a:effectLst/>
                          <a:latin typeface="+mn-lt"/>
                          <a:ea typeface="+mn-ea"/>
                          <a:cs typeface="+mn-cs"/>
                        </a:rPr>
                        <a:t> K. K., Maqbool </a:t>
                      </a:r>
                      <a:r>
                        <a:rPr lang="en-US" sz="1800" kern="1200" dirty="0" err="1">
                          <a:solidFill>
                            <a:schemeClr val="dk1"/>
                          </a:solidFill>
                          <a:effectLst/>
                          <a:latin typeface="+mn-lt"/>
                          <a:ea typeface="+mn-ea"/>
                          <a:cs typeface="+mn-cs"/>
                        </a:rPr>
                        <a:t>Thoufeeq</a:t>
                      </a:r>
                      <a:r>
                        <a:rPr lang="en-US" sz="1800" kern="1200" dirty="0">
                          <a:solidFill>
                            <a:schemeClr val="dk1"/>
                          </a:solidFill>
                          <a:effectLst/>
                          <a:latin typeface="+mn-lt"/>
                          <a:ea typeface="+mn-ea"/>
                          <a:cs typeface="+mn-cs"/>
                        </a:rPr>
                        <a:t> T.</a:t>
                      </a:r>
                      <a:r>
                        <a:rPr lang="en-IN" dirty="0">
                          <a:effectLst/>
                        </a:rPr>
                        <a:t> </a:t>
                      </a:r>
                      <a:endParaRPr lang="en-US" dirty="0"/>
                    </a:p>
                  </a:txBody>
                  <a:tcPr/>
                </a:tc>
                <a:tc>
                  <a:txBody>
                    <a:bodyPr/>
                    <a:lstStyle/>
                    <a:p>
                      <a:r>
                        <a:rPr lang="en-US" sz="1800" kern="1200" dirty="0">
                          <a:solidFill>
                            <a:schemeClr val="dk1"/>
                          </a:solidFill>
                          <a:effectLst/>
                          <a:latin typeface="+mn-lt"/>
                          <a:ea typeface="+mn-ea"/>
                          <a:cs typeface="+mn-cs"/>
                        </a:rPr>
                        <a:t>Designed a facial recognition anti-theft system. Which has stored database of multiple facial copies. It uses Machine Learning Pre-processing algorithm for storing and recognizing the facial system.</a:t>
                      </a:r>
                      <a:r>
                        <a:rPr lang="en-IN" dirty="0">
                          <a:effectLst/>
                        </a:rPr>
                        <a:t> </a:t>
                      </a:r>
                      <a:endParaRPr lang="en-US" dirty="0"/>
                    </a:p>
                  </a:txBody>
                  <a:tcPr/>
                </a:tc>
                <a:tc>
                  <a:txBody>
                    <a:bodyPr/>
                    <a:lstStyle/>
                    <a:p>
                      <a:r>
                        <a:rPr lang="en-US" dirty="0"/>
                        <a:t>2018</a:t>
                      </a:r>
                      <a:endParaRPr lang="en-US" dirty="0"/>
                    </a:p>
                  </a:txBody>
                  <a:tcPr/>
                </a:tc>
              </a:tr>
              <a:tr h="1199479">
                <a:tc>
                  <a:txBody>
                    <a:bodyPr/>
                    <a:lstStyle/>
                    <a:p>
                      <a:r>
                        <a:rPr lang="en-US" dirty="0"/>
                        <a:t>11</a:t>
                      </a:r>
                      <a:endParaRPr lang="en-US" dirty="0"/>
                    </a:p>
                  </a:txBody>
                  <a:tcPr/>
                </a:tc>
                <a:tc>
                  <a:txBody>
                    <a:bodyPr/>
                    <a:lstStyle/>
                    <a:p>
                      <a:r>
                        <a:rPr lang="en-US" sz="1800" kern="1200" dirty="0">
                          <a:solidFill>
                            <a:schemeClr val="dk1"/>
                          </a:solidFill>
                          <a:effectLst/>
                          <a:latin typeface="+mn-lt"/>
                          <a:ea typeface="+mn-ea"/>
                          <a:cs typeface="+mn-cs"/>
                        </a:rPr>
                        <a:t>S. J. </a:t>
                      </a:r>
                      <a:r>
                        <a:rPr lang="en-US" sz="1800" kern="1200" dirty="0" err="1">
                          <a:solidFill>
                            <a:schemeClr val="dk1"/>
                          </a:solidFill>
                          <a:effectLst/>
                          <a:latin typeface="+mn-lt"/>
                          <a:ea typeface="+mn-ea"/>
                          <a:cs typeface="+mn-cs"/>
                        </a:rPr>
                        <a:t>Karale</a:t>
                      </a:r>
                      <a:r>
                        <a:rPr lang="en-US" sz="1800" kern="1200" dirty="0">
                          <a:solidFill>
                            <a:schemeClr val="dk1"/>
                          </a:solidFill>
                          <a:effectLst/>
                          <a:latin typeface="+mn-lt"/>
                          <a:ea typeface="+mn-ea"/>
                          <a:cs typeface="+mn-cs"/>
                        </a:rPr>
                        <a:t>, Sweety </a:t>
                      </a:r>
                      <a:r>
                        <a:rPr lang="en-US" sz="1800" kern="1200" dirty="0" err="1">
                          <a:solidFill>
                            <a:schemeClr val="dk1"/>
                          </a:solidFill>
                          <a:effectLst/>
                          <a:latin typeface="+mn-lt"/>
                          <a:ea typeface="+mn-ea"/>
                          <a:cs typeface="+mn-cs"/>
                        </a:rPr>
                        <a:t>Awchat</a:t>
                      </a:r>
                      <a:r>
                        <a:rPr lang="en-US" sz="1800" kern="1200" dirty="0">
                          <a:solidFill>
                            <a:schemeClr val="dk1"/>
                          </a:solidFill>
                          <a:effectLst/>
                          <a:latin typeface="+mn-lt"/>
                          <a:ea typeface="+mn-ea"/>
                          <a:cs typeface="+mn-cs"/>
                        </a:rPr>
                        <a:t>, Piyush </a:t>
                      </a:r>
                      <a:r>
                        <a:rPr lang="en-US" sz="1800" kern="1200" dirty="0" err="1">
                          <a:solidFill>
                            <a:schemeClr val="dk1"/>
                          </a:solidFill>
                          <a:effectLst/>
                          <a:latin typeface="+mn-lt"/>
                          <a:ea typeface="+mn-ea"/>
                          <a:cs typeface="+mn-cs"/>
                        </a:rPr>
                        <a:t>Rewatkar</a:t>
                      </a:r>
                      <a:r>
                        <a:rPr lang="en-US" sz="1800" kern="1200" dirty="0">
                          <a:solidFill>
                            <a:schemeClr val="dk1"/>
                          </a:solidFill>
                          <a:effectLst/>
                          <a:latin typeface="+mn-lt"/>
                          <a:ea typeface="+mn-ea"/>
                          <a:cs typeface="+mn-cs"/>
                        </a:rPr>
                        <a:t>, Shantanu </a:t>
                      </a:r>
                      <a:r>
                        <a:rPr lang="en-US" sz="1800" kern="1200" dirty="0" err="1">
                          <a:solidFill>
                            <a:schemeClr val="dk1"/>
                          </a:solidFill>
                          <a:effectLst/>
                          <a:latin typeface="+mn-lt"/>
                          <a:ea typeface="+mn-ea"/>
                          <a:cs typeface="+mn-cs"/>
                        </a:rPr>
                        <a:t>Mankar</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Harshal</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Khapekar</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Tejas</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Atram</a:t>
                      </a:r>
                      <a:r>
                        <a:rPr lang="en-IN" dirty="0">
                          <a:effectLst/>
                        </a:rPr>
                        <a:t> </a:t>
                      </a:r>
                      <a:endParaRPr lang="en-US" dirty="0"/>
                    </a:p>
                  </a:txBody>
                  <a:tcPr/>
                </a:tc>
                <a:tc>
                  <a:txBody>
                    <a:bodyPr/>
                    <a:lstStyle/>
                    <a:p>
                      <a:r>
                        <a:rPr lang="en-US" sz="1800" kern="1200" dirty="0">
                          <a:solidFill>
                            <a:schemeClr val="dk1"/>
                          </a:solidFill>
                          <a:effectLst/>
                          <a:latin typeface="+mn-lt"/>
                          <a:ea typeface="+mn-ea"/>
                          <a:cs typeface="+mn-cs"/>
                        </a:rPr>
                        <a:t>Arduino based anti-theft detection system. It used ARM 7 microcontroller. This mainly focused in caching the criminals who would steal your vehicle and extra layer of hands for traffic police when parked incorrectly</a:t>
                      </a:r>
                      <a:r>
                        <a:rPr lang="en-IN" sz="1800" kern="1200" dirty="0">
                          <a:solidFill>
                            <a:schemeClr val="dk1"/>
                          </a:solidFill>
                          <a:effectLst/>
                          <a:latin typeface="+mn-lt"/>
                          <a:ea typeface="+mn-ea"/>
                          <a:cs typeface="+mn-cs"/>
                        </a:rPr>
                        <a:t>.</a:t>
                      </a:r>
                      <a:endParaRPr lang="en-US" dirty="0"/>
                    </a:p>
                  </a:txBody>
                  <a:tcPr/>
                </a:tc>
                <a:tc>
                  <a:txBody>
                    <a:bodyPr/>
                    <a:lstStyle/>
                    <a:p>
                      <a:r>
                        <a:rPr lang="en-US" dirty="0"/>
                        <a:t>2019</a:t>
                      </a:r>
                      <a:endParaRPr lang="en-US" dirty="0"/>
                    </a:p>
                  </a:txBody>
                  <a:tcPr/>
                </a:tc>
              </a:tr>
              <a:tr h="1199479">
                <a:tc>
                  <a:txBody>
                    <a:bodyPr/>
                    <a:lstStyle/>
                    <a:p>
                      <a:r>
                        <a:rPr lang="en-US" dirty="0"/>
                        <a:t>12</a:t>
                      </a:r>
                      <a:endParaRPr lang="en-US" dirty="0"/>
                    </a:p>
                  </a:txBody>
                  <a:tcPr/>
                </a:tc>
                <a:tc>
                  <a:txBody>
                    <a:bodyPr/>
                    <a:lstStyle/>
                    <a:p>
                      <a:r>
                        <a:rPr lang="en-US" sz="1800" kern="1200" dirty="0">
                          <a:solidFill>
                            <a:schemeClr val="dk1"/>
                          </a:solidFill>
                          <a:effectLst/>
                          <a:latin typeface="+mn-lt"/>
                          <a:ea typeface="+mn-ea"/>
                          <a:cs typeface="+mn-cs"/>
                        </a:rPr>
                        <a:t>S. </a:t>
                      </a:r>
                      <a:r>
                        <a:rPr lang="en-US" sz="1800" kern="1200" dirty="0" err="1">
                          <a:solidFill>
                            <a:schemeClr val="dk1"/>
                          </a:solidFill>
                          <a:effectLst/>
                          <a:latin typeface="+mn-lt"/>
                          <a:ea typeface="+mn-ea"/>
                          <a:cs typeface="+mn-cs"/>
                        </a:rPr>
                        <a:t>Gnanapriya</a:t>
                      </a:r>
                      <a:r>
                        <a:rPr lang="en-US" sz="1800" kern="1200" dirty="0">
                          <a:solidFill>
                            <a:schemeClr val="dk1"/>
                          </a:solidFill>
                          <a:effectLst/>
                          <a:latin typeface="+mn-lt"/>
                          <a:ea typeface="+mn-ea"/>
                          <a:cs typeface="+mn-cs"/>
                        </a:rPr>
                        <a:t>, M. </a:t>
                      </a:r>
                      <a:r>
                        <a:rPr lang="en-US" sz="1800" kern="1200" dirty="0" err="1">
                          <a:solidFill>
                            <a:schemeClr val="dk1"/>
                          </a:solidFill>
                          <a:effectLst/>
                          <a:latin typeface="+mn-lt"/>
                          <a:ea typeface="+mn-ea"/>
                          <a:cs typeface="+mn-cs"/>
                        </a:rPr>
                        <a:t>Sowmiya</a:t>
                      </a:r>
                      <a:r>
                        <a:rPr lang="en-US" sz="1800" kern="1200" dirty="0">
                          <a:solidFill>
                            <a:schemeClr val="dk1"/>
                          </a:solidFill>
                          <a:effectLst/>
                          <a:latin typeface="+mn-lt"/>
                          <a:ea typeface="+mn-ea"/>
                          <a:cs typeface="+mn-cs"/>
                        </a:rPr>
                        <a:t>, S. Priyadarshini, R. Ramya Priya, R. Saranya</a:t>
                      </a:r>
                      <a:r>
                        <a:rPr lang="en-IN" dirty="0">
                          <a:effectLst/>
                        </a:rPr>
                        <a:t> </a:t>
                      </a:r>
                      <a:endParaRPr lang="en-US" dirty="0"/>
                    </a:p>
                  </a:txBody>
                  <a:tcPr/>
                </a:tc>
                <a:tc>
                  <a:txBody>
                    <a:bodyPr/>
                    <a:lstStyle/>
                    <a:p>
                      <a:r>
                        <a:rPr lang="en-US" sz="1800" kern="1200" dirty="0">
                          <a:solidFill>
                            <a:schemeClr val="dk1"/>
                          </a:solidFill>
                          <a:effectLst/>
                          <a:latin typeface="+mn-lt"/>
                          <a:ea typeface="+mn-ea"/>
                          <a:cs typeface="+mn-cs"/>
                        </a:rPr>
                        <a:t>Has three main components, the android application, the hardware system and the ATS web application for the anti-theft protection of the vehicles.</a:t>
                      </a:r>
                      <a:endParaRPr lang="en-US" dirty="0"/>
                    </a:p>
                  </a:txBody>
                  <a:tcPr/>
                </a:tc>
                <a:tc>
                  <a:txBody>
                    <a:bodyPr/>
                    <a:lstStyle/>
                    <a:p>
                      <a:r>
                        <a:rPr lang="en-US" dirty="0"/>
                        <a:t>2022</a:t>
                      </a:r>
                      <a:endParaRPr lang="en-US" dirty="0"/>
                    </a:p>
                  </a:txBody>
                  <a:tcPr/>
                </a:tc>
              </a:tr>
            </a:tbl>
          </a:graphicData>
        </a:graphic>
      </p:graphicFrame>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626424" y="0"/>
            <a:ext cx="4939149"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Literature Survey</a:t>
            </a:r>
            <a:endParaRPr lang="en-IN" dirty="0"/>
          </a:p>
        </p:txBody>
      </p:sp>
      <p:graphicFrame>
        <p:nvGraphicFramePr>
          <p:cNvPr id="3" name="Table 3"/>
          <p:cNvGraphicFramePr>
            <a:graphicFrameLocks noGrp="1"/>
          </p:cNvGraphicFramePr>
          <p:nvPr/>
        </p:nvGraphicFramePr>
        <p:xfrm>
          <a:off x="586333" y="814913"/>
          <a:ext cx="11171777" cy="5397623"/>
        </p:xfrm>
        <a:graphic>
          <a:graphicData uri="http://schemas.openxmlformats.org/drawingml/2006/table">
            <a:tbl>
              <a:tblPr firstRow="1" bandRow="1">
                <a:tableStyleId>{073A0DAA-6AF3-43AB-8588-CEC1D06C72B9}</a:tableStyleId>
              </a:tblPr>
              <a:tblGrid>
                <a:gridCol w="750630"/>
                <a:gridCol w="3542738"/>
                <a:gridCol w="5562530"/>
                <a:gridCol w="1315879"/>
              </a:tblGrid>
              <a:tr h="648862">
                <a:tc>
                  <a:txBody>
                    <a:bodyPr/>
                    <a:lstStyle/>
                    <a:p>
                      <a:r>
                        <a:rPr lang="en-US" dirty="0"/>
                        <a:t>Sl. No</a:t>
                      </a:r>
                      <a:endParaRPr lang="en-US" dirty="0"/>
                    </a:p>
                  </a:txBody>
                  <a:tcPr/>
                </a:tc>
                <a:tc>
                  <a:txBody>
                    <a:bodyPr/>
                    <a:lstStyle/>
                    <a:p>
                      <a:r>
                        <a:rPr lang="en-US" dirty="0"/>
                        <a:t>Authors</a:t>
                      </a:r>
                      <a:endParaRPr lang="en-US" dirty="0"/>
                    </a:p>
                  </a:txBody>
                  <a:tcPr/>
                </a:tc>
                <a:tc>
                  <a:txBody>
                    <a:bodyPr/>
                    <a:lstStyle/>
                    <a:p>
                      <a:r>
                        <a:rPr lang="en-US" dirty="0"/>
                        <a:t>Inference</a:t>
                      </a:r>
                      <a:endParaRPr lang="en-US" dirty="0"/>
                    </a:p>
                  </a:txBody>
                  <a:tcPr/>
                </a:tc>
                <a:tc>
                  <a:txBody>
                    <a:bodyPr/>
                    <a:lstStyle/>
                    <a:p>
                      <a:r>
                        <a:rPr lang="en-US" dirty="0"/>
                        <a:t>Year of Publication</a:t>
                      </a:r>
                      <a:endParaRPr lang="en-US" dirty="0"/>
                    </a:p>
                  </a:txBody>
                  <a:tcPr/>
                </a:tc>
              </a:tr>
              <a:tr h="1199479">
                <a:tc>
                  <a:txBody>
                    <a:bodyPr/>
                    <a:lstStyle/>
                    <a:p>
                      <a:r>
                        <a:rPr lang="en-US" dirty="0"/>
                        <a:t>13</a:t>
                      </a:r>
                      <a:endParaRPr lang="en-US" dirty="0"/>
                    </a:p>
                  </a:txBody>
                  <a:tcPr/>
                </a:tc>
                <a:tc>
                  <a:txBody>
                    <a:bodyPr/>
                    <a:lstStyle/>
                    <a:p>
                      <a:r>
                        <a:rPr lang="en-US" sz="1800" kern="1200" dirty="0" err="1">
                          <a:solidFill>
                            <a:schemeClr val="dk1"/>
                          </a:solidFill>
                          <a:effectLst/>
                          <a:latin typeface="+mn-lt"/>
                          <a:ea typeface="+mn-ea"/>
                          <a:cs typeface="+mn-cs"/>
                        </a:rPr>
                        <a:t>Dhanya</a:t>
                      </a:r>
                      <a:r>
                        <a:rPr lang="en-US" sz="1800" kern="1200" dirty="0">
                          <a:solidFill>
                            <a:schemeClr val="dk1"/>
                          </a:solidFill>
                          <a:effectLst/>
                          <a:latin typeface="+mn-lt"/>
                          <a:ea typeface="+mn-ea"/>
                          <a:cs typeface="+mn-cs"/>
                        </a:rPr>
                        <a:t> N. M </a:t>
                      </a:r>
                      <a:endParaRPr lang="en-US" dirty="0"/>
                    </a:p>
                  </a:txBody>
                  <a:tcPr/>
                </a:tc>
                <a:tc>
                  <a:txBody>
                    <a:bodyPr/>
                    <a:lstStyle/>
                    <a:p>
                      <a:r>
                        <a:rPr lang="en-US" sz="1800" kern="1200" dirty="0">
                          <a:solidFill>
                            <a:schemeClr val="dk1"/>
                          </a:solidFill>
                          <a:effectLst/>
                          <a:latin typeface="+mn-lt"/>
                          <a:ea typeface="+mn-ea"/>
                          <a:cs typeface="+mn-cs"/>
                        </a:rPr>
                        <a:t>Used haversine formula for calculation of vehicle travel. She used GPS Module and then calculated the distance. Then she compared the Path and Alerted user as an indication of tracking the vehicle. Then she predicted the location using GPS module</a:t>
                      </a:r>
                      <a:r>
                        <a:rPr lang="en-IN" sz="1800" kern="1200" dirty="0">
                          <a:solidFill>
                            <a:schemeClr val="dk1"/>
                          </a:solidFill>
                          <a:effectLst/>
                          <a:latin typeface="+mn-lt"/>
                          <a:ea typeface="+mn-ea"/>
                          <a:cs typeface="+mn-cs"/>
                        </a:rPr>
                        <a:t>.</a:t>
                      </a:r>
                      <a:endParaRPr lang="en-US" dirty="0"/>
                    </a:p>
                  </a:txBody>
                  <a:tcPr/>
                </a:tc>
                <a:tc>
                  <a:txBody>
                    <a:bodyPr/>
                    <a:lstStyle/>
                    <a:p>
                      <a:r>
                        <a:rPr lang="en-US" dirty="0"/>
                        <a:t>2018</a:t>
                      </a:r>
                      <a:endParaRPr lang="en-US" dirty="0"/>
                    </a:p>
                  </a:txBody>
                  <a:tcPr/>
                </a:tc>
              </a:tr>
              <a:tr h="1274041">
                <a:tc>
                  <a:txBody>
                    <a:bodyPr/>
                    <a:lstStyle/>
                    <a:p>
                      <a:r>
                        <a:rPr lang="en-US" dirty="0"/>
                        <a:t>14</a:t>
                      </a:r>
                      <a:endParaRPr lang="en-US" dirty="0"/>
                    </a:p>
                  </a:txBody>
                  <a:tcPr/>
                </a:tc>
                <a:tc>
                  <a:txBody>
                    <a:bodyPr/>
                    <a:lstStyle/>
                    <a:p>
                      <a:r>
                        <a:rPr lang="en-US" sz="1800" kern="1200" dirty="0">
                          <a:solidFill>
                            <a:schemeClr val="dk1"/>
                          </a:solidFill>
                          <a:effectLst/>
                          <a:latin typeface="+mn-lt"/>
                          <a:ea typeface="+mn-ea"/>
                          <a:cs typeface="+mn-cs"/>
                        </a:rPr>
                        <a:t>N Bharath Kumar, N Akash, H Aravindan </a:t>
                      </a:r>
                      <a:endParaRPr lang="en-US" dirty="0"/>
                    </a:p>
                  </a:txBody>
                  <a:tcPr/>
                </a:tc>
                <a:tc>
                  <a:txBody>
                    <a:bodyPr/>
                    <a:lstStyle/>
                    <a:p>
                      <a:r>
                        <a:rPr lang="en-US" sz="1800" kern="1200" dirty="0">
                          <a:solidFill>
                            <a:schemeClr val="dk1"/>
                          </a:solidFill>
                          <a:effectLst/>
                          <a:latin typeface="+mn-lt"/>
                          <a:ea typeface="+mn-ea"/>
                          <a:cs typeface="+mn-cs"/>
                        </a:rPr>
                        <a:t>Arduino based Anti-theft System via SMS control. The vehicle stops moving through the SMS Command. The vehicle can be identified by tapping the Accelerometer, GPS and SMS Sensors</a:t>
                      </a:r>
                      <a:r>
                        <a:rPr lang="en-IN" sz="1800" kern="1200" dirty="0">
                          <a:solidFill>
                            <a:schemeClr val="dk1"/>
                          </a:solidFill>
                          <a:effectLst/>
                          <a:latin typeface="+mn-lt"/>
                          <a:ea typeface="+mn-ea"/>
                          <a:cs typeface="+mn-cs"/>
                        </a:rPr>
                        <a:t>.</a:t>
                      </a:r>
                      <a:endParaRPr lang="en-US" dirty="0"/>
                    </a:p>
                  </a:txBody>
                  <a:tcPr/>
                </a:tc>
                <a:tc>
                  <a:txBody>
                    <a:bodyPr/>
                    <a:lstStyle/>
                    <a:p>
                      <a:r>
                        <a:rPr lang="en-US" dirty="0"/>
                        <a:t>2018</a:t>
                      </a:r>
                      <a:endParaRPr lang="en-US" dirty="0"/>
                    </a:p>
                  </a:txBody>
                  <a:tcPr/>
                </a:tc>
              </a:tr>
              <a:tr h="1199479">
                <a:tc>
                  <a:txBody>
                    <a:bodyPr/>
                    <a:lstStyle/>
                    <a:p>
                      <a:r>
                        <a:rPr lang="en-US" dirty="0"/>
                        <a:t>15</a:t>
                      </a:r>
                      <a:endParaRPr lang="en-US" dirty="0"/>
                    </a:p>
                  </a:txBody>
                  <a:tcPr/>
                </a:tc>
                <a:tc>
                  <a:txBody>
                    <a:bodyPr/>
                    <a:lstStyle/>
                    <a:p>
                      <a:r>
                        <a:rPr lang="en-US" sz="1800" kern="1200" dirty="0" err="1">
                          <a:solidFill>
                            <a:schemeClr val="dk1"/>
                          </a:solidFill>
                          <a:effectLst/>
                          <a:latin typeface="+mn-lt"/>
                          <a:ea typeface="+mn-ea"/>
                          <a:cs typeface="+mn-cs"/>
                        </a:rPr>
                        <a:t>Ogunrinola</a:t>
                      </a:r>
                      <a:r>
                        <a:rPr lang="en-US" sz="1800" kern="1200" dirty="0">
                          <a:solidFill>
                            <a:schemeClr val="dk1"/>
                          </a:solidFill>
                          <a:effectLst/>
                          <a:latin typeface="+mn-lt"/>
                          <a:ea typeface="+mn-ea"/>
                          <a:cs typeface="+mn-cs"/>
                        </a:rPr>
                        <a:t> O. B, </a:t>
                      </a:r>
                      <a:r>
                        <a:rPr lang="en-US" sz="1800" kern="1200" dirty="0" err="1">
                          <a:solidFill>
                            <a:schemeClr val="dk1"/>
                          </a:solidFill>
                          <a:effectLst/>
                          <a:latin typeface="+mn-lt"/>
                          <a:ea typeface="+mn-ea"/>
                          <a:cs typeface="+mn-cs"/>
                        </a:rPr>
                        <a:t>Olalere</a:t>
                      </a:r>
                      <a:r>
                        <a:rPr lang="en-US" sz="1800" kern="1200" dirty="0">
                          <a:solidFill>
                            <a:schemeClr val="dk1"/>
                          </a:solidFill>
                          <a:effectLst/>
                          <a:latin typeface="+mn-lt"/>
                          <a:ea typeface="+mn-ea"/>
                          <a:cs typeface="+mn-cs"/>
                        </a:rPr>
                        <a:t> N. A, Nwosu E. U, </a:t>
                      </a:r>
                      <a:r>
                        <a:rPr lang="en-US" sz="1800" kern="1200" dirty="0" err="1">
                          <a:solidFill>
                            <a:schemeClr val="dk1"/>
                          </a:solidFill>
                          <a:effectLst/>
                          <a:latin typeface="+mn-lt"/>
                          <a:ea typeface="+mn-ea"/>
                          <a:cs typeface="+mn-cs"/>
                        </a:rPr>
                        <a:t>Adebari</a:t>
                      </a:r>
                      <a:r>
                        <a:rPr lang="en-US" sz="1800" kern="1200" dirty="0">
                          <a:solidFill>
                            <a:schemeClr val="dk1"/>
                          </a:solidFill>
                          <a:effectLst/>
                          <a:latin typeface="+mn-lt"/>
                          <a:ea typeface="+mn-ea"/>
                          <a:cs typeface="+mn-cs"/>
                        </a:rPr>
                        <a:t> F. A. </a:t>
                      </a:r>
                      <a:endParaRPr lang="en-US" dirty="0"/>
                    </a:p>
                  </a:txBody>
                  <a:tcPr/>
                </a:tc>
                <a:tc>
                  <a:txBody>
                    <a:bodyPr/>
                    <a:lstStyle/>
                    <a:p>
                      <a:r>
                        <a:rPr lang="en-US" sz="1800" kern="1200" dirty="0">
                          <a:solidFill>
                            <a:schemeClr val="dk1"/>
                          </a:solidFill>
                          <a:effectLst/>
                          <a:latin typeface="+mn-lt"/>
                          <a:ea typeface="+mn-ea"/>
                          <a:cs typeface="+mn-cs"/>
                        </a:rPr>
                        <a:t>Invented an shock sensor module which will give shock during an theft scenario to the person stealing the vehicle can get an low voltage non-life threatening shock. It will also send the SMS to the owner if someone else is driving the vehicle and shall also send a report called as Accident Report. The communication was well established on networks like MTN and AIRTEL.</a:t>
                      </a:r>
                      <a:r>
                        <a:rPr lang="en-IN" dirty="0">
                          <a:effectLst/>
                        </a:rPr>
                        <a:t> </a:t>
                      </a:r>
                      <a:endParaRPr lang="en-US" dirty="0"/>
                    </a:p>
                  </a:txBody>
                  <a:tcPr/>
                </a:tc>
                <a:tc>
                  <a:txBody>
                    <a:bodyPr/>
                    <a:lstStyle/>
                    <a:p>
                      <a:r>
                        <a:rPr lang="en-US" dirty="0"/>
                        <a:t>2018</a:t>
                      </a:r>
                      <a:endParaRPr lang="en-US" dirty="0"/>
                    </a:p>
                  </a:txBody>
                  <a:tcPr/>
                </a:tc>
              </a:tr>
            </a:tbl>
          </a:graphicData>
        </a:graphic>
      </p:graphicFrame>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eaLnBrk="1" hangingPunct="1"/>
            <a:endParaRPr lang="en-US" altLang="en-US" sz="1800"/>
          </a:p>
        </p:txBody>
      </p:sp>
      <p:sp>
        <p:nvSpPr>
          <p:cNvPr id="2" name="Rectangle 1"/>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dirty="0">
              <a:solidFill>
                <a:srgbClr val="C00000"/>
              </a:solidFill>
              <a:latin typeface="Museo 300"/>
              <a:cs typeface="Times New Roman" panose="02020603050405020304" pitchFamily="18" charset="0"/>
            </a:endParaRPr>
          </a:p>
          <a:p>
            <a:pPr>
              <a:buClr>
                <a:srgbClr val="000000"/>
              </a:buClr>
              <a:buSzPct val="100000"/>
              <a:defRPr/>
            </a:pPr>
            <a:endParaRPr lang="en-IN" sz="100" dirty="0">
              <a:latin typeface="Museo 300"/>
            </a:endParaRPr>
          </a:p>
        </p:txBody>
      </p:sp>
      <p:sp>
        <p:nvSpPr>
          <p:cNvPr id="8" name="Rectangle 7"/>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C00000"/>
                </a:solidFill>
                <a:effectLst/>
                <a:latin typeface="Sitka Text"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dirty="0">
              <a:ln>
                <a:noFill/>
              </a:ln>
              <a:solidFill>
                <a:srgbClr val="C00000"/>
              </a:solidFill>
              <a:effectLst/>
              <a:latin typeface="Arial" panose="020B0604020202020204" pitchFamily="34" charset="0"/>
            </a:endParaRPr>
          </a:p>
        </p:txBody>
      </p:sp>
      <p:pic>
        <p:nvPicPr>
          <p:cNvPr id="10"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035196" y="421412"/>
            <a:ext cx="2121606" cy="707886"/>
          </a:xfrm>
          <a:prstGeom prst="rect">
            <a:avLst/>
          </a:prstGeom>
          <a:noFill/>
        </p:spPr>
        <p:txBody>
          <a:bodyPr wrap="square">
            <a:spAutoFit/>
          </a:bodyPr>
          <a:lstStyle>
            <a:defPPr lvl="0">
              <a:defRPr lang="en-US"/>
            </a:defPPr>
            <a:lvl1pPr>
              <a:defRPr sz="4000" b="1">
                <a:solidFill>
                  <a:srgbClr val="C00000"/>
                </a:solidFill>
                <a:latin typeface="Times New Roman" panose="02020603050405020304" pitchFamily="18" charset="0"/>
                <a:ea typeface="+mj-ea"/>
                <a:cs typeface="Times New Roman" panose="02020603050405020304" pitchFamily="18" charset="0"/>
              </a:defRPr>
            </a:lvl1pPr>
          </a:lstStyle>
          <a:p>
            <a:pPr algn="ctr"/>
            <a:r>
              <a:rPr lang="en-US" dirty="0"/>
              <a:t>Abstract</a:t>
            </a:r>
            <a:endParaRPr lang="en-IN" dirty="0"/>
          </a:p>
        </p:txBody>
      </p:sp>
      <p:sp>
        <p:nvSpPr>
          <p:cNvPr id="11" name="TextBox 10"/>
          <p:cNvSpPr txBox="1"/>
          <p:nvPr/>
        </p:nvSpPr>
        <p:spPr>
          <a:xfrm>
            <a:off x="504191" y="1189175"/>
            <a:ext cx="11406650" cy="4818178"/>
          </a:xfrm>
          <a:prstGeom prst="rect">
            <a:avLst/>
          </a:prstGeom>
          <a:noFill/>
        </p:spPr>
        <p:txBody>
          <a:bodyPr wrap="square">
            <a:spAutoFit/>
          </a:bodyPr>
          <a:lstStyle/>
          <a:p>
            <a:pPr algn="just">
              <a:lnSpc>
                <a:spcPct val="150000"/>
              </a:lnSpc>
              <a:spcAft>
                <a:spcPts val="800"/>
              </a:spcAft>
            </a:pPr>
            <a:r>
              <a:rPr lang="en-US" sz="18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An efficient automotive security system is implemented for anti-theft and accident detection, using an embedded system consisting of a Global Positioning System (GPS) and a Global System for Mobile Communication (GSM) Module. The system in the event of theft will send predefined message to the owner of vehicle. The user (if he feels his vehicle is getting stolen) can start tracking the position of targeted vehicle on Google maps on a dedicated vehicle. Using GPS locator, the target’s current location is determined and sent, along with various parameters received by vehicle’s data port. Since the main medium of communication is internet (system to user and vice versa), the term IOT or ‘Internet of Things’ is implemented here. </a:t>
            </a:r>
            <a:endParaRPr lang="en-US" sz="18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algn="just">
              <a:lnSpc>
                <a:spcPct val="150000"/>
              </a:lnSpc>
              <a:spcAft>
                <a:spcPts val="800"/>
              </a:spcAft>
            </a:pPr>
            <a:r>
              <a:rPr lang="en-US" sz="18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The aspect of the project is the accident detection. The process is same as in theft detection, i.e., when accident does take place, the accelerometer’s readings will trigger the system to start sending coordinates of the accident site to the law enforcement authorities and hospitals, in response to which emergency action can be taken by them immediately.</a:t>
            </a:r>
            <a:endParaRPr lang="en-US" sz="18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algn="just">
              <a:lnSpc>
                <a:spcPct val="150000"/>
              </a:lnSpc>
              <a:spcAft>
                <a:spcPts val="800"/>
              </a:spcAft>
            </a:pP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27133</Words>
  <Application>WPS Presentation</Application>
  <PresentationFormat>Widescreen</PresentationFormat>
  <Paragraphs>498</Paragraphs>
  <Slides>29</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6" baseType="lpstr">
      <vt:lpstr>Arial</vt:lpstr>
      <vt:lpstr>SimSun</vt:lpstr>
      <vt:lpstr>Wingdings</vt:lpstr>
      <vt:lpstr>Sitka Text</vt:lpstr>
      <vt:lpstr>Times New Roman</vt:lpstr>
      <vt:lpstr>Calibri</vt:lpstr>
      <vt:lpstr>Museo 300</vt:lpstr>
      <vt:lpstr>Segoe Print</vt:lpstr>
      <vt:lpstr>TimesNewRomanPSMT</vt:lpstr>
      <vt:lpstr>Arial</vt:lpstr>
      <vt:lpstr>Symbol</vt:lpstr>
      <vt:lpstr>Calibri Light</vt:lpstr>
      <vt:lpstr>Microsoft YaHei</vt:lpstr>
      <vt:lpstr>Arial Unicode MS</vt:lpstr>
      <vt:lpstr>TimesNewRomanPS</vt:lpstr>
      <vt:lpstr>Office Theme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varughese</dc:creator>
  <cp:lastModifiedBy>prasa</cp:lastModifiedBy>
  <cp:revision>14</cp:revision>
  <dcterms:created xsi:type="dcterms:W3CDTF">2022-11-13T11:46:00Z</dcterms:created>
  <dcterms:modified xsi:type="dcterms:W3CDTF">2023-06-21T13:54:01Z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6F3F098857844E88877194085F00A814</vt:lpwstr>
  </property>
  <property fmtid="{D5CDD505-2E9C-101B-9397-08002B2CF9AE}" pid="3" name="KSOProductBuildVer">
    <vt:lpwstr>1033-11.2.0.11537</vt:lpwstr>
  </property>
</Properties>
</file>