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8"/>
  </p:notesMasterIdLst>
  <p:sldIdLst>
    <p:sldId id="260" r:id="rId5"/>
    <p:sldId id="262" r:id="rId6"/>
    <p:sldId id="261" r:id="rId7"/>
    <p:sldId id="263" r:id="rId8"/>
    <p:sldId id="266" r:id="rId9"/>
    <p:sldId id="268" r:id="rId10"/>
    <p:sldId id="396" r:id="rId11"/>
    <p:sldId id="402" r:id="rId12"/>
    <p:sldId id="406" r:id="rId13"/>
    <p:sldId id="383" r:id="rId14"/>
    <p:sldId id="407" r:id="rId15"/>
    <p:sldId id="408" r:id="rId16"/>
    <p:sldId id="384" r:id="rId17"/>
    <p:sldId id="385" r:id="rId18"/>
    <p:sldId id="386" r:id="rId19"/>
    <p:sldId id="411" r:id="rId20"/>
    <p:sldId id="412" r:id="rId21"/>
    <p:sldId id="413" r:id="rId22"/>
    <p:sldId id="398" r:id="rId23"/>
    <p:sldId id="387" r:id="rId24"/>
    <p:sldId id="388" r:id="rId25"/>
    <p:sldId id="397" r:id="rId26"/>
    <p:sldId id="404" r:id="rId27"/>
    <p:sldId id="409" r:id="rId28"/>
    <p:sldId id="410" r:id="rId29"/>
    <p:sldId id="389" r:id="rId30"/>
    <p:sldId id="399" r:id="rId31"/>
    <p:sldId id="390" r:id="rId32"/>
    <p:sldId id="391" r:id="rId33"/>
    <p:sldId id="392" r:id="rId34"/>
    <p:sldId id="405" r:id="rId35"/>
    <p:sldId id="414" r:id="rId36"/>
    <p:sldId id="415" r:id="rId37"/>
    <p:sldId id="416" r:id="rId38"/>
    <p:sldId id="417" r:id="rId39"/>
    <p:sldId id="418" r:id="rId40"/>
    <p:sldId id="419" r:id="rId41"/>
    <p:sldId id="420" r:id="rId42"/>
    <p:sldId id="421" r:id="rId43"/>
    <p:sldId id="422" r:id="rId44"/>
    <p:sldId id="423" r:id="rId45"/>
    <p:sldId id="424" r:id="rId46"/>
    <p:sldId id="425" r:id="rId47"/>
    <p:sldId id="426" r:id="rId48"/>
    <p:sldId id="427" r:id="rId49"/>
    <p:sldId id="428" r:id="rId50"/>
    <p:sldId id="429" r:id="rId51"/>
    <p:sldId id="430" r:id="rId52"/>
    <p:sldId id="431" r:id="rId53"/>
    <p:sldId id="432" r:id="rId54"/>
    <p:sldId id="433" r:id="rId55"/>
    <p:sldId id="434" r:id="rId56"/>
    <p:sldId id="39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80" autoAdjust="0"/>
  </p:normalViewPr>
  <p:slideViewPr>
    <p:cSldViewPr snapToGrid="0">
      <p:cViewPr varScale="1">
        <p:scale>
          <a:sx n="69" d="100"/>
          <a:sy n="69" d="100"/>
        </p:scale>
        <p:origin x="780" y="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3" d="100"/>
          <a:sy n="53" d="100"/>
        </p:scale>
        <p:origin x="181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it Mukherjee" userId="S::sujit.m@hcl.com::4865f7d0-538a-49c2-88ed-ea0b61eebf7b" providerId="AD" clId="Web-{36F5248C-A8FD-56E9-D037-98D931267D5C}"/>
    <pc:docChg chg="modSld">
      <pc:chgData name="Sujit Mukherjee" userId="S::sujit.m@hcl.com::4865f7d0-538a-49c2-88ed-ea0b61eebf7b" providerId="AD" clId="Web-{36F5248C-A8FD-56E9-D037-98D931267D5C}" dt="2019-05-20T12:09:54.320" v="0"/>
      <pc:docMkLst>
        <pc:docMk/>
      </pc:docMkLst>
      <pc:sldChg chg="delSp">
        <pc:chgData name="Sujit Mukherjee" userId="S::sujit.m@hcl.com::4865f7d0-538a-49c2-88ed-ea0b61eebf7b" providerId="AD" clId="Web-{36F5248C-A8FD-56E9-D037-98D931267D5C}" dt="2019-05-20T12:09:54.320" v="0"/>
        <pc:sldMkLst>
          <pc:docMk/>
          <pc:sldMk cId="3948537728" sldId="260"/>
        </pc:sldMkLst>
        <pc:spChg chg="del">
          <ac:chgData name="Sujit Mukherjee" userId="S::sujit.m@hcl.com::4865f7d0-538a-49c2-88ed-ea0b61eebf7b" providerId="AD" clId="Web-{36F5248C-A8FD-56E9-D037-98D931267D5C}" dt="2019-05-20T12:09:54.320" v="0"/>
          <ac:spMkLst>
            <pc:docMk/>
            <pc:sldMk cId="3948537728" sldId="260"/>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EE1F4-F26E-4707-8020-842D2FFCB5F6}" type="datetimeFigureOut">
              <a:rPr lang="en-IN" smtClean="0"/>
              <a:t>07-08-2019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B0B8A-B651-4CB2-8667-94B028992942}" type="slidenum">
              <a:rPr lang="en-IN" smtClean="0"/>
              <a:t>‹#›</a:t>
            </a:fld>
            <a:endParaRPr lang="en-IN"/>
          </a:p>
        </p:txBody>
      </p:sp>
    </p:spTree>
    <p:extLst>
      <p:ext uri="{BB962C8B-B14F-4D97-AF65-F5344CB8AC3E}">
        <p14:creationId xmlns:p14="http://schemas.microsoft.com/office/powerpoint/2010/main"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t>1</a:t>
            </a:fld>
            <a:endParaRPr lang="en-IN"/>
          </a:p>
        </p:txBody>
      </p:sp>
    </p:spTree>
    <p:extLst>
      <p:ext uri="{BB962C8B-B14F-4D97-AF65-F5344CB8AC3E}">
        <p14:creationId xmlns:p14="http://schemas.microsoft.com/office/powerpoint/2010/main" val="335368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Various sections under Topic</a:t>
            </a:r>
            <a:r>
              <a:rPr lang="en-US" baseline="0" dirty="0" smtClean="0"/>
              <a:t> – Intro.</a:t>
            </a:r>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15</a:t>
            </a:fld>
            <a:endParaRPr lang="en-IN"/>
          </a:p>
        </p:txBody>
      </p:sp>
    </p:spTree>
    <p:extLst>
      <p:ext uri="{BB962C8B-B14F-4D97-AF65-F5344CB8AC3E}">
        <p14:creationId xmlns:p14="http://schemas.microsoft.com/office/powerpoint/2010/main" val="1609908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23</a:t>
            </a:fld>
            <a:endParaRPr lang="en-IN"/>
          </a:p>
        </p:txBody>
      </p:sp>
    </p:spTree>
    <p:extLst>
      <p:ext uri="{BB962C8B-B14F-4D97-AF65-F5344CB8AC3E}">
        <p14:creationId xmlns:p14="http://schemas.microsoft.com/office/powerpoint/2010/main" val="792108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24</a:t>
            </a:fld>
            <a:endParaRPr lang="en-IN"/>
          </a:p>
        </p:txBody>
      </p:sp>
    </p:spTree>
    <p:extLst>
      <p:ext uri="{BB962C8B-B14F-4D97-AF65-F5344CB8AC3E}">
        <p14:creationId xmlns:p14="http://schemas.microsoft.com/office/powerpoint/2010/main" val="2612241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25</a:t>
            </a:fld>
            <a:endParaRPr lang="en-IN"/>
          </a:p>
        </p:txBody>
      </p:sp>
    </p:spTree>
    <p:extLst>
      <p:ext uri="{BB962C8B-B14F-4D97-AF65-F5344CB8AC3E}">
        <p14:creationId xmlns:p14="http://schemas.microsoft.com/office/powerpoint/2010/main" val="4141916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28</a:t>
            </a:fld>
            <a:endParaRPr lang="en-IN"/>
          </a:p>
        </p:txBody>
      </p:sp>
    </p:spTree>
    <p:extLst>
      <p:ext uri="{BB962C8B-B14F-4D97-AF65-F5344CB8AC3E}">
        <p14:creationId xmlns:p14="http://schemas.microsoft.com/office/powerpoint/2010/main" val="1492108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31</a:t>
            </a:fld>
            <a:endParaRPr lang="en-IN"/>
          </a:p>
        </p:txBody>
      </p:sp>
    </p:spTree>
    <p:extLst>
      <p:ext uri="{BB962C8B-B14F-4D97-AF65-F5344CB8AC3E}">
        <p14:creationId xmlns:p14="http://schemas.microsoft.com/office/powerpoint/2010/main" val="3429028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a:t>
            </a:r>
            <a:r>
              <a:rPr lang="en-US" sz="1200" b="1" i="0" kern="1200" dirty="0" smtClean="0">
                <a:solidFill>
                  <a:schemeClr val="tx1"/>
                </a:solidFill>
                <a:effectLst/>
                <a:latin typeface="+mn-lt"/>
                <a:ea typeface="+mn-ea"/>
                <a:cs typeface="+mn-cs"/>
              </a:rPr>
              <a:t>entity relationship model</a:t>
            </a:r>
            <a:r>
              <a:rPr lang="en-US" sz="1200" b="0" i="0" kern="1200" dirty="0" smtClean="0">
                <a:solidFill>
                  <a:schemeClr val="tx1"/>
                </a:solidFill>
                <a:effectLst/>
                <a:latin typeface="+mn-lt"/>
                <a:ea typeface="+mn-ea"/>
                <a:cs typeface="+mn-cs"/>
              </a:rPr>
              <a:t>, also called an </a:t>
            </a:r>
            <a:r>
              <a:rPr lang="en-US" sz="1200" b="1" i="0" kern="1200" dirty="0" smtClean="0">
                <a:solidFill>
                  <a:schemeClr val="tx1"/>
                </a:solidFill>
                <a:effectLst/>
                <a:latin typeface="+mn-lt"/>
                <a:ea typeface="+mn-ea"/>
                <a:cs typeface="+mn-cs"/>
              </a:rPr>
              <a:t>entity-relationship</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ER</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diagram</a:t>
            </a:r>
            <a:r>
              <a:rPr lang="en-US" sz="1200" b="0" i="0" kern="1200" dirty="0" smtClean="0">
                <a:solidFill>
                  <a:schemeClr val="tx1"/>
                </a:solidFill>
                <a:effectLst/>
                <a:latin typeface="+mn-lt"/>
                <a:ea typeface="+mn-ea"/>
                <a:cs typeface="+mn-cs"/>
              </a:rPr>
              <a:t>, is a graphical representation of entities and their relationships to each other, typically used in computing in regard to the organization of data within databases or information systems.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32</a:t>
            </a:fld>
            <a:endParaRPr lang="en-IN"/>
          </a:p>
        </p:txBody>
      </p:sp>
    </p:spTree>
    <p:extLst>
      <p:ext uri="{BB962C8B-B14F-4D97-AF65-F5344CB8AC3E}">
        <p14:creationId xmlns:p14="http://schemas.microsoft.com/office/powerpoint/2010/main" val="828623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Data flow diagrams are used to graphically represent the flow of data in a business information system.</a:t>
            </a:r>
          </a:p>
          <a:p>
            <a:r>
              <a:rPr lang="en-US" sz="1200" b="1" i="0" kern="1200" dirty="0" smtClean="0">
                <a:solidFill>
                  <a:schemeClr val="tx1"/>
                </a:solidFill>
                <a:effectLst/>
                <a:latin typeface="+mn-lt"/>
                <a:ea typeface="+mn-ea"/>
                <a:cs typeface="+mn-cs"/>
              </a:rPr>
              <a:t>0-level DFD:</a:t>
            </a:r>
            <a:r>
              <a:rPr lang="en-US" dirty="0" smtClean="0"/>
              <a:t/>
            </a:r>
            <a:br>
              <a:rPr lang="en-US" dirty="0" smtClean="0"/>
            </a:br>
            <a:r>
              <a:rPr lang="en-US" sz="1200" b="0" i="0" kern="1200" dirty="0" smtClean="0">
                <a:solidFill>
                  <a:schemeClr val="tx1"/>
                </a:solidFill>
                <a:effectLst/>
                <a:latin typeface="+mn-lt"/>
                <a:ea typeface="+mn-ea"/>
                <a:cs typeface="+mn-cs"/>
              </a:rPr>
              <a:t>It is also known as context </a:t>
            </a:r>
            <a:r>
              <a:rPr lang="en-US" sz="1200" b="0" i="0" kern="1200" dirty="0" err="1" smtClean="0">
                <a:solidFill>
                  <a:schemeClr val="tx1"/>
                </a:solidFill>
                <a:effectLst/>
                <a:latin typeface="+mn-lt"/>
                <a:ea typeface="+mn-ea"/>
                <a:cs typeface="+mn-cs"/>
              </a:rPr>
              <a:t>diagram.It’s</a:t>
            </a:r>
            <a:r>
              <a:rPr lang="en-US" sz="1200" b="0" i="0" kern="1200" dirty="0" smtClean="0">
                <a:solidFill>
                  <a:schemeClr val="tx1"/>
                </a:solidFill>
                <a:effectLst/>
                <a:latin typeface="+mn-lt"/>
                <a:ea typeface="+mn-ea"/>
                <a:cs typeface="+mn-cs"/>
              </a:rPr>
              <a:t> designed to be an abstraction view, showing the system as a single process with its relationship to external entities. </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In 1-level DFD,</a:t>
            </a:r>
            <a:r>
              <a:rPr lang="en-US" sz="1200" b="0" i="0" kern="1200" dirty="0" smtClean="0">
                <a:solidFill>
                  <a:schemeClr val="tx1"/>
                </a:solidFill>
                <a:effectLst/>
                <a:latin typeface="+mn-lt"/>
                <a:ea typeface="+mn-ea"/>
                <a:cs typeface="+mn-cs"/>
              </a:rPr>
              <a:t> context diagram is decomposed into multiple bubbles/processes.in this level we highlight the main functions of the system and breakdown the high level process of 0-level DFD into </a:t>
            </a:r>
            <a:r>
              <a:rPr lang="en-US" sz="1200" b="0" i="0" kern="1200" dirty="0" err="1" smtClean="0">
                <a:solidFill>
                  <a:schemeClr val="tx1"/>
                </a:solidFill>
                <a:effectLst/>
                <a:latin typeface="+mn-lt"/>
                <a:ea typeface="+mn-ea"/>
                <a:cs typeface="+mn-cs"/>
              </a:rPr>
              <a:t>subprocesses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2-level DFD:</a:t>
            </a:r>
            <a:r>
              <a:rPr lang="en-US" dirty="0" smtClean="0"/>
              <a:t/>
            </a:r>
            <a:br>
              <a:rPr lang="en-US" dirty="0" smtClean="0"/>
            </a:br>
            <a:r>
              <a:rPr lang="en-US" sz="1200" b="0" i="0" kern="1200" dirty="0" smtClean="0">
                <a:solidFill>
                  <a:schemeClr val="tx1"/>
                </a:solidFill>
                <a:effectLst/>
                <a:latin typeface="+mn-lt"/>
                <a:ea typeface="+mn-ea"/>
                <a:cs typeface="+mn-cs"/>
              </a:rPr>
              <a:t>2-level DFD goes one step deeper into parts of 1-level </a:t>
            </a:r>
            <a:r>
              <a:rPr lang="en-US" sz="1200" b="0" i="0" kern="1200" dirty="0" err="1" smtClean="0">
                <a:solidFill>
                  <a:schemeClr val="tx1"/>
                </a:solidFill>
                <a:effectLst/>
                <a:latin typeface="+mn-lt"/>
                <a:ea typeface="+mn-ea"/>
                <a:cs typeface="+mn-cs"/>
              </a:rPr>
              <a:t>DFD.It</a:t>
            </a:r>
            <a:r>
              <a:rPr lang="en-US" sz="1200" b="0" i="0" kern="1200" dirty="0" smtClean="0">
                <a:solidFill>
                  <a:schemeClr val="tx1"/>
                </a:solidFill>
                <a:effectLst/>
                <a:latin typeface="+mn-lt"/>
                <a:ea typeface="+mn-ea"/>
                <a:cs typeface="+mn-cs"/>
              </a:rPr>
              <a:t> can be used to plan or record the specific/necessary detail about the system’s functioning.</a:t>
            </a:r>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33</a:t>
            </a:fld>
            <a:endParaRPr lang="en-IN"/>
          </a:p>
        </p:txBody>
      </p:sp>
    </p:spTree>
    <p:extLst>
      <p:ext uri="{BB962C8B-B14F-4D97-AF65-F5344CB8AC3E}">
        <p14:creationId xmlns:p14="http://schemas.microsoft.com/office/powerpoint/2010/main" val="670169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34</a:t>
            </a:fld>
            <a:endParaRPr lang="en-IN"/>
          </a:p>
        </p:txBody>
      </p:sp>
    </p:spTree>
    <p:extLst>
      <p:ext uri="{BB962C8B-B14F-4D97-AF65-F5344CB8AC3E}">
        <p14:creationId xmlns:p14="http://schemas.microsoft.com/office/powerpoint/2010/main" val="2165134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35</a:t>
            </a:fld>
            <a:endParaRPr lang="en-IN"/>
          </a:p>
        </p:txBody>
      </p:sp>
    </p:spTree>
    <p:extLst>
      <p:ext uri="{BB962C8B-B14F-4D97-AF65-F5344CB8AC3E}">
        <p14:creationId xmlns:p14="http://schemas.microsoft.com/office/powerpoint/2010/main" val="157179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t>2</a:t>
            </a:fld>
            <a:endParaRPr lang="en-IN"/>
          </a:p>
        </p:txBody>
      </p:sp>
    </p:spTree>
    <p:extLst>
      <p:ext uri="{BB962C8B-B14F-4D97-AF65-F5344CB8AC3E}">
        <p14:creationId xmlns:p14="http://schemas.microsoft.com/office/powerpoint/2010/main" val="2863281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36</a:t>
            </a:fld>
            <a:endParaRPr lang="en-IN"/>
          </a:p>
        </p:txBody>
      </p:sp>
    </p:spTree>
    <p:extLst>
      <p:ext uri="{BB962C8B-B14F-4D97-AF65-F5344CB8AC3E}">
        <p14:creationId xmlns:p14="http://schemas.microsoft.com/office/powerpoint/2010/main" val="462408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37</a:t>
            </a:fld>
            <a:endParaRPr lang="en-IN"/>
          </a:p>
        </p:txBody>
      </p:sp>
    </p:spTree>
    <p:extLst>
      <p:ext uri="{BB962C8B-B14F-4D97-AF65-F5344CB8AC3E}">
        <p14:creationId xmlns:p14="http://schemas.microsoft.com/office/powerpoint/2010/main" val="2146263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38</a:t>
            </a:fld>
            <a:endParaRPr lang="en-IN"/>
          </a:p>
        </p:txBody>
      </p:sp>
    </p:spTree>
    <p:extLst>
      <p:ext uri="{BB962C8B-B14F-4D97-AF65-F5344CB8AC3E}">
        <p14:creationId xmlns:p14="http://schemas.microsoft.com/office/powerpoint/2010/main" val="1955780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use case diagram is a dynamic or behavior diagram in </a:t>
            </a:r>
            <a:r>
              <a:rPr lang="en-US" sz="1200" b="0" i="0" u="none" strike="noStrike" kern="1200" dirty="0" smtClean="0">
                <a:solidFill>
                  <a:schemeClr val="tx1"/>
                </a:solidFill>
                <a:effectLst/>
                <a:latin typeface="+mn-lt"/>
                <a:ea typeface="+mn-ea"/>
                <a:cs typeface="+mn-cs"/>
              </a:rPr>
              <a:t>UML</a:t>
            </a:r>
            <a:r>
              <a:rPr lang="en-US" sz="1200" b="0" i="0" kern="1200" dirty="0" smtClean="0">
                <a:solidFill>
                  <a:schemeClr val="tx1"/>
                </a:solidFill>
                <a:effectLst/>
                <a:latin typeface="+mn-lt"/>
                <a:ea typeface="+mn-ea"/>
                <a:cs typeface="+mn-cs"/>
              </a:rPr>
              <a:t>. Use case diagrams model the functionality of a system using actors and use cases. Use cases are a set of actions, services, and functions that the system needs to perform. In this context, a "system" is something being developed or operated, such as a web site. The "actors" are people or entities operating under defined roles within the system.</a:t>
            </a:r>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39</a:t>
            </a:fld>
            <a:endParaRPr lang="en-IN"/>
          </a:p>
        </p:txBody>
      </p:sp>
    </p:spTree>
    <p:extLst>
      <p:ext uri="{BB962C8B-B14F-4D97-AF65-F5344CB8AC3E}">
        <p14:creationId xmlns:p14="http://schemas.microsoft.com/office/powerpoint/2010/main" val="2262325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40</a:t>
            </a:fld>
            <a:endParaRPr lang="en-IN"/>
          </a:p>
        </p:txBody>
      </p:sp>
    </p:spTree>
    <p:extLst>
      <p:ext uri="{BB962C8B-B14F-4D97-AF65-F5344CB8AC3E}">
        <p14:creationId xmlns:p14="http://schemas.microsoft.com/office/powerpoint/2010/main" val="1642315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41</a:t>
            </a:fld>
            <a:endParaRPr lang="en-IN"/>
          </a:p>
        </p:txBody>
      </p:sp>
    </p:spTree>
    <p:extLst>
      <p:ext uri="{BB962C8B-B14F-4D97-AF65-F5344CB8AC3E}">
        <p14:creationId xmlns:p14="http://schemas.microsoft.com/office/powerpoint/2010/main" val="884830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sequence diagram</a:t>
            </a:r>
            <a:r>
              <a:rPr lang="en-US" sz="1200" b="0" i="0" kern="1200" dirty="0" smtClean="0">
                <a:solidFill>
                  <a:schemeClr val="tx1"/>
                </a:solidFill>
                <a:effectLst/>
                <a:latin typeface="+mn-lt"/>
                <a:ea typeface="+mn-ea"/>
                <a:cs typeface="+mn-cs"/>
              </a:rPr>
              <a:t> simply depicts interaction between objects in a </a:t>
            </a:r>
            <a:r>
              <a:rPr lang="en-US" sz="1200" b="1" i="0" kern="1200" dirty="0" smtClean="0">
                <a:solidFill>
                  <a:schemeClr val="tx1"/>
                </a:solidFill>
                <a:effectLst/>
                <a:latin typeface="+mn-lt"/>
                <a:ea typeface="+mn-ea"/>
                <a:cs typeface="+mn-cs"/>
              </a:rPr>
              <a:t>sequential</a:t>
            </a:r>
            <a:r>
              <a:rPr lang="en-US" sz="1200" b="0" i="0" kern="1200" dirty="0" smtClean="0">
                <a:solidFill>
                  <a:schemeClr val="tx1"/>
                </a:solidFill>
                <a:effectLst/>
                <a:latin typeface="+mn-lt"/>
                <a:ea typeface="+mn-ea"/>
                <a:cs typeface="+mn-cs"/>
              </a:rPr>
              <a:t> order i.e. the order in which these interactions take place. </a:t>
            </a:r>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42</a:t>
            </a:fld>
            <a:endParaRPr lang="en-IN"/>
          </a:p>
        </p:txBody>
      </p:sp>
    </p:spTree>
    <p:extLst>
      <p:ext uri="{BB962C8B-B14F-4D97-AF65-F5344CB8AC3E}">
        <p14:creationId xmlns:p14="http://schemas.microsoft.com/office/powerpoint/2010/main" val="1869879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43</a:t>
            </a:fld>
            <a:endParaRPr lang="en-IN"/>
          </a:p>
        </p:txBody>
      </p:sp>
    </p:spTree>
    <p:extLst>
      <p:ext uri="{BB962C8B-B14F-4D97-AF65-F5344CB8AC3E}">
        <p14:creationId xmlns:p14="http://schemas.microsoft.com/office/powerpoint/2010/main" val="7718876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collaboration diagram</a:t>
            </a:r>
            <a:r>
              <a:rPr lang="en-US" sz="1200" b="0" i="0" kern="1200" dirty="0" smtClean="0">
                <a:solidFill>
                  <a:schemeClr val="tx1"/>
                </a:solidFill>
                <a:effectLst/>
                <a:latin typeface="+mn-lt"/>
                <a:ea typeface="+mn-ea"/>
                <a:cs typeface="+mn-cs"/>
              </a:rPr>
              <a:t>, also called a communication </a:t>
            </a:r>
            <a:r>
              <a:rPr lang="en-US" sz="1200" b="1" i="0" kern="1200" dirty="0" smtClean="0">
                <a:solidFill>
                  <a:schemeClr val="tx1"/>
                </a:solidFill>
                <a:effectLst/>
                <a:latin typeface="+mn-lt"/>
                <a:ea typeface="+mn-ea"/>
                <a:cs typeface="+mn-cs"/>
              </a:rPr>
              <a:t>diagram</a:t>
            </a:r>
            <a:r>
              <a:rPr lang="en-US" sz="1200" b="0" i="0" kern="1200" dirty="0" smtClean="0">
                <a:solidFill>
                  <a:schemeClr val="tx1"/>
                </a:solidFill>
                <a:effectLst/>
                <a:latin typeface="+mn-lt"/>
                <a:ea typeface="+mn-ea"/>
                <a:cs typeface="+mn-cs"/>
              </a:rPr>
              <a:t> or interaction </a:t>
            </a:r>
            <a:r>
              <a:rPr lang="en-US" sz="1200" b="1" i="0" kern="1200" dirty="0" smtClean="0">
                <a:solidFill>
                  <a:schemeClr val="tx1"/>
                </a:solidFill>
                <a:effectLst/>
                <a:latin typeface="+mn-lt"/>
                <a:ea typeface="+mn-ea"/>
                <a:cs typeface="+mn-cs"/>
              </a:rPr>
              <a:t>diagram</a:t>
            </a:r>
            <a:r>
              <a:rPr lang="en-US" sz="1200" b="0" i="0" kern="1200" dirty="0" smtClean="0">
                <a:solidFill>
                  <a:schemeClr val="tx1"/>
                </a:solidFill>
                <a:effectLst/>
                <a:latin typeface="+mn-lt"/>
                <a:ea typeface="+mn-ea"/>
                <a:cs typeface="+mn-cs"/>
              </a:rPr>
              <a:t>, is an illustration of the relationships and interactions among software objects in the Unified Modeling Language (UML).</a:t>
            </a:r>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44</a:t>
            </a:fld>
            <a:endParaRPr lang="en-IN"/>
          </a:p>
        </p:txBody>
      </p:sp>
    </p:spTree>
    <p:extLst>
      <p:ext uri="{BB962C8B-B14F-4D97-AF65-F5344CB8AC3E}">
        <p14:creationId xmlns:p14="http://schemas.microsoft.com/office/powerpoint/2010/main" val="18096176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45</a:t>
            </a:fld>
            <a:endParaRPr lang="en-IN"/>
          </a:p>
        </p:txBody>
      </p:sp>
    </p:spTree>
    <p:extLst>
      <p:ext uri="{BB962C8B-B14F-4D97-AF65-F5344CB8AC3E}">
        <p14:creationId xmlns:p14="http://schemas.microsoft.com/office/powerpoint/2010/main" val="2531177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t>3</a:t>
            </a:fld>
            <a:endParaRPr lang="en-IN"/>
          </a:p>
        </p:txBody>
      </p:sp>
    </p:spTree>
    <p:extLst>
      <p:ext uri="{BB962C8B-B14F-4D97-AF65-F5344CB8AC3E}">
        <p14:creationId xmlns:p14="http://schemas.microsoft.com/office/powerpoint/2010/main" val="551119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software engineering, a </a:t>
            </a:r>
            <a:r>
              <a:rPr lang="en-US" sz="1200" b="1" i="0" kern="1200" dirty="0" smtClean="0">
                <a:solidFill>
                  <a:schemeClr val="tx1"/>
                </a:solidFill>
                <a:effectLst/>
                <a:latin typeface="+mn-lt"/>
                <a:ea typeface="+mn-ea"/>
                <a:cs typeface="+mn-cs"/>
              </a:rPr>
              <a:t>class diagram</a:t>
            </a:r>
            <a:r>
              <a:rPr lang="en-US" sz="1200" b="0" i="0" kern="1200" dirty="0" smtClean="0">
                <a:solidFill>
                  <a:schemeClr val="tx1"/>
                </a:solidFill>
                <a:effectLst/>
                <a:latin typeface="+mn-lt"/>
                <a:ea typeface="+mn-ea"/>
                <a:cs typeface="+mn-cs"/>
              </a:rPr>
              <a:t> in the Unified Modeling Language (UML) is a type of static structure </a:t>
            </a:r>
            <a:r>
              <a:rPr lang="en-US" sz="1200" b="1" i="0" kern="1200" dirty="0" smtClean="0">
                <a:solidFill>
                  <a:schemeClr val="tx1"/>
                </a:solidFill>
                <a:effectLst/>
                <a:latin typeface="+mn-lt"/>
                <a:ea typeface="+mn-ea"/>
                <a:cs typeface="+mn-cs"/>
              </a:rPr>
              <a:t>diagram</a:t>
            </a:r>
            <a:r>
              <a:rPr lang="en-US" sz="1200" b="0" i="0" kern="1200" dirty="0" smtClean="0">
                <a:solidFill>
                  <a:schemeClr val="tx1"/>
                </a:solidFill>
                <a:effectLst/>
                <a:latin typeface="+mn-lt"/>
                <a:ea typeface="+mn-ea"/>
                <a:cs typeface="+mn-cs"/>
              </a:rPr>
              <a:t> that describes the structure of a system by showing the system's </a:t>
            </a:r>
            <a:r>
              <a:rPr lang="en-US" sz="1200" b="1" i="0" kern="1200" dirty="0" smtClean="0">
                <a:solidFill>
                  <a:schemeClr val="tx1"/>
                </a:solidFill>
                <a:effectLst/>
                <a:latin typeface="+mn-lt"/>
                <a:ea typeface="+mn-ea"/>
                <a:cs typeface="+mn-cs"/>
              </a:rPr>
              <a:t>classes</a:t>
            </a:r>
            <a:r>
              <a:rPr lang="en-US" sz="1200" b="0" i="0" kern="1200" dirty="0" smtClean="0">
                <a:solidFill>
                  <a:schemeClr val="tx1"/>
                </a:solidFill>
                <a:effectLst/>
                <a:latin typeface="+mn-lt"/>
                <a:ea typeface="+mn-ea"/>
                <a:cs typeface="+mn-cs"/>
              </a:rPr>
              <a:t>, their attributes, operations (or methods), and the relationships among objects.</a:t>
            </a:r>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46</a:t>
            </a:fld>
            <a:endParaRPr lang="en-IN"/>
          </a:p>
        </p:txBody>
      </p:sp>
    </p:spTree>
    <p:extLst>
      <p:ext uri="{BB962C8B-B14F-4D97-AF65-F5344CB8AC3E}">
        <p14:creationId xmlns:p14="http://schemas.microsoft.com/office/powerpoint/2010/main" val="8940614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47</a:t>
            </a:fld>
            <a:endParaRPr lang="en-IN"/>
          </a:p>
        </p:txBody>
      </p:sp>
    </p:spTree>
    <p:extLst>
      <p:ext uri="{BB962C8B-B14F-4D97-AF65-F5344CB8AC3E}">
        <p14:creationId xmlns:p14="http://schemas.microsoft.com/office/powerpoint/2010/main" val="875726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48</a:t>
            </a:fld>
            <a:endParaRPr lang="en-IN"/>
          </a:p>
        </p:txBody>
      </p:sp>
    </p:spTree>
    <p:extLst>
      <p:ext uri="{BB962C8B-B14F-4D97-AF65-F5344CB8AC3E}">
        <p14:creationId xmlns:p14="http://schemas.microsoft.com/office/powerpoint/2010/main" val="33306213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49</a:t>
            </a:fld>
            <a:endParaRPr lang="en-IN"/>
          </a:p>
        </p:txBody>
      </p:sp>
    </p:spTree>
    <p:extLst>
      <p:ext uri="{BB962C8B-B14F-4D97-AF65-F5344CB8AC3E}">
        <p14:creationId xmlns:p14="http://schemas.microsoft.com/office/powerpoint/2010/main" val="12752274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50</a:t>
            </a:fld>
            <a:endParaRPr lang="en-IN"/>
          </a:p>
        </p:txBody>
      </p:sp>
    </p:spTree>
    <p:extLst>
      <p:ext uri="{BB962C8B-B14F-4D97-AF65-F5344CB8AC3E}">
        <p14:creationId xmlns:p14="http://schemas.microsoft.com/office/powerpoint/2010/main" val="1791894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51</a:t>
            </a:fld>
            <a:endParaRPr lang="en-IN"/>
          </a:p>
        </p:txBody>
      </p:sp>
    </p:spTree>
    <p:extLst>
      <p:ext uri="{BB962C8B-B14F-4D97-AF65-F5344CB8AC3E}">
        <p14:creationId xmlns:p14="http://schemas.microsoft.com/office/powerpoint/2010/main" val="32251920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52</a:t>
            </a:fld>
            <a:endParaRPr lang="en-IN"/>
          </a:p>
        </p:txBody>
      </p:sp>
    </p:spTree>
    <p:extLst>
      <p:ext uri="{BB962C8B-B14F-4D97-AF65-F5344CB8AC3E}">
        <p14:creationId xmlns:p14="http://schemas.microsoft.com/office/powerpoint/2010/main" val="3380470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t>4</a:t>
            </a:fld>
            <a:endParaRPr lang="en-IN"/>
          </a:p>
        </p:txBody>
      </p:sp>
    </p:spTree>
    <p:extLst>
      <p:ext uri="{BB962C8B-B14F-4D97-AF65-F5344CB8AC3E}">
        <p14:creationId xmlns:p14="http://schemas.microsoft.com/office/powerpoint/2010/main" val="1808643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t>5</a:t>
            </a:fld>
            <a:endParaRPr lang="en-IN"/>
          </a:p>
        </p:txBody>
      </p:sp>
    </p:spTree>
    <p:extLst>
      <p:ext uri="{BB962C8B-B14F-4D97-AF65-F5344CB8AC3E}">
        <p14:creationId xmlns:p14="http://schemas.microsoft.com/office/powerpoint/2010/main" val="3367375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FB0B8A-B651-4CB2-8667-94B028992942}" type="slidenum">
              <a:rPr lang="en-IN" smtClean="0"/>
              <a:t>6</a:t>
            </a:fld>
            <a:endParaRPr lang="en-IN"/>
          </a:p>
        </p:txBody>
      </p:sp>
    </p:spTree>
    <p:extLst>
      <p:ext uri="{BB962C8B-B14F-4D97-AF65-F5344CB8AC3E}">
        <p14:creationId xmlns:p14="http://schemas.microsoft.com/office/powerpoint/2010/main" val="87582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7D7B494-AAE8-41EB-872D-3B623D8CDE7F}" type="slidenum">
              <a:rPr lang="en-US" smtClean="0"/>
              <a:t>7</a:t>
            </a:fld>
            <a:endParaRPr lang="en-US"/>
          </a:p>
        </p:txBody>
      </p:sp>
    </p:spTree>
    <p:extLst>
      <p:ext uri="{BB962C8B-B14F-4D97-AF65-F5344CB8AC3E}">
        <p14:creationId xmlns:p14="http://schemas.microsoft.com/office/powerpoint/2010/main" val="203694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D7B494-AAE8-41EB-872D-3B623D8CDE7F}" type="slidenum">
              <a:rPr lang="en-US" smtClean="0"/>
              <a:t>8</a:t>
            </a:fld>
            <a:endParaRPr lang="en-US"/>
          </a:p>
        </p:txBody>
      </p:sp>
    </p:spTree>
    <p:extLst>
      <p:ext uri="{BB962C8B-B14F-4D97-AF65-F5344CB8AC3E}">
        <p14:creationId xmlns:p14="http://schemas.microsoft.com/office/powerpoint/2010/main" val="3986082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t>10</a:t>
            </a:fld>
            <a:endParaRPr lang="en-IN"/>
          </a:p>
        </p:txBody>
      </p:sp>
    </p:spTree>
    <p:extLst>
      <p:ext uri="{BB962C8B-B14F-4D97-AF65-F5344CB8AC3E}">
        <p14:creationId xmlns:p14="http://schemas.microsoft.com/office/powerpoint/2010/main" val="2218779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vinothkumar.m\Desktop\Current Template\RBTC\Silver BG-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2222"/>
          <a:stretch/>
        </p:blipFill>
        <p:spPr bwMode="auto">
          <a:xfrm>
            <a:off x="0" y="0"/>
            <a:ext cx="12192000"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8"/>
          <p:cNvSpPr>
            <a:spLocks noChangeAspect="1"/>
          </p:cNvSpPr>
          <p:nvPr/>
        </p:nvSpPr>
        <p:spPr bwMode="auto">
          <a:xfrm>
            <a:off x="0" y="4562505"/>
            <a:ext cx="12192000" cy="263525"/>
          </a:xfrm>
          <a:custGeom>
            <a:avLst/>
            <a:gdLst>
              <a:gd name="T0" fmla="*/ 2147483647 w 6803"/>
              <a:gd name="T1" fmla="*/ 0 h 196"/>
              <a:gd name="T2" fmla="*/ 0 w 6803"/>
              <a:gd name="T3" fmla="*/ 0 h 196"/>
              <a:gd name="T4" fmla="*/ 0 w 6803"/>
              <a:gd name="T5" fmla="*/ 2147483647 h 196"/>
              <a:gd name="T6" fmla="*/ 2147483647 w 6803"/>
              <a:gd name="T7" fmla="*/ 2147483647 h 196"/>
              <a:gd name="T8" fmla="*/ 2147483647 w 6803"/>
              <a:gd name="T9" fmla="*/ 2147483647 h 196"/>
              <a:gd name="T10" fmla="*/ 2147483647 w 6803"/>
              <a:gd name="T11" fmla="*/ 2147483647 h 196"/>
              <a:gd name="T12" fmla="*/ 2147483647 w 6803"/>
              <a:gd name="T13" fmla="*/ 0 h 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03" h="196">
                <a:moveTo>
                  <a:pt x="6803" y="0"/>
                </a:moveTo>
                <a:lnTo>
                  <a:pt x="0" y="0"/>
                </a:lnTo>
                <a:lnTo>
                  <a:pt x="0" y="99"/>
                </a:lnTo>
                <a:lnTo>
                  <a:pt x="2187" y="99"/>
                </a:lnTo>
                <a:lnTo>
                  <a:pt x="2282" y="196"/>
                </a:lnTo>
                <a:lnTo>
                  <a:pt x="6803" y="196"/>
                </a:lnTo>
                <a:lnTo>
                  <a:pt x="6803"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14" rIns="91425" bIns="45714"/>
          <a:lstStyle/>
          <a:p>
            <a:endParaRPr lang="en-US">
              <a:solidFill>
                <a:srgbClr val="000000"/>
              </a:solidFill>
            </a:endParaRPr>
          </a:p>
        </p:txBody>
      </p:sp>
      <p:sp>
        <p:nvSpPr>
          <p:cNvPr id="5" name="Rectangle 6"/>
          <p:cNvSpPr>
            <a:spLocks/>
          </p:cNvSpPr>
          <p:nvPr/>
        </p:nvSpPr>
        <p:spPr bwMode="auto">
          <a:xfrm>
            <a:off x="7641771" y="6597680"/>
            <a:ext cx="4143851"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algn="r"/>
            <a:r>
              <a:rPr lang="en-US" sz="1000">
                <a:solidFill>
                  <a:srgbClr val="000000"/>
                </a:solidFill>
                <a:ea typeface="Verdana" pitchFamily="34" charset="0"/>
                <a:cs typeface="Verdana" pitchFamily="34" charset="0"/>
              </a:rPr>
              <a:t>Copyright © 2016 HCL Technologies Limited  |  www.hcltech.com</a:t>
            </a:r>
          </a:p>
        </p:txBody>
      </p:sp>
      <p:grpSp>
        <p:nvGrpSpPr>
          <p:cNvPr id="6" name="Group 14"/>
          <p:cNvGrpSpPr>
            <a:grpSpLocks noChangeAspect="1"/>
          </p:cNvGrpSpPr>
          <p:nvPr/>
        </p:nvGrpSpPr>
        <p:grpSpPr bwMode="auto">
          <a:xfrm>
            <a:off x="10519835" y="6446871"/>
            <a:ext cx="1257300" cy="160337"/>
            <a:chOff x="5094" y="3939"/>
            <a:chExt cx="1488" cy="255"/>
          </a:xfrm>
        </p:grpSpPr>
        <p:sp>
          <p:nvSpPr>
            <p:cNvPr id="7"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8"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9"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0"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
        <p:nvSpPr>
          <p:cNvPr id="1433603" name="Rectangle 3"/>
          <p:cNvSpPr>
            <a:spLocks noGrp="1" noChangeArrowheads="1"/>
          </p:cNvSpPr>
          <p:nvPr>
            <p:ph type="ctrTitle" hasCustomPrompt="1"/>
          </p:nvPr>
        </p:nvSpPr>
        <p:spPr>
          <a:xfrm>
            <a:off x="402336" y="4940423"/>
            <a:ext cx="11387328" cy="829468"/>
          </a:xfrm>
        </p:spPr>
        <p:txBody>
          <a:bodyPr lIns="91425" rIns="91425"/>
          <a:lstStyle>
            <a:lvl1pPr>
              <a:lnSpc>
                <a:spcPct val="125000"/>
              </a:lnSpc>
              <a:defRPr sz="2400" b="1">
                <a:solidFill>
                  <a:srgbClr val="00529B"/>
                </a:solidFill>
                <a:latin typeface="+mj-lt"/>
              </a:defRPr>
            </a:lvl1pPr>
          </a:lstStyle>
          <a:p>
            <a:r>
              <a:rPr lang="en-US" dirty="0"/>
              <a:t>CLICK TO EDIT MASTER TITLE STYLE</a:t>
            </a:r>
          </a:p>
        </p:txBody>
      </p:sp>
      <p:sp>
        <p:nvSpPr>
          <p:cNvPr id="1433605" name="Rectangle 5"/>
          <p:cNvSpPr>
            <a:spLocks noGrp="1" noChangeArrowheads="1"/>
          </p:cNvSpPr>
          <p:nvPr>
            <p:ph type="subTitle" sz="quarter" idx="1" hasCustomPrompt="1"/>
          </p:nvPr>
        </p:nvSpPr>
        <p:spPr>
          <a:xfrm>
            <a:off x="402336" y="5769894"/>
            <a:ext cx="11387328" cy="554710"/>
          </a:xfrm>
        </p:spPr>
        <p:txBody>
          <a:bodyPr/>
          <a:lstStyle>
            <a:lvl1pPr marL="0" indent="0">
              <a:buFont typeface="Wingdings 2" pitchFamily="18" charset="2"/>
              <a:buNone/>
              <a:defRPr sz="2100" b="0">
                <a:solidFill>
                  <a:schemeClr val="tx1">
                    <a:lumMod val="75000"/>
                    <a:lumOff val="25000"/>
                  </a:schemeClr>
                </a:solidFill>
                <a:latin typeface="+mj-lt"/>
              </a:defRPr>
            </a:lvl1pPr>
          </a:lstStyle>
          <a:p>
            <a:r>
              <a:rPr lang="en-US" dirty="0"/>
              <a:t>CLICK TO EDIT MASTER SUBTITLE STYLE</a:t>
            </a:r>
          </a:p>
        </p:txBody>
      </p:sp>
    </p:spTree>
    <p:extLst>
      <p:ext uri="{BB962C8B-B14F-4D97-AF65-F5344CB8AC3E}">
        <p14:creationId xmlns:p14="http://schemas.microsoft.com/office/powerpoint/2010/main" val="269480771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spcBef>
                <a:spcPts val="600"/>
              </a:spcBef>
              <a:spcAft>
                <a:spcPts val="600"/>
              </a:spcAft>
              <a:defRPr sz="2000"/>
            </a:lvl1pPr>
            <a:lvl2pPr marL="457128" indent="-217453">
              <a:spcBef>
                <a:spcPts val="600"/>
              </a:spcBef>
              <a:spcAft>
                <a:spcPts val="600"/>
              </a:spcAft>
              <a:buFont typeface="Wingdings" panose="05000000000000000000" pitchFamily="2" charset="2"/>
              <a:buChar char="Ø"/>
              <a:defRPr sz="2000"/>
            </a:lvl2pPr>
            <a:lvl3pPr marL="676168" indent="-209517">
              <a:spcBef>
                <a:spcPts val="600"/>
              </a:spcBef>
              <a:spcAft>
                <a:spcPts val="600"/>
              </a:spcAft>
              <a:buFont typeface="Wingdings" panose="05000000000000000000" pitchFamily="2" charset="2"/>
              <a:buChar char="ü"/>
              <a:defRPr sz="2000"/>
            </a:lvl3pPr>
            <a:lvl4pPr marL="904729" indent="-219040">
              <a:spcBef>
                <a:spcPts val="600"/>
              </a:spcBef>
              <a:spcAft>
                <a:spcPts val="600"/>
              </a:spcAft>
              <a:buFont typeface="Arial" panose="020B0604020202020204" pitchFamily="34" charset="0"/>
              <a:buChar char="•"/>
              <a:defRPr sz="1800"/>
            </a:lvl4pPr>
            <a:lvl5pPr marL="1133293" indent="-219040">
              <a:spcBef>
                <a:spcPts val="600"/>
              </a:spcBef>
              <a:spcAft>
                <a:spcPts val="600"/>
              </a:spcAft>
              <a:buFont typeface="Courier New" panose="02070309020205020404" pitchFamily="49" charset="0"/>
              <a:buChar char="o"/>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971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61892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04777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Title 1"/>
          <p:cNvSpPr txBox="1">
            <a:spLocks/>
          </p:cNvSpPr>
          <p:nvPr userDrawn="1"/>
        </p:nvSpPr>
        <p:spPr bwMode="auto">
          <a:xfrm>
            <a:off x="304800" y="3886200"/>
            <a:ext cx="650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en-US" sz="1600" b="1" dirty="0">
                <a:solidFill>
                  <a:srgbClr val="1B9562"/>
                </a:solidFill>
                <a:cs typeface="Arial" charset="0"/>
              </a:rPr>
              <a:t>Instruction and Duration</a:t>
            </a:r>
          </a:p>
        </p:txBody>
      </p:sp>
      <p:cxnSp>
        <p:nvCxnSpPr>
          <p:cNvPr id="6" name="Straight Connector 5"/>
          <p:cNvCxnSpPr/>
          <p:nvPr userDrawn="1"/>
        </p:nvCxnSpPr>
        <p:spPr>
          <a:xfrm>
            <a:off x="406400" y="4202113"/>
            <a:ext cx="11785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8001" y="4419600"/>
            <a:ext cx="2046817"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1734" y="1676400"/>
            <a:ext cx="230293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a:off x="406400" y="1566863"/>
            <a:ext cx="11785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userDrawn="1"/>
        </p:nvSpPr>
        <p:spPr bwMode="auto">
          <a:xfrm>
            <a:off x="304801" y="1252538"/>
            <a:ext cx="1166495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en-US" sz="1600" b="1" dirty="0">
                <a:solidFill>
                  <a:srgbClr val="1B9562"/>
                </a:solidFill>
                <a:cs typeface="Arial" charset="0"/>
              </a:rPr>
              <a:t>Discussion Point</a:t>
            </a:r>
          </a:p>
        </p:txBody>
      </p:sp>
      <p:sp>
        <p:nvSpPr>
          <p:cNvPr id="14" name="Text Placeholder 13"/>
          <p:cNvSpPr>
            <a:spLocks noGrp="1"/>
          </p:cNvSpPr>
          <p:nvPr>
            <p:ph type="body" sz="quarter" idx="15"/>
          </p:nvPr>
        </p:nvSpPr>
        <p:spPr>
          <a:xfrm>
            <a:off x="2946400" y="1676400"/>
            <a:ext cx="8940800" cy="2057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6"/>
          </p:nvPr>
        </p:nvSpPr>
        <p:spPr>
          <a:xfrm>
            <a:off x="2946400" y="4343400"/>
            <a:ext cx="89408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4"/>
          <p:cNvSpPr>
            <a:spLocks noGrp="1" noChangeArrowheads="1"/>
          </p:cNvSpPr>
          <p:nvPr>
            <p:ph type="title"/>
          </p:nvPr>
        </p:nvSpPr>
        <p:spPr bwMode="auto">
          <a:xfrm>
            <a:off x="406400" y="15879"/>
            <a:ext cx="1137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45714" rIns="45714" bIns="45714" numCol="1" anchor="ctr" anchorCtr="0" compatLnSpc="1">
            <a:prstTxWarp prst="textNoShape">
              <a:avLst/>
            </a:prstTxWarp>
          </a:bodyPr>
          <a:lstStyle/>
          <a:p>
            <a:pPr lvl="0"/>
            <a:r>
              <a:rPr lang="en-US" dirty="0"/>
              <a:t>Click to edit Master title style</a:t>
            </a:r>
          </a:p>
        </p:txBody>
      </p:sp>
      <p:pic>
        <p:nvPicPr>
          <p:cNvPr id="12" name="Picture 2" descr="https://upload.wikimedia.org/wikipedia/commons/thumb/2/29/Cog-scripted-svg-blue.svg/84px-Cog-scripted-svg-blue.svg.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603" y="15879"/>
            <a:ext cx="415003" cy="74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011813"/>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3" descr="G:\Jobs\Layout &amp; Template\Temp\Template_1\Airbus Inner.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4"/>
            <a:ext cx="121920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body" idx="1"/>
          </p:nvPr>
        </p:nvSpPr>
        <p:spPr bwMode="auto">
          <a:xfrm>
            <a:off x="406400" y="1219205"/>
            <a:ext cx="11379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14" rIns="91425" bIns="45714"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06400" y="15879"/>
            <a:ext cx="1137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45714" rIns="45714" bIns="45714" numCol="1" anchor="ctr" anchorCtr="0" compatLnSpc="1">
            <a:prstTxWarp prst="textNoShape">
              <a:avLst/>
            </a:prstTxWarp>
          </a:bodyPr>
          <a:lstStyle/>
          <a:p>
            <a:pPr lvl="0"/>
            <a:r>
              <a:rPr lang="en-US"/>
              <a:t>Click to edit Master title style</a:t>
            </a:r>
            <a:endParaRPr lang="en-US" dirty="0"/>
          </a:p>
        </p:txBody>
      </p:sp>
      <p:cxnSp>
        <p:nvCxnSpPr>
          <p:cNvPr id="8" name="Straight Connector 7"/>
          <p:cNvCxnSpPr/>
          <p:nvPr/>
        </p:nvCxnSpPr>
        <p:spPr bwMode="auto">
          <a:xfrm>
            <a:off x="626533" y="6577046"/>
            <a:ext cx="0" cy="280987"/>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sp>
        <p:nvSpPr>
          <p:cNvPr id="2" name="TextBox 1"/>
          <p:cNvSpPr txBox="1">
            <a:spLocks/>
          </p:cNvSpPr>
          <p:nvPr/>
        </p:nvSpPr>
        <p:spPr>
          <a:xfrm>
            <a:off x="65620" y="6569107"/>
            <a:ext cx="438149" cy="215431"/>
          </a:xfrm>
          <a:prstGeom prst="rect">
            <a:avLst/>
          </a:prstGeom>
        </p:spPr>
        <p:txBody>
          <a:bodyPr lIns="91425" tIns="45714" rIns="0" bIns="45714">
            <a:spAutoFit/>
          </a:bodyPr>
          <a:lstStyle>
            <a:defPPr>
              <a:defRPr lang="en-US"/>
            </a:defPPr>
            <a:lvl1pPr algn="r">
              <a:defRPr sz="800">
                <a:latin typeface="+mj-lt"/>
                <a:ea typeface="Verdana" pitchFamily="34" charset="0"/>
                <a:cs typeface="Verdana" pitchFamily="34" charset="0"/>
              </a:defRPr>
            </a:lvl1pPr>
          </a:lstStyle>
          <a:p>
            <a:pPr>
              <a:defRPr/>
            </a:pPr>
            <a:fld id="{56DF0FD5-3A24-44DA-9FFE-F337F5476E26}" type="slidenum">
              <a:rPr lang="en-US" smtClean="0">
                <a:solidFill>
                  <a:srgbClr val="000000"/>
                </a:solidFill>
              </a:rPr>
              <a:pPr>
                <a:defRPr/>
              </a:pPr>
              <a:t>‹#›</a:t>
            </a:fld>
            <a:endParaRPr lang="en-US">
              <a:solidFill>
                <a:srgbClr val="000000"/>
              </a:solidFill>
            </a:endParaRPr>
          </a:p>
        </p:txBody>
      </p:sp>
      <p:sp>
        <p:nvSpPr>
          <p:cNvPr id="1031" name="Rectangle 6"/>
          <p:cNvSpPr>
            <a:spLocks/>
          </p:cNvSpPr>
          <p:nvPr/>
        </p:nvSpPr>
        <p:spPr bwMode="auto">
          <a:xfrm>
            <a:off x="3967844" y="6446871"/>
            <a:ext cx="3902528"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algn="r"/>
            <a:r>
              <a:rPr lang="en-US" sz="1000">
                <a:solidFill>
                  <a:srgbClr val="000000"/>
                </a:solidFill>
                <a:ea typeface="Verdana" pitchFamily="34" charset="0"/>
                <a:cs typeface="Verdana" pitchFamily="34" charset="0"/>
              </a:rPr>
              <a:t>Copyright © 2016 HCL Technologies Limited  |  www.hcltech.com</a:t>
            </a:r>
          </a:p>
        </p:txBody>
      </p:sp>
      <p:grpSp>
        <p:nvGrpSpPr>
          <p:cNvPr id="1032" name="Group 5"/>
          <p:cNvGrpSpPr>
            <a:grpSpLocks noChangeAspect="1"/>
          </p:cNvGrpSpPr>
          <p:nvPr/>
        </p:nvGrpSpPr>
        <p:grpSpPr bwMode="auto">
          <a:xfrm>
            <a:off x="10519835" y="6446871"/>
            <a:ext cx="1257300" cy="160337"/>
            <a:chOff x="5094" y="3939"/>
            <a:chExt cx="1488" cy="255"/>
          </a:xfrm>
        </p:grpSpPr>
        <p:sp>
          <p:nvSpPr>
            <p:cNvPr id="1033"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1034"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035"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036"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Tree>
    <p:extLst>
      <p:ext uri="{BB962C8B-B14F-4D97-AF65-F5344CB8AC3E}">
        <p14:creationId xmlns:p14="http://schemas.microsoft.com/office/powerpoint/2010/main" val="23534707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p:hf sldNum="0" hdr="0" ftr="0" dt="0"/>
  <p:txStyles>
    <p:titleStyle>
      <a:lvl1pPr algn="l" rtl="0" eaLnBrk="1" fontAlgn="base" hangingPunct="1">
        <a:spcBef>
          <a:spcPct val="0"/>
        </a:spcBef>
        <a:spcAft>
          <a:spcPct val="0"/>
        </a:spcAft>
        <a:defRPr sz="2400" b="1" cap="all" baseline="0">
          <a:solidFill>
            <a:srgbClr val="00529B"/>
          </a:solidFill>
          <a:latin typeface="+mj-lt"/>
          <a:ea typeface="+mj-ea"/>
          <a:cs typeface="+mj-cs"/>
        </a:defRPr>
      </a:lvl1pPr>
      <a:lvl2pPr algn="l" rtl="0" eaLnBrk="1" fontAlgn="base" hangingPunct="1">
        <a:spcBef>
          <a:spcPct val="0"/>
        </a:spcBef>
        <a:spcAft>
          <a:spcPct val="0"/>
        </a:spcAft>
        <a:defRPr sz="2400" b="1">
          <a:solidFill>
            <a:srgbClr val="00529B"/>
          </a:solidFill>
          <a:latin typeface="Novecento Book" pitchFamily="50" charset="0"/>
        </a:defRPr>
      </a:lvl2pPr>
      <a:lvl3pPr algn="l" rtl="0" eaLnBrk="1" fontAlgn="base" hangingPunct="1">
        <a:spcBef>
          <a:spcPct val="0"/>
        </a:spcBef>
        <a:spcAft>
          <a:spcPct val="0"/>
        </a:spcAft>
        <a:defRPr sz="2400" b="1">
          <a:solidFill>
            <a:srgbClr val="00529B"/>
          </a:solidFill>
          <a:latin typeface="Novecento Book" pitchFamily="50" charset="0"/>
        </a:defRPr>
      </a:lvl3pPr>
      <a:lvl4pPr algn="l" rtl="0" eaLnBrk="1" fontAlgn="base" hangingPunct="1">
        <a:spcBef>
          <a:spcPct val="0"/>
        </a:spcBef>
        <a:spcAft>
          <a:spcPct val="0"/>
        </a:spcAft>
        <a:defRPr sz="2400" b="1">
          <a:solidFill>
            <a:srgbClr val="00529B"/>
          </a:solidFill>
          <a:latin typeface="Novecento Book" pitchFamily="50" charset="0"/>
        </a:defRPr>
      </a:lvl4pPr>
      <a:lvl5pPr algn="l" rtl="0" eaLnBrk="1" fontAlgn="base" hangingPunct="1">
        <a:spcBef>
          <a:spcPct val="0"/>
        </a:spcBef>
        <a:spcAft>
          <a:spcPct val="0"/>
        </a:spcAft>
        <a:defRPr sz="2400" b="1">
          <a:solidFill>
            <a:srgbClr val="00529B"/>
          </a:solidFill>
          <a:latin typeface="Novecento Book" pitchFamily="50" charset="0"/>
        </a:defRPr>
      </a:lvl5pPr>
      <a:lvl6pPr marL="457128" algn="l" rtl="0" eaLnBrk="1" fontAlgn="base" hangingPunct="1">
        <a:spcBef>
          <a:spcPct val="0"/>
        </a:spcBef>
        <a:spcAft>
          <a:spcPct val="0"/>
        </a:spcAft>
        <a:defRPr sz="2400" b="1">
          <a:solidFill>
            <a:schemeClr val="bg1"/>
          </a:solidFill>
          <a:latin typeface="Arial" charset="0"/>
        </a:defRPr>
      </a:lvl6pPr>
      <a:lvl7pPr marL="914252" algn="l" rtl="0" eaLnBrk="1" fontAlgn="base" hangingPunct="1">
        <a:spcBef>
          <a:spcPct val="0"/>
        </a:spcBef>
        <a:spcAft>
          <a:spcPct val="0"/>
        </a:spcAft>
        <a:defRPr sz="2400" b="1">
          <a:solidFill>
            <a:schemeClr val="bg1"/>
          </a:solidFill>
          <a:latin typeface="Arial" charset="0"/>
        </a:defRPr>
      </a:lvl7pPr>
      <a:lvl8pPr marL="1371380" algn="l" rtl="0" eaLnBrk="1" fontAlgn="base" hangingPunct="1">
        <a:spcBef>
          <a:spcPct val="0"/>
        </a:spcBef>
        <a:spcAft>
          <a:spcPct val="0"/>
        </a:spcAft>
        <a:defRPr sz="2400" b="1">
          <a:solidFill>
            <a:schemeClr val="bg1"/>
          </a:solidFill>
          <a:latin typeface="Arial" charset="0"/>
        </a:defRPr>
      </a:lvl8pPr>
      <a:lvl9pPr marL="1828508" algn="l" rtl="0" eaLnBrk="1" fontAlgn="base" hangingPunct="1">
        <a:spcBef>
          <a:spcPct val="0"/>
        </a:spcBef>
        <a:spcAft>
          <a:spcPct val="0"/>
        </a:spcAft>
        <a:defRPr sz="2400" b="1">
          <a:solidFill>
            <a:schemeClr val="bg1"/>
          </a:solidFill>
          <a:latin typeface="Arial" charset="0"/>
        </a:defRPr>
      </a:lvl9pPr>
    </p:titleStyle>
    <p:bodyStyle>
      <a:lvl1pPr marL="238088" indent="-238088" algn="l" rtl="0" eaLnBrk="1" fontAlgn="base" hangingPunct="1">
        <a:spcBef>
          <a:spcPct val="100000"/>
        </a:spcBef>
        <a:spcAft>
          <a:spcPct val="0"/>
        </a:spcAft>
        <a:buClr>
          <a:schemeClr val="tx1"/>
        </a:buClr>
        <a:buFont typeface="Wingdings 2" pitchFamily="18" charset="2"/>
        <a:buChar char="¡"/>
        <a:defRPr sz="1500">
          <a:solidFill>
            <a:schemeClr val="tx1"/>
          </a:solidFill>
          <a:latin typeface="+mn-lt"/>
          <a:ea typeface="+mn-ea"/>
          <a:cs typeface="+mn-cs"/>
        </a:defRPr>
      </a:lvl1pPr>
      <a:lvl2pPr marL="457128" indent="-217453"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2pPr>
      <a:lvl3pPr marL="676168" indent="-209517"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3pPr>
      <a:lvl4pPr marL="904729"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4pPr>
      <a:lvl5pPr marL="1133293"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5pPr>
      <a:lvl6pPr marL="1590421"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548"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4675"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1802"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252" rtl="0" eaLnBrk="1" latinLnBrk="0" hangingPunct="1">
        <a:defRPr sz="1800" kern="1200">
          <a:solidFill>
            <a:schemeClr val="tx1"/>
          </a:solidFill>
          <a:latin typeface="+mn-lt"/>
          <a:ea typeface="+mn-ea"/>
          <a:cs typeface="+mn-cs"/>
        </a:defRPr>
      </a:lvl1pPr>
      <a:lvl2pPr marL="457128" algn="l" defTabSz="914252" rtl="0" eaLnBrk="1" latinLnBrk="0" hangingPunct="1">
        <a:defRPr sz="1800" kern="1200">
          <a:solidFill>
            <a:schemeClr val="tx1"/>
          </a:solidFill>
          <a:latin typeface="+mn-lt"/>
          <a:ea typeface="+mn-ea"/>
          <a:cs typeface="+mn-cs"/>
        </a:defRPr>
      </a:lvl2pPr>
      <a:lvl3pPr marL="914252" algn="l" defTabSz="914252" rtl="0" eaLnBrk="1" latinLnBrk="0" hangingPunct="1">
        <a:defRPr sz="1800" kern="1200">
          <a:solidFill>
            <a:schemeClr val="tx1"/>
          </a:solidFill>
          <a:latin typeface="+mn-lt"/>
          <a:ea typeface="+mn-ea"/>
          <a:cs typeface="+mn-cs"/>
        </a:defRPr>
      </a:lvl3pPr>
      <a:lvl4pPr marL="1371380" algn="l" defTabSz="914252" rtl="0" eaLnBrk="1" latinLnBrk="0" hangingPunct="1">
        <a:defRPr sz="1800" kern="1200">
          <a:solidFill>
            <a:schemeClr val="tx1"/>
          </a:solidFill>
          <a:latin typeface="+mn-lt"/>
          <a:ea typeface="+mn-ea"/>
          <a:cs typeface="+mn-cs"/>
        </a:defRPr>
      </a:lvl4pPr>
      <a:lvl5pPr marL="1828508" algn="l" defTabSz="914252" rtl="0" eaLnBrk="1" latinLnBrk="0" hangingPunct="1">
        <a:defRPr sz="1800" kern="1200">
          <a:solidFill>
            <a:schemeClr val="tx1"/>
          </a:solidFill>
          <a:latin typeface="+mn-lt"/>
          <a:ea typeface="+mn-ea"/>
          <a:cs typeface="+mn-cs"/>
        </a:defRPr>
      </a:lvl5pPr>
      <a:lvl6pPr marL="2285635" algn="l" defTabSz="914252" rtl="0" eaLnBrk="1" latinLnBrk="0" hangingPunct="1">
        <a:defRPr sz="1800" kern="1200">
          <a:solidFill>
            <a:schemeClr val="tx1"/>
          </a:solidFill>
          <a:latin typeface="+mn-lt"/>
          <a:ea typeface="+mn-ea"/>
          <a:cs typeface="+mn-cs"/>
        </a:defRPr>
      </a:lvl6pPr>
      <a:lvl7pPr marL="2742761" algn="l" defTabSz="914252" rtl="0" eaLnBrk="1" latinLnBrk="0" hangingPunct="1">
        <a:defRPr sz="1800" kern="1200">
          <a:solidFill>
            <a:schemeClr val="tx1"/>
          </a:solidFill>
          <a:latin typeface="+mn-lt"/>
          <a:ea typeface="+mn-ea"/>
          <a:cs typeface="+mn-cs"/>
        </a:defRPr>
      </a:lvl7pPr>
      <a:lvl8pPr marL="3199887" algn="l" defTabSz="914252" rtl="0" eaLnBrk="1" latinLnBrk="0" hangingPunct="1">
        <a:defRPr sz="1800" kern="1200">
          <a:solidFill>
            <a:schemeClr val="tx1"/>
          </a:solidFill>
          <a:latin typeface="+mn-lt"/>
          <a:ea typeface="+mn-ea"/>
          <a:cs typeface="+mn-cs"/>
        </a:defRPr>
      </a:lvl8pPr>
      <a:lvl9pPr marL="3657015" algn="l" defTabSz="91425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ieee.org/forma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java.sun.com/j2ee/overview.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developer.netscape.com/docs/manuals/communicator/jsref/contents.htm"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developer.java.sun.com/developer/" TargetMode="External"/><Relationship Id="rId4" Type="http://schemas.openxmlformats.org/officeDocument/2006/relationships/hyperlink" Target="http://java.sun.com/j2ee/blueprints/platform_technologies/component/index.html"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Payroll system</a:t>
            </a:r>
            <a:endParaRPr lang="en-IN" dirty="0"/>
          </a:p>
        </p:txBody>
      </p:sp>
    </p:spTree>
    <p:extLst>
      <p:ext uri="{BB962C8B-B14F-4D97-AF65-F5344CB8AC3E}">
        <p14:creationId xmlns:p14="http://schemas.microsoft.com/office/powerpoint/2010/main" val="394853772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84727" y="162726"/>
            <a:ext cx="914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45714" rIns="45714" bIns="45714" numCol="1" anchor="ctr" anchorCtr="0" compatLnSpc="1">
            <a:prstTxWarp prst="textNoShape">
              <a:avLst/>
            </a:prstTxWarp>
          </a:bodyPr>
          <a:lstStyle>
            <a:lvl1pPr algn="l" rtl="0" eaLnBrk="1" fontAlgn="base" hangingPunct="1">
              <a:spcBef>
                <a:spcPct val="0"/>
              </a:spcBef>
              <a:spcAft>
                <a:spcPct val="0"/>
              </a:spcAft>
              <a:defRPr sz="2400" b="1" cap="all" baseline="0">
                <a:solidFill>
                  <a:srgbClr val="00529B"/>
                </a:solidFill>
                <a:latin typeface="+mj-lt"/>
                <a:ea typeface="+mj-ea"/>
                <a:cs typeface="+mj-cs"/>
              </a:defRPr>
            </a:lvl1pPr>
            <a:lvl2pPr algn="l" rtl="0" eaLnBrk="1" fontAlgn="base" hangingPunct="1">
              <a:spcBef>
                <a:spcPct val="0"/>
              </a:spcBef>
              <a:spcAft>
                <a:spcPct val="0"/>
              </a:spcAft>
              <a:defRPr sz="2400" b="1">
                <a:solidFill>
                  <a:srgbClr val="00529B"/>
                </a:solidFill>
                <a:latin typeface="Novecento Book" pitchFamily="50" charset="0"/>
              </a:defRPr>
            </a:lvl2pPr>
            <a:lvl3pPr algn="l" rtl="0" eaLnBrk="1" fontAlgn="base" hangingPunct="1">
              <a:spcBef>
                <a:spcPct val="0"/>
              </a:spcBef>
              <a:spcAft>
                <a:spcPct val="0"/>
              </a:spcAft>
              <a:defRPr sz="2400" b="1">
                <a:solidFill>
                  <a:srgbClr val="00529B"/>
                </a:solidFill>
                <a:latin typeface="Novecento Book" pitchFamily="50" charset="0"/>
              </a:defRPr>
            </a:lvl3pPr>
            <a:lvl4pPr algn="l" rtl="0" eaLnBrk="1" fontAlgn="base" hangingPunct="1">
              <a:spcBef>
                <a:spcPct val="0"/>
              </a:spcBef>
              <a:spcAft>
                <a:spcPct val="0"/>
              </a:spcAft>
              <a:defRPr sz="2400" b="1">
                <a:solidFill>
                  <a:srgbClr val="00529B"/>
                </a:solidFill>
                <a:latin typeface="Novecento Book" pitchFamily="50" charset="0"/>
              </a:defRPr>
            </a:lvl4pPr>
            <a:lvl5pPr algn="l" rtl="0" eaLnBrk="1" fontAlgn="base" hangingPunct="1">
              <a:spcBef>
                <a:spcPct val="0"/>
              </a:spcBef>
              <a:spcAft>
                <a:spcPct val="0"/>
              </a:spcAft>
              <a:defRPr sz="2400" b="1">
                <a:solidFill>
                  <a:srgbClr val="00529B"/>
                </a:solidFill>
                <a:latin typeface="Novecento Book" pitchFamily="50" charset="0"/>
              </a:defRPr>
            </a:lvl5pPr>
            <a:lvl6pPr marL="457128" algn="l" rtl="0" eaLnBrk="1" fontAlgn="base" hangingPunct="1">
              <a:spcBef>
                <a:spcPct val="0"/>
              </a:spcBef>
              <a:spcAft>
                <a:spcPct val="0"/>
              </a:spcAft>
              <a:defRPr sz="2400" b="1">
                <a:solidFill>
                  <a:schemeClr val="bg1"/>
                </a:solidFill>
                <a:latin typeface="Arial" charset="0"/>
              </a:defRPr>
            </a:lvl6pPr>
            <a:lvl7pPr marL="914252" algn="l" rtl="0" eaLnBrk="1" fontAlgn="base" hangingPunct="1">
              <a:spcBef>
                <a:spcPct val="0"/>
              </a:spcBef>
              <a:spcAft>
                <a:spcPct val="0"/>
              </a:spcAft>
              <a:defRPr sz="2400" b="1">
                <a:solidFill>
                  <a:schemeClr val="bg1"/>
                </a:solidFill>
                <a:latin typeface="Arial" charset="0"/>
              </a:defRPr>
            </a:lvl7pPr>
            <a:lvl8pPr marL="1371380" algn="l" rtl="0" eaLnBrk="1" fontAlgn="base" hangingPunct="1">
              <a:spcBef>
                <a:spcPct val="0"/>
              </a:spcBef>
              <a:spcAft>
                <a:spcPct val="0"/>
              </a:spcAft>
              <a:defRPr sz="2400" b="1">
                <a:solidFill>
                  <a:schemeClr val="bg1"/>
                </a:solidFill>
                <a:latin typeface="Arial" charset="0"/>
              </a:defRPr>
            </a:lvl8pPr>
            <a:lvl9pPr marL="1828508" algn="l" rtl="0" eaLnBrk="1" fontAlgn="base" hangingPunct="1">
              <a:spcBef>
                <a:spcPct val="0"/>
              </a:spcBef>
              <a:spcAft>
                <a:spcPct val="0"/>
              </a:spcAft>
              <a:defRPr sz="2400" b="1">
                <a:solidFill>
                  <a:schemeClr val="bg1"/>
                </a:solidFill>
                <a:latin typeface="Arial" charset="0"/>
              </a:defRPr>
            </a:lvl9pPr>
          </a:lstStyle>
          <a:p>
            <a:r>
              <a:rPr lang="en-US" altLang="en-US" kern="0" dirty="0" smtClean="0"/>
              <a:t>Cont..</a:t>
            </a:r>
            <a:endParaRPr lang="en-US" altLang="en-US" kern="0" dirty="0"/>
          </a:p>
        </p:txBody>
      </p:sp>
      <p:sp>
        <p:nvSpPr>
          <p:cNvPr id="5" name="Content Placeholder 2"/>
          <p:cNvSpPr txBox="1">
            <a:spLocks/>
          </p:cNvSpPr>
          <p:nvPr/>
        </p:nvSpPr>
        <p:spPr bwMode="auto">
          <a:xfrm>
            <a:off x="512618" y="1205345"/>
            <a:ext cx="1127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14" rIns="91425" bIns="45714" numCol="1" anchor="t" anchorCtr="0" compatLnSpc="1">
            <a:prstTxWarp prst="textNoShape">
              <a:avLst/>
            </a:prstTxWarp>
            <a:normAutofit/>
          </a:bodyPr>
          <a:lstStyle>
            <a:lvl1pPr marL="238088" indent="-238088" algn="l" rtl="0" eaLnBrk="1" fontAlgn="base" hangingPunct="1">
              <a:spcBef>
                <a:spcPts val="600"/>
              </a:spcBef>
              <a:spcAft>
                <a:spcPts val="600"/>
              </a:spcAft>
              <a:buClr>
                <a:schemeClr val="tx1"/>
              </a:buClr>
              <a:buFont typeface="Wingdings 2" pitchFamily="18" charset="2"/>
              <a:buChar char="¡"/>
              <a:defRPr sz="2000">
                <a:solidFill>
                  <a:schemeClr val="tx1"/>
                </a:solidFill>
                <a:latin typeface="+mn-lt"/>
                <a:ea typeface="+mn-ea"/>
                <a:cs typeface="+mn-cs"/>
              </a:defRPr>
            </a:lvl1pPr>
            <a:lvl2pPr marL="457128" indent="-217453" algn="l" rtl="0" eaLnBrk="1" fontAlgn="base" hangingPunct="1">
              <a:spcBef>
                <a:spcPts val="600"/>
              </a:spcBef>
              <a:spcAft>
                <a:spcPts val="600"/>
              </a:spcAft>
              <a:buClr>
                <a:schemeClr val="tx1"/>
              </a:buClr>
              <a:buFont typeface="Wingdings" panose="05000000000000000000" pitchFamily="2" charset="2"/>
              <a:buChar char="Ø"/>
              <a:defRPr sz="2000">
                <a:solidFill>
                  <a:schemeClr val="tx1"/>
                </a:solidFill>
                <a:latin typeface="+mn-lt"/>
              </a:defRPr>
            </a:lvl2pPr>
            <a:lvl3pPr marL="676168" indent="-209517" algn="l" rtl="0" eaLnBrk="1" fontAlgn="base" hangingPunct="1">
              <a:spcBef>
                <a:spcPts val="600"/>
              </a:spcBef>
              <a:spcAft>
                <a:spcPts val="600"/>
              </a:spcAft>
              <a:buClr>
                <a:schemeClr val="tx1"/>
              </a:buClr>
              <a:buFont typeface="Wingdings" panose="05000000000000000000" pitchFamily="2" charset="2"/>
              <a:buChar char="ü"/>
              <a:defRPr sz="2000">
                <a:solidFill>
                  <a:schemeClr val="tx1"/>
                </a:solidFill>
                <a:latin typeface="+mn-lt"/>
              </a:defRPr>
            </a:lvl3pPr>
            <a:lvl4pPr marL="904729" indent="-219040" algn="l" rtl="0" eaLnBrk="1" fontAlgn="base" hangingPunct="1">
              <a:spcBef>
                <a:spcPts val="600"/>
              </a:spcBef>
              <a:spcAft>
                <a:spcPts val="600"/>
              </a:spcAft>
              <a:buClr>
                <a:schemeClr val="tx1"/>
              </a:buClr>
              <a:buFont typeface="Arial" panose="020B0604020202020204" pitchFamily="34" charset="0"/>
              <a:buChar char="•"/>
              <a:defRPr sz="1800">
                <a:solidFill>
                  <a:schemeClr val="tx1"/>
                </a:solidFill>
                <a:latin typeface="+mn-lt"/>
              </a:defRPr>
            </a:lvl4pPr>
            <a:lvl5pPr marL="1133293" indent="-219040" algn="l" rtl="0" eaLnBrk="1" fontAlgn="base" hangingPunct="1">
              <a:spcBef>
                <a:spcPts val="600"/>
              </a:spcBef>
              <a:spcAft>
                <a:spcPts val="600"/>
              </a:spcAft>
              <a:buClr>
                <a:schemeClr val="tx1"/>
              </a:buClr>
              <a:buFont typeface="Courier New" panose="02070309020205020404" pitchFamily="49" charset="0"/>
              <a:buChar char="o"/>
              <a:defRPr sz="1600">
                <a:solidFill>
                  <a:schemeClr val="tx1"/>
                </a:solidFill>
                <a:latin typeface="+mn-lt"/>
              </a:defRPr>
            </a:lvl5pPr>
            <a:lvl6pPr marL="1590421"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548"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4675"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1802"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a:lstStyle>
          <a:p>
            <a:r>
              <a:rPr lang="en-US" b="1" dirty="0"/>
              <a:t>Proposed System:</a:t>
            </a:r>
            <a:endParaRPr lang="en-US" sz="1600" dirty="0"/>
          </a:p>
          <a:p>
            <a:r>
              <a:rPr lang="en-US" dirty="0"/>
              <a:t>The proposed system is designed to automate all the functionalities of the present payroll system of the organization. </a:t>
            </a:r>
            <a:endParaRPr lang="en-US" sz="1600" dirty="0"/>
          </a:p>
          <a:p>
            <a:pPr marL="0" indent="0">
              <a:buNone/>
            </a:pPr>
            <a:endParaRPr lang="en-US" sz="1200" dirty="0"/>
          </a:p>
          <a:p>
            <a:pPr marL="0" indent="0">
              <a:buNone/>
            </a:pPr>
            <a:endParaRPr lang="en-US" sz="1600" dirty="0"/>
          </a:p>
          <a:p>
            <a:r>
              <a:rPr lang="en-US" b="1" dirty="0"/>
              <a:t>Purpose:</a:t>
            </a:r>
            <a:endParaRPr lang="en-US" sz="1600" dirty="0"/>
          </a:p>
          <a:p>
            <a:pPr lvl="1"/>
            <a:r>
              <a:rPr lang="en-US" dirty="0"/>
              <a:t>Manage employee information efficiently.</a:t>
            </a:r>
            <a:endParaRPr lang="en-US" sz="1600" dirty="0"/>
          </a:p>
          <a:p>
            <a:pPr lvl="1"/>
            <a:r>
              <a:rPr lang="en-US" dirty="0"/>
              <a:t>Keeps trace of deductions, leave etc.</a:t>
            </a:r>
            <a:endParaRPr lang="en-US" sz="1600" dirty="0"/>
          </a:p>
          <a:p>
            <a:pPr lvl="1"/>
            <a:r>
              <a:rPr lang="en-US" dirty="0"/>
              <a:t>Generate pay-slip at ease.</a:t>
            </a:r>
            <a:endParaRPr lang="en-US" sz="1600" dirty="0"/>
          </a:p>
          <a:p>
            <a:pPr lvl="1"/>
            <a:r>
              <a:rPr lang="en-US" dirty="0"/>
              <a:t>Generate all the reports related to employee.</a:t>
            </a:r>
            <a:endParaRPr lang="en-US" sz="1600" dirty="0"/>
          </a:p>
          <a:p>
            <a:pPr lvl="1"/>
            <a:r>
              <a:rPr lang="en-US" dirty="0"/>
              <a:t>Manage your own security.</a:t>
            </a:r>
            <a:endParaRPr lang="en-US" sz="1600" dirty="0"/>
          </a:p>
          <a:p>
            <a:pPr marL="0" indent="0">
              <a:buFont typeface="Wingdings" panose="05000000000000000000" pitchFamily="2" charset="2"/>
              <a:buNone/>
              <a:defRPr/>
            </a:pPr>
            <a:endParaRPr lang="en-US" altLang="en-US" sz="2400" kern="0" dirty="0"/>
          </a:p>
        </p:txBody>
      </p:sp>
    </p:spTree>
    <p:extLst>
      <p:ext uri="{BB962C8B-B14F-4D97-AF65-F5344CB8AC3E}">
        <p14:creationId xmlns:p14="http://schemas.microsoft.com/office/powerpoint/2010/main" val="97676561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109" y="138546"/>
            <a:ext cx="5749636" cy="461665"/>
          </a:xfrm>
          <a:prstGeom prst="rect">
            <a:avLst/>
          </a:prstGeom>
          <a:noFill/>
        </p:spPr>
        <p:txBody>
          <a:bodyPr wrap="square" rtlCol="0">
            <a:spAutoFit/>
          </a:bodyPr>
          <a:lstStyle/>
          <a:p>
            <a:pPr fontAlgn="base">
              <a:spcBef>
                <a:spcPct val="0"/>
              </a:spcBef>
              <a:spcAft>
                <a:spcPct val="0"/>
              </a:spcAft>
            </a:pPr>
            <a:r>
              <a:rPr lang="en-US" sz="2400" b="1" kern="0" cap="all" dirty="0" smtClean="0">
                <a:solidFill>
                  <a:srgbClr val="00529B"/>
                </a:solidFill>
                <a:latin typeface="+mj-lt"/>
                <a:ea typeface="+mj-ea"/>
                <a:cs typeface="+mj-cs"/>
              </a:rPr>
              <a:t>Modules and sub-modules</a:t>
            </a:r>
            <a:endParaRPr lang="en-US" sz="2400" b="1" kern="0" cap="all" dirty="0">
              <a:solidFill>
                <a:srgbClr val="00529B"/>
              </a:solidFill>
              <a:latin typeface="+mj-lt"/>
              <a:ea typeface="+mj-ea"/>
              <a:cs typeface="+mj-cs"/>
            </a:endParaRPr>
          </a:p>
        </p:txBody>
      </p:sp>
      <p:sp>
        <p:nvSpPr>
          <p:cNvPr id="6" name="Rectangle 5"/>
          <p:cNvSpPr/>
          <p:nvPr/>
        </p:nvSpPr>
        <p:spPr>
          <a:xfrm>
            <a:off x="304798" y="1274618"/>
            <a:ext cx="10695711" cy="3539430"/>
          </a:xfrm>
          <a:prstGeom prst="rect">
            <a:avLst/>
          </a:prstGeom>
        </p:spPr>
        <p:txBody>
          <a:bodyPr wrap="square">
            <a:spAutoFit/>
          </a:bodyPr>
          <a:lstStyle/>
          <a:p>
            <a:pPr marL="342900" indent="-342900">
              <a:buFont typeface="Wingdings" panose="05000000000000000000" pitchFamily="2" charset="2"/>
              <a:buChar char="§"/>
            </a:pPr>
            <a:r>
              <a:rPr lang="en-US" sz="2000" b="1" dirty="0"/>
              <a:t>The payroll system is designed with two main modules; they </a:t>
            </a:r>
            <a:r>
              <a:rPr lang="en-US" sz="2000" b="1" dirty="0" smtClean="0"/>
              <a:t>are:</a:t>
            </a:r>
            <a:endParaRPr lang="en-US" sz="2000" dirty="0"/>
          </a:p>
          <a:p>
            <a:pPr marL="914400" lvl="1" indent="-457200">
              <a:buFont typeface="Courier New" panose="02070309020205020404" pitchFamily="49" charset="0"/>
              <a:buChar char="o"/>
            </a:pPr>
            <a:r>
              <a:rPr lang="en-US" sz="2000" dirty="0" smtClean="0"/>
              <a:t>Registration</a:t>
            </a:r>
            <a:endParaRPr lang="en-US" sz="2000" dirty="0"/>
          </a:p>
          <a:p>
            <a:pPr marL="914400" lvl="1" indent="-457200">
              <a:buFont typeface="Courier New" panose="02070309020205020404" pitchFamily="49" charset="0"/>
              <a:buChar char="o"/>
            </a:pPr>
            <a:r>
              <a:rPr lang="en-US" sz="2000" dirty="0" smtClean="0"/>
              <a:t>Reports</a:t>
            </a:r>
            <a:endParaRPr lang="en-US" sz="2000" dirty="0"/>
          </a:p>
          <a:p>
            <a:r>
              <a:rPr lang="en-US" b="1" dirty="0"/>
              <a:t> </a:t>
            </a:r>
            <a:endParaRPr lang="en-US" dirty="0"/>
          </a:p>
          <a:p>
            <a:pPr marL="342900" indent="-342900">
              <a:buFont typeface="Wingdings" panose="05000000000000000000" pitchFamily="2" charset="2"/>
              <a:buChar char="§"/>
            </a:pPr>
            <a:r>
              <a:rPr lang="en-US" sz="2000" b="1" dirty="0"/>
              <a:t>Sub-Modules of Registrations Module</a:t>
            </a:r>
            <a:r>
              <a:rPr lang="en-US" sz="2000" b="1" dirty="0" smtClean="0"/>
              <a:t>:</a:t>
            </a:r>
            <a:endParaRPr lang="en-US" sz="2000" dirty="0"/>
          </a:p>
          <a:p>
            <a:pPr marL="742950" lvl="1" indent="-285750">
              <a:buFont typeface="Courier New" panose="02070309020205020404" pitchFamily="49" charset="0"/>
              <a:buChar char="o"/>
            </a:pPr>
            <a:r>
              <a:rPr lang="en-US" dirty="0"/>
              <a:t>Employee Master</a:t>
            </a:r>
          </a:p>
          <a:p>
            <a:pPr marL="742950" lvl="1" indent="-285750">
              <a:buFont typeface="Courier New" panose="02070309020205020404" pitchFamily="49" charset="0"/>
              <a:buChar char="o"/>
            </a:pPr>
            <a:r>
              <a:rPr lang="en-US" dirty="0"/>
              <a:t>Deductions Master</a:t>
            </a:r>
          </a:p>
          <a:p>
            <a:pPr marL="742950" lvl="1" indent="-285750">
              <a:buFont typeface="Courier New" panose="02070309020205020404" pitchFamily="49" charset="0"/>
              <a:buChar char="o"/>
            </a:pPr>
            <a:r>
              <a:rPr lang="en-US" dirty="0"/>
              <a:t>Department Master</a:t>
            </a:r>
          </a:p>
          <a:p>
            <a:pPr marL="742950" lvl="1" indent="-285750">
              <a:buFont typeface="Courier New" panose="02070309020205020404" pitchFamily="49" charset="0"/>
              <a:buChar char="o"/>
            </a:pPr>
            <a:r>
              <a:rPr lang="en-US" dirty="0"/>
              <a:t>Designation Master</a:t>
            </a:r>
          </a:p>
          <a:p>
            <a:pPr marL="742950" lvl="1" indent="-285750">
              <a:buFont typeface="Courier New" panose="02070309020205020404" pitchFamily="49" charset="0"/>
              <a:buChar char="o"/>
            </a:pPr>
            <a:r>
              <a:rPr lang="en-US" dirty="0"/>
              <a:t>Grade master</a:t>
            </a:r>
          </a:p>
          <a:p>
            <a:endParaRPr lang="en-US" dirty="0"/>
          </a:p>
          <a:p>
            <a:endParaRPr lang="en-US" dirty="0"/>
          </a:p>
        </p:txBody>
      </p:sp>
    </p:spTree>
    <p:extLst>
      <p:ext uri="{BB962C8B-B14F-4D97-AF65-F5344CB8AC3E}">
        <p14:creationId xmlns:p14="http://schemas.microsoft.com/office/powerpoint/2010/main" val="382493123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109" y="138546"/>
            <a:ext cx="4184073" cy="461665"/>
          </a:xfrm>
          <a:prstGeom prst="rect">
            <a:avLst/>
          </a:prstGeom>
          <a:noFill/>
        </p:spPr>
        <p:txBody>
          <a:bodyPr wrap="square" rtlCol="0">
            <a:spAutoFit/>
          </a:bodyPr>
          <a:lstStyle/>
          <a:p>
            <a:pPr fontAlgn="base">
              <a:spcBef>
                <a:spcPct val="0"/>
              </a:spcBef>
              <a:spcAft>
                <a:spcPct val="0"/>
              </a:spcAft>
            </a:pPr>
            <a:r>
              <a:rPr lang="en-US" sz="2400" b="1" kern="0" cap="all" dirty="0" smtClean="0">
                <a:solidFill>
                  <a:srgbClr val="00529B"/>
                </a:solidFill>
                <a:latin typeface="+mj-lt"/>
                <a:ea typeface="+mj-ea"/>
                <a:cs typeface="+mj-cs"/>
              </a:rPr>
              <a:t>Cont..</a:t>
            </a:r>
            <a:endParaRPr lang="en-US" sz="2400" b="1" kern="0" cap="all" dirty="0">
              <a:solidFill>
                <a:srgbClr val="00529B"/>
              </a:solidFill>
              <a:latin typeface="+mj-lt"/>
              <a:ea typeface="+mj-ea"/>
              <a:cs typeface="+mj-cs"/>
            </a:endParaRPr>
          </a:p>
        </p:txBody>
      </p:sp>
      <p:sp>
        <p:nvSpPr>
          <p:cNvPr id="6" name="Rectangle 5"/>
          <p:cNvSpPr/>
          <p:nvPr/>
        </p:nvSpPr>
        <p:spPr>
          <a:xfrm>
            <a:off x="304798" y="1274618"/>
            <a:ext cx="10695711" cy="2769989"/>
          </a:xfrm>
          <a:prstGeom prst="rect">
            <a:avLst/>
          </a:prstGeom>
        </p:spPr>
        <p:txBody>
          <a:bodyPr wrap="square">
            <a:spAutoFit/>
          </a:bodyPr>
          <a:lstStyle/>
          <a:p>
            <a:pPr marL="342900" indent="-342900">
              <a:buFont typeface="Wingdings" panose="05000000000000000000" pitchFamily="2" charset="2"/>
              <a:buChar char="§"/>
            </a:pPr>
            <a:r>
              <a:rPr lang="en-US" sz="2000" b="1" dirty="0"/>
              <a:t>Sub-Modules of Reports Module</a:t>
            </a:r>
            <a:r>
              <a:rPr lang="en-US" b="1" dirty="0" smtClean="0"/>
              <a:t>:</a:t>
            </a:r>
          </a:p>
          <a:p>
            <a:endParaRPr lang="en-US" dirty="0"/>
          </a:p>
          <a:p>
            <a:pPr marL="800100" lvl="1" indent="-342900">
              <a:buFont typeface="Courier New" panose="02070309020205020404" pitchFamily="49" charset="0"/>
              <a:buChar char="o"/>
            </a:pPr>
            <a:r>
              <a:rPr lang="en-US" sz="2000" dirty="0"/>
              <a:t>Employee Report </a:t>
            </a:r>
          </a:p>
          <a:p>
            <a:pPr marL="800100" lvl="1" indent="-342900">
              <a:buFont typeface="Courier New" panose="02070309020205020404" pitchFamily="49" charset="0"/>
              <a:buChar char="o"/>
            </a:pPr>
            <a:r>
              <a:rPr lang="en-US" sz="2000" dirty="0"/>
              <a:t>Grade wise Report</a:t>
            </a:r>
          </a:p>
          <a:p>
            <a:pPr marL="800100" lvl="1" indent="-342900">
              <a:buFont typeface="Courier New" panose="02070309020205020404" pitchFamily="49" charset="0"/>
              <a:buChar char="o"/>
            </a:pPr>
            <a:r>
              <a:rPr lang="en-US" sz="2000" dirty="0"/>
              <a:t>Department wise Report </a:t>
            </a:r>
          </a:p>
          <a:p>
            <a:pPr marL="800100" lvl="1" indent="-342900">
              <a:buFont typeface="Courier New" panose="02070309020205020404" pitchFamily="49" charset="0"/>
              <a:buChar char="o"/>
            </a:pPr>
            <a:r>
              <a:rPr lang="en-US" sz="2000" dirty="0"/>
              <a:t>Designation wise Report</a:t>
            </a:r>
          </a:p>
          <a:p>
            <a:pPr marL="800100" lvl="1" indent="-342900">
              <a:buFont typeface="Courier New" panose="02070309020205020404" pitchFamily="49" charset="0"/>
              <a:buChar char="o"/>
            </a:pPr>
            <a:r>
              <a:rPr lang="en-US" sz="2000" dirty="0"/>
              <a:t>Payroll Report/Pay-slip Report</a:t>
            </a:r>
          </a:p>
          <a:p>
            <a:endParaRPr lang="en-US" dirty="0"/>
          </a:p>
          <a:p>
            <a:endParaRPr lang="en-US" dirty="0"/>
          </a:p>
        </p:txBody>
      </p:sp>
    </p:spTree>
    <p:extLst>
      <p:ext uri="{BB962C8B-B14F-4D97-AF65-F5344CB8AC3E}">
        <p14:creationId xmlns:p14="http://schemas.microsoft.com/office/powerpoint/2010/main" val="33573532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109" y="138546"/>
            <a:ext cx="7079673" cy="461665"/>
          </a:xfrm>
          <a:prstGeom prst="rect">
            <a:avLst/>
          </a:prstGeom>
          <a:noFill/>
        </p:spPr>
        <p:txBody>
          <a:bodyPr wrap="square" rtlCol="0">
            <a:spAutoFit/>
          </a:bodyPr>
          <a:lstStyle/>
          <a:p>
            <a:pPr fontAlgn="base">
              <a:spcBef>
                <a:spcPct val="0"/>
              </a:spcBef>
              <a:spcAft>
                <a:spcPct val="0"/>
              </a:spcAft>
            </a:pPr>
            <a:r>
              <a:rPr lang="en-US" sz="2400" b="1" kern="0" cap="all" dirty="0" smtClean="0">
                <a:solidFill>
                  <a:srgbClr val="00529B"/>
                </a:solidFill>
                <a:latin typeface="+mj-lt"/>
                <a:ea typeface="+mj-ea"/>
                <a:cs typeface="+mj-cs"/>
              </a:rPr>
              <a:t>Hardware requirements</a:t>
            </a:r>
            <a:endParaRPr lang="en-US" sz="2400" b="1" kern="0" cap="all" dirty="0">
              <a:solidFill>
                <a:srgbClr val="00529B"/>
              </a:solidFill>
              <a:latin typeface="+mj-lt"/>
              <a:ea typeface="+mj-ea"/>
              <a:cs typeface="+mj-cs"/>
            </a:endParaRPr>
          </a:p>
        </p:txBody>
      </p:sp>
      <p:sp>
        <p:nvSpPr>
          <p:cNvPr id="6" name="Rectangle 5"/>
          <p:cNvSpPr/>
          <p:nvPr/>
        </p:nvSpPr>
        <p:spPr>
          <a:xfrm>
            <a:off x="304798" y="1274618"/>
            <a:ext cx="11457711" cy="3416320"/>
          </a:xfrm>
          <a:prstGeom prst="rect">
            <a:avLst/>
          </a:prstGeom>
        </p:spPr>
        <p:txBody>
          <a:bodyPr wrap="square">
            <a:spAutoFit/>
          </a:bodyPr>
          <a:lstStyle/>
          <a:p>
            <a:pPr marL="285750" indent="-285750">
              <a:buFont typeface="Wingdings" panose="05000000000000000000" pitchFamily="2" charset="2"/>
              <a:buChar char="§"/>
            </a:pPr>
            <a:r>
              <a:rPr lang="en-US" sz="2000" dirty="0"/>
              <a:t>The selection of hardware is very important in the existence and proper working of any software. In the selection of hardware, the size and the capacity requirements are also important</a:t>
            </a:r>
            <a:r>
              <a:rPr lang="en-US" sz="2000" dirty="0" smtClean="0"/>
              <a:t>.</a:t>
            </a:r>
          </a:p>
          <a:p>
            <a:pPr marL="285750" indent="-285750">
              <a:buFont typeface="Wingdings" panose="05000000000000000000" pitchFamily="2" charset="2"/>
              <a:buChar char="§"/>
            </a:pPr>
            <a:endParaRPr lang="en-US" sz="2000" b="1" dirty="0"/>
          </a:p>
          <a:p>
            <a:pPr marL="742950" lvl="1" indent="-285750">
              <a:buFont typeface="Wingdings" panose="05000000000000000000" pitchFamily="2" charset="2"/>
              <a:buChar char="Ø"/>
            </a:pPr>
            <a:r>
              <a:rPr lang="en-US" sz="2000" dirty="0"/>
              <a:t>Pentium processor     	--------	 	</a:t>
            </a:r>
            <a:r>
              <a:rPr lang="en-US" sz="2000" dirty="0" smtClean="0"/>
              <a:t>	233 </a:t>
            </a:r>
            <a:r>
              <a:rPr lang="en-US" sz="2000" dirty="0"/>
              <a:t>MHZ or above</a:t>
            </a:r>
            <a:endParaRPr lang="en-US" sz="2000" b="1" dirty="0"/>
          </a:p>
          <a:p>
            <a:pPr marL="742950" lvl="1" indent="-285750">
              <a:buFont typeface="Wingdings" panose="05000000000000000000" pitchFamily="2" charset="2"/>
              <a:buChar char="Ø"/>
            </a:pPr>
            <a:r>
              <a:rPr lang="en-US" sz="2000" dirty="0"/>
              <a:t>RAM Capacity          	--------     	 	128MB </a:t>
            </a:r>
            <a:endParaRPr lang="en-US" sz="2000" b="1" dirty="0"/>
          </a:p>
          <a:p>
            <a:pPr marL="742950" lvl="1" indent="-285750">
              <a:buFont typeface="Wingdings" panose="05000000000000000000" pitchFamily="2" charset="2"/>
              <a:buChar char="Ø"/>
            </a:pPr>
            <a:r>
              <a:rPr lang="en-US" sz="2000" dirty="0"/>
              <a:t>Hard Disk 		</a:t>
            </a:r>
            <a:r>
              <a:rPr lang="en-US" sz="2000" dirty="0" smtClean="0"/>
              <a:t>--------</a:t>
            </a:r>
            <a:r>
              <a:rPr lang="en-US" sz="2000" dirty="0"/>
              <a:t>	 	 </a:t>
            </a:r>
            <a:r>
              <a:rPr lang="en-US" sz="2000" dirty="0" smtClean="0"/>
              <a:t>	20GB</a:t>
            </a:r>
            <a:endParaRPr lang="en-US" sz="2000" b="1" dirty="0"/>
          </a:p>
          <a:p>
            <a:pPr marL="742950" lvl="1" indent="-285750">
              <a:buFont typeface="Wingdings" panose="05000000000000000000" pitchFamily="2" charset="2"/>
              <a:buChar char="Ø"/>
            </a:pPr>
            <a:r>
              <a:rPr lang="en-US" sz="2000" dirty="0" smtClean="0"/>
              <a:t>CD-ROM </a:t>
            </a:r>
            <a:r>
              <a:rPr lang="en-US" sz="2000" dirty="0"/>
              <a:t>Drive          	--------       	 	32 HZ</a:t>
            </a:r>
            <a:endParaRPr lang="en-US" sz="2000" b="1" dirty="0"/>
          </a:p>
          <a:p>
            <a:pPr marL="742950" lvl="1" indent="-285750">
              <a:buFont typeface="Wingdings" panose="05000000000000000000" pitchFamily="2" charset="2"/>
              <a:buChar char="Ø"/>
            </a:pPr>
            <a:r>
              <a:rPr lang="en-US" sz="2000" dirty="0"/>
              <a:t>KEYBOARD              	--------    		108 Standard</a:t>
            </a:r>
            <a:endParaRPr lang="en-US" sz="2000" b="1" dirty="0"/>
          </a:p>
          <a:p>
            <a:pPr marL="285750" indent="-285750">
              <a:buFont typeface="Wingdings" panose="05000000000000000000" pitchFamily="2" charset="2"/>
              <a:buChar char="Ø"/>
            </a:pPr>
            <a:endParaRPr lang="en-US" sz="2000" dirty="0">
              <a:solidFill>
                <a:srgbClr val="000000"/>
              </a:solidFill>
            </a:endParaRPr>
          </a:p>
          <a:p>
            <a:endParaRPr lang="en-US"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34196707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idx="1"/>
          </p:nvPr>
        </p:nvSpPr>
        <p:spPr>
          <a:xfrm>
            <a:off x="406399" y="1219205"/>
            <a:ext cx="11106727" cy="4525963"/>
          </a:xfrm>
        </p:spPr>
        <p:txBody>
          <a:bodyPr/>
          <a:lstStyle/>
          <a:p>
            <a:r>
              <a:rPr lang="en-US" dirty="0"/>
              <a:t>One of the most difficult tasks is that, the selection of the software, once system requirement is known is determining whether a particular software package fits the requirements. After initial selection further security is needed to determine the desirability of particular software compared with other candidates. This section first summarizes the application requirement question and then suggests more detailed comparisons.</a:t>
            </a:r>
            <a:endParaRPr lang="en-US" b="1" dirty="0"/>
          </a:p>
          <a:p>
            <a:pPr lvl="1"/>
            <a:r>
              <a:rPr lang="en-US" dirty="0"/>
              <a:t>Operating System                  </a:t>
            </a:r>
            <a:r>
              <a:rPr lang="en-US" dirty="0" smtClean="0"/>
              <a:t> --------</a:t>
            </a:r>
            <a:r>
              <a:rPr lang="en-US" dirty="0"/>
              <a:t>	        Windows</a:t>
            </a:r>
            <a:endParaRPr lang="en-US" b="1" dirty="0"/>
          </a:p>
          <a:p>
            <a:pPr lvl="1"/>
            <a:r>
              <a:rPr lang="en-US" dirty="0"/>
              <a:t>Browser                                   --------	        </a:t>
            </a:r>
            <a:r>
              <a:rPr lang="en-US" dirty="0" smtClean="0"/>
              <a:t>IE, Google Chrome</a:t>
            </a:r>
            <a:endParaRPr lang="en-US" b="1" dirty="0"/>
          </a:p>
          <a:p>
            <a:pPr lvl="1"/>
            <a:r>
              <a:rPr lang="en-US" dirty="0"/>
              <a:t>Web/Application Server          </a:t>
            </a:r>
            <a:r>
              <a:rPr lang="en-US" dirty="0" smtClean="0"/>
              <a:t>--------</a:t>
            </a:r>
            <a:r>
              <a:rPr lang="en-US" dirty="0"/>
              <a:t>	        Apache Tomcat</a:t>
            </a:r>
            <a:endParaRPr lang="en-US" b="1" dirty="0"/>
          </a:p>
          <a:p>
            <a:pPr lvl="1"/>
            <a:r>
              <a:rPr lang="en-US" dirty="0"/>
              <a:t>Database Server                     </a:t>
            </a:r>
            <a:r>
              <a:rPr lang="en-US" dirty="0" smtClean="0"/>
              <a:t>-------          Oracle</a:t>
            </a:r>
            <a:endParaRPr lang="en-US" b="1" dirty="0"/>
          </a:p>
          <a:p>
            <a:pPr lvl="1"/>
            <a:r>
              <a:rPr lang="en-US" dirty="0"/>
              <a:t>Database Connectivity            --------	        JDBC  </a:t>
            </a:r>
            <a:endParaRPr lang="en-US" dirty="0" smtClean="0"/>
          </a:p>
          <a:p>
            <a:pPr lvl="1"/>
            <a:r>
              <a:rPr lang="en-US" dirty="0"/>
              <a:t>Other Tools &amp; Technologies   </a:t>
            </a:r>
            <a:r>
              <a:rPr lang="en-US" dirty="0" smtClean="0"/>
              <a:t> --------</a:t>
            </a:r>
            <a:r>
              <a:rPr lang="en-US" dirty="0"/>
              <a:t>	        Java (JDK), Servlets</a:t>
            </a:r>
            <a:endParaRPr lang="en-US" b="1" dirty="0"/>
          </a:p>
          <a:p>
            <a:pPr lvl="1"/>
            <a:endParaRPr lang="en-US" b="1" dirty="0"/>
          </a:p>
          <a:p>
            <a:endParaRPr lang="en-US" dirty="0"/>
          </a:p>
          <a:p>
            <a:endParaRPr lang="en-US" dirty="0"/>
          </a:p>
          <a:p>
            <a:endParaRPr lang="en-US" dirty="0"/>
          </a:p>
        </p:txBody>
      </p:sp>
    </p:spTree>
    <p:extLst>
      <p:ext uri="{BB962C8B-B14F-4D97-AF65-F5344CB8AC3E}">
        <p14:creationId xmlns:p14="http://schemas.microsoft.com/office/powerpoint/2010/main" val="174336982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406400" y="1219205"/>
            <a:ext cx="6922655" cy="4525963"/>
          </a:xfrm>
        </p:spPr>
        <p:txBody>
          <a:bodyPr/>
          <a:lstStyle/>
          <a:p>
            <a:pPr marL="0" indent="0">
              <a:buNone/>
            </a:pPr>
            <a:r>
              <a:rPr lang="en-US" b="1" dirty="0" smtClean="0"/>
              <a:t>1. Introduction</a:t>
            </a:r>
          </a:p>
          <a:p>
            <a:pPr marL="0" indent="0">
              <a:buNone/>
            </a:pPr>
            <a:r>
              <a:rPr lang="en-US" dirty="0"/>
              <a:t>	</a:t>
            </a:r>
            <a:r>
              <a:rPr lang="en-US" dirty="0" smtClean="0"/>
              <a:t>1.1 Purpose</a:t>
            </a:r>
          </a:p>
          <a:p>
            <a:pPr marL="0" indent="0">
              <a:buNone/>
            </a:pPr>
            <a:r>
              <a:rPr lang="en-US" dirty="0"/>
              <a:t>	</a:t>
            </a:r>
            <a:r>
              <a:rPr lang="en-US" dirty="0" smtClean="0"/>
              <a:t>1.2 Scope</a:t>
            </a:r>
          </a:p>
          <a:p>
            <a:pPr marL="0" indent="0">
              <a:buNone/>
            </a:pPr>
            <a:r>
              <a:rPr lang="en-US" dirty="0" smtClean="0"/>
              <a:t>	1.3 Benefits</a:t>
            </a:r>
          </a:p>
          <a:p>
            <a:pPr marL="0" indent="0">
              <a:buNone/>
            </a:pPr>
            <a:r>
              <a:rPr lang="en-US" dirty="0"/>
              <a:t>	</a:t>
            </a:r>
            <a:r>
              <a:rPr lang="en-US" dirty="0" smtClean="0"/>
              <a:t>1.4 Definitions</a:t>
            </a:r>
          </a:p>
          <a:p>
            <a:pPr marL="0" indent="0">
              <a:buNone/>
            </a:pPr>
            <a:r>
              <a:rPr lang="en-US" dirty="0"/>
              <a:t>	</a:t>
            </a:r>
            <a:r>
              <a:rPr lang="en-US" dirty="0" smtClean="0"/>
              <a:t>1.5 References</a:t>
            </a:r>
          </a:p>
          <a:p>
            <a:pPr marL="0" indent="0">
              <a:buNone/>
            </a:pPr>
            <a:r>
              <a:rPr lang="en-US" dirty="0"/>
              <a:t>	</a:t>
            </a:r>
            <a:r>
              <a:rPr lang="en-US" dirty="0" smtClean="0"/>
              <a:t>1.6 Project Overview</a:t>
            </a:r>
            <a:endParaRPr lang="en-US" dirty="0"/>
          </a:p>
        </p:txBody>
      </p:sp>
    </p:spTree>
    <p:extLst>
      <p:ext uri="{BB962C8B-B14F-4D97-AF65-F5344CB8AC3E}">
        <p14:creationId xmlns:p14="http://schemas.microsoft.com/office/powerpoint/2010/main" val="216160855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06400" y="1219205"/>
            <a:ext cx="6922655" cy="5223159"/>
          </a:xfrm>
        </p:spPr>
        <p:txBody>
          <a:bodyPr/>
          <a:lstStyle/>
          <a:p>
            <a:pPr marL="0" indent="0">
              <a:buNone/>
            </a:pPr>
            <a:r>
              <a:rPr lang="en-US" b="1" dirty="0" smtClean="0"/>
              <a:t>2. Overall Descriptions</a:t>
            </a:r>
          </a:p>
          <a:p>
            <a:pPr marL="0" indent="0">
              <a:buNone/>
            </a:pPr>
            <a:endParaRPr lang="en-US" dirty="0"/>
          </a:p>
          <a:p>
            <a:pPr marL="0" indent="0">
              <a:buNone/>
            </a:pPr>
            <a:r>
              <a:rPr lang="en-US" dirty="0"/>
              <a:t>	2</a:t>
            </a:r>
            <a:r>
              <a:rPr lang="en-US" dirty="0" smtClean="0"/>
              <a:t>.1 Product Perspective</a:t>
            </a:r>
          </a:p>
          <a:p>
            <a:pPr marL="0" indent="0">
              <a:buNone/>
            </a:pPr>
            <a:r>
              <a:rPr lang="en-US" dirty="0"/>
              <a:t>	2</a:t>
            </a:r>
            <a:r>
              <a:rPr lang="en-US" dirty="0" smtClean="0"/>
              <a:t>.2 Product Functions.</a:t>
            </a:r>
          </a:p>
          <a:p>
            <a:pPr marL="0" indent="0">
              <a:buNone/>
            </a:pPr>
            <a:r>
              <a:rPr lang="en-US" dirty="0"/>
              <a:t>	</a:t>
            </a:r>
            <a:r>
              <a:rPr lang="en-US" dirty="0" smtClean="0"/>
              <a:t>	2.2.1 Main Module</a:t>
            </a:r>
          </a:p>
          <a:p>
            <a:pPr marL="0" indent="0">
              <a:buNone/>
            </a:pPr>
            <a:r>
              <a:rPr lang="en-US" dirty="0"/>
              <a:t>	</a:t>
            </a:r>
            <a:r>
              <a:rPr lang="en-US" dirty="0" smtClean="0"/>
              <a:t>	2.2.2 Report Module</a:t>
            </a:r>
          </a:p>
          <a:p>
            <a:pPr marL="0" indent="0">
              <a:buNone/>
            </a:pPr>
            <a:r>
              <a:rPr lang="en-US" dirty="0"/>
              <a:t>	</a:t>
            </a:r>
            <a:r>
              <a:rPr lang="en-US" dirty="0" smtClean="0"/>
              <a:t>2.3 User Characteristics</a:t>
            </a:r>
          </a:p>
          <a:p>
            <a:pPr marL="0" indent="0">
              <a:buNone/>
            </a:pPr>
            <a:r>
              <a:rPr lang="en-US" dirty="0"/>
              <a:t>	</a:t>
            </a:r>
            <a:r>
              <a:rPr lang="en-US" dirty="0" smtClean="0"/>
              <a:t>	2.3.1 End User</a:t>
            </a:r>
          </a:p>
          <a:p>
            <a:pPr marL="0" indent="0">
              <a:buNone/>
            </a:pPr>
            <a:r>
              <a:rPr lang="en-US" dirty="0"/>
              <a:t>	</a:t>
            </a:r>
            <a:r>
              <a:rPr lang="en-US" dirty="0" smtClean="0"/>
              <a:t>	2.3.2 Administrator</a:t>
            </a:r>
          </a:p>
          <a:p>
            <a:pPr marL="0" indent="0">
              <a:buNone/>
            </a:pPr>
            <a:r>
              <a:rPr lang="en-US" dirty="0"/>
              <a:t>	</a:t>
            </a:r>
            <a:r>
              <a:rPr lang="en-US" dirty="0" smtClean="0"/>
              <a:t>2.4 Assumptions And Dependencies.</a:t>
            </a:r>
          </a:p>
          <a:p>
            <a:pPr marL="0" indent="0">
              <a:buNone/>
            </a:pP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10028923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06400" y="1219205"/>
            <a:ext cx="6922655" cy="5223159"/>
          </a:xfrm>
        </p:spPr>
        <p:txBody>
          <a:bodyPr/>
          <a:lstStyle/>
          <a:p>
            <a:pPr marL="0" indent="0">
              <a:buNone/>
            </a:pPr>
            <a:r>
              <a:rPr lang="en-US" b="1" dirty="0"/>
              <a:t>3. Specific Requirements</a:t>
            </a:r>
            <a:endParaRPr lang="en-US" b="1" dirty="0" smtClean="0"/>
          </a:p>
          <a:p>
            <a:pPr marL="0" indent="0">
              <a:buNone/>
            </a:pPr>
            <a:r>
              <a:rPr lang="en-US" dirty="0"/>
              <a:t>	</a:t>
            </a:r>
            <a:r>
              <a:rPr lang="en-US" dirty="0" smtClean="0"/>
              <a:t>3.1 External </a:t>
            </a:r>
            <a:r>
              <a:rPr lang="en-US" dirty="0"/>
              <a:t>interface requirements	</a:t>
            </a:r>
          </a:p>
          <a:p>
            <a:pPr marL="0" indent="0">
              <a:buNone/>
            </a:pPr>
            <a:r>
              <a:rPr lang="en-US" dirty="0"/>
              <a:t>		</a:t>
            </a:r>
            <a:r>
              <a:rPr lang="en-US" dirty="0" smtClean="0"/>
              <a:t>3.1.1 User </a:t>
            </a:r>
            <a:r>
              <a:rPr lang="en-US" dirty="0"/>
              <a:t>interface requirement</a:t>
            </a:r>
            <a:endParaRPr lang="en-US" dirty="0" smtClean="0"/>
          </a:p>
          <a:p>
            <a:pPr marL="0" indent="0">
              <a:buNone/>
            </a:pPr>
            <a:r>
              <a:rPr lang="en-US" dirty="0"/>
              <a:t>		</a:t>
            </a:r>
            <a:r>
              <a:rPr lang="en-US" dirty="0" smtClean="0"/>
              <a:t>3.1.2 Hardware </a:t>
            </a:r>
            <a:r>
              <a:rPr lang="en-US" dirty="0"/>
              <a:t>interface requirement</a:t>
            </a:r>
          </a:p>
          <a:p>
            <a:pPr marL="0" indent="0">
              <a:buNone/>
            </a:pPr>
            <a:r>
              <a:rPr lang="en-US" dirty="0" smtClean="0"/>
              <a:t>		3.1.3 Software </a:t>
            </a:r>
            <a:r>
              <a:rPr lang="en-US" dirty="0"/>
              <a:t>interface </a:t>
            </a:r>
            <a:r>
              <a:rPr lang="en-US" dirty="0" smtClean="0"/>
              <a:t>requirements</a:t>
            </a:r>
          </a:p>
          <a:p>
            <a:pPr marL="0" indent="0">
              <a:buNone/>
            </a:pPr>
            <a:endParaRPr lang="en-US" dirty="0" smtClean="0"/>
          </a:p>
          <a:p>
            <a:pPr marL="0" indent="0">
              <a:buNone/>
            </a:pPr>
            <a:r>
              <a:rPr lang="en-US" b="1" dirty="0" smtClean="0"/>
              <a:t>4. Functional Requirements</a:t>
            </a:r>
          </a:p>
          <a:p>
            <a:pPr marL="0" indent="0">
              <a:buNone/>
            </a:pPr>
            <a:r>
              <a:rPr lang="en-US" dirty="0" smtClean="0"/>
              <a:t>	4.1   Registrations</a:t>
            </a:r>
            <a:endParaRPr lang="en-US" dirty="0"/>
          </a:p>
          <a:p>
            <a:pPr marL="0" indent="0">
              <a:buNone/>
            </a:pPr>
            <a:r>
              <a:rPr lang="en-US" dirty="0" smtClean="0"/>
              <a:t>	4.2   Reports</a:t>
            </a:r>
          </a:p>
        </p:txBody>
      </p:sp>
    </p:spTree>
    <p:extLst>
      <p:ext uri="{BB962C8B-B14F-4D97-AF65-F5344CB8AC3E}">
        <p14:creationId xmlns:p14="http://schemas.microsoft.com/office/powerpoint/2010/main" val="54127829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06400" y="1219205"/>
            <a:ext cx="6922655" cy="5223159"/>
          </a:xfrm>
        </p:spPr>
        <p:txBody>
          <a:bodyPr/>
          <a:lstStyle/>
          <a:p>
            <a:pPr marL="0" indent="0">
              <a:buNone/>
            </a:pPr>
            <a:r>
              <a:rPr lang="en-US" b="1" dirty="0"/>
              <a:t>5.    Other non functional requirements</a:t>
            </a:r>
          </a:p>
          <a:p>
            <a:pPr marL="0" indent="0">
              <a:buNone/>
            </a:pPr>
            <a:r>
              <a:rPr lang="en-US" dirty="0" smtClean="0"/>
              <a:t>	5.1   </a:t>
            </a:r>
            <a:r>
              <a:rPr lang="en-US" dirty="0"/>
              <a:t>Performance Requirements</a:t>
            </a:r>
          </a:p>
          <a:p>
            <a:pPr marL="0" indent="0">
              <a:buNone/>
            </a:pPr>
            <a:r>
              <a:rPr lang="en-US" dirty="0" smtClean="0"/>
              <a:t>	5.2   </a:t>
            </a:r>
            <a:r>
              <a:rPr lang="en-US" dirty="0"/>
              <a:t>Reliability</a:t>
            </a:r>
          </a:p>
          <a:p>
            <a:pPr marL="0" indent="0">
              <a:buNone/>
            </a:pPr>
            <a:r>
              <a:rPr lang="en-US" dirty="0" smtClean="0"/>
              <a:t>	5.3   </a:t>
            </a:r>
            <a:r>
              <a:rPr lang="en-US" dirty="0"/>
              <a:t>Availability</a:t>
            </a:r>
          </a:p>
          <a:p>
            <a:pPr marL="0" indent="0">
              <a:buNone/>
            </a:pPr>
            <a:r>
              <a:rPr lang="en-US" dirty="0" smtClean="0"/>
              <a:t>	5.4   Security</a:t>
            </a:r>
          </a:p>
          <a:p>
            <a:pPr marL="0" indent="0">
              <a:buNone/>
            </a:pPr>
            <a:endParaRPr lang="en-US" dirty="0"/>
          </a:p>
          <a:p>
            <a:pPr marL="0" indent="0">
              <a:buNone/>
            </a:pPr>
            <a:r>
              <a:rPr lang="pt-BR" b="1" dirty="0"/>
              <a:t>6.    UML diagrams</a:t>
            </a:r>
          </a:p>
          <a:p>
            <a:pPr marL="0" indent="0">
              <a:buNone/>
            </a:pPr>
            <a:r>
              <a:rPr lang="pt-BR" dirty="0" smtClean="0"/>
              <a:t>	6.1   </a:t>
            </a:r>
            <a:r>
              <a:rPr lang="pt-BR" dirty="0"/>
              <a:t>USECASE  diagram</a:t>
            </a:r>
          </a:p>
          <a:p>
            <a:pPr marL="0" indent="0">
              <a:buNone/>
            </a:pPr>
            <a:r>
              <a:rPr lang="pt-BR" dirty="0" smtClean="0"/>
              <a:t>	6.2   </a:t>
            </a:r>
            <a:r>
              <a:rPr lang="pt-BR" dirty="0"/>
              <a:t>ACTIVITY diagram</a:t>
            </a:r>
          </a:p>
          <a:p>
            <a:pPr marL="0" indent="0">
              <a:buNone/>
            </a:pPr>
            <a:r>
              <a:rPr lang="pt-BR" dirty="0" smtClean="0"/>
              <a:t>	6.3   </a:t>
            </a:r>
            <a:r>
              <a:rPr lang="pt-BR" dirty="0"/>
              <a:t>CLASS diagram</a:t>
            </a:r>
          </a:p>
          <a:p>
            <a:pPr marL="0" indent="0">
              <a:buNone/>
            </a:pPr>
            <a:r>
              <a:rPr lang="pt-BR" dirty="0" smtClean="0"/>
              <a:t>	6.4   </a:t>
            </a:r>
            <a:r>
              <a:rPr lang="pt-BR" dirty="0"/>
              <a:t>SEQUENCE diagram</a:t>
            </a: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326183258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1.Introduction</a:t>
            </a:r>
          </a:p>
        </p:txBody>
      </p:sp>
      <p:sp>
        <p:nvSpPr>
          <p:cNvPr id="3" name="Content Placeholder 2"/>
          <p:cNvSpPr>
            <a:spLocks noGrp="1"/>
          </p:cNvSpPr>
          <p:nvPr>
            <p:ph idx="1"/>
          </p:nvPr>
        </p:nvSpPr>
        <p:spPr/>
        <p:txBody>
          <a:bodyPr/>
          <a:lstStyle/>
          <a:p>
            <a:r>
              <a:rPr lang="en-US" dirty="0"/>
              <a:t>Payroll system is </a:t>
            </a:r>
            <a:r>
              <a:rPr lang="en-US" dirty="0" smtClean="0"/>
              <a:t>vital in </a:t>
            </a:r>
            <a:r>
              <a:rPr lang="en-US" dirty="0"/>
              <a:t>any Human Resource System of an organization. The solution  has to </a:t>
            </a:r>
            <a:r>
              <a:rPr lang="en-US" dirty="0" smtClean="0"/>
              <a:t>manage salary </a:t>
            </a:r>
            <a:r>
              <a:rPr lang="en-US" dirty="0"/>
              <a:t> as  per  rules  of  the  company, income tax calculation and various deductions to be done from  the  salary  including statutory deductions  like </a:t>
            </a:r>
            <a:r>
              <a:rPr lang="en-US" dirty="0" smtClean="0"/>
              <a:t>Income tax </a:t>
            </a:r>
            <a:r>
              <a:rPr lang="en-US" dirty="0"/>
              <a:t> and  provident  fund  deductions.  It  has  to generate  pay-slip, cheque summary and MIS reports.</a:t>
            </a:r>
          </a:p>
          <a:p>
            <a:r>
              <a:rPr lang="en-US" dirty="0" smtClean="0"/>
              <a:t>It </a:t>
            </a:r>
            <a:r>
              <a:rPr lang="en-US" dirty="0"/>
              <a:t>is understood that we are tired of managing thousand of odd papers,  pay slip , payroll reports,  and  salary details  and so on. Imagine that we have  a  payroll  processing system which  will  generate  our pay slips and payroll reports  within  seconds. We  can help others  automated  your payroll system  by developing  a customized payroll application that suits your specific requirements.</a:t>
            </a:r>
          </a:p>
          <a:p>
            <a:endParaRPr lang="en-US" dirty="0"/>
          </a:p>
          <a:p>
            <a:endParaRPr lang="en-US" dirty="0"/>
          </a:p>
        </p:txBody>
      </p:sp>
    </p:spTree>
    <p:extLst>
      <p:ext uri="{BB962C8B-B14F-4D97-AF65-F5344CB8AC3E}">
        <p14:creationId xmlns:p14="http://schemas.microsoft.com/office/powerpoint/2010/main" val="399078605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a:t>
            </a:r>
            <a:r>
              <a:rPr lang="en-IN" dirty="0"/>
              <a:t>Meta Data</a:t>
            </a:r>
          </a:p>
        </p:txBody>
      </p:sp>
      <p:graphicFrame>
        <p:nvGraphicFramePr>
          <p:cNvPr id="5" name="Table 4"/>
          <p:cNvGraphicFramePr>
            <a:graphicFrameLocks noGrp="1"/>
          </p:cNvGraphicFramePr>
          <p:nvPr>
            <p:extLst>
              <p:ext uri="{D42A27DB-BD31-4B8C-83A1-F6EECF244321}">
                <p14:modId xmlns:p14="http://schemas.microsoft.com/office/powerpoint/2010/main" val="3963450633"/>
              </p:ext>
            </p:extLst>
          </p:nvPr>
        </p:nvGraphicFramePr>
        <p:xfrm>
          <a:off x="406399" y="1219200"/>
          <a:ext cx="11248325" cy="2931160"/>
        </p:xfrm>
        <a:graphic>
          <a:graphicData uri="http://schemas.openxmlformats.org/drawingml/2006/table">
            <a:tbl>
              <a:tblPr firstRow="1" bandRow="1">
                <a:tableStyleId>{5C22544A-7EE6-4342-B048-85BDC9FD1C3A}</a:tableStyleId>
              </a:tblPr>
              <a:tblGrid>
                <a:gridCol w="945730">
                  <a:extLst>
                    <a:ext uri="{9D8B030D-6E8A-4147-A177-3AD203B41FA5}">
                      <a16:colId xmlns:a16="http://schemas.microsoft.com/office/drawing/2014/main" val="3058078628"/>
                    </a:ext>
                  </a:extLst>
                </a:gridCol>
                <a:gridCol w="3112702">
                  <a:extLst>
                    <a:ext uri="{9D8B030D-6E8A-4147-A177-3AD203B41FA5}">
                      <a16:colId xmlns:a16="http://schemas.microsoft.com/office/drawing/2014/main" val="3266605547"/>
                    </a:ext>
                  </a:extLst>
                </a:gridCol>
                <a:gridCol w="4607503">
                  <a:extLst>
                    <a:ext uri="{9D8B030D-6E8A-4147-A177-3AD203B41FA5}">
                      <a16:colId xmlns:a16="http://schemas.microsoft.com/office/drawing/2014/main" val="1276370"/>
                    </a:ext>
                  </a:extLst>
                </a:gridCol>
                <a:gridCol w="2582390">
                  <a:extLst>
                    <a:ext uri="{9D8B030D-6E8A-4147-A177-3AD203B41FA5}">
                      <a16:colId xmlns:a16="http://schemas.microsoft.com/office/drawing/2014/main" val="706018679"/>
                    </a:ext>
                  </a:extLst>
                </a:gridCol>
              </a:tblGrid>
              <a:tr h="370840">
                <a:tc>
                  <a:txBody>
                    <a:bodyPr/>
                    <a:lstStyle/>
                    <a:p>
                      <a:pPr algn="ctr"/>
                      <a:r>
                        <a:rPr lang="en-IN" b="0">
                          <a:solidFill>
                            <a:schemeClr val="tx1"/>
                          </a:solidFill>
                        </a:rPr>
                        <a:t>S.</a:t>
                      </a:r>
                      <a:r>
                        <a:rPr lang="en-IN" b="0" baseline="0">
                          <a:solidFill>
                            <a:schemeClr val="tx1"/>
                          </a:solidFill>
                        </a:rPr>
                        <a:t> No. </a:t>
                      </a:r>
                      <a:endParaRPr lang="en-IN"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0">
                          <a:solidFill>
                            <a:schemeClr val="tx1"/>
                          </a:solidFill>
                        </a:rPr>
                        <a:t>Module</a:t>
                      </a:r>
                      <a:r>
                        <a:rPr lang="en-IN" b="0" baseline="0">
                          <a:solidFill>
                            <a:schemeClr val="tx1"/>
                          </a:solidFill>
                        </a:rPr>
                        <a:t> Meta Data</a:t>
                      </a:r>
                      <a:endParaRPr lang="en-IN"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0">
                          <a:solidFill>
                            <a:schemeClr val="tx1"/>
                          </a:solidFill>
                        </a:rPr>
                        <a:t>Details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0">
                          <a:solidFill>
                            <a:schemeClr val="tx1"/>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77728"/>
                  </a:ext>
                </a:extLst>
              </a:tr>
              <a:tr h="370840">
                <a:tc>
                  <a:txBody>
                    <a:bodyPr/>
                    <a:lstStyle/>
                    <a:p>
                      <a:r>
                        <a:rPr lang="en-IN"/>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Author</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Prasanta Kumar Padhy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0423131"/>
                  </a:ext>
                </a:extLst>
              </a:tr>
              <a:tr h="370840">
                <a:tc>
                  <a:txBody>
                    <a:bodyPr/>
                    <a:lstStyle/>
                    <a:p>
                      <a:r>
                        <a:rPr lang="en-IN"/>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Reviewer</a:t>
                      </a:r>
                    </a:p>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3996211"/>
                  </a:ext>
                </a:extLst>
              </a:tr>
              <a:tr h="370840">
                <a:tc>
                  <a:txBody>
                    <a:bodyPr/>
                    <a:lstStyle/>
                    <a:p>
                      <a:r>
                        <a:rPr lang="en-IN"/>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Version Number</a:t>
                      </a:r>
                    </a:p>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498376"/>
                  </a:ext>
                </a:extLst>
              </a:tr>
              <a:tr h="370840">
                <a:tc>
                  <a:txBody>
                    <a:bodyPr/>
                    <a:lstStyle/>
                    <a:p>
                      <a:r>
                        <a:rPr lang="en-IN"/>
                        <a:t>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Release Date</a:t>
                      </a:r>
                    </a:p>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August </a:t>
                      </a:r>
                      <a:r>
                        <a:rPr lang="en-IN" dirty="0"/>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2087090"/>
                  </a:ext>
                </a:extLst>
              </a:tr>
            </a:tbl>
          </a:graphicData>
        </a:graphic>
      </p:graphicFrame>
    </p:spTree>
    <p:extLst>
      <p:ext uri="{BB962C8B-B14F-4D97-AF65-F5344CB8AC3E}">
        <p14:creationId xmlns:p14="http://schemas.microsoft.com/office/powerpoint/2010/main" val="148089433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Purpose</a:t>
            </a:r>
            <a:endParaRPr lang="en-US" dirty="0"/>
          </a:p>
        </p:txBody>
      </p:sp>
      <p:sp>
        <p:nvSpPr>
          <p:cNvPr id="3" name="Content Placeholder 2"/>
          <p:cNvSpPr>
            <a:spLocks noGrp="1"/>
          </p:cNvSpPr>
          <p:nvPr>
            <p:ph idx="1"/>
          </p:nvPr>
        </p:nvSpPr>
        <p:spPr>
          <a:xfrm>
            <a:off x="406400" y="1219205"/>
            <a:ext cx="11379200" cy="5056904"/>
          </a:xfrm>
        </p:spPr>
        <p:txBody>
          <a:bodyPr/>
          <a:lstStyle/>
          <a:p>
            <a:r>
              <a:rPr lang="en-US" dirty="0"/>
              <a:t>Main aim of developing Employee Payroll Management</a:t>
            </a:r>
            <a:r>
              <a:rPr lang="en-US" b="1" dirty="0"/>
              <a:t> </a:t>
            </a:r>
            <a:r>
              <a:rPr lang="en-US" dirty="0"/>
              <a:t>is to provide an easy way not only to automate all functionalities involved managing leaves and Payroll for the employees of Company, but also to provide full functional reports to management of Company with the details about </a:t>
            </a:r>
            <a:r>
              <a:rPr lang="en-US" dirty="0" smtClean="0"/>
              <a:t>usage </a:t>
            </a:r>
            <a:r>
              <a:rPr lang="en-US" dirty="0"/>
              <a:t>of leave facility</a:t>
            </a:r>
            <a:r>
              <a:rPr lang="en-US" dirty="0" smtClean="0"/>
              <a:t>.</a:t>
            </a:r>
          </a:p>
          <a:p>
            <a:r>
              <a:rPr lang="en-US" b="1" dirty="0" smtClean="0"/>
              <a:t>1.2 Scope:</a:t>
            </a:r>
          </a:p>
          <a:p>
            <a:r>
              <a:rPr lang="en-US" dirty="0" smtClean="0"/>
              <a:t>This system has only few features to work with, but in future we can add many more features.</a:t>
            </a:r>
          </a:p>
          <a:p>
            <a:r>
              <a:rPr lang="en-US" b="1" dirty="0"/>
              <a:t>1.3 Benefits</a:t>
            </a:r>
            <a:endParaRPr lang="en-US" dirty="0"/>
          </a:p>
          <a:p>
            <a:pPr lvl="1"/>
            <a:r>
              <a:rPr lang="en-US" dirty="0"/>
              <a:t>To improve the efficiency.</a:t>
            </a:r>
          </a:p>
          <a:p>
            <a:pPr lvl="1"/>
            <a:r>
              <a:rPr lang="en-US" dirty="0"/>
              <a:t>Quickly find out information of an employee details.</a:t>
            </a:r>
          </a:p>
          <a:p>
            <a:pPr lvl="1"/>
            <a:r>
              <a:rPr lang="en-US" dirty="0"/>
              <a:t>To provide easy and faster access information.</a:t>
            </a:r>
          </a:p>
          <a:p>
            <a:pPr lvl="1"/>
            <a:r>
              <a:rPr lang="en-US" dirty="0"/>
              <a:t>To provide user friendly environment</a:t>
            </a:r>
            <a:r>
              <a:rPr lang="en-US" dirty="0" smtClean="0"/>
              <a:t>.</a:t>
            </a:r>
          </a:p>
          <a:p>
            <a:pPr lvl="1"/>
            <a:r>
              <a:rPr lang="en-US" dirty="0" smtClean="0"/>
              <a:t>Quickly publish variety of reports using data in the database.</a:t>
            </a:r>
            <a:endParaRPr lang="en-US" dirty="0"/>
          </a:p>
          <a:p>
            <a:endParaRPr lang="en-US" dirty="0"/>
          </a:p>
        </p:txBody>
      </p:sp>
    </p:spTree>
    <p:extLst>
      <p:ext uri="{BB962C8B-B14F-4D97-AF65-F5344CB8AC3E}">
        <p14:creationId xmlns:p14="http://schemas.microsoft.com/office/powerpoint/2010/main" val="75528234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definitions </a:t>
            </a:r>
            <a:endParaRPr lang="en-US" dirty="0"/>
          </a:p>
        </p:txBody>
      </p:sp>
      <p:sp>
        <p:nvSpPr>
          <p:cNvPr id="3" name="Content Placeholder 2"/>
          <p:cNvSpPr>
            <a:spLocks noGrp="1"/>
          </p:cNvSpPr>
          <p:nvPr>
            <p:ph idx="1"/>
          </p:nvPr>
        </p:nvSpPr>
        <p:spPr>
          <a:xfrm>
            <a:off x="406400" y="1219205"/>
            <a:ext cx="11379200" cy="5084613"/>
          </a:xfrm>
        </p:spPr>
        <p:txBody>
          <a:bodyPr/>
          <a:lstStyle/>
          <a:p>
            <a:r>
              <a:rPr lang="en-US" b="1" dirty="0" smtClean="0"/>
              <a:t>Java: </a:t>
            </a:r>
            <a:r>
              <a:rPr lang="en-US" dirty="0"/>
              <a:t>Java is a programming language that produces software for multiple platforms. When a programmer writes a </a:t>
            </a:r>
            <a:r>
              <a:rPr lang="en-US" b="1" dirty="0"/>
              <a:t>Java</a:t>
            </a:r>
            <a:r>
              <a:rPr lang="en-US" dirty="0"/>
              <a:t> application, the compiled code (known as bytecode) runs on most operating systems (OS), including Windows, Linux and Mac OS. </a:t>
            </a:r>
            <a:r>
              <a:rPr lang="en-US" b="1" dirty="0"/>
              <a:t>Java</a:t>
            </a:r>
            <a:r>
              <a:rPr lang="en-US" dirty="0"/>
              <a:t> derives much of its syntax from the C and C++ programming languages</a:t>
            </a:r>
            <a:r>
              <a:rPr lang="en-US" dirty="0" smtClean="0"/>
              <a:t>.</a:t>
            </a:r>
          </a:p>
          <a:p>
            <a:r>
              <a:rPr lang="en-US" b="1" dirty="0" smtClean="0"/>
              <a:t>JDBC: </a:t>
            </a:r>
            <a:r>
              <a:rPr lang="en-US" dirty="0"/>
              <a:t>Java Database Connectivity (</a:t>
            </a:r>
            <a:r>
              <a:rPr lang="en-US" b="1" dirty="0"/>
              <a:t>JDBC</a:t>
            </a:r>
            <a:r>
              <a:rPr lang="en-US" dirty="0"/>
              <a:t>) is an application program interface (API) packaged with the </a:t>
            </a:r>
            <a:r>
              <a:rPr lang="en-US" b="1" dirty="0"/>
              <a:t>Java</a:t>
            </a:r>
            <a:r>
              <a:rPr lang="en-US" dirty="0"/>
              <a:t>SE edition that makes it possible to standardize and simplify the process of connecting </a:t>
            </a:r>
            <a:r>
              <a:rPr lang="en-US" b="1" dirty="0" smtClean="0"/>
              <a:t>Java </a:t>
            </a:r>
            <a:r>
              <a:rPr lang="en-US" dirty="0" smtClean="0"/>
              <a:t>applications </a:t>
            </a:r>
            <a:r>
              <a:rPr lang="en-US" dirty="0"/>
              <a:t>to external, relational database management systems (RDBMS</a:t>
            </a:r>
            <a:r>
              <a:rPr lang="en-US" dirty="0" smtClean="0"/>
              <a:t>).</a:t>
            </a:r>
          </a:p>
          <a:p>
            <a:r>
              <a:rPr lang="en-US" b="1" dirty="0" smtClean="0"/>
              <a:t>Servlet: </a:t>
            </a:r>
            <a:r>
              <a:rPr lang="en-US" dirty="0"/>
              <a:t>A </a:t>
            </a:r>
            <a:r>
              <a:rPr lang="en-US" b="1" dirty="0"/>
              <a:t>servlet</a:t>
            </a:r>
            <a:r>
              <a:rPr lang="en-US" dirty="0"/>
              <a:t> is a </a:t>
            </a:r>
            <a:r>
              <a:rPr lang="en-US" b="1" dirty="0"/>
              <a:t>Java</a:t>
            </a:r>
            <a:r>
              <a:rPr lang="en-US" dirty="0"/>
              <a:t> programming language class that is used to extend the capabilities of servers that host applications accessed by means of a request-response programming model</a:t>
            </a:r>
            <a:r>
              <a:rPr lang="en-US" dirty="0" smtClean="0"/>
              <a:t>.</a:t>
            </a:r>
          </a:p>
          <a:p>
            <a:r>
              <a:rPr lang="en-US" b="1" dirty="0" smtClean="0"/>
              <a:t>JSP(</a:t>
            </a:r>
            <a:r>
              <a:rPr lang="en-US" dirty="0" smtClean="0"/>
              <a:t>Java Server Pages): </a:t>
            </a:r>
            <a:r>
              <a:rPr lang="en-US" b="1" dirty="0"/>
              <a:t>JSP</a:t>
            </a:r>
            <a:r>
              <a:rPr lang="en-US" dirty="0"/>
              <a:t> is a server side technology that does all the processing at server. It is used for creating dynamic web applications, using </a:t>
            </a:r>
            <a:r>
              <a:rPr lang="en-US" b="1" dirty="0"/>
              <a:t>java</a:t>
            </a:r>
            <a:r>
              <a:rPr lang="en-US" dirty="0"/>
              <a:t> as programming</a:t>
            </a:r>
            <a:r>
              <a:rPr lang="en-US" dirty="0" smtClean="0"/>
              <a:t>.</a:t>
            </a:r>
          </a:p>
          <a:p>
            <a:r>
              <a:rPr lang="en-US" b="1" dirty="0" smtClean="0"/>
              <a:t>Oracle: </a:t>
            </a:r>
            <a:r>
              <a:rPr lang="en-US" dirty="0"/>
              <a:t>An </a:t>
            </a:r>
            <a:r>
              <a:rPr lang="en-US" b="1" dirty="0"/>
              <a:t>Oracle database</a:t>
            </a:r>
            <a:r>
              <a:rPr lang="en-US" dirty="0"/>
              <a:t> is a collection of data treated as a unit. The purpose of a </a:t>
            </a:r>
            <a:r>
              <a:rPr lang="en-US" b="1" dirty="0"/>
              <a:t>database</a:t>
            </a:r>
            <a:r>
              <a:rPr lang="en-US" dirty="0"/>
              <a:t> is to store and retrieve related information. A </a:t>
            </a:r>
            <a:r>
              <a:rPr lang="en-US" b="1" dirty="0"/>
              <a:t>database</a:t>
            </a:r>
            <a:r>
              <a:rPr lang="en-US" dirty="0"/>
              <a:t> server is the key to solving the problems of information management.</a:t>
            </a:r>
            <a:endParaRPr lang="en-US" b="1" dirty="0"/>
          </a:p>
        </p:txBody>
      </p:sp>
    </p:spTree>
    <p:extLst>
      <p:ext uri="{BB962C8B-B14F-4D97-AF65-F5344CB8AC3E}">
        <p14:creationId xmlns:p14="http://schemas.microsoft.com/office/powerpoint/2010/main" val="228965014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References</a:t>
            </a:r>
          </a:p>
        </p:txBody>
      </p:sp>
      <p:sp>
        <p:nvSpPr>
          <p:cNvPr id="3" name="Content Placeholder 2"/>
          <p:cNvSpPr>
            <a:spLocks noGrp="1"/>
          </p:cNvSpPr>
          <p:nvPr>
            <p:ph idx="1"/>
          </p:nvPr>
        </p:nvSpPr>
        <p:spPr/>
        <p:txBody>
          <a:bodyPr/>
          <a:lstStyle/>
          <a:p>
            <a:r>
              <a:rPr lang="en-IN" dirty="0"/>
              <a:t>SRS format from IEEE website(</a:t>
            </a:r>
            <a:r>
              <a:rPr lang="en-IN" u="sng" dirty="0">
                <a:hlinkClick r:id="rId2"/>
              </a:rPr>
              <a:t>www.ieee.org/format</a:t>
            </a:r>
            <a:r>
              <a:rPr lang="en-IN" dirty="0"/>
              <a:t>).</a:t>
            </a:r>
            <a:endParaRPr lang="en-US" dirty="0"/>
          </a:p>
          <a:p>
            <a:r>
              <a:rPr lang="en-IN" dirty="0" smtClean="0"/>
              <a:t>Software </a:t>
            </a:r>
            <a:r>
              <a:rPr lang="en-IN" dirty="0"/>
              <a:t>Engineering by “</a:t>
            </a:r>
            <a:r>
              <a:rPr lang="en-IN" i="1" dirty="0"/>
              <a:t>Roger Pressman</a:t>
            </a:r>
            <a:r>
              <a:rPr lang="en-IN" dirty="0"/>
              <a:t>”.</a:t>
            </a:r>
            <a:endParaRPr lang="en-US" dirty="0"/>
          </a:p>
          <a:p>
            <a:endParaRPr lang="en-US" dirty="0" smtClean="0"/>
          </a:p>
          <a:p>
            <a:r>
              <a:rPr lang="en-US" b="1" dirty="0"/>
              <a:t>1.6 Project Overview</a:t>
            </a:r>
            <a:endParaRPr lang="en-US" dirty="0"/>
          </a:p>
          <a:p>
            <a:r>
              <a:rPr lang="en-IN" dirty="0"/>
              <a:t>The following subsections provide the complete overview of the software specifications requirements documentation for the product </a:t>
            </a:r>
            <a:r>
              <a:rPr lang="en-IN" dirty="0" smtClean="0"/>
              <a:t>Payroll System. </a:t>
            </a:r>
            <a:r>
              <a:rPr lang="en-IN" dirty="0"/>
              <a:t>The entire SRS is documented in view of User and the following sub sections are arranged to give a complete outlook of the software, its perspective, features, system requirements and users know how it is.</a:t>
            </a:r>
            <a:endParaRPr lang="en-US" dirty="0"/>
          </a:p>
        </p:txBody>
      </p:sp>
    </p:spTree>
    <p:extLst>
      <p:ext uri="{BB962C8B-B14F-4D97-AF65-F5344CB8AC3E}">
        <p14:creationId xmlns:p14="http://schemas.microsoft.com/office/powerpoint/2010/main" val="176998102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Overall description</a:t>
            </a:r>
          </a:p>
        </p:txBody>
      </p:sp>
      <p:sp>
        <p:nvSpPr>
          <p:cNvPr id="3" name="Content Placeholder 2"/>
          <p:cNvSpPr>
            <a:spLocks noGrp="1"/>
          </p:cNvSpPr>
          <p:nvPr>
            <p:ph idx="1"/>
          </p:nvPr>
        </p:nvSpPr>
        <p:spPr>
          <a:xfrm>
            <a:off x="406400" y="1219205"/>
            <a:ext cx="11379200" cy="5195450"/>
          </a:xfrm>
        </p:spPr>
        <p:txBody>
          <a:bodyPr/>
          <a:lstStyle/>
          <a:p>
            <a:r>
              <a:rPr lang="en-US" b="1" dirty="0"/>
              <a:t>2.1 Product </a:t>
            </a:r>
            <a:r>
              <a:rPr lang="en-US" b="1" dirty="0" smtClean="0"/>
              <a:t>perspective:</a:t>
            </a:r>
          </a:p>
          <a:p>
            <a:pPr lvl="1"/>
            <a:r>
              <a:rPr lang="en-IN" dirty="0"/>
              <a:t>The following subsections provide the complete overview of the software specifications requirements documentation for the product </a:t>
            </a:r>
            <a:r>
              <a:rPr lang="en-IN" dirty="0" smtClean="0"/>
              <a:t>Payroll System. </a:t>
            </a:r>
            <a:r>
              <a:rPr lang="en-IN" dirty="0"/>
              <a:t>The entire SRS is documented in view of User and the following sub sections are arranged to give a complete outlook of the software, its perspective, features, system requirements and users know how it is.</a:t>
            </a:r>
            <a:endParaRPr lang="en-US" dirty="0"/>
          </a:p>
          <a:p>
            <a:r>
              <a:rPr lang="en-US" b="1" dirty="0"/>
              <a:t>2.2 Product functions</a:t>
            </a:r>
            <a:endParaRPr lang="en-US" sz="1600" dirty="0"/>
          </a:p>
          <a:p>
            <a:r>
              <a:rPr lang="en-US" b="1" dirty="0"/>
              <a:t>2.2.1 </a:t>
            </a:r>
            <a:r>
              <a:rPr lang="en-US" b="1" dirty="0" smtClean="0"/>
              <a:t>Registration module:</a:t>
            </a:r>
          </a:p>
          <a:p>
            <a:pPr lvl="1"/>
            <a:r>
              <a:rPr lang="en-US" dirty="0"/>
              <a:t>The Registration module mainly concentrates on the recruiting </a:t>
            </a:r>
            <a:r>
              <a:rPr lang="en-US" dirty="0" smtClean="0"/>
              <a:t>process.</a:t>
            </a:r>
            <a:endParaRPr lang="en-US" sz="1600" dirty="0"/>
          </a:p>
          <a:p>
            <a:pPr lvl="0"/>
            <a:r>
              <a:rPr lang="en-US" dirty="0" smtClean="0"/>
              <a:t>Employee Master </a:t>
            </a:r>
            <a:r>
              <a:rPr lang="en-US" dirty="0"/>
              <a:t>: Contains the position or status of employee in departments.</a:t>
            </a:r>
            <a:endParaRPr lang="en-US" sz="1800" dirty="0"/>
          </a:p>
          <a:p>
            <a:pPr lvl="0"/>
            <a:r>
              <a:rPr lang="en-US" dirty="0" smtClean="0"/>
              <a:t>Deductions Master </a:t>
            </a:r>
            <a:r>
              <a:rPr lang="en-US" dirty="0"/>
              <a:t>: Contains the information about </a:t>
            </a:r>
            <a:r>
              <a:rPr lang="en-US" dirty="0" smtClean="0"/>
              <a:t>deductions of a particular month of employees.</a:t>
            </a:r>
          </a:p>
          <a:p>
            <a:pPr lvl="0"/>
            <a:r>
              <a:rPr lang="en-US" sz="1800" dirty="0" smtClean="0"/>
              <a:t>Department Master: Deals with various departments information in the organization.</a:t>
            </a:r>
          </a:p>
          <a:p>
            <a:pPr lvl="1"/>
            <a:endParaRPr lang="en-US" dirty="0"/>
          </a:p>
        </p:txBody>
      </p:sp>
    </p:spTree>
    <p:extLst>
      <p:ext uri="{BB962C8B-B14F-4D97-AF65-F5344CB8AC3E}">
        <p14:creationId xmlns:p14="http://schemas.microsoft.com/office/powerpoint/2010/main" val="6893682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lvl="0"/>
            <a:r>
              <a:rPr lang="en-US" dirty="0"/>
              <a:t>Designation Master: Deals with various designations of a particular department.</a:t>
            </a:r>
          </a:p>
          <a:p>
            <a:pPr lvl="0"/>
            <a:r>
              <a:rPr lang="en-US" dirty="0"/>
              <a:t>Grade Master: Deals with various grades in a department of the organization</a:t>
            </a:r>
            <a:r>
              <a:rPr lang="en-US" dirty="0" smtClean="0"/>
              <a:t>.</a:t>
            </a:r>
          </a:p>
          <a:p>
            <a:endParaRPr lang="en-US" dirty="0"/>
          </a:p>
          <a:p>
            <a:r>
              <a:rPr lang="en-US" b="1" dirty="0"/>
              <a:t>2.2.2 </a:t>
            </a:r>
            <a:r>
              <a:rPr lang="en-US" b="1" dirty="0" smtClean="0"/>
              <a:t>Reports </a:t>
            </a:r>
            <a:r>
              <a:rPr lang="en-US" b="1" dirty="0"/>
              <a:t>module</a:t>
            </a:r>
            <a:endParaRPr lang="en-US" b="1" dirty="0" smtClean="0"/>
          </a:p>
          <a:p>
            <a:r>
              <a:rPr lang="en-US" dirty="0" smtClean="0"/>
              <a:t>The </a:t>
            </a:r>
            <a:r>
              <a:rPr lang="en-US" dirty="0"/>
              <a:t>reports module is mainly responsible for </a:t>
            </a:r>
            <a:r>
              <a:rPr lang="en-US" dirty="0" smtClean="0"/>
              <a:t>generating various reports </a:t>
            </a:r>
            <a:r>
              <a:rPr lang="en-US" dirty="0"/>
              <a:t>for the organization according to the user request  and </a:t>
            </a:r>
            <a:r>
              <a:rPr lang="en-US" dirty="0" smtClean="0"/>
              <a:t>also generating pay-slip for employees </a:t>
            </a:r>
            <a:r>
              <a:rPr lang="en-US" dirty="0"/>
              <a:t>working in the organization.</a:t>
            </a:r>
          </a:p>
        </p:txBody>
      </p:sp>
    </p:spTree>
    <p:extLst>
      <p:ext uri="{BB962C8B-B14F-4D97-AF65-F5344CB8AC3E}">
        <p14:creationId xmlns:p14="http://schemas.microsoft.com/office/powerpoint/2010/main" val="354172000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User Characteristics</a:t>
            </a:r>
          </a:p>
        </p:txBody>
      </p:sp>
      <p:sp>
        <p:nvSpPr>
          <p:cNvPr id="3" name="Content Placeholder 2"/>
          <p:cNvSpPr>
            <a:spLocks noGrp="1"/>
          </p:cNvSpPr>
          <p:nvPr>
            <p:ph idx="1"/>
          </p:nvPr>
        </p:nvSpPr>
        <p:spPr/>
        <p:txBody>
          <a:bodyPr/>
          <a:lstStyle/>
          <a:p>
            <a:r>
              <a:rPr lang="en-US" b="1" dirty="0"/>
              <a:t>2.3.1 End Users</a:t>
            </a:r>
            <a:endParaRPr lang="en-US" dirty="0"/>
          </a:p>
          <a:p>
            <a:pPr lvl="1"/>
            <a:r>
              <a:rPr lang="en-US" dirty="0"/>
              <a:t> No specific knowledge  or skills are required from the end user.</a:t>
            </a:r>
          </a:p>
          <a:p>
            <a:pPr lvl="1"/>
            <a:r>
              <a:rPr lang="en-US" dirty="0"/>
              <a:t> End user should have basic idea about computer operations and database</a:t>
            </a:r>
            <a:r>
              <a:rPr lang="en-US" dirty="0" smtClean="0"/>
              <a:t>.</a:t>
            </a:r>
            <a:endParaRPr lang="en-US" dirty="0"/>
          </a:p>
          <a:p>
            <a:r>
              <a:rPr lang="en-US" b="1" dirty="0"/>
              <a:t>2.3.2 Administrator</a:t>
            </a:r>
            <a:endParaRPr lang="en-US" sz="1600" dirty="0"/>
          </a:p>
          <a:p>
            <a:pPr lvl="1"/>
            <a:r>
              <a:rPr lang="en-IN" dirty="0" smtClean="0"/>
              <a:t>Administrator </a:t>
            </a:r>
            <a:r>
              <a:rPr lang="en-IN" dirty="0"/>
              <a:t>must be having good knowledge of database management system.</a:t>
            </a:r>
            <a:endParaRPr lang="en-US" sz="1800" dirty="0"/>
          </a:p>
          <a:p>
            <a:pPr lvl="1"/>
            <a:r>
              <a:rPr lang="en-US" dirty="0" smtClean="0"/>
              <a:t>Administrator </a:t>
            </a:r>
            <a:r>
              <a:rPr lang="en-US" dirty="0"/>
              <a:t>to manage user rights.</a:t>
            </a:r>
            <a:endParaRPr lang="en-US" sz="1800" dirty="0"/>
          </a:p>
          <a:p>
            <a:pPr lvl="1"/>
            <a:r>
              <a:rPr lang="en-US" dirty="0" smtClean="0"/>
              <a:t>If </a:t>
            </a:r>
            <a:r>
              <a:rPr lang="en-US" dirty="0"/>
              <a:t>the network connection does not work properly than our system should not work as intended.</a:t>
            </a:r>
            <a:endParaRPr lang="en-US" sz="1800" dirty="0"/>
          </a:p>
          <a:p>
            <a:pPr lvl="1"/>
            <a:r>
              <a:rPr lang="en-US" dirty="0" smtClean="0"/>
              <a:t>Also </a:t>
            </a:r>
            <a:r>
              <a:rPr lang="en-US" dirty="0"/>
              <a:t>that is assumed that the product is installed properly at web server</a:t>
            </a:r>
            <a:r>
              <a:rPr lang="en-US" dirty="0" smtClean="0"/>
              <a:t>.</a:t>
            </a:r>
            <a:endParaRPr lang="en-US" sz="1800" dirty="0"/>
          </a:p>
          <a:p>
            <a:endParaRPr lang="en-US" sz="2800" dirty="0"/>
          </a:p>
          <a:p>
            <a:pPr marL="239675" lvl="1" indent="0">
              <a:buNone/>
            </a:pPr>
            <a:endParaRPr lang="en-US" dirty="0" smtClean="0"/>
          </a:p>
        </p:txBody>
      </p:sp>
    </p:spTree>
    <p:extLst>
      <p:ext uri="{BB962C8B-B14F-4D97-AF65-F5344CB8AC3E}">
        <p14:creationId xmlns:p14="http://schemas.microsoft.com/office/powerpoint/2010/main" val="79060504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lvl="1"/>
            <a:r>
              <a:rPr lang="en-US" dirty="0" smtClean="0"/>
              <a:t>This </a:t>
            </a:r>
            <a:r>
              <a:rPr lang="en-US" dirty="0"/>
              <a:t>system will not take care of any virus problem, which might occur either on the client or the server system. Avoiding the use of pirated software and ensuring that floppies and other removable media are scanned for viruses before use could minimize the  possibility of  viral infection</a:t>
            </a:r>
            <a:endParaRPr lang="en-US" sz="1800" dirty="0"/>
          </a:p>
          <a:p>
            <a:pPr lvl="1"/>
            <a:r>
              <a:rPr lang="en-US" dirty="0" smtClean="0"/>
              <a:t>Recovery </a:t>
            </a:r>
            <a:r>
              <a:rPr lang="en-US" dirty="0"/>
              <a:t>of data after a system crash will be possible only if backups are taken at regular intervals.</a:t>
            </a:r>
            <a:endParaRPr lang="en-US" sz="1800" dirty="0"/>
          </a:p>
          <a:p>
            <a:pPr lvl="1"/>
            <a:r>
              <a:rPr lang="en-US" dirty="0" smtClean="0"/>
              <a:t>Manual </a:t>
            </a:r>
            <a:r>
              <a:rPr lang="en-US" dirty="0"/>
              <a:t>interfaces cannot be fully avoided. Documented proofs like data entry of employees etc. will have to be verified by the concerned management staff  before entering it into </a:t>
            </a:r>
            <a:r>
              <a:rPr lang="en-US" dirty="0" smtClean="0"/>
              <a:t>the </a:t>
            </a:r>
            <a:r>
              <a:rPr lang="en-US" dirty="0" err="1"/>
              <a:t>the</a:t>
            </a:r>
            <a:r>
              <a:rPr lang="en-US" dirty="0"/>
              <a:t> computerized system.</a:t>
            </a:r>
          </a:p>
          <a:p>
            <a:pPr marL="239675" lvl="1" indent="0">
              <a:buNone/>
            </a:pPr>
            <a:endParaRPr lang="en-US" dirty="0"/>
          </a:p>
        </p:txBody>
      </p:sp>
    </p:spTree>
    <p:extLst>
      <p:ext uri="{BB962C8B-B14F-4D97-AF65-F5344CB8AC3E}">
        <p14:creationId xmlns:p14="http://schemas.microsoft.com/office/powerpoint/2010/main" val="226272302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2.4 Assumptions and Dependencies</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5" name="TextBox 4"/>
          <p:cNvSpPr txBox="1"/>
          <p:nvPr/>
        </p:nvSpPr>
        <p:spPr>
          <a:xfrm>
            <a:off x="6096000" y="3082076"/>
            <a:ext cx="3304309" cy="400110"/>
          </a:xfrm>
          <a:prstGeom prst="rect">
            <a:avLst/>
          </a:prstGeom>
          <a:noFill/>
        </p:spPr>
        <p:txBody>
          <a:bodyPr wrap="square" rtlCol="0">
            <a:spAutoFit/>
          </a:bodyPr>
          <a:lstStyle/>
          <a:p>
            <a:r>
              <a:rPr lang="en-US" sz="2000" b="1" dirty="0">
                <a:solidFill>
                  <a:schemeClr val="bg1"/>
                </a:solidFill>
              </a:rPr>
              <a:t>Commercial Database</a:t>
            </a:r>
          </a:p>
        </p:txBody>
      </p:sp>
      <p:sp>
        <p:nvSpPr>
          <p:cNvPr id="8" name="Content Placeholder 2"/>
          <p:cNvSpPr txBox="1">
            <a:spLocks/>
          </p:cNvSpPr>
          <p:nvPr/>
        </p:nvSpPr>
        <p:spPr bwMode="auto">
          <a:xfrm>
            <a:off x="558800" y="1371605"/>
            <a:ext cx="11379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14" rIns="91425" bIns="45714" numCol="1" anchor="t" anchorCtr="0" compatLnSpc="1">
            <a:prstTxWarp prst="textNoShape">
              <a:avLst/>
            </a:prstTxWarp>
          </a:bodyPr>
          <a:lstStyle>
            <a:lvl1pPr marL="238088" indent="-238088" algn="l" rtl="0" eaLnBrk="1" fontAlgn="base" hangingPunct="1">
              <a:spcBef>
                <a:spcPts val="600"/>
              </a:spcBef>
              <a:spcAft>
                <a:spcPts val="600"/>
              </a:spcAft>
              <a:buClr>
                <a:schemeClr val="tx1"/>
              </a:buClr>
              <a:buFont typeface="Wingdings 2" pitchFamily="18" charset="2"/>
              <a:buChar char="¡"/>
              <a:defRPr sz="2000">
                <a:solidFill>
                  <a:schemeClr val="tx1"/>
                </a:solidFill>
                <a:latin typeface="+mn-lt"/>
                <a:ea typeface="+mn-ea"/>
                <a:cs typeface="+mn-cs"/>
              </a:defRPr>
            </a:lvl1pPr>
            <a:lvl2pPr marL="457128" indent="-217453" algn="l" rtl="0" eaLnBrk="1" fontAlgn="base" hangingPunct="1">
              <a:spcBef>
                <a:spcPts val="600"/>
              </a:spcBef>
              <a:spcAft>
                <a:spcPts val="600"/>
              </a:spcAft>
              <a:buClr>
                <a:schemeClr val="tx1"/>
              </a:buClr>
              <a:buFont typeface="Wingdings" panose="05000000000000000000" pitchFamily="2" charset="2"/>
              <a:buChar char="Ø"/>
              <a:defRPr sz="2000">
                <a:solidFill>
                  <a:schemeClr val="tx1"/>
                </a:solidFill>
                <a:latin typeface="+mn-lt"/>
              </a:defRPr>
            </a:lvl2pPr>
            <a:lvl3pPr marL="676168" indent="-209517" algn="l" rtl="0" eaLnBrk="1" fontAlgn="base" hangingPunct="1">
              <a:spcBef>
                <a:spcPts val="600"/>
              </a:spcBef>
              <a:spcAft>
                <a:spcPts val="600"/>
              </a:spcAft>
              <a:buClr>
                <a:schemeClr val="tx1"/>
              </a:buClr>
              <a:buFont typeface="Wingdings" panose="05000000000000000000" pitchFamily="2" charset="2"/>
              <a:buChar char="ü"/>
              <a:defRPr sz="2000">
                <a:solidFill>
                  <a:schemeClr val="tx1"/>
                </a:solidFill>
                <a:latin typeface="+mn-lt"/>
              </a:defRPr>
            </a:lvl3pPr>
            <a:lvl4pPr marL="904729" indent="-219040" algn="l" rtl="0" eaLnBrk="1" fontAlgn="base" hangingPunct="1">
              <a:spcBef>
                <a:spcPts val="600"/>
              </a:spcBef>
              <a:spcAft>
                <a:spcPts val="600"/>
              </a:spcAft>
              <a:buClr>
                <a:schemeClr val="tx1"/>
              </a:buClr>
              <a:buFont typeface="Arial" panose="020B0604020202020204" pitchFamily="34" charset="0"/>
              <a:buChar char="•"/>
              <a:defRPr sz="1800">
                <a:solidFill>
                  <a:schemeClr val="tx1"/>
                </a:solidFill>
                <a:latin typeface="+mn-lt"/>
              </a:defRPr>
            </a:lvl4pPr>
            <a:lvl5pPr marL="1133293" indent="-219040" algn="l" rtl="0" eaLnBrk="1" fontAlgn="base" hangingPunct="1">
              <a:spcBef>
                <a:spcPts val="600"/>
              </a:spcBef>
              <a:spcAft>
                <a:spcPts val="600"/>
              </a:spcAft>
              <a:buClr>
                <a:schemeClr val="tx1"/>
              </a:buClr>
              <a:buFont typeface="Courier New" panose="02070309020205020404" pitchFamily="49" charset="0"/>
              <a:buChar char="o"/>
              <a:defRPr sz="1600">
                <a:solidFill>
                  <a:schemeClr val="tx1"/>
                </a:solidFill>
                <a:latin typeface="+mn-lt"/>
              </a:defRPr>
            </a:lvl5pPr>
            <a:lvl6pPr marL="1590421"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548"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4675"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1802"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a:lstStyle>
          <a:p>
            <a:r>
              <a:rPr lang="en-US" b="1" dirty="0"/>
              <a:t>2.4.1 Assumptions:</a:t>
            </a:r>
            <a:endParaRPr lang="en-US" sz="1600" dirty="0"/>
          </a:p>
          <a:p>
            <a:pPr lvl="1"/>
            <a:r>
              <a:rPr lang="en-US" dirty="0" smtClean="0"/>
              <a:t>The </a:t>
            </a:r>
            <a:r>
              <a:rPr lang="en-US" dirty="0"/>
              <a:t>code should be free with compilation errors/syntax errors.</a:t>
            </a:r>
            <a:endParaRPr lang="en-US" sz="1800" dirty="0"/>
          </a:p>
          <a:p>
            <a:pPr lvl="1"/>
            <a:r>
              <a:rPr lang="en-US" dirty="0" smtClean="0"/>
              <a:t>The </a:t>
            </a:r>
            <a:r>
              <a:rPr lang="en-US" dirty="0"/>
              <a:t>product must have an interface which is simple enough to understand</a:t>
            </a:r>
            <a:r>
              <a:rPr lang="en-US" dirty="0" smtClean="0"/>
              <a:t>.</a:t>
            </a:r>
          </a:p>
          <a:p>
            <a:endParaRPr lang="en-US" sz="1800" dirty="0"/>
          </a:p>
          <a:p>
            <a:r>
              <a:rPr lang="en-US" b="1" dirty="0"/>
              <a:t>2.4.2 Dependencies:</a:t>
            </a:r>
            <a:endParaRPr lang="en-US" dirty="0"/>
          </a:p>
          <a:p>
            <a:pPr lvl="1"/>
            <a:r>
              <a:rPr lang="en-US" dirty="0" smtClean="0"/>
              <a:t>All </a:t>
            </a:r>
            <a:r>
              <a:rPr lang="en-US" dirty="0"/>
              <a:t>necessary hardware and software are available for implementing and use of the tool.</a:t>
            </a:r>
          </a:p>
          <a:p>
            <a:pPr lvl="1"/>
            <a:r>
              <a:rPr lang="en-US" dirty="0" smtClean="0"/>
              <a:t>The </a:t>
            </a:r>
            <a:r>
              <a:rPr lang="en-US" dirty="0"/>
              <a:t>proposed system would be designed, developed and implemented based on the software requirements specifications document.</a:t>
            </a:r>
          </a:p>
          <a:p>
            <a:pPr lvl="1"/>
            <a:r>
              <a:rPr lang="en-US" dirty="0"/>
              <a:t> End users should have basic knowledge of computer and we also assure that the users will be given software training documentation and reference material.</a:t>
            </a:r>
          </a:p>
          <a:p>
            <a:pPr lvl="1"/>
            <a:r>
              <a:rPr lang="en-US" dirty="0"/>
              <a:t> The system is not required to save generated reports.</a:t>
            </a:r>
          </a:p>
          <a:p>
            <a:endParaRPr lang="en-US" sz="1800" dirty="0"/>
          </a:p>
        </p:txBody>
      </p:sp>
    </p:spTree>
    <p:extLst>
      <p:ext uri="{BB962C8B-B14F-4D97-AF65-F5344CB8AC3E}">
        <p14:creationId xmlns:p14="http://schemas.microsoft.com/office/powerpoint/2010/main" val="133757826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Specific requirements</a:t>
            </a:r>
          </a:p>
        </p:txBody>
      </p:sp>
      <p:sp>
        <p:nvSpPr>
          <p:cNvPr id="3" name="Content Placeholder 2"/>
          <p:cNvSpPr>
            <a:spLocks noGrp="1"/>
          </p:cNvSpPr>
          <p:nvPr>
            <p:ph idx="1"/>
          </p:nvPr>
        </p:nvSpPr>
        <p:spPr>
          <a:xfrm>
            <a:off x="406400" y="1219205"/>
            <a:ext cx="11379200" cy="4862940"/>
          </a:xfrm>
        </p:spPr>
        <p:txBody>
          <a:bodyPr/>
          <a:lstStyle/>
          <a:p>
            <a:r>
              <a:rPr lang="en-US" b="1" dirty="0"/>
              <a:t>3.1 External interface requirements</a:t>
            </a:r>
          </a:p>
          <a:p>
            <a:pPr lvl="1"/>
            <a:r>
              <a:rPr lang="en-US" dirty="0"/>
              <a:t>3.1.1</a:t>
            </a:r>
            <a:r>
              <a:rPr lang="en-US" sz="800" dirty="0"/>
              <a:t>       </a:t>
            </a:r>
            <a:r>
              <a:rPr lang="en-US" dirty="0"/>
              <a:t>User interfaces</a:t>
            </a:r>
            <a:endParaRPr lang="en-US" sz="1600" dirty="0"/>
          </a:p>
          <a:p>
            <a:pPr lvl="2"/>
            <a:r>
              <a:rPr lang="en-IN" dirty="0" smtClean="0"/>
              <a:t>The </a:t>
            </a:r>
            <a:r>
              <a:rPr lang="en-IN" dirty="0"/>
              <a:t>software provides good graphical interface to the </a:t>
            </a:r>
            <a:r>
              <a:rPr lang="en-IN" dirty="0" smtClean="0"/>
              <a:t>user.</a:t>
            </a:r>
          </a:p>
          <a:p>
            <a:pPr lvl="1"/>
            <a:r>
              <a:rPr lang="en-US" dirty="0" smtClean="0"/>
              <a:t>3.1.2</a:t>
            </a:r>
            <a:r>
              <a:rPr lang="en-US" dirty="0"/>
              <a:t> Hardware </a:t>
            </a:r>
            <a:r>
              <a:rPr lang="en-US" dirty="0" smtClean="0"/>
              <a:t>interfaces</a:t>
            </a:r>
          </a:p>
          <a:p>
            <a:pPr lvl="2"/>
            <a:r>
              <a:rPr lang="en-IN" dirty="0"/>
              <a:t>Mouse</a:t>
            </a:r>
            <a:endParaRPr lang="en-US" dirty="0"/>
          </a:p>
          <a:p>
            <a:pPr lvl="2"/>
            <a:r>
              <a:rPr lang="en-IN" dirty="0" smtClean="0"/>
              <a:t>Keyboard</a:t>
            </a:r>
            <a:endParaRPr lang="en-US" dirty="0"/>
          </a:p>
          <a:p>
            <a:pPr lvl="2"/>
            <a:r>
              <a:rPr lang="en-IN" dirty="0" smtClean="0"/>
              <a:t>Printer</a:t>
            </a:r>
            <a:endParaRPr lang="en-US" dirty="0"/>
          </a:p>
          <a:p>
            <a:pPr lvl="2"/>
            <a:r>
              <a:rPr lang="en-IN" dirty="0" smtClean="0"/>
              <a:t>Hard </a:t>
            </a:r>
            <a:r>
              <a:rPr lang="en-IN" dirty="0"/>
              <a:t>disk</a:t>
            </a:r>
            <a:endParaRPr lang="en-US" dirty="0"/>
          </a:p>
          <a:p>
            <a:pPr lvl="2"/>
            <a:r>
              <a:rPr lang="en-IN" dirty="0" smtClean="0"/>
              <a:t>Ram </a:t>
            </a:r>
            <a:r>
              <a:rPr lang="en-IN" dirty="0"/>
              <a:t>with memory </a:t>
            </a:r>
            <a:r>
              <a:rPr lang="en-IN" dirty="0" smtClean="0"/>
              <a:t>1 GB</a:t>
            </a:r>
            <a:r>
              <a:rPr lang="en-IN" dirty="0" smtClean="0"/>
              <a:t> </a:t>
            </a:r>
            <a:r>
              <a:rPr lang="en-IN" dirty="0"/>
              <a:t>or </a:t>
            </a:r>
            <a:r>
              <a:rPr lang="en-IN" dirty="0" smtClean="0"/>
              <a:t>more</a:t>
            </a:r>
          </a:p>
          <a:p>
            <a:pPr marL="239675" lvl="1" indent="0">
              <a:buNone/>
            </a:pPr>
            <a:endParaRPr lang="en-US" sz="1800" dirty="0"/>
          </a:p>
          <a:p>
            <a:pPr lvl="1"/>
            <a:endParaRPr lang="en-US" dirty="0"/>
          </a:p>
        </p:txBody>
      </p:sp>
    </p:spTree>
    <p:extLst>
      <p:ext uri="{BB962C8B-B14F-4D97-AF65-F5344CB8AC3E}">
        <p14:creationId xmlns:p14="http://schemas.microsoft.com/office/powerpoint/2010/main" val="21275574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3.1.3 Software </a:t>
            </a:r>
            <a:r>
              <a:rPr lang="en-US" dirty="0" smtClean="0"/>
              <a:t>interfaces</a:t>
            </a:r>
            <a:endParaRPr lang="en-US" dirty="0"/>
          </a:p>
        </p:txBody>
      </p:sp>
      <p:sp>
        <p:nvSpPr>
          <p:cNvPr id="3" name="Content Placeholder 2"/>
          <p:cNvSpPr>
            <a:spLocks noGrp="1"/>
          </p:cNvSpPr>
          <p:nvPr>
            <p:ph idx="1"/>
          </p:nvPr>
        </p:nvSpPr>
        <p:spPr/>
        <p:txBody>
          <a:bodyPr/>
          <a:lstStyle/>
          <a:p>
            <a:r>
              <a:rPr lang="en-IN" dirty="0"/>
              <a:t>Operating system       :          Windows </a:t>
            </a:r>
            <a:r>
              <a:rPr lang="en-IN" dirty="0" smtClean="0"/>
              <a:t>Family </a:t>
            </a:r>
            <a:r>
              <a:rPr lang="en-IN" dirty="0"/>
              <a:t>or any main stream </a:t>
            </a:r>
            <a:r>
              <a:rPr lang="en-IN" dirty="0" smtClean="0"/>
              <a:t>OS</a:t>
            </a:r>
          </a:p>
          <a:p>
            <a:endParaRPr lang="en-IN" dirty="0"/>
          </a:p>
          <a:p>
            <a:r>
              <a:rPr lang="en-US" b="1" dirty="0"/>
              <a:t>4. Functional </a:t>
            </a:r>
            <a:r>
              <a:rPr lang="en-US" b="1" dirty="0" smtClean="0"/>
              <a:t>requirements</a:t>
            </a:r>
          </a:p>
          <a:p>
            <a:pPr lvl="1"/>
            <a:r>
              <a:rPr lang="en-US" dirty="0" smtClean="0"/>
              <a:t>4.1 Registration</a:t>
            </a:r>
          </a:p>
          <a:p>
            <a:pPr lvl="2"/>
            <a:r>
              <a:rPr lang="en-US" dirty="0" smtClean="0"/>
              <a:t>This module mainly </a:t>
            </a:r>
            <a:r>
              <a:rPr lang="en-US" dirty="0"/>
              <a:t>concentrates on the recruiting </a:t>
            </a:r>
            <a:r>
              <a:rPr lang="en-US" dirty="0" smtClean="0"/>
              <a:t>process.</a:t>
            </a:r>
            <a:endParaRPr lang="en-US" sz="1600" dirty="0" smtClean="0"/>
          </a:p>
          <a:p>
            <a:pPr lvl="1"/>
            <a:r>
              <a:rPr lang="en-US" dirty="0" smtClean="0"/>
              <a:t>4.2 Reports</a:t>
            </a:r>
          </a:p>
          <a:p>
            <a:pPr lvl="2"/>
            <a:r>
              <a:rPr lang="en-US" dirty="0" smtClean="0"/>
              <a:t>This module </a:t>
            </a:r>
            <a:r>
              <a:rPr lang="en-US" dirty="0"/>
              <a:t>is mainly responsible for generating various reports for the organization according to the user request  and also generating pay-slip for employees working in the organization.</a:t>
            </a:r>
          </a:p>
          <a:p>
            <a:pPr lvl="2"/>
            <a:endParaRPr lang="en-US" dirty="0"/>
          </a:p>
          <a:p>
            <a:endParaRPr lang="en-US" dirty="0"/>
          </a:p>
        </p:txBody>
      </p:sp>
    </p:spTree>
    <p:extLst>
      <p:ext uri="{BB962C8B-B14F-4D97-AF65-F5344CB8AC3E}">
        <p14:creationId xmlns:p14="http://schemas.microsoft.com/office/powerpoint/2010/main" val="224371155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Revision History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609536"/>
              </p:ext>
            </p:extLst>
          </p:nvPr>
        </p:nvGraphicFramePr>
        <p:xfrm>
          <a:off x="406400" y="1312190"/>
          <a:ext cx="11379199" cy="1483360"/>
        </p:xfrm>
        <a:graphic>
          <a:graphicData uri="http://schemas.openxmlformats.org/drawingml/2006/table">
            <a:tbl>
              <a:tblPr firstRow="1" bandRow="1">
                <a:tableStyleId>{5C22544A-7EE6-4342-B048-85BDC9FD1C3A}</a:tableStyleId>
              </a:tblPr>
              <a:tblGrid>
                <a:gridCol w="1052008">
                  <a:extLst>
                    <a:ext uri="{9D8B030D-6E8A-4147-A177-3AD203B41FA5}">
                      <a16:colId xmlns:a16="http://schemas.microsoft.com/office/drawing/2014/main" val="3551867785"/>
                    </a:ext>
                  </a:extLst>
                </a:gridCol>
                <a:gridCol w="1656751">
                  <a:extLst>
                    <a:ext uri="{9D8B030D-6E8A-4147-A177-3AD203B41FA5}">
                      <a16:colId xmlns:a16="http://schemas.microsoft.com/office/drawing/2014/main" val="2990177744"/>
                    </a:ext>
                  </a:extLst>
                </a:gridCol>
                <a:gridCol w="4928461">
                  <a:extLst>
                    <a:ext uri="{9D8B030D-6E8A-4147-A177-3AD203B41FA5}">
                      <a16:colId xmlns:a16="http://schemas.microsoft.com/office/drawing/2014/main" val="2858349207"/>
                    </a:ext>
                  </a:extLst>
                </a:gridCol>
                <a:gridCol w="1466139">
                  <a:extLst>
                    <a:ext uri="{9D8B030D-6E8A-4147-A177-3AD203B41FA5}">
                      <a16:colId xmlns:a16="http://schemas.microsoft.com/office/drawing/2014/main" val="590217036"/>
                    </a:ext>
                  </a:extLst>
                </a:gridCol>
                <a:gridCol w="2275840">
                  <a:extLst>
                    <a:ext uri="{9D8B030D-6E8A-4147-A177-3AD203B41FA5}">
                      <a16:colId xmlns:a16="http://schemas.microsoft.com/office/drawing/2014/main" val="4002457815"/>
                    </a:ext>
                  </a:extLst>
                </a:gridCol>
              </a:tblGrid>
              <a:tr h="370840">
                <a:tc>
                  <a:txBody>
                    <a:bodyPr/>
                    <a:lstStyle/>
                    <a:p>
                      <a:pPr algn="ctr"/>
                      <a:r>
                        <a:rPr lang="en-IN" b="0">
                          <a:solidFill>
                            <a:schemeClr val="tx1"/>
                          </a:solidFill>
                        </a:rPr>
                        <a:t>S.</a:t>
                      </a:r>
                      <a:r>
                        <a:rPr lang="en-IN" b="0" baseline="0">
                          <a:solidFill>
                            <a:schemeClr val="tx1"/>
                          </a:solidFill>
                        </a:rPr>
                        <a:t> No. </a:t>
                      </a:r>
                      <a:endParaRPr lang="en-IN"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0">
                          <a:solidFill>
                            <a:schemeClr val="tx1"/>
                          </a:solidFill>
                        </a:rPr>
                        <a:t>Revision</a:t>
                      </a:r>
                      <a:r>
                        <a:rPr lang="en-IN" b="0" baseline="0">
                          <a:solidFill>
                            <a:schemeClr val="tx1"/>
                          </a:solidFill>
                        </a:rPr>
                        <a:t> Date</a:t>
                      </a:r>
                      <a:endParaRPr lang="en-IN"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0">
                          <a:solidFill>
                            <a:schemeClr val="tx1"/>
                          </a:solidFill>
                        </a:rPr>
                        <a:t>Details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0">
                          <a:solidFill>
                            <a:schemeClr val="tx1"/>
                          </a:solidFill>
                        </a:rPr>
                        <a:t>Version no.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0">
                          <a:solidFill>
                            <a:schemeClr val="tx1"/>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3377858"/>
                  </a:ext>
                </a:extLst>
              </a:tr>
              <a:tr h="370840">
                <a:tc>
                  <a:txBody>
                    <a:bodyPr/>
                    <a:lstStyle/>
                    <a:p>
                      <a:r>
                        <a:rPr lang="en-IN"/>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7980548"/>
                  </a:ext>
                </a:extLst>
              </a:tr>
              <a:tr h="370840">
                <a:tc>
                  <a:txBody>
                    <a:bodyPr/>
                    <a:lstStyle/>
                    <a:p>
                      <a:r>
                        <a:rPr lang="en-IN"/>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252" rtl="0" eaLnBrk="1" fontAlgn="auto" latinLnBrk="0" hangingPunct="1">
                        <a:lnSpc>
                          <a:spcPct val="100000"/>
                        </a:lnSpc>
                        <a:spcBef>
                          <a:spcPts val="0"/>
                        </a:spcBef>
                        <a:spcAft>
                          <a:spcPts val="0"/>
                        </a:spcAft>
                        <a:buClrTx/>
                        <a:buSzTx/>
                        <a:buFontTx/>
                        <a:buNone/>
                        <a:tabLst/>
                        <a:defRPr/>
                      </a:pP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113400"/>
                  </a:ext>
                </a:extLst>
              </a:tr>
              <a:tr h="370840">
                <a:tc>
                  <a:txBody>
                    <a:bodyPr/>
                    <a:lstStyle/>
                    <a:p>
                      <a:r>
                        <a:rPr lang="en-IN"/>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1036056"/>
                  </a:ext>
                </a:extLst>
              </a:tr>
            </a:tbl>
          </a:graphicData>
        </a:graphic>
      </p:graphicFrame>
    </p:spTree>
    <p:extLst>
      <p:ext uri="{BB962C8B-B14F-4D97-AF65-F5344CB8AC3E}">
        <p14:creationId xmlns:p14="http://schemas.microsoft.com/office/powerpoint/2010/main" val="146958564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Other Non-functional requirements</a:t>
            </a:r>
          </a:p>
        </p:txBody>
      </p:sp>
      <p:sp>
        <p:nvSpPr>
          <p:cNvPr id="3" name="Content Placeholder 2"/>
          <p:cNvSpPr>
            <a:spLocks noGrp="1"/>
          </p:cNvSpPr>
          <p:nvPr>
            <p:ph idx="1"/>
          </p:nvPr>
        </p:nvSpPr>
        <p:spPr>
          <a:xfrm>
            <a:off x="406400" y="1108369"/>
            <a:ext cx="11379200" cy="4525963"/>
          </a:xfrm>
        </p:spPr>
        <p:txBody>
          <a:bodyPr/>
          <a:lstStyle/>
          <a:p>
            <a:r>
              <a:rPr lang="en-US" b="1" dirty="0" smtClean="0"/>
              <a:t>5.1 </a:t>
            </a:r>
            <a:r>
              <a:rPr lang="en-US" b="1" dirty="0"/>
              <a:t> Performance Requirements</a:t>
            </a:r>
          </a:p>
          <a:p>
            <a:pPr marL="780980" lvl="2" indent="-342900">
              <a:buFont typeface="Wingdings" panose="05000000000000000000" pitchFamily="2" charset="2"/>
              <a:buChar char="Ø"/>
            </a:pPr>
            <a:r>
              <a:rPr lang="en-US" dirty="0" smtClean="0"/>
              <a:t>The </a:t>
            </a:r>
            <a:r>
              <a:rPr lang="en-US" dirty="0"/>
              <a:t>overall system should be fast and error free</a:t>
            </a:r>
            <a:r>
              <a:rPr lang="en-US" dirty="0" smtClean="0"/>
              <a:t>.</a:t>
            </a:r>
            <a:r>
              <a:rPr lang="en-US" dirty="0"/>
              <a:t> </a:t>
            </a:r>
            <a:endParaRPr lang="en-US" dirty="0" smtClean="0"/>
          </a:p>
          <a:p>
            <a:pPr marL="780980" lvl="2" indent="-342900">
              <a:buFont typeface="Wingdings" panose="05000000000000000000" pitchFamily="2" charset="2"/>
              <a:buChar char="Ø"/>
            </a:pPr>
            <a:r>
              <a:rPr lang="en-US" dirty="0" smtClean="0"/>
              <a:t>It </a:t>
            </a:r>
            <a:r>
              <a:rPr lang="en-US" dirty="0"/>
              <a:t>should have built in error checking and correction facilities.</a:t>
            </a:r>
          </a:p>
          <a:p>
            <a:pPr marL="780980" lvl="2" indent="-342900">
              <a:buFont typeface="Wingdings" panose="05000000000000000000" pitchFamily="2" charset="2"/>
              <a:buChar char="Ø"/>
            </a:pPr>
            <a:r>
              <a:rPr lang="en-US" dirty="0" smtClean="0"/>
              <a:t>The </a:t>
            </a:r>
            <a:r>
              <a:rPr lang="en-US" dirty="0"/>
              <a:t>system should be able to handle large amount of data comfortably.</a:t>
            </a:r>
          </a:p>
          <a:p>
            <a:endParaRPr lang="en-US" dirty="0"/>
          </a:p>
          <a:p>
            <a:r>
              <a:rPr lang="en-US" b="1" dirty="0" smtClean="0"/>
              <a:t>5.2 </a:t>
            </a:r>
            <a:r>
              <a:rPr lang="en-US" b="1" dirty="0"/>
              <a:t>Reliability       </a:t>
            </a:r>
            <a:endParaRPr lang="en-US" dirty="0"/>
          </a:p>
          <a:p>
            <a:pPr lvl="1"/>
            <a:r>
              <a:rPr lang="en-IN" dirty="0" smtClean="0"/>
              <a:t>In </a:t>
            </a:r>
            <a:r>
              <a:rPr lang="en-IN" dirty="0"/>
              <a:t>order to ensure reliability, this system is being designed using software that is established to be stable and easy to use.</a:t>
            </a:r>
            <a:endParaRPr lang="en-US" dirty="0"/>
          </a:p>
          <a:p>
            <a:r>
              <a:rPr lang="en-US" b="1" dirty="0"/>
              <a:t>5.3 Availability</a:t>
            </a:r>
            <a:endParaRPr lang="en-US" dirty="0"/>
          </a:p>
          <a:p>
            <a:pPr lvl="1"/>
            <a:r>
              <a:rPr lang="en-IN" dirty="0"/>
              <a:t> This system is designed to run 24/7 and be readily available to the user.</a:t>
            </a:r>
            <a:endParaRPr lang="en-US" dirty="0"/>
          </a:p>
          <a:p>
            <a:endParaRPr lang="en-US" dirty="0"/>
          </a:p>
        </p:txBody>
      </p:sp>
    </p:spTree>
    <p:extLst>
      <p:ext uri="{BB962C8B-B14F-4D97-AF65-F5344CB8AC3E}">
        <p14:creationId xmlns:p14="http://schemas.microsoft.com/office/powerpoint/2010/main" val="424014915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a:t>5.4 Security</a:t>
            </a:r>
            <a:endParaRPr lang="en-US" dirty="0"/>
          </a:p>
          <a:p>
            <a:pPr lvl="1"/>
            <a:r>
              <a:rPr lang="en-IN" dirty="0" smtClean="0"/>
              <a:t>The </a:t>
            </a:r>
            <a:r>
              <a:rPr lang="en-IN" dirty="0"/>
              <a:t>access to the software is given only to valid operators. We need a specific ID and password to get access to the software.</a:t>
            </a:r>
            <a:endParaRPr lang="en-US" dirty="0"/>
          </a:p>
          <a:p>
            <a:pPr lvl="1"/>
            <a:r>
              <a:rPr lang="en-IN" dirty="0" smtClean="0"/>
              <a:t>Communication </a:t>
            </a:r>
            <a:r>
              <a:rPr lang="en-IN" dirty="0"/>
              <a:t>needs to be restricted when the application is validating the user or licence.</a:t>
            </a:r>
            <a:endParaRPr lang="en-US" dirty="0"/>
          </a:p>
        </p:txBody>
      </p:sp>
    </p:spTree>
    <p:extLst>
      <p:ext uri="{BB962C8B-B14F-4D97-AF65-F5344CB8AC3E}">
        <p14:creationId xmlns:p14="http://schemas.microsoft.com/office/powerpoint/2010/main" val="212648655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a:t>
            </a:r>
          </a:p>
        </p:txBody>
      </p:sp>
      <p:sp>
        <p:nvSpPr>
          <p:cNvPr id="46" name="Rectangle 10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nvGrpSpPr>
          <p:cNvPr id="47" name="Group 63"/>
          <p:cNvGrpSpPr>
            <a:grpSpLocks/>
          </p:cNvGrpSpPr>
          <p:nvPr/>
        </p:nvGrpSpPr>
        <p:grpSpPr bwMode="auto">
          <a:xfrm>
            <a:off x="1315315" y="1496289"/>
            <a:ext cx="9948429" cy="4530437"/>
            <a:chOff x="1267" y="3518"/>
            <a:chExt cx="10440" cy="7920"/>
          </a:xfrm>
        </p:grpSpPr>
        <p:sp>
          <p:nvSpPr>
            <p:cNvPr id="48" name="Rectangle 102"/>
            <p:cNvSpPr>
              <a:spLocks noChangeArrowheads="1"/>
            </p:cNvSpPr>
            <p:nvPr/>
          </p:nvSpPr>
          <p:spPr bwMode="auto">
            <a:xfrm>
              <a:off x="1267" y="5498"/>
              <a:ext cx="144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ea typeface="Times New Roman" panose="02020603050405020304" pitchFamily="18" charset="0"/>
                </a:rPr>
                <a:t>grade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 name="Line 101"/>
            <p:cNvSpPr>
              <a:spLocks noChangeShapeType="1"/>
            </p:cNvSpPr>
            <p:nvPr/>
          </p:nvSpPr>
          <p:spPr bwMode="auto">
            <a:xfrm>
              <a:off x="2707" y="5678"/>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AutoShape 100"/>
            <p:cNvSpPr>
              <a:spLocks noChangeArrowheads="1"/>
            </p:cNvSpPr>
            <p:nvPr/>
          </p:nvSpPr>
          <p:spPr bwMode="auto">
            <a:xfrm>
              <a:off x="3607" y="4958"/>
              <a:ext cx="2160" cy="1440"/>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Existing dept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 name="Line 99"/>
            <p:cNvSpPr>
              <a:spLocks noChangeShapeType="1"/>
            </p:cNvSpPr>
            <p:nvPr/>
          </p:nvSpPr>
          <p:spPr bwMode="auto">
            <a:xfrm>
              <a:off x="5767" y="5678"/>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98"/>
            <p:cNvSpPr>
              <a:spLocks noChangeArrowheads="1"/>
            </p:cNvSpPr>
            <p:nvPr/>
          </p:nvSpPr>
          <p:spPr bwMode="auto">
            <a:xfrm>
              <a:off x="6487" y="5498"/>
              <a:ext cx="216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department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3" name="Line 97"/>
            <p:cNvSpPr>
              <a:spLocks noChangeShapeType="1"/>
            </p:cNvSpPr>
            <p:nvPr/>
          </p:nvSpPr>
          <p:spPr bwMode="auto">
            <a:xfrm flipH="1">
              <a:off x="6127" y="5858"/>
              <a:ext cx="360" cy="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Oval 96"/>
            <p:cNvSpPr>
              <a:spLocks noChangeArrowheads="1"/>
            </p:cNvSpPr>
            <p:nvPr/>
          </p:nvSpPr>
          <p:spPr bwMode="auto">
            <a:xfrm>
              <a:off x="5227" y="6758"/>
              <a:ext cx="180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designation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5" name="Oval 95"/>
            <p:cNvSpPr>
              <a:spLocks noChangeArrowheads="1"/>
            </p:cNvSpPr>
            <p:nvPr/>
          </p:nvSpPr>
          <p:spPr bwMode="auto">
            <a:xfrm>
              <a:off x="7207" y="6938"/>
              <a:ext cx="14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grade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6" name="Oval 94"/>
            <p:cNvSpPr>
              <a:spLocks noChangeArrowheads="1"/>
            </p:cNvSpPr>
            <p:nvPr/>
          </p:nvSpPr>
          <p:spPr bwMode="auto">
            <a:xfrm>
              <a:off x="6667" y="3518"/>
              <a:ext cx="180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dept_desc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7" name="Oval 93"/>
            <p:cNvSpPr>
              <a:spLocks noChangeArrowheads="1"/>
            </p:cNvSpPr>
            <p:nvPr/>
          </p:nvSpPr>
          <p:spPr bwMode="auto">
            <a:xfrm>
              <a:off x="5227" y="3878"/>
              <a:ext cx="1620"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deptid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8" name="Line 92"/>
            <p:cNvSpPr>
              <a:spLocks noChangeShapeType="1"/>
            </p:cNvSpPr>
            <p:nvPr/>
          </p:nvSpPr>
          <p:spPr bwMode="auto">
            <a:xfrm>
              <a:off x="7387" y="6038"/>
              <a:ext cx="180" cy="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91"/>
            <p:cNvSpPr>
              <a:spLocks noChangeShapeType="1"/>
            </p:cNvSpPr>
            <p:nvPr/>
          </p:nvSpPr>
          <p:spPr bwMode="auto">
            <a:xfrm flipV="1">
              <a:off x="7207" y="4238"/>
              <a:ext cx="540" cy="12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90"/>
            <p:cNvSpPr>
              <a:spLocks noChangeShapeType="1"/>
            </p:cNvSpPr>
            <p:nvPr/>
          </p:nvSpPr>
          <p:spPr bwMode="auto">
            <a:xfrm flipH="1" flipV="1">
              <a:off x="6307" y="4598"/>
              <a:ext cx="360" cy="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89"/>
            <p:cNvSpPr>
              <a:spLocks noChangeShapeType="1"/>
            </p:cNvSpPr>
            <p:nvPr/>
          </p:nvSpPr>
          <p:spPr bwMode="auto">
            <a:xfrm>
              <a:off x="8647" y="5678"/>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88"/>
            <p:cNvSpPr>
              <a:spLocks noChangeArrowheads="1"/>
            </p:cNvSpPr>
            <p:nvPr/>
          </p:nvSpPr>
          <p:spPr bwMode="auto">
            <a:xfrm>
              <a:off x="9367" y="5498"/>
              <a:ext cx="144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employee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3" name="Line 87"/>
            <p:cNvSpPr>
              <a:spLocks noChangeShapeType="1"/>
            </p:cNvSpPr>
            <p:nvPr/>
          </p:nvSpPr>
          <p:spPr bwMode="auto">
            <a:xfrm>
              <a:off x="9907" y="5858"/>
              <a:ext cx="0" cy="1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AutoShape 86"/>
            <p:cNvSpPr>
              <a:spLocks noChangeArrowheads="1"/>
            </p:cNvSpPr>
            <p:nvPr/>
          </p:nvSpPr>
          <p:spPr bwMode="auto">
            <a:xfrm>
              <a:off x="9007" y="7118"/>
              <a:ext cx="1800" cy="1260"/>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Pay-slip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5" name="Line 85"/>
            <p:cNvSpPr>
              <a:spLocks noChangeShapeType="1"/>
            </p:cNvSpPr>
            <p:nvPr/>
          </p:nvSpPr>
          <p:spPr bwMode="auto">
            <a:xfrm>
              <a:off x="9907" y="8377"/>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Rectangle 84"/>
            <p:cNvSpPr>
              <a:spLocks noChangeArrowheads="1"/>
            </p:cNvSpPr>
            <p:nvPr/>
          </p:nvSpPr>
          <p:spPr bwMode="auto">
            <a:xfrm>
              <a:off x="8827" y="8738"/>
              <a:ext cx="2160" cy="47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deductions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7" name="Oval 83"/>
            <p:cNvSpPr>
              <a:spLocks noChangeArrowheads="1"/>
            </p:cNvSpPr>
            <p:nvPr/>
          </p:nvSpPr>
          <p:spPr bwMode="auto">
            <a:xfrm>
              <a:off x="5767" y="9458"/>
              <a:ext cx="1440"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Dept code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8" name="Oval 82"/>
            <p:cNvSpPr>
              <a:spLocks noChangeArrowheads="1"/>
            </p:cNvSpPr>
            <p:nvPr/>
          </p:nvSpPr>
          <p:spPr bwMode="auto">
            <a:xfrm>
              <a:off x="6307" y="10538"/>
              <a:ext cx="16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E_id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9" name="Oval 81"/>
            <p:cNvSpPr>
              <a:spLocks noChangeArrowheads="1"/>
            </p:cNvSpPr>
            <p:nvPr/>
          </p:nvSpPr>
          <p:spPr bwMode="auto">
            <a:xfrm>
              <a:off x="8467" y="10538"/>
              <a:ext cx="1260"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deductions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0" name="Oval 80"/>
            <p:cNvSpPr>
              <a:spLocks noChangeArrowheads="1"/>
            </p:cNvSpPr>
            <p:nvPr/>
          </p:nvSpPr>
          <p:spPr bwMode="auto">
            <a:xfrm>
              <a:off x="9907" y="10538"/>
              <a:ext cx="1440"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Grass salary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1" name="Line 79"/>
            <p:cNvSpPr>
              <a:spLocks noChangeShapeType="1"/>
            </p:cNvSpPr>
            <p:nvPr/>
          </p:nvSpPr>
          <p:spPr bwMode="auto">
            <a:xfrm flipH="1">
              <a:off x="7027" y="9098"/>
              <a:ext cx="180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78"/>
            <p:cNvSpPr>
              <a:spLocks noChangeShapeType="1"/>
            </p:cNvSpPr>
            <p:nvPr/>
          </p:nvSpPr>
          <p:spPr bwMode="auto">
            <a:xfrm flipH="1">
              <a:off x="7567" y="9098"/>
              <a:ext cx="1620" cy="14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77"/>
            <p:cNvSpPr>
              <a:spLocks noChangeShapeType="1"/>
            </p:cNvSpPr>
            <p:nvPr/>
          </p:nvSpPr>
          <p:spPr bwMode="auto">
            <a:xfrm flipH="1">
              <a:off x="9007" y="9098"/>
              <a:ext cx="540" cy="14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76"/>
            <p:cNvSpPr>
              <a:spLocks noChangeShapeType="1"/>
            </p:cNvSpPr>
            <p:nvPr/>
          </p:nvSpPr>
          <p:spPr bwMode="auto">
            <a:xfrm>
              <a:off x="9907" y="9098"/>
              <a:ext cx="360" cy="14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Oval 75"/>
            <p:cNvSpPr>
              <a:spLocks noChangeArrowheads="1"/>
            </p:cNvSpPr>
            <p:nvPr/>
          </p:nvSpPr>
          <p:spPr bwMode="auto">
            <a:xfrm>
              <a:off x="1267" y="4058"/>
              <a:ext cx="126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Grade code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6" name="Oval 74"/>
            <p:cNvSpPr>
              <a:spLocks noChangeArrowheads="1"/>
            </p:cNvSpPr>
            <p:nvPr/>
          </p:nvSpPr>
          <p:spPr bwMode="auto">
            <a:xfrm>
              <a:off x="1267" y="7118"/>
              <a:ext cx="1620" cy="98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Grade desc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7" name="Line 73"/>
            <p:cNvSpPr>
              <a:spLocks noChangeShapeType="1"/>
            </p:cNvSpPr>
            <p:nvPr/>
          </p:nvSpPr>
          <p:spPr bwMode="auto">
            <a:xfrm flipV="1">
              <a:off x="1807" y="4778"/>
              <a:ext cx="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2"/>
            <p:cNvSpPr>
              <a:spLocks noChangeShapeType="1"/>
            </p:cNvSpPr>
            <p:nvPr/>
          </p:nvSpPr>
          <p:spPr bwMode="auto">
            <a:xfrm>
              <a:off x="1807" y="5858"/>
              <a:ext cx="180" cy="12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1"/>
            <p:cNvSpPr>
              <a:spLocks noChangeShapeType="1"/>
            </p:cNvSpPr>
            <p:nvPr/>
          </p:nvSpPr>
          <p:spPr bwMode="auto">
            <a:xfrm flipH="1" flipV="1">
              <a:off x="9367" y="4778"/>
              <a:ext cx="18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Oval 70"/>
            <p:cNvSpPr>
              <a:spLocks noChangeArrowheads="1"/>
            </p:cNvSpPr>
            <p:nvPr/>
          </p:nvSpPr>
          <p:spPr bwMode="auto">
            <a:xfrm>
              <a:off x="8467" y="4238"/>
              <a:ext cx="108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eid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1" name="Oval 69"/>
            <p:cNvSpPr>
              <a:spLocks noChangeArrowheads="1"/>
            </p:cNvSpPr>
            <p:nvPr/>
          </p:nvSpPr>
          <p:spPr bwMode="auto">
            <a:xfrm>
              <a:off x="10627" y="4418"/>
              <a:ext cx="108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desig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2" name="Oval 68"/>
            <p:cNvSpPr>
              <a:spLocks noChangeArrowheads="1"/>
            </p:cNvSpPr>
            <p:nvPr/>
          </p:nvSpPr>
          <p:spPr bwMode="auto">
            <a:xfrm>
              <a:off x="9547" y="4058"/>
              <a:ext cx="108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addrss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3" name="Oval 67"/>
            <p:cNvSpPr>
              <a:spLocks noChangeArrowheads="1"/>
            </p:cNvSpPr>
            <p:nvPr/>
          </p:nvSpPr>
          <p:spPr bwMode="auto">
            <a:xfrm>
              <a:off x="10627" y="6398"/>
              <a:ext cx="108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ea typeface="Times New Roman" panose="02020603050405020304" pitchFamily="18" charset="0"/>
                </a:rPr>
                <a:t>dob</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4" name="Line 66"/>
            <p:cNvSpPr>
              <a:spLocks noChangeShapeType="1"/>
            </p:cNvSpPr>
            <p:nvPr/>
          </p:nvSpPr>
          <p:spPr bwMode="auto">
            <a:xfrm flipV="1">
              <a:off x="9727" y="4778"/>
              <a:ext cx="18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65"/>
            <p:cNvSpPr>
              <a:spLocks noChangeShapeType="1"/>
            </p:cNvSpPr>
            <p:nvPr/>
          </p:nvSpPr>
          <p:spPr bwMode="auto">
            <a:xfrm flipV="1">
              <a:off x="10087" y="4958"/>
              <a:ext cx="54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64"/>
            <p:cNvSpPr>
              <a:spLocks noChangeShapeType="1"/>
            </p:cNvSpPr>
            <p:nvPr/>
          </p:nvSpPr>
          <p:spPr bwMode="auto">
            <a:xfrm>
              <a:off x="10267" y="5858"/>
              <a:ext cx="54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0" name="AutoShape 187"/>
          <p:cNvSpPr>
            <a:spLocks noChangeArrowheads="1"/>
          </p:cNvSpPr>
          <p:nvPr/>
        </p:nvSpPr>
        <p:spPr bwMode="auto">
          <a:xfrm>
            <a:off x="8549624" y="2116594"/>
            <a:ext cx="381000" cy="1235574"/>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rPr>
              <a:t>works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073571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DFD’s</a:t>
            </a:r>
          </a:p>
        </p:txBody>
      </p:sp>
      <p:sp>
        <p:nvSpPr>
          <p:cNvPr id="46" name="Rectangle 10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a:xfrm>
            <a:off x="117776" y="1235425"/>
            <a:ext cx="2068195" cy="400110"/>
          </a:xfrm>
          <a:prstGeom prst="rect">
            <a:avLst/>
          </a:prstGeom>
        </p:spPr>
        <p:txBody>
          <a:bodyPr wrap="none">
            <a:spAutoFit/>
          </a:bodyPr>
          <a:lstStyle/>
          <a:p>
            <a:pPr marL="285750" indent="-285750">
              <a:spcBef>
                <a:spcPts val="1200"/>
              </a:spcBef>
              <a:spcAft>
                <a:spcPts val="300"/>
              </a:spcAft>
              <a:buFont typeface="Wingdings" panose="05000000000000000000" pitchFamily="2" charset="2"/>
              <a:buChar char="§"/>
            </a:pPr>
            <a:r>
              <a:rPr lang="en-US" sz="2000" b="1" dirty="0">
                <a:latin typeface="Arial" panose="020B0604020202020204" pitchFamily="34" charset="0"/>
              </a:rPr>
              <a:t>Context level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555" y="2105781"/>
            <a:ext cx="9954609" cy="105714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555" y="3633170"/>
            <a:ext cx="9954609" cy="1971429"/>
          </a:xfrm>
          <a:prstGeom prst="rect">
            <a:avLst/>
          </a:prstGeom>
        </p:spPr>
      </p:pic>
    </p:spTree>
    <p:extLst>
      <p:ext uri="{BB962C8B-B14F-4D97-AF65-F5344CB8AC3E}">
        <p14:creationId xmlns:p14="http://schemas.microsoft.com/office/powerpoint/2010/main" val="187174796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level </a:t>
            </a:r>
            <a:r>
              <a:rPr lang="en-US" dirty="0" smtClean="0"/>
              <a:t>DFD</a:t>
            </a:r>
            <a:endParaRPr lang="en-US" dirty="0"/>
          </a:p>
        </p:txBody>
      </p:sp>
      <p:sp>
        <p:nvSpPr>
          <p:cNvPr id="46" name="Rectangle 10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654" y="1830236"/>
            <a:ext cx="10058545" cy="4016382"/>
          </a:xfrm>
          <a:prstGeom prst="rect">
            <a:avLst/>
          </a:prstGeom>
        </p:spPr>
      </p:pic>
    </p:spTree>
    <p:extLst>
      <p:ext uri="{BB962C8B-B14F-4D97-AF65-F5344CB8AC3E}">
        <p14:creationId xmlns:p14="http://schemas.microsoft.com/office/powerpoint/2010/main" val="162207761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a:t>
            </a:r>
            <a:r>
              <a:rPr lang="en-US" dirty="0"/>
              <a:t>level </a:t>
            </a:r>
            <a:r>
              <a:rPr lang="en-US" dirty="0" smtClean="0"/>
              <a:t>DFD</a:t>
            </a:r>
            <a:endParaRPr lang="en-US" dirty="0"/>
          </a:p>
        </p:txBody>
      </p:sp>
      <p:sp>
        <p:nvSpPr>
          <p:cNvPr id="46" name="Rectangle 10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11"/>
          <p:cNvSpPr>
            <a:spLocks noChangeArrowheads="1"/>
          </p:cNvSpPr>
          <p:nvPr/>
        </p:nvSpPr>
        <p:spPr bwMode="auto">
          <a:xfrm>
            <a:off x="1343891" y="1330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1"/>
          <p:cNvGrpSpPr>
            <a:grpSpLocks/>
          </p:cNvGrpSpPr>
          <p:nvPr/>
        </p:nvGrpSpPr>
        <p:grpSpPr bwMode="auto">
          <a:xfrm>
            <a:off x="942110" y="1482437"/>
            <a:ext cx="9670472" cy="4433454"/>
            <a:chOff x="2347" y="3780"/>
            <a:chExt cx="7020" cy="4680"/>
          </a:xfrm>
        </p:grpSpPr>
        <p:sp>
          <p:nvSpPr>
            <p:cNvPr id="7" name="Rectangle 10"/>
            <p:cNvSpPr>
              <a:spLocks noChangeArrowheads="1"/>
            </p:cNvSpPr>
            <p:nvPr/>
          </p:nvSpPr>
          <p:spPr bwMode="auto">
            <a:xfrm>
              <a:off x="2347" y="5892"/>
              <a:ext cx="108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user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Line 9"/>
            <p:cNvSpPr>
              <a:spLocks noChangeShapeType="1"/>
            </p:cNvSpPr>
            <p:nvPr/>
          </p:nvSpPr>
          <p:spPr bwMode="auto">
            <a:xfrm>
              <a:off x="3427" y="6072"/>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Oval 8"/>
            <p:cNvSpPr>
              <a:spLocks noChangeArrowheads="1"/>
            </p:cNvSpPr>
            <p:nvPr/>
          </p:nvSpPr>
          <p:spPr bwMode="auto">
            <a:xfrm>
              <a:off x="4327" y="5532"/>
              <a:ext cx="1620" cy="12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Payroll system</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Line 7"/>
            <p:cNvSpPr>
              <a:spLocks noChangeShapeType="1"/>
            </p:cNvSpPr>
            <p:nvPr/>
          </p:nvSpPr>
          <p:spPr bwMode="auto">
            <a:xfrm>
              <a:off x="5947" y="6072"/>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6667" y="3780"/>
              <a:ext cx="2700" cy="46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Oval 5"/>
            <p:cNvSpPr>
              <a:spLocks noChangeArrowheads="1"/>
            </p:cNvSpPr>
            <p:nvPr/>
          </p:nvSpPr>
          <p:spPr bwMode="auto">
            <a:xfrm>
              <a:off x="7027" y="3780"/>
              <a:ext cx="1980" cy="89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Employee</a:t>
              </a:r>
              <a:endParaRPr kumimoji="0" lang="en-US" alt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master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 name="Oval 4"/>
            <p:cNvSpPr>
              <a:spLocks noChangeArrowheads="1"/>
            </p:cNvSpPr>
            <p:nvPr/>
          </p:nvSpPr>
          <p:spPr bwMode="auto">
            <a:xfrm>
              <a:off x="7027" y="4806"/>
              <a:ext cx="1980" cy="10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Department</a:t>
              </a:r>
              <a:endParaRPr kumimoji="0" lang="en-US" alt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master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Oval 3"/>
            <p:cNvSpPr>
              <a:spLocks noChangeArrowheads="1"/>
            </p:cNvSpPr>
            <p:nvPr/>
          </p:nvSpPr>
          <p:spPr bwMode="auto">
            <a:xfrm>
              <a:off x="7027" y="6066"/>
              <a:ext cx="1980" cy="9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Grade master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 name="Oval 2"/>
            <p:cNvSpPr>
              <a:spLocks noChangeArrowheads="1"/>
            </p:cNvSpPr>
            <p:nvPr/>
          </p:nvSpPr>
          <p:spPr bwMode="auto">
            <a:xfrm>
              <a:off x="7027" y="7146"/>
              <a:ext cx="1980"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Designation master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
        <p:nvSpPr>
          <p:cNvPr id="16" name="Rectangle 18"/>
          <p:cNvSpPr>
            <a:spLocks noChangeArrowheads="1"/>
          </p:cNvSpPr>
          <p:nvPr/>
        </p:nvSpPr>
        <p:spPr bwMode="auto">
          <a:xfrm>
            <a:off x="-185171" y="2947218"/>
            <a:ext cx="5230091"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login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979051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a:t>
            </a:r>
            <a:r>
              <a:rPr lang="en-US" dirty="0"/>
              <a:t>level </a:t>
            </a:r>
            <a:r>
              <a:rPr lang="en-US" dirty="0" smtClean="0"/>
              <a:t>DFD reports</a:t>
            </a:r>
            <a:endParaRPr lang="en-US" dirty="0"/>
          </a:p>
        </p:txBody>
      </p:sp>
      <p:sp>
        <p:nvSpPr>
          <p:cNvPr id="46" name="Rectangle 10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11"/>
          <p:cNvSpPr>
            <a:spLocks noChangeArrowheads="1"/>
          </p:cNvSpPr>
          <p:nvPr/>
        </p:nvSpPr>
        <p:spPr bwMode="auto">
          <a:xfrm>
            <a:off x="1343891" y="1330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23"/>
          <p:cNvSpPr>
            <a:spLocks noChangeArrowheads="1"/>
          </p:cNvSpPr>
          <p:nvPr/>
        </p:nvSpPr>
        <p:spPr bwMode="auto">
          <a:xfrm>
            <a:off x="1239982" y="3042949"/>
            <a:ext cx="1143000" cy="6873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Employee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Line 17"/>
          <p:cNvSpPr>
            <a:spLocks noChangeShapeType="1"/>
          </p:cNvSpPr>
          <p:nvPr/>
        </p:nvSpPr>
        <p:spPr bwMode="auto">
          <a:xfrm>
            <a:off x="2325832" y="3317011"/>
            <a:ext cx="5715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Oval 19"/>
          <p:cNvSpPr>
            <a:spLocks noChangeArrowheads="1"/>
          </p:cNvSpPr>
          <p:nvPr/>
        </p:nvSpPr>
        <p:spPr bwMode="auto">
          <a:xfrm>
            <a:off x="2897332" y="2987387"/>
            <a:ext cx="1028700" cy="8001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payroll System</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Line 18"/>
          <p:cNvSpPr>
            <a:spLocks noChangeShapeType="1"/>
          </p:cNvSpPr>
          <p:nvPr/>
        </p:nvSpPr>
        <p:spPr bwMode="auto">
          <a:xfrm>
            <a:off x="3983182" y="3436939"/>
            <a:ext cx="457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2"/>
          <p:cNvSpPr>
            <a:spLocks noChangeArrowheads="1"/>
          </p:cNvSpPr>
          <p:nvPr/>
        </p:nvSpPr>
        <p:spPr bwMode="auto">
          <a:xfrm>
            <a:off x="4440382" y="1638016"/>
            <a:ext cx="1714500" cy="414972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Oval 21"/>
          <p:cNvSpPr>
            <a:spLocks noChangeArrowheads="1"/>
          </p:cNvSpPr>
          <p:nvPr/>
        </p:nvSpPr>
        <p:spPr bwMode="auto">
          <a:xfrm>
            <a:off x="4554682" y="2244437"/>
            <a:ext cx="1371600" cy="5937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Employee report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 name="Oval 16"/>
          <p:cNvSpPr>
            <a:spLocks noChangeArrowheads="1"/>
          </p:cNvSpPr>
          <p:nvPr/>
        </p:nvSpPr>
        <p:spPr bwMode="auto">
          <a:xfrm>
            <a:off x="4647047" y="3518225"/>
            <a:ext cx="1257300" cy="5715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Designation  report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Oval 20"/>
          <p:cNvSpPr>
            <a:spLocks noChangeArrowheads="1"/>
          </p:cNvSpPr>
          <p:nvPr/>
        </p:nvSpPr>
        <p:spPr bwMode="auto">
          <a:xfrm>
            <a:off x="4611832" y="2916311"/>
            <a:ext cx="1257300" cy="5715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Department report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Oval 14"/>
          <p:cNvSpPr>
            <a:spLocks noChangeArrowheads="1"/>
          </p:cNvSpPr>
          <p:nvPr/>
        </p:nvSpPr>
        <p:spPr bwMode="auto">
          <a:xfrm>
            <a:off x="4632614" y="4197062"/>
            <a:ext cx="1257300" cy="5715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Grade report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Oval 15"/>
          <p:cNvSpPr>
            <a:spLocks noChangeArrowheads="1"/>
          </p:cNvSpPr>
          <p:nvPr/>
        </p:nvSpPr>
        <p:spPr bwMode="auto">
          <a:xfrm>
            <a:off x="4668982" y="4983236"/>
            <a:ext cx="1143000" cy="5715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Payroll report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24"/>
          <p:cNvSpPr>
            <a:spLocks noChangeArrowheads="1"/>
          </p:cNvSpPr>
          <p:nvPr/>
        </p:nvSpPr>
        <p:spPr bwMode="auto">
          <a:xfrm>
            <a:off x="1011382" y="17872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6" name="Rectangle 28"/>
          <p:cNvSpPr>
            <a:spLocks noChangeArrowheads="1"/>
          </p:cNvSpPr>
          <p:nvPr/>
        </p:nvSpPr>
        <p:spPr bwMode="auto">
          <a:xfrm>
            <a:off x="1011382" y="22444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29"/>
          <p:cNvSpPr>
            <a:spLocks noChangeArrowheads="1"/>
          </p:cNvSpPr>
          <p:nvPr/>
        </p:nvSpPr>
        <p:spPr bwMode="auto">
          <a:xfrm>
            <a:off x="-517235" y="31756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login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8" name="Rectangle 33"/>
          <p:cNvSpPr>
            <a:spLocks noChangeArrowheads="1"/>
          </p:cNvSpPr>
          <p:nvPr/>
        </p:nvSpPr>
        <p:spPr bwMode="auto">
          <a:xfrm>
            <a:off x="1239982" y="31588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7755968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a:t>
            </a:r>
            <a:r>
              <a:rPr lang="en-US" dirty="0"/>
              <a:t>level </a:t>
            </a:r>
            <a:r>
              <a:rPr lang="en-US" dirty="0" smtClean="0"/>
              <a:t>DFD for user</a:t>
            </a:r>
            <a:endParaRPr lang="en-US" dirty="0"/>
          </a:p>
        </p:txBody>
      </p:sp>
      <p:sp>
        <p:nvSpPr>
          <p:cNvPr id="46" name="Rectangle 10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11"/>
          <p:cNvSpPr>
            <a:spLocks noChangeArrowheads="1"/>
          </p:cNvSpPr>
          <p:nvPr/>
        </p:nvSpPr>
        <p:spPr bwMode="auto">
          <a:xfrm>
            <a:off x="1343891" y="1330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5" name="Rectangle 24"/>
          <p:cNvSpPr>
            <a:spLocks noChangeArrowheads="1"/>
          </p:cNvSpPr>
          <p:nvPr/>
        </p:nvSpPr>
        <p:spPr bwMode="auto">
          <a:xfrm>
            <a:off x="1011382" y="17872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6" name="Rectangle 28"/>
          <p:cNvSpPr>
            <a:spLocks noChangeArrowheads="1"/>
          </p:cNvSpPr>
          <p:nvPr/>
        </p:nvSpPr>
        <p:spPr bwMode="auto">
          <a:xfrm>
            <a:off x="1011382" y="22444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33"/>
          <p:cNvSpPr>
            <a:spLocks noChangeArrowheads="1"/>
          </p:cNvSpPr>
          <p:nvPr/>
        </p:nvSpPr>
        <p:spPr bwMode="auto">
          <a:xfrm>
            <a:off x="5678786" y="3134776"/>
            <a:ext cx="14285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b="1"/>
              <a:t>deptmaster</a:t>
            </a:r>
            <a:endParaRPr lang="en-US"/>
          </a:p>
        </p:txBody>
      </p:sp>
      <p:sp>
        <p:nvSpPr>
          <p:cNvPr id="3" name="Rectangle 35"/>
          <p:cNvSpPr>
            <a:spLocks noChangeArrowheads="1"/>
          </p:cNvSpPr>
          <p:nvPr/>
        </p:nvSpPr>
        <p:spPr bwMode="auto">
          <a:xfrm>
            <a:off x="540326" y="1745673"/>
            <a:ext cx="141460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pSp>
        <p:nvGrpSpPr>
          <p:cNvPr id="5" name="Group 1"/>
          <p:cNvGrpSpPr>
            <a:grpSpLocks/>
          </p:cNvGrpSpPr>
          <p:nvPr/>
        </p:nvGrpSpPr>
        <p:grpSpPr bwMode="auto">
          <a:xfrm>
            <a:off x="1111827" y="2260023"/>
            <a:ext cx="5967846" cy="2628900"/>
            <a:chOff x="2167" y="3240"/>
            <a:chExt cx="8100" cy="4140"/>
          </a:xfrm>
        </p:grpSpPr>
        <p:grpSp>
          <p:nvGrpSpPr>
            <p:cNvPr id="6" name="Group 28"/>
            <p:cNvGrpSpPr>
              <a:grpSpLocks/>
            </p:cNvGrpSpPr>
            <p:nvPr/>
          </p:nvGrpSpPr>
          <p:grpSpPr bwMode="auto">
            <a:xfrm>
              <a:off x="5227" y="3240"/>
              <a:ext cx="5040" cy="1080"/>
              <a:chOff x="5407" y="4122"/>
              <a:chExt cx="5040" cy="1080"/>
            </a:xfrm>
          </p:grpSpPr>
          <p:sp>
            <p:nvSpPr>
              <p:cNvPr id="48" name="Oval 34"/>
              <p:cNvSpPr>
                <a:spLocks noChangeArrowheads="1"/>
              </p:cNvSpPr>
              <p:nvPr/>
            </p:nvSpPr>
            <p:spPr bwMode="auto">
              <a:xfrm>
                <a:off x="5407" y="4302"/>
                <a:ext cx="2160"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Employee master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 name="Line 33"/>
              <p:cNvSpPr>
                <a:spLocks noChangeShapeType="1"/>
              </p:cNvSpPr>
              <p:nvPr/>
            </p:nvSpPr>
            <p:spPr bwMode="auto">
              <a:xfrm flipV="1">
                <a:off x="7567" y="4482"/>
                <a:ext cx="900" cy="1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32"/>
              <p:cNvSpPr>
                <a:spLocks noChangeShapeType="1"/>
              </p:cNvSpPr>
              <p:nvPr/>
            </p:nvSpPr>
            <p:spPr bwMode="auto">
              <a:xfrm>
                <a:off x="8467" y="4122"/>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31"/>
              <p:cNvSpPr>
                <a:spLocks noChangeShapeType="1"/>
              </p:cNvSpPr>
              <p:nvPr/>
            </p:nvSpPr>
            <p:spPr bwMode="auto">
              <a:xfrm>
                <a:off x="8467" y="4122"/>
                <a:ext cx="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30"/>
              <p:cNvSpPr>
                <a:spLocks noChangeShapeType="1"/>
              </p:cNvSpPr>
              <p:nvPr/>
            </p:nvSpPr>
            <p:spPr bwMode="auto">
              <a:xfrm>
                <a:off x="8467" y="4842"/>
                <a:ext cx="19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29"/>
              <p:cNvSpPr>
                <a:spLocks noChangeShapeType="1"/>
              </p:cNvSpPr>
              <p:nvPr/>
            </p:nvSpPr>
            <p:spPr bwMode="auto">
              <a:xfrm>
                <a:off x="8647" y="4122"/>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 name="Rectangle 27"/>
            <p:cNvSpPr>
              <a:spLocks noChangeArrowheads="1"/>
            </p:cNvSpPr>
            <p:nvPr/>
          </p:nvSpPr>
          <p:spPr bwMode="auto">
            <a:xfrm>
              <a:off x="2167" y="5040"/>
              <a:ext cx="16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user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Line 26"/>
            <p:cNvSpPr>
              <a:spLocks noChangeShapeType="1"/>
            </p:cNvSpPr>
            <p:nvPr/>
          </p:nvSpPr>
          <p:spPr bwMode="auto">
            <a:xfrm flipV="1">
              <a:off x="3787" y="4140"/>
              <a:ext cx="1620" cy="10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25"/>
            <p:cNvSpPr>
              <a:spLocks noChangeShapeType="1"/>
            </p:cNvSpPr>
            <p:nvPr/>
          </p:nvSpPr>
          <p:spPr bwMode="auto">
            <a:xfrm flipV="1">
              <a:off x="3787" y="5040"/>
              <a:ext cx="1440" cy="1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24"/>
            <p:cNvSpPr>
              <a:spLocks noChangeShapeType="1"/>
            </p:cNvSpPr>
            <p:nvPr/>
          </p:nvSpPr>
          <p:spPr bwMode="auto">
            <a:xfrm>
              <a:off x="3787" y="5220"/>
              <a:ext cx="144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 name="Group 17"/>
            <p:cNvGrpSpPr>
              <a:grpSpLocks/>
            </p:cNvGrpSpPr>
            <p:nvPr/>
          </p:nvGrpSpPr>
          <p:grpSpPr bwMode="auto">
            <a:xfrm>
              <a:off x="5227" y="4500"/>
              <a:ext cx="4860" cy="900"/>
              <a:chOff x="5227" y="5040"/>
              <a:chExt cx="4860" cy="900"/>
            </a:xfrm>
          </p:grpSpPr>
          <p:sp>
            <p:nvSpPr>
              <p:cNvPr id="41" name="Oval 23"/>
              <p:cNvSpPr>
                <a:spLocks noChangeArrowheads="1"/>
              </p:cNvSpPr>
              <p:nvPr/>
            </p:nvSpPr>
            <p:spPr bwMode="auto">
              <a:xfrm>
                <a:off x="5227" y="5040"/>
                <a:ext cx="2340"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Department master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2" name="Line 22"/>
              <p:cNvSpPr>
                <a:spLocks noChangeShapeType="1"/>
              </p:cNvSpPr>
              <p:nvPr/>
            </p:nvSpPr>
            <p:spPr bwMode="auto">
              <a:xfrm>
                <a:off x="7567" y="540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21"/>
              <p:cNvSpPr>
                <a:spLocks noChangeShapeType="1"/>
              </p:cNvSpPr>
              <p:nvPr/>
            </p:nvSpPr>
            <p:spPr bwMode="auto">
              <a:xfrm>
                <a:off x="8287" y="522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20"/>
              <p:cNvSpPr>
                <a:spLocks noChangeShapeType="1"/>
              </p:cNvSpPr>
              <p:nvPr/>
            </p:nvSpPr>
            <p:spPr bwMode="auto">
              <a:xfrm>
                <a:off x="8287" y="5220"/>
                <a:ext cx="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19"/>
              <p:cNvSpPr>
                <a:spLocks noChangeShapeType="1"/>
              </p:cNvSpPr>
              <p:nvPr/>
            </p:nvSpPr>
            <p:spPr bwMode="auto">
              <a:xfrm>
                <a:off x="8287" y="5760"/>
                <a:ext cx="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18"/>
              <p:cNvSpPr>
                <a:spLocks noChangeShapeType="1"/>
              </p:cNvSpPr>
              <p:nvPr/>
            </p:nvSpPr>
            <p:spPr bwMode="auto">
              <a:xfrm>
                <a:off x="8467" y="522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2" name="Oval 16"/>
            <p:cNvSpPr>
              <a:spLocks noChangeArrowheads="1"/>
            </p:cNvSpPr>
            <p:nvPr/>
          </p:nvSpPr>
          <p:spPr bwMode="auto">
            <a:xfrm>
              <a:off x="5227" y="5580"/>
              <a:ext cx="1980"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Deductions master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 name="Line 15"/>
            <p:cNvSpPr>
              <a:spLocks noChangeShapeType="1"/>
            </p:cNvSpPr>
            <p:nvPr/>
          </p:nvSpPr>
          <p:spPr bwMode="auto">
            <a:xfrm>
              <a:off x="7207" y="5940"/>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4" name="Group 10"/>
            <p:cNvGrpSpPr>
              <a:grpSpLocks/>
            </p:cNvGrpSpPr>
            <p:nvPr/>
          </p:nvGrpSpPr>
          <p:grpSpPr bwMode="auto">
            <a:xfrm>
              <a:off x="8107" y="5580"/>
              <a:ext cx="2160" cy="720"/>
              <a:chOff x="8107" y="5580"/>
              <a:chExt cx="2160" cy="720"/>
            </a:xfrm>
          </p:grpSpPr>
          <p:sp>
            <p:nvSpPr>
              <p:cNvPr id="23" name="Line 14"/>
              <p:cNvSpPr>
                <a:spLocks noChangeShapeType="1"/>
              </p:cNvSpPr>
              <p:nvPr/>
            </p:nvSpPr>
            <p:spPr bwMode="auto">
              <a:xfrm>
                <a:off x="8107" y="5580"/>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3"/>
              <p:cNvSpPr>
                <a:spLocks noChangeShapeType="1"/>
              </p:cNvSpPr>
              <p:nvPr/>
            </p:nvSpPr>
            <p:spPr bwMode="auto">
              <a:xfrm>
                <a:off x="8107" y="5580"/>
                <a:ext cx="19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12"/>
              <p:cNvSpPr>
                <a:spLocks noChangeShapeType="1"/>
              </p:cNvSpPr>
              <p:nvPr/>
            </p:nvSpPr>
            <p:spPr bwMode="auto">
              <a:xfrm>
                <a:off x="8107" y="6300"/>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11"/>
              <p:cNvSpPr>
                <a:spLocks noChangeShapeType="1"/>
              </p:cNvSpPr>
              <p:nvPr/>
            </p:nvSpPr>
            <p:spPr bwMode="auto">
              <a:xfrm>
                <a:off x="8287" y="5580"/>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5" name="Line 9"/>
            <p:cNvSpPr>
              <a:spLocks noChangeShapeType="1"/>
            </p:cNvSpPr>
            <p:nvPr/>
          </p:nvSpPr>
          <p:spPr bwMode="auto">
            <a:xfrm>
              <a:off x="3787" y="5220"/>
              <a:ext cx="1800" cy="16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Oval 8"/>
            <p:cNvSpPr>
              <a:spLocks noChangeArrowheads="1"/>
            </p:cNvSpPr>
            <p:nvPr/>
          </p:nvSpPr>
          <p:spPr bwMode="auto">
            <a:xfrm>
              <a:off x="5407" y="6660"/>
              <a:ext cx="198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Grade master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 name="Line 7"/>
            <p:cNvSpPr>
              <a:spLocks noChangeShapeType="1"/>
            </p:cNvSpPr>
            <p:nvPr/>
          </p:nvSpPr>
          <p:spPr bwMode="auto">
            <a:xfrm>
              <a:off x="7387" y="702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oup 2"/>
            <p:cNvGrpSpPr>
              <a:grpSpLocks/>
            </p:cNvGrpSpPr>
            <p:nvPr/>
          </p:nvGrpSpPr>
          <p:grpSpPr bwMode="auto">
            <a:xfrm>
              <a:off x="8107" y="6660"/>
              <a:ext cx="2160" cy="720"/>
              <a:chOff x="8107" y="5580"/>
              <a:chExt cx="2160" cy="720"/>
            </a:xfrm>
          </p:grpSpPr>
          <p:sp>
            <p:nvSpPr>
              <p:cNvPr id="19" name="Line 6"/>
              <p:cNvSpPr>
                <a:spLocks noChangeShapeType="1"/>
              </p:cNvSpPr>
              <p:nvPr/>
            </p:nvSpPr>
            <p:spPr bwMode="auto">
              <a:xfrm>
                <a:off x="8107" y="5580"/>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5"/>
              <p:cNvSpPr>
                <a:spLocks noChangeShapeType="1"/>
              </p:cNvSpPr>
              <p:nvPr/>
            </p:nvSpPr>
            <p:spPr bwMode="auto">
              <a:xfrm>
                <a:off x="8107" y="5580"/>
                <a:ext cx="19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4"/>
              <p:cNvSpPr>
                <a:spLocks noChangeShapeType="1"/>
              </p:cNvSpPr>
              <p:nvPr/>
            </p:nvSpPr>
            <p:spPr bwMode="auto">
              <a:xfrm>
                <a:off x="8107" y="6300"/>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3"/>
              <p:cNvSpPr>
                <a:spLocks noChangeShapeType="1"/>
              </p:cNvSpPr>
              <p:nvPr/>
            </p:nvSpPr>
            <p:spPr bwMode="auto">
              <a:xfrm>
                <a:off x="8287" y="5580"/>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54" name="Rectangle 41"/>
          <p:cNvSpPr>
            <a:spLocks noChangeArrowheads="1"/>
          </p:cNvSpPr>
          <p:nvPr/>
        </p:nvSpPr>
        <p:spPr bwMode="auto">
          <a:xfrm>
            <a:off x="5753484" y="2246807"/>
            <a:ext cx="91614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a:t>employee</a:t>
            </a:r>
            <a:endParaRPr lang="en-US"/>
          </a:p>
        </p:txBody>
      </p:sp>
      <p:sp>
        <p:nvSpPr>
          <p:cNvPr id="55" name="Rectangle 54"/>
          <p:cNvSpPr/>
          <p:nvPr/>
        </p:nvSpPr>
        <p:spPr>
          <a:xfrm>
            <a:off x="5593120" y="3816790"/>
            <a:ext cx="1249060"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deductions</a:t>
            </a:r>
            <a:endParaRPr lang="en-US" dirty="0"/>
          </a:p>
        </p:txBody>
      </p:sp>
      <p:sp>
        <p:nvSpPr>
          <p:cNvPr id="56" name="Rectangle 55"/>
          <p:cNvSpPr/>
          <p:nvPr/>
        </p:nvSpPr>
        <p:spPr>
          <a:xfrm>
            <a:off x="5664615" y="4475657"/>
            <a:ext cx="748923"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grade</a:t>
            </a:r>
            <a:endParaRPr lang="en-US" dirty="0"/>
          </a:p>
        </p:txBody>
      </p:sp>
    </p:spTree>
    <p:extLst>
      <p:ext uri="{BB962C8B-B14F-4D97-AF65-F5344CB8AC3E}">
        <p14:creationId xmlns:p14="http://schemas.microsoft.com/office/powerpoint/2010/main" val="81471559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a:t>
            </a:r>
            <a:r>
              <a:rPr lang="en-US" dirty="0"/>
              <a:t>level </a:t>
            </a:r>
            <a:r>
              <a:rPr lang="en-US" dirty="0" smtClean="0"/>
              <a:t>DFD for user</a:t>
            </a:r>
            <a:endParaRPr lang="en-US" dirty="0"/>
          </a:p>
        </p:txBody>
      </p:sp>
      <p:sp>
        <p:nvSpPr>
          <p:cNvPr id="46" name="Rectangle 10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11"/>
          <p:cNvSpPr>
            <a:spLocks noChangeArrowheads="1"/>
          </p:cNvSpPr>
          <p:nvPr/>
        </p:nvSpPr>
        <p:spPr bwMode="auto">
          <a:xfrm>
            <a:off x="1343891" y="1330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5" name="Rectangle 24"/>
          <p:cNvSpPr>
            <a:spLocks noChangeArrowheads="1"/>
          </p:cNvSpPr>
          <p:nvPr/>
        </p:nvSpPr>
        <p:spPr bwMode="auto">
          <a:xfrm>
            <a:off x="1011382" y="17872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35"/>
          <p:cNvSpPr>
            <a:spLocks noChangeArrowheads="1"/>
          </p:cNvSpPr>
          <p:nvPr/>
        </p:nvSpPr>
        <p:spPr bwMode="auto">
          <a:xfrm>
            <a:off x="5680362" y="2056367"/>
            <a:ext cx="14547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smtClean="0"/>
              <a:t>deductions</a:t>
            </a:r>
            <a:endParaRPr lang="en-US" dirty="0"/>
          </a:p>
        </p:txBody>
      </p:sp>
      <p:sp>
        <p:nvSpPr>
          <p:cNvPr id="25" name="Rectangle 1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6" name="Group 1"/>
          <p:cNvGrpSpPr>
            <a:grpSpLocks/>
          </p:cNvGrpSpPr>
          <p:nvPr/>
        </p:nvGrpSpPr>
        <p:grpSpPr bwMode="auto">
          <a:xfrm>
            <a:off x="1565563" y="2015837"/>
            <a:ext cx="5257800" cy="2411412"/>
            <a:chOff x="1987" y="9522"/>
            <a:chExt cx="8280" cy="3798"/>
          </a:xfrm>
        </p:grpSpPr>
        <p:sp>
          <p:nvSpPr>
            <p:cNvPr id="27" name="Rectangle 15"/>
            <p:cNvSpPr>
              <a:spLocks noChangeArrowheads="1"/>
            </p:cNvSpPr>
            <p:nvPr/>
          </p:nvSpPr>
          <p:spPr bwMode="auto">
            <a:xfrm>
              <a:off x="1987" y="11142"/>
              <a:ext cx="16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employee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 name="Line 14"/>
            <p:cNvSpPr>
              <a:spLocks noChangeShapeType="1"/>
            </p:cNvSpPr>
            <p:nvPr/>
          </p:nvSpPr>
          <p:spPr bwMode="auto">
            <a:xfrm flipV="1">
              <a:off x="3607" y="10242"/>
              <a:ext cx="1620" cy="10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13"/>
            <p:cNvSpPr>
              <a:spLocks noChangeShapeType="1"/>
            </p:cNvSpPr>
            <p:nvPr/>
          </p:nvSpPr>
          <p:spPr bwMode="auto">
            <a:xfrm>
              <a:off x="3607" y="11322"/>
              <a:ext cx="144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Oval 12"/>
            <p:cNvSpPr>
              <a:spLocks noChangeArrowheads="1"/>
            </p:cNvSpPr>
            <p:nvPr/>
          </p:nvSpPr>
          <p:spPr bwMode="auto">
            <a:xfrm>
              <a:off x="5227" y="9702"/>
              <a:ext cx="2160"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Deduction process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 name="Oval 11"/>
            <p:cNvSpPr>
              <a:spLocks noChangeArrowheads="1"/>
            </p:cNvSpPr>
            <p:nvPr/>
          </p:nvSpPr>
          <p:spPr bwMode="auto">
            <a:xfrm>
              <a:off x="5047" y="10980"/>
              <a:ext cx="2340" cy="14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Pay-slip generation to employee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 name="Line 10"/>
            <p:cNvSpPr>
              <a:spLocks noChangeShapeType="1"/>
            </p:cNvSpPr>
            <p:nvPr/>
          </p:nvSpPr>
          <p:spPr bwMode="auto">
            <a:xfrm flipV="1">
              <a:off x="7387" y="9882"/>
              <a:ext cx="900" cy="1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9"/>
            <p:cNvSpPr>
              <a:spLocks noChangeShapeType="1"/>
            </p:cNvSpPr>
            <p:nvPr/>
          </p:nvSpPr>
          <p:spPr bwMode="auto">
            <a:xfrm>
              <a:off x="8287" y="9522"/>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8"/>
            <p:cNvSpPr>
              <a:spLocks noChangeShapeType="1"/>
            </p:cNvSpPr>
            <p:nvPr/>
          </p:nvSpPr>
          <p:spPr bwMode="auto">
            <a:xfrm>
              <a:off x="8287" y="9522"/>
              <a:ext cx="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7"/>
            <p:cNvSpPr>
              <a:spLocks noChangeShapeType="1"/>
            </p:cNvSpPr>
            <p:nvPr/>
          </p:nvSpPr>
          <p:spPr bwMode="auto">
            <a:xfrm>
              <a:off x="8287" y="10242"/>
              <a:ext cx="19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6"/>
            <p:cNvSpPr>
              <a:spLocks noChangeShapeType="1"/>
            </p:cNvSpPr>
            <p:nvPr/>
          </p:nvSpPr>
          <p:spPr bwMode="auto">
            <a:xfrm>
              <a:off x="8467" y="9522"/>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
            <p:cNvSpPr>
              <a:spLocks noChangeShapeType="1"/>
            </p:cNvSpPr>
            <p:nvPr/>
          </p:nvSpPr>
          <p:spPr bwMode="auto">
            <a:xfrm flipH="1">
              <a:off x="7207" y="10062"/>
              <a:ext cx="1080" cy="14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Rectangle 4"/>
            <p:cNvSpPr>
              <a:spLocks noChangeArrowheads="1"/>
            </p:cNvSpPr>
            <p:nvPr/>
          </p:nvSpPr>
          <p:spPr bwMode="auto">
            <a:xfrm>
              <a:off x="8107" y="12780"/>
              <a:ext cx="144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Pay-slip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 name="Line 3"/>
            <p:cNvSpPr>
              <a:spLocks noChangeShapeType="1"/>
            </p:cNvSpPr>
            <p:nvPr/>
          </p:nvSpPr>
          <p:spPr bwMode="auto">
            <a:xfrm>
              <a:off x="7387" y="11682"/>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2"/>
            <p:cNvSpPr>
              <a:spLocks noChangeShapeType="1"/>
            </p:cNvSpPr>
            <p:nvPr/>
          </p:nvSpPr>
          <p:spPr bwMode="auto">
            <a:xfrm>
              <a:off x="8827" y="11682"/>
              <a:ext cx="0" cy="10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2" name="Rectangle 21"/>
          <p:cNvSpPr>
            <a:spLocks noChangeArrowheads="1"/>
          </p:cNvSpPr>
          <p:nvPr/>
        </p:nvSpPr>
        <p:spPr bwMode="auto">
          <a:xfrm>
            <a:off x="103909" y="430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deductions</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888528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Diagrams</a:t>
            </a:r>
          </a:p>
        </p:txBody>
      </p:sp>
      <p:sp>
        <p:nvSpPr>
          <p:cNvPr id="46" name="Rectangle 10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11"/>
          <p:cNvSpPr>
            <a:spLocks noChangeArrowheads="1"/>
          </p:cNvSpPr>
          <p:nvPr/>
        </p:nvSpPr>
        <p:spPr bwMode="auto">
          <a:xfrm>
            <a:off x="1343891" y="1330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5" name="Rectangle 24"/>
          <p:cNvSpPr>
            <a:spLocks noChangeArrowheads="1"/>
          </p:cNvSpPr>
          <p:nvPr/>
        </p:nvSpPr>
        <p:spPr bwMode="auto">
          <a:xfrm>
            <a:off x="1011382" y="17872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1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334640" y="1268684"/>
            <a:ext cx="2666114" cy="400110"/>
          </a:xfrm>
          <a:prstGeom prst="rect">
            <a:avLst/>
          </a:prstGeom>
        </p:spPr>
        <p:txBody>
          <a:bodyPr wrap="none">
            <a:spAutoFit/>
          </a:bodyPr>
          <a:lstStyle/>
          <a:p>
            <a:pPr marL="342900" indent="-342900">
              <a:buFont typeface="Wingdings" panose="05000000000000000000" pitchFamily="2" charset="2"/>
              <a:buChar char="§"/>
            </a:pPr>
            <a:r>
              <a:rPr lang="en-US" sz="2000" b="1" dirty="0">
                <a:latin typeface="Times New Roman" panose="02020603050405020304" pitchFamily="18" charset="0"/>
                <a:ea typeface="Times New Roman" panose="02020603050405020304" pitchFamily="18" charset="0"/>
              </a:rPr>
              <a:t>Use case diagrams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697" y="2362880"/>
            <a:ext cx="8362994" cy="3400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787465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a:t>
            </a:r>
            <a:r>
              <a:rPr lang="en-IN" dirty="0"/>
              <a:t>Objectives</a:t>
            </a:r>
          </a:p>
        </p:txBody>
      </p:sp>
      <p:sp>
        <p:nvSpPr>
          <p:cNvPr id="3" name="Content Placeholder 2"/>
          <p:cNvSpPr>
            <a:spLocks noGrp="1"/>
          </p:cNvSpPr>
          <p:nvPr>
            <p:ph idx="1"/>
          </p:nvPr>
        </p:nvSpPr>
        <p:spPr>
          <a:xfrm>
            <a:off x="406400" y="1219205"/>
            <a:ext cx="11379200" cy="5119602"/>
          </a:xfrm>
        </p:spPr>
        <p:txBody>
          <a:bodyPr/>
          <a:lstStyle/>
          <a:p>
            <a:r>
              <a:rPr lang="en-IN" dirty="0" smtClean="0"/>
              <a:t>To learn and implement the CRT learnings.</a:t>
            </a:r>
            <a:endParaRPr lang="en-IN" dirty="0"/>
          </a:p>
          <a:p>
            <a:endParaRPr lang="en-IN" dirty="0"/>
          </a:p>
          <a:p>
            <a:endParaRPr lang="en-IN" sz="2000" dirty="0"/>
          </a:p>
        </p:txBody>
      </p:sp>
    </p:spTree>
    <p:extLst>
      <p:ext uri="{BB962C8B-B14F-4D97-AF65-F5344CB8AC3E}">
        <p14:creationId xmlns:p14="http://schemas.microsoft.com/office/powerpoint/2010/main" val="362032741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Diagrams</a:t>
            </a:r>
          </a:p>
        </p:txBody>
      </p:sp>
      <p:sp>
        <p:nvSpPr>
          <p:cNvPr id="46" name="Rectangle 10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11"/>
          <p:cNvSpPr>
            <a:spLocks noChangeArrowheads="1"/>
          </p:cNvSpPr>
          <p:nvPr/>
        </p:nvSpPr>
        <p:spPr bwMode="auto">
          <a:xfrm>
            <a:off x="1343891" y="1330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5" name="Rectangle 24"/>
          <p:cNvSpPr>
            <a:spLocks noChangeArrowheads="1"/>
          </p:cNvSpPr>
          <p:nvPr/>
        </p:nvSpPr>
        <p:spPr bwMode="auto">
          <a:xfrm>
            <a:off x="1011382" y="17872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1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507" y="1638016"/>
            <a:ext cx="9203748" cy="4499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975754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Diagrams</a:t>
            </a:r>
          </a:p>
        </p:txBody>
      </p:sp>
      <p:sp>
        <p:nvSpPr>
          <p:cNvPr id="46" name="Rectangle 10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11"/>
          <p:cNvSpPr>
            <a:spLocks noChangeArrowheads="1"/>
          </p:cNvSpPr>
          <p:nvPr/>
        </p:nvSpPr>
        <p:spPr bwMode="auto">
          <a:xfrm>
            <a:off x="1343891" y="1330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5" name="Rectangle 24"/>
          <p:cNvSpPr>
            <a:spLocks noChangeArrowheads="1"/>
          </p:cNvSpPr>
          <p:nvPr/>
        </p:nvSpPr>
        <p:spPr bwMode="auto">
          <a:xfrm>
            <a:off x="1011382" y="17872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1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545" y="1787237"/>
            <a:ext cx="8959128" cy="437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897600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for registrations</a:t>
            </a:r>
          </a:p>
        </p:txBody>
      </p:sp>
      <p:sp>
        <p:nvSpPr>
          <p:cNvPr id="46" name="Rectangle 10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11"/>
          <p:cNvSpPr>
            <a:spLocks noChangeArrowheads="1"/>
          </p:cNvSpPr>
          <p:nvPr/>
        </p:nvSpPr>
        <p:spPr bwMode="auto">
          <a:xfrm>
            <a:off x="1343891" y="1330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5" name="Rectangle 24"/>
          <p:cNvSpPr>
            <a:spLocks noChangeArrowheads="1"/>
          </p:cNvSpPr>
          <p:nvPr/>
        </p:nvSpPr>
        <p:spPr bwMode="auto">
          <a:xfrm>
            <a:off x="1011382" y="17872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1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382" y="1196254"/>
            <a:ext cx="853440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70956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for reports</a:t>
            </a:r>
          </a:p>
        </p:txBody>
      </p:sp>
      <p:sp>
        <p:nvSpPr>
          <p:cNvPr id="46" name="Rectangle 10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11"/>
          <p:cNvSpPr>
            <a:spLocks noChangeArrowheads="1"/>
          </p:cNvSpPr>
          <p:nvPr/>
        </p:nvSpPr>
        <p:spPr bwMode="auto">
          <a:xfrm>
            <a:off x="1343891" y="1330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5" name="Rectangle 24"/>
          <p:cNvSpPr>
            <a:spLocks noChangeArrowheads="1"/>
          </p:cNvSpPr>
          <p:nvPr/>
        </p:nvSpPr>
        <p:spPr bwMode="auto">
          <a:xfrm>
            <a:off x="1011382" y="17872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1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872" y="905309"/>
            <a:ext cx="9434945"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652080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 diagram for registrations</a:t>
            </a:r>
          </a:p>
        </p:txBody>
      </p:sp>
      <p:sp>
        <p:nvSpPr>
          <p:cNvPr id="46" name="Rectangle 10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11"/>
          <p:cNvSpPr>
            <a:spLocks noChangeArrowheads="1"/>
          </p:cNvSpPr>
          <p:nvPr/>
        </p:nvSpPr>
        <p:spPr bwMode="auto">
          <a:xfrm>
            <a:off x="1343891" y="1330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5" name="Rectangle 24"/>
          <p:cNvSpPr>
            <a:spLocks noChangeArrowheads="1"/>
          </p:cNvSpPr>
          <p:nvPr/>
        </p:nvSpPr>
        <p:spPr bwMode="auto">
          <a:xfrm>
            <a:off x="1011382" y="17872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1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873" y="1330037"/>
            <a:ext cx="10460182" cy="4710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877637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 diagram for reports</a:t>
            </a:r>
          </a:p>
        </p:txBody>
      </p:sp>
      <p:sp>
        <p:nvSpPr>
          <p:cNvPr id="46" name="Rectangle 10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11"/>
          <p:cNvSpPr>
            <a:spLocks noChangeArrowheads="1"/>
          </p:cNvSpPr>
          <p:nvPr/>
        </p:nvSpPr>
        <p:spPr bwMode="auto">
          <a:xfrm>
            <a:off x="1343891" y="1330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5" name="Rectangle 24"/>
          <p:cNvSpPr>
            <a:spLocks noChangeArrowheads="1"/>
          </p:cNvSpPr>
          <p:nvPr/>
        </p:nvSpPr>
        <p:spPr bwMode="auto">
          <a:xfrm>
            <a:off x="1011382" y="17872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1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1431781"/>
            <a:ext cx="10196945" cy="4636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822545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 for payroll system</a:t>
            </a:r>
          </a:p>
        </p:txBody>
      </p:sp>
      <p:sp>
        <p:nvSpPr>
          <p:cNvPr id="46" name="Rectangle 10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11"/>
          <p:cNvSpPr>
            <a:spLocks noChangeArrowheads="1"/>
          </p:cNvSpPr>
          <p:nvPr/>
        </p:nvSpPr>
        <p:spPr bwMode="auto">
          <a:xfrm>
            <a:off x="1343891" y="1330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5" name="Rectangle 24"/>
          <p:cNvSpPr>
            <a:spLocks noChangeArrowheads="1"/>
          </p:cNvSpPr>
          <p:nvPr/>
        </p:nvSpPr>
        <p:spPr bwMode="auto">
          <a:xfrm>
            <a:off x="1011382" y="17872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1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27" y="1108363"/>
            <a:ext cx="11028218" cy="529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824632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page to payroll system </a:t>
            </a:r>
          </a:p>
        </p:txBody>
      </p:sp>
      <p:sp>
        <p:nvSpPr>
          <p:cNvPr id="46" name="Rectangle 10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11"/>
          <p:cNvSpPr>
            <a:spLocks noChangeArrowheads="1"/>
          </p:cNvSpPr>
          <p:nvPr/>
        </p:nvSpPr>
        <p:spPr bwMode="auto">
          <a:xfrm>
            <a:off x="1343891" y="1330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5" name="Rectangle 24"/>
          <p:cNvSpPr>
            <a:spLocks noChangeArrowheads="1"/>
          </p:cNvSpPr>
          <p:nvPr/>
        </p:nvSpPr>
        <p:spPr bwMode="auto">
          <a:xfrm>
            <a:off x="1011382" y="17872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1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873" y="1330037"/>
            <a:ext cx="10723418" cy="5126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695264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page to payroll</a:t>
            </a:r>
          </a:p>
        </p:txBody>
      </p:sp>
      <p:sp>
        <p:nvSpPr>
          <p:cNvPr id="46" name="Rectangle 10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11"/>
          <p:cNvSpPr>
            <a:spLocks noChangeArrowheads="1"/>
          </p:cNvSpPr>
          <p:nvPr/>
        </p:nvSpPr>
        <p:spPr bwMode="auto">
          <a:xfrm>
            <a:off x="1343891" y="1330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5" name="Rectangle 24"/>
          <p:cNvSpPr>
            <a:spLocks noChangeArrowheads="1"/>
          </p:cNvSpPr>
          <p:nvPr/>
        </p:nvSpPr>
        <p:spPr bwMode="auto">
          <a:xfrm>
            <a:off x="1011382" y="17872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1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30037"/>
            <a:ext cx="10474036" cy="5029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149080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Registrations Module</a:t>
            </a:r>
          </a:p>
        </p:txBody>
      </p:sp>
      <p:sp>
        <p:nvSpPr>
          <p:cNvPr id="46" name="Rectangle 10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11"/>
          <p:cNvSpPr>
            <a:spLocks noChangeArrowheads="1"/>
          </p:cNvSpPr>
          <p:nvPr/>
        </p:nvSpPr>
        <p:spPr bwMode="auto">
          <a:xfrm>
            <a:off x="1343891" y="1330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5" name="Rectangle 24"/>
          <p:cNvSpPr>
            <a:spLocks noChangeArrowheads="1"/>
          </p:cNvSpPr>
          <p:nvPr/>
        </p:nvSpPr>
        <p:spPr bwMode="auto">
          <a:xfrm>
            <a:off x="1011382" y="17872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1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327" y="1330037"/>
            <a:ext cx="10164618" cy="4987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658905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Outcome</a:t>
            </a:r>
            <a:endParaRPr lang="en-IN" dirty="0"/>
          </a:p>
        </p:txBody>
      </p:sp>
      <p:sp>
        <p:nvSpPr>
          <p:cNvPr id="3" name="Content Placeholder 2"/>
          <p:cNvSpPr>
            <a:spLocks noGrp="1"/>
          </p:cNvSpPr>
          <p:nvPr>
            <p:ph idx="1"/>
          </p:nvPr>
        </p:nvSpPr>
        <p:spPr>
          <a:xfrm>
            <a:off x="406400" y="1219205"/>
            <a:ext cx="11379200" cy="5119602"/>
          </a:xfrm>
        </p:spPr>
        <p:txBody>
          <a:bodyPr/>
          <a:lstStyle/>
          <a:p>
            <a:r>
              <a:rPr lang="en-IN" dirty="0" smtClean="0"/>
              <a:t>Scholars will able to understand the life cycle of a project.</a:t>
            </a:r>
            <a:endParaRPr lang="en-IN" dirty="0"/>
          </a:p>
        </p:txBody>
      </p:sp>
    </p:spTree>
    <p:extLst>
      <p:ext uri="{BB962C8B-B14F-4D97-AF65-F5344CB8AC3E}">
        <p14:creationId xmlns:p14="http://schemas.microsoft.com/office/powerpoint/2010/main" val="425726204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Registrations Module</a:t>
            </a:r>
          </a:p>
        </p:txBody>
      </p:sp>
      <p:sp>
        <p:nvSpPr>
          <p:cNvPr id="46" name="Rectangle 10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11"/>
          <p:cNvSpPr>
            <a:spLocks noChangeArrowheads="1"/>
          </p:cNvSpPr>
          <p:nvPr/>
        </p:nvSpPr>
        <p:spPr bwMode="auto">
          <a:xfrm>
            <a:off x="1343891" y="1330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5" name="Rectangle 24"/>
          <p:cNvSpPr>
            <a:spLocks noChangeArrowheads="1"/>
          </p:cNvSpPr>
          <p:nvPr/>
        </p:nvSpPr>
        <p:spPr bwMode="auto">
          <a:xfrm>
            <a:off x="1011382" y="17872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1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327" y="1330037"/>
            <a:ext cx="10164618" cy="4987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5992978"/>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46" name="Rectangle 10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11"/>
          <p:cNvSpPr>
            <a:spLocks noChangeArrowheads="1"/>
          </p:cNvSpPr>
          <p:nvPr/>
        </p:nvSpPr>
        <p:spPr bwMode="auto">
          <a:xfrm>
            <a:off x="1343891" y="1330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1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526473" y="1330037"/>
            <a:ext cx="10030691" cy="4662815"/>
          </a:xfrm>
          <a:prstGeom prst="rect">
            <a:avLst/>
          </a:prstGeom>
        </p:spPr>
        <p:txBody>
          <a:bodyPr wrap="square">
            <a:spAutoFit/>
          </a:bodyPr>
          <a:lstStyle/>
          <a:p>
            <a:pPr marL="228600">
              <a:lnSpc>
                <a:spcPct val="150000"/>
              </a:lnSpc>
            </a:pPr>
            <a:r>
              <a:rPr lang="en-US" b="1" dirty="0">
                <a:latin typeface="Times New Roman" panose="02020603050405020304" pitchFamily="18" charset="0"/>
                <a:ea typeface="Times New Roman" panose="02020603050405020304" pitchFamily="18" charset="0"/>
              </a:rPr>
              <a:t>JAVA SERVLETS </a:t>
            </a:r>
            <a:endParaRPr lang="en-US" sz="2000" b="1" dirty="0">
              <a:latin typeface="Times New Roman" panose="02020603050405020304" pitchFamily="18" charset="0"/>
              <a:ea typeface="Times New Roman" panose="02020603050405020304" pitchFamily="18" charset="0"/>
            </a:endParaRPr>
          </a:p>
          <a:p>
            <a:pPr marL="228600">
              <a:lnSpc>
                <a:spcPct val="150000"/>
              </a:lnSpc>
            </a:pPr>
            <a:r>
              <a:rPr lang="en-US" b="1" dirty="0">
                <a:latin typeface="Times New Roman" panose="02020603050405020304" pitchFamily="18" charset="0"/>
                <a:ea typeface="Times New Roman" panose="02020603050405020304" pitchFamily="18" charset="0"/>
              </a:rPr>
              <a:t>                                 - </a:t>
            </a:r>
            <a:r>
              <a:rPr lang="en-US" dirty="0">
                <a:latin typeface="Times New Roman" panose="02020603050405020304" pitchFamily="18" charset="0"/>
                <a:ea typeface="Times New Roman" panose="02020603050405020304" pitchFamily="18" charset="0"/>
              </a:rPr>
              <a:t>TATA McGraw HILL</a:t>
            </a:r>
            <a:endParaRPr lang="en-US" sz="2000" b="1" dirty="0">
              <a:latin typeface="Times New Roman" panose="02020603050405020304" pitchFamily="18" charset="0"/>
              <a:ea typeface="Times New Roman" panose="02020603050405020304" pitchFamily="18" charset="0"/>
            </a:endParaRPr>
          </a:p>
          <a:p>
            <a:pPr marL="228600">
              <a:lnSpc>
                <a:spcPct val="150000"/>
              </a:lnSpc>
            </a:pPr>
            <a:r>
              <a:rPr lang="en-US" dirty="0">
                <a:latin typeface="Times New Roman" panose="02020603050405020304" pitchFamily="18" charset="0"/>
                <a:ea typeface="Times New Roman" panose="02020603050405020304" pitchFamily="18" charset="0"/>
              </a:rPr>
              <a:t>                                 - Karl Moss</a:t>
            </a:r>
            <a:endParaRPr lang="en-US" sz="2000" b="1" dirty="0">
              <a:latin typeface="Times New Roman" panose="02020603050405020304" pitchFamily="18" charset="0"/>
              <a:ea typeface="Times New Roman" panose="02020603050405020304" pitchFamily="18" charset="0"/>
            </a:endParaRPr>
          </a:p>
          <a:p>
            <a:pPr marL="228600" marR="0">
              <a:lnSpc>
                <a:spcPct val="150000"/>
              </a:lnSpc>
              <a:spcBef>
                <a:spcPts val="0"/>
              </a:spcBef>
              <a:spcAft>
                <a:spcPts val="0"/>
              </a:spcAft>
            </a:pPr>
            <a:r>
              <a:rPr lang="en-US" b="1" dirty="0">
                <a:latin typeface="Times New Roman" panose="02020603050405020304" pitchFamily="18" charset="0"/>
                <a:ea typeface="Times New Roman" panose="02020603050405020304" pitchFamily="18" charset="0"/>
              </a:rPr>
              <a:t>SOFTWARE ENGINEERING </a:t>
            </a:r>
            <a:endParaRPr lang="en-US" dirty="0">
              <a:latin typeface="Times New Roman" panose="02020603050405020304" pitchFamily="18" charset="0"/>
              <a:ea typeface="Times New Roman" panose="02020603050405020304" pitchFamily="18" charset="0"/>
            </a:endParaRPr>
          </a:p>
          <a:p>
            <a:pPr marL="228600" marR="0">
              <a:lnSpc>
                <a:spcPct val="150000"/>
              </a:lnSpc>
              <a:spcBef>
                <a:spcPts val="0"/>
              </a:spcBef>
              <a:spcAft>
                <a:spcPts val="0"/>
              </a:spcAft>
            </a:pPr>
            <a:r>
              <a:rPr lang="en-US" b="1"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    A Practitioner's Approach </a:t>
            </a:r>
          </a:p>
          <a:p>
            <a:pPr marL="228600" marR="0">
              <a:lnSpc>
                <a:spcPct val="150000"/>
              </a:lnSpc>
              <a:spcBef>
                <a:spcPts val="0"/>
              </a:spcBef>
              <a:spcAft>
                <a:spcPts val="0"/>
              </a:spcAft>
            </a:pPr>
            <a:r>
              <a:rPr lang="en-US" dirty="0">
                <a:latin typeface="Times New Roman" panose="02020603050405020304" pitchFamily="18" charset="0"/>
                <a:ea typeface="Times New Roman" panose="02020603050405020304" pitchFamily="18" charset="0"/>
              </a:rPr>
              <a:t>                                 - McGraw-Hill Publications</a:t>
            </a:r>
          </a:p>
          <a:p>
            <a:pPr marL="228600" marR="0">
              <a:lnSpc>
                <a:spcPct val="150000"/>
              </a:lnSpc>
              <a:spcBef>
                <a:spcPts val="0"/>
              </a:spcBef>
              <a:spcAft>
                <a:spcPts val="0"/>
              </a:spcAft>
            </a:pPr>
            <a:r>
              <a:rPr lang="en-US" dirty="0">
                <a:latin typeface="Times New Roman" panose="02020603050405020304" pitchFamily="18" charset="0"/>
                <a:ea typeface="Times New Roman" panose="02020603050405020304" pitchFamily="18" charset="0"/>
              </a:rPr>
              <a:t>                                 - Roger S. Pressman.</a:t>
            </a:r>
          </a:p>
          <a:p>
            <a:r>
              <a:rPr lang="en-US" b="1" dirty="0">
                <a:latin typeface="Times New Roman" panose="02020603050405020304" pitchFamily="18" charset="0"/>
                <a:ea typeface="Times New Roman" panose="02020603050405020304" pitchFamily="18" charset="0"/>
              </a:rPr>
              <a:t>      Oracle-SQL &amp; Pl/</a:t>
            </a:r>
            <a:r>
              <a:rPr lang="en-US" b="1" dirty="0" err="1">
                <a:latin typeface="Times New Roman" panose="02020603050405020304" pitchFamily="18" charset="0"/>
                <a:ea typeface="Times New Roman" panose="02020603050405020304" pitchFamily="18" charset="0"/>
              </a:rPr>
              <a:t>Sql</a:t>
            </a:r>
            <a:r>
              <a:rPr lang="en-US" b="1" dirty="0">
                <a:latin typeface="Times New Roman" panose="02020603050405020304" pitchFamily="18" charset="0"/>
                <a:ea typeface="Times New Roman" panose="02020603050405020304" pitchFamily="18" charset="0"/>
              </a:rPr>
              <a:t> Programming</a:t>
            </a:r>
            <a:endParaRPr lang="en-US" dirty="0">
              <a:latin typeface="Times New Roman" panose="02020603050405020304" pitchFamily="18" charset="0"/>
              <a:ea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Times New Roman" panose="02020603050405020304" pitchFamily="18" charset="0"/>
              </a:rPr>
              <a:t>                    </a:t>
            </a:r>
          </a:p>
          <a:p>
            <a:pPr marL="457200" marR="0">
              <a:spcBef>
                <a:spcPts val="0"/>
              </a:spcBef>
              <a:spcAft>
                <a:spcPts val="0"/>
              </a:spcAft>
            </a:pPr>
            <a:r>
              <a:rPr lang="en-US" dirty="0">
                <a:latin typeface="Times New Roman" panose="02020603050405020304" pitchFamily="18" charset="0"/>
                <a:ea typeface="Times New Roman" panose="02020603050405020304" pitchFamily="18" charset="0"/>
              </a:rPr>
              <a:t>		  - Evan </a:t>
            </a:r>
            <a:r>
              <a:rPr lang="en-US" dirty="0" err="1">
                <a:latin typeface="Times New Roman" panose="02020603050405020304" pitchFamily="18" charset="0"/>
                <a:ea typeface="Times New Roman" panose="02020603050405020304" pitchFamily="18" charset="0"/>
              </a:rPr>
              <a:t>Byross</a:t>
            </a:r>
            <a:r>
              <a:rPr lang="en-US" dirty="0">
                <a:latin typeface="Times New Roman" panose="02020603050405020304" pitchFamily="18" charset="0"/>
                <a:ea typeface="Times New Roman" panose="02020603050405020304" pitchFamily="18" charset="0"/>
              </a:rPr>
              <a:t>   </a:t>
            </a:r>
          </a:p>
          <a:p>
            <a:pPr marL="228600" marR="0">
              <a:lnSpc>
                <a:spcPct val="150000"/>
              </a:lnSpc>
              <a:spcBef>
                <a:spcPts val="0"/>
              </a:spcBef>
              <a:spcAft>
                <a:spcPts val="0"/>
              </a:spcAft>
            </a:pPr>
            <a:r>
              <a:rPr lang="en-US" dirty="0">
                <a:latin typeface="Times New Roman" panose="02020603050405020304" pitchFamily="18" charset="0"/>
                <a:ea typeface="Times New Roman" panose="02020603050405020304" pitchFamily="18" charset="0"/>
              </a:rPr>
              <a:t> </a:t>
            </a:r>
          </a:p>
          <a:p>
            <a:pPr marL="228600" marR="0">
              <a:lnSpc>
                <a:spcPct val="150000"/>
              </a:lnSpc>
              <a:spcBef>
                <a:spcPts val="0"/>
              </a:spcBef>
              <a:spcAft>
                <a:spcPts val="0"/>
              </a:spcAft>
            </a:pPr>
            <a:r>
              <a:rPr lang="en-US" b="1" dirty="0">
                <a:latin typeface="Times New Roman" panose="02020603050405020304" pitchFamily="18" charset="0"/>
                <a:ea typeface="Times New Roman" panose="02020603050405020304" pitchFamily="18" charset="0"/>
              </a:rPr>
              <a:t>[J2EE-Overview]</a:t>
            </a:r>
            <a:r>
              <a:rPr lang="en-US" dirty="0">
                <a:latin typeface="Times New Roman" panose="02020603050405020304" pitchFamily="18" charset="0"/>
                <a:ea typeface="Times New Roman" panose="02020603050405020304" pitchFamily="18" charset="0"/>
              </a:rPr>
              <a:t> - </a:t>
            </a:r>
            <a:r>
              <a:rPr lang="en-US" u="sng" dirty="0">
                <a:solidFill>
                  <a:srgbClr val="0000FF"/>
                </a:solidFill>
                <a:latin typeface="Times New Roman" panose="02020603050405020304" pitchFamily="18" charset="0"/>
                <a:ea typeface="Times New Roman" panose="02020603050405020304" pitchFamily="18" charset="0"/>
                <a:hlinkClick r:id="rId3"/>
              </a:rPr>
              <a:t>http://java.sun.com/j2ee/overview.html</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640357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46" name="Rectangle 10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11"/>
          <p:cNvSpPr>
            <a:spLocks noChangeArrowheads="1"/>
          </p:cNvSpPr>
          <p:nvPr/>
        </p:nvSpPr>
        <p:spPr bwMode="auto">
          <a:xfrm>
            <a:off x="1343891" y="1330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1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526473" y="1330037"/>
            <a:ext cx="10030691" cy="2308324"/>
          </a:xfrm>
          <a:prstGeom prst="rect">
            <a:avLst/>
          </a:prstGeom>
        </p:spPr>
        <p:txBody>
          <a:bodyPr wrap="square">
            <a:spAutoFit/>
          </a:bodyPr>
          <a:lstStyle/>
          <a:p>
            <a:r>
              <a:rPr lang="en-GB" b="1" dirty="0"/>
              <a:t>[JS-NET]</a:t>
            </a:r>
            <a:r>
              <a:rPr lang="en-GB" dirty="0"/>
              <a:t> - </a:t>
            </a:r>
            <a:r>
              <a:rPr lang="en-US" u="sng" dirty="0">
                <a:hlinkClick r:id="rId3"/>
              </a:rPr>
              <a:t>http://developer.netscape.com/docs/manuals/communicator/jsref/contents.htm</a:t>
            </a:r>
            <a:endParaRPr lang="en-US" dirty="0"/>
          </a:p>
          <a:p>
            <a:r>
              <a:rPr lang="en-US" dirty="0"/>
              <a:t> </a:t>
            </a:r>
          </a:p>
          <a:p>
            <a:r>
              <a:rPr lang="en-US" b="1" dirty="0"/>
              <a:t>[J2EE-Home] </a:t>
            </a:r>
            <a:r>
              <a:rPr lang="en-US" dirty="0"/>
              <a:t>-</a:t>
            </a:r>
            <a:r>
              <a:rPr lang="en-US" b="1" dirty="0"/>
              <a:t> </a:t>
            </a:r>
            <a:r>
              <a:rPr lang="en-US" u="sng" dirty="0"/>
              <a:t>http://java.sun.com/j2ee/</a:t>
            </a:r>
            <a:endParaRPr lang="en-US" dirty="0"/>
          </a:p>
          <a:p>
            <a:r>
              <a:rPr lang="en-US" b="1" dirty="0"/>
              <a:t> </a:t>
            </a:r>
            <a:endParaRPr lang="en-US" dirty="0"/>
          </a:p>
          <a:p>
            <a:r>
              <a:rPr lang="en-US" b="1" dirty="0"/>
              <a:t>[J2EE-Components]</a:t>
            </a:r>
            <a:r>
              <a:rPr lang="en-US" dirty="0"/>
              <a:t> -  </a:t>
            </a:r>
          </a:p>
          <a:p>
            <a:r>
              <a:rPr lang="en-US" dirty="0"/>
              <a:t> </a:t>
            </a:r>
          </a:p>
          <a:p>
            <a:r>
              <a:rPr lang="en-US" u="sng" dirty="0">
                <a:hlinkClick r:id="rId4"/>
              </a:rPr>
              <a:t>http://java.sun.com/j2ee/blueprints/platform_technologies/component/index.html</a:t>
            </a:r>
            <a:endParaRPr lang="en-US" dirty="0"/>
          </a:p>
          <a:p>
            <a:r>
              <a:rPr lang="en-US" b="1" dirty="0"/>
              <a:t> [SUN-Developer]</a:t>
            </a:r>
            <a:r>
              <a:rPr lang="en-US" dirty="0"/>
              <a:t> - </a:t>
            </a:r>
            <a:r>
              <a:rPr lang="en-US" u="sng" dirty="0">
                <a:hlinkClick r:id="rId5"/>
              </a:rPr>
              <a:t>http://developer.java.sun.com/developer/</a:t>
            </a:r>
            <a:endParaRPr lang="en-US" b="1" dirty="0"/>
          </a:p>
        </p:txBody>
      </p:sp>
    </p:spTree>
    <p:extLst>
      <p:ext uri="{BB962C8B-B14F-4D97-AF65-F5344CB8AC3E}">
        <p14:creationId xmlns:p14="http://schemas.microsoft.com/office/powerpoint/2010/main" val="2286708978"/>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p>
        </p:txBody>
      </p:sp>
      <p:sp>
        <p:nvSpPr>
          <p:cNvPr id="3" name="Content Placeholder 2"/>
          <p:cNvSpPr>
            <a:spLocks noGrp="1"/>
          </p:cNvSpPr>
          <p:nvPr>
            <p:ph idx="1"/>
          </p:nvPr>
        </p:nvSpPr>
        <p:spPr/>
        <p:txBody>
          <a:bodyPr/>
          <a:lstStyle/>
          <a:p>
            <a:r>
              <a:rPr lang="en-US" dirty="0" smtClean="0"/>
              <a:t>A project report on Payroll System</a:t>
            </a:r>
            <a:endParaRPr lang="en-US" dirty="0"/>
          </a:p>
          <a:p>
            <a:r>
              <a:rPr lang="en-US" dirty="0" smtClean="0"/>
              <a:t>SRS</a:t>
            </a:r>
            <a:endParaRPr lang="en-US" dirty="0"/>
          </a:p>
          <a:p>
            <a:r>
              <a:rPr lang="en-US" dirty="0" smtClean="0"/>
              <a:t>Functional requirements</a:t>
            </a:r>
          </a:p>
          <a:p>
            <a:r>
              <a:rPr lang="en-US" dirty="0" smtClean="0"/>
              <a:t>Non-Functional requirements.</a:t>
            </a:r>
            <a:endParaRPr lang="en-US" dirty="0"/>
          </a:p>
        </p:txBody>
      </p:sp>
    </p:spTree>
    <p:extLst>
      <p:ext uri="{BB962C8B-B14F-4D97-AF65-F5344CB8AC3E}">
        <p14:creationId xmlns:p14="http://schemas.microsoft.com/office/powerpoint/2010/main" val="188413945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Evaluation Criteria in line with the cognitive level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57567728"/>
              </p:ext>
            </p:extLst>
          </p:nvPr>
        </p:nvGraphicFramePr>
        <p:xfrm>
          <a:off x="1190141" y="1327689"/>
          <a:ext cx="8248327" cy="1854200"/>
        </p:xfrm>
        <a:graphic>
          <a:graphicData uri="http://schemas.openxmlformats.org/drawingml/2006/table">
            <a:tbl>
              <a:tblPr firstRow="1" bandRow="1">
                <a:tableStyleId>{5C22544A-7EE6-4342-B048-85BDC9FD1C3A}</a:tableStyleId>
              </a:tblPr>
              <a:tblGrid>
                <a:gridCol w="1971513">
                  <a:extLst>
                    <a:ext uri="{9D8B030D-6E8A-4147-A177-3AD203B41FA5}">
                      <a16:colId xmlns:a16="http://schemas.microsoft.com/office/drawing/2014/main" val="4097087918"/>
                    </a:ext>
                  </a:extLst>
                </a:gridCol>
                <a:gridCol w="3440624">
                  <a:extLst>
                    <a:ext uri="{9D8B030D-6E8A-4147-A177-3AD203B41FA5}">
                      <a16:colId xmlns:a16="http://schemas.microsoft.com/office/drawing/2014/main" val="3899769142"/>
                    </a:ext>
                  </a:extLst>
                </a:gridCol>
                <a:gridCol w="2836190">
                  <a:extLst>
                    <a:ext uri="{9D8B030D-6E8A-4147-A177-3AD203B41FA5}">
                      <a16:colId xmlns:a16="http://schemas.microsoft.com/office/drawing/2014/main" val="131026507"/>
                    </a:ext>
                  </a:extLst>
                </a:gridCol>
              </a:tblGrid>
              <a:tr h="370840">
                <a:tc>
                  <a:txBody>
                    <a:bodyPr/>
                    <a:lstStyle/>
                    <a:p>
                      <a:pPr algn="ctr"/>
                      <a:r>
                        <a:rPr lang="en-IN" b="0">
                          <a:solidFill>
                            <a:schemeClr val="tx1"/>
                          </a:solidFill>
                        </a:rPr>
                        <a:t>Cognitive</a:t>
                      </a:r>
                      <a:r>
                        <a:rPr lang="en-IN" b="0" baseline="0">
                          <a:solidFill>
                            <a:schemeClr val="tx1"/>
                          </a:solidFill>
                        </a:rPr>
                        <a:t> Level</a:t>
                      </a:r>
                      <a:endParaRPr lang="en-IN"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0">
                          <a:solidFill>
                            <a:schemeClr val="tx1"/>
                          </a:solidFill>
                        </a:rPr>
                        <a:t>Cognitive skill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0">
                          <a:solidFill>
                            <a:schemeClr val="tx1"/>
                          </a:solidFill>
                        </a:rPr>
                        <a:t>Yes/No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6136778"/>
                  </a:ext>
                </a:extLst>
              </a:tr>
              <a:tr h="370840">
                <a:tc>
                  <a:txBody>
                    <a:bodyPr/>
                    <a:lstStyle/>
                    <a:p>
                      <a:r>
                        <a:rPr lang="en-IN"/>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Remember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838134"/>
                  </a:ext>
                </a:extLst>
              </a:tr>
              <a:tr h="370840">
                <a:tc>
                  <a:txBody>
                    <a:bodyPr/>
                    <a:lstStyle/>
                    <a:p>
                      <a:r>
                        <a:rPr lang="en-IN"/>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Understand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0846067"/>
                  </a:ext>
                </a:extLst>
              </a:tr>
              <a:tr h="370840">
                <a:tc>
                  <a:txBody>
                    <a:bodyPr/>
                    <a:lstStyle/>
                    <a:p>
                      <a:r>
                        <a:rPr lang="en-IN"/>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Apply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Yes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482232"/>
                  </a:ext>
                </a:extLst>
              </a:tr>
              <a:tr h="370840">
                <a:tc>
                  <a:txBody>
                    <a:bodyPr/>
                    <a:lstStyle/>
                    <a:p>
                      <a:r>
                        <a:rPr lang="en-IN"/>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Analyze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Yes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0380093"/>
                  </a:ext>
                </a:extLst>
              </a:tr>
            </a:tbl>
          </a:graphicData>
        </a:graphic>
      </p:graphicFrame>
    </p:spTree>
    <p:extLst>
      <p:ext uri="{BB962C8B-B14F-4D97-AF65-F5344CB8AC3E}">
        <p14:creationId xmlns:p14="http://schemas.microsoft.com/office/powerpoint/2010/main" val="4624258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BB792E2-F5C5-46E3-BBAB-3AE9E68E2AD6}"/>
              </a:ext>
            </a:extLst>
          </p:cNvPr>
          <p:cNvSpPr>
            <a:spLocks noGrp="1"/>
          </p:cNvSpPr>
          <p:nvPr>
            <p:ph type="title"/>
          </p:nvPr>
        </p:nvSpPr>
        <p:spPr/>
        <p:txBody>
          <a:bodyPr/>
          <a:lstStyle/>
          <a:p>
            <a:r>
              <a:rPr lang="en-US" dirty="0"/>
              <a:t>Day 1 - Coverage</a:t>
            </a:r>
          </a:p>
        </p:txBody>
      </p:sp>
      <p:graphicFrame>
        <p:nvGraphicFramePr>
          <p:cNvPr id="17" name="Content Placeholder 16">
            <a:extLst>
              <a:ext uri="{FF2B5EF4-FFF2-40B4-BE49-F238E27FC236}">
                <a16:creationId xmlns:a16="http://schemas.microsoft.com/office/drawing/2014/main" id="{3BE3769F-69BC-4300-9FF4-70D38D54275F}"/>
              </a:ext>
            </a:extLst>
          </p:cNvPr>
          <p:cNvGraphicFramePr>
            <a:graphicFrameLocks noGrp="1"/>
          </p:cNvGraphicFramePr>
          <p:nvPr>
            <p:ph sz="half" idx="4294967295"/>
            <p:extLst>
              <p:ext uri="{D42A27DB-BD31-4B8C-83A1-F6EECF244321}">
                <p14:modId xmlns:p14="http://schemas.microsoft.com/office/powerpoint/2010/main" val="3784798760"/>
              </p:ext>
            </p:extLst>
          </p:nvPr>
        </p:nvGraphicFramePr>
        <p:xfrm>
          <a:off x="2631825" y="2507859"/>
          <a:ext cx="6751577" cy="1493520"/>
        </p:xfrm>
        <a:graphic>
          <a:graphicData uri="http://schemas.openxmlformats.org/drawingml/2006/table">
            <a:tbl>
              <a:tblPr firstRow="1" bandRow="1">
                <a:tableStyleId>{00A15C55-8517-42AA-B614-E9B94910E393}</a:tableStyleId>
              </a:tblPr>
              <a:tblGrid>
                <a:gridCol w="1381518">
                  <a:extLst>
                    <a:ext uri="{9D8B030D-6E8A-4147-A177-3AD203B41FA5}">
                      <a16:colId xmlns:a16="http://schemas.microsoft.com/office/drawing/2014/main" val="3041166889"/>
                    </a:ext>
                  </a:extLst>
                </a:gridCol>
                <a:gridCol w="5370059">
                  <a:extLst>
                    <a:ext uri="{9D8B030D-6E8A-4147-A177-3AD203B41FA5}">
                      <a16:colId xmlns:a16="http://schemas.microsoft.com/office/drawing/2014/main" val="2237792893"/>
                    </a:ext>
                  </a:extLst>
                </a:gridCol>
              </a:tblGrid>
              <a:tr h="316230">
                <a:tc>
                  <a:txBody>
                    <a:bodyPr/>
                    <a:lstStyle/>
                    <a:p>
                      <a:r>
                        <a:rPr lang="en-US" sz="2000" dirty="0"/>
                        <a:t>S. No</a:t>
                      </a:r>
                    </a:p>
                  </a:txBody>
                  <a:tcPr marL="68580" marR="68580" marT="34290" marB="34290"/>
                </a:tc>
                <a:tc>
                  <a:txBody>
                    <a:bodyPr/>
                    <a:lstStyle/>
                    <a:p>
                      <a:r>
                        <a:rPr lang="en-US" sz="2000"/>
                        <a:t>Key Topics</a:t>
                      </a:r>
                    </a:p>
                  </a:txBody>
                  <a:tcPr marL="68580" marR="68580" marT="34290" marB="34290"/>
                </a:tc>
                <a:extLst>
                  <a:ext uri="{0D108BD9-81ED-4DB2-BD59-A6C34878D82A}">
                    <a16:rowId xmlns:a16="http://schemas.microsoft.com/office/drawing/2014/main" val="97674198"/>
                  </a:ext>
                </a:extLst>
              </a:tr>
              <a:tr h="278130">
                <a:tc>
                  <a:txBody>
                    <a:bodyPr/>
                    <a:lstStyle/>
                    <a:p>
                      <a:r>
                        <a:rPr lang="en-US" sz="2000" dirty="0"/>
                        <a:t>1</a:t>
                      </a:r>
                    </a:p>
                  </a:txBody>
                  <a:tcPr marL="68580" marR="68580" marT="34290" marB="34290"/>
                </a:tc>
                <a:tc>
                  <a:txBody>
                    <a:bodyPr/>
                    <a:lstStyle/>
                    <a:p>
                      <a:pPr marL="0" marR="0" lvl="0" indent="0" algn="l" defTabSz="914252" rtl="0" eaLnBrk="1" fontAlgn="auto" latinLnBrk="0" hangingPunct="1">
                        <a:lnSpc>
                          <a:spcPct val="100000"/>
                        </a:lnSpc>
                        <a:spcBef>
                          <a:spcPts val="0"/>
                        </a:spcBef>
                        <a:spcAft>
                          <a:spcPts val="0"/>
                        </a:spcAft>
                        <a:buClrTx/>
                        <a:buSzTx/>
                        <a:buFontTx/>
                        <a:buNone/>
                        <a:tabLst/>
                        <a:defRPr/>
                      </a:pPr>
                      <a:r>
                        <a:rPr lang="en-US" sz="2000" dirty="0" smtClean="0"/>
                        <a:t>Abstract.</a:t>
                      </a:r>
                      <a:endParaRPr lang="en-US" sz="2000" dirty="0"/>
                    </a:p>
                  </a:txBody>
                  <a:tcPr marL="68580" marR="68580" marT="34290" marB="34290"/>
                </a:tc>
                <a:extLst>
                  <a:ext uri="{0D108BD9-81ED-4DB2-BD59-A6C34878D82A}">
                    <a16:rowId xmlns:a16="http://schemas.microsoft.com/office/drawing/2014/main" val="428176287"/>
                  </a:ext>
                </a:extLst>
              </a:tr>
              <a:tr h="278130">
                <a:tc>
                  <a:txBody>
                    <a:bodyPr/>
                    <a:lstStyle/>
                    <a:p>
                      <a:r>
                        <a:rPr lang="en-US" sz="2000"/>
                        <a:t>2</a:t>
                      </a:r>
                    </a:p>
                  </a:txBody>
                  <a:tcPr marL="68580" marR="68580" marT="34290" marB="34290"/>
                </a:tc>
                <a:tc>
                  <a:txBody>
                    <a:bodyPr/>
                    <a:lstStyle/>
                    <a:p>
                      <a:pPr marL="0" marR="0" lvl="0" indent="0" algn="l" defTabSz="914252" rtl="0" eaLnBrk="1" fontAlgn="auto" latinLnBrk="0" hangingPunct="1">
                        <a:lnSpc>
                          <a:spcPct val="100000"/>
                        </a:lnSpc>
                        <a:spcBef>
                          <a:spcPts val="0"/>
                        </a:spcBef>
                        <a:spcAft>
                          <a:spcPts val="0"/>
                        </a:spcAft>
                        <a:buClrTx/>
                        <a:buSzTx/>
                        <a:buFontTx/>
                        <a:buNone/>
                        <a:tabLst/>
                        <a:defRPr/>
                      </a:pPr>
                      <a:r>
                        <a:rPr lang="en-US" sz="2000" dirty="0" smtClean="0"/>
                        <a:t>Software</a:t>
                      </a:r>
                      <a:r>
                        <a:rPr lang="en-US" sz="2000" baseline="0" dirty="0" smtClean="0"/>
                        <a:t> Requirement Specification(SRS).</a:t>
                      </a:r>
                      <a:endParaRPr lang="en-US" sz="2000" dirty="0"/>
                    </a:p>
                  </a:txBody>
                  <a:tcPr marL="68580" marR="68580" marT="34290" marB="34290"/>
                </a:tc>
                <a:extLst>
                  <a:ext uri="{0D108BD9-81ED-4DB2-BD59-A6C34878D82A}">
                    <a16:rowId xmlns:a16="http://schemas.microsoft.com/office/drawing/2014/main" val="542858930"/>
                  </a:ext>
                </a:extLst>
              </a:tr>
              <a:tr h="278130">
                <a:tc>
                  <a:txBody>
                    <a:bodyPr/>
                    <a:lstStyle/>
                    <a:p>
                      <a:r>
                        <a:rPr lang="en-US" sz="2000"/>
                        <a:t>3</a:t>
                      </a:r>
                    </a:p>
                  </a:txBody>
                  <a:tcPr marL="68580" marR="68580" marT="34290" marB="34290"/>
                </a:tc>
                <a:tc>
                  <a:txBody>
                    <a:bodyPr/>
                    <a:lstStyle/>
                    <a:p>
                      <a:pPr marL="0" marR="0" lvl="0" indent="0" algn="l" defTabSz="914252" rtl="0" eaLnBrk="1" fontAlgn="auto" latinLnBrk="0" hangingPunct="1">
                        <a:lnSpc>
                          <a:spcPct val="100000"/>
                        </a:lnSpc>
                        <a:spcBef>
                          <a:spcPts val="0"/>
                        </a:spcBef>
                        <a:spcAft>
                          <a:spcPts val="0"/>
                        </a:spcAft>
                        <a:buClrTx/>
                        <a:buSzTx/>
                        <a:buFontTx/>
                        <a:buNone/>
                        <a:tabLst/>
                        <a:defRPr/>
                      </a:pPr>
                      <a:r>
                        <a:rPr lang="en-US" sz="2000" dirty="0" smtClean="0"/>
                        <a:t>Various</a:t>
                      </a:r>
                      <a:r>
                        <a:rPr lang="en-US" sz="2000" baseline="0" dirty="0" smtClean="0"/>
                        <a:t> Diagrams.</a:t>
                      </a:r>
                      <a:endParaRPr lang="en-US" sz="2000" dirty="0"/>
                    </a:p>
                  </a:txBody>
                  <a:tcPr marL="68580" marR="68580" marT="34290" marB="34290"/>
                </a:tc>
                <a:extLst>
                  <a:ext uri="{0D108BD9-81ED-4DB2-BD59-A6C34878D82A}">
                    <a16:rowId xmlns:a16="http://schemas.microsoft.com/office/drawing/2014/main" val="2979162414"/>
                  </a:ext>
                </a:extLst>
              </a:tr>
            </a:tbl>
          </a:graphicData>
        </a:graphic>
      </p:graphicFrame>
      <p:grpSp>
        <p:nvGrpSpPr>
          <p:cNvPr id="10" name="Group 9">
            <a:extLst>
              <a:ext uri="{FF2B5EF4-FFF2-40B4-BE49-F238E27FC236}">
                <a16:creationId xmlns:a16="http://schemas.microsoft.com/office/drawing/2014/main" id="{585DD373-F991-4A84-95B4-3BC640655CD9}"/>
              </a:ext>
            </a:extLst>
          </p:cNvPr>
          <p:cNvGrpSpPr/>
          <p:nvPr/>
        </p:nvGrpSpPr>
        <p:grpSpPr>
          <a:xfrm>
            <a:off x="3908470" y="1302974"/>
            <a:ext cx="5462016" cy="956594"/>
            <a:chOff x="2941705" y="55475"/>
            <a:chExt cx="7282688" cy="1275459"/>
          </a:xfrm>
        </p:grpSpPr>
        <p:sp>
          <p:nvSpPr>
            <p:cNvPr id="14" name="Rectangle: Top Corners Rounded 13">
              <a:extLst>
                <a:ext uri="{FF2B5EF4-FFF2-40B4-BE49-F238E27FC236}">
                  <a16:creationId xmlns:a16="http://schemas.microsoft.com/office/drawing/2014/main" id="{69E2C7DF-340D-4535-AC15-BD09F34741E2}"/>
                </a:ext>
              </a:extLst>
            </p:cNvPr>
            <p:cNvSpPr/>
            <p:nvPr/>
          </p:nvSpPr>
          <p:spPr>
            <a:xfrm rot="5400000">
              <a:off x="5945319" y="-2948139"/>
              <a:ext cx="1275459" cy="7282688"/>
            </a:xfrm>
            <a:prstGeom prst="round2SameRect">
              <a:avLst/>
            </a:pr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sp>
        <p:sp>
          <p:nvSpPr>
            <p:cNvPr id="15" name="Rectangle: Top Corners Rounded 4">
              <a:extLst>
                <a:ext uri="{FF2B5EF4-FFF2-40B4-BE49-F238E27FC236}">
                  <a16:creationId xmlns:a16="http://schemas.microsoft.com/office/drawing/2014/main" id="{3C76E306-7147-4648-91BF-9E1636CCC393}"/>
                </a:ext>
              </a:extLst>
            </p:cNvPr>
            <p:cNvSpPr txBox="1"/>
            <p:nvPr/>
          </p:nvSpPr>
          <p:spPr>
            <a:xfrm>
              <a:off x="2941705" y="117738"/>
              <a:ext cx="7220425" cy="115093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85738" tIns="92869" rIns="185738" bIns="92869" numCol="1" spcCol="1270" anchor="ctr" anchorCtr="0">
              <a:noAutofit/>
            </a:bodyPr>
            <a:lstStyle/>
            <a:p>
              <a:pPr lvl="0"/>
              <a:r>
                <a:rPr lang="en-US" sz="2000" dirty="0" smtClean="0"/>
                <a:t>Project documentation</a:t>
              </a:r>
              <a:endParaRPr lang="en-US" sz="2000" dirty="0"/>
            </a:p>
          </p:txBody>
        </p:sp>
      </p:grpSp>
      <p:grpSp>
        <p:nvGrpSpPr>
          <p:cNvPr id="11" name="Group 10">
            <a:extLst>
              <a:ext uri="{FF2B5EF4-FFF2-40B4-BE49-F238E27FC236}">
                <a16:creationId xmlns:a16="http://schemas.microsoft.com/office/drawing/2014/main" id="{667FE758-043E-40BD-B64D-B464928B461A}"/>
              </a:ext>
            </a:extLst>
          </p:cNvPr>
          <p:cNvGrpSpPr/>
          <p:nvPr/>
        </p:nvGrpSpPr>
        <p:grpSpPr>
          <a:xfrm>
            <a:off x="2568295" y="1262868"/>
            <a:ext cx="1340174" cy="1036806"/>
            <a:chOff x="1154806" y="2000"/>
            <a:chExt cx="1786898" cy="1382408"/>
          </a:xfrm>
        </p:grpSpPr>
        <p:sp>
          <p:nvSpPr>
            <p:cNvPr id="12" name="Rectangle: Rounded Corners 11">
              <a:extLst>
                <a:ext uri="{FF2B5EF4-FFF2-40B4-BE49-F238E27FC236}">
                  <a16:creationId xmlns:a16="http://schemas.microsoft.com/office/drawing/2014/main" id="{64110E9D-1DCF-400F-BBFE-A9FB833A2214}"/>
                </a:ext>
              </a:extLst>
            </p:cNvPr>
            <p:cNvSpPr/>
            <p:nvPr/>
          </p:nvSpPr>
          <p:spPr>
            <a:xfrm>
              <a:off x="1154806" y="2000"/>
              <a:ext cx="1786898" cy="1382408"/>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3" name="Rectangle: Rounded Corners 6">
              <a:extLst>
                <a:ext uri="{FF2B5EF4-FFF2-40B4-BE49-F238E27FC236}">
                  <a16:creationId xmlns:a16="http://schemas.microsoft.com/office/drawing/2014/main" id="{4FA4C187-7F86-4DE3-AAC1-B17F6F30612C}"/>
                </a:ext>
              </a:extLst>
            </p:cNvPr>
            <p:cNvSpPr txBox="1"/>
            <p:nvPr/>
          </p:nvSpPr>
          <p:spPr>
            <a:xfrm>
              <a:off x="1222290" y="69484"/>
              <a:ext cx="1651930" cy="12474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28575" rIns="57150" bIns="28575" numCol="1" spcCol="1270" anchor="ctr" anchorCtr="0">
              <a:noAutofit/>
            </a:bodyPr>
            <a:lstStyle/>
            <a:p>
              <a:pPr algn="ctr" defTabSz="666750">
                <a:lnSpc>
                  <a:spcPct val="90000"/>
                </a:lnSpc>
                <a:spcAft>
                  <a:spcPct val="35000"/>
                </a:spcAft>
              </a:pPr>
              <a:r>
                <a:rPr lang="en-US" sz="2000" dirty="0"/>
                <a:t>Day 1</a:t>
              </a:r>
            </a:p>
          </p:txBody>
        </p:sp>
      </p:grpSp>
      <p:sp>
        <p:nvSpPr>
          <p:cNvPr id="18" name="Isosceles Triangle 17">
            <a:extLst>
              <a:ext uri="{FF2B5EF4-FFF2-40B4-BE49-F238E27FC236}">
                <a16:creationId xmlns:a16="http://schemas.microsoft.com/office/drawing/2014/main" id="{1833338C-0FB4-4A47-859A-F373F92DEB1F}"/>
              </a:ext>
            </a:extLst>
          </p:cNvPr>
          <p:cNvSpPr/>
          <p:nvPr/>
        </p:nvSpPr>
        <p:spPr bwMode="auto">
          <a:xfrm rot="5400000">
            <a:off x="2338947" y="3030180"/>
            <a:ext cx="344867" cy="158840"/>
          </a:xfrm>
          <a:prstGeom prst="triangle">
            <a:avLst/>
          </a:prstGeom>
          <a:solidFill>
            <a:srgbClr val="0070C0"/>
          </a:solidFill>
          <a:ln w="3175" cap="flat" cmpd="sng" algn="ctr">
            <a:solidFill>
              <a:srgbClr val="002060"/>
            </a:solidFill>
            <a:prstDash val="solid"/>
            <a:miter lim="800000"/>
            <a:headEnd type="none" w="sm" len="sm"/>
            <a:tailEnd type="triangle" w="med" len="med"/>
          </a:ln>
          <a:effectLst/>
        </p:spPr>
        <p:txBody>
          <a:bodyPr vert="horz" wrap="none" lIns="68580" tIns="34290" rIns="68580" bIns="34290" numCol="1" rtlCol="0" anchor="t" anchorCtr="0" compatLnSpc="1">
            <a:prstTxWarp prst="textNoShape">
              <a:avLst/>
            </a:prstTxWarp>
          </a:bodyPr>
          <a:lstStyle/>
          <a:p>
            <a:pPr defTabSz="685800"/>
            <a:endParaRPr lang="en-IN" sz="2700"/>
          </a:p>
        </p:txBody>
      </p:sp>
    </p:spTree>
    <p:extLst>
      <p:ext uri="{BB962C8B-B14F-4D97-AF65-F5344CB8AC3E}">
        <p14:creationId xmlns:p14="http://schemas.microsoft.com/office/powerpoint/2010/main" val="88430994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5C59D70-899B-4F43-8A17-192CAA6E3FB7}"/>
              </a:ext>
            </a:extLst>
          </p:cNvPr>
          <p:cNvSpPr>
            <a:spLocks noGrp="1"/>
          </p:cNvSpPr>
          <p:nvPr>
            <p:ph type="body" sz="quarter" idx="15"/>
          </p:nvPr>
        </p:nvSpPr>
        <p:spPr/>
        <p:txBody>
          <a:bodyPr/>
          <a:lstStyle/>
          <a:p>
            <a:r>
              <a:rPr lang="en-US" sz="2000" dirty="0" smtClean="0"/>
              <a:t>Why Project and SDLC.</a:t>
            </a:r>
            <a:endParaRPr lang="en-US" sz="2000" dirty="0"/>
          </a:p>
          <a:p>
            <a:endParaRPr lang="en-US" dirty="0"/>
          </a:p>
        </p:txBody>
      </p:sp>
      <p:sp>
        <p:nvSpPr>
          <p:cNvPr id="5" name="Text Placeholder 4">
            <a:extLst>
              <a:ext uri="{FF2B5EF4-FFF2-40B4-BE49-F238E27FC236}">
                <a16:creationId xmlns:a16="http://schemas.microsoft.com/office/drawing/2014/main" id="{874885FB-C526-4F2A-B233-EBA2F08A76A5}"/>
              </a:ext>
            </a:extLst>
          </p:cNvPr>
          <p:cNvSpPr>
            <a:spLocks noGrp="1"/>
          </p:cNvSpPr>
          <p:nvPr>
            <p:ph type="body" sz="quarter" idx="16"/>
          </p:nvPr>
        </p:nvSpPr>
        <p:spPr/>
        <p:txBody>
          <a:bodyPr/>
          <a:lstStyle/>
          <a:p>
            <a:r>
              <a:rPr lang="en-IN" sz="2000" dirty="0"/>
              <a:t>The participants will discuss </a:t>
            </a:r>
            <a:r>
              <a:rPr lang="en-IN" sz="2000" dirty="0" smtClean="0"/>
              <a:t>and understand about project and SDLC.</a:t>
            </a:r>
            <a:endParaRPr lang="en-IN" sz="2000" dirty="0"/>
          </a:p>
          <a:p>
            <a:r>
              <a:rPr lang="en-IN" sz="2000" dirty="0" smtClean="0"/>
              <a:t>Duration </a:t>
            </a:r>
            <a:r>
              <a:rPr lang="en-IN" sz="2000" dirty="0"/>
              <a:t>is </a:t>
            </a:r>
            <a:r>
              <a:rPr lang="en-IN" sz="2000" dirty="0" smtClean="0"/>
              <a:t>20 Min</a:t>
            </a:r>
            <a:endParaRPr lang="en-US" sz="2000" dirty="0"/>
          </a:p>
        </p:txBody>
      </p:sp>
      <p:sp>
        <p:nvSpPr>
          <p:cNvPr id="3" name="Title 2">
            <a:extLst>
              <a:ext uri="{FF2B5EF4-FFF2-40B4-BE49-F238E27FC236}">
                <a16:creationId xmlns:a16="http://schemas.microsoft.com/office/drawing/2014/main" id="{473C31BF-D774-44EF-8721-241F159EC97C}"/>
              </a:ext>
            </a:extLst>
          </p:cNvPr>
          <p:cNvSpPr>
            <a:spLocks noGrp="1"/>
          </p:cNvSpPr>
          <p:nvPr>
            <p:ph type="title"/>
          </p:nvPr>
        </p:nvSpPr>
        <p:spPr/>
        <p:txBody>
          <a:bodyPr/>
          <a:lstStyle/>
          <a:p>
            <a:r>
              <a:rPr lang="en-US" dirty="0" smtClean="0"/>
              <a:t>Discussion time</a:t>
            </a:r>
            <a:endParaRPr lang="en-US" dirty="0"/>
          </a:p>
        </p:txBody>
      </p:sp>
    </p:spTree>
    <p:extLst>
      <p:ext uri="{BB962C8B-B14F-4D97-AF65-F5344CB8AC3E}">
        <p14:creationId xmlns:p14="http://schemas.microsoft.com/office/powerpoint/2010/main" val="3403458372"/>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84727" y="162726"/>
            <a:ext cx="914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45714" rIns="45714" bIns="45714" numCol="1" anchor="ctr" anchorCtr="0" compatLnSpc="1">
            <a:prstTxWarp prst="textNoShape">
              <a:avLst/>
            </a:prstTxWarp>
          </a:bodyPr>
          <a:lstStyle>
            <a:lvl1pPr algn="l" rtl="0" eaLnBrk="1" fontAlgn="base" hangingPunct="1">
              <a:spcBef>
                <a:spcPct val="0"/>
              </a:spcBef>
              <a:spcAft>
                <a:spcPct val="0"/>
              </a:spcAft>
              <a:defRPr sz="2400" b="1" cap="all" baseline="0">
                <a:solidFill>
                  <a:srgbClr val="00529B"/>
                </a:solidFill>
                <a:latin typeface="+mj-lt"/>
                <a:ea typeface="+mj-ea"/>
                <a:cs typeface="+mj-cs"/>
              </a:defRPr>
            </a:lvl1pPr>
            <a:lvl2pPr algn="l" rtl="0" eaLnBrk="1" fontAlgn="base" hangingPunct="1">
              <a:spcBef>
                <a:spcPct val="0"/>
              </a:spcBef>
              <a:spcAft>
                <a:spcPct val="0"/>
              </a:spcAft>
              <a:defRPr sz="2400" b="1">
                <a:solidFill>
                  <a:srgbClr val="00529B"/>
                </a:solidFill>
                <a:latin typeface="Novecento Book" pitchFamily="50" charset="0"/>
              </a:defRPr>
            </a:lvl2pPr>
            <a:lvl3pPr algn="l" rtl="0" eaLnBrk="1" fontAlgn="base" hangingPunct="1">
              <a:spcBef>
                <a:spcPct val="0"/>
              </a:spcBef>
              <a:spcAft>
                <a:spcPct val="0"/>
              </a:spcAft>
              <a:defRPr sz="2400" b="1">
                <a:solidFill>
                  <a:srgbClr val="00529B"/>
                </a:solidFill>
                <a:latin typeface="Novecento Book" pitchFamily="50" charset="0"/>
              </a:defRPr>
            </a:lvl3pPr>
            <a:lvl4pPr algn="l" rtl="0" eaLnBrk="1" fontAlgn="base" hangingPunct="1">
              <a:spcBef>
                <a:spcPct val="0"/>
              </a:spcBef>
              <a:spcAft>
                <a:spcPct val="0"/>
              </a:spcAft>
              <a:defRPr sz="2400" b="1">
                <a:solidFill>
                  <a:srgbClr val="00529B"/>
                </a:solidFill>
                <a:latin typeface="Novecento Book" pitchFamily="50" charset="0"/>
              </a:defRPr>
            </a:lvl4pPr>
            <a:lvl5pPr algn="l" rtl="0" eaLnBrk="1" fontAlgn="base" hangingPunct="1">
              <a:spcBef>
                <a:spcPct val="0"/>
              </a:spcBef>
              <a:spcAft>
                <a:spcPct val="0"/>
              </a:spcAft>
              <a:defRPr sz="2400" b="1">
                <a:solidFill>
                  <a:srgbClr val="00529B"/>
                </a:solidFill>
                <a:latin typeface="Novecento Book" pitchFamily="50" charset="0"/>
              </a:defRPr>
            </a:lvl5pPr>
            <a:lvl6pPr marL="457128" algn="l" rtl="0" eaLnBrk="1" fontAlgn="base" hangingPunct="1">
              <a:spcBef>
                <a:spcPct val="0"/>
              </a:spcBef>
              <a:spcAft>
                <a:spcPct val="0"/>
              </a:spcAft>
              <a:defRPr sz="2400" b="1">
                <a:solidFill>
                  <a:schemeClr val="bg1"/>
                </a:solidFill>
                <a:latin typeface="Arial" charset="0"/>
              </a:defRPr>
            </a:lvl6pPr>
            <a:lvl7pPr marL="914252" algn="l" rtl="0" eaLnBrk="1" fontAlgn="base" hangingPunct="1">
              <a:spcBef>
                <a:spcPct val="0"/>
              </a:spcBef>
              <a:spcAft>
                <a:spcPct val="0"/>
              </a:spcAft>
              <a:defRPr sz="2400" b="1">
                <a:solidFill>
                  <a:schemeClr val="bg1"/>
                </a:solidFill>
                <a:latin typeface="Arial" charset="0"/>
              </a:defRPr>
            </a:lvl7pPr>
            <a:lvl8pPr marL="1371380" algn="l" rtl="0" eaLnBrk="1" fontAlgn="base" hangingPunct="1">
              <a:spcBef>
                <a:spcPct val="0"/>
              </a:spcBef>
              <a:spcAft>
                <a:spcPct val="0"/>
              </a:spcAft>
              <a:defRPr sz="2400" b="1">
                <a:solidFill>
                  <a:schemeClr val="bg1"/>
                </a:solidFill>
                <a:latin typeface="Arial" charset="0"/>
              </a:defRPr>
            </a:lvl8pPr>
            <a:lvl9pPr marL="1828508" algn="l" rtl="0" eaLnBrk="1" fontAlgn="base" hangingPunct="1">
              <a:spcBef>
                <a:spcPct val="0"/>
              </a:spcBef>
              <a:spcAft>
                <a:spcPct val="0"/>
              </a:spcAft>
              <a:defRPr sz="2400" b="1">
                <a:solidFill>
                  <a:schemeClr val="bg1"/>
                </a:solidFill>
                <a:latin typeface="Arial" charset="0"/>
              </a:defRPr>
            </a:lvl9pPr>
          </a:lstStyle>
          <a:p>
            <a:r>
              <a:rPr lang="en-US" altLang="en-US" kern="0" dirty="0" smtClean="0"/>
              <a:t>Project abstract</a:t>
            </a:r>
            <a:endParaRPr lang="en-US" altLang="en-US" kern="0" dirty="0"/>
          </a:p>
        </p:txBody>
      </p:sp>
      <p:sp>
        <p:nvSpPr>
          <p:cNvPr id="5" name="Content Placeholder 2"/>
          <p:cNvSpPr txBox="1">
            <a:spLocks/>
          </p:cNvSpPr>
          <p:nvPr/>
        </p:nvSpPr>
        <p:spPr bwMode="auto">
          <a:xfrm>
            <a:off x="512618" y="1205345"/>
            <a:ext cx="1127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14" rIns="91425" bIns="45714" numCol="1" anchor="t" anchorCtr="0" compatLnSpc="1">
            <a:prstTxWarp prst="textNoShape">
              <a:avLst/>
            </a:prstTxWarp>
            <a:normAutofit/>
          </a:bodyPr>
          <a:lstStyle>
            <a:lvl1pPr marL="238088" indent="-238088" algn="l" rtl="0" eaLnBrk="1" fontAlgn="base" hangingPunct="1">
              <a:spcBef>
                <a:spcPts val="600"/>
              </a:spcBef>
              <a:spcAft>
                <a:spcPts val="600"/>
              </a:spcAft>
              <a:buClr>
                <a:schemeClr val="tx1"/>
              </a:buClr>
              <a:buFont typeface="Wingdings 2" pitchFamily="18" charset="2"/>
              <a:buChar char="¡"/>
              <a:defRPr sz="2000">
                <a:solidFill>
                  <a:schemeClr val="tx1"/>
                </a:solidFill>
                <a:latin typeface="+mn-lt"/>
                <a:ea typeface="+mn-ea"/>
                <a:cs typeface="+mn-cs"/>
              </a:defRPr>
            </a:lvl1pPr>
            <a:lvl2pPr marL="457128" indent="-217453" algn="l" rtl="0" eaLnBrk="1" fontAlgn="base" hangingPunct="1">
              <a:spcBef>
                <a:spcPts val="600"/>
              </a:spcBef>
              <a:spcAft>
                <a:spcPts val="600"/>
              </a:spcAft>
              <a:buClr>
                <a:schemeClr val="tx1"/>
              </a:buClr>
              <a:buFont typeface="Wingdings" panose="05000000000000000000" pitchFamily="2" charset="2"/>
              <a:buChar char="Ø"/>
              <a:defRPr sz="2000">
                <a:solidFill>
                  <a:schemeClr val="tx1"/>
                </a:solidFill>
                <a:latin typeface="+mn-lt"/>
              </a:defRPr>
            </a:lvl2pPr>
            <a:lvl3pPr marL="676168" indent="-209517" algn="l" rtl="0" eaLnBrk="1" fontAlgn="base" hangingPunct="1">
              <a:spcBef>
                <a:spcPts val="600"/>
              </a:spcBef>
              <a:spcAft>
                <a:spcPts val="600"/>
              </a:spcAft>
              <a:buClr>
                <a:schemeClr val="tx1"/>
              </a:buClr>
              <a:buFont typeface="Wingdings" panose="05000000000000000000" pitchFamily="2" charset="2"/>
              <a:buChar char="ü"/>
              <a:defRPr sz="2000">
                <a:solidFill>
                  <a:schemeClr val="tx1"/>
                </a:solidFill>
                <a:latin typeface="+mn-lt"/>
              </a:defRPr>
            </a:lvl3pPr>
            <a:lvl4pPr marL="904729" indent="-219040" algn="l" rtl="0" eaLnBrk="1" fontAlgn="base" hangingPunct="1">
              <a:spcBef>
                <a:spcPts val="600"/>
              </a:spcBef>
              <a:spcAft>
                <a:spcPts val="600"/>
              </a:spcAft>
              <a:buClr>
                <a:schemeClr val="tx1"/>
              </a:buClr>
              <a:buFont typeface="Arial" panose="020B0604020202020204" pitchFamily="34" charset="0"/>
              <a:buChar char="•"/>
              <a:defRPr sz="1800">
                <a:solidFill>
                  <a:schemeClr val="tx1"/>
                </a:solidFill>
                <a:latin typeface="+mn-lt"/>
              </a:defRPr>
            </a:lvl4pPr>
            <a:lvl5pPr marL="1133293" indent="-219040" algn="l" rtl="0" eaLnBrk="1" fontAlgn="base" hangingPunct="1">
              <a:spcBef>
                <a:spcPts val="600"/>
              </a:spcBef>
              <a:spcAft>
                <a:spcPts val="600"/>
              </a:spcAft>
              <a:buClr>
                <a:schemeClr val="tx1"/>
              </a:buClr>
              <a:buFont typeface="Courier New" panose="02070309020205020404" pitchFamily="49" charset="0"/>
              <a:buChar char="o"/>
              <a:defRPr sz="1600">
                <a:solidFill>
                  <a:schemeClr val="tx1"/>
                </a:solidFill>
                <a:latin typeface="+mn-lt"/>
              </a:defRPr>
            </a:lvl5pPr>
            <a:lvl6pPr marL="1590421"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548"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4675"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1802"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a:lstStyle>
          <a:p>
            <a:r>
              <a:rPr lang="en-US" dirty="0"/>
              <a:t>Payroll Management System is one of the most important aspects of the business.</a:t>
            </a:r>
          </a:p>
          <a:p>
            <a:r>
              <a:rPr lang="en-US" dirty="0"/>
              <a:t>Basically it is used to manage the employee’s expenses, various allowances, salary, gross salary, deduction, tax etc. for a particular time period. </a:t>
            </a:r>
            <a:endParaRPr lang="en-US" dirty="0" smtClean="0"/>
          </a:p>
          <a:p>
            <a:pPr marL="0" indent="0">
              <a:buNone/>
            </a:pPr>
            <a:endParaRPr lang="en-US" dirty="0" smtClean="0"/>
          </a:p>
          <a:p>
            <a:r>
              <a:rPr lang="en-US" b="1" dirty="0"/>
              <a:t>Existing System:</a:t>
            </a:r>
            <a:endParaRPr lang="en-US" dirty="0"/>
          </a:p>
          <a:p>
            <a:r>
              <a:rPr lang="en-US" dirty="0"/>
              <a:t>In the manual system it is difficult to maintain data and generate different reports according to the request transaction. In the present system it is becoming difficult to issue pay-slip for all the employee every month by manually going through the various records of the organization. i.e. the manger has to go through all the records of the organization in various departments and find out the employee’s department, grade, and no of leaves for that month, his earnings and his deductions along with his pf and all other deduction including his IT and savings. So, it is a time consuming process to perform all these activities for an admin/manager every month.</a:t>
            </a:r>
          </a:p>
          <a:p>
            <a:r>
              <a:rPr lang="en-US" dirty="0"/>
              <a:t>Hence in order to overcome the difficulties in the existing system of the organization, the system is automated.</a:t>
            </a:r>
          </a:p>
          <a:p>
            <a:pPr marL="0" indent="0">
              <a:buNone/>
            </a:pPr>
            <a:endParaRPr lang="en-US" dirty="0"/>
          </a:p>
        </p:txBody>
      </p:sp>
    </p:spTree>
    <p:extLst>
      <p:ext uri="{BB962C8B-B14F-4D97-AF65-F5344CB8AC3E}">
        <p14:creationId xmlns:p14="http://schemas.microsoft.com/office/powerpoint/2010/main" val="2391384903"/>
      </p:ext>
    </p:extLst>
  </p:cSld>
  <p:clrMapOvr>
    <a:masterClrMapping/>
  </p:clrMapOvr>
  <p:transition/>
</p:sld>
</file>

<file path=ppt/theme/theme1.xml><?xml version="1.0" encoding="utf-8"?>
<a:theme xmlns:a="http://schemas.openxmlformats.org/drawingml/2006/main" name="HCL">
  <a:themeElements>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C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raining-Material-Template-1" id="{30B4CB9F-6880-47DE-BD02-71B61CBB97C2}" vid="{BA735988-8DA1-442A-9BD0-55EBC1297E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4f8c5cea-7bfe-49c1-a58b-6b9cdda62ee2">
      <UserInfo>
        <DisplayName/>
        <AccountId xsi:nil="true"/>
        <AccountType/>
      </UserInfo>
    </SharedWithUsers>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0AD65DDDBBB2C41927327F3903045CD" ma:contentTypeVersion="10" ma:contentTypeDescription="Create a new document." ma:contentTypeScope="" ma:versionID="fa144a3862b7fdb382e9574b8d87ff24">
  <xsd:schema xmlns:xsd="http://www.w3.org/2001/XMLSchema" xmlns:xs="http://www.w3.org/2001/XMLSchema" xmlns:p="http://schemas.microsoft.com/office/2006/metadata/properties" xmlns:ns1="http://schemas.microsoft.com/sharepoint/v3" xmlns:ns2="032da120-fc09-4bec-99b9-328e24695f55" xmlns:ns3="4f8c5cea-7bfe-49c1-a58b-6b9cdda62ee2" targetNamespace="http://schemas.microsoft.com/office/2006/metadata/properties" ma:root="true" ma:fieldsID="0f3844c7f450ec45f89e3befa2633921" ns1:_="" ns2:_="" ns3:_="">
    <xsd:import namespace="http://schemas.microsoft.com/sharepoint/v3"/>
    <xsd:import namespace="032da120-fc09-4bec-99b9-328e24695f55"/>
    <xsd:import namespace="4f8c5cea-7bfe-49c1-a58b-6b9cdda62e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EventHashCode" minOccurs="0"/>
                <xsd:element ref="ns2:MediaServiceGenerationTime"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7"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8"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32da120-fc09-4bec-99b9-328e24695f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f8c5cea-7bfe-49c1-a58b-6b9cdda62ee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6AFE24-BACD-43A2-B38C-0BC95C1FF601}">
  <ds:schemaRefs>
    <ds:schemaRef ds:uri="http://schemas.microsoft.com/sharepoint/v3/contenttype/forms"/>
  </ds:schemaRefs>
</ds:datastoreItem>
</file>

<file path=customXml/itemProps2.xml><?xml version="1.0" encoding="utf-8"?>
<ds:datastoreItem xmlns:ds="http://schemas.openxmlformats.org/officeDocument/2006/customXml" ds:itemID="{D4FE2BEB-C361-4BB2-9351-ACB146369641}">
  <ds:schemaRefs>
    <ds:schemaRef ds:uri="032da120-fc09-4bec-99b9-328e24695f55"/>
    <ds:schemaRef ds:uri="http://www.w3.org/XML/1998/namespace"/>
    <ds:schemaRef ds:uri="http://purl.org/dc/dcmitype/"/>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4f8c5cea-7bfe-49c1-a58b-6b9cdda62ee2"/>
    <ds:schemaRef ds:uri="http://schemas.microsoft.com/sharepoint/v3"/>
    <ds:schemaRef ds:uri="http://purl.org/dc/terms/"/>
  </ds:schemaRefs>
</ds:datastoreItem>
</file>

<file path=customXml/itemProps3.xml><?xml version="1.0" encoding="utf-8"?>
<ds:datastoreItem xmlns:ds="http://schemas.openxmlformats.org/officeDocument/2006/customXml" ds:itemID="{8F84B3FA-DAAA-4A0F-BB7F-7DF92311F1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32da120-fc09-4bec-99b9-328e24695f55"/>
    <ds:schemaRef ds:uri="4f8c5cea-7bfe-49c1-a58b-6b9cdda62e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16567</TotalTime>
  <Words>1271</Words>
  <Application>Microsoft Office PowerPoint</Application>
  <PresentationFormat>Widescreen</PresentationFormat>
  <Paragraphs>418</Paragraphs>
  <Slides>53</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Calibri</vt:lpstr>
      <vt:lpstr>Courier New</vt:lpstr>
      <vt:lpstr>Novecento Book</vt:lpstr>
      <vt:lpstr>Times New Roman</vt:lpstr>
      <vt:lpstr>Verdana</vt:lpstr>
      <vt:lpstr>Wingdings</vt:lpstr>
      <vt:lpstr>Wingdings 2</vt:lpstr>
      <vt:lpstr>HCL</vt:lpstr>
      <vt:lpstr>Payroll system</vt:lpstr>
      <vt:lpstr>Project Meta Data</vt:lpstr>
      <vt:lpstr>Revision History</vt:lpstr>
      <vt:lpstr>Project Objectives</vt:lpstr>
      <vt:lpstr>Outcome</vt:lpstr>
      <vt:lpstr>Evaluation Criteria in line with the cognitive level</vt:lpstr>
      <vt:lpstr>Day 1 - Coverage</vt:lpstr>
      <vt:lpstr>Discussion time</vt:lpstr>
      <vt:lpstr>PowerPoint Presentation</vt:lpstr>
      <vt:lpstr>PowerPoint Presentation</vt:lpstr>
      <vt:lpstr>PowerPoint Presentation</vt:lpstr>
      <vt:lpstr>PowerPoint Presentation</vt:lpstr>
      <vt:lpstr>PowerPoint Presentation</vt:lpstr>
      <vt:lpstr>Software requirements</vt:lpstr>
      <vt:lpstr>Table of contents</vt:lpstr>
      <vt:lpstr>Cont..</vt:lpstr>
      <vt:lpstr>Cont..</vt:lpstr>
      <vt:lpstr>Cont..</vt:lpstr>
      <vt:lpstr>1.Introduction</vt:lpstr>
      <vt:lpstr>1.1 Purpose</vt:lpstr>
      <vt:lpstr>1.4 definitions </vt:lpstr>
      <vt:lpstr>1.5 References</vt:lpstr>
      <vt:lpstr>2. Overall description</vt:lpstr>
      <vt:lpstr>Cont..</vt:lpstr>
      <vt:lpstr>2.3 User Characteristics</vt:lpstr>
      <vt:lpstr>CONT..</vt:lpstr>
      <vt:lpstr>2.4 Assumptions and Dependencies</vt:lpstr>
      <vt:lpstr>3. Specific requirements</vt:lpstr>
      <vt:lpstr>3.1.3 Software interfaces</vt:lpstr>
      <vt:lpstr>5. Other Non-functional requirements</vt:lpstr>
      <vt:lpstr>Cont..</vt:lpstr>
      <vt:lpstr>ER Diagram</vt:lpstr>
      <vt:lpstr>DFD’s</vt:lpstr>
      <vt:lpstr>First level DFD</vt:lpstr>
      <vt:lpstr>second level DFD</vt:lpstr>
      <vt:lpstr>second level DFD reports</vt:lpstr>
      <vt:lpstr>third level DFD for user</vt:lpstr>
      <vt:lpstr>third level DFD for user</vt:lpstr>
      <vt:lpstr>UML Diagrams</vt:lpstr>
      <vt:lpstr>UML Diagrams</vt:lpstr>
      <vt:lpstr>UML Diagrams</vt:lpstr>
      <vt:lpstr>Sequence diagram for registrations</vt:lpstr>
      <vt:lpstr>Sequence diagram for reports</vt:lpstr>
      <vt:lpstr>Collaboration diagram for registrations</vt:lpstr>
      <vt:lpstr>Collaboration diagram for reports</vt:lpstr>
      <vt:lpstr>Class diagram for payroll system</vt:lpstr>
      <vt:lpstr>Starting page to payroll system </vt:lpstr>
      <vt:lpstr>Main page to payroll</vt:lpstr>
      <vt:lpstr>Registrations Module</vt:lpstr>
      <vt:lpstr>Registrations Module</vt:lpstr>
      <vt:lpstr>BIBLIOGRAPHY</vt:lpstr>
      <vt:lpstr>BIBLIOGRAPHY</vt:lpstr>
      <vt:lpstr>summary</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Title&gt;</dc:title>
  <dc:creator>Kiranmayee Pamarthy</dc:creator>
  <cp:lastModifiedBy>Prasanta Kumar Padhy, HCL TSS</cp:lastModifiedBy>
  <cp:revision>301</cp:revision>
  <dcterms:created xsi:type="dcterms:W3CDTF">2016-08-26T11:03:23Z</dcterms:created>
  <dcterms:modified xsi:type="dcterms:W3CDTF">2019-08-08T13:24:28Z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0x01010050AD65DDDBBB2C41927327F3903045CD</vt:lpwstr>
  </property>
  <property fmtid="{D5CDD505-2E9C-101B-9397-08002B2CF9AE}" pid="3" name="Order">
    <vt:r8>10400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TemplateUrl">
    <vt:lpwstr/>
  </property>
  <property fmtid="{D5CDD505-2E9C-101B-9397-08002B2CF9AE}" pid="9" name="ComplianceAssetId">
    <vt:lpwstr/>
  </property>
  <property fmtid="{D5CDD505-2E9C-101B-9397-08002B2CF9AE}" pid="10" name="TitusGUID">
    <vt:lpwstr>5a3ed646-b11a-47fc-b384-a4d827a36b0b</vt:lpwstr>
  </property>
  <property fmtid="{D5CDD505-2E9C-101B-9397-08002B2CF9AE}" pid="11" name="HCLClassification">
    <vt:lpwstr>null</vt:lpwstr>
  </property>
</Properties>
</file>