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0645" y="2268679"/>
            <a:ext cx="206375" cy="4461510"/>
          </a:xfrm>
          <a:custGeom>
            <a:avLst/>
            <a:gdLst/>
            <a:ahLst/>
            <a:cxnLst/>
            <a:rect l="l" t="t" r="r" b="b"/>
            <a:pathLst>
              <a:path w="206375" h="4461509">
                <a:moveTo>
                  <a:pt x="206086" y="0"/>
                </a:moveTo>
                <a:lnTo>
                  <a:pt x="34348" y="0"/>
                </a:lnTo>
                <a:lnTo>
                  <a:pt x="20978" y="2699"/>
                </a:lnTo>
                <a:lnTo>
                  <a:pt x="10060" y="10060"/>
                </a:lnTo>
                <a:lnTo>
                  <a:pt x="2699" y="20979"/>
                </a:lnTo>
                <a:lnTo>
                  <a:pt x="0" y="34349"/>
                </a:lnTo>
                <a:lnTo>
                  <a:pt x="0" y="4461170"/>
                </a:lnTo>
                <a:lnTo>
                  <a:pt x="171738" y="4461170"/>
                </a:lnTo>
                <a:lnTo>
                  <a:pt x="185108" y="4458470"/>
                </a:lnTo>
                <a:lnTo>
                  <a:pt x="196026" y="4451109"/>
                </a:lnTo>
                <a:lnTo>
                  <a:pt x="203387" y="4440191"/>
                </a:lnTo>
                <a:lnTo>
                  <a:pt x="206086" y="4426821"/>
                </a:lnTo>
                <a:lnTo>
                  <a:pt x="206086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0645" y="2268679"/>
            <a:ext cx="206375" cy="4461510"/>
          </a:xfrm>
          <a:custGeom>
            <a:avLst/>
            <a:gdLst/>
            <a:ahLst/>
            <a:cxnLst/>
            <a:rect l="l" t="t" r="r" b="b"/>
            <a:pathLst>
              <a:path w="206375" h="4461509">
                <a:moveTo>
                  <a:pt x="34348" y="0"/>
                </a:moveTo>
                <a:lnTo>
                  <a:pt x="206086" y="0"/>
                </a:lnTo>
                <a:lnTo>
                  <a:pt x="206086" y="4426821"/>
                </a:lnTo>
                <a:lnTo>
                  <a:pt x="203387" y="4440191"/>
                </a:lnTo>
                <a:lnTo>
                  <a:pt x="196026" y="4451109"/>
                </a:lnTo>
                <a:lnTo>
                  <a:pt x="185108" y="4458470"/>
                </a:lnTo>
                <a:lnTo>
                  <a:pt x="171738" y="4461169"/>
                </a:lnTo>
                <a:lnTo>
                  <a:pt x="0" y="4461169"/>
                </a:lnTo>
                <a:lnTo>
                  <a:pt x="0" y="34349"/>
                </a:lnTo>
                <a:lnTo>
                  <a:pt x="2699" y="20978"/>
                </a:lnTo>
                <a:lnTo>
                  <a:pt x="10060" y="10060"/>
                </a:lnTo>
                <a:lnTo>
                  <a:pt x="20978" y="2699"/>
                </a:lnTo>
                <a:lnTo>
                  <a:pt x="34348" y="0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645" y="58879"/>
            <a:ext cx="206375" cy="2209800"/>
          </a:xfrm>
          <a:custGeom>
            <a:avLst/>
            <a:gdLst/>
            <a:ahLst/>
            <a:cxnLst/>
            <a:rect l="l" t="t" r="r" b="b"/>
            <a:pathLst>
              <a:path w="206375" h="2209800">
                <a:moveTo>
                  <a:pt x="206086" y="0"/>
                </a:moveTo>
                <a:lnTo>
                  <a:pt x="34348" y="0"/>
                </a:lnTo>
                <a:lnTo>
                  <a:pt x="20978" y="2699"/>
                </a:lnTo>
                <a:lnTo>
                  <a:pt x="10060" y="10060"/>
                </a:lnTo>
                <a:lnTo>
                  <a:pt x="2699" y="20979"/>
                </a:lnTo>
                <a:lnTo>
                  <a:pt x="0" y="34349"/>
                </a:lnTo>
                <a:lnTo>
                  <a:pt x="0" y="2209799"/>
                </a:lnTo>
                <a:lnTo>
                  <a:pt x="171738" y="2209799"/>
                </a:lnTo>
                <a:lnTo>
                  <a:pt x="185108" y="2207100"/>
                </a:lnTo>
                <a:lnTo>
                  <a:pt x="196026" y="2199739"/>
                </a:lnTo>
                <a:lnTo>
                  <a:pt x="203387" y="2188821"/>
                </a:lnTo>
                <a:lnTo>
                  <a:pt x="206086" y="2175451"/>
                </a:lnTo>
                <a:lnTo>
                  <a:pt x="206086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0645" y="58879"/>
            <a:ext cx="206375" cy="2209800"/>
          </a:xfrm>
          <a:custGeom>
            <a:avLst/>
            <a:gdLst/>
            <a:ahLst/>
            <a:cxnLst/>
            <a:rect l="l" t="t" r="r" b="b"/>
            <a:pathLst>
              <a:path w="206375" h="2209800">
                <a:moveTo>
                  <a:pt x="34348" y="0"/>
                </a:moveTo>
                <a:lnTo>
                  <a:pt x="206086" y="0"/>
                </a:lnTo>
                <a:lnTo>
                  <a:pt x="206086" y="2175451"/>
                </a:lnTo>
                <a:lnTo>
                  <a:pt x="203387" y="2188821"/>
                </a:lnTo>
                <a:lnTo>
                  <a:pt x="196026" y="2199739"/>
                </a:lnTo>
                <a:lnTo>
                  <a:pt x="185108" y="2207100"/>
                </a:lnTo>
                <a:lnTo>
                  <a:pt x="171738" y="2209800"/>
                </a:lnTo>
                <a:lnTo>
                  <a:pt x="0" y="2209800"/>
                </a:lnTo>
                <a:lnTo>
                  <a:pt x="0" y="34349"/>
                </a:lnTo>
                <a:lnTo>
                  <a:pt x="2699" y="20978"/>
                </a:lnTo>
                <a:lnTo>
                  <a:pt x="10060" y="10060"/>
                </a:lnTo>
                <a:lnTo>
                  <a:pt x="20978" y="2699"/>
                </a:lnTo>
                <a:lnTo>
                  <a:pt x="34348" y="0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9" y="647233"/>
            <a:ext cx="718629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512" y="1987832"/>
            <a:ext cx="9572625" cy="264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3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8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295" y="21706"/>
            <a:ext cx="219075" cy="6714490"/>
            <a:chOff x="124295" y="21706"/>
            <a:chExt cx="219075" cy="6714490"/>
          </a:xfrm>
        </p:grpSpPr>
        <p:sp>
          <p:nvSpPr>
            <p:cNvPr id="3" name="object 3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28056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800"/>
                  </a:lnTo>
                  <a:lnTo>
                    <a:pt x="171738" y="2209800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28056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1876" y="1859460"/>
            <a:ext cx="4497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0235" algn="l"/>
              </a:tabLst>
            </a:pPr>
            <a:r>
              <a:rPr dirty="0" sz="3600" b="1">
                <a:latin typeface="Times New Roman"/>
                <a:cs typeface="Times New Roman"/>
              </a:rPr>
              <a:t>TITLE</a:t>
            </a:r>
            <a:r>
              <a:rPr dirty="0" sz="3600" spc="-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:	</a:t>
            </a:r>
            <a:r>
              <a:rPr dirty="0" sz="3600" b="1">
                <a:latin typeface="Times New Roman"/>
                <a:cs typeface="Times New Roman"/>
              </a:rPr>
              <a:t>Loan</a:t>
            </a:r>
            <a:r>
              <a:rPr dirty="0" sz="3600" spc="-6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Dataset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876" y="4010504"/>
            <a:ext cx="5461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Submitted</a:t>
            </a:r>
            <a:r>
              <a:rPr dirty="0" sz="3600" spc="-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by</a:t>
            </a:r>
            <a:r>
              <a:rPr dirty="0" sz="3600" spc="-1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: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Nivedhitha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9056" y="154172"/>
            <a:ext cx="2410470" cy="99376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0516" y="618152"/>
            <a:ext cx="5307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Mini-Project</a:t>
            </a:r>
            <a:r>
              <a:rPr dirty="0" spc="-50"/>
              <a:t> </a:t>
            </a:r>
            <a:r>
              <a:rPr dirty="0" spc="-5">
                <a:solidFill>
                  <a:srgbClr val="2F5597"/>
                </a:solidFill>
              </a:rPr>
              <a:t>[Python]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52973" y="1767462"/>
            <a:ext cx="11216640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50545" marR="5080" indent="-538480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550545" algn="l"/>
                <a:tab pos="551180" algn="l"/>
                <a:tab pos="2026920" algn="l"/>
                <a:tab pos="3255010" algn="l"/>
                <a:tab pos="3629660" algn="l"/>
                <a:tab pos="5144135" algn="l"/>
                <a:tab pos="6031230" algn="l"/>
                <a:tab pos="6889115" algn="l"/>
                <a:tab pos="7526020" algn="l"/>
                <a:tab pos="8312150" algn="l"/>
                <a:tab pos="8761730" algn="l"/>
                <a:tab pos="9995535" algn="l"/>
              </a:tabLst>
            </a:pPr>
            <a:r>
              <a:rPr dirty="0" sz="2800">
                <a:latin typeface="Calibri"/>
                <a:cs typeface="Calibri"/>
              </a:rPr>
              <a:t>‘I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t_</a:t>
            </a:r>
            <a:r>
              <a:rPr dirty="0" sz="2800" spc="-60">
                <a:latin typeface="Calibri"/>
                <a:cs typeface="Calibri"/>
              </a:rPr>
              <a:t>r</a:t>
            </a:r>
            <a:r>
              <a:rPr dirty="0" sz="2800" spc="-30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e’	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lu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n	is	cha</a:t>
            </a:r>
            <a:r>
              <a:rPr dirty="0" sz="2800" spc="-6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c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er	t</a:t>
            </a:r>
            <a:r>
              <a:rPr dirty="0" sz="2800" spc="-5">
                <a:latin typeface="Calibri"/>
                <a:cs typeface="Calibri"/>
              </a:rPr>
              <a:t>y</a:t>
            </a:r>
            <a:r>
              <a:rPr dirty="0" sz="2800">
                <a:latin typeface="Calibri"/>
                <a:cs typeface="Calibri"/>
              </a:rPr>
              <a:t>pe.	</a:t>
            </a:r>
            <a:r>
              <a:rPr dirty="0" sz="2800" spc="-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ith	the	help	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f	la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bda	functi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  </a:t>
            </a:r>
            <a:r>
              <a:rPr dirty="0" sz="2800" spc="-20">
                <a:latin typeface="Calibri"/>
                <a:cs typeface="Calibri"/>
              </a:rPr>
              <a:t>convert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697" y="2781693"/>
            <a:ext cx="9264587" cy="6930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3042" y="3577357"/>
            <a:ext cx="4262316" cy="30638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8694" y="3674959"/>
            <a:ext cx="14033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5">
                <a:latin typeface="Arial MT"/>
                <a:cs typeface="Arial MT"/>
              </a:rPr>
              <a:t>•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803" y="3611181"/>
            <a:ext cx="6368415" cy="2272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9600"/>
              </a:lnSpc>
              <a:spcBef>
                <a:spcPts val="95"/>
              </a:spcBef>
            </a:pPr>
            <a:r>
              <a:rPr dirty="0" sz="2550" spc="5">
                <a:latin typeface="Calibri"/>
                <a:cs typeface="Calibri"/>
              </a:rPr>
              <a:t>apply()</a:t>
            </a:r>
            <a:r>
              <a:rPr dirty="0" sz="2550" spc="10">
                <a:latin typeface="Calibri"/>
                <a:cs typeface="Calibri"/>
              </a:rPr>
              <a:t> function</a:t>
            </a:r>
            <a:r>
              <a:rPr dirty="0" sz="2550" spc="15">
                <a:latin typeface="Calibri"/>
                <a:cs typeface="Calibri"/>
              </a:rPr>
              <a:t> </a:t>
            </a:r>
            <a:r>
              <a:rPr dirty="0" sz="2550" spc="5">
                <a:latin typeface="Calibri"/>
                <a:cs typeface="Calibri"/>
              </a:rPr>
              <a:t>is</a:t>
            </a:r>
            <a:r>
              <a:rPr dirty="0" sz="2550" spc="10">
                <a:latin typeface="Calibri"/>
                <a:cs typeface="Calibri"/>
              </a:rPr>
              <a:t> used</a:t>
            </a:r>
            <a:r>
              <a:rPr dirty="0" sz="2550" spc="15">
                <a:latin typeface="Calibri"/>
                <a:cs typeface="Calibri"/>
              </a:rPr>
              <a:t> </a:t>
            </a:r>
            <a:r>
              <a:rPr dirty="0" sz="2550" spc="10">
                <a:latin typeface="Calibri"/>
                <a:cs typeface="Calibri"/>
              </a:rPr>
              <a:t>along</a:t>
            </a:r>
            <a:r>
              <a:rPr dirty="0" sz="2550" spc="15">
                <a:latin typeface="Calibri"/>
                <a:cs typeface="Calibri"/>
              </a:rPr>
              <a:t> </a:t>
            </a:r>
            <a:r>
              <a:rPr dirty="0" sz="2550" spc="10">
                <a:latin typeface="Calibri"/>
                <a:cs typeface="Calibri"/>
              </a:rPr>
              <a:t>with</a:t>
            </a:r>
            <a:r>
              <a:rPr dirty="0" sz="2550" spc="15">
                <a:latin typeface="Calibri"/>
                <a:cs typeface="Calibri"/>
              </a:rPr>
              <a:t> </a:t>
            </a:r>
            <a:r>
              <a:rPr dirty="0" sz="2550" spc="10">
                <a:latin typeface="Calibri"/>
                <a:cs typeface="Calibri"/>
              </a:rPr>
              <a:t>lambda </a:t>
            </a:r>
            <a:r>
              <a:rPr dirty="0" sz="2550" spc="15">
                <a:latin typeface="Calibri"/>
                <a:cs typeface="Calibri"/>
              </a:rPr>
              <a:t> </a:t>
            </a:r>
            <a:r>
              <a:rPr dirty="0" sz="2550" spc="10">
                <a:latin typeface="Calibri"/>
                <a:cs typeface="Calibri"/>
              </a:rPr>
              <a:t>function with a </a:t>
            </a:r>
            <a:r>
              <a:rPr dirty="0" sz="2550" spc="5">
                <a:latin typeface="Calibri"/>
                <a:cs typeface="Calibri"/>
              </a:rPr>
              <a:t>condition </a:t>
            </a:r>
            <a:r>
              <a:rPr dirty="0" sz="2550" spc="-5">
                <a:latin typeface="Calibri"/>
                <a:cs typeface="Calibri"/>
              </a:rPr>
              <a:t>to convert ‘int_rate’ </a:t>
            </a:r>
            <a:r>
              <a:rPr dirty="0" sz="2550">
                <a:latin typeface="Calibri"/>
                <a:cs typeface="Calibri"/>
              </a:rPr>
              <a:t> </a:t>
            </a:r>
            <a:r>
              <a:rPr dirty="0" sz="2550" spc="5">
                <a:latin typeface="Calibri"/>
                <a:cs typeface="Calibri"/>
              </a:rPr>
              <a:t>column</a:t>
            </a:r>
            <a:r>
              <a:rPr dirty="0" sz="2550">
                <a:latin typeface="Calibri"/>
                <a:cs typeface="Calibri"/>
              </a:rPr>
              <a:t> </a:t>
            </a:r>
            <a:r>
              <a:rPr dirty="0" sz="2550" spc="-5">
                <a:latin typeface="Calibri"/>
                <a:cs typeface="Calibri"/>
              </a:rPr>
              <a:t>into</a:t>
            </a:r>
            <a:r>
              <a:rPr dirty="0" sz="2550" spc="5">
                <a:latin typeface="Calibri"/>
                <a:cs typeface="Calibri"/>
              </a:rPr>
              <a:t> </a:t>
            </a:r>
            <a:r>
              <a:rPr dirty="0" sz="2550">
                <a:latin typeface="Calibri"/>
                <a:cs typeface="Calibri"/>
              </a:rPr>
              <a:t>float</a:t>
            </a:r>
            <a:r>
              <a:rPr dirty="0" sz="2550" spc="5">
                <a:latin typeface="Calibri"/>
                <a:cs typeface="Calibri"/>
              </a:rPr>
              <a:t> </a:t>
            </a:r>
            <a:r>
              <a:rPr dirty="0" sz="2550">
                <a:latin typeface="Calibri"/>
                <a:cs typeface="Calibri"/>
              </a:rPr>
              <a:t>datatype</a:t>
            </a:r>
            <a:endParaRPr sz="2550">
              <a:latin typeface="Calibri"/>
              <a:cs typeface="Calibri"/>
            </a:endParaRPr>
          </a:p>
          <a:p>
            <a:pPr algn="just" marL="12700" marR="5715">
              <a:lnSpc>
                <a:spcPct val="109600"/>
              </a:lnSpc>
              <a:spcBef>
                <a:spcPts val="915"/>
              </a:spcBef>
            </a:pPr>
            <a:r>
              <a:rPr dirty="0" u="heavy" sz="255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</a:t>
            </a:r>
            <a:r>
              <a:rPr dirty="0" sz="2550" spc="10">
                <a:latin typeface="Calibri"/>
                <a:cs typeface="Calibri"/>
              </a:rPr>
              <a:t> –</a:t>
            </a:r>
            <a:r>
              <a:rPr dirty="0" sz="2550" spc="600">
                <a:latin typeface="Calibri"/>
                <a:cs typeface="Calibri"/>
              </a:rPr>
              <a:t> </a:t>
            </a:r>
            <a:r>
              <a:rPr dirty="0" sz="2550" spc="5">
                <a:latin typeface="Calibri"/>
                <a:cs typeface="Calibri"/>
              </a:rPr>
              <a:t>‘int_rate’</a:t>
            </a:r>
            <a:r>
              <a:rPr dirty="0" sz="2550" spc="10">
                <a:latin typeface="Calibri"/>
                <a:cs typeface="Calibri"/>
              </a:rPr>
              <a:t> </a:t>
            </a:r>
            <a:r>
              <a:rPr dirty="0" sz="2550" spc="5">
                <a:latin typeface="Calibri"/>
                <a:cs typeface="Calibri"/>
              </a:rPr>
              <a:t>converted</a:t>
            </a:r>
            <a:r>
              <a:rPr dirty="0" sz="2550" spc="10">
                <a:latin typeface="Calibri"/>
                <a:cs typeface="Calibri"/>
              </a:rPr>
              <a:t> </a:t>
            </a:r>
            <a:r>
              <a:rPr dirty="0" sz="2550" spc="5">
                <a:latin typeface="Calibri"/>
                <a:cs typeface="Calibri"/>
              </a:rPr>
              <a:t>into</a:t>
            </a:r>
            <a:r>
              <a:rPr dirty="0" sz="2550" spc="10">
                <a:latin typeface="Calibri"/>
                <a:cs typeface="Calibri"/>
              </a:rPr>
              <a:t> float </a:t>
            </a:r>
            <a:r>
              <a:rPr dirty="0" sz="2550" spc="15">
                <a:latin typeface="Calibri"/>
                <a:cs typeface="Calibri"/>
              </a:rPr>
              <a:t> </a:t>
            </a:r>
            <a:r>
              <a:rPr dirty="0" sz="2550">
                <a:latin typeface="Calibri"/>
                <a:cs typeface="Calibri"/>
              </a:rPr>
              <a:t>datatype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694" y="5069348"/>
            <a:ext cx="14033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5">
                <a:latin typeface="Arial MT"/>
                <a:cs typeface="Arial MT"/>
              </a:rPr>
              <a:t>•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582" y="5730483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75839" y="1767462"/>
            <a:ext cx="5648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>
                <a:latin typeface="Calibri"/>
                <a:cs typeface="Calibri"/>
              </a:rPr>
              <a:t>Check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datatype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each </a:t>
            </a:r>
            <a:r>
              <a:rPr dirty="0" sz="2800" spc="-1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839" y="3895603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4002" y="3861336"/>
            <a:ext cx="7399655" cy="124523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just" marL="12700" marR="5080">
              <a:lnSpc>
                <a:spcPts val="3120"/>
              </a:lnSpc>
              <a:spcBef>
                <a:spcPts val="400"/>
              </a:spcBef>
            </a:pP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above code having </a:t>
            </a:r>
            <a:r>
              <a:rPr dirty="0" sz="2800" spc="-20">
                <a:latin typeface="Calibri"/>
                <a:cs typeface="Calibri"/>
              </a:rPr>
              <a:t>‘dtypes’ </a:t>
            </a:r>
            <a:r>
              <a:rPr dirty="0" sz="2800" spc="-15">
                <a:latin typeface="Calibri"/>
                <a:cs typeface="Calibri"/>
              </a:rPr>
              <a:t>attribute </a:t>
            </a:r>
            <a:r>
              <a:rPr dirty="0" sz="2800" spc="-10">
                <a:latin typeface="Calibri"/>
                <a:cs typeface="Calibri"/>
              </a:rPr>
              <a:t>returns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series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names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index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corresponding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types</a:t>
            </a:r>
            <a:r>
              <a:rPr dirty="0" sz="2800">
                <a:latin typeface="Calibri"/>
                <a:cs typeface="Calibri"/>
              </a:rPr>
              <a:t> as the </a:t>
            </a:r>
            <a:r>
              <a:rPr dirty="0" sz="2800" spc="-1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2021" y="2630977"/>
            <a:ext cx="1761412" cy="79802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7386" y="365125"/>
            <a:ext cx="3117880" cy="6214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1219" y="1767461"/>
            <a:ext cx="10450195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50545" marR="5080" indent="-538480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550545" algn="l"/>
                <a:tab pos="551180" algn="l"/>
                <a:tab pos="1941195" algn="l"/>
                <a:tab pos="2573655" algn="l"/>
                <a:tab pos="3893185" algn="l"/>
                <a:tab pos="5210810" algn="l"/>
                <a:tab pos="5843270" algn="l"/>
                <a:tab pos="7205980" algn="l"/>
                <a:tab pos="8303259" algn="l"/>
                <a:tab pos="9807575" algn="l"/>
              </a:tabLst>
            </a:pPr>
            <a:r>
              <a:rPr dirty="0" sz="2800">
                <a:latin typeface="Calibri"/>
                <a:cs typeface="Calibri"/>
              </a:rPr>
              <a:t>Cleaning	the	d</a:t>
            </a:r>
            <a:r>
              <a:rPr dirty="0" sz="2800" spc="-30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-9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-	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30">
                <a:latin typeface="Calibri"/>
                <a:cs typeface="Calibri"/>
              </a:rPr>
              <a:t>v</a:t>
            </a:r>
            <a:r>
              <a:rPr dirty="0" sz="2800">
                <a:latin typeface="Calibri"/>
                <a:cs typeface="Calibri"/>
              </a:rPr>
              <a:t>e	the	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lu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ns	h</a:t>
            </a:r>
            <a:r>
              <a:rPr dirty="0" sz="2800" spc="-50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ving	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om</a:t>
            </a:r>
            <a:r>
              <a:rPr dirty="0" sz="2800">
                <a:latin typeface="Calibri"/>
                <a:cs typeface="Calibri"/>
              </a:rPr>
              <a:t>pl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e	NaN  </a:t>
            </a:r>
            <a:r>
              <a:rPr dirty="0" sz="2800" spc="-10">
                <a:latin typeface="Calibri"/>
                <a:cs typeface="Calibri"/>
              </a:rPr>
              <a:t>value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 the </a:t>
            </a:r>
            <a:r>
              <a:rPr dirty="0" sz="2800" spc="-15">
                <a:latin typeface="Calibri"/>
                <a:cs typeface="Calibri"/>
              </a:rPr>
              <a:t>entire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429207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382" y="4257803"/>
            <a:ext cx="9912350" cy="216535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just" marL="12700" marR="5080">
              <a:lnSpc>
                <a:spcPts val="3120"/>
              </a:lnSpc>
              <a:spcBef>
                <a:spcPts val="400"/>
              </a:spcBef>
            </a:pPr>
            <a:r>
              <a:rPr dirty="0" sz="2800" spc="-15">
                <a:latin typeface="Calibri"/>
                <a:cs typeface="Calibri"/>
              </a:rPr>
              <a:t>Here</a:t>
            </a:r>
            <a:r>
              <a:rPr dirty="0" sz="2800" spc="-10">
                <a:latin typeface="Calibri"/>
                <a:cs typeface="Calibri"/>
              </a:rPr>
              <a:t> dropna()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drops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columns with </a:t>
            </a:r>
            <a:r>
              <a:rPr dirty="0" sz="2800" spc="-20">
                <a:latin typeface="Calibri"/>
                <a:cs typeface="Calibri"/>
              </a:rPr>
              <a:t>any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missing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 spc="-5">
                <a:latin typeface="Calibri"/>
                <a:cs typeface="Calibri"/>
              </a:rPr>
              <a:t> (NaN)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stores</a:t>
            </a:r>
            <a:r>
              <a:rPr dirty="0" sz="2800" spc="-15">
                <a:latin typeface="Calibri"/>
                <a:cs typeface="Calibri"/>
              </a:rPr>
              <a:t> into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new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DataFrame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called</a:t>
            </a:r>
            <a:r>
              <a:rPr dirty="0" sz="2800">
                <a:latin typeface="Calibri"/>
                <a:cs typeface="Calibri"/>
              </a:rPr>
              <a:t> df1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contains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only</a:t>
            </a:r>
            <a:r>
              <a:rPr dirty="0" sz="2800">
                <a:latin typeface="Calibri"/>
                <a:cs typeface="Calibri"/>
              </a:rPr>
              <a:t> the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columns without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missing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ts val="3120"/>
              </a:lnSpc>
              <a:spcBef>
                <a:spcPts val="1010"/>
              </a:spcBef>
            </a:pP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Two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columns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having</a:t>
            </a:r>
            <a:r>
              <a:rPr dirty="0" sz="2800" spc="-5">
                <a:latin typeface="Calibri"/>
                <a:cs typeface="Calibri"/>
              </a:rPr>
              <a:t> missing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(column</a:t>
            </a:r>
            <a:r>
              <a:rPr dirty="0" sz="2800" spc="-5">
                <a:latin typeface="Calibri"/>
                <a:cs typeface="Calibri"/>
              </a:rPr>
              <a:t> number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changed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23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219" y="5608475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673" y="2804117"/>
            <a:ext cx="6592524" cy="6248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466" y="1176192"/>
            <a:ext cx="9801396" cy="53166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227" y="300808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69228" y="963814"/>
            <a:ext cx="10753090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50545" marR="5080" indent="-538480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 spc="-25">
                <a:latin typeface="Calibri"/>
                <a:cs typeface="Calibri"/>
              </a:rPr>
              <a:t>Write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find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counts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‘loan_status’</a:t>
            </a:r>
            <a:r>
              <a:rPr dirty="0" sz="2800" spc="26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category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r>
              <a:rPr dirty="0" sz="2800">
                <a:latin typeface="Calibri"/>
                <a:cs typeface="Calibri"/>
              </a:rPr>
              <a:t> and </a:t>
            </a:r>
            <a:r>
              <a:rPr dirty="0" sz="2800" spc="-10">
                <a:latin typeface="Calibri"/>
                <a:cs typeface="Calibri"/>
              </a:rPr>
              <a:t>filter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only</a:t>
            </a:r>
            <a:r>
              <a:rPr dirty="0" sz="2800">
                <a:latin typeface="Calibri"/>
                <a:cs typeface="Calibri"/>
              </a:rPr>
              <a:t> the ‘fully paid’ and </a:t>
            </a:r>
            <a:r>
              <a:rPr dirty="0" sz="2800" spc="-25">
                <a:latin typeface="Calibri"/>
                <a:cs typeface="Calibri"/>
              </a:rPr>
              <a:t>‘charged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25">
                <a:latin typeface="Calibri"/>
                <a:cs typeface="Calibri"/>
              </a:rPr>
              <a:t>off’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categories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372" y="2079385"/>
            <a:ext cx="10689255" cy="9597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3464" y="4332192"/>
            <a:ext cx="5083991" cy="210748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4947" y="322132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3111" y="3187062"/>
            <a:ext cx="10424795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  <a:tabLst>
                <a:tab pos="1275715" algn="l"/>
                <a:tab pos="1577975" algn="l"/>
                <a:tab pos="2894330" algn="l"/>
                <a:tab pos="3888104" algn="l"/>
                <a:tab pos="4612005" algn="l"/>
                <a:tab pos="6026150" algn="l"/>
                <a:tab pos="7381240" algn="l"/>
                <a:tab pos="8197215" algn="l"/>
                <a:tab pos="9528175" algn="l"/>
                <a:tab pos="9928860" algn="l"/>
              </a:tabLst>
            </a:pP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-4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30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ed	a	</a:t>
            </a:r>
            <a:r>
              <a:rPr dirty="0" sz="2800" spc="-5">
                <a:latin typeface="Calibri"/>
                <a:cs typeface="Calibri"/>
              </a:rPr>
              <a:t>Boo</a:t>
            </a:r>
            <a:r>
              <a:rPr dirty="0" sz="2800">
                <a:latin typeface="Calibri"/>
                <a:cs typeface="Calibri"/>
              </a:rPr>
              <a:t>lean	Se</a:t>
            </a:r>
            <a:r>
              <a:rPr dirty="0" sz="2800" spc="-5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ies	th</a:t>
            </a:r>
            <a:r>
              <a:rPr dirty="0" sz="2800" spc="-30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t	indi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30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es	</a:t>
            </a:r>
            <a:r>
              <a:rPr dirty="0" sz="2800" spc="-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h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ther	ea</a:t>
            </a:r>
            <a:r>
              <a:rPr dirty="0" sz="2800" spc="-5">
                <a:latin typeface="Calibri"/>
                <a:cs typeface="Calibri"/>
              </a:rPr>
              <a:t>c</a:t>
            </a:r>
            <a:r>
              <a:rPr dirty="0" sz="2800">
                <a:latin typeface="Calibri"/>
                <a:cs typeface="Calibri"/>
              </a:rPr>
              <a:t>h	ele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	in	the  </a:t>
            </a:r>
            <a:r>
              <a:rPr dirty="0" sz="2800" spc="-10">
                <a:latin typeface="Calibri"/>
                <a:cs typeface="Calibri"/>
              </a:rPr>
              <a:t>'loan_status'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r>
              <a:rPr dirty="0" sz="2800">
                <a:latin typeface="Calibri"/>
                <a:cs typeface="Calibri"/>
              </a:rPr>
              <a:t> is equal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'Fully </a:t>
            </a:r>
            <a:r>
              <a:rPr dirty="0" sz="2800" spc="-15">
                <a:latin typeface="Calibri"/>
                <a:cs typeface="Calibri"/>
              </a:rPr>
              <a:t>Paid’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‘Charged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25">
                <a:latin typeface="Calibri"/>
                <a:cs typeface="Calibri"/>
              </a:rPr>
              <a:t>Off’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948" y="4327301"/>
            <a:ext cx="125095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5">
                <a:latin typeface="Arial MT"/>
                <a:cs typeface="Arial MT"/>
              </a:rPr>
              <a:t>•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5479" y="4302427"/>
            <a:ext cx="5120640" cy="144780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84"/>
              </a:spcBef>
              <a:tabLst>
                <a:tab pos="1167765" algn="l"/>
                <a:tab pos="1781810" algn="l"/>
                <a:tab pos="2573655" algn="l"/>
                <a:tab pos="3506470" algn="l"/>
                <a:tab pos="4703445" algn="l"/>
              </a:tabLst>
            </a:pPr>
            <a:r>
              <a:rPr dirty="0" sz="2250" spc="15">
                <a:latin typeface="Calibri"/>
                <a:cs typeface="Calibri"/>
              </a:rPr>
              <a:t>R</a:t>
            </a:r>
            <a:r>
              <a:rPr dirty="0" sz="2250" spc="45">
                <a:latin typeface="Calibri"/>
                <a:cs typeface="Calibri"/>
              </a:rPr>
              <a:t>e</a:t>
            </a:r>
            <a:r>
              <a:rPr dirty="0" sz="2250" spc="60">
                <a:latin typeface="Calibri"/>
                <a:cs typeface="Calibri"/>
              </a:rPr>
              <a:t>turn</a:t>
            </a:r>
            <a:r>
              <a:rPr dirty="0" sz="2250" spc="-5">
                <a:latin typeface="Calibri"/>
                <a:cs typeface="Calibri"/>
              </a:rPr>
              <a:t>s</a:t>
            </a:r>
            <a:r>
              <a:rPr dirty="0" sz="2250">
                <a:latin typeface="Calibri"/>
                <a:cs typeface="Calibri"/>
              </a:rPr>
              <a:t>	</a:t>
            </a:r>
            <a:r>
              <a:rPr dirty="0" sz="2250" spc="60">
                <a:latin typeface="Calibri"/>
                <a:cs typeface="Calibri"/>
              </a:rPr>
              <a:t>th</a:t>
            </a:r>
            <a:r>
              <a:rPr dirty="0" sz="2250" spc="-5">
                <a:latin typeface="Calibri"/>
                <a:cs typeface="Calibri"/>
              </a:rPr>
              <a:t>e</a:t>
            </a:r>
            <a:r>
              <a:rPr dirty="0" sz="2250">
                <a:latin typeface="Calibri"/>
                <a:cs typeface="Calibri"/>
              </a:rPr>
              <a:t>	</a:t>
            </a:r>
            <a:r>
              <a:rPr dirty="0" sz="2250" spc="25">
                <a:latin typeface="Calibri"/>
                <a:cs typeface="Calibri"/>
              </a:rPr>
              <a:t>r</a:t>
            </a:r>
            <a:r>
              <a:rPr dirty="0" sz="2250" spc="45">
                <a:latin typeface="Calibri"/>
                <a:cs typeface="Calibri"/>
              </a:rPr>
              <a:t>o</a:t>
            </a:r>
            <a:r>
              <a:rPr dirty="0" sz="2250" spc="35">
                <a:latin typeface="Calibri"/>
                <a:cs typeface="Calibri"/>
              </a:rPr>
              <a:t>w</a:t>
            </a:r>
            <a:r>
              <a:rPr dirty="0" sz="2250" spc="-5">
                <a:latin typeface="Calibri"/>
                <a:cs typeface="Calibri"/>
              </a:rPr>
              <a:t>s</a:t>
            </a:r>
            <a:r>
              <a:rPr dirty="0" sz="2250">
                <a:latin typeface="Calibri"/>
                <a:cs typeface="Calibri"/>
              </a:rPr>
              <a:t>	</a:t>
            </a:r>
            <a:r>
              <a:rPr dirty="0" sz="2250" spc="60">
                <a:latin typeface="Calibri"/>
                <a:cs typeface="Calibri"/>
              </a:rPr>
              <a:t>whic</a:t>
            </a:r>
            <a:r>
              <a:rPr dirty="0" sz="2250" spc="-10">
                <a:latin typeface="Calibri"/>
                <a:cs typeface="Calibri"/>
              </a:rPr>
              <a:t>h</a:t>
            </a:r>
            <a:r>
              <a:rPr dirty="0" sz="2250">
                <a:latin typeface="Calibri"/>
                <a:cs typeface="Calibri"/>
              </a:rPr>
              <a:t>	</a:t>
            </a:r>
            <a:r>
              <a:rPr dirty="0" sz="2250" spc="60">
                <a:latin typeface="Calibri"/>
                <a:cs typeface="Calibri"/>
              </a:rPr>
              <a:t>s</a:t>
            </a:r>
            <a:r>
              <a:rPr dirty="0" sz="2250" spc="40">
                <a:latin typeface="Calibri"/>
                <a:cs typeface="Calibri"/>
              </a:rPr>
              <a:t>a</a:t>
            </a:r>
            <a:r>
              <a:rPr dirty="0" sz="2250" spc="60">
                <a:latin typeface="Calibri"/>
                <a:cs typeface="Calibri"/>
              </a:rPr>
              <a:t>ti</a:t>
            </a:r>
            <a:r>
              <a:rPr dirty="0" sz="2250" spc="35">
                <a:latin typeface="Calibri"/>
                <a:cs typeface="Calibri"/>
              </a:rPr>
              <a:t>s</a:t>
            </a:r>
            <a:r>
              <a:rPr dirty="0" sz="2250" spc="60">
                <a:latin typeface="Calibri"/>
                <a:cs typeface="Calibri"/>
              </a:rPr>
              <a:t>fie</a:t>
            </a:r>
            <a:r>
              <a:rPr dirty="0" sz="2250" spc="-5">
                <a:latin typeface="Calibri"/>
                <a:cs typeface="Calibri"/>
              </a:rPr>
              <a:t>s</a:t>
            </a:r>
            <a:r>
              <a:rPr dirty="0" sz="2250">
                <a:latin typeface="Calibri"/>
                <a:cs typeface="Calibri"/>
              </a:rPr>
              <a:t>	</a:t>
            </a:r>
            <a:r>
              <a:rPr dirty="0" sz="2250" spc="60">
                <a:latin typeface="Calibri"/>
                <a:cs typeface="Calibri"/>
              </a:rPr>
              <a:t>th</a:t>
            </a:r>
            <a:r>
              <a:rPr dirty="0" sz="2250" spc="-5">
                <a:latin typeface="Calibri"/>
                <a:cs typeface="Calibri"/>
              </a:rPr>
              <a:t>e  </a:t>
            </a:r>
            <a:r>
              <a:rPr dirty="0" sz="2250" spc="-10">
                <a:latin typeface="Calibri"/>
                <a:cs typeface="Calibri"/>
              </a:rPr>
              <a:t>condition, </a:t>
            </a:r>
            <a:r>
              <a:rPr dirty="0" sz="2250" spc="-5">
                <a:latin typeface="Calibri"/>
                <a:cs typeface="Calibri"/>
              </a:rPr>
              <a:t>the </a:t>
            </a:r>
            <a:r>
              <a:rPr dirty="0" sz="2250" spc="-10">
                <a:latin typeface="Calibri"/>
                <a:cs typeface="Calibri"/>
              </a:rPr>
              <a:t>Solution</a:t>
            </a:r>
            <a:endParaRPr sz="2250">
              <a:latin typeface="Calibri"/>
              <a:cs typeface="Calibri"/>
            </a:endParaRPr>
          </a:p>
          <a:p>
            <a:pPr marL="12700" marR="5080">
              <a:lnSpc>
                <a:spcPts val="2570"/>
              </a:lnSpc>
              <a:spcBef>
                <a:spcPts val="795"/>
              </a:spcBef>
            </a:pPr>
            <a:r>
              <a:rPr dirty="0" u="heavy" sz="225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</a:t>
            </a:r>
            <a:r>
              <a:rPr dirty="0" sz="2250" spc="45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–</a:t>
            </a:r>
            <a:r>
              <a:rPr dirty="0" sz="2250" spc="50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38577</a:t>
            </a:r>
            <a:r>
              <a:rPr dirty="0" sz="2250" spc="50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entries</a:t>
            </a:r>
            <a:r>
              <a:rPr dirty="0" sz="2250" spc="50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with</a:t>
            </a:r>
            <a:r>
              <a:rPr dirty="0" sz="2250" spc="55">
                <a:latin typeface="Calibri"/>
                <a:cs typeface="Calibri"/>
              </a:rPr>
              <a:t> </a:t>
            </a:r>
            <a:r>
              <a:rPr dirty="0" sz="2250" spc="-15">
                <a:latin typeface="Calibri"/>
                <a:cs typeface="Calibri"/>
              </a:rPr>
              <a:t>‘loan_status’ </a:t>
            </a:r>
            <a:r>
              <a:rPr dirty="0" sz="2250" spc="-495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either</a:t>
            </a:r>
            <a:r>
              <a:rPr dirty="0" sz="2250" spc="-10">
                <a:latin typeface="Calibri"/>
                <a:cs typeface="Calibri"/>
              </a:rPr>
              <a:t> </a:t>
            </a:r>
            <a:r>
              <a:rPr dirty="0" sz="2250" spc="-5">
                <a:latin typeface="Calibri"/>
                <a:cs typeface="Calibri"/>
              </a:rPr>
              <a:t>‘Fully </a:t>
            </a:r>
            <a:r>
              <a:rPr dirty="0" sz="2250" spc="-15">
                <a:latin typeface="Calibri"/>
                <a:cs typeface="Calibri"/>
              </a:rPr>
              <a:t>Paid’</a:t>
            </a:r>
            <a:r>
              <a:rPr dirty="0" sz="2250" spc="-5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or </a:t>
            </a:r>
            <a:r>
              <a:rPr dirty="0" sz="2250" spc="-15">
                <a:latin typeface="Calibri"/>
                <a:cs typeface="Calibri"/>
              </a:rPr>
              <a:t>‘Charged</a:t>
            </a:r>
            <a:r>
              <a:rPr dirty="0" sz="2250" spc="-5">
                <a:latin typeface="Calibri"/>
                <a:cs typeface="Calibri"/>
              </a:rPr>
              <a:t> </a:t>
            </a:r>
            <a:r>
              <a:rPr dirty="0" sz="2250" spc="15">
                <a:latin typeface="Calibri"/>
                <a:cs typeface="Calibri"/>
              </a:rPr>
              <a:t>off’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948" y="5081537"/>
            <a:ext cx="125095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5">
                <a:latin typeface="Arial MT"/>
                <a:cs typeface="Arial MT"/>
              </a:rPr>
              <a:t>•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60549" y="1767462"/>
            <a:ext cx="10661015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50545" marR="5080" indent="-538480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 spc="-10">
                <a:latin typeface="Calibri"/>
                <a:cs typeface="Calibri"/>
              </a:rPr>
              <a:t>Filter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‘Emp_Len’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extract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numerical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549" y="3768603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712" y="3734336"/>
            <a:ext cx="10123170" cy="848994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</a:pPr>
            <a:r>
              <a:rPr dirty="0" sz="2800" spc="-10">
                <a:latin typeface="Calibri"/>
                <a:cs typeface="Calibri"/>
              </a:rPr>
              <a:t>Above</a:t>
            </a:r>
            <a:r>
              <a:rPr dirty="0" sz="2800" spc="1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 spc="19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extracts</a:t>
            </a:r>
            <a:r>
              <a:rPr dirty="0" sz="2800" spc="1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numerical</a:t>
            </a:r>
            <a:r>
              <a:rPr dirty="0" sz="2800" spc="1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 spc="19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 spc="1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1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'emp_length'</a:t>
            </a:r>
            <a:r>
              <a:rPr dirty="0" sz="2800" spc="1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regular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expression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\d+, which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matches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more</a:t>
            </a:r>
            <a:r>
              <a:rPr dirty="0" sz="2800">
                <a:latin typeface="Calibri"/>
                <a:cs typeface="Calibri"/>
              </a:rPr>
              <a:t> digits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549" y="5212007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8712" y="5177740"/>
            <a:ext cx="9787255" cy="848994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</a:pP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5">
                <a:latin typeface="Calibri"/>
                <a:cs typeface="Calibri"/>
              </a:rPr>
              <a:t> numerical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were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extracted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‘emp_length’</a:t>
            </a:r>
            <a:r>
              <a:rPr dirty="0" sz="2800">
                <a:latin typeface="Calibri"/>
                <a:cs typeface="Calibri"/>
              </a:rPr>
              <a:t> 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replaced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‘emp_length’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extracted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499" y="2713946"/>
            <a:ext cx="10153299" cy="5895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504" y="957248"/>
            <a:ext cx="9920991" cy="55356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75838" y="1767462"/>
            <a:ext cx="11247120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50545" marR="5080" indent="-538480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550545" algn="l"/>
                <a:tab pos="551180" algn="l"/>
                <a:tab pos="1480820" algn="l"/>
                <a:tab pos="2091689" algn="l"/>
                <a:tab pos="3366770" algn="l"/>
                <a:tab pos="4791075" algn="l"/>
                <a:tab pos="6019165" algn="l"/>
                <a:tab pos="6629400" algn="l"/>
                <a:tab pos="7718425" algn="l"/>
                <a:tab pos="8543925" algn="l"/>
                <a:tab pos="9154795" algn="l"/>
                <a:tab pos="10160000" algn="l"/>
              </a:tabLst>
            </a:pPr>
            <a:r>
              <a:rPr dirty="0" sz="2800">
                <a:latin typeface="Calibri"/>
                <a:cs typeface="Calibri"/>
              </a:rPr>
              <a:t>Using	the	La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bda	functi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n,	</a:t>
            </a:r>
            <a:r>
              <a:rPr dirty="0" sz="2800" spc="-4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30">
                <a:latin typeface="Calibri"/>
                <a:cs typeface="Calibri"/>
              </a:rPr>
              <a:t>v</a:t>
            </a:r>
            <a:r>
              <a:rPr dirty="0" sz="2800">
                <a:latin typeface="Calibri"/>
                <a:cs typeface="Calibri"/>
              </a:rPr>
              <a:t>e	the	</a:t>
            </a:r>
            <a:r>
              <a:rPr dirty="0" sz="2800" spc="-5">
                <a:latin typeface="Calibri"/>
                <a:cs typeface="Calibri"/>
              </a:rPr>
              <a:t>mo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th	f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m	the	‘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rm</a:t>
            </a:r>
            <a:r>
              <a:rPr dirty="0" sz="2800">
                <a:latin typeface="Calibri"/>
                <a:cs typeface="Calibri"/>
              </a:rPr>
              <a:t>’	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lu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n  </a:t>
            </a:r>
            <a:r>
              <a:rPr dirty="0" sz="2800">
                <a:latin typeface="Calibri"/>
                <a:cs typeface="Calibri"/>
              </a:rPr>
              <a:t>such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‘36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months’,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‘60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months’</a:t>
            </a:r>
            <a:r>
              <a:rPr dirty="0" sz="2800">
                <a:latin typeface="Calibri"/>
                <a:cs typeface="Calibri"/>
              </a:rPr>
              <a:t> appear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>
                <a:latin typeface="Calibri"/>
                <a:cs typeface="Calibri"/>
              </a:rPr>
              <a:t>36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60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respectively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1262" y="3581607"/>
            <a:ext cx="3754004" cy="30071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2892254"/>
            <a:ext cx="8735532" cy="53674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1559" y="3557713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9722" y="3483034"/>
            <a:ext cx="6657975" cy="1426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95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apply()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along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lambda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strip</a:t>
            </a:r>
            <a:r>
              <a:rPr dirty="0" sz="2800" spc="-5">
                <a:latin typeface="Calibri"/>
                <a:cs typeface="Calibri"/>
              </a:rPr>
              <a:t> condition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trim</a:t>
            </a:r>
            <a:r>
              <a:rPr dirty="0" sz="2800">
                <a:latin typeface="Calibri"/>
                <a:cs typeface="Calibri"/>
              </a:rPr>
              <a:t> the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term</a:t>
            </a:r>
            <a:r>
              <a:rPr dirty="0" sz="2800" spc="-5">
                <a:latin typeface="Calibri"/>
                <a:cs typeface="Calibri"/>
              </a:rPr>
              <a:t> ‘months’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rows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559" y="5609577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9722" y="5575309"/>
            <a:ext cx="64833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10">
                <a:latin typeface="Calibri"/>
                <a:cs typeface="Calibri"/>
              </a:rPr>
              <a:t> ‘term’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 </a:t>
            </a:r>
            <a:r>
              <a:rPr dirty="0" sz="2800" spc="-5">
                <a:latin typeface="Calibri"/>
                <a:cs typeface="Calibri"/>
              </a:rPr>
              <a:t>changed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5">
                <a:latin typeface="Calibri"/>
                <a:cs typeface="Calibri"/>
              </a:rPr>
              <a:t> shown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425" y="312709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98425" y="1118030"/>
            <a:ext cx="10840085" cy="124523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just" marL="550545" marR="5080" indent="-538480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551180" algn="l"/>
              </a:tabLst>
            </a:pPr>
            <a:r>
              <a:rPr dirty="0" sz="2800" spc="-20">
                <a:latin typeface="Calibri"/>
                <a:cs typeface="Calibri"/>
              </a:rPr>
              <a:t>Create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new </a:t>
            </a:r>
            <a:r>
              <a:rPr dirty="0" sz="2800" spc="-10">
                <a:latin typeface="Calibri"/>
                <a:cs typeface="Calibri"/>
              </a:rPr>
              <a:t>column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>
                <a:latin typeface="Calibri"/>
                <a:cs typeface="Calibri"/>
              </a:rPr>
              <a:t>risky loan </a:t>
            </a:r>
            <a:r>
              <a:rPr dirty="0" sz="2800" spc="-10">
                <a:latin typeface="Calibri"/>
                <a:cs typeface="Calibri"/>
              </a:rPr>
              <a:t>applicant by </a:t>
            </a:r>
            <a:r>
              <a:rPr dirty="0" sz="2800" spc="-5">
                <a:latin typeface="Calibri"/>
                <a:cs typeface="Calibri"/>
              </a:rPr>
              <a:t>comparing </a:t>
            </a:r>
            <a:r>
              <a:rPr dirty="0" sz="2800" spc="-10">
                <a:latin typeface="Calibri"/>
                <a:cs typeface="Calibri"/>
              </a:rPr>
              <a:t>loan_amnt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funded_amnt with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following criteria </a:t>
            </a:r>
            <a:r>
              <a:rPr dirty="0" sz="2800">
                <a:latin typeface="Calibri"/>
                <a:cs typeface="Calibri"/>
              </a:rPr>
              <a:t>- If </a:t>
            </a:r>
            <a:r>
              <a:rPr dirty="0" sz="2800" spc="-10">
                <a:latin typeface="Calibri"/>
                <a:cs typeface="Calibri"/>
              </a:rPr>
              <a:t>loan_amnt </a:t>
            </a:r>
            <a:r>
              <a:rPr dirty="0" sz="2800">
                <a:latin typeface="Calibri"/>
                <a:cs typeface="Calibri"/>
              </a:rPr>
              <a:t>is less than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equals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funded_amnt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 </a:t>
            </a:r>
            <a:r>
              <a:rPr dirty="0" sz="2800">
                <a:latin typeface="Calibri"/>
                <a:cs typeface="Calibri"/>
              </a:rPr>
              <a:t>it as </a:t>
            </a:r>
            <a:r>
              <a:rPr dirty="0" sz="2800" spc="-5">
                <a:latin typeface="Calibri"/>
                <a:cs typeface="Calibri"/>
              </a:rPr>
              <a:t>‘0’ </a:t>
            </a:r>
            <a:r>
              <a:rPr dirty="0" sz="2800">
                <a:latin typeface="Calibri"/>
                <a:cs typeface="Calibri"/>
              </a:rPr>
              <a:t>else </a:t>
            </a:r>
            <a:r>
              <a:rPr dirty="0" sz="2800" spc="-5">
                <a:latin typeface="Calibri"/>
                <a:cs typeface="Calibri"/>
              </a:rPr>
              <a:t>set</a:t>
            </a:r>
            <a:r>
              <a:rPr dirty="0" sz="2800">
                <a:latin typeface="Calibri"/>
                <a:cs typeface="Calibri"/>
              </a:rPr>
              <a:t> it as</a:t>
            </a:r>
            <a:r>
              <a:rPr dirty="0" sz="2800" spc="-5">
                <a:latin typeface="Calibri"/>
                <a:cs typeface="Calibri"/>
              </a:rPr>
              <a:t> ‘1’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425" y="4039106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404" y="2520094"/>
            <a:ext cx="11298988" cy="13018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5148" y="5068536"/>
            <a:ext cx="6099244" cy="15184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36587" y="4004839"/>
            <a:ext cx="10302240" cy="18542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  <a:tabLst>
                <a:tab pos="1166495" algn="l"/>
                <a:tab pos="2526030" algn="l"/>
                <a:tab pos="2898140" algn="l"/>
                <a:tab pos="3739515" algn="l"/>
                <a:tab pos="4685030" algn="l"/>
                <a:tab pos="5478780" algn="l"/>
                <a:tab pos="6710045" algn="l"/>
                <a:tab pos="8069580" algn="l"/>
                <a:tab pos="8863330" algn="l"/>
                <a:tab pos="9371965" algn="l"/>
                <a:tab pos="9714230" algn="l"/>
              </a:tabLst>
            </a:pPr>
            <a:r>
              <a:rPr dirty="0" sz="2800">
                <a:latin typeface="Calibri"/>
                <a:cs typeface="Calibri"/>
              </a:rPr>
              <a:t>appl</a:t>
            </a:r>
            <a:r>
              <a:rPr dirty="0" sz="2800" spc="-5">
                <a:latin typeface="Calibri"/>
                <a:cs typeface="Calibri"/>
              </a:rPr>
              <a:t>y(</a:t>
            </a:r>
            <a:r>
              <a:rPr dirty="0" sz="2800">
                <a:latin typeface="Calibri"/>
                <a:cs typeface="Calibri"/>
              </a:rPr>
              <a:t>)	functi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	is	used	al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ng	</a:t>
            </a:r>
            <a:r>
              <a:rPr dirty="0" sz="2800" spc="-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ith	la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bda	functi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	</a:t>
            </a:r>
            <a:r>
              <a:rPr dirty="0" sz="2800" spc="-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ith	an	if	else  </a:t>
            </a: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>
                <a:latin typeface="Calibri"/>
                <a:cs typeface="Calibri"/>
              </a:rPr>
              <a:t>shown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change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0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1 </a:t>
            </a:r>
            <a:r>
              <a:rPr dirty="0" sz="2800" spc="-10">
                <a:latin typeface="Calibri"/>
                <a:cs typeface="Calibri"/>
              </a:rPr>
              <a:t>accordingly</a:t>
            </a:r>
            <a:endParaRPr sz="2800">
              <a:latin typeface="Calibri"/>
              <a:cs typeface="Calibri"/>
            </a:endParaRPr>
          </a:p>
          <a:p>
            <a:pPr marL="57785" marR="6398895">
              <a:lnSpc>
                <a:spcPts val="3120"/>
              </a:lnSpc>
              <a:spcBef>
                <a:spcPts val="1680"/>
              </a:spcBef>
            </a:pP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Rows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were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changed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25">
                <a:latin typeface="Calibri"/>
                <a:cs typeface="Calibri"/>
              </a:rPr>
              <a:t>zeros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144" y="5044643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838" y="104308"/>
            <a:ext cx="3490595" cy="1281430"/>
          </a:xfrm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12700" marR="5080">
              <a:lnSpc>
                <a:spcPts val="4610"/>
              </a:lnSpc>
              <a:spcBef>
                <a:spcPts val="810"/>
              </a:spcBef>
              <a:tabLst>
                <a:tab pos="1878964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-90"/>
              <a:t> </a:t>
            </a:r>
            <a:r>
              <a:rPr dirty="0"/>
              <a:t>– </a:t>
            </a:r>
            <a:r>
              <a:rPr dirty="0" spc="-1085"/>
              <a:t> </a:t>
            </a:r>
            <a:r>
              <a:rPr dirty="0" spc="-5"/>
              <a:t>Question</a:t>
            </a:r>
            <a:r>
              <a:rPr dirty="0" spc="-15"/>
              <a:t> </a:t>
            </a:r>
            <a:r>
              <a:rPr dirty="0"/>
              <a:t>10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582" y="5696100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75838" y="1495455"/>
            <a:ext cx="5205730" cy="16421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just" marL="550545" marR="5080" indent="-538480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551180" algn="l"/>
              </a:tabLst>
            </a:pPr>
            <a:r>
              <a:rPr dirty="0" sz="2800">
                <a:latin typeface="Calibri"/>
                <a:cs typeface="Calibri"/>
              </a:rPr>
              <a:t>Using the bar </a:t>
            </a:r>
            <a:r>
              <a:rPr dirty="0" sz="2800" spc="-5">
                <a:latin typeface="Calibri"/>
                <a:cs typeface="Calibri"/>
              </a:rPr>
              <a:t>plot </a:t>
            </a:r>
            <a:r>
              <a:rPr dirty="0" sz="2800" spc="-10">
                <a:latin typeface="Calibri"/>
                <a:cs typeface="Calibri"/>
              </a:rPr>
              <a:t>visualize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105">
                <a:latin typeface="Calibri"/>
                <a:cs typeface="Calibri"/>
              </a:rPr>
              <a:t>loan_status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100">
                <a:latin typeface="Calibri"/>
                <a:cs typeface="Calibri"/>
              </a:rPr>
              <a:t>column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95">
                <a:latin typeface="Calibri"/>
                <a:cs typeface="Calibri"/>
              </a:rPr>
              <a:t>against 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categorical </a:t>
            </a:r>
            <a:r>
              <a:rPr dirty="0" sz="2800" spc="-10">
                <a:latin typeface="Calibri"/>
                <a:cs typeface="Calibri"/>
              </a:rPr>
              <a:t>column grade, term,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15">
                <a:latin typeface="Calibri"/>
                <a:cs typeface="Calibri"/>
              </a:rPr>
              <a:t>verification_status.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Write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 spc="1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001" y="2984579"/>
            <a:ext cx="4666615" cy="146939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800" spc="-10">
                <a:latin typeface="Calibri"/>
                <a:cs typeface="Calibri"/>
              </a:rPr>
              <a:t>observation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 spc="-5">
                <a:latin typeface="Calibri"/>
                <a:cs typeface="Calibri"/>
              </a:rPr>
              <a:t> each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graph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120"/>
              </a:lnSpc>
              <a:spcBef>
                <a:spcPts val="1065"/>
              </a:spcBef>
            </a:pP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plot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barplot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sns.countplot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838" y="3639063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27212" y="127707"/>
            <a:ext cx="5837555" cy="4324985"/>
            <a:chOff x="6127212" y="127707"/>
            <a:chExt cx="5837555" cy="432498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7212" y="127707"/>
              <a:ext cx="5837270" cy="21409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212" y="2311579"/>
              <a:ext cx="5837270" cy="214097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2127" y="4502299"/>
            <a:ext cx="7422356" cy="21970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45935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0115" algn="l"/>
              </a:tabLst>
            </a:pPr>
            <a:r>
              <a:rPr dirty="0" spc="-15"/>
              <a:t>Problem	</a:t>
            </a:r>
            <a:r>
              <a:rPr dirty="0" spc="-5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820719"/>
            <a:ext cx="10448925" cy="210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Dataset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loan.csv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857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Problem Statement </a:t>
            </a:r>
            <a:r>
              <a:rPr dirty="0" sz="2800">
                <a:latin typeface="Times New Roman"/>
                <a:cs typeface="Times New Roman"/>
              </a:rPr>
              <a:t>: </a:t>
            </a:r>
            <a:r>
              <a:rPr dirty="0" sz="2800" spc="-1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identify variables which indicate if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person is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likely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default,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r>
              <a:rPr dirty="0" sz="2800">
                <a:latin typeface="Times New Roman"/>
                <a:cs typeface="Times New Roman"/>
              </a:rPr>
              <a:t> 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identifying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risky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loan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applicants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avoid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financial loss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company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6" name="object 6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2129" y="1367056"/>
            <a:ext cx="6610496" cy="52717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2086" y="1578132"/>
            <a:ext cx="43770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1282700" algn="l"/>
                <a:tab pos="2132965" algn="l"/>
                <a:tab pos="2511425" algn="l"/>
                <a:tab pos="3420110" algn="l"/>
                <a:tab pos="3924300" algn="l"/>
              </a:tabLst>
            </a:pPr>
            <a:r>
              <a:rPr dirty="0" sz="2800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ans	</a:t>
            </a:r>
            <a:r>
              <a:rPr dirty="0" sz="2800" spc="-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ith	a	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m	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f	'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686" y="1974601"/>
            <a:ext cx="1605915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dirty="0" sz="2800" spc="160">
                <a:latin typeface="Calibri"/>
                <a:cs typeface="Calibri"/>
              </a:rPr>
              <a:t>months' </a:t>
            </a:r>
            <a:r>
              <a:rPr dirty="0" sz="2800" spc="165">
                <a:latin typeface="Calibri"/>
                <a:cs typeface="Calibri"/>
              </a:rPr>
              <a:t> </a:t>
            </a:r>
            <a:r>
              <a:rPr dirty="0" sz="2800" spc="10">
                <a:latin typeface="Calibri"/>
                <a:cs typeface="Calibri"/>
              </a:rPr>
              <a:t>p</a:t>
            </a:r>
            <a:r>
              <a:rPr dirty="0" sz="2800" spc="-40">
                <a:latin typeface="Calibri"/>
                <a:cs typeface="Calibri"/>
              </a:rPr>
              <a:t>r</a:t>
            </a:r>
            <a:r>
              <a:rPr dirty="0" sz="2800" spc="10">
                <a:latin typeface="Calibri"/>
                <a:cs typeface="Calibri"/>
              </a:rPr>
              <a:t>opo</a:t>
            </a:r>
            <a:r>
              <a:rPr dirty="0" sz="2800" spc="5">
                <a:latin typeface="Calibri"/>
                <a:cs typeface="Calibri"/>
              </a:rPr>
              <a:t>r</a:t>
            </a:r>
            <a:r>
              <a:rPr dirty="0" sz="2800" spc="10"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1064" y="1974601"/>
            <a:ext cx="2547620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49554" marR="5080" indent="-237490">
              <a:lnSpc>
                <a:spcPts val="3120"/>
              </a:lnSpc>
              <a:spcBef>
                <a:spcPts val="405"/>
              </a:spcBef>
              <a:tabLst>
                <a:tab pos="805815" algn="l"/>
                <a:tab pos="1043940" algn="l"/>
                <a:tab pos="1485265" algn="l"/>
              </a:tabLst>
            </a:pPr>
            <a:r>
              <a:rPr dirty="0" sz="2800" spc="195">
                <a:latin typeface="Calibri"/>
                <a:cs typeface="Calibri"/>
              </a:rPr>
              <a:t>h</a:t>
            </a:r>
            <a:r>
              <a:rPr dirty="0" sz="2800" spc="150">
                <a:latin typeface="Calibri"/>
                <a:cs typeface="Calibri"/>
              </a:rPr>
              <a:t>a</a:t>
            </a:r>
            <a:r>
              <a:rPr dirty="0" sz="2800" spc="170">
                <a:latin typeface="Calibri"/>
                <a:cs typeface="Calibri"/>
              </a:rPr>
              <a:t>v</a:t>
            </a:r>
            <a:r>
              <a:rPr dirty="0" sz="2800">
                <a:latin typeface="Calibri"/>
                <a:cs typeface="Calibri"/>
              </a:rPr>
              <a:t>e		a	</a:t>
            </a:r>
            <a:r>
              <a:rPr dirty="0" sz="2800" spc="195">
                <a:latin typeface="Calibri"/>
                <a:cs typeface="Calibri"/>
              </a:rPr>
              <a:t>highe</a:t>
            </a:r>
            <a:r>
              <a:rPr dirty="0" sz="2800">
                <a:latin typeface="Calibri"/>
                <a:cs typeface="Calibri"/>
              </a:rPr>
              <a:t>r  </a:t>
            </a:r>
            <a:r>
              <a:rPr dirty="0" sz="2800" spc="5">
                <a:latin typeface="Calibri"/>
                <a:cs typeface="Calibri"/>
              </a:rPr>
              <a:t>of	</a:t>
            </a:r>
            <a:r>
              <a:rPr dirty="0" sz="2800" spc="10">
                <a:latin typeface="Calibri"/>
                <a:cs typeface="Calibri"/>
              </a:rPr>
              <a:t>'Fully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686" y="2767536"/>
            <a:ext cx="33889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6175" algn="l"/>
                <a:tab pos="3047365" algn="l"/>
              </a:tabLst>
            </a:pPr>
            <a:r>
              <a:rPr dirty="0" sz="2800" spc="190">
                <a:latin typeface="Calibri"/>
                <a:cs typeface="Calibri"/>
              </a:rPr>
              <a:t>loan</a:t>
            </a:r>
            <a:r>
              <a:rPr dirty="0" sz="2800">
                <a:latin typeface="Calibri"/>
                <a:cs typeface="Calibri"/>
              </a:rPr>
              <a:t>s	</a:t>
            </a:r>
            <a:r>
              <a:rPr dirty="0" sz="2800" spc="170">
                <a:latin typeface="Calibri"/>
                <a:cs typeface="Calibri"/>
              </a:rPr>
              <a:t>c</a:t>
            </a:r>
            <a:r>
              <a:rPr dirty="0" sz="2800" spc="190">
                <a:latin typeface="Calibri"/>
                <a:cs typeface="Calibri"/>
              </a:rPr>
              <a:t>ompa</a:t>
            </a:r>
            <a:r>
              <a:rPr dirty="0" sz="2800" spc="150">
                <a:latin typeface="Calibri"/>
                <a:cs typeface="Calibri"/>
              </a:rPr>
              <a:t>r</a:t>
            </a:r>
            <a:r>
              <a:rPr dirty="0" sz="2800" spc="19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d	</a:t>
            </a:r>
            <a:r>
              <a:rPr dirty="0" sz="2800" spc="16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731" y="2371069"/>
            <a:ext cx="7366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3240"/>
              </a:lnSpc>
              <a:spcBef>
                <a:spcPts val="100"/>
              </a:spcBef>
            </a:pPr>
            <a:r>
              <a:rPr dirty="0" sz="2800" spc="10">
                <a:latin typeface="Calibri"/>
                <a:cs typeface="Calibri"/>
              </a:rPr>
              <a:t>paid'</a:t>
            </a:r>
            <a:endParaRPr sz="2800">
              <a:latin typeface="Calibri"/>
              <a:cs typeface="Calibri"/>
            </a:endParaRPr>
          </a:p>
          <a:p>
            <a:pPr algn="r" marR="6350">
              <a:lnSpc>
                <a:spcPts val="3240"/>
              </a:lnSpc>
            </a:pPr>
            <a:r>
              <a:rPr dirty="0" sz="2800" spc="125">
                <a:latin typeface="Calibri"/>
                <a:cs typeface="Calibri"/>
              </a:rPr>
              <a:t>'60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086" y="3067257"/>
            <a:ext cx="4377690" cy="318198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860"/>
              </a:spcBef>
            </a:pPr>
            <a:r>
              <a:rPr dirty="0" sz="2800" spc="-5">
                <a:latin typeface="Calibri"/>
                <a:cs typeface="Calibri"/>
              </a:rPr>
              <a:t>months'.</a:t>
            </a:r>
            <a:endParaRPr sz="2800">
              <a:latin typeface="Calibri"/>
              <a:cs typeface="Calibri"/>
            </a:endParaRPr>
          </a:p>
          <a:p>
            <a:pPr algn="just" marL="241300" marR="5715" indent="-228600">
              <a:lnSpc>
                <a:spcPts val="3120"/>
              </a:lnSpc>
              <a:spcBef>
                <a:spcPts val="10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'Fully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Paid'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loans </a:t>
            </a:r>
            <a:r>
              <a:rPr dirty="0" sz="2800">
                <a:latin typeface="Calibri"/>
                <a:cs typeface="Calibri"/>
              </a:rPr>
              <a:t>is higher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both </a:t>
            </a:r>
            <a:r>
              <a:rPr dirty="0" sz="2800" spc="-10">
                <a:latin typeface="Calibri"/>
                <a:cs typeface="Calibri"/>
              </a:rPr>
              <a:t>term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options.</a:t>
            </a:r>
            <a:endParaRPr sz="2800">
              <a:latin typeface="Calibri"/>
              <a:cs typeface="Calibri"/>
            </a:endParaRPr>
          </a:p>
          <a:p>
            <a:pPr algn="just" marL="241300" marR="5080" indent="-228600">
              <a:lnSpc>
                <a:spcPts val="31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Loans with </a:t>
            </a:r>
            <a:r>
              <a:rPr dirty="0" sz="2800" spc="-10">
                <a:latin typeface="Calibri"/>
                <a:cs typeface="Calibri"/>
              </a:rPr>
              <a:t>term </a:t>
            </a:r>
            <a:r>
              <a:rPr dirty="0" sz="2800" spc="-5">
                <a:latin typeface="Calibri"/>
                <a:cs typeface="Calibri"/>
              </a:rPr>
              <a:t>'60 </a:t>
            </a:r>
            <a:r>
              <a:rPr dirty="0" sz="2800" spc="-10">
                <a:latin typeface="Calibri"/>
                <a:cs typeface="Calibri"/>
              </a:rPr>
              <a:t>months'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have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15">
                <a:latin typeface="Calibri"/>
                <a:cs typeface="Calibri"/>
              </a:rPr>
              <a:t>loans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15">
                <a:latin typeface="Calibri"/>
                <a:cs typeface="Calibri"/>
              </a:rPr>
              <a:t>which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20">
                <a:latin typeface="Calibri"/>
                <a:cs typeface="Calibri"/>
              </a:rPr>
              <a:t>in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'current' </a:t>
            </a:r>
            <a:r>
              <a:rPr dirty="0" sz="2800" spc="-5">
                <a:latin typeface="Calibri"/>
                <a:cs typeface="Calibri"/>
              </a:rPr>
              <a:t>condition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137" y="1367849"/>
            <a:ext cx="6870531" cy="54901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2086" y="1578132"/>
            <a:ext cx="4384040" cy="29584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just" marL="241300" marR="5080" indent="-228600">
              <a:lnSpc>
                <a:spcPts val="312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Grade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'B'</a:t>
            </a:r>
            <a:r>
              <a:rPr dirty="0" sz="2800">
                <a:latin typeface="Calibri"/>
                <a:cs typeface="Calibri"/>
              </a:rPr>
              <a:t> has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highest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35">
                <a:latin typeface="Calibri"/>
                <a:cs typeface="Calibri"/>
              </a:rPr>
              <a:t>number</a:t>
            </a:r>
            <a:r>
              <a:rPr dirty="0" sz="2800" spc="705">
                <a:latin typeface="Calibri"/>
                <a:cs typeface="Calibri"/>
              </a:rPr>
              <a:t> </a:t>
            </a:r>
            <a:r>
              <a:rPr dirty="0" sz="2800" spc="20">
                <a:latin typeface="Calibri"/>
                <a:cs typeface="Calibri"/>
              </a:rPr>
              <a:t>of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30">
                <a:latin typeface="Calibri"/>
                <a:cs typeface="Calibri"/>
              </a:rPr>
              <a:t>'Charged</a:t>
            </a:r>
            <a:r>
              <a:rPr dirty="0" sz="2800" spc="35">
                <a:latin typeface="Calibri"/>
                <a:cs typeface="Calibri"/>
              </a:rPr>
              <a:t> Off'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loans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compared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other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grades.</a:t>
            </a:r>
            <a:endParaRPr sz="2800">
              <a:latin typeface="Calibri"/>
              <a:cs typeface="Calibri"/>
            </a:endParaRPr>
          </a:p>
          <a:p>
            <a:pPr algn="just" marL="241300" marR="10160" indent="-228600">
              <a:lnSpc>
                <a:spcPts val="31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Grade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'B'</a:t>
            </a:r>
            <a:r>
              <a:rPr dirty="0" sz="2800">
                <a:latin typeface="Calibri"/>
                <a:cs typeface="Calibri"/>
              </a:rPr>
              <a:t> has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highest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 of </a:t>
            </a:r>
            <a:r>
              <a:rPr dirty="0" sz="2800">
                <a:latin typeface="Calibri"/>
                <a:cs typeface="Calibri"/>
              </a:rPr>
              <a:t>'Fully </a:t>
            </a:r>
            <a:r>
              <a:rPr dirty="0" sz="2800" spc="-15">
                <a:latin typeface="Calibri"/>
                <a:cs typeface="Calibri"/>
              </a:rPr>
              <a:t>Paid' </a:t>
            </a:r>
            <a:r>
              <a:rPr dirty="0" sz="2800" spc="-5">
                <a:latin typeface="Calibri"/>
                <a:cs typeface="Calibri"/>
              </a:rPr>
              <a:t>loans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folled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Grade</a:t>
            </a:r>
            <a:r>
              <a:rPr dirty="0" sz="2800">
                <a:latin typeface="Calibri"/>
                <a:cs typeface="Calibri"/>
              </a:rPr>
              <a:t> 'A'.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3" name="object 3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38" y="1393049"/>
            <a:ext cx="6640220" cy="5350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2086" y="1578132"/>
            <a:ext cx="4364990" cy="46710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just" marL="241300" marR="50165" indent="-228600">
              <a:lnSpc>
                <a:spcPts val="312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Loans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'Not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Verified'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verification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status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have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higher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proportion</a:t>
            </a:r>
            <a:r>
              <a:rPr dirty="0" sz="2800" spc="-5">
                <a:latin typeface="Calibri"/>
                <a:cs typeface="Calibri"/>
              </a:rPr>
              <a:t> of</a:t>
            </a:r>
            <a:r>
              <a:rPr dirty="0" sz="2800">
                <a:latin typeface="Calibri"/>
                <a:cs typeface="Calibri"/>
              </a:rPr>
              <a:t> 'Fully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Paid'</a:t>
            </a:r>
            <a:r>
              <a:rPr dirty="0" sz="2800" spc="-5">
                <a:latin typeface="Calibri"/>
                <a:cs typeface="Calibri"/>
              </a:rPr>
              <a:t> loans.</a:t>
            </a:r>
            <a:endParaRPr sz="2800">
              <a:latin typeface="Calibri"/>
              <a:cs typeface="Calibri"/>
            </a:endParaRPr>
          </a:p>
          <a:p>
            <a:pPr algn="just" marL="241300" marR="5080" indent="-228600">
              <a:lnSpc>
                <a:spcPts val="31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365">
                <a:latin typeface="Calibri"/>
                <a:cs typeface="Calibri"/>
              </a:rPr>
              <a:t>Loan</a:t>
            </a:r>
            <a:r>
              <a:rPr dirty="0" sz="2800">
                <a:latin typeface="Calibri"/>
                <a:cs typeface="Calibri"/>
              </a:rPr>
              <a:t>s   </a:t>
            </a:r>
            <a:r>
              <a:rPr dirty="0" sz="2800" spc="-3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</a:t>
            </a:r>
            <a:r>
              <a:rPr dirty="0" sz="2800" spc="-270">
                <a:latin typeface="Calibri"/>
                <a:cs typeface="Calibri"/>
              </a:rPr>
              <a:t> </a:t>
            </a:r>
            <a:r>
              <a:rPr dirty="0" sz="2800" spc="365">
                <a:latin typeface="Calibri"/>
                <a:cs typeface="Calibri"/>
              </a:rPr>
              <a:t>it</a:t>
            </a:r>
            <a:r>
              <a:rPr dirty="0" sz="2800">
                <a:latin typeface="Calibri"/>
                <a:cs typeface="Calibri"/>
              </a:rPr>
              <a:t>h   </a:t>
            </a:r>
            <a:r>
              <a:rPr dirty="0" sz="2800" spc="-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'</a:t>
            </a:r>
            <a:r>
              <a:rPr dirty="0" sz="2800" spc="-270">
                <a:latin typeface="Calibri"/>
                <a:cs typeface="Calibri"/>
              </a:rPr>
              <a:t> </a:t>
            </a:r>
            <a:r>
              <a:rPr dirty="0" sz="2800" spc="225">
                <a:latin typeface="Calibri"/>
                <a:cs typeface="Calibri"/>
              </a:rPr>
              <a:t>V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2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</a:t>
            </a:r>
            <a:r>
              <a:rPr dirty="0" sz="2800" spc="-265">
                <a:latin typeface="Calibri"/>
                <a:cs typeface="Calibri"/>
              </a:rPr>
              <a:t> </a:t>
            </a:r>
            <a:r>
              <a:rPr dirty="0" sz="2800" spc="365">
                <a:latin typeface="Calibri"/>
                <a:cs typeface="Calibri"/>
              </a:rPr>
              <a:t>ifi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270">
                <a:latin typeface="Calibri"/>
                <a:cs typeface="Calibri"/>
              </a:rPr>
              <a:t> </a:t>
            </a:r>
            <a:r>
              <a:rPr dirty="0" sz="2800" spc="36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' </a:t>
            </a:r>
            <a:r>
              <a:rPr dirty="0" sz="2800" spc="-265">
                <a:latin typeface="Calibri"/>
                <a:cs typeface="Calibri"/>
              </a:rPr>
              <a:t> </a:t>
            </a:r>
            <a:r>
              <a:rPr dirty="0" sz="2800" spc="130">
                <a:latin typeface="Calibri"/>
                <a:cs typeface="Calibri"/>
              </a:rPr>
              <a:t>verification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 spc="105">
                <a:latin typeface="Calibri"/>
                <a:cs typeface="Calibri"/>
              </a:rPr>
              <a:t>status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120">
                <a:latin typeface="Calibri"/>
                <a:cs typeface="Calibri"/>
              </a:rPr>
              <a:t>have </a:t>
            </a:r>
            <a:r>
              <a:rPr dirty="0" sz="2800" spc="125">
                <a:latin typeface="Calibri"/>
                <a:cs typeface="Calibri"/>
              </a:rPr>
              <a:t> </a:t>
            </a:r>
            <a:r>
              <a:rPr dirty="0" sz="2800" spc="35">
                <a:latin typeface="Calibri"/>
                <a:cs typeface="Calibri"/>
              </a:rPr>
              <a:t>higher</a:t>
            </a:r>
            <a:r>
              <a:rPr dirty="0" sz="2800" spc="705">
                <a:latin typeface="Calibri"/>
                <a:cs typeface="Calibri"/>
              </a:rPr>
              <a:t> </a:t>
            </a:r>
            <a:r>
              <a:rPr dirty="0" sz="2800" spc="30">
                <a:latin typeface="Calibri"/>
                <a:cs typeface="Calibri"/>
              </a:rPr>
              <a:t>'charged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25">
                <a:latin typeface="Calibri"/>
                <a:cs typeface="Calibri"/>
              </a:rPr>
              <a:t>off'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45">
                <a:latin typeface="Calibri"/>
                <a:cs typeface="Calibri"/>
              </a:rPr>
              <a:t>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'current'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15">
                <a:latin typeface="Calibri"/>
                <a:cs typeface="Calibri"/>
              </a:rPr>
              <a:t>status.</a:t>
            </a:r>
            <a:endParaRPr sz="2800">
              <a:latin typeface="Calibri"/>
              <a:cs typeface="Calibri"/>
            </a:endParaRPr>
          </a:p>
          <a:p>
            <a:pPr algn="just" marL="241300" marR="34290" indent="-228600">
              <a:lnSpc>
                <a:spcPts val="31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Loans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'Not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Verified'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130">
                <a:latin typeface="Calibri"/>
                <a:cs typeface="Calibri"/>
              </a:rPr>
              <a:t>verification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 spc="105">
                <a:latin typeface="Calibri"/>
                <a:cs typeface="Calibri"/>
              </a:rPr>
              <a:t>status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120">
                <a:latin typeface="Calibri"/>
                <a:cs typeface="Calibri"/>
              </a:rPr>
              <a:t>have </a:t>
            </a:r>
            <a:r>
              <a:rPr dirty="0" sz="2800" spc="1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lowest</a:t>
            </a:r>
            <a:r>
              <a:rPr dirty="0" sz="2800" spc="-10">
                <a:latin typeface="Calibri"/>
                <a:cs typeface="Calibri"/>
              </a:rPr>
              <a:t> 'current'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20">
                <a:latin typeface="Calibri"/>
                <a:cs typeface="Calibri"/>
              </a:rPr>
              <a:t>status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349" y="340988"/>
            <a:ext cx="6440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65"/>
              <a:t> </a:t>
            </a:r>
            <a:r>
              <a:rPr dirty="0" spc="-125"/>
              <a:t>11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4349" y="1164645"/>
            <a:ext cx="10737215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50545" marR="5080" indent="-538480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550545" algn="l"/>
                <a:tab pos="551180" algn="l"/>
                <a:tab pos="1532890" algn="l"/>
                <a:tab pos="1882139" algn="l"/>
                <a:tab pos="2687955" algn="l"/>
                <a:tab pos="3968750" algn="l"/>
                <a:tab pos="5355590" algn="l"/>
                <a:tab pos="6628130" algn="l"/>
                <a:tab pos="7290434" algn="l"/>
                <a:tab pos="8902065" algn="l"/>
                <a:tab pos="10155555" algn="l"/>
              </a:tabLst>
            </a:pPr>
            <a:r>
              <a:rPr dirty="0" sz="2800">
                <a:latin typeface="Calibri"/>
                <a:cs typeface="Calibri"/>
              </a:rPr>
              <a:t>Using	a	user	d</a:t>
            </a:r>
            <a:r>
              <a:rPr dirty="0" sz="2800" spc="-2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fined	functi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	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 spc="-50">
                <a:latin typeface="Calibri"/>
                <a:cs typeface="Calibri"/>
              </a:rPr>
              <a:t>n</a:t>
            </a:r>
            <a:r>
              <a:rPr dirty="0" sz="2800" spc="-30">
                <a:latin typeface="Calibri"/>
                <a:cs typeface="Calibri"/>
              </a:rPr>
              <a:t>v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t	the	</a:t>
            </a:r>
            <a:r>
              <a:rPr dirty="0" sz="2800" spc="-120">
                <a:latin typeface="Calibri"/>
                <a:cs typeface="Calibri"/>
              </a:rPr>
              <a:t>‘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p</a:t>
            </a:r>
            <a:r>
              <a:rPr dirty="0" sz="2800" spc="-5">
                <a:latin typeface="Calibri"/>
                <a:cs typeface="Calibri"/>
              </a:rPr>
              <a:t>_</a:t>
            </a:r>
            <a:r>
              <a:rPr dirty="0" sz="2800">
                <a:latin typeface="Calibri"/>
                <a:cs typeface="Calibri"/>
              </a:rPr>
              <a:t>len’	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lu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n	i</a:t>
            </a:r>
            <a:r>
              <a:rPr dirty="0" sz="2800" spc="-30">
                <a:latin typeface="Calibri"/>
                <a:cs typeface="Calibri"/>
              </a:rPr>
              <a:t>nt</a:t>
            </a:r>
            <a:r>
              <a:rPr dirty="0" sz="2800">
                <a:latin typeface="Calibri"/>
                <a:cs typeface="Calibri"/>
              </a:rPr>
              <a:t>o  </a:t>
            </a:r>
            <a:r>
              <a:rPr dirty="0" sz="2800" spc="-15">
                <a:latin typeface="Calibri"/>
                <a:cs typeface="Calibri"/>
              </a:rPr>
              <a:t>categorical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r>
              <a:rPr dirty="0" sz="2800">
                <a:latin typeface="Calibri"/>
                <a:cs typeface="Calibri"/>
              </a:rPr>
              <a:t> as </a:t>
            </a:r>
            <a:r>
              <a:rPr dirty="0" sz="2800" spc="-15">
                <a:latin typeface="Calibri"/>
                <a:cs typeface="Calibri"/>
              </a:rPr>
              <a:t>follows</a:t>
            </a:r>
            <a:r>
              <a:rPr dirty="0" sz="2800">
                <a:latin typeface="Calibri"/>
                <a:cs typeface="Calibri"/>
              </a:rPr>
              <a:t> 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349" y="2022102"/>
            <a:ext cx="150495" cy="264287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922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60"/>
              </a:spcBef>
            </a:pPr>
            <a:r>
              <a:rPr dirty="0"/>
              <a:t>If</a:t>
            </a:r>
            <a:r>
              <a:rPr dirty="0" spc="-5"/>
              <a:t> emp_len</a:t>
            </a:r>
            <a:r>
              <a:rPr dirty="0"/>
              <a:t> is</a:t>
            </a:r>
            <a:r>
              <a:rPr dirty="0" spc="-5"/>
              <a:t> </a:t>
            </a:r>
            <a:r>
              <a:rPr dirty="0"/>
              <a:t>less than</a:t>
            </a:r>
            <a:r>
              <a:rPr dirty="0" spc="-5"/>
              <a:t> </a:t>
            </a:r>
            <a:r>
              <a:rPr dirty="0"/>
              <a:t>equals </a:t>
            </a:r>
            <a:r>
              <a:rPr dirty="0" spc="-15"/>
              <a:t>to</a:t>
            </a:r>
            <a:r>
              <a:rPr dirty="0" spc="-5"/>
              <a:t> </a:t>
            </a:r>
            <a:r>
              <a:rPr dirty="0"/>
              <a:t>1 then</a:t>
            </a:r>
            <a:r>
              <a:rPr dirty="0" spc="-5"/>
              <a:t> </a:t>
            </a:r>
            <a:r>
              <a:rPr dirty="0" spc="-20"/>
              <a:t>record</a:t>
            </a:r>
            <a:r>
              <a:rPr dirty="0"/>
              <a:t> as</a:t>
            </a:r>
            <a:r>
              <a:rPr dirty="0" spc="-5"/>
              <a:t> </a:t>
            </a:r>
            <a:r>
              <a:rPr dirty="0" spc="5"/>
              <a:t>‘fresher’</a:t>
            </a:r>
          </a:p>
          <a:p>
            <a:pPr algn="just" marL="12700" marR="5080">
              <a:lnSpc>
                <a:spcPct val="122700"/>
              </a:lnSpc>
            </a:pPr>
            <a:r>
              <a:rPr dirty="0"/>
              <a:t>If </a:t>
            </a:r>
            <a:r>
              <a:rPr dirty="0" spc="-5"/>
              <a:t>emp_len </a:t>
            </a:r>
            <a:r>
              <a:rPr dirty="0"/>
              <a:t>is </a:t>
            </a:r>
            <a:r>
              <a:rPr dirty="0" spc="-15"/>
              <a:t>greater </a:t>
            </a:r>
            <a:r>
              <a:rPr dirty="0"/>
              <a:t>than 1 and less than 3 then </a:t>
            </a:r>
            <a:r>
              <a:rPr dirty="0" spc="-20"/>
              <a:t>record </a:t>
            </a:r>
            <a:r>
              <a:rPr dirty="0"/>
              <a:t>as </a:t>
            </a:r>
            <a:r>
              <a:rPr dirty="0" spc="10"/>
              <a:t>‘junior’ </a:t>
            </a:r>
            <a:r>
              <a:rPr dirty="0" spc="-620"/>
              <a:t> </a:t>
            </a:r>
            <a:r>
              <a:rPr dirty="0"/>
              <a:t>If </a:t>
            </a:r>
            <a:r>
              <a:rPr dirty="0" spc="-5"/>
              <a:t>emp_len </a:t>
            </a:r>
            <a:r>
              <a:rPr dirty="0"/>
              <a:t>is </a:t>
            </a:r>
            <a:r>
              <a:rPr dirty="0" spc="-15"/>
              <a:t>greater </a:t>
            </a:r>
            <a:r>
              <a:rPr dirty="0"/>
              <a:t>than 3 and less than 7 then </a:t>
            </a:r>
            <a:r>
              <a:rPr dirty="0" spc="-20"/>
              <a:t>record </a:t>
            </a:r>
            <a:r>
              <a:rPr dirty="0"/>
              <a:t>as </a:t>
            </a:r>
            <a:r>
              <a:rPr dirty="0" spc="5"/>
              <a:t>‘senior’ </a:t>
            </a:r>
            <a:r>
              <a:rPr dirty="0" spc="-620"/>
              <a:t> </a:t>
            </a:r>
            <a:r>
              <a:rPr dirty="0"/>
              <a:t>If</a:t>
            </a:r>
            <a:r>
              <a:rPr dirty="0" spc="-5"/>
              <a:t> emp_len</a:t>
            </a:r>
            <a:r>
              <a:rPr dirty="0"/>
              <a:t> is </a:t>
            </a:r>
            <a:r>
              <a:rPr dirty="0" spc="-15"/>
              <a:t>greater</a:t>
            </a:r>
            <a:r>
              <a:rPr dirty="0" spc="-5"/>
              <a:t> </a:t>
            </a:r>
            <a:r>
              <a:rPr dirty="0"/>
              <a:t>than 7 then</a:t>
            </a:r>
            <a:r>
              <a:rPr dirty="0" spc="-5"/>
              <a:t> </a:t>
            </a:r>
            <a:r>
              <a:rPr dirty="0" spc="-20"/>
              <a:t>record</a:t>
            </a:r>
            <a:r>
              <a:rPr dirty="0"/>
              <a:t> as </a:t>
            </a:r>
            <a:r>
              <a:rPr dirty="0" spc="-10"/>
              <a:t>‘expert’</a:t>
            </a:r>
          </a:p>
          <a:p>
            <a:pPr algn="just" marL="12700">
              <a:lnSpc>
                <a:spcPct val="100000"/>
              </a:lnSpc>
              <a:spcBef>
                <a:spcPts val="760"/>
              </a:spcBef>
            </a:pPr>
            <a:r>
              <a:rPr dirty="0" spc="-15"/>
              <a:t>Inference </a:t>
            </a:r>
            <a:r>
              <a:rPr dirty="0"/>
              <a:t>–</a:t>
            </a:r>
            <a:r>
              <a:rPr dirty="0" spc="-15"/>
              <a:t> </a:t>
            </a:r>
            <a:r>
              <a:rPr dirty="0"/>
              <a:t>if</a:t>
            </a:r>
            <a:r>
              <a:rPr dirty="0" spc="-15"/>
              <a:t> available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731" y="1616965"/>
            <a:ext cx="4949088" cy="48835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6297" y="1616964"/>
            <a:ext cx="6461612" cy="8320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6297" y="2505871"/>
            <a:ext cx="6461612" cy="39870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19" y="300363"/>
            <a:ext cx="6471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12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66419" y="1205628"/>
            <a:ext cx="10450195" cy="8401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39750" marR="5080" indent="-527685">
              <a:lnSpc>
                <a:spcPts val="3120"/>
              </a:lnSpc>
              <a:spcBef>
                <a:spcPts val="345"/>
              </a:spcBef>
              <a:buFont typeface="MS UI Gothic"/>
              <a:buChar char="➢"/>
              <a:tabLst>
                <a:tab pos="539750" algn="l"/>
                <a:tab pos="540385" algn="l"/>
                <a:tab pos="1381125" algn="l"/>
                <a:tab pos="2089150" algn="l"/>
                <a:tab pos="2922270" algn="l"/>
                <a:tab pos="3447415" algn="l"/>
                <a:tab pos="5397500" algn="l"/>
                <a:tab pos="6036945" algn="l"/>
                <a:tab pos="6942455" algn="l"/>
                <a:tab pos="7979409" algn="l"/>
                <a:tab pos="8747760" algn="l"/>
                <a:tab pos="9963785" algn="l"/>
              </a:tabLst>
            </a:pPr>
            <a:r>
              <a:rPr dirty="0" sz="2750" spc="-5">
                <a:latin typeface="Calibri"/>
                <a:cs typeface="Calibri"/>
              </a:rPr>
              <a:t>Find</a:t>
            </a:r>
            <a:r>
              <a:rPr dirty="0" sz="2750" spc="-5">
                <a:latin typeface="Calibri"/>
                <a:cs typeface="Calibri"/>
              </a:rPr>
              <a:t>	</a:t>
            </a:r>
            <a:r>
              <a:rPr dirty="0" sz="2750" spc="-5">
                <a:latin typeface="Calibri"/>
                <a:cs typeface="Calibri"/>
              </a:rPr>
              <a:t>the</a:t>
            </a:r>
            <a:r>
              <a:rPr dirty="0" sz="2750" spc="-5">
                <a:latin typeface="Calibri"/>
                <a:cs typeface="Calibri"/>
              </a:rPr>
              <a:t>	</a:t>
            </a:r>
            <a:r>
              <a:rPr dirty="0" sz="2750" spc="-5">
                <a:latin typeface="Calibri"/>
                <a:cs typeface="Calibri"/>
              </a:rPr>
              <a:t>sum</a:t>
            </a:r>
            <a:r>
              <a:rPr dirty="0" sz="2750" spc="-5">
                <a:latin typeface="Calibri"/>
                <a:cs typeface="Calibri"/>
              </a:rPr>
              <a:t>	</a:t>
            </a:r>
            <a:r>
              <a:rPr dirty="0" sz="2750" spc="-10">
                <a:latin typeface="Calibri"/>
                <a:cs typeface="Calibri"/>
              </a:rPr>
              <a:t>o</a:t>
            </a:r>
            <a:r>
              <a:rPr dirty="0" sz="2750" spc="-5">
                <a:latin typeface="Calibri"/>
                <a:cs typeface="Calibri"/>
              </a:rPr>
              <a:t>f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-5">
                <a:latin typeface="Calibri"/>
                <a:cs typeface="Calibri"/>
              </a:rPr>
              <a:t>‘l</a:t>
            </a:r>
            <a:r>
              <a:rPr dirty="0" sz="2750" spc="-10">
                <a:latin typeface="Calibri"/>
                <a:cs typeface="Calibri"/>
              </a:rPr>
              <a:t>o</a:t>
            </a:r>
            <a:r>
              <a:rPr dirty="0" sz="2750" spc="-5">
                <a:latin typeface="Calibri"/>
                <a:cs typeface="Calibri"/>
              </a:rPr>
              <a:t>an</a:t>
            </a:r>
            <a:r>
              <a:rPr dirty="0" sz="2750" spc="-10">
                <a:latin typeface="Calibri"/>
                <a:cs typeface="Calibri"/>
              </a:rPr>
              <a:t>_am</a:t>
            </a:r>
            <a:r>
              <a:rPr dirty="0" sz="2750" spc="-35">
                <a:latin typeface="Calibri"/>
                <a:cs typeface="Calibri"/>
              </a:rPr>
              <a:t>n</a:t>
            </a:r>
            <a:r>
              <a:rPr dirty="0" sz="2750" spc="90">
                <a:latin typeface="Calibri"/>
                <a:cs typeface="Calibri"/>
              </a:rPr>
              <a:t>t</a:t>
            </a:r>
            <a:r>
              <a:rPr dirty="0" sz="2750" spc="-5">
                <a:latin typeface="Calibri"/>
                <a:cs typeface="Calibri"/>
              </a:rPr>
              <a:t>’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-65">
                <a:latin typeface="Calibri"/>
                <a:cs typeface="Calibri"/>
              </a:rPr>
              <a:t>f</a:t>
            </a:r>
            <a:r>
              <a:rPr dirty="0" sz="2750" spc="-10">
                <a:latin typeface="Calibri"/>
                <a:cs typeface="Calibri"/>
              </a:rPr>
              <a:t>o</a:t>
            </a:r>
            <a:r>
              <a:rPr dirty="0" sz="2750" spc="-5">
                <a:latin typeface="Calibri"/>
                <a:cs typeface="Calibri"/>
              </a:rPr>
              <a:t>r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-5">
                <a:latin typeface="Calibri"/>
                <a:cs typeface="Calibri"/>
              </a:rPr>
              <a:t>ea</a:t>
            </a:r>
            <a:r>
              <a:rPr dirty="0" sz="2750" spc="-10">
                <a:latin typeface="Calibri"/>
                <a:cs typeface="Calibri"/>
              </a:rPr>
              <a:t>c</a:t>
            </a:r>
            <a:r>
              <a:rPr dirty="0" sz="2750" spc="-5">
                <a:latin typeface="Calibri"/>
                <a:cs typeface="Calibri"/>
              </a:rPr>
              <a:t>h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-5">
                <a:latin typeface="Calibri"/>
                <a:cs typeface="Calibri"/>
              </a:rPr>
              <a:t>g</a:t>
            </a:r>
            <a:r>
              <a:rPr dirty="0" sz="2750" spc="-65">
                <a:latin typeface="Calibri"/>
                <a:cs typeface="Calibri"/>
              </a:rPr>
              <a:t>r</a:t>
            </a:r>
            <a:r>
              <a:rPr dirty="0" sz="2750" spc="-5">
                <a:latin typeface="Calibri"/>
                <a:cs typeface="Calibri"/>
              </a:rPr>
              <a:t>ade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-5">
                <a:latin typeface="Calibri"/>
                <a:cs typeface="Calibri"/>
              </a:rPr>
              <a:t>and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-5">
                <a:latin typeface="Calibri"/>
                <a:cs typeface="Calibri"/>
              </a:rPr>
              <a:t>displ</a:t>
            </a:r>
            <a:r>
              <a:rPr dirty="0" sz="2750" spc="-60">
                <a:latin typeface="Calibri"/>
                <a:cs typeface="Calibri"/>
              </a:rPr>
              <a:t>a</a:t>
            </a:r>
            <a:r>
              <a:rPr dirty="0" sz="2750" spc="-5">
                <a:latin typeface="Calibri"/>
                <a:cs typeface="Calibri"/>
              </a:rPr>
              <a:t>y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-5">
                <a:latin typeface="Calibri"/>
                <a:cs typeface="Calibri"/>
              </a:rPr>
              <a:t>the  </a:t>
            </a:r>
            <a:r>
              <a:rPr dirty="0" sz="2750" spc="-10">
                <a:latin typeface="Calibri"/>
                <a:cs typeface="Calibri"/>
              </a:rPr>
              <a:t>distribution </a:t>
            </a:r>
            <a:r>
              <a:rPr dirty="0" sz="2750" spc="-5">
                <a:latin typeface="Calibri"/>
                <a:cs typeface="Calibri"/>
              </a:rPr>
              <a:t>of </a:t>
            </a:r>
            <a:r>
              <a:rPr dirty="0" sz="2750">
                <a:latin typeface="Calibri"/>
                <a:cs typeface="Calibri"/>
              </a:rPr>
              <a:t>‘loan_amnt’</a:t>
            </a:r>
            <a:r>
              <a:rPr dirty="0" sz="2750" spc="-5">
                <a:latin typeface="Calibri"/>
                <a:cs typeface="Calibri"/>
              </a:rPr>
              <a:t> using a pie plot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419" y="2676810"/>
            <a:ext cx="147955" cy="443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-5">
                <a:latin typeface="Arial MT"/>
                <a:cs typeface="Arial MT"/>
              </a:rPr>
              <a:t>•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819" y="2643482"/>
            <a:ext cx="9922510" cy="8401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345"/>
              </a:spcBef>
            </a:pPr>
            <a:r>
              <a:rPr dirty="0" sz="2750" spc="-130">
                <a:latin typeface="Calibri"/>
                <a:cs typeface="Calibri"/>
              </a:rPr>
              <a:t>To</a:t>
            </a:r>
            <a:r>
              <a:rPr dirty="0" sz="2750" spc="22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finding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sum,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groupby()</a:t>
            </a:r>
            <a:r>
              <a:rPr dirty="0" sz="2750" spc="22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function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is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used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to</a:t>
            </a:r>
            <a:r>
              <a:rPr dirty="0" sz="2750" spc="22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find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sum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of</a:t>
            </a:r>
            <a:r>
              <a:rPr dirty="0" sz="2750" spc="2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‘loan_amt’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with </a:t>
            </a:r>
            <a:r>
              <a:rPr dirty="0" sz="2750" spc="-10">
                <a:latin typeface="Calibri"/>
                <a:cs typeface="Calibri"/>
              </a:rPr>
              <a:t>respect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to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-30">
                <a:latin typeface="Calibri"/>
                <a:cs typeface="Calibri"/>
              </a:rPr>
              <a:t>‘grade’</a:t>
            </a:r>
            <a:r>
              <a:rPr dirty="0" sz="2750" spc="-5">
                <a:latin typeface="Calibri"/>
                <a:cs typeface="Calibri"/>
              </a:rPr>
              <a:t> using the </a:t>
            </a:r>
            <a:r>
              <a:rPr dirty="0" sz="2750" spc="-20">
                <a:latin typeface="Calibri"/>
                <a:cs typeface="Calibri"/>
              </a:rPr>
              <a:t>aggregate</a:t>
            </a:r>
            <a:r>
              <a:rPr dirty="0" sz="2750" spc="-5">
                <a:latin typeface="Calibri"/>
                <a:cs typeface="Calibri"/>
              </a:rPr>
              <a:t> function sum()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419" y="4635435"/>
            <a:ext cx="147955" cy="443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-5">
                <a:latin typeface="Arial MT"/>
                <a:cs typeface="Arial MT"/>
              </a:rPr>
              <a:t>•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819" y="4499522"/>
            <a:ext cx="3035935" cy="1067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 marR="5080" indent="-24765">
              <a:lnSpc>
                <a:spcPct val="124300"/>
              </a:lnSpc>
              <a:spcBef>
                <a:spcPts val="100"/>
              </a:spcBef>
            </a:pPr>
            <a:r>
              <a:rPr dirty="0" sz="2750" spc="-5">
                <a:latin typeface="Calibri"/>
                <a:cs typeface="Calibri"/>
              </a:rPr>
              <a:t>Function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used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to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plot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pie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chart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–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plt.pie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1498" y="3649410"/>
            <a:ext cx="6320806" cy="5553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4071" y="4585657"/>
            <a:ext cx="7104528" cy="17189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2129" y="1367056"/>
            <a:ext cx="6610496" cy="52717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029" y="2286588"/>
            <a:ext cx="4187141" cy="35559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71862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1370" algn="l"/>
              </a:tabLst>
            </a:pPr>
            <a:r>
              <a:rPr dirty="0" spc="-5"/>
              <a:t>Major</a:t>
            </a:r>
            <a:r>
              <a:rPr dirty="0" spc="-70"/>
              <a:t> </a:t>
            </a:r>
            <a:r>
              <a:rPr dirty="0" spc="-5"/>
              <a:t>Challenge</a:t>
            </a:r>
            <a:r>
              <a:rPr dirty="0" spc="10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65"/>
              <a:t> </a:t>
            </a:r>
            <a:r>
              <a:rPr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1219" y="1767462"/>
            <a:ext cx="9918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relationship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amount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interest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rate?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2848667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382" y="2814398"/>
            <a:ext cx="8804275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dirty="0" sz="2800" spc="-12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find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relationship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numeric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scatterplot</a:t>
            </a:r>
            <a:r>
              <a:rPr dirty="0" sz="2800">
                <a:latin typeface="Calibri"/>
                <a:cs typeface="Calibri"/>
              </a:rPr>
              <a:t> is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plotted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5904" y="3852183"/>
            <a:ext cx="7120191" cy="26406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0317" y="1355237"/>
            <a:ext cx="6915798" cy="5329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2087" y="1578132"/>
            <a:ext cx="3503295" cy="256159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691515">
              <a:lnSpc>
                <a:spcPts val="3120"/>
              </a:lnSpc>
              <a:spcBef>
                <a:spcPts val="405"/>
              </a:spcBef>
            </a:pP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dirty="0" sz="2800">
                <a:latin typeface="Calibri"/>
                <a:cs typeface="Calibri"/>
              </a:rPr>
              <a:t> The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relationship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among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120"/>
              </a:lnSpc>
              <a:spcBef>
                <a:spcPts val="1000"/>
              </a:spcBef>
              <a:tabLst>
                <a:tab pos="1937385" algn="l"/>
              </a:tabLst>
            </a:pP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10">
                <a:latin typeface="Calibri"/>
                <a:cs typeface="Calibri"/>
              </a:rPr>
              <a:t>amount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interest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rate	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dsense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till the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10">
                <a:latin typeface="Calibri"/>
                <a:cs typeface="Calibri"/>
              </a:rPr>
              <a:t>amount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25,000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19" y="313551"/>
            <a:ext cx="71862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1370" algn="l"/>
              </a:tabLst>
            </a:pPr>
            <a:r>
              <a:rPr dirty="0" spc="-5"/>
              <a:t>Major</a:t>
            </a:r>
            <a:r>
              <a:rPr dirty="0" spc="-70"/>
              <a:t> </a:t>
            </a:r>
            <a:r>
              <a:rPr dirty="0" spc="-5"/>
              <a:t>Challenge</a:t>
            </a:r>
            <a:r>
              <a:rPr dirty="0" spc="10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65"/>
              <a:t> </a:t>
            </a:r>
            <a:r>
              <a:rPr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66419" y="1318023"/>
            <a:ext cx="7426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 spc="-10">
                <a:latin typeface="Calibri"/>
                <a:cs typeface="Calibri"/>
              </a:rPr>
              <a:t>What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highest </a:t>
            </a:r>
            <a:r>
              <a:rPr dirty="0" sz="2800" spc="-20">
                <a:latin typeface="Calibri"/>
                <a:cs typeface="Calibri"/>
              </a:rPr>
              <a:t>interest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rate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dataset?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419" y="3969632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582" y="3935365"/>
            <a:ext cx="96494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aggregate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max()</a:t>
            </a:r>
            <a:r>
              <a:rPr dirty="0" sz="2800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find </a:t>
            </a:r>
            <a:r>
              <a:rPr dirty="0" sz="2800" spc="-10">
                <a:latin typeface="Calibri"/>
                <a:cs typeface="Calibri"/>
              </a:rPr>
              <a:t>maximum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‘int_rate’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419" y="6063505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4582" y="6029237"/>
            <a:ext cx="7946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>
                <a:latin typeface="Calibri"/>
                <a:cs typeface="Calibri"/>
              </a:rPr>
              <a:t>Inference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Highest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Interest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found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be </a:t>
            </a:r>
            <a:r>
              <a:rPr dirty="0" sz="2800" spc="-5">
                <a:latin typeface="Calibri"/>
                <a:cs typeface="Calibri"/>
              </a:rPr>
              <a:t>24.59%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142" y="2061570"/>
            <a:ext cx="8108073" cy="17024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7142" y="4676309"/>
            <a:ext cx="5457543" cy="1013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453014"/>
            <a:ext cx="4960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2185035" algn="l"/>
              </a:tabLst>
            </a:pPr>
            <a:r>
              <a:rPr dirty="0"/>
              <a:t>Data	</a:t>
            </a:r>
            <a:r>
              <a:rPr dirty="0" spc="-5"/>
              <a:t>Set	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15471" y="1581584"/>
            <a:ext cx="11538585" cy="463423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just" marL="544195" marR="50800" indent="-532130">
              <a:lnSpc>
                <a:spcPts val="3070"/>
              </a:lnSpc>
              <a:spcBef>
                <a:spcPts val="440"/>
              </a:spcBef>
              <a:buFont typeface="MS UI Gothic"/>
              <a:buChar char="➢"/>
              <a:tabLst>
                <a:tab pos="54483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dataset contains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complete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>
                <a:latin typeface="Calibri"/>
                <a:cs typeface="Calibri"/>
              </a:rPr>
              <a:t>all </a:t>
            </a:r>
            <a:r>
              <a:rPr dirty="0" sz="2800" spc="-5">
                <a:latin typeface="Calibri"/>
                <a:cs typeface="Calibri"/>
              </a:rPr>
              <a:t>loans </a:t>
            </a:r>
            <a:r>
              <a:rPr dirty="0" sz="2800">
                <a:latin typeface="Calibri"/>
                <a:cs typeface="Calibri"/>
              </a:rPr>
              <a:t>issued </a:t>
            </a:r>
            <a:r>
              <a:rPr dirty="0" sz="2800" spc="-10">
                <a:latin typeface="Calibri"/>
                <a:cs typeface="Calibri"/>
              </a:rPr>
              <a:t>through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time period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2007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2011</a:t>
            </a:r>
            <a:endParaRPr sz="2800">
              <a:latin typeface="Calibri"/>
              <a:cs typeface="Calibri"/>
            </a:endParaRPr>
          </a:p>
          <a:p>
            <a:pPr algn="just" marL="680720" marR="5080" indent="-631825">
              <a:lnSpc>
                <a:spcPct val="112799"/>
              </a:lnSpc>
              <a:spcBef>
                <a:spcPts val="1280"/>
              </a:spcBef>
              <a:buAutoNum type="arabicPeriod"/>
              <a:tabLst>
                <a:tab pos="681355" algn="l"/>
              </a:tabLst>
            </a:pPr>
            <a:r>
              <a:rPr dirty="0" sz="2800" spc="-5">
                <a:latin typeface="Calibri"/>
                <a:cs typeface="Calibri"/>
              </a:rPr>
              <a:t>annual_inc </a:t>
            </a:r>
            <a:r>
              <a:rPr dirty="0" sz="2800">
                <a:latin typeface="Calibri"/>
                <a:cs typeface="Calibri"/>
              </a:rPr>
              <a:t>- The </a:t>
            </a:r>
            <a:r>
              <a:rPr dirty="0" sz="2800" spc="-15">
                <a:latin typeface="Calibri"/>
                <a:cs typeface="Calibri"/>
              </a:rPr>
              <a:t>self-reported </a:t>
            </a:r>
            <a:r>
              <a:rPr dirty="0" sz="2800">
                <a:latin typeface="Calibri"/>
                <a:cs typeface="Calibri"/>
              </a:rPr>
              <a:t>annual </a:t>
            </a:r>
            <a:r>
              <a:rPr dirty="0" sz="2800" spc="-10">
                <a:latin typeface="Calibri"/>
                <a:cs typeface="Calibri"/>
              </a:rPr>
              <a:t>income provided by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borrower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during </a:t>
            </a:r>
            <a:r>
              <a:rPr dirty="0" sz="2800" spc="-15">
                <a:latin typeface="Calibri"/>
                <a:cs typeface="Calibri"/>
              </a:rPr>
              <a:t>registration</a:t>
            </a:r>
            <a:endParaRPr sz="2800">
              <a:latin typeface="Calibri"/>
              <a:cs typeface="Calibri"/>
            </a:endParaRPr>
          </a:p>
          <a:p>
            <a:pPr algn="just" marL="680720" marR="5080" indent="-631825">
              <a:lnSpc>
                <a:spcPct val="112799"/>
              </a:lnSpc>
              <a:spcBef>
                <a:spcPts val="1000"/>
              </a:spcBef>
              <a:buAutoNum type="arabicPeriod"/>
              <a:tabLst>
                <a:tab pos="681355" algn="l"/>
              </a:tabLst>
            </a:pPr>
            <a:r>
              <a:rPr dirty="0" sz="2800">
                <a:latin typeface="Calibri"/>
                <a:cs typeface="Calibri"/>
              </a:rPr>
              <a:t>dti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ratio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calculated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borrower’s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total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monthly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debt</a:t>
            </a:r>
            <a:r>
              <a:rPr dirty="0" sz="2800" spc="2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payments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total </a:t>
            </a:r>
            <a:r>
              <a:rPr dirty="0" sz="2800" spc="-5">
                <a:latin typeface="Calibri"/>
                <a:cs typeface="Calibri"/>
              </a:rPr>
              <a:t>debt </a:t>
            </a:r>
            <a:r>
              <a:rPr dirty="0" sz="2800" spc="-10">
                <a:latin typeface="Calibri"/>
                <a:cs typeface="Calibri"/>
              </a:rPr>
              <a:t>obligations, </a:t>
            </a:r>
            <a:r>
              <a:rPr dirty="0" sz="2800" spc="-15">
                <a:latin typeface="Calibri"/>
                <a:cs typeface="Calibri"/>
              </a:rPr>
              <a:t>excluding mortgage </a:t>
            </a:r>
            <a:r>
              <a:rPr dirty="0" sz="2800">
                <a:latin typeface="Calibri"/>
                <a:cs typeface="Calibri"/>
              </a:rPr>
              <a:t>and the </a:t>
            </a:r>
            <a:r>
              <a:rPr dirty="0" sz="2800" spc="-15">
                <a:latin typeface="Calibri"/>
                <a:cs typeface="Calibri"/>
              </a:rPr>
              <a:t>requested LC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loan,</a:t>
            </a:r>
            <a:r>
              <a:rPr dirty="0" sz="2800">
                <a:latin typeface="Calibri"/>
                <a:cs typeface="Calibri"/>
              </a:rPr>
              <a:t> divided </a:t>
            </a:r>
            <a:r>
              <a:rPr dirty="0" sz="2800" spc="-10">
                <a:latin typeface="Calibri"/>
                <a:cs typeface="Calibri"/>
              </a:rPr>
              <a:t>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borrower’s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self-reported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monthly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income</a:t>
            </a:r>
            <a:endParaRPr sz="2800">
              <a:latin typeface="Calibri"/>
              <a:cs typeface="Calibri"/>
            </a:endParaRPr>
          </a:p>
          <a:p>
            <a:pPr algn="just" marL="680720" marR="5715" indent="-631825">
              <a:lnSpc>
                <a:spcPct val="112799"/>
              </a:lnSpc>
              <a:spcBef>
                <a:spcPts val="1000"/>
              </a:spcBef>
              <a:buAutoNum type="arabicPeriod"/>
              <a:tabLst>
                <a:tab pos="681355" algn="l"/>
              </a:tabLst>
            </a:pPr>
            <a:r>
              <a:rPr dirty="0" sz="2800" spc="-10">
                <a:latin typeface="Calibri"/>
                <a:cs typeface="Calibri"/>
              </a:rPr>
              <a:t>emp_length </a:t>
            </a:r>
            <a:r>
              <a:rPr dirty="0" sz="2800">
                <a:latin typeface="Calibri"/>
                <a:cs typeface="Calibri"/>
              </a:rPr>
              <a:t>- </a:t>
            </a:r>
            <a:r>
              <a:rPr dirty="0" sz="2800" spc="-10">
                <a:latin typeface="Calibri"/>
                <a:cs typeface="Calibri"/>
              </a:rPr>
              <a:t>Employment length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15">
                <a:latin typeface="Calibri"/>
                <a:cs typeface="Calibri"/>
              </a:rPr>
              <a:t>years. </a:t>
            </a:r>
            <a:r>
              <a:rPr dirty="0" sz="2800" spc="-10">
                <a:latin typeface="Calibri"/>
                <a:cs typeface="Calibri"/>
              </a:rPr>
              <a:t>Possible values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between </a:t>
            </a:r>
            <a:r>
              <a:rPr dirty="0" sz="2800">
                <a:latin typeface="Calibri"/>
                <a:cs typeface="Calibri"/>
              </a:rPr>
              <a:t>0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10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where</a:t>
            </a:r>
            <a:r>
              <a:rPr dirty="0" sz="2800">
                <a:latin typeface="Calibri"/>
                <a:cs typeface="Calibri"/>
              </a:rPr>
              <a:t> 0 </a:t>
            </a:r>
            <a:r>
              <a:rPr dirty="0" sz="2800" spc="-5">
                <a:latin typeface="Calibri"/>
                <a:cs typeface="Calibri"/>
              </a:rPr>
              <a:t>means</a:t>
            </a:r>
            <a:r>
              <a:rPr dirty="0" sz="2800">
                <a:latin typeface="Calibri"/>
                <a:cs typeface="Calibri"/>
              </a:rPr>
              <a:t> less than </a:t>
            </a:r>
            <a:r>
              <a:rPr dirty="0" sz="2800" spc="-5">
                <a:latin typeface="Calibri"/>
                <a:cs typeface="Calibri"/>
              </a:rPr>
              <a:t>one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year</a:t>
            </a:r>
            <a:r>
              <a:rPr dirty="0" sz="2800">
                <a:latin typeface="Calibri"/>
                <a:cs typeface="Calibri"/>
              </a:rPr>
              <a:t> and </a:t>
            </a:r>
            <a:r>
              <a:rPr dirty="0" sz="2800" spc="-5">
                <a:latin typeface="Calibri"/>
                <a:cs typeface="Calibri"/>
              </a:rPr>
              <a:t>10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years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1370" algn="l"/>
              </a:tabLst>
            </a:pPr>
            <a:r>
              <a:rPr dirty="0" spc="-5"/>
              <a:t>Major</a:t>
            </a:r>
            <a:r>
              <a:rPr dirty="0" spc="-70"/>
              <a:t> </a:t>
            </a:r>
            <a:r>
              <a:rPr dirty="0" spc="-5"/>
              <a:t>Challenge</a:t>
            </a:r>
            <a:r>
              <a:rPr dirty="0" spc="10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65"/>
              <a:t> </a:t>
            </a:r>
            <a:r>
              <a:rPr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1219" y="1340332"/>
            <a:ext cx="8866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average</a:t>
            </a:r>
            <a:r>
              <a:rPr dirty="0" sz="2800" spc="-5">
                <a:latin typeface="Calibri"/>
                <a:cs typeface="Calibri"/>
              </a:rPr>
              <a:t> loan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amount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funded </a:t>
            </a:r>
            <a:r>
              <a:rPr dirty="0" sz="2800" spc="-10">
                <a:latin typeface="Calibri"/>
                <a:cs typeface="Calibri"/>
              </a:rPr>
              <a:t>across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 </a:t>
            </a:r>
            <a:r>
              <a:rPr dirty="0" sz="2800" spc="-5">
                <a:latin typeface="Calibri"/>
                <a:cs typeface="Calibri"/>
              </a:rPr>
              <a:t>loans?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3991941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382" y="3957673"/>
            <a:ext cx="92170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aggregate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avg()</a:t>
            </a:r>
            <a:r>
              <a:rPr dirty="0" sz="2800">
                <a:latin typeface="Calibri"/>
                <a:cs typeface="Calibri"/>
              </a:rPr>
              <a:t> is used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find </a:t>
            </a:r>
            <a:r>
              <a:rPr dirty="0" sz="2800" spc="-25">
                <a:latin typeface="Calibri"/>
                <a:cs typeface="Calibri"/>
              </a:rPr>
              <a:t>average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‘int_rate’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219" y="5562345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9382" y="5528078"/>
            <a:ext cx="89585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1970" algn="l"/>
              </a:tabLst>
            </a:pPr>
            <a:r>
              <a:rPr dirty="0" sz="2800" spc="-15">
                <a:latin typeface="Calibri"/>
                <a:cs typeface="Calibri"/>
              </a:rPr>
              <a:t>Inference</a:t>
            </a:r>
            <a:r>
              <a:rPr dirty="0" sz="2800">
                <a:latin typeface="Calibri"/>
                <a:cs typeface="Calibri"/>
              </a:rPr>
              <a:t> –	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average</a:t>
            </a:r>
            <a:r>
              <a:rPr dirty="0" sz="2800" spc="-5">
                <a:latin typeface="Calibri"/>
                <a:cs typeface="Calibri"/>
              </a:rPr>
              <a:t> loan </a:t>
            </a:r>
            <a:r>
              <a:rPr dirty="0" sz="2800" spc="-10">
                <a:latin typeface="Calibri"/>
                <a:cs typeface="Calibri"/>
              </a:rPr>
              <a:t>amount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found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">
                <a:latin typeface="Calibri"/>
                <a:cs typeface="Calibri"/>
              </a:rPr>
              <a:t> 11219.44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064" y="1951161"/>
            <a:ext cx="8305571" cy="17446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0064" y="4530155"/>
            <a:ext cx="5259773" cy="7451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71862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1370" algn="l"/>
              </a:tabLst>
            </a:pPr>
            <a:r>
              <a:rPr dirty="0" spc="-5"/>
              <a:t>Major</a:t>
            </a:r>
            <a:r>
              <a:rPr dirty="0" spc="-70"/>
              <a:t> </a:t>
            </a:r>
            <a:r>
              <a:rPr dirty="0" spc="-5"/>
              <a:t>Challenge</a:t>
            </a:r>
            <a:r>
              <a:rPr dirty="0" spc="10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65"/>
              <a:t> </a:t>
            </a:r>
            <a:r>
              <a:rPr dirty="0"/>
              <a:t>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1219" y="1767462"/>
            <a:ext cx="8705850" cy="149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does</a:t>
            </a:r>
            <a:r>
              <a:rPr dirty="0" sz="2800">
                <a:latin typeface="Calibri"/>
                <a:cs typeface="Calibri"/>
              </a:rPr>
              <a:t> the </a:t>
            </a:r>
            <a:r>
              <a:rPr dirty="0" sz="2800" spc="-5">
                <a:latin typeface="Calibri"/>
                <a:cs typeface="Calibri"/>
              </a:rPr>
              <a:t>distribution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amounts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look?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 marL="550545" indent="-538480">
              <a:lnSpc>
                <a:spcPct val="100000"/>
              </a:lnSpc>
              <a:buFont typeface="Arial MT"/>
              <a:buChar char="•"/>
              <a:tabLst>
                <a:tab pos="550545" algn="l"/>
                <a:tab pos="551180" algn="l"/>
              </a:tabLst>
            </a:pPr>
            <a:r>
              <a:rPr dirty="0" sz="2800" spc="-12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find </a:t>
            </a:r>
            <a:r>
              <a:rPr dirty="0" sz="2800" spc="-5">
                <a:latin typeface="Calibri"/>
                <a:cs typeface="Calibri"/>
              </a:rPr>
              <a:t>distribution 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numeric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histogram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plotted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8957" y="3429000"/>
            <a:ext cx="7321850" cy="230390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086" y="1578132"/>
            <a:ext cx="3826510" cy="283146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  <a:tabLst>
                <a:tab pos="920750" algn="l"/>
                <a:tab pos="1518285" algn="l"/>
              </a:tabLst>
            </a:pP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 The </a:t>
            </a:r>
            <a:r>
              <a:rPr dirty="0" sz="2800" spc="-5">
                <a:latin typeface="Calibri"/>
                <a:cs typeface="Calibri"/>
              </a:rPr>
              <a:t>highest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distributed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10">
                <a:latin typeface="Calibri"/>
                <a:cs typeface="Calibri"/>
              </a:rPr>
              <a:t>amount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be	</a:t>
            </a:r>
            <a:r>
              <a:rPr dirty="0" sz="2800" spc="-10">
                <a:latin typeface="Calibri"/>
                <a:cs typeface="Calibri"/>
              </a:rPr>
              <a:t>around </a:t>
            </a:r>
            <a:r>
              <a:rPr dirty="0" sz="2800" spc="-20">
                <a:latin typeface="Calibri"/>
                <a:cs typeface="Calibri"/>
              </a:rPr>
              <a:t>range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5000</a:t>
            </a:r>
            <a:r>
              <a:rPr dirty="0" sz="2800">
                <a:latin typeface="Calibri"/>
                <a:cs typeface="Calibri"/>
              </a:rPr>
              <a:t> and	the </a:t>
            </a:r>
            <a:r>
              <a:rPr dirty="0" sz="2800" spc="-15">
                <a:latin typeface="Calibri"/>
                <a:cs typeface="Calibri"/>
              </a:rPr>
              <a:t>lowest </a:t>
            </a:r>
            <a:r>
              <a:rPr dirty="0" sz="2800" spc="-10">
                <a:latin typeface="Calibri"/>
                <a:cs typeface="Calibri"/>
              </a:rPr>
              <a:t> distributed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10">
                <a:latin typeface="Calibri"/>
                <a:cs typeface="Calibri"/>
              </a:rPr>
              <a:t>amount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be	</a:t>
            </a:r>
            <a:r>
              <a:rPr dirty="0" sz="2800" spc="-10">
                <a:latin typeface="Calibri"/>
                <a:cs typeface="Calibri"/>
              </a:rPr>
              <a:t>around </a:t>
            </a:r>
            <a:r>
              <a:rPr dirty="0" sz="2800" spc="-20">
                <a:latin typeface="Calibri"/>
                <a:cs typeface="Calibri"/>
              </a:rPr>
              <a:t>range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30000..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677" y="1299752"/>
            <a:ext cx="6944099" cy="53130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677" y="287872"/>
            <a:ext cx="7046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1670" algn="l"/>
              </a:tabLst>
            </a:pPr>
            <a:r>
              <a:rPr dirty="0" spc="-5"/>
              <a:t>Major</a:t>
            </a:r>
            <a:r>
              <a:rPr dirty="0" spc="-65"/>
              <a:t> </a:t>
            </a:r>
            <a:r>
              <a:rPr dirty="0" spc="-5"/>
              <a:t>Challenge–	Question</a:t>
            </a:r>
            <a:r>
              <a:rPr dirty="0" spc="-65"/>
              <a:t> </a:t>
            </a:r>
            <a:r>
              <a:rPr dirty="0"/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582" y="5758031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69752" y="1053462"/>
            <a:ext cx="7230109" cy="84899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60375" marR="5080" indent="-447675">
              <a:lnSpc>
                <a:spcPts val="3120"/>
              </a:lnSpc>
              <a:spcBef>
                <a:spcPts val="405"/>
              </a:spcBef>
              <a:buFont typeface="MS UI Gothic"/>
              <a:buChar char="➢"/>
              <a:tabLst>
                <a:tab pos="460375" algn="l"/>
              </a:tabLst>
            </a:pP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many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loans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were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taken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different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purposes?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752" y="3578069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7427" y="3543803"/>
            <a:ext cx="6783070" cy="21653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  <a:tabLst>
                <a:tab pos="2132330" algn="l"/>
                <a:tab pos="3521710" algn="l"/>
                <a:tab pos="3924300" algn="l"/>
                <a:tab pos="4795520" algn="l"/>
                <a:tab pos="5280660" algn="l"/>
                <a:tab pos="6286500" algn="l"/>
              </a:tabLst>
            </a:pPr>
            <a:r>
              <a:rPr dirty="0" sz="2800" spc="-160">
                <a:latin typeface="Calibri"/>
                <a:cs typeface="Calibri"/>
              </a:rPr>
              <a:t>V</a:t>
            </a:r>
            <a:r>
              <a:rPr dirty="0" sz="2800">
                <a:latin typeface="Calibri"/>
                <a:cs typeface="Calibri"/>
              </a:rPr>
              <a:t>alue</a:t>
            </a:r>
            <a:r>
              <a:rPr dirty="0" sz="2800" spc="-5">
                <a:latin typeface="Calibri"/>
                <a:cs typeface="Calibri"/>
              </a:rPr>
              <a:t>_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u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ts	functi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	is	used	</a:t>
            </a:r>
            <a:r>
              <a:rPr dirty="0" sz="2800" spc="-3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o	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u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	the  </a:t>
            </a:r>
            <a:r>
              <a:rPr dirty="0" sz="2800" spc="-5">
                <a:latin typeface="Calibri"/>
                <a:cs typeface="Calibri"/>
              </a:rPr>
              <a:t>‘purpose’ </a:t>
            </a:r>
            <a:r>
              <a:rPr dirty="0" sz="2800" spc="-1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  <a:p>
            <a:pPr marL="12700" marR="489584">
              <a:lnSpc>
                <a:spcPts val="3120"/>
              </a:lnSpc>
              <a:spcBef>
                <a:spcPts val="1000"/>
              </a:spcBef>
            </a:pPr>
            <a:r>
              <a:rPr dirty="0" sz="2800" spc="-15">
                <a:latin typeface="Calibri"/>
                <a:cs typeface="Calibri"/>
              </a:rPr>
              <a:t>Inference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10">
                <a:latin typeface="Calibri"/>
                <a:cs typeface="Calibri"/>
              </a:rPr>
              <a:t> Counts</a:t>
            </a:r>
            <a:r>
              <a:rPr dirty="0" sz="2800" spc="-5">
                <a:latin typeface="Calibri"/>
                <a:cs typeface="Calibri"/>
              </a:rPr>
              <a:t> of each </a:t>
            </a:r>
            <a:r>
              <a:rPr dirty="0" sz="2800">
                <a:latin typeface="Calibri"/>
                <a:cs typeface="Calibri"/>
              </a:rPr>
              <a:t>unique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‘purpose’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r>
              <a:rPr dirty="0" sz="2800">
                <a:latin typeface="Calibri"/>
                <a:cs typeface="Calibri"/>
              </a:rPr>
              <a:t> is </a:t>
            </a:r>
            <a:r>
              <a:rPr dirty="0" sz="2800" spc="-20">
                <a:latin typeface="Calibri"/>
                <a:cs typeface="Calibri"/>
              </a:rPr>
              <a:t>generated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‘debt_consolidation’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having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highest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count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752" y="4498007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657" y="2268679"/>
            <a:ext cx="6934183" cy="10105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8546" y="232059"/>
            <a:ext cx="4026720" cy="61242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2914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6467"/>
            <a:ext cx="10401935" cy="419989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latin typeface="Times New Roman"/>
                <a:cs typeface="Times New Roman"/>
              </a:rPr>
              <a:t>Write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lessons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learned</a:t>
            </a:r>
            <a:endParaRPr sz="2800">
              <a:latin typeface="Times New Roman"/>
              <a:cs typeface="Times New Roman"/>
            </a:endParaRPr>
          </a:p>
          <a:p>
            <a:pPr marL="386715" marR="661035" indent="-374650">
              <a:lnSpc>
                <a:spcPts val="2890"/>
              </a:lnSpc>
              <a:spcBef>
                <a:spcPts val="995"/>
              </a:spcBef>
              <a:buFont typeface="Times New Roman"/>
              <a:buAutoNum type="arabicPeriod"/>
              <a:tabLst>
                <a:tab pos="387350" algn="l"/>
              </a:tabLst>
            </a:pPr>
            <a:r>
              <a:rPr dirty="0" sz="2800" b="1">
                <a:latin typeface="Times New Roman"/>
                <a:cs typeface="Times New Roman"/>
              </a:rPr>
              <a:t>Data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Exploration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first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step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analysis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thoroughly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explore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dataset.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helps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understanding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structure,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variables,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identifying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potential issues.</a:t>
            </a:r>
            <a:endParaRPr sz="2800">
              <a:latin typeface="Times New Roman"/>
              <a:cs typeface="Times New Roman"/>
            </a:endParaRPr>
          </a:p>
          <a:p>
            <a:pPr algn="just" marL="386715" marR="453390" indent="-374650">
              <a:lnSpc>
                <a:spcPts val="2890"/>
              </a:lnSpc>
              <a:spcBef>
                <a:spcPts val="1005"/>
              </a:spcBef>
              <a:buFont typeface="Times New Roman"/>
              <a:buAutoNum type="arabicPeriod"/>
              <a:tabLst>
                <a:tab pos="387350" algn="l"/>
              </a:tabLst>
            </a:pPr>
            <a:r>
              <a:rPr dirty="0" sz="2800" b="1">
                <a:latin typeface="Times New Roman"/>
                <a:cs typeface="Times New Roman"/>
              </a:rPr>
              <a:t>Data </a:t>
            </a:r>
            <a:r>
              <a:rPr dirty="0" sz="2800" spc="-5" b="1">
                <a:latin typeface="Times New Roman"/>
                <a:cs typeface="Times New Roman"/>
              </a:rPr>
              <a:t>Cleaning</a:t>
            </a:r>
            <a:r>
              <a:rPr dirty="0" sz="2800" spc="-5">
                <a:latin typeface="Times New Roman"/>
                <a:cs typeface="Times New Roman"/>
              </a:rPr>
              <a:t>: Data cleaning is crucial. Handling missing values,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duplicates, and outliers ensures the dataset's integrity and improves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accuracy</a:t>
            </a:r>
            <a:r>
              <a:rPr dirty="0" sz="2800">
                <a:latin typeface="Times New Roman"/>
                <a:cs typeface="Times New Roman"/>
              </a:rPr>
              <a:t> of </a:t>
            </a:r>
            <a:r>
              <a:rPr dirty="0" sz="2800" spc="-5">
                <a:latin typeface="Times New Roman"/>
                <a:cs typeface="Times New Roman"/>
              </a:rPr>
              <a:t>subsequent analyses.</a:t>
            </a:r>
            <a:endParaRPr sz="2800">
              <a:latin typeface="Times New Roman"/>
              <a:cs typeface="Times New Roman"/>
            </a:endParaRPr>
          </a:p>
          <a:p>
            <a:pPr marL="386715" marR="5080" indent="-374650">
              <a:lnSpc>
                <a:spcPts val="2890"/>
              </a:lnSpc>
              <a:spcBef>
                <a:spcPts val="1005"/>
              </a:spcBef>
              <a:buFont typeface="Times New Roman"/>
              <a:buAutoNum type="arabicPeriod"/>
              <a:tabLst>
                <a:tab pos="387350" algn="l"/>
              </a:tabLst>
            </a:pPr>
            <a:r>
              <a:rPr dirty="0" sz="2800" b="1">
                <a:latin typeface="Times New Roman"/>
                <a:cs typeface="Times New Roman"/>
              </a:rPr>
              <a:t>Data </a:t>
            </a:r>
            <a:r>
              <a:rPr dirty="0" sz="2800" spc="-10" b="1">
                <a:latin typeface="Times New Roman"/>
                <a:cs typeface="Times New Roman"/>
              </a:rPr>
              <a:t>Visualisation</a:t>
            </a:r>
            <a:r>
              <a:rPr dirty="0" sz="2800" spc="-10">
                <a:latin typeface="Times New Roman"/>
                <a:cs typeface="Times New Roman"/>
              </a:rPr>
              <a:t>: </a:t>
            </a:r>
            <a:r>
              <a:rPr dirty="0" sz="2800" spc="-5">
                <a:latin typeface="Times New Roman"/>
                <a:cs typeface="Times New Roman"/>
              </a:rPr>
              <a:t>Data visualisation plays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vital role in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understanding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more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intuitively.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Visualisations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like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histograms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line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plots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help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identifying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trends,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patterns,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outliers.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225" y="710342"/>
            <a:ext cx="18053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Skills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925" y="1622510"/>
            <a:ext cx="4184015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1.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Data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Cleaning</a:t>
            </a: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and Preprocessing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925" y="1886035"/>
            <a:ext cx="1016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9125" y="1914610"/>
            <a:ext cx="963676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Handling missing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data: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Using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techniques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like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imputation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removal of missing values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to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ensure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9125" y="2168610"/>
            <a:ext cx="140525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completeness.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925" y="2394035"/>
            <a:ext cx="101600" cy="53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9125" y="2422610"/>
            <a:ext cx="885380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Dealing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duplicates: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Identifying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removing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duplicate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records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maintain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integrity.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9125" y="2676610"/>
            <a:ext cx="813752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Outlier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detection: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Identifying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addressing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outliers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might skew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analysis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results.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925" y="3205314"/>
            <a:ext cx="2012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2.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0207" y="3222710"/>
            <a:ext cx="1984375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Data</a:t>
            </a:r>
            <a:r>
              <a:rPr dirty="0" sz="1900" spc="-4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Exploration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625" y="3486235"/>
            <a:ext cx="76200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035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ts val="2035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9125" y="3514810"/>
            <a:ext cx="841375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Understanding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dataset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structure: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Examining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types,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columns,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general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structure.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9125" y="3768810"/>
            <a:ext cx="10419715" cy="2794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75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summarization: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Using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methods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like </a:t>
            </a:r>
            <a:r>
              <a:rPr dirty="0" sz="1700">
                <a:solidFill>
                  <a:srgbClr val="374151"/>
                </a:solidFill>
                <a:latin typeface="Courier New"/>
                <a:cs typeface="Courier New"/>
              </a:rPr>
              <a:t>.info()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Courier New"/>
                <a:cs typeface="Courier New"/>
              </a:rPr>
              <a:t>.describe()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Courier New"/>
                <a:cs typeface="Courier New"/>
              </a:rPr>
              <a:t>.value_counts()</a:t>
            </a:r>
            <a:r>
              <a:rPr dirty="0" sz="1700" spc="-545">
                <a:solidFill>
                  <a:srgbClr val="374151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gain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insights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9125" y="4048210"/>
            <a:ext cx="126111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into</a:t>
            </a:r>
            <a:r>
              <a:rPr dirty="0" sz="17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-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data.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925" y="4576914"/>
            <a:ext cx="2012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3.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0207" y="4594310"/>
            <a:ext cx="2140585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Data</a:t>
            </a:r>
            <a:r>
              <a:rPr dirty="0" sz="1900" spc="-8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Visualization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1625" y="4857835"/>
            <a:ext cx="762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9125" y="4886410"/>
            <a:ext cx="1044130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Matplotlib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Seaborn: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Creating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visualizations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such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histograms,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line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plots,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bar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charts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explore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9125" y="5140410"/>
            <a:ext cx="85280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pa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tt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erns.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8925" y="5365834"/>
            <a:ext cx="1016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9125" y="5394410"/>
            <a:ext cx="968629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Visualization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libraries: Leveraging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Python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libraries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visualization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present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findings 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effectively.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732" y="1630709"/>
            <a:ext cx="2012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4.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5013" y="1648103"/>
            <a:ext cx="2508250" cy="292100"/>
          </a:xfrm>
          <a:prstGeom prst="rect"/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5">
                <a:solidFill>
                  <a:srgbClr val="374151"/>
                </a:solidFill>
                <a:latin typeface="Arial"/>
                <a:cs typeface="Arial"/>
              </a:rPr>
              <a:t>Descriptive</a:t>
            </a:r>
            <a:r>
              <a:rPr dirty="0" sz="1900" spc="1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374151"/>
                </a:solidFill>
                <a:latin typeface="Arial"/>
                <a:cs typeface="Arial"/>
              </a:rPr>
              <a:t>Statistics</a:t>
            </a:r>
            <a:r>
              <a:rPr dirty="0" sz="1900" spc="-5" b="0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432" y="1911628"/>
            <a:ext cx="762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932" y="1940203"/>
            <a:ext cx="1039368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Calculating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summary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statistics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like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mean,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median,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standard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deviation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understand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characteristics.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732" y="2448203"/>
            <a:ext cx="3056890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5.</a:t>
            </a:r>
            <a:r>
              <a:rPr dirty="0" sz="1900" spc="-2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Data</a:t>
            </a:r>
            <a:r>
              <a:rPr dirty="0" sz="1900" spc="-2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Handling</a:t>
            </a:r>
            <a:r>
              <a:rPr dirty="0" sz="1900" spc="-2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Libraries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3932" y="2740303"/>
            <a:ext cx="535368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Using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Pandas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manipulation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transformation.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732" y="2711728"/>
            <a:ext cx="101600" cy="53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932" y="2994303"/>
            <a:ext cx="547306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NumPy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for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numerical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computations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and array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operations.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732" y="3489603"/>
            <a:ext cx="4692015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6.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 Project Documentation and Reporting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932" y="3781703"/>
            <a:ext cx="406527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Writing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clear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concise</a:t>
            </a:r>
            <a:r>
              <a:rPr dirty="0" sz="17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code</a:t>
            </a:r>
            <a:r>
              <a:rPr dirty="0" sz="17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comments.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3932" y="4035703"/>
            <a:ext cx="718947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Creating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project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documentation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explain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analysis process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results.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3732" y="3753128"/>
            <a:ext cx="101600" cy="792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932" y="4289703"/>
            <a:ext cx="6525259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Communicating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findings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effectively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through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reports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presentations.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732" y="4818408"/>
            <a:ext cx="2012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7.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5013" y="4835803"/>
            <a:ext cx="2319020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Domain</a:t>
            </a:r>
            <a:r>
              <a:rPr dirty="0" sz="1900" spc="-8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Knowledge</a:t>
            </a:r>
            <a:r>
              <a:rPr dirty="0" sz="1900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432" y="5099328"/>
            <a:ext cx="762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3932" y="5127903"/>
            <a:ext cx="1038161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Understanding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lending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industry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loan-related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concepts,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such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credit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scores,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interest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rates,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loan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3932" y="5381903"/>
            <a:ext cx="60007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erms.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913" y="1856777"/>
            <a:ext cx="10942320" cy="3784600"/>
          </a:xfrm>
          <a:custGeom>
            <a:avLst/>
            <a:gdLst/>
            <a:ahLst/>
            <a:cxnLst/>
            <a:rect l="l" t="t" r="r" b="b"/>
            <a:pathLst>
              <a:path w="10942320" h="3784600">
                <a:moveTo>
                  <a:pt x="10941749" y="3530600"/>
                </a:moveTo>
                <a:lnTo>
                  <a:pt x="2654541" y="3530600"/>
                </a:lnTo>
                <a:lnTo>
                  <a:pt x="2654541" y="3238500"/>
                </a:lnTo>
                <a:lnTo>
                  <a:pt x="9607232" y="3238500"/>
                </a:lnTo>
                <a:lnTo>
                  <a:pt x="9607232" y="2984500"/>
                </a:lnTo>
                <a:lnTo>
                  <a:pt x="1676146" y="2984500"/>
                </a:lnTo>
                <a:lnTo>
                  <a:pt x="1676146" y="2692400"/>
                </a:lnTo>
                <a:lnTo>
                  <a:pt x="10894200" y="2692400"/>
                </a:lnTo>
                <a:lnTo>
                  <a:pt x="10894200" y="2438400"/>
                </a:lnTo>
                <a:lnTo>
                  <a:pt x="2252535" y="2438400"/>
                </a:lnTo>
                <a:lnTo>
                  <a:pt x="2252535" y="2146300"/>
                </a:lnTo>
                <a:lnTo>
                  <a:pt x="7558291" y="2146300"/>
                </a:lnTo>
                <a:lnTo>
                  <a:pt x="7558291" y="1892300"/>
                </a:lnTo>
                <a:lnTo>
                  <a:pt x="1797037" y="1892300"/>
                </a:lnTo>
                <a:lnTo>
                  <a:pt x="1797037" y="1600200"/>
                </a:lnTo>
                <a:lnTo>
                  <a:pt x="7773987" y="1600200"/>
                </a:lnTo>
                <a:lnTo>
                  <a:pt x="7773987" y="1346200"/>
                </a:lnTo>
                <a:lnTo>
                  <a:pt x="1551012" y="1346200"/>
                </a:lnTo>
                <a:lnTo>
                  <a:pt x="1551012" y="1054100"/>
                </a:lnTo>
                <a:lnTo>
                  <a:pt x="7508849" y="1054100"/>
                </a:lnTo>
                <a:lnTo>
                  <a:pt x="7508849" y="800100"/>
                </a:lnTo>
                <a:lnTo>
                  <a:pt x="10654055" y="800100"/>
                </a:lnTo>
                <a:lnTo>
                  <a:pt x="10654055" y="546100"/>
                </a:lnTo>
                <a:lnTo>
                  <a:pt x="8710320" y="546100"/>
                </a:lnTo>
                <a:lnTo>
                  <a:pt x="8710320" y="292100"/>
                </a:lnTo>
                <a:lnTo>
                  <a:pt x="2293416" y="292100"/>
                </a:lnTo>
                <a:lnTo>
                  <a:pt x="2293416" y="0"/>
                </a:lnTo>
                <a:lnTo>
                  <a:pt x="0" y="0"/>
                </a:lnTo>
                <a:lnTo>
                  <a:pt x="0" y="292100"/>
                </a:lnTo>
                <a:lnTo>
                  <a:pt x="457200" y="292100"/>
                </a:lnTo>
                <a:lnTo>
                  <a:pt x="457200" y="546100"/>
                </a:lnTo>
                <a:lnTo>
                  <a:pt x="457200" y="800100"/>
                </a:lnTo>
                <a:lnTo>
                  <a:pt x="457200" y="1054100"/>
                </a:lnTo>
                <a:lnTo>
                  <a:pt x="268287" y="1054100"/>
                </a:lnTo>
                <a:lnTo>
                  <a:pt x="268287" y="1346200"/>
                </a:lnTo>
                <a:lnTo>
                  <a:pt x="457200" y="1346200"/>
                </a:lnTo>
                <a:lnTo>
                  <a:pt x="457200" y="1600200"/>
                </a:lnTo>
                <a:lnTo>
                  <a:pt x="268287" y="1600200"/>
                </a:lnTo>
                <a:lnTo>
                  <a:pt x="268287" y="1892300"/>
                </a:lnTo>
                <a:lnTo>
                  <a:pt x="457200" y="1892300"/>
                </a:lnTo>
                <a:lnTo>
                  <a:pt x="457200" y="2146300"/>
                </a:lnTo>
                <a:lnTo>
                  <a:pt x="268287" y="2146300"/>
                </a:lnTo>
                <a:lnTo>
                  <a:pt x="268287" y="2438400"/>
                </a:lnTo>
                <a:lnTo>
                  <a:pt x="457200" y="2438400"/>
                </a:lnTo>
                <a:lnTo>
                  <a:pt x="457200" y="2692400"/>
                </a:lnTo>
                <a:lnTo>
                  <a:pt x="268287" y="2692400"/>
                </a:lnTo>
                <a:lnTo>
                  <a:pt x="268287" y="2984500"/>
                </a:lnTo>
                <a:lnTo>
                  <a:pt x="457200" y="2984500"/>
                </a:lnTo>
                <a:lnTo>
                  <a:pt x="457200" y="3238500"/>
                </a:lnTo>
                <a:lnTo>
                  <a:pt x="268287" y="3238500"/>
                </a:lnTo>
                <a:lnTo>
                  <a:pt x="268287" y="3530600"/>
                </a:lnTo>
                <a:lnTo>
                  <a:pt x="457200" y="3530600"/>
                </a:lnTo>
                <a:lnTo>
                  <a:pt x="457200" y="3784600"/>
                </a:lnTo>
                <a:lnTo>
                  <a:pt x="10941749" y="3784600"/>
                </a:lnTo>
                <a:lnTo>
                  <a:pt x="10941749" y="353060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9225" y="944603"/>
            <a:ext cx="5053330" cy="121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Domain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understanding developed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1.</a:t>
            </a:r>
            <a:r>
              <a:rPr dirty="0" sz="1900" spc="-2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Loan</a:t>
            </a:r>
            <a:r>
              <a:rPr dirty="0" sz="1900" spc="-1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Parameters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425" y="2124617"/>
            <a:ext cx="827913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loan_amnt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principal amount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loan applied 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for,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indicating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initial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loan size.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425" y="2378617"/>
            <a:ext cx="1022286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funded_amnt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actual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amount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funded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borrower,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which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may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lower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than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requested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amount.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925" y="2120295"/>
            <a:ext cx="101600" cy="792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425" y="2632617"/>
            <a:ext cx="7077709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funded_amnt_inv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total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amount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committed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investors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loan.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225" y="2893476"/>
            <a:ext cx="10967720" cy="2754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indent="-268605">
              <a:lnSpc>
                <a:spcPts val="2265"/>
              </a:lnSpc>
              <a:spcBef>
                <a:spcPts val="100"/>
              </a:spcBef>
              <a:buAutoNum type="arabicPeriod" startAt="2"/>
              <a:tabLst>
                <a:tab pos="281305" algn="l"/>
              </a:tabLst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Loan</a:t>
            </a:r>
            <a:r>
              <a:rPr dirty="0" sz="1900" spc="-4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35" b="1">
                <a:solidFill>
                  <a:srgbClr val="374151"/>
                </a:solidFill>
                <a:latin typeface="Arial"/>
                <a:cs typeface="Arial"/>
              </a:rPr>
              <a:t>Term</a:t>
            </a:r>
            <a:r>
              <a:rPr dirty="0" sz="1900" spc="-3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  <a:p>
            <a:pPr lvl="1" marL="469900" indent="-318135">
              <a:lnSpc>
                <a:spcPts val="2025"/>
              </a:lnSpc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term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duration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loan,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typically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expressed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number of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months</a:t>
            </a:r>
            <a:endParaRPr sz="1700">
              <a:latin typeface="Arial MT"/>
              <a:cs typeface="Arial MT"/>
            </a:endParaRPr>
          </a:p>
          <a:p>
            <a:pPr marL="280670" indent="-268605">
              <a:lnSpc>
                <a:spcPts val="2265"/>
              </a:lnSpc>
              <a:spcBef>
                <a:spcPts val="15"/>
              </a:spcBef>
              <a:buAutoNum type="arabicPeriod" startAt="2"/>
              <a:tabLst>
                <a:tab pos="281305" algn="l"/>
              </a:tabLst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Interest</a:t>
            </a:r>
            <a:r>
              <a:rPr dirty="0" sz="1900" spc="-3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Rate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  <a:p>
            <a:pPr lvl="1" marL="469900" indent="-318135">
              <a:lnSpc>
                <a:spcPts val="2025"/>
              </a:lnSpc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int_rate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annual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interest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rate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loan, expressed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as a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percentage.</a:t>
            </a:r>
            <a:endParaRPr sz="1700">
              <a:latin typeface="Arial MT"/>
              <a:cs typeface="Arial MT"/>
            </a:endParaRPr>
          </a:p>
          <a:p>
            <a:pPr marL="280670" indent="-268605">
              <a:lnSpc>
                <a:spcPts val="2265"/>
              </a:lnSpc>
              <a:spcBef>
                <a:spcPts val="10"/>
              </a:spcBef>
              <a:buAutoNum type="arabicPeriod" startAt="2"/>
              <a:tabLst>
                <a:tab pos="281305" algn="l"/>
              </a:tabLst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Loan</a:t>
            </a:r>
            <a:r>
              <a:rPr dirty="0" sz="1900" spc="-3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Installment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  <a:p>
            <a:pPr lvl="1" marL="469900" indent="-318135">
              <a:lnSpc>
                <a:spcPts val="2025"/>
              </a:lnSpc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installment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monthly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installment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amount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paid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borrower,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including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both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principal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interest.</a:t>
            </a:r>
            <a:endParaRPr sz="1700">
              <a:latin typeface="Arial MT"/>
              <a:cs typeface="Arial MT"/>
            </a:endParaRPr>
          </a:p>
          <a:p>
            <a:pPr marL="280670" indent="-268605">
              <a:lnSpc>
                <a:spcPts val="2265"/>
              </a:lnSpc>
              <a:spcBef>
                <a:spcPts val="15"/>
              </a:spcBef>
              <a:buAutoNum type="arabicPeriod" startAt="2"/>
              <a:tabLst>
                <a:tab pos="281305" algn="l"/>
              </a:tabLst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Loan</a:t>
            </a:r>
            <a:r>
              <a:rPr dirty="0" sz="1900" spc="-4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Grade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  <a:p>
            <a:pPr lvl="1" marL="469900" indent="-318135">
              <a:lnSpc>
                <a:spcPts val="2025"/>
              </a:lnSpc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grade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9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dirty="0" sz="1700" spc="-8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risk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classification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assigned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loan,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often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based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borrower's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creditworthiness.</a:t>
            </a:r>
            <a:endParaRPr sz="1700">
              <a:latin typeface="Arial MT"/>
              <a:cs typeface="Arial MT"/>
            </a:endParaRPr>
          </a:p>
          <a:p>
            <a:pPr marL="280670" indent="-268605">
              <a:lnSpc>
                <a:spcPts val="2265"/>
              </a:lnSpc>
              <a:spcBef>
                <a:spcPts val="15"/>
              </a:spcBef>
              <a:buAutoNum type="arabicPeriod" startAt="2"/>
              <a:tabLst>
                <a:tab pos="281305" algn="l"/>
              </a:tabLst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Employment</a:t>
            </a:r>
            <a:r>
              <a:rPr dirty="0" sz="1900" spc="-3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Length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  <a:p>
            <a:pPr lvl="1" marL="469900" indent="-318135">
              <a:lnSpc>
                <a:spcPts val="2025"/>
              </a:lnSpc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emp_length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length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of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time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borrower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has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been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employed,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which can impact loan approval and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terms.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919" y="726757"/>
            <a:ext cx="2534285" cy="292100"/>
          </a:xfrm>
          <a:prstGeom prst="rect"/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5">
                <a:solidFill>
                  <a:srgbClr val="374151"/>
                </a:solidFill>
                <a:latin typeface="Arial"/>
                <a:cs typeface="Arial"/>
              </a:rPr>
              <a:t>7.</a:t>
            </a:r>
            <a:r>
              <a:rPr dirty="0" sz="1900" spc="-3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374151"/>
                </a:solidFill>
                <a:latin typeface="Arial"/>
                <a:cs typeface="Arial"/>
              </a:rPr>
              <a:t>Borrower’s</a:t>
            </a:r>
            <a:r>
              <a:rPr dirty="0" sz="1900" spc="-25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374151"/>
                </a:solidFill>
                <a:latin typeface="Arial"/>
                <a:cs typeface="Arial"/>
              </a:rPr>
              <a:t>Income</a:t>
            </a:r>
            <a:r>
              <a:rPr dirty="0" sz="1900" spc="-5" b="0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919" y="990282"/>
            <a:ext cx="1016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119" y="1018857"/>
            <a:ext cx="974661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annual_inc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borrower's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annual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income, a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crucial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factor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in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assessing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their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ability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repay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loan.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919" y="1509462"/>
            <a:ext cx="2012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8.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144" y="1526857"/>
            <a:ext cx="2178050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10" b="1">
                <a:solidFill>
                  <a:srgbClr val="374151"/>
                </a:solidFill>
                <a:latin typeface="Arial"/>
                <a:cs typeface="Arial"/>
              </a:rPr>
              <a:t>Verification</a:t>
            </a:r>
            <a:r>
              <a:rPr dirty="0" sz="1900" spc="-6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Status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619" y="1790382"/>
            <a:ext cx="762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119" y="1818957"/>
            <a:ext cx="988187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verification_status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Indicates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whether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borrower's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income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other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information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have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been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verified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1119" y="2072957"/>
            <a:ext cx="238950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by</a:t>
            </a:r>
            <a:r>
              <a:rPr dirty="0" sz="17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lending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institution.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919" y="2601662"/>
            <a:ext cx="2012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9.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201" y="2619057"/>
            <a:ext cx="1461135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Loan</a:t>
            </a:r>
            <a:r>
              <a:rPr dirty="0" sz="1900" spc="-6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Status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619" y="2882582"/>
            <a:ext cx="762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119" y="2911157"/>
            <a:ext cx="982091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loan_status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Describes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current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status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loan, such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"Approved,"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"Defaulted,"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"Fully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Paid."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3919" y="3439862"/>
            <a:ext cx="33591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10.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6400" y="3457257"/>
            <a:ext cx="1689100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Loan</a:t>
            </a:r>
            <a:r>
              <a:rPr dirty="0" sz="1900" spc="-6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Purpose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619" y="3720782"/>
            <a:ext cx="762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1119" y="3749357"/>
            <a:ext cx="962088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purpose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reason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which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loan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is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taken,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such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as debt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consolidation,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home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improvement,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or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1119" y="4003357"/>
            <a:ext cx="180086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medical</a:t>
            </a:r>
            <a:r>
              <a:rPr dirty="0" sz="1700" spc="-8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expenses.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3919" y="4532062"/>
            <a:ext cx="3225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105" b="1">
                <a:solidFill>
                  <a:srgbClr val="374151"/>
                </a:solidFill>
                <a:latin typeface="Arial"/>
                <a:cs typeface="Arial"/>
              </a:rPr>
              <a:t>1</a:t>
            </a: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1.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3204" y="4549457"/>
            <a:ext cx="2519680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Debt-to-Income</a:t>
            </a:r>
            <a:r>
              <a:rPr dirty="0" sz="1900" spc="-2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Ratio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3619" y="4812982"/>
            <a:ext cx="762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1119" y="4841557"/>
            <a:ext cx="954278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dti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borrower's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debt-to-income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ratio,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representing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their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ability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manage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debt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based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dirty="0" sz="1700" spc="1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income.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714" y="1146379"/>
            <a:ext cx="3326129" cy="292100"/>
          </a:xfrm>
          <a:prstGeom prst="rect"/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>
                <a:solidFill>
                  <a:srgbClr val="374151"/>
                </a:solidFill>
                <a:latin typeface="Arial"/>
                <a:cs typeface="Arial"/>
              </a:rPr>
              <a:t>12. </a:t>
            </a:r>
            <a:r>
              <a:rPr dirty="0" sz="1900" spc="-5">
                <a:solidFill>
                  <a:srgbClr val="374151"/>
                </a:solidFill>
                <a:latin typeface="Arial"/>
                <a:cs typeface="Arial"/>
              </a:rPr>
              <a:t>Loan</a:t>
            </a:r>
            <a:r>
              <a:rPr dirty="0" sz="1900" spc="5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374151"/>
                </a:solidFill>
                <a:latin typeface="Arial"/>
                <a:cs typeface="Arial"/>
              </a:rPr>
              <a:t>Repayment</a:t>
            </a:r>
            <a:r>
              <a:rPr dirty="0" sz="190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374151"/>
                </a:solidFill>
                <a:latin typeface="Arial"/>
                <a:cs typeface="Arial"/>
              </a:rPr>
              <a:t>Metrics</a:t>
            </a:r>
            <a:r>
              <a:rPr dirty="0" sz="1900" spc="-5" b="0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1913" y="1438479"/>
            <a:ext cx="730567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total_pymnt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total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amount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paid by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borrower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over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life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of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loan.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913" y="1692479"/>
            <a:ext cx="987361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total_pymnt_inv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total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amount paid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borrower,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considering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any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investments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made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others.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1913" y="1946479"/>
            <a:ext cx="754570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total_rec_prncp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total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principal amount received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lending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institution.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14" y="1409904"/>
            <a:ext cx="101600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1913" y="2200479"/>
            <a:ext cx="711390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total_rec_int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total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interest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amount received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lending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institution.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714" y="2691085"/>
            <a:ext cx="33591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13.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194" y="2708479"/>
            <a:ext cx="3030220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Last</a:t>
            </a:r>
            <a:r>
              <a:rPr dirty="0" sz="1900" spc="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Payment</a:t>
            </a:r>
            <a:r>
              <a:rPr dirty="0" sz="1900" spc="1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Information</a:t>
            </a:r>
            <a:r>
              <a:rPr dirty="0" sz="19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414" y="2972004"/>
            <a:ext cx="76200" cy="53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02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ts val="2020"/>
              </a:lnSpc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1913" y="3000579"/>
            <a:ext cx="646557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last_pymnt_d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date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of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last payment made by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borrower.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1913" y="3254579"/>
            <a:ext cx="7149465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last_pymnt_amnt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3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amount of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the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last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payment made by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15">
                <a:solidFill>
                  <a:srgbClr val="374151"/>
                </a:solidFill>
                <a:latin typeface="Arial MT"/>
                <a:cs typeface="Arial MT"/>
              </a:rPr>
              <a:t>borrower.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714" y="3745185"/>
            <a:ext cx="33591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14.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7194" y="3762579"/>
            <a:ext cx="2266315" cy="2921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1900" spc="-5" b="1">
                <a:solidFill>
                  <a:srgbClr val="374151"/>
                </a:solidFill>
                <a:latin typeface="Arial"/>
                <a:cs typeface="Arial"/>
              </a:rPr>
              <a:t>Unnamed</a:t>
            </a:r>
            <a:r>
              <a:rPr dirty="0" sz="1900" spc="-65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374151"/>
                </a:solidFill>
                <a:latin typeface="Arial"/>
                <a:cs typeface="Arial"/>
              </a:rPr>
              <a:t>Columns</a:t>
            </a:r>
            <a:r>
              <a:rPr dirty="0" sz="1900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414" y="4026104"/>
            <a:ext cx="762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374151"/>
                </a:solidFill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913" y="4054679"/>
            <a:ext cx="9718040" cy="2540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0"/>
              </a:lnSpc>
            </a:pP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Unnamed: </a:t>
            </a:r>
            <a:r>
              <a:rPr dirty="0" sz="1700" b="1">
                <a:solidFill>
                  <a:srgbClr val="374151"/>
                </a:solidFill>
                <a:latin typeface="Arial"/>
                <a:cs typeface="Arial"/>
              </a:rPr>
              <a:t>21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Unnamed:</a:t>
            </a:r>
            <a:r>
              <a:rPr dirty="0" sz="1700" b="1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374151"/>
                </a:solidFill>
                <a:latin typeface="Arial"/>
                <a:cs typeface="Arial"/>
              </a:rPr>
              <a:t>22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dirty="0" sz="1700" spc="-2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These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columns appear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unnamed or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contain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374151"/>
                </a:solidFill>
                <a:latin typeface="Arial MT"/>
                <a:cs typeface="Arial MT"/>
              </a:rPr>
              <a:t>unspecified</a:t>
            </a:r>
            <a:r>
              <a:rPr dirty="0" sz="1700" spc="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74151"/>
                </a:solidFill>
                <a:latin typeface="Arial MT"/>
                <a:cs typeface="Arial MT"/>
              </a:rPr>
              <a:t>data.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4" name="object 4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2301" y="1596950"/>
            <a:ext cx="11501120" cy="46558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644525" marR="5080" indent="-631825">
              <a:lnSpc>
                <a:spcPts val="3120"/>
              </a:lnSpc>
              <a:spcBef>
                <a:spcPts val="405"/>
              </a:spcBef>
              <a:buAutoNum type="arabicPeriod" startAt="4"/>
              <a:tabLst>
                <a:tab pos="643890" algn="l"/>
                <a:tab pos="644525" algn="l"/>
              </a:tabLst>
            </a:pPr>
            <a:r>
              <a:rPr dirty="0" sz="2800" spc="-5">
                <a:latin typeface="Calibri"/>
                <a:cs typeface="Calibri"/>
              </a:rPr>
              <a:t>funded_amnt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total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amount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committed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at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point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644525" marR="5080" indent="-631825">
              <a:lnSpc>
                <a:spcPts val="3120"/>
              </a:lnSpc>
              <a:spcBef>
                <a:spcPts val="1000"/>
              </a:spcBef>
              <a:buAutoNum type="arabicPeriod" startAt="4"/>
              <a:tabLst>
                <a:tab pos="643890" algn="l"/>
                <a:tab pos="644525" algn="l"/>
              </a:tabLst>
            </a:pPr>
            <a:r>
              <a:rPr dirty="0" sz="2800" spc="-10">
                <a:latin typeface="Calibri"/>
                <a:cs typeface="Calibri"/>
              </a:rPr>
              <a:t>funded_amnt_inv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total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amount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committed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by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investors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1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point</a:t>
            </a:r>
            <a:r>
              <a:rPr dirty="0" sz="2800">
                <a:latin typeface="Calibri"/>
                <a:cs typeface="Calibri"/>
              </a:rPr>
              <a:t> in </a:t>
            </a:r>
            <a:r>
              <a:rPr dirty="0" sz="2800" spc="-5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644525" marR="5080" indent="-631825">
              <a:lnSpc>
                <a:spcPts val="3120"/>
              </a:lnSpc>
              <a:spcBef>
                <a:spcPts val="1005"/>
              </a:spcBef>
              <a:buAutoNum type="arabicPeriod" startAt="4"/>
              <a:tabLst>
                <a:tab pos="643890" algn="l"/>
                <a:tab pos="644525" algn="l"/>
              </a:tabLst>
            </a:pPr>
            <a:r>
              <a:rPr dirty="0" sz="2800" spc="-15">
                <a:latin typeface="Calibri"/>
                <a:cs typeface="Calibri"/>
              </a:rPr>
              <a:t>grade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LC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assigned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grade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7.id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unique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LC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assigned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listing</a:t>
            </a:r>
            <a:endParaRPr sz="2800">
              <a:latin typeface="Calibri"/>
              <a:cs typeface="Calibri"/>
            </a:endParaRPr>
          </a:p>
          <a:p>
            <a:pPr marL="644525" indent="-631825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643890" algn="l"/>
                <a:tab pos="644525" algn="l"/>
              </a:tabLst>
            </a:pPr>
            <a:r>
              <a:rPr dirty="0" sz="2800">
                <a:latin typeface="Calibri"/>
                <a:cs typeface="Calibri"/>
              </a:rPr>
              <a:t>id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unique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LC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assigned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loan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listing</a:t>
            </a:r>
            <a:endParaRPr sz="2800">
              <a:latin typeface="Calibri"/>
              <a:cs typeface="Calibri"/>
            </a:endParaRPr>
          </a:p>
          <a:p>
            <a:pPr marL="644525" marR="5080" indent="-631825">
              <a:lnSpc>
                <a:spcPts val="3120"/>
              </a:lnSpc>
              <a:spcBef>
                <a:spcPts val="1065"/>
              </a:spcBef>
              <a:buAutoNum type="arabicPeriod" startAt="4"/>
              <a:tabLst>
                <a:tab pos="643890" algn="l"/>
                <a:tab pos="644525" algn="l"/>
                <a:tab pos="2425065" algn="l"/>
                <a:tab pos="2699385" algn="l"/>
                <a:tab pos="3401695" algn="l"/>
                <a:tab pos="4770755" algn="l"/>
                <a:tab pos="6211570" algn="l"/>
                <a:tab pos="7178040" algn="l"/>
                <a:tab pos="7689215" algn="l"/>
                <a:tab pos="8337550" algn="l"/>
                <a:tab pos="9857740" algn="l"/>
                <a:tab pos="10213340" algn="l"/>
                <a:tab pos="10861675" algn="l"/>
              </a:tabLst>
            </a:pP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35">
                <a:latin typeface="Calibri"/>
                <a:cs typeface="Calibri"/>
              </a:rPr>
              <a:t>st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	-	The	</a:t>
            </a:r>
            <a:r>
              <a:rPr dirty="0" sz="2800" spc="-5">
                <a:latin typeface="Calibri"/>
                <a:cs typeface="Calibri"/>
              </a:rPr>
              <a:t>mo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thly	p</a:t>
            </a:r>
            <a:r>
              <a:rPr dirty="0" sz="2800" spc="-5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ym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	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2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ed	</a:t>
            </a:r>
            <a:r>
              <a:rPr dirty="0" sz="2800" spc="-15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y	the	b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2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er	if	the	l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an  </a:t>
            </a:r>
            <a:r>
              <a:rPr dirty="0" sz="2800" spc="-10">
                <a:latin typeface="Calibri"/>
                <a:cs typeface="Calibri"/>
              </a:rPr>
              <a:t>originates</a:t>
            </a:r>
            <a:endParaRPr sz="2800">
              <a:latin typeface="Calibri"/>
              <a:cs typeface="Calibri"/>
            </a:endParaRPr>
          </a:p>
          <a:p>
            <a:pPr marL="644525" indent="-631825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643890" algn="l"/>
                <a:tab pos="644525" algn="l"/>
              </a:tabLst>
            </a:pPr>
            <a:r>
              <a:rPr dirty="0" sz="2800" spc="-20">
                <a:latin typeface="Calibri"/>
                <a:cs typeface="Calibri"/>
              </a:rPr>
              <a:t>int_rate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Interest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Rate</a:t>
            </a:r>
            <a:r>
              <a:rPr dirty="0" sz="2800" spc="-5">
                <a:latin typeface="Calibri"/>
                <a:cs typeface="Calibri"/>
              </a:rPr>
              <a:t> on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loan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453014"/>
            <a:ext cx="4960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2185035" algn="l"/>
              </a:tabLst>
            </a:pPr>
            <a:r>
              <a:rPr dirty="0"/>
              <a:t>Data	</a:t>
            </a:r>
            <a:r>
              <a:rPr dirty="0" spc="-5"/>
              <a:t>Set	Description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250" y="2941816"/>
            <a:ext cx="35890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alibri"/>
                <a:cs typeface="Calibri"/>
              </a:rPr>
              <a:t>Thank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114" b="0">
                <a:latin typeface="Calibri"/>
                <a:cs typeface="Calibri"/>
              </a:rPr>
              <a:t>You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!!!....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4" name="object 4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4" name="object 4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2301" y="1422472"/>
            <a:ext cx="11501120" cy="458152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algn="just" marL="644525" indent="-631825">
              <a:lnSpc>
                <a:spcPct val="100000"/>
              </a:lnSpc>
              <a:spcBef>
                <a:spcPts val="1470"/>
              </a:spcBef>
              <a:buAutoNum type="arabicPeriod" startAt="10"/>
              <a:tabLst>
                <a:tab pos="644525" algn="l"/>
              </a:tabLst>
            </a:pPr>
            <a:r>
              <a:rPr dirty="0" sz="2800" spc="-10">
                <a:latin typeface="Calibri"/>
                <a:cs typeface="Calibri"/>
              </a:rPr>
              <a:t>last_pymnt_amnt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total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payment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amount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received</a:t>
            </a:r>
            <a:endParaRPr sz="2800">
              <a:latin typeface="Calibri"/>
              <a:cs typeface="Calibri"/>
            </a:endParaRPr>
          </a:p>
          <a:p>
            <a:pPr algn="just" marL="644525" indent="-631825">
              <a:lnSpc>
                <a:spcPct val="100000"/>
              </a:lnSpc>
              <a:spcBef>
                <a:spcPts val="1375"/>
              </a:spcBef>
              <a:buAutoNum type="arabicPeriod" startAt="10"/>
              <a:tabLst>
                <a:tab pos="644525" algn="l"/>
              </a:tabLst>
            </a:pPr>
            <a:r>
              <a:rPr dirty="0" sz="2800" spc="-10">
                <a:latin typeface="Calibri"/>
                <a:cs typeface="Calibri"/>
              </a:rPr>
              <a:t>last_pymnt_d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month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payment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was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received</a:t>
            </a:r>
            <a:endParaRPr sz="2800">
              <a:latin typeface="Calibri"/>
              <a:cs typeface="Calibri"/>
            </a:endParaRPr>
          </a:p>
          <a:p>
            <a:pPr algn="just" marL="644525" marR="5080" indent="-631825">
              <a:lnSpc>
                <a:spcPct val="111100"/>
              </a:lnSpc>
              <a:spcBef>
                <a:spcPts val="1000"/>
              </a:spcBef>
              <a:buAutoNum type="arabicPeriod" startAt="10"/>
              <a:tabLst>
                <a:tab pos="644525" algn="l"/>
              </a:tabLst>
            </a:pPr>
            <a:r>
              <a:rPr dirty="0" sz="2800" spc="-10">
                <a:latin typeface="Calibri"/>
                <a:cs typeface="Calibri"/>
              </a:rPr>
              <a:t>loan_amnt </a:t>
            </a:r>
            <a:r>
              <a:rPr dirty="0" sz="2800">
                <a:latin typeface="Calibri"/>
                <a:cs typeface="Calibri"/>
              </a:rPr>
              <a:t>- The </a:t>
            </a:r>
            <a:r>
              <a:rPr dirty="0" sz="2800" spc="-15">
                <a:latin typeface="Calibri"/>
                <a:cs typeface="Calibri"/>
              </a:rPr>
              <a:t>listed</a:t>
            </a:r>
            <a:r>
              <a:rPr dirty="0" sz="2800" spc="-10">
                <a:latin typeface="Calibri"/>
                <a:cs typeface="Calibri"/>
              </a:rPr>
              <a:t> amount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>
                <a:latin typeface="Calibri"/>
                <a:cs typeface="Calibri"/>
              </a:rPr>
              <a:t>applied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by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45">
                <a:latin typeface="Calibri"/>
                <a:cs typeface="Calibri"/>
              </a:rPr>
              <a:t>borrower.</a:t>
            </a:r>
            <a:r>
              <a:rPr dirty="0" sz="2800" spc="5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If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at </a:t>
            </a:r>
            <a:r>
              <a:rPr dirty="0" sz="2800" spc="-5">
                <a:latin typeface="Calibri"/>
                <a:cs typeface="Calibri"/>
              </a:rPr>
              <a:t>some </a:t>
            </a:r>
            <a:r>
              <a:rPr dirty="0" sz="2800" spc="-10">
                <a:latin typeface="Calibri"/>
                <a:cs typeface="Calibri"/>
              </a:rPr>
              <a:t>point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5">
                <a:latin typeface="Calibri"/>
                <a:cs typeface="Calibri"/>
              </a:rPr>
              <a:t>time,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credit </a:t>
            </a:r>
            <a:r>
              <a:rPr dirty="0" sz="2800" spc="-5">
                <a:latin typeface="Calibri"/>
                <a:cs typeface="Calibri"/>
              </a:rPr>
              <a:t>department </a:t>
            </a:r>
            <a:r>
              <a:rPr dirty="0" sz="2800" spc="-10">
                <a:latin typeface="Calibri"/>
                <a:cs typeface="Calibri"/>
              </a:rPr>
              <a:t>reduces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loan </a:t>
            </a:r>
            <a:r>
              <a:rPr dirty="0" sz="2800" spc="-10">
                <a:latin typeface="Calibri"/>
                <a:cs typeface="Calibri"/>
              </a:rPr>
              <a:t>amount,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>
                <a:latin typeface="Calibri"/>
                <a:cs typeface="Calibri"/>
              </a:rPr>
              <a:t> be </a:t>
            </a:r>
            <a:r>
              <a:rPr dirty="0" sz="2800" spc="-15">
                <a:latin typeface="Calibri"/>
                <a:cs typeface="Calibri"/>
              </a:rPr>
              <a:t>reflected</a:t>
            </a:r>
            <a:r>
              <a:rPr dirty="0" sz="2800">
                <a:latin typeface="Calibri"/>
                <a:cs typeface="Calibri"/>
              </a:rPr>
              <a:t> in this </a:t>
            </a:r>
            <a:r>
              <a:rPr dirty="0" sz="2800" spc="-1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644525" indent="-631825">
              <a:lnSpc>
                <a:spcPct val="100000"/>
              </a:lnSpc>
              <a:spcBef>
                <a:spcPts val="1375"/>
              </a:spcBef>
              <a:buAutoNum type="arabicPeriod" startAt="10"/>
              <a:tabLst>
                <a:tab pos="643890" algn="l"/>
                <a:tab pos="644525" algn="l"/>
              </a:tabLst>
            </a:pPr>
            <a:r>
              <a:rPr dirty="0" sz="2800" spc="-10">
                <a:latin typeface="Calibri"/>
                <a:cs typeface="Calibri"/>
              </a:rPr>
              <a:t>loan_status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Current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status</a:t>
            </a:r>
            <a:r>
              <a:rPr dirty="0" sz="2800" spc="-5">
                <a:latin typeface="Calibri"/>
                <a:cs typeface="Calibri"/>
              </a:rPr>
              <a:t> of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loan</a:t>
            </a:r>
            <a:endParaRPr sz="2800">
              <a:latin typeface="Calibri"/>
              <a:cs typeface="Calibri"/>
            </a:endParaRPr>
          </a:p>
          <a:p>
            <a:pPr marL="644525" indent="-631825">
              <a:lnSpc>
                <a:spcPct val="100000"/>
              </a:lnSpc>
              <a:spcBef>
                <a:spcPts val="1375"/>
              </a:spcBef>
              <a:buAutoNum type="arabicPeriod" startAt="10"/>
              <a:tabLst>
                <a:tab pos="643890" algn="l"/>
                <a:tab pos="644525" algn="l"/>
              </a:tabLst>
            </a:pPr>
            <a:r>
              <a:rPr dirty="0" sz="2800" spc="-5">
                <a:latin typeface="Calibri"/>
                <a:cs typeface="Calibri"/>
              </a:rPr>
              <a:t>member_id </a:t>
            </a:r>
            <a:r>
              <a:rPr dirty="0" sz="2800">
                <a:latin typeface="Calibri"/>
                <a:cs typeface="Calibri"/>
              </a:rPr>
              <a:t>- 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unique </a:t>
            </a:r>
            <a:r>
              <a:rPr dirty="0" sz="2800" spc="-15">
                <a:latin typeface="Calibri"/>
                <a:cs typeface="Calibri"/>
              </a:rPr>
              <a:t>LC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assigned Id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the </a:t>
            </a:r>
            <a:r>
              <a:rPr dirty="0" sz="2800" spc="-15">
                <a:latin typeface="Calibri"/>
                <a:cs typeface="Calibri"/>
              </a:rPr>
              <a:t>borrower</a:t>
            </a:r>
            <a:r>
              <a:rPr dirty="0" sz="2800" spc="-5">
                <a:latin typeface="Calibri"/>
                <a:cs typeface="Calibri"/>
              </a:rPr>
              <a:t> member</a:t>
            </a:r>
            <a:endParaRPr sz="2800">
              <a:latin typeface="Calibri"/>
              <a:cs typeface="Calibri"/>
            </a:endParaRPr>
          </a:p>
          <a:p>
            <a:pPr marL="644525" indent="-631825">
              <a:lnSpc>
                <a:spcPct val="100000"/>
              </a:lnSpc>
              <a:spcBef>
                <a:spcPts val="1375"/>
              </a:spcBef>
              <a:buAutoNum type="arabicPeriod" startAt="10"/>
              <a:tabLst>
                <a:tab pos="643890" algn="l"/>
                <a:tab pos="644525" algn="l"/>
              </a:tabLst>
            </a:pPr>
            <a:r>
              <a:rPr dirty="0" sz="2800" spc="-5">
                <a:latin typeface="Calibri"/>
                <a:cs typeface="Calibri"/>
              </a:rPr>
              <a:t>purpose</a:t>
            </a:r>
            <a:r>
              <a:rPr dirty="0" sz="2800">
                <a:latin typeface="Calibri"/>
                <a:cs typeface="Calibri"/>
              </a:rPr>
              <a:t> -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category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provided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borrower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loan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request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1219" y="453014"/>
            <a:ext cx="4960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2185035" algn="l"/>
              </a:tabLst>
            </a:pPr>
            <a:r>
              <a:rPr dirty="0"/>
              <a:t>Data	</a:t>
            </a:r>
            <a:r>
              <a:rPr dirty="0" spc="-5"/>
              <a:t>Set	Description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4" name="object 4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2301" y="1528273"/>
            <a:ext cx="11299190" cy="449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4525" marR="5080" indent="-631825">
              <a:lnSpc>
                <a:spcPct val="116100"/>
              </a:lnSpc>
              <a:spcBef>
                <a:spcPts val="100"/>
              </a:spcBef>
              <a:buAutoNum type="arabicPeriod" startAt="16"/>
              <a:tabLst>
                <a:tab pos="643890" algn="l"/>
                <a:tab pos="644525" algn="l"/>
              </a:tabLst>
            </a:pPr>
            <a:r>
              <a:rPr dirty="0" sz="2800" spc="-10">
                <a:latin typeface="Calibri"/>
                <a:cs typeface="Calibri"/>
              </a:rPr>
              <a:t>term</a:t>
            </a:r>
            <a:r>
              <a:rPr dirty="0" sz="2800">
                <a:latin typeface="Calibri"/>
                <a:cs typeface="Calibri"/>
              </a:rPr>
              <a:t> -The </a:t>
            </a: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payments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>
                <a:latin typeface="Calibri"/>
                <a:cs typeface="Calibri"/>
              </a:rPr>
              <a:t>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loan.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Values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months</a:t>
            </a:r>
            <a:r>
              <a:rPr dirty="0" sz="2800">
                <a:latin typeface="Calibri"/>
                <a:cs typeface="Calibri"/>
              </a:rPr>
              <a:t> and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either </a:t>
            </a:r>
            <a:r>
              <a:rPr dirty="0" sz="2800" spc="-5">
                <a:latin typeface="Calibri"/>
                <a:cs typeface="Calibri"/>
              </a:rPr>
              <a:t>36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60</a:t>
            </a:r>
            <a:endParaRPr sz="2800">
              <a:latin typeface="Calibri"/>
              <a:cs typeface="Calibri"/>
            </a:endParaRPr>
          </a:p>
          <a:p>
            <a:pPr marL="644525" marR="559435" indent="-631825">
              <a:lnSpc>
                <a:spcPct val="116100"/>
              </a:lnSpc>
              <a:spcBef>
                <a:spcPts val="1000"/>
              </a:spcBef>
              <a:buAutoNum type="arabicPeriod" startAt="16"/>
              <a:tabLst>
                <a:tab pos="643890" algn="l"/>
                <a:tab pos="644525" algn="l"/>
              </a:tabLst>
            </a:pPr>
            <a:r>
              <a:rPr dirty="0" sz="2800" spc="-10">
                <a:latin typeface="Calibri"/>
                <a:cs typeface="Calibri"/>
              </a:rPr>
              <a:t>total_acc</a:t>
            </a:r>
            <a:r>
              <a:rPr dirty="0" sz="2800">
                <a:latin typeface="Calibri"/>
                <a:cs typeface="Calibri"/>
              </a:rPr>
              <a:t> -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total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credit</a:t>
            </a:r>
            <a:r>
              <a:rPr dirty="0" sz="2800">
                <a:latin typeface="Calibri"/>
                <a:cs typeface="Calibri"/>
              </a:rPr>
              <a:t> lines </a:t>
            </a:r>
            <a:r>
              <a:rPr dirty="0" sz="2800" spc="-10">
                <a:latin typeface="Calibri"/>
                <a:cs typeface="Calibri"/>
              </a:rPr>
              <a:t>currently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 the </a:t>
            </a:r>
            <a:r>
              <a:rPr dirty="0" sz="2800" spc="-15">
                <a:latin typeface="Calibri"/>
                <a:cs typeface="Calibri"/>
              </a:rPr>
              <a:t>borrower's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credit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644525" indent="-631825">
              <a:lnSpc>
                <a:spcPct val="100000"/>
              </a:lnSpc>
              <a:spcBef>
                <a:spcPts val="1540"/>
              </a:spcBef>
              <a:buAutoNum type="arabicPeriod" startAt="16"/>
              <a:tabLst>
                <a:tab pos="643890" algn="l"/>
                <a:tab pos="644525" algn="l"/>
              </a:tabLst>
            </a:pPr>
            <a:r>
              <a:rPr dirty="0" sz="2800" spc="-15">
                <a:latin typeface="Calibri"/>
                <a:cs typeface="Calibri"/>
              </a:rPr>
              <a:t>total_pymnt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 </a:t>
            </a:r>
            <a:r>
              <a:rPr dirty="0" sz="2800" spc="-20">
                <a:latin typeface="Calibri"/>
                <a:cs typeface="Calibri"/>
              </a:rPr>
              <a:t>Payments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received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total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amount</a:t>
            </a:r>
            <a:r>
              <a:rPr dirty="0" sz="2800">
                <a:latin typeface="Calibri"/>
                <a:cs typeface="Calibri"/>
              </a:rPr>
              <a:t> funded</a:t>
            </a:r>
            <a:endParaRPr sz="2800">
              <a:latin typeface="Calibri"/>
              <a:cs typeface="Calibri"/>
            </a:endParaRPr>
          </a:p>
          <a:p>
            <a:pPr marL="644525" marR="190500" indent="-631825">
              <a:lnSpc>
                <a:spcPct val="116100"/>
              </a:lnSpc>
              <a:spcBef>
                <a:spcPts val="1000"/>
              </a:spcBef>
              <a:buAutoNum type="arabicPeriod" startAt="16"/>
              <a:tabLst>
                <a:tab pos="643890" algn="l"/>
                <a:tab pos="644525" algn="l"/>
              </a:tabLst>
            </a:pPr>
            <a:r>
              <a:rPr dirty="0" sz="2800" spc="-15">
                <a:latin typeface="Calibri"/>
                <a:cs typeface="Calibri"/>
              </a:rPr>
              <a:t>total_pymnt_inv</a:t>
            </a:r>
            <a:r>
              <a:rPr dirty="0" sz="2800">
                <a:latin typeface="Calibri"/>
                <a:cs typeface="Calibri"/>
              </a:rPr>
              <a:t> -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Payments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received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portion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total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amount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funded</a:t>
            </a:r>
            <a:r>
              <a:rPr dirty="0" sz="2800" spc="-10">
                <a:latin typeface="Calibri"/>
                <a:cs typeface="Calibri"/>
              </a:rPr>
              <a:t> by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investors</a:t>
            </a:r>
            <a:endParaRPr sz="2800">
              <a:latin typeface="Calibri"/>
              <a:cs typeface="Calibri"/>
            </a:endParaRPr>
          </a:p>
          <a:p>
            <a:pPr marL="644525" indent="-631825">
              <a:lnSpc>
                <a:spcPct val="100000"/>
              </a:lnSpc>
              <a:spcBef>
                <a:spcPts val="1540"/>
              </a:spcBef>
              <a:buAutoNum type="arabicPeriod" startAt="16"/>
              <a:tabLst>
                <a:tab pos="643890" algn="l"/>
                <a:tab pos="644525" algn="l"/>
              </a:tabLst>
            </a:pPr>
            <a:r>
              <a:rPr dirty="0" sz="2800" spc="-15">
                <a:latin typeface="Calibri"/>
                <a:cs typeface="Calibri"/>
              </a:rPr>
              <a:t>total_rec_int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 </a:t>
            </a:r>
            <a:r>
              <a:rPr dirty="0" sz="2800" spc="-20">
                <a:latin typeface="Calibri"/>
                <a:cs typeface="Calibri"/>
              </a:rPr>
              <a:t>Interest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received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1219" y="453014"/>
            <a:ext cx="4960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2185035" algn="l"/>
              </a:tabLst>
            </a:pPr>
            <a:r>
              <a:rPr dirty="0"/>
              <a:t>Data	</a:t>
            </a:r>
            <a:r>
              <a:rPr dirty="0" spc="-5"/>
              <a:t>Set	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3038" y="107554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1219" y="1817419"/>
            <a:ext cx="56686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 spc="-5">
                <a:latin typeface="Times New Roman"/>
                <a:cs typeface="Times New Roman"/>
              </a:rPr>
              <a:t>Import the dataset 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understand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3866405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382" y="3832138"/>
            <a:ext cx="9912350" cy="848994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above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read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load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Comma-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Separated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Values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(CSV)</a:t>
            </a:r>
            <a:r>
              <a:rPr dirty="0" sz="2800">
                <a:latin typeface="Calibri"/>
                <a:cs typeface="Calibri"/>
              </a:rPr>
              <a:t> file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into</a:t>
            </a:r>
            <a:r>
              <a:rPr dirty="0" sz="2800">
                <a:latin typeface="Calibri"/>
                <a:cs typeface="Calibri"/>
              </a:rPr>
              <a:t> the </a:t>
            </a:r>
            <a:r>
              <a:rPr dirty="0" sz="2800" spc="-15">
                <a:latin typeface="Calibri"/>
                <a:cs typeface="Calibri"/>
              </a:rPr>
              <a:t>Pandas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DataFrame</a:t>
            </a:r>
            <a:r>
              <a:rPr dirty="0" sz="2800">
                <a:latin typeface="Calibri"/>
                <a:cs typeface="Calibri"/>
              </a:rPr>
              <a:t> df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695" y="2429493"/>
            <a:ext cx="5432798" cy="9995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0981" y="1193832"/>
            <a:ext cx="9690035" cy="5425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7233"/>
            <a:ext cx="61918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3616960" algn="l"/>
              </a:tabLst>
            </a:pPr>
            <a:r>
              <a:rPr dirty="0" spc="-15"/>
              <a:t>Project	</a:t>
            </a:r>
            <a:r>
              <a:rPr dirty="0" spc="-5"/>
              <a:t>Flow</a:t>
            </a:r>
            <a:r>
              <a:rPr dirty="0" spc="5"/>
              <a:t> </a:t>
            </a:r>
            <a:r>
              <a:rPr dirty="0"/>
              <a:t>–	</a:t>
            </a:r>
            <a:r>
              <a:rPr dirty="0" spc="-5"/>
              <a:t>Question</a:t>
            </a:r>
            <a:r>
              <a:rPr dirty="0" spc="-70"/>
              <a:t> </a:t>
            </a:r>
            <a:r>
              <a:rPr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48" y="5690290"/>
            <a:ext cx="2410470" cy="9937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4295" y="52529"/>
            <a:ext cx="219075" cy="6684009"/>
            <a:chOff x="124295" y="52529"/>
            <a:chExt cx="219075" cy="6684009"/>
          </a:xfrm>
        </p:grpSpPr>
        <p:sp>
          <p:nvSpPr>
            <p:cNvPr id="5" name="object 5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4461170"/>
                  </a:lnTo>
                  <a:lnTo>
                    <a:pt x="171738" y="4461170"/>
                  </a:lnTo>
                  <a:lnTo>
                    <a:pt x="185108" y="4458470"/>
                  </a:lnTo>
                  <a:lnTo>
                    <a:pt x="196026" y="4451109"/>
                  </a:lnTo>
                  <a:lnTo>
                    <a:pt x="203387" y="4440191"/>
                  </a:lnTo>
                  <a:lnTo>
                    <a:pt x="206086" y="442682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645" y="2268679"/>
              <a:ext cx="206375" cy="4461510"/>
            </a:xfrm>
            <a:custGeom>
              <a:avLst/>
              <a:gdLst/>
              <a:ahLst/>
              <a:cxnLst/>
              <a:rect l="l" t="t" r="r" b="b"/>
              <a:pathLst>
                <a:path w="206375" h="4461509">
                  <a:moveTo>
                    <a:pt x="34348" y="0"/>
                  </a:moveTo>
                  <a:lnTo>
                    <a:pt x="206086" y="0"/>
                  </a:lnTo>
                  <a:lnTo>
                    <a:pt x="206086" y="4426821"/>
                  </a:lnTo>
                  <a:lnTo>
                    <a:pt x="203387" y="4440191"/>
                  </a:lnTo>
                  <a:lnTo>
                    <a:pt x="196026" y="4451109"/>
                  </a:lnTo>
                  <a:lnTo>
                    <a:pt x="185108" y="4458470"/>
                  </a:lnTo>
                  <a:lnTo>
                    <a:pt x="171738" y="4461169"/>
                  </a:lnTo>
                  <a:lnTo>
                    <a:pt x="0" y="4461169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206086" y="0"/>
                  </a:moveTo>
                  <a:lnTo>
                    <a:pt x="34348" y="0"/>
                  </a:lnTo>
                  <a:lnTo>
                    <a:pt x="20978" y="2699"/>
                  </a:lnTo>
                  <a:lnTo>
                    <a:pt x="10060" y="10060"/>
                  </a:lnTo>
                  <a:lnTo>
                    <a:pt x="2699" y="20979"/>
                  </a:lnTo>
                  <a:lnTo>
                    <a:pt x="0" y="34349"/>
                  </a:lnTo>
                  <a:lnTo>
                    <a:pt x="0" y="2209799"/>
                  </a:lnTo>
                  <a:lnTo>
                    <a:pt x="171738" y="2209799"/>
                  </a:lnTo>
                  <a:lnTo>
                    <a:pt x="185108" y="2207100"/>
                  </a:lnTo>
                  <a:lnTo>
                    <a:pt x="196026" y="2199739"/>
                  </a:lnTo>
                  <a:lnTo>
                    <a:pt x="203387" y="2188821"/>
                  </a:lnTo>
                  <a:lnTo>
                    <a:pt x="206086" y="2175451"/>
                  </a:lnTo>
                  <a:lnTo>
                    <a:pt x="20608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645" y="58879"/>
              <a:ext cx="206375" cy="2209800"/>
            </a:xfrm>
            <a:custGeom>
              <a:avLst/>
              <a:gdLst/>
              <a:ahLst/>
              <a:cxnLst/>
              <a:rect l="l" t="t" r="r" b="b"/>
              <a:pathLst>
                <a:path w="206375" h="2209800">
                  <a:moveTo>
                    <a:pt x="34348" y="0"/>
                  </a:moveTo>
                  <a:lnTo>
                    <a:pt x="206086" y="0"/>
                  </a:lnTo>
                  <a:lnTo>
                    <a:pt x="206086" y="2175451"/>
                  </a:lnTo>
                  <a:lnTo>
                    <a:pt x="203387" y="2188821"/>
                  </a:lnTo>
                  <a:lnTo>
                    <a:pt x="196026" y="2199739"/>
                  </a:lnTo>
                  <a:lnTo>
                    <a:pt x="185108" y="2207100"/>
                  </a:lnTo>
                  <a:lnTo>
                    <a:pt x="171738" y="2209800"/>
                  </a:lnTo>
                  <a:lnTo>
                    <a:pt x="0" y="2209800"/>
                  </a:lnTo>
                  <a:lnTo>
                    <a:pt x="0" y="34349"/>
                  </a:lnTo>
                  <a:lnTo>
                    <a:pt x="2699" y="20978"/>
                  </a:lnTo>
                  <a:lnTo>
                    <a:pt x="10060" y="10060"/>
                  </a:lnTo>
                  <a:lnTo>
                    <a:pt x="20978" y="2699"/>
                  </a:lnTo>
                  <a:lnTo>
                    <a:pt x="34348" y="0"/>
                  </a:lnTo>
                  <a:close/>
                </a:path>
              </a:pathLst>
            </a:custGeom>
            <a:ln w="127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86135" y="1409011"/>
            <a:ext cx="68027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indent="-53848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50545" algn="l"/>
                <a:tab pos="551180" algn="l"/>
              </a:tabLst>
            </a:pPr>
            <a:r>
              <a:rPr dirty="0" sz="2800" spc="-10">
                <a:latin typeface="Calibri"/>
                <a:cs typeface="Calibri"/>
              </a:rPr>
              <a:t>List </a:t>
            </a:r>
            <a:r>
              <a:rPr dirty="0" sz="2800" spc="-5">
                <a:latin typeface="Calibri"/>
                <a:cs typeface="Calibri"/>
              </a:rPr>
              <a:t>down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number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25">
                <a:latin typeface="Calibri"/>
                <a:cs typeface="Calibri"/>
              </a:rPr>
              <a:t>rows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">
                <a:latin typeface="Calibri"/>
                <a:cs typeface="Calibri"/>
              </a:rPr>
              <a:t> columns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135" y="3013684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298" y="2979416"/>
            <a:ext cx="6351270" cy="22923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  <a:tabLst>
                <a:tab pos="978535" algn="l"/>
                <a:tab pos="2402205" algn="l"/>
                <a:tab pos="2923540" algn="l"/>
                <a:tab pos="3594100" algn="l"/>
                <a:tab pos="5487035" algn="l"/>
              </a:tabLst>
            </a:pPr>
            <a:r>
              <a:rPr dirty="0" sz="2800">
                <a:latin typeface="Calibri"/>
                <a:cs typeface="Calibri"/>
              </a:rPr>
              <a:t>I</a:t>
            </a:r>
            <a:r>
              <a:rPr dirty="0" sz="2800" spc="-20">
                <a:latin typeface="Calibri"/>
                <a:cs typeface="Calibri"/>
              </a:rPr>
              <a:t>n</a:t>
            </a:r>
            <a:r>
              <a:rPr dirty="0" sz="2800" spc="-6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o(</a:t>
            </a:r>
            <a:r>
              <a:rPr dirty="0" sz="2800">
                <a:latin typeface="Calibri"/>
                <a:cs typeface="Calibri"/>
              </a:rPr>
              <a:t>)	p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vides	all	the	i</a:t>
            </a:r>
            <a:r>
              <a:rPr dirty="0" sz="2800" spc="-20">
                <a:latin typeface="Calibri"/>
                <a:cs typeface="Calibri"/>
              </a:rPr>
              <a:t>n</a:t>
            </a:r>
            <a:r>
              <a:rPr dirty="0" sz="2800" spc="-6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orm</a:t>
            </a:r>
            <a:r>
              <a:rPr dirty="0" sz="2800" spc="-30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ti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n	ab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ut 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DataFrame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u="heavy" sz="2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Inference:</a:t>
            </a:r>
            <a:endParaRPr sz="2800">
              <a:latin typeface="Calibri"/>
              <a:cs typeface="Calibri"/>
            </a:endParaRPr>
          </a:p>
          <a:p>
            <a:pPr marL="12700" marR="2752090">
              <a:lnSpc>
                <a:spcPct val="107800"/>
              </a:lnSpc>
            </a:pPr>
            <a:r>
              <a:rPr dirty="0" sz="2800" spc="-5">
                <a:latin typeface="Calibri"/>
                <a:cs typeface="Calibri"/>
              </a:rPr>
              <a:t>Number of columns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5">
                <a:latin typeface="Calibri"/>
                <a:cs typeface="Calibri"/>
              </a:rPr>
              <a:t>23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rows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39717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135" y="3900372"/>
            <a:ext cx="150495" cy="14058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6383" y="2363758"/>
            <a:ext cx="2057679" cy="7782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2910" y="188694"/>
            <a:ext cx="4302448" cy="64806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Mini-Project-Presentation 2 (NPV)</dc:title>
  <dcterms:created xsi:type="dcterms:W3CDTF">2023-09-03T03:20:05Z</dcterms:created>
  <dcterms:modified xsi:type="dcterms:W3CDTF">2023-09-03T03:20:05Z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Keynote</vt:lpwstr>
  </property>
  <property fmtid="{D5CDD505-2E9C-101B-9397-08002B2CF9AE}" pid="4" name="LastSaved">
    <vt:filetime>2023-09-03T00:00:00Z</vt:filetime>
  </property>
</Properties>
</file>